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Lst>
  <p:notesMasterIdLst>
    <p:notesMasterId r:id="rId86"/>
  </p:notesMasterIdLst>
  <p:handoutMasterIdLst>
    <p:handoutMasterId r:id="rId87"/>
  </p:handoutMasterIdLst>
  <p:sldIdLst>
    <p:sldId id="520" r:id="rId3"/>
    <p:sldId id="350" r:id="rId4"/>
    <p:sldId id="455" r:id="rId5"/>
    <p:sldId id="353" r:id="rId6"/>
    <p:sldId id="361" r:id="rId7"/>
    <p:sldId id="349" r:id="rId8"/>
    <p:sldId id="351" r:id="rId9"/>
    <p:sldId id="459" r:id="rId10"/>
    <p:sldId id="257" r:id="rId11"/>
    <p:sldId id="492" r:id="rId12"/>
    <p:sldId id="461" r:id="rId13"/>
    <p:sldId id="462" r:id="rId14"/>
    <p:sldId id="261" r:id="rId15"/>
    <p:sldId id="493" r:id="rId16"/>
    <p:sldId id="494" r:id="rId17"/>
    <p:sldId id="463" r:id="rId18"/>
    <p:sldId id="464" r:id="rId19"/>
    <p:sldId id="496" r:id="rId20"/>
    <p:sldId id="495" r:id="rId21"/>
    <p:sldId id="497" r:id="rId22"/>
    <p:sldId id="521" r:id="rId23"/>
    <p:sldId id="499" r:id="rId24"/>
    <p:sldId id="465" r:id="rId25"/>
    <p:sldId id="466" r:id="rId26"/>
    <p:sldId id="467" r:id="rId27"/>
    <p:sldId id="468" r:id="rId28"/>
    <p:sldId id="470" r:id="rId29"/>
    <p:sldId id="469" r:id="rId30"/>
    <p:sldId id="522" r:id="rId31"/>
    <p:sldId id="523" r:id="rId32"/>
    <p:sldId id="471" r:id="rId33"/>
    <p:sldId id="472" r:id="rId34"/>
    <p:sldId id="473" r:id="rId35"/>
    <p:sldId id="474" r:id="rId36"/>
    <p:sldId id="508" r:id="rId37"/>
    <p:sldId id="507" r:id="rId38"/>
    <p:sldId id="509" r:id="rId39"/>
    <p:sldId id="475" r:id="rId40"/>
    <p:sldId id="392" r:id="rId41"/>
    <p:sldId id="406" r:id="rId42"/>
    <p:sldId id="479" r:id="rId43"/>
    <p:sldId id="393" r:id="rId44"/>
    <p:sldId id="510" r:id="rId45"/>
    <p:sldId id="506" r:id="rId46"/>
    <p:sldId id="505" r:id="rId47"/>
    <p:sldId id="482" r:id="rId48"/>
    <p:sldId id="483" r:id="rId49"/>
    <p:sldId id="484" r:id="rId50"/>
    <p:sldId id="511" r:id="rId51"/>
    <p:sldId id="524" r:id="rId52"/>
    <p:sldId id="485" r:id="rId53"/>
    <p:sldId id="486" r:id="rId54"/>
    <p:sldId id="515" r:id="rId55"/>
    <p:sldId id="487" r:id="rId56"/>
    <p:sldId id="525" r:id="rId57"/>
    <p:sldId id="526" r:id="rId58"/>
    <p:sldId id="518" r:id="rId59"/>
    <p:sldId id="527" r:id="rId60"/>
    <p:sldId id="528" r:id="rId61"/>
    <p:sldId id="529" r:id="rId62"/>
    <p:sldId id="503" r:id="rId63"/>
    <p:sldId id="530" r:id="rId64"/>
    <p:sldId id="531" r:id="rId65"/>
    <p:sldId id="504" r:id="rId66"/>
    <p:sldId id="532" r:id="rId67"/>
    <p:sldId id="533" r:id="rId68"/>
    <p:sldId id="264" r:id="rId69"/>
    <p:sldId id="266" r:id="rId70"/>
    <p:sldId id="534" r:id="rId71"/>
    <p:sldId id="535" r:id="rId72"/>
    <p:sldId id="498" r:id="rId73"/>
    <p:sldId id="536" r:id="rId74"/>
    <p:sldId id="537" r:id="rId75"/>
    <p:sldId id="502" r:id="rId76"/>
    <p:sldId id="488" r:id="rId77"/>
    <p:sldId id="516" r:id="rId78"/>
    <p:sldId id="517" r:id="rId79"/>
    <p:sldId id="500" r:id="rId80"/>
    <p:sldId id="489" r:id="rId81"/>
    <p:sldId id="512" r:id="rId82"/>
    <p:sldId id="490" r:id="rId83"/>
    <p:sldId id="491" r:id="rId84"/>
    <p:sldId id="519" r:id="rId85"/>
  </p:sldIdLst>
  <p:sldSz cx="9144000" cy="6858000" type="screen4x3"/>
  <p:notesSz cx="7102475"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43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4291" autoAdjust="0"/>
  </p:normalViewPr>
  <p:slideViewPr>
    <p:cSldViewPr>
      <p:cViewPr varScale="1">
        <p:scale>
          <a:sx n="68" d="100"/>
          <a:sy n="68" d="100"/>
        </p:scale>
        <p:origin x="147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0A4C60-6453-4C41-BBC3-1B750F39D50F}" type="doc">
      <dgm:prSet loTypeId="urn:microsoft.com/office/officeart/2005/8/layout/equation2" loCatId="process" qsTypeId="urn:microsoft.com/office/officeart/2005/8/quickstyle/simple1" qsCatId="simple" csTypeId="urn:microsoft.com/office/officeart/2005/8/colors/accent1_2" csCatId="accent1" phldr="1"/>
      <dgm:spPr/>
    </dgm:pt>
    <dgm:pt modelId="{644C4FE9-E87E-491A-B1C0-035F77501837}">
      <dgm:prSet phldrT="[Text]">
        <dgm:style>
          <a:lnRef idx="0">
            <a:schemeClr val="accent2"/>
          </a:lnRef>
          <a:fillRef idx="3">
            <a:schemeClr val="accent2"/>
          </a:fillRef>
          <a:effectRef idx="3">
            <a:schemeClr val="accent2"/>
          </a:effectRef>
          <a:fontRef idx="minor">
            <a:schemeClr val="lt1"/>
          </a:fontRef>
        </dgm:style>
      </dgm:prSet>
      <dgm:spPr/>
      <dgm:t>
        <a:bodyPr/>
        <a:lstStyle/>
        <a:p>
          <a:pPr rtl="1"/>
          <a:r>
            <a:rPr lang="ar-IQ" dirty="0"/>
            <a:t>الموظف العام</a:t>
          </a:r>
          <a:endParaRPr lang="ar-SA" dirty="0"/>
        </a:p>
      </dgm:t>
    </dgm:pt>
    <dgm:pt modelId="{D8DEE043-9685-4D84-AB7C-701A976D1370}" type="parTrans" cxnId="{20D12722-FD5D-4F0A-B67A-3F99FDC79C68}">
      <dgm:prSet/>
      <dgm:spPr/>
      <dgm:t>
        <a:bodyPr/>
        <a:lstStyle/>
        <a:p>
          <a:endParaRPr lang="en-US"/>
        </a:p>
      </dgm:t>
    </dgm:pt>
    <dgm:pt modelId="{1B9F7C21-6F3A-42E3-9CEE-433C9C8144C5}" type="sibTrans" cxnId="{20D12722-FD5D-4F0A-B67A-3F99FDC79C68}">
      <dgm:prSet/>
      <dgm:spPr/>
      <dgm:t>
        <a:bodyPr/>
        <a:lstStyle/>
        <a:p>
          <a:pPr rtl="1"/>
          <a:endParaRPr lang="ar-SA"/>
        </a:p>
      </dgm:t>
    </dgm:pt>
    <dgm:pt modelId="{13195C2F-5EAE-4D09-98D3-1CF95C8E09F1}">
      <dgm:prSet phldrT="[Text]">
        <dgm:style>
          <a:lnRef idx="1">
            <a:schemeClr val="accent2"/>
          </a:lnRef>
          <a:fillRef idx="3">
            <a:schemeClr val="accent2"/>
          </a:fillRef>
          <a:effectRef idx="2">
            <a:schemeClr val="accent2"/>
          </a:effectRef>
          <a:fontRef idx="minor">
            <a:schemeClr val="lt1"/>
          </a:fontRef>
        </dgm:style>
      </dgm:prSet>
      <dgm:spPr/>
      <dgm:t>
        <a:bodyPr/>
        <a:lstStyle/>
        <a:p>
          <a:pPr rtl="1"/>
          <a:r>
            <a:rPr lang="ar-IQ" dirty="0"/>
            <a:t>المال العام</a:t>
          </a:r>
          <a:endParaRPr lang="ar-SA" dirty="0"/>
        </a:p>
      </dgm:t>
    </dgm:pt>
    <dgm:pt modelId="{87434971-0EFF-4BE3-863B-C9F8036708F3}" type="parTrans" cxnId="{9DF33B11-304A-421F-9F40-5C66449AF82B}">
      <dgm:prSet/>
      <dgm:spPr/>
      <dgm:t>
        <a:bodyPr/>
        <a:lstStyle/>
        <a:p>
          <a:endParaRPr lang="en-US"/>
        </a:p>
      </dgm:t>
    </dgm:pt>
    <dgm:pt modelId="{6C109E99-391E-42C6-8E3B-8FA6DC9E42D4}" type="sibTrans" cxnId="{9DF33B11-304A-421F-9F40-5C66449AF82B}">
      <dgm:prSet/>
      <dgm:spPr/>
      <dgm:t>
        <a:bodyPr/>
        <a:lstStyle/>
        <a:p>
          <a:pPr rtl="1"/>
          <a:endParaRPr lang="ar-SA"/>
        </a:p>
      </dgm:t>
    </dgm:pt>
    <dgm:pt modelId="{9788A6F9-C5E5-4940-86E7-623D8CA887D6}">
      <dgm:prSet phldrT="[Text]">
        <dgm:style>
          <a:lnRef idx="0">
            <a:schemeClr val="accent6"/>
          </a:lnRef>
          <a:fillRef idx="3">
            <a:schemeClr val="accent6"/>
          </a:fillRef>
          <a:effectRef idx="3">
            <a:schemeClr val="accent6"/>
          </a:effectRef>
          <a:fontRef idx="minor">
            <a:schemeClr val="lt1"/>
          </a:fontRef>
        </dgm:style>
      </dgm:prSet>
      <dgm:spPr/>
      <dgm:t>
        <a:bodyPr/>
        <a:lstStyle/>
        <a:p>
          <a:pPr rtl="1"/>
          <a:r>
            <a:rPr lang="ar-IQ" dirty="0"/>
            <a:t>وسائل الادارة العامة</a:t>
          </a:r>
          <a:endParaRPr lang="ar-SA" dirty="0"/>
        </a:p>
      </dgm:t>
    </dgm:pt>
    <dgm:pt modelId="{2A724CBF-339C-47FB-8D17-8794E7804B01}" type="parTrans" cxnId="{9CE233D0-0C48-45BD-8781-229F2BC7DF42}">
      <dgm:prSet/>
      <dgm:spPr/>
      <dgm:t>
        <a:bodyPr/>
        <a:lstStyle/>
        <a:p>
          <a:endParaRPr lang="en-US"/>
        </a:p>
      </dgm:t>
    </dgm:pt>
    <dgm:pt modelId="{8812A5C5-7614-4AF2-B5AB-59BD061F2833}" type="sibTrans" cxnId="{9CE233D0-0C48-45BD-8781-229F2BC7DF42}">
      <dgm:prSet/>
      <dgm:spPr/>
      <dgm:t>
        <a:bodyPr/>
        <a:lstStyle/>
        <a:p>
          <a:endParaRPr lang="en-US"/>
        </a:p>
      </dgm:t>
    </dgm:pt>
    <dgm:pt modelId="{494AD1F6-0B42-41C1-8D73-BC92DAC14505}" type="pres">
      <dgm:prSet presAssocID="{CC0A4C60-6453-4C41-BBC3-1B750F39D50F}" presName="Name0" presStyleCnt="0">
        <dgm:presLayoutVars>
          <dgm:dir/>
          <dgm:resizeHandles val="exact"/>
        </dgm:presLayoutVars>
      </dgm:prSet>
      <dgm:spPr/>
    </dgm:pt>
    <dgm:pt modelId="{FC589BE8-A30E-41D3-B7CD-A4997021BEC2}" type="pres">
      <dgm:prSet presAssocID="{CC0A4C60-6453-4C41-BBC3-1B750F39D50F}" presName="vNodes" presStyleCnt="0"/>
      <dgm:spPr/>
    </dgm:pt>
    <dgm:pt modelId="{DCCB2669-8612-4DA8-B7F4-1371B3EC0CBE}" type="pres">
      <dgm:prSet presAssocID="{644C4FE9-E87E-491A-B1C0-035F77501837}" presName="node" presStyleLbl="node1" presStyleIdx="0" presStyleCnt="3">
        <dgm:presLayoutVars>
          <dgm:bulletEnabled val="1"/>
        </dgm:presLayoutVars>
      </dgm:prSet>
      <dgm:spPr/>
    </dgm:pt>
    <dgm:pt modelId="{B3C30A63-8A11-427E-9D86-AF1422AEBD6D}" type="pres">
      <dgm:prSet presAssocID="{1B9F7C21-6F3A-42E3-9CEE-433C9C8144C5}" presName="spacerT" presStyleCnt="0"/>
      <dgm:spPr/>
    </dgm:pt>
    <dgm:pt modelId="{848885CF-DB49-485F-AD40-080098D89478}" type="pres">
      <dgm:prSet presAssocID="{1B9F7C21-6F3A-42E3-9CEE-433C9C8144C5}" presName="sibTrans" presStyleLbl="sibTrans2D1" presStyleIdx="0" presStyleCnt="2"/>
      <dgm:spPr/>
    </dgm:pt>
    <dgm:pt modelId="{4D64B718-960D-4E24-A47E-E44ABEB83CDB}" type="pres">
      <dgm:prSet presAssocID="{1B9F7C21-6F3A-42E3-9CEE-433C9C8144C5}" presName="spacerB" presStyleCnt="0"/>
      <dgm:spPr/>
    </dgm:pt>
    <dgm:pt modelId="{6E86D35E-7582-49F1-A5B5-01A05E134134}" type="pres">
      <dgm:prSet presAssocID="{13195C2F-5EAE-4D09-98D3-1CF95C8E09F1}" presName="node" presStyleLbl="node1" presStyleIdx="1" presStyleCnt="3">
        <dgm:presLayoutVars>
          <dgm:bulletEnabled val="1"/>
        </dgm:presLayoutVars>
      </dgm:prSet>
      <dgm:spPr/>
    </dgm:pt>
    <dgm:pt modelId="{47593DE3-361A-4A64-BFAC-9F31B673F252}" type="pres">
      <dgm:prSet presAssocID="{CC0A4C60-6453-4C41-BBC3-1B750F39D50F}" presName="sibTransLast" presStyleLbl="sibTrans2D1" presStyleIdx="1" presStyleCnt="2" custAng="10758007" custScaleX="242982" custLinFactNeighborX="-42879" custLinFactNeighborY="-10479"/>
      <dgm:spPr/>
    </dgm:pt>
    <dgm:pt modelId="{D08DDD6D-0DA9-4D5A-8426-09A274F08814}" type="pres">
      <dgm:prSet presAssocID="{CC0A4C60-6453-4C41-BBC3-1B750F39D50F}" presName="connectorText" presStyleLbl="sibTrans2D1" presStyleIdx="1" presStyleCnt="2"/>
      <dgm:spPr/>
    </dgm:pt>
    <dgm:pt modelId="{F4615E84-49E3-4F3D-B3E4-05850A6763ED}" type="pres">
      <dgm:prSet presAssocID="{CC0A4C60-6453-4C41-BBC3-1B750F39D50F}" presName="lastNode" presStyleLbl="node1" presStyleIdx="2" presStyleCnt="3" custLinFactNeighborX="2545" custLinFactNeighborY="1292">
        <dgm:presLayoutVars>
          <dgm:bulletEnabled val="1"/>
        </dgm:presLayoutVars>
      </dgm:prSet>
      <dgm:spPr/>
    </dgm:pt>
  </dgm:ptLst>
  <dgm:cxnLst>
    <dgm:cxn modelId="{1BE7A808-BA82-4340-9E9E-797DCA00B167}" type="presOf" srcId="{1B9F7C21-6F3A-42E3-9CEE-433C9C8144C5}" destId="{848885CF-DB49-485F-AD40-080098D89478}" srcOrd="0" destOrd="0" presId="urn:microsoft.com/office/officeart/2005/8/layout/equation2"/>
    <dgm:cxn modelId="{9DF33B11-304A-421F-9F40-5C66449AF82B}" srcId="{CC0A4C60-6453-4C41-BBC3-1B750F39D50F}" destId="{13195C2F-5EAE-4D09-98D3-1CF95C8E09F1}" srcOrd="1" destOrd="0" parTransId="{87434971-0EFF-4BE3-863B-C9F8036708F3}" sibTransId="{6C109E99-391E-42C6-8E3B-8FA6DC9E42D4}"/>
    <dgm:cxn modelId="{20D12722-FD5D-4F0A-B67A-3F99FDC79C68}" srcId="{CC0A4C60-6453-4C41-BBC3-1B750F39D50F}" destId="{644C4FE9-E87E-491A-B1C0-035F77501837}" srcOrd="0" destOrd="0" parTransId="{D8DEE043-9685-4D84-AB7C-701A976D1370}" sibTransId="{1B9F7C21-6F3A-42E3-9CEE-433C9C8144C5}"/>
    <dgm:cxn modelId="{03AE7A2D-F598-40A1-9148-DB588D10A04F}" type="presOf" srcId="{13195C2F-5EAE-4D09-98D3-1CF95C8E09F1}" destId="{6E86D35E-7582-49F1-A5B5-01A05E134134}" srcOrd="0" destOrd="0" presId="urn:microsoft.com/office/officeart/2005/8/layout/equation2"/>
    <dgm:cxn modelId="{B0EEF05B-8217-4A74-B136-9B61BD3C89EE}" type="presOf" srcId="{CC0A4C60-6453-4C41-BBC3-1B750F39D50F}" destId="{494AD1F6-0B42-41C1-8D73-BC92DAC14505}" srcOrd="0" destOrd="0" presId="urn:microsoft.com/office/officeart/2005/8/layout/equation2"/>
    <dgm:cxn modelId="{25A23073-116F-473B-B2F8-C4EBEDC77855}" type="presOf" srcId="{9788A6F9-C5E5-4940-86E7-623D8CA887D6}" destId="{F4615E84-49E3-4F3D-B3E4-05850A6763ED}" srcOrd="0" destOrd="0" presId="urn:microsoft.com/office/officeart/2005/8/layout/equation2"/>
    <dgm:cxn modelId="{4E6B13B2-C1F3-4600-9E99-249AD82AD0F5}" type="presOf" srcId="{6C109E99-391E-42C6-8E3B-8FA6DC9E42D4}" destId="{D08DDD6D-0DA9-4D5A-8426-09A274F08814}" srcOrd="1" destOrd="0" presId="urn:microsoft.com/office/officeart/2005/8/layout/equation2"/>
    <dgm:cxn modelId="{9CE233D0-0C48-45BD-8781-229F2BC7DF42}" srcId="{CC0A4C60-6453-4C41-BBC3-1B750F39D50F}" destId="{9788A6F9-C5E5-4940-86E7-623D8CA887D6}" srcOrd="2" destOrd="0" parTransId="{2A724CBF-339C-47FB-8D17-8794E7804B01}" sibTransId="{8812A5C5-7614-4AF2-B5AB-59BD061F2833}"/>
    <dgm:cxn modelId="{E1B206D4-F34B-4474-AB08-AB7E3F6433BB}" type="presOf" srcId="{6C109E99-391E-42C6-8E3B-8FA6DC9E42D4}" destId="{47593DE3-361A-4A64-BFAC-9F31B673F252}" srcOrd="0" destOrd="0" presId="urn:microsoft.com/office/officeart/2005/8/layout/equation2"/>
    <dgm:cxn modelId="{A9F0CFDA-2DA6-4ADF-A66F-60DB9822700B}" type="presOf" srcId="{644C4FE9-E87E-491A-B1C0-035F77501837}" destId="{DCCB2669-8612-4DA8-B7F4-1371B3EC0CBE}" srcOrd="0" destOrd="0" presId="urn:microsoft.com/office/officeart/2005/8/layout/equation2"/>
    <dgm:cxn modelId="{D505BDA1-3F4A-486C-B986-73B76E00A0D5}" type="presParOf" srcId="{494AD1F6-0B42-41C1-8D73-BC92DAC14505}" destId="{FC589BE8-A30E-41D3-B7CD-A4997021BEC2}" srcOrd="0" destOrd="0" presId="urn:microsoft.com/office/officeart/2005/8/layout/equation2"/>
    <dgm:cxn modelId="{462F1952-7753-4146-B753-881E87ACF272}" type="presParOf" srcId="{FC589BE8-A30E-41D3-B7CD-A4997021BEC2}" destId="{DCCB2669-8612-4DA8-B7F4-1371B3EC0CBE}" srcOrd="0" destOrd="0" presId="urn:microsoft.com/office/officeart/2005/8/layout/equation2"/>
    <dgm:cxn modelId="{93BA5244-25DE-4D66-A669-B1590196C583}" type="presParOf" srcId="{FC589BE8-A30E-41D3-B7CD-A4997021BEC2}" destId="{B3C30A63-8A11-427E-9D86-AF1422AEBD6D}" srcOrd="1" destOrd="0" presId="urn:microsoft.com/office/officeart/2005/8/layout/equation2"/>
    <dgm:cxn modelId="{4D95049C-7654-42D7-BCBC-2709EAC1F3C2}" type="presParOf" srcId="{FC589BE8-A30E-41D3-B7CD-A4997021BEC2}" destId="{848885CF-DB49-485F-AD40-080098D89478}" srcOrd="2" destOrd="0" presId="urn:microsoft.com/office/officeart/2005/8/layout/equation2"/>
    <dgm:cxn modelId="{FED1396B-14E8-4410-8F80-564D7F81A442}" type="presParOf" srcId="{FC589BE8-A30E-41D3-B7CD-A4997021BEC2}" destId="{4D64B718-960D-4E24-A47E-E44ABEB83CDB}" srcOrd="3" destOrd="0" presId="urn:microsoft.com/office/officeart/2005/8/layout/equation2"/>
    <dgm:cxn modelId="{2F826519-51D4-4323-B49D-F5F76EDE8923}" type="presParOf" srcId="{FC589BE8-A30E-41D3-B7CD-A4997021BEC2}" destId="{6E86D35E-7582-49F1-A5B5-01A05E134134}" srcOrd="4" destOrd="0" presId="urn:microsoft.com/office/officeart/2005/8/layout/equation2"/>
    <dgm:cxn modelId="{6B5F24CA-B441-468C-BCC2-9AE31875807C}" type="presParOf" srcId="{494AD1F6-0B42-41C1-8D73-BC92DAC14505}" destId="{47593DE3-361A-4A64-BFAC-9F31B673F252}" srcOrd="1" destOrd="0" presId="urn:microsoft.com/office/officeart/2005/8/layout/equation2"/>
    <dgm:cxn modelId="{EEEA4DCA-6869-48C1-889F-CBF7A8B13208}" type="presParOf" srcId="{47593DE3-361A-4A64-BFAC-9F31B673F252}" destId="{D08DDD6D-0DA9-4D5A-8426-09A274F08814}" srcOrd="0" destOrd="0" presId="urn:microsoft.com/office/officeart/2005/8/layout/equation2"/>
    <dgm:cxn modelId="{D942694F-E853-4EAB-9512-3AA4ECE82EAD}" type="presParOf" srcId="{494AD1F6-0B42-41C1-8D73-BC92DAC14505}" destId="{F4615E84-49E3-4F3D-B3E4-05850A6763ED}"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3C6D3B-FDD9-4C3B-88C7-7BB4F6596331}"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F1EACBC-38E7-48B2-A421-CF7DE0C487A7}">
      <dgm:prSet phldrT="[Text]" custT="1"/>
      <dgm:spPr/>
      <dgm:t>
        <a:bodyPr/>
        <a:lstStyle/>
        <a:p>
          <a:pPr algn="ctr"/>
          <a:r>
            <a:rPr lang="ar-IQ" sz="4800" b="1" strike="noStrike" dirty="0">
              <a:effectLst>
                <a:outerShdw blurRad="38100" dist="38100" dir="2700000" algn="tl">
                  <a:srgbClr val="000000">
                    <a:alpha val="43137"/>
                  </a:srgbClr>
                </a:outerShdw>
              </a:effectLst>
            </a:rPr>
            <a:t>العقوبات الإنضباطية</a:t>
          </a:r>
          <a:endParaRPr lang="en-US" sz="4800" b="1" strike="noStrike" dirty="0">
            <a:effectLst>
              <a:outerShdw blurRad="38100" dist="38100" dir="2700000" algn="tl">
                <a:srgbClr val="000000">
                  <a:alpha val="43137"/>
                </a:srgbClr>
              </a:outerShdw>
            </a:effectLst>
          </a:endParaRPr>
        </a:p>
      </dgm:t>
    </dgm:pt>
    <dgm:pt modelId="{C28E2B59-91BF-401A-806B-D5D881BC17FC}" type="parTrans" cxnId="{5D65A94C-805C-496A-8173-ED83B8C13F99}">
      <dgm:prSet/>
      <dgm:spPr/>
      <dgm:t>
        <a:bodyPr/>
        <a:lstStyle/>
        <a:p>
          <a:endParaRPr lang="en-US"/>
        </a:p>
      </dgm:t>
    </dgm:pt>
    <dgm:pt modelId="{337712F7-1598-4EDE-9828-CD24448F7518}" type="sibTrans" cxnId="{5D65A94C-805C-496A-8173-ED83B8C13F99}">
      <dgm:prSet/>
      <dgm:spPr/>
      <dgm:t>
        <a:bodyPr/>
        <a:lstStyle/>
        <a:p>
          <a:endParaRPr lang="en-US"/>
        </a:p>
      </dgm:t>
    </dgm:pt>
    <dgm:pt modelId="{E35F3624-585C-49B8-9A8B-D2C30494D1E7}">
      <dgm:prSet phldrT="[Text]" custT="1"/>
      <dgm:spPr/>
      <dgm:t>
        <a:bodyPr/>
        <a:lstStyle/>
        <a:p>
          <a:pPr algn="ctr"/>
          <a:r>
            <a:rPr lang="ar-IQ" sz="4800" b="1" dirty="0">
              <a:effectLst>
                <a:outerShdw blurRad="38100" dist="38100" dir="2700000" algn="tl">
                  <a:srgbClr val="000000">
                    <a:alpha val="43137"/>
                  </a:srgbClr>
                </a:outerShdw>
              </a:effectLst>
            </a:rPr>
            <a:t>الإجراءات فرض العقوبة</a:t>
          </a:r>
          <a:endParaRPr lang="en-US" sz="4800" b="1" dirty="0">
            <a:effectLst>
              <a:outerShdw blurRad="38100" dist="38100" dir="2700000" algn="tl">
                <a:srgbClr val="000000">
                  <a:alpha val="43137"/>
                </a:srgbClr>
              </a:outerShdw>
            </a:effectLst>
          </a:endParaRPr>
        </a:p>
      </dgm:t>
    </dgm:pt>
    <dgm:pt modelId="{41270EDE-9648-4CBA-AA80-C23871537D88}" type="parTrans" cxnId="{61740951-B9F9-40D4-997B-70690F8ADA08}">
      <dgm:prSet/>
      <dgm:spPr/>
      <dgm:t>
        <a:bodyPr/>
        <a:lstStyle/>
        <a:p>
          <a:endParaRPr lang="en-US"/>
        </a:p>
      </dgm:t>
    </dgm:pt>
    <dgm:pt modelId="{A2B67CBC-DD11-4DDE-9464-697FC42395C4}" type="sibTrans" cxnId="{61740951-B9F9-40D4-997B-70690F8ADA08}">
      <dgm:prSet/>
      <dgm:spPr/>
      <dgm:t>
        <a:bodyPr/>
        <a:lstStyle/>
        <a:p>
          <a:endParaRPr lang="en-US"/>
        </a:p>
      </dgm:t>
    </dgm:pt>
    <dgm:pt modelId="{FE691670-8F66-4759-A206-A608C2B7CD84}">
      <dgm:prSet phldrT="[Text]" custT="1"/>
      <dgm:spPr/>
      <dgm:t>
        <a:bodyPr/>
        <a:lstStyle/>
        <a:p>
          <a:pPr algn="r"/>
          <a:r>
            <a:rPr lang="ar-IQ" sz="4400" b="1" dirty="0">
              <a:effectLst>
                <a:outerShdw blurRad="38100" dist="38100" dir="2700000" algn="tl">
                  <a:srgbClr val="000000">
                    <a:alpha val="43137"/>
                  </a:srgbClr>
                </a:outerShdw>
              </a:effectLst>
            </a:rPr>
            <a:t>الطعن بقرارات فرض </a:t>
          </a:r>
          <a:r>
            <a:rPr lang="ar-IQ" sz="4600" b="1" dirty="0">
              <a:effectLst>
                <a:outerShdw blurRad="38100" dist="38100" dir="2700000" algn="tl">
                  <a:srgbClr val="000000">
                    <a:alpha val="43137"/>
                  </a:srgbClr>
                </a:outerShdw>
              </a:effectLst>
            </a:rPr>
            <a:t>العقوبة</a:t>
          </a:r>
          <a:endParaRPr lang="en-US" sz="4600" b="1" dirty="0">
            <a:effectLst>
              <a:outerShdw blurRad="38100" dist="38100" dir="2700000" algn="tl">
                <a:srgbClr val="000000">
                  <a:alpha val="43137"/>
                </a:srgbClr>
              </a:outerShdw>
            </a:effectLst>
          </a:endParaRPr>
        </a:p>
      </dgm:t>
    </dgm:pt>
    <dgm:pt modelId="{6CF96096-332C-4644-8F83-C33CABB7AAAB}" type="parTrans" cxnId="{54F77C8F-D508-4A83-AEC6-29A8B4217BA6}">
      <dgm:prSet/>
      <dgm:spPr/>
      <dgm:t>
        <a:bodyPr/>
        <a:lstStyle/>
        <a:p>
          <a:endParaRPr lang="en-US"/>
        </a:p>
      </dgm:t>
    </dgm:pt>
    <dgm:pt modelId="{4AA06B0A-8027-49C2-9F4F-1EB2CABC44F4}" type="sibTrans" cxnId="{54F77C8F-D508-4A83-AEC6-29A8B4217BA6}">
      <dgm:prSet/>
      <dgm:spPr/>
      <dgm:t>
        <a:bodyPr/>
        <a:lstStyle/>
        <a:p>
          <a:endParaRPr lang="en-US"/>
        </a:p>
      </dgm:t>
    </dgm:pt>
    <dgm:pt modelId="{802DDFC3-7E72-4BE9-B603-86A768E5BFB5}" type="pres">
      <dgm:prSet presAssocID="{713C6D3B-FDD9-4C3B-88C7-7BB4F6596331}" presName="outerComposite" presStyleCnt="0">
        <dgm:presLayoutVars>
          <dgm:chMax val="5"/>
          <dgm:dir/>
          <dgm:resizeHandles val="exact"/>
        </dgm:presLayoutVars>
      </dgm:prSet>
      <dgm:spPr/>
    </dgm:pt>
    <dgm:pt modelId="{05AD4964-CFF7-43CA-B73F-485A86F7B6F3}" type="pres">
      <dgm:prSet presAssocID="{713C6D3B-FDD9-4C3B-88C7-7BB4F6596331}" presName="dummyMaxCanvas" presStyleCnt="0">
        <dgm:presLayoutVars/>
      </dgm:prSet>
      <dgm:spPr/>
    </dgm:pt>
    <dgm:pt modelId="{53C3C61A-F8B7-429A-9334-EDEED560B84D}" type="pres">
      <dgm:prSet presAssocID="{713C6D3B-FDD9-4C3B-88C7-7BB4F6596331}" presName="ThreeNodes_1" presStyleLbl="node1" presStyleIdx="0" presStyleCnt="3" custLinFactNeighborY="3143">
        <dgm:presLayoutVars>
          <dgm:bulletEnabled val="1"/>
        </dgm:presLayoutVars>
      </dgm:prSet>
      <dgm:spPr/>
    </dgm:pt>
    <dgm:pt modelId="{50FCB241-BC16-44F7-BFE3-216B47018B71}" type="pres">
      <dgm:prSet presAssocID="{713C6D3B-FDD9-4C3B-88C7-7BB4F6596331}" presName="ThreeNodes_2" presStyleLbl="node1" presStyleIdx="1" presStyleCnt="3" custLinFactNeighborX="-3377" custLinFactNeighborY="1187">
        <dgm:presLayoutVars>
          <dgm:bulletEnabled val="1"/>
        </dgm:presLayoutVars>
      </dgm:prSet>
      <dgm:spPr/>
    </dgm:pt>
    <dgm:pt modelId="{69FDADB8-686D-459D-B670-75E02630A069}" type="pres">
      <dgm:prSet presAssocID="{713C6D3B-FDD9-4C3B-88C7-7BB4F6596331}" presName="ThreeNodes_3" presStyleLbl="node1" presStyleIdx="2" presStyleCnt="3" custScaleX="108715" custLinFactNeighborX="3050" custLinFactNeighborY="-3239">
        <dgm:presLayoutVars>
          <dgm:bulletEnabled val="1"/>
        </dgm:presLayoutVars>
      </dgm:prSet>
      <dgm:spPr/>
    </dgm:pt>
    <dgm:pt modelId="{BAC23F45-9BA6-4D2A-A6B3-1521DE8FCB2F}" type="pres">
      <dgm:prSet presAssocID="{713C6D3B-FDD9-4C3B-88C7-7BB4F6596331}" presName="ThreeConn_1-2" presStyleLbl="fgAccFollowNode1" presStyleIdx="0" presStyleCnt="2">
        <dgm:presLayoutVars>
          <dgm:bulletEnabled val="1"/>
        </dgm:presLayoutVars>
      </dgm:prSet>
      <dgm:spPr/>
    </dgm:pt>
    <dgm:pt modelId="{2B532466-515C-46EC-8D0B-45D4089029FB}" type="pres">
      <dgm:prSet presAssocID="{713C6D3B-FDD9-4C3B-88C7-7BB4F6596331}" presName="ThreeConn_2-3" presStyleLbl="fgAccFollowNode1" presStyleIdx="1" presStyleCnt="2">
        <dgm:presLayoutVars>
          <dgm:bulletEnabled val="1"/>
        </dgm:presLayoutVars>
      </dgm:prSet>
      <dgm:spPr/>
    </dgm:pt>
    <dgm:pt modelId="{A31FACCE-B6DE-4C4A-8D51-A123AA32FFA9}" type="pres">
      <dgm:prSet presAssocID="{713C6D3B-FDD9-4C3B-88C7-7BB4F6596331}" presName="ThreeNodes_1_text" presStyleLbl="node1" presStyleIdx="2" presStyleCnt="3">
        <dgm:presLayoutVars>
          <dgm:bulletEnabled val="1"/>
        </dgm:presLayoutVars>
      </dgm:prSet>
      <dgm:spPr/>
    </dgm:pt>
    <dgm:pt modelId="{97DD79EA-8819-4634-B7B3-4E0735D2ED3D}" type="pres">
      <dgm:prSet presAssocID="{713C6D3B-FDD9-4C3B-88C7-7BB4F6596331}" presName="ThreeNodes_2_text" presStyleLbl="node1" presStyleIdx="2" presStyleCnt="3">
        <dgm:presLayoutVars>
          <dgm:bulletEnabled val="1"/>
        </dgm:presLayoutVars>
      </dgm:prSet>
      <dgm:spPr/>
    </dgm:pt>
    <dgm:pt modelId="{2FF68CEB-C8CB-4008-87B1-F66FFD6E5014}" type="pres">
      <dgm:prSet presAssocID="{713C6D3B-FDD9-4C3B-88C7-7BB4F6596331}" presName="ThreeNodes_3_text" presStyleLbl="node1" presStyleIdx="2" presStyleCnt="3">
        <dgm:presLayoutVars>
          <dgm:bulletEnabled val="1"/>
        </dgm:presLayoutVars>
      </dgm:prSet>
      <dgm:spPr/>
    </dgm:pt>
  </dgm:ptLst>
  <dgm:cxnLst>
    <dgm:cxn modelId="{5A524D0C-1609-4E6E-BC13-BC6D79701073}" type="presOf" srcId="{A2B67CBC-DD11-4DDE-9464-697FC42395C4}" destId="{2B532466-515C-46EC-8D0B-45D4089029FB}" srcOrd="0" destOrd="0" presId="urn:microsoft.com/office/officeart/2005/8/layout/vProcess5"/>
    <dgm:cxn modelId="{AC464C33-E4DC-4E58-85B9-34BB366447C5}" type="presOf" srcId="{FE691670-8F66-4759-A206-A608C2B7CD84}" destId="{69FDADB8-686D-459D-B670-75E02630A069}" srcOrd="0" destOrd="0" presId="urn:microsoft.com/office/officeart/2005/8/layout/vProcess5"/>
    <dgm:cxn modelId="{6A77D839-1C7A-4572-8E06-DD54F972FBA2}" type="presOf" srcId="{E35F3624-585C-49B8-9A8B-D2C30494D1E7}" destId="{50FCB241-BC16-44F7-BFE3-216B47018B71}" srcOrd="0" destOrd="0" presId="urn:microsoft.com/office/officeart/2005/8/layout/vProcess5"/>
    <dgm:cxn modelId="{19B09A62-0ACD-45BC-8AF7-8BB92442594B}" type="presOf" srcId="{713C6D3B-FDD9-4C3B-88C7-7BB4F6596331}" destId="{802DDFC3-7E72-4BE9-B603-86A768E5BFB5}" srcOrd="0" destOrd="0" presId="urn:microsoft.com/office/officeart/2005/8/layout/vProcess5"/>
    <dgm:cxn modelId="{5D65A94C-805C-496A-8173-ED83B8C13F99}" srcId="{713C6D3B-FDD9-4C3B-88C7-7BB4F6596331}" destId="{EF1EACBC-38E7-48B2-A421-CF7DE0C487A7}" srcOrd="0" destOrd="0" parTransId="{C28E2B59-91BF-401A-806B-D5D881BC17FC}" sibTransId="{337712F7-1598-4EDE-9828-CD24448F7518}"/>
    <dgm:cxn modelId="{61740951-B9F9-40D4-997B-70690F8ADA08}" srcId="{713C6D3B-FDD9-4C3B-88C7-7BB4F6596331}" destId="{E35F3624-585C-49B8-9A8B-D2C30494D1E7}" srcOrd="1" destOrd="0" parTransId="{41270EDE-9648-4CBA-AA80-C23871537D88}" sibTransId="{A2B67CBC-DD11-4DDE-9464-697FC42395C4}"/>
    <dgm:cxn modelId="{54F77C8F-D508-4A83-AEC6-29A8B4217BA6}" srcId="{713C6D3B-FDD9-4C3B-88C7-7BB4F6596331}" destId="{FE691670-8F66-4759-A206-A608C2B7CD84}" srcOrd="2" destOrd="0" parTransId="{6CF96096-332C-4644-8F83-C33CABB7AAAB}" sibTransId="{4AA06B0A-8027-49C2-9F4F-1EB2CABC44F4}"/>
    <dgm:cxn modelId="{46FA3BB2-F061-4A6E-9EB7-4D62CBCF5544}" type="presOf" srcId="{EF1EACBC-38E7-48B2-A421-CF7DE0C487A7}" destId="{A31FACCE-B6DE-4C4A-8D51-A123AA32FFA9}" srcOrd="1" destOrd="0" presId="urn:microsoft.com/office/officeart/2005/8/layout/vProcess5"/>
    <dgm:cxn modelId="{CF8E07BB-3214-4852-A32F-E6341FBE466A}" type="presOf" srcId="{337712F7-1598-4EDE-9828-CD24448F7518}" destId="{BAC23F45-9BA6-4D2A-A6B3-1521DE8FCB2F}" srcOrd="0" destOrd="0" presId="urn:microsoft.com/office/officeart/2005/8/layout/vProcess5"/>
    <dgm:cxn modelId="{2C9382C5-C6C9-4CEE-9C08-B9F7D9D8BFB6}" type="presOf" srcId="{FE691670-8F66-4759-A206-A608C2B7CD84}" destId="{2FF68CEB-C8CB-4008-87B1-F66FFD6E5014}" srcOrd="1" destOrd="0" presId="urn:microsoft.com/office/officeart/2005/8/layout/vProcess5"/>
    <dgm:cxn modelId="{A71E6CD1-3741-4617-A9C4-CCE171365A3C}" type="presOf" srcId="{E35F3624-585C-49B8-9A8B-D2C30494D1E7}" destId="{97DD79EA-8819-4634-B7B3-4E0735D2ED3D}" srcOrd="1" destOrd="0" presId="urn:microsoft.com/office/officeart/2005/8/layout/vProcess5"/>
    <dgm:cxn modelId="{CBDE3FE2-D697-4E74-85D3-E04E515E3389}" type="presOf" srcId="{EF1EACBC-38E7-48B2-A421-CF7DE0C487A7}" destId="{53C3C61A-F8B7-429A-9334-EDEED560B84D}" srcOrd="0" destOrd="0" presId="urn:microsoft.com/office/officeart/2005/8/layout/vProcess5"/>
    <dgm:cxn modelId="{5BA31942-8FE6-4402-9D1E-C4F92F4E2E91}" type="presParOf" srcId="{802DDFC3-7E72-4BE9-B603-86A768E5BFB5}" destId="{05AD4964-CFF7-43CA-B73F-485A86F7B6F3}" srcOrd="0" destOrd="0" presId="urn:microsoft.com/office/officeart/2005/8/layout/vProcess5"/>
    <dgm:cxn modelId="{461898A5-5E99-4533-84A2-0D24E713282D}" type="presParOf" srcId="{802DDFC3-7E72-4BE9-B603-86A768E5BFB5}" destId="{53C3C61A-F8B7-429A-9334-EDEED560B84D}" srcOrd="1" destOrd="0" presId="urn:microsoft.com/office/officeart/2005/8/layout/vProcess5"/>
    <dgm:cxn modelId="{2DEB15FA-6112-46F1-98B1-625D24344385}" type="presParOf" srcId="{802DDFC3-7E72-4BE9-B603-86A768E5BFB5}" destId="{50FCB241-BC16-44F7-BFE3-216B47018B71}" srcOrd="2" destOrd="0" presId="urn:microsoft.com/office/officeart/2005/8/layout/vProcess5"/>
    <dgm:cxn modelId="{A67C1F86-B79A-4AC5-B64A-1B7DC577F05E}" type="presParOf" srcId="{802DDFC3-7E72-4BE9-B603-86A768E5BFB5}" destId="{69FDADB8-686D-459D-B670-75E02630A069}" srcOrd="3" destOrd="0" presId="urn:microsoft.com/office/officeart/2005/8/layout/vProcess5"/>
    <dgm:cxn modelId="{491F898E-7833-4886-BD34-2D1821558D0F}" type="presParOf" srcId="{802DDFC3-7E72-4BE9-B603-86A768E5BFB5}" destId="{BAC23F45-9BA6-4D2A-A6B3-1521DE8FCB2F}" srcOrd="4" destOrd="0" presId="urn:microsoft.com/office/officeart/2005/8/layout/vProcess5"/>
    <dgm:cxn modelId="{7D5BBCDE-FCDA-4FDD-BC18-D4834AC870F9}" type="presParOf" srcId="{802DDFC3-7E72-4BE9-B603-86A768E5BFB5}" destId="{2B532466-515C-46EC-8D0B-45D4089029FB}" srcOrd="5" destOrd="0" presId="urn:microsoft.com/office/officeart/2005/8/layout/vProcess5"/>
    <dgm:cxn modelId="{1F64C251-B712-4DA5-8AF5-450E0CAC9444}" type="presParOf" srcId="{802DDFC3-7E72-4BE9-B603-86A768E5BFB5}" destId="{A31FACCE-B6DE-4C4A-8D51-A123AA32FFA9}" srcOrd="6" destOrd="0" presId="urn:microsoft.com/office/officeart/2005/8/layout/vProcess5"/>
    <dgm:cxn modelId="{A4F91ACA-9697-4EED-AC8A-3A58E85D2A1A}" type="presParOf" srcId="{802DDFC3-7E72-4BE9-B603-86A768E5BFB5}" destId="{97DD79EA-8819-4634-B7B3-4E0735D2ED3D}" srcOrd="7" destOrd="0" presId="urn:microsoft.com/office/officeart/2005/8/layout/vProcess5"/>
    <dgm:cxn modelId="{4E19D284-F94B-4E43-BC25-73669F377AA7}" type="presParOf" srcId="{802DDFC3-7E72-4BE9-B603-86A768E5BFB5}" destId="{2FF68CEB-C8CB-4008-87B1-F66FFD6E5014}"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AFFBBD-29D5-487C-98CD-7CB01695C4D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D87475A-388E-4FC6-A781-A6CFE3EFFAAB}">
      <dgm:prSet/>
      <dgm:spPr/>
      <dgm:t>
        <a:bodyPr/>
        <a:lstStyle/>
        <a:p>
          <a:pPr rtl="1"/>
          <a:r>
            <a:rPr lang="ar-IQ" b="1" dirty="0"/>
            <a:t>1- الحقوق المالية</a:t>
          </a:r>
          <a:endParaRPr lang="en-US" dirty="0"/>
        </a:p>
      </dgm:t>
    </dgm:pt>
    <dgm:pt modelId="{11DC53C6-7CF6-4813-9B2F-6E9ABDDD0248}" type="parTrans" cxnId="{1E1C0B5D-A2EA-4119-B224-CC578808BA86}">
      <dgm:prSet/>
      <dgm:spPr/>
      <dgm:t>
        <a:bodyPr/>
        <a:lstStyle/>
        <a:p>
          <a:endParaRPr lang="en-US"/>
        </a:p>
      </dgm:t>
    </dgm:pt>
    <dgm:pt modelId="{CFBA95B2-451F-4148-AE29-AD8C05419D43}" type="sibTrans" cxnId="{1E1C0B5D-A2EA-4119-B224-CC578808BA86}">
      <dgm:prSet/>
      <dgm:spPr/>
      <dgm:t>
        <a:bodyPr/>
        <a:lstStyle/>
        <a:p>
          <a:endParaRPr lang="en-US"/>
        </a:p>
      </dgm:t>
    </dgm:pt>
    <dgm:pt modelId="{D9670342-B254-41B8-9A8A-A4D6040BB1EC}">
      <dgm:prSet/>
      <dgm:spPr/>
      <dgm:t>
        <a:bodyPr/>
        <a:lstStyle/>
        <a:p>
          <a:pPr algn="r" rtl="1"/>
          <a:r>
            <a:rPr lang="ar-IQ" b="1" dirty="0"/>
            <a:t>2- الحقوق غيرالمالية</a:t>
          </a:r>
          <a:endParaRPr lang="en-US" dirty="0"/>
        </a:p>
      </dgm:t>
    </dgm:pt>
    <dgm:pt modelId="{8467783A-89F9-4962-B7F0-4A02FBA9CE3A}" type="parTrans" cxnId="{4EAF354D-E914-4DC9-809E-BD7A657FB9D0}">
      <dgm:prSet/>
      <dgm:spPr/>
      <dgm:t>
        <a:bodyPr/>
        <a:lstStyle/>
        <a:p>
          <a:endParaRPr lang="en-US"/>
        </a:p>
      </dgm:t>
    </dgm:pt>
    <dgm:pt modelId="{F4874218-21A4-458D-9D51-B5F94E54FBD6}" type="sibTrans" cxnId="{4EAF354D-E914-4DC9-809E-BD7A657FB9D0}">
      <dgm:prSet/>
      <dgm:spPr/>
      <dgm:t>
        <a:bodyPr/>
        <a:lstStyle/>
        <a:p>
          <a:endParaRPr lang="en-US"/>
        </a:p>
      </dgm:t>
    </dgm:pt>
    <dgm:pt modelId="{85DF4AF7-17AC-41B5-9105-3AF939F52702}">
      <dgm:prSet/>
      <dgm:spPr/>
      <dgm:t>
        <a:bodyPr/>
        <a:lstStyle/>
        <a:p>
          <a:pPr algn="r" rtl="1"/>
          <a:r>
            <a:rPr lang="ar-IQ" dirty="0"/>
            <a:t>الراتب</a:t>
          </a:r>
          <a:endParaRPr lang="en-US" dirty="0"/>
        </a:p>
      </dgm:t>
    </dgm:pt>
    <dgm:pt modelId="{330DD5B4-9A07-4610-8E6C-B9BEC23E67DD}" type="parTrans" cxnId="{445666B6-12EE-4276-8F7A-5C582ACCEDB8}">
      <dgm:prSet/>
      <dgm:spPr/>
      <dgm:t>
        <a:bodyPr/>
        <a:lstStyle/>
        <a:p>
          <a:endParaRPr lang="en-US"/>
        </a:p>
      </dgm:t>
    </dgm:pt>
    <dgm:pt modelId="{7A664115-AAC9-4F19-B803-76346233F063}" type="sibTrans" cxnId="{445666B6-12EE-4276-8F7A-5C582ACCEDB8}">
      <dgm:prSet/>
      <dgm:spPr/>
      <dgm:t>
        <a:bodyPr/>
        <a:lstStyle/>
        <a:p>
          <a:endParaRPr lang="en-US"/>
        </a:p>
      </dgm:t>
    </dgm:pt>
    <dgm:pt modelId="{654A20B8-861A-4DC1-9C77-7EF42C9E1B24}">
      <dgm:prSet/>
      <dgm:spPr/>
      <dgm:t>
        <a:bodyPr/>
        <a:lstStyle/>
        <a:p>
          <a:pPr algn="r" rtl="1"/>
          <a:r>
            <a:rPr lang="ar-IQ" dirty="0"/>
            <a:t>الإجازات</a:t>
          </a:r>
          <a:endParaRPr lang="en-US" dirty="0"/>
        </a:p>
      </dgm:t>
    </dgm:pt>
    <dgm:pt modelId="{58DE9A85-50C8-4B28-8EC2-869B954AB915}" type="parTrans" cxnId="{0EBBDE5B-DB52-44F2-9B7A-AF9D3DEA9715}">
      <dgm:prSet/>
      <dgm:spPr/>
      <dgm:t>
        <a:bodyPr/>
        <a:lstStyle/>
        <a:p>
          <a:endParaRPr lang="en-US"/>
        </a:p>
      </dgm:t>
    </dgm:pt>
    <dgm:pt modelId="{3E566467-52B1-4F4A-8494-37A45D0BD258}" type="sibTrans" cxnId="{0EBBDE5B-DB52-44F2-9B7A-AF9D3DEA9715}">
      <dgm:prSet/>
      <dgm:spPr/>
      <dgm:t>
        <a:bodyPr/>
        <a:lstStyle/>
        <a:p>
          <a:endParaRPr lang="en-US"/>
        </a:p>
      </dgm:t>
    </dgm:pt>
    <dgm:pt modelId="{1C478468-892D-4FA5-A167-ED81405514FA}">
      <dgm:prSet/>
      <dgm:spPr/>
      <dgm:t>
        <a:bodyPr/>
        <a:lstStyle/>
        <a:p>
          <a:pPr algn="r" rtl="1"/>
          <a:r>
            <a:rPr lang="ar-IQ" dirty="0"/>
            <a:t> العلاوة</a:t>
          </a:r>
          <a:endParaRPr lang="en-US" dirty="0"/>
        </a:p>
      </dgm:t>
    </dgm:pt>
    <dgm:pt modelId="{F8C25EC4-318D-453B-9F35-BC3E44451825}" type="parTrans" cxnId="{89504B43-45C7-4659-8357-17199F3C056B}">
      <dgm:prSet/>
      <dgm:spPr/>
      <dgm:t>
        <a:bodyPr/>
        <a:lstStyle/>
        <a:p>
          <a:endParaRPr lang="en-US"/>
        </a:p>
      </dgm:t>
    </dgm:pt>
    <dgm:pt modelId="{1F8CD771-419A-4FEB-86D1-E22203A77632}" type="sibTrans" cxnId="{89504B43-45C7-4659-8357-17199F3C056B}">
      <dgm:prSet/>
      <dgm:spPr/>
      <dgm:t>
        <a:bodyPr/>
        <a:lstStyle/>
        <a:p>
          <a:endParaRPr lang="en-US"/>
        </a:p>
      </dgm:t>
    </dgm:pt>
    <dgm:pt modelId="{31EFFF9D-E6BB-470E-BDCE-7243220543B6}">
      <dgm:prSet/>
      <dgm:spPr/>
      <dgm:t>
        <a:bodyPr/>
        <a:lstStyle/>
        <a:p>
          <a:pPr algn="r" rtl="1"/>
          <a:r>
            <a:rPr lang="ar-IQ" dirty="0"/>
            <a:t>المخصصات</a:t>
          </a:r>
          <a:endParaRPr lang="en-US" dirty="0"/>
        </a:p>
      </dgm:t>
    </dgm:pt>
    <dgm:pt modelId="{AEDC6DBD-E8E0-4B40-889E-A913B40CEA28}" type="parTrans" cxnId="{7E5BA9D7-C2EC-40DD-949B-697AB4E9A399}">
      <dgm:prSet/>
      <dgm:spPr/>
      <dgm:t>
        <a:bodyPr/>
        <a:lstStyle/>
        <a:p>
          <a:endParaRPr lang="en-US"/>
        </a:p>
      </dgm:t>
    </dgm:pt>
    <dgm:pt modelId="{EE476E8A-B0C4-451C-B33E-E072E09CB86F}" type="sibTrans" cxnId="{7E5BA9D7-C2EC-40DD-949B-697AB4E9A399}">
      <dgm:prSet/>
      <dgm:spPr/>
      <dgm:t>
        <a:bodyPr/>
        <a:lstStyle/>
        <a:p>
          <a:endParaRPr lang="en-US"/>
        </a:p>
      </dgm:t>
    </dgm:pt>
    <dgm:pt modelId="{99720470-CA85-4333-BAB8-FD4135FF8619}">
      <dgm:prSet/>
      <dgm:spPr/>
      <dgm:t>
        <a:bodyPr/>
        <a:lstStyle/>
        <a:p>
          <a:pPr algn="r" rtl="1"/>
          <a:r>
            <a:rPr lang="ar-IQ" dirty="0"/>
            <a:t>الترفيع</a:t>
          </a:r>
          <a:endParaRPr lang="en-US" dirty="0"/>
        </a:p>
      </dgm:t>
    </dgm:pt>
    <dgm:pt modelId="{4E2E6C55-8B36-49C2-8776-5409C1BAF4DF}" type="parTrans" cxnId="{2B7D0925-0A0A-41AD-B945-ABC88F34EDD3}">
      <dgm:prSet/>
      <dgm:spPr/>
      <dgm:t>
        <a:bodyPr/>
        <a:lstStyle/>
        <a:p>
          <a:endParaRPr lang="en-US"/>
        </a:p>
      </dgm:t>
    </dgm:pt>
    <dgm:pt modelId="{AE3D3A14-166F-4FAF-80FE-6B5CCF4B59DD}" type="sibTrans" cxnId="{2B7D0925-0A0A-41AD-B945-ABC88F34EDD3}">
      <dgm:prSet/>
      <dgm:spPr/>
      <dgm:t>
        <a:bodyPr/>
        <a:lstStyle/>
        <a:p>
          <a:endParaRPr lang="en-US"/>
        </a:p>
      </dgm:t>
    </dgm:pt>
    <dgm:pt modelId="{AEE2F01D-D400-4D16-BCAE-1DC9F9203944}">
      <dgm:prSet/>
      <dgm:spPr/>
      <dgm:t>
        <a:bodyPr/>
        <a:lstStyle/>
        <a:p>
          <a:pPr algn="r" rtl="1"/>
          <a:r>
            <a:rPr lang="ar-IQ" dirty="0"/>
            <a:t>الترقية</a:t>
          </a:r>
          <a:endParaRPr lang="en-US" dirty="0"/>
        </a:p>
      </dgm:t>
    </dgm:pt>
    <dgm:pt modelId="{269959C7-AA55-43A6-807B-400AAB66C611}" type="parTrans" cxnId="{7CAAA7A4-B567-460D-A7BA-B01D99F612C6}">
      <dgm:prSet/>
      <dgm:spPr/>
      <dgm:t>
        <a:bodyPr/>
        <a:lstStyle/>
        <a:p>
          <a:endParaRPr lang="en-US"/>
        </a:p>
      </dgm:t>
    </dgm:pt>
    <dgm:pt modelId="{09B1D40C-105A-420D-8841-CEE3E778F80F}" type="sibTrans" cxnId="{7CAAA7A4-B567-460D-A7BA-B01D99F612C6}">
      <dgm:prSet/>
      <dgm:spPr/>
      <dgm:t>
        <a:bodyPr/>
        <a:lstStyle/>
        <a:p>
          <a:endParaRPr lang="en-US"/>
        </a:p>
      </dgm:t>
    </dgm:pt>
    <dgm:pt modelId="{AB78E2F7-4A53-466D-A0A0-70DE4BA24BDE}">
      <dgm:prSet/>
      <dgm:spPr/>
      <dgm:t>
        <a:bodyPr/>
        <a:lstStyle/>
        <a:p>
          <a:pPr algn="r" rtl="1"/>
          <a:r>
            <a:rPr lang="ar-IQ" dirty="0"/>
            <a:t>قدم </a:t>
          </a:r>
          <a:endParaRPr lang="en-US" dirty="0"/>
        </a:p>
      </dgm:t>
    </dgm:pt>
    <dgm:pt modelId="{E271618E-C905-48B6-A455-7E2663471C24}" type="parTrans" cxnId="{E64776FC-C27A-4269-985B-4E9366ED9812}">
      <dgm:prSet/>
      <dgm:spPr/>
    </dgm:pt>
    <dgm:pt modelId="{C3AB2A05-2184-4469-AB0A-E11F34CED799}" type="sibTrans" cxnId="{E64776FC-C27A-4269-985B-4E9366ED9812}">
      <dgm:prSet/>
      <dgm:spPr/>
    </dgm:pt>
    <dgm:pt modelId="{60BB2C62-378B-4F17-B59C-665721F2BE58}" type="pres">
      <dgm:prSet presAssocID="{1DAFFBBD-29D5-487C-98CD-7CB01695C4D2}" presName="Name0" presStyleCnt="0">
        <dgm:presLayoutVars>
          <dgm:dir/>
          <dgm:animLvl val="lvl"/>
          <dgm:resizeHandles val="exact"/>
        </dgm:presLayoutVars>
      </dgm:prSet>
      <dgm:spPr/>
    </dgm:pt>
    <dgm:pt modelId="{B60B2B4E-CC33-4C17-8F48-CE1BFA8540FD}" type="pres">
      <dgm:prSet presAssocID="{BD87475A-388E-4FC6-A781-A6CFE3EFFAAB}" presName="composite" presStyleCnt="0"/>
      <dgm:spPr/>
    </dgm:pt>
    <dgm:pt modelId="{49479655-B000-4981-B1E0-3B06FA75AB6C}" type="pres">
      <dgm:prSet presAssocID="{BD87475A-388E-4FC6-A781-A6CFE3EFFAAB}" presName="parTx" presStyleLbl="alignNode1" presStyleIdx="0" presStyleCnt="2" custLinFactX="8814" custLinFactNeighborX="100000" custLinFactNeighborY="-3611">
        <dgm:presLayoutVars>
          <dgm:chMax val="0"/>
          <dgm:chPref val="0"/>
          <dgm:bulletEnabled val="1"/>
        </dgm:presLayoutVars>
      </dgm:prSet>
      <dgm:spPr/>
    </dgm:pt>
    <dgm:pt modelId="{70082648-7CA8-4967-9D4C-51F50CFC731B}" type="pres">
      <dgm:prSet presAssocID="{BD87475A-388E-4FC6-A781-A6CFE3EFFAAB}" presName="desTx" presStyleLbl="alignAccFollowNode1" presStyleIdx="0" presStyleCnt="2" custScaleY="102812" custLinFactNeighborX="3626" custLinFactNeighborY="-759">
        <dgm:presLayoutVars>
          <dgm:bulletEnabled val="1"/>
        </dgm:presLayoutVars>
      </dgm:prSet>
      <dgm:spPr/>
    </dgm:pt>
    <dgm:pt modelId="{3767CD93-131A-4E62-A6D1-3B7DED23445D}" type="pres">
      <dgm:prSet presAssocID="{CFBA95B2-451F-4148-AE29-AD8C05419D43}" presName="space" presStyleCnt="0"/>
      <dgm:spPr/>
    </dgm:pt>
    <dgm:pt modelId="{2E9DFAC3-8471-4946-9C55-70D788EFAF31}" type="pres">
      <dgm:prSet presAssocID="{D9670342-B254-41B8-9A8A-A4D6040BB1EC}" presName="composite" presStyleCnt="0"/>
      <dgm:spPr/>
    </dgm:pt>
    <dgm:pt modelId="{3A3C60EB-6AFC-44A5-B559-6130DD64B30C}" type="pres">
      <dgm:prSet presAssocID="{D9670342-B254-41B8-9A8A-A4D6040BB1EC}" presName="parTx" presStyleLbl="alignNode1" presStyleIdx="1" presStyleCnt="2" custLinFactX="-10374" custLinFactNeighborX="-100000" custLinFactNeighborY="-15066">
        <dgm:presLayoutVars>
          <dgm:chMax val="0"/>
          <dgm:chPref val="0"/>
          <dgm:bulletEnabled val="1"/>
        </dgm:presLayoutVars>
      </dgm:prSet>
      <dgm:spPr/>
    </dgm:pt>
    <dgm:pt modelId="{19FFCA74-CDE2-49B2-B816-E31F53E2DCCD}" type="pres">
      <dgm:prSet presAssocID="{D9670342-B254-41B8-9A8A-A4D6040BB1EC}" presName="desTx" presStyleLbl="alignAccFollowNode1" presStyleIdx="1" presStyleCnt="2" custScaleY="100148" custLinFactNeighborX="34712" custLinFactNeighborY="27064">
        <dgm:presLayoutVars>
          <dgm:bulletEnabled val="1"/>
        </dgm:presLayoutVars>
      </dgm:prSet>
      <dgm:spPr/>
    </dgm:pt>
  </dgm:ptLst>
  <dgm:cxnLst>
    <dgm:cxn modelId="{50EC4D1B-ADDF-4EA7-A074-9657195E6568}" type="presOf" srcId="{BD87475A-388E-4FC6-A781-A6CFE3EFFAAB}" destId="{49479655-B000-4981-B1E0-3B06FA75AB6C}" srcOrd="0" destOrd="0" presId="urn:microsoft.com/office/officeart/2005/8/layout/hList1"/>
    <dgm:cxn modelId="{2B7D0925-0A0A-41AD-B945-ABC88F34EDD3}" srcId="{D9670342-B254-41B8-9A8A-A4D6040BB1EC}" destId="{99720470-CA85-4333-BAB8-FD4135FF8619}" srcOrd="2" destOrd="0" parTransId="{4E2E6C55-8B36-49C2-8776-5409C1BAF4DF}" sibTransId="{AE3D3A14-166F-4FAF-80FE-6B5CCF4B59DD}"/>
    <dgm:cxn modelId="{7DD43E28-A4BB-46CC-AFC9-40A42A438947}" type="presOf" srcId="{D9670342-B254-41B8-9A8A-A4D6040BB1EC}" destId="{3A3C60EB-6AFC-44A5-B559-6130DD64B30C}" srcOrd="0" destOrd="0" presId="urn:microsoft.com/office/officeart/2005/8/layout/hList1"/>
    <dgm:cxn modelId="{0EBBDE5B-DB52-44F2-9B7A-AF9D3DEA9715}" srcId="{BD87475A-388E-4FC6-A781-A6CFE3EFFAAB}" destId="{654A20B8-861A-4DC1-9C77-7EF42C9E1B24}" srcOrd="0" destOrd="0" parTransId="{58DE9A85-50C8-4B28-8EC2-869B954AB915}" sibTransId="{3E566467-52B1-4F4A-8494-37A45D0BD258}"/>
    <dgm:cxn modelId="{1E1C0B5D-A2EA-4119-B224-CC578808BA86}" srcId="{1DAFFBBD-29D5-487C-98CD-7CB01695C4D2}" destId="{BD87475A-388E-4FC6-A781-A6CFE3EFFAAB}" srcOrd="0" destOrd="0" parTransId="{11DC53C6-7CF6-4813-9B2F-6E9ABDDD0248}" sibTransId="{CFBA95B2-451F-4148-AE29-AD8C05419D43}"/>
    <dgm:cxn modelId="{89504B43-45C7-4659-8357-17199F3C056B}" srcId="{D9670342-B254-41B8-9A8A-A4D6040BB1EC}" destId="{1C478468-892D-4FA5-A167-ED81405514FA}" srcOrd="1" destOrd="0" parTransId="{F8C25EC4-318D-453B-9F35-BC3E44451825}" sibTransId="{1F8CD771-419A-4FEB-86D1-E22203A77632}"/>
    <dgm:cxn modelId="{BB32B86C-DD7D-463A-B296-18D01C650FD6}" type="presOf" srcId="{85DF4AF7-17AC-41B5-9105-3AF939F52702}" destId="{19FFCA74-CDE2-49B2-B816-E31F53E2DCCD}" srcOrd="0" destOrd="0" presId="urn:microsoft.com/office/officeart/2005/8/layout/hList1"/>
    <dgm:cxn modelId="{4EAF354D-E914-4DC9-809E-BD7A657FB9D0}" srcId="{1DAFFBBD-29D5-487C-98CD-7CB01695C4D2}" destId="{D9670342-B254-41B8-9A8A-A4D6040BB1EC}" srcOrd="1" destOrd="0" parTransId="{8467783A-89F9-4962-B7F0-4A02FBA9CE3A}" sibTransId="{F4874218-21A4-458D-9D51-B5F94E54FBD6}"/>
    <dgm:cxn modelId="{74284D97-993D-4E94-9B07-9BB10A39B320}" type="presOf" srcId="{99720470-CA85-4333-BAB8-FD4135FF8619}" destId="{19FFCA74-CDE2-49B2-B816-E31F53E2DCCD}" srcOrd="0" destOrd="2" presId="urn:microsoft.com/office/officeart/2005/8/layout/hList1"/>
    <dgm:cxn modelId="{7CAAA7A4-B567-460D-A7BA-B01D99F612C6}" srcId="{D9670342-B254-41B8-9A8A-A4D6040BB1EC}" destId="{AEE2F01D-D400-4D16-BCAE-1DC9F9203944}" srcOrd="3" destOrd="0" parTransId="{269959C7-AA55-43A6-807B-400AAB66C611}" sibTransId="{09B1D40C-105A-420D-8841-CEE3E778F80F}"/>
    <dgm:cxn modelId="{109F1DB3-97FB-4095-8C39-2CB061E18DE6}" type="presOf" srcId="{1C478468-892D-4FA5-A167-ED81405514FA}" destId="{19FFCA74-CDE2-49B2-B816-E31F53E2DCCD}" srcOrd="0" destOrd="1" presId="urn:microsoft.com/office/officeart/2005/8/layout/hList1"/>
    <dgm:cxn modelId="{445666B6-12EE-4276-8F7A-5C582ACCEDB8}" srcId="{D9670342-B254-41B8-9A8A-A4D6040BB1EC}" destId="{85DF4AF7-17AC-41B5-9105-3AF939F52702}" srcOrd="0" destOrd="0" parTransId="{330DD5B4-9A07-4610-8E6C-B9BEC23E67DD}" sibTransId="{7A664115-AAC9-4F19-B803-76346233F063}"/>
    <dgm:cxn modelId="{41DB66BB-B516-49BC-B0C8-2A0ABD56664E}" type="presOf" srcId="{31EFFF9D-E6BB-470E-BDCE-7243220543B6}" destId="{19FFCA74-CDE2-49B2-B816-E31F53E2DCCD}" srcOrd="0" destOrd="4" presId="urn:microsoft.com/office/officeart/2005/8/layout/hList1"/>
    <dgm:cxn modelId="{AB3309CB-265D-4D7D-9EE1-3715540C5EB8}" type="presOf" srcId="{1DAFFBBD-29D5-487C-98CD-7CB01695C4D2}" destId="{60BB2C62-378B-4F17-B59C-665721F2BE58}" srcOrd="0" destOrd="0" presId="urn:microsoft.com/office/officeart/2005/8/layout/hList1"/>
    <dgm:cxn modelId="{FF8135CF-5B0D-464D-A6B8-ECB04C35A0F0}" type="presOf" srcId="{AEE2F01D-D400-4D16-BCAE-1DC9F9203944}" destId="{19FFCA74-CDE2-49B2-B816-E31F53E2DCCD}" srcOrd="0" destOrd="3" presId="urn:microsoft.com/office/officeart/2005/8/layout/hList1"/>
    <dgm:cxn modelId="{7E5BA9D7-C2EC-40DD-949B-697AB4E9A399}" srcId="{D9670342-B254-41B8-9A8A-A4D6040BB1EC}" destId="{31EFFF9D-E6BB-470E-BDCE-7243220543B6}" srcOrd="4" destOrd="0" parTransId="{AEDC6DBD-E8E0-4B40-889E-A913B40CEA28}" sibTransId="{EE476E8A-B0C4-451C-B33E-E072E09CB86F}"/>
    <dgm:cxn modelId="{1AA462E7-C25D-4CBD-B161-24153A954B5A}" type="presOf" srcId="{AB78E2F7-4A53-466D-A0A0-70DE4BA24BDE}" destId="{70082648-7CA8-4967-9D4C-51F50CFC731B}" srcOrd="0" destOrd="1" presId="urn:microsoft.com/office/officeart/2005/8/layout/hList1"/>
    <dgm:cxn modelId="{E64776FC-C27A-4269-985B-4E9366ED9812}" srcId="{BD87475A-388E-4FC6-A781-A6CFE3EFFAAB}" destId="{AB78E2F7-4A53-466D-A0A0-70DE4BA24BDE}" srcOrd="1" destOrd="0" parTransId="{E271618E-C905-48B6-A455-7E2663471C24}" sibTransId="{C3AB2A05-2184-4469-AB0A-E11F34CED799}"/>
    <dgm:cxn modelId="{723C86FD-D78D-40C4-B8D0-C9FEE1F80107}" type="presOf" srcId="{654A20B8-861A-4DC1-9C77-7EF42C9E1B24}" destId="{70082648-7CA8-4967-9D4C-51F50CFC731B}" srcOrd="0" destOrd="0" presId="urn:microsoft.com/office/officeart/2005/8/layout/hList1"/>
    <dgm:cxn modelId="{157BEB66-B696-42E9-B331-D428BE3BBD7B}" type="presParOf" srcId="{60BB2C62-378B-4F17-B59C-665721F2BE58}" destId="{B60B2B4E-CC33-4C17-8F48-CE1BFA8540FD}" srcOrd="0" destOrd="0" presId="urn:microsoft.com/office/officeart/2005/8/layout/hList1"/>
    <dgm:cxn modelId="{79A34A48-D3B9-4328-B55A-A5CE728F33ED}" type="presParOf" srcId="{B60B2B4E-CC33-4C17-8F48-CE1BFA8540FD}" destId="{49479655-B000-4981-B1E0-3B06FA75AB6C}" srcOrd="0" destOrd="0" presId="urn:microsoft.com/office/officeart/2005/8/layout/hList1"/>
    <dgm:cxn modelId="{911DE8A3-1714-4336-8D7E-B1E69106222A}" type="presParOf" srcId="{B60B2B4E-CC33-4C17-8F48-CE1BFA8540FD}" destId="{70082648-7CA8-4967-9D4C-51F50CFC731B}" srcOrd="1" destOrd="0" presId="urn:microsoft.com/office/officeart/2005/8/layout/hList1"/>
    <dgm:cxn modelId="{22287CBE-A4C6-4BC7-8105-F63FB462528E}" type="presParOf" srcId="{60BB2C62-378B-4F17-B59C-665721F2BE58}" destId="{3767CD93-131A-4E62-A6D1-3B7DED23445D}" srcOrd="1" destOrd="0" presId="urn:microsoft.com/office/officeart/2005/8/layout/hList1"/>
    <dgm:cxn modelId="{5E1A5E35-466F-46C1-A0D7-D9B2A637868A}" type="presParOf" srcId="{60BB2C62-378B-4F17-B59C-665721F2BE58}" destId="{2E9DFAC3-8471-4946-9C55-70D788EFAF31}" srcOrd="2" destOrd="0" presId="urn:microsoft.com/office/officeart/2005/8/layout/hList1"/>
    <dgm:cxn modelId="{A74AF5B0-FA22-4021-A92D-14E51F69CBAF}" type="presParOf" srcId="{2E9DFAC3-8471-4946-9C55-70D788EFAF31}" destId="{3A3C60EB-6AFC-44A5-B559-6130DD64B30C}" srcOrd="0" destOrd="0" presId="urn:microsoft.com/office/officeart/2005/8/layout/hList1"/>
    <dgm:cxn modelId="{29C7B82B-9588-4A87-A80B-33C7A28FB0A9}" type="presParOf" srcId="{2E9DFAC3-8471-4946-9C55-70D788EFAF31}" destId="{19FFCA74-CDE2-49B2-B816-E31F53E2DCC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BFECA0-EBED-45CB-8BDE-D950228A7FEB}"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pPr rtl="1"/>
          <a:endParaRPr lang="ar-IQ"/>
        </a:p>
      </dgm:t>
    </dgm:pt>
    <dgm:pt modelId="{4E32C9D6-2BC8-4D07-9ECF-40CD9F541018}">
      <dgm:prSet phldrT="[Text]"/>
      <dgm:spPr/>
      <dgm:t>
        <a:bodyPr/>
        <a:lstStyle/>
        <a:p>
          <a:pPr rtl="1"/>
          <a:r>
            <a:rPr lang="ar-IQ" b="1" dirty="0"/>
            <a:t>الاجازات الاعتيادية </a:t>
          </a:r>
        </a:p>
      </dgm:t>
    </dgm:pt>
    <dgm:pt modelId="{F089B79F-A90E-4E5D-8440-F9B2F3AD153F}" type="parTrans" cxnId="{46CC5005-E69B-44EC-A7CF-722C9C84A631}">
      <dgm:prSet/>
      <dgm:spPr/>
      <dgm:t>
        <a:bodyPr/>
        <a:lstStyle/>
        <a:p>
          <a:pPr rtl="1"/>
          <a:endParaRPr lang="ar-IQ"/>
        </a:p>
      </dgm:t>
    </dgm:pt>
    <dgm:pt modelId="{09620BA0-6A4F-4055-98F7-8507F3FC8011}" type="sibTrans" cxnId="{46CC5005-E69B-44EC-A7CF-722C9C84A631}">
      <dgm:prSet/>
      <dgm:spPr/>
      <dgm:t>
        <a:bodyPr/>
        <a:lstStyle/>
        <a:p>
          <a:pPr rtl="1"/>
          <a:endParaRPr lang="ar-IQ"/>
        </a:p>
      </dgm:t>
    </dgm:pt>
    <dgm:pt modelId="{596E68BC-B683-4B64-9429-C5D19A453F78}" type="asst">
      <dgm:prSet phldrT="[Text]"/>
      <dgm:spPr/>
      <dgm:t>
        <a:bodyPr/>
        <a:lstStyle/>
        <a:p>
          <a:pPr rtl="1"/>
          <a:r>
            <a:rPr lang="ar-IQ" b="1" dirty="0"/>
            <a:t>اجازة المرضية </a:t>
          </a:r>
        </a:p>
      </dgm:t>
    </dgm:pt>
    <dgm:pt modelId="{1BC438FA-9311-48F5-A700-4D4F8E6D6D69}" type="parTrans" cxnId="{240EE694-ECBF-431E-93B0-03B2A46E6B75}">
      <dgm:prSet/>
      <dgm:spPr/>
      <dgm:t>
        <a:bodyPr/>
        <a:lstStyle/>
        <a:p>
          <a:pPr rtl="1"/>
          <a:endParaRPr lang="ar-IQ"/>
        </a:p>
      </dgm:t>
    </dgm:pt>
    <dgm:pt modelId="{EAC8ED6F-CCAC-4032-9DCA-C1FD65A4A3D8}" type="sibTrans" cxnId="{240EE694-ECBF-431E-93B0-03B2A46E6B75}">
      <dgm:prSet/>
      <dgm:spPr/>
      <dgm:t>
        <a:bodyPr/>
        <a:lstStyle/>
        <a:p>
          <a:pPr rtl="1"/>
          <a:endParaRPr lang="ar-IQ"/>
        </a:p>
      </dgm:t>
    </dgm:pt>
    <dgm:pt modelId="{AF61E57B-CA4A-4388-9F1D-DCDBC1AD0133}">
      <dgm:prSet phldrT="[Text]"/>
      <dgm:spPr/>
      <dgm:t>
        <a:bodyPr/>
        <a:lstStyle/>
        <a:p>
          <a:pPr rtl="1"/>
          <a:r>
            <a:rPr lang="ar-IQ" b="1" dirty="0"/>
            <a:t>اجازة الحمل والولادة (الوضع) </a:t>
          </a:r>
        </a:p>
      </dgm:t>
    </dgm:pt>
    <dgm:pt modelId="{F2A9CEEE-F33E-4C14-B3C1-3D5616BC0193}" type="parTrans" cxnId="{11C6FB72-C576-41F1-9F3F-FE2576260E00}">
      <dgm:prSet/>
      <dgm:spPr/>
      <dgm:t>
        <a:bodyPr/>
        <a:lstStyle/>
        <a:p>
          <a:pPr rtl="1"/>
          <a:endParaRPr lang="ar-IQ"/>
        </a:p>
      </dgm:t>
    </dgm:pt>
    <dgm:pt modelId="{B58B8F22-67B6-4B65-A2FD-C3C60E1861C3}" type="sibTrans" cxnId="{11C6FB72-C576-41F1-9F3F-FE2576260E00}">
      <dgm:prSet/>
      <dgm:spPr/>
      <dgm:t>
        <a:bodyPr/>
        <a:lstStyle/>
        <a:p>
          <a:pPr rtl="1"/>
          <a:endParaRPr lang="ar-IQ"/>
        </a:p>
      </dgm:t>
    </dgm:pt>
    <dgm:pt modelId="{741DE947-5F04-4DF5-A5CC-C6C9C749ABC8}">
      <dgm:prSet phldrT="[Text]"/>
      <dgm:spPr/>
      <dgm:t>
        <a:bodyPr/>
        <a:lstStyle/>
        <a:p>
          <a:pPr rtl="1"/>
          <a:r>
            <a:rPr lang="ar-IQ" b="1" dirty="0"/>
            <a:t>الاجازة الامومة </a:t>
          </a:r>
        </a:p>
      </dgm:t>
    </dgm:pt>
    <dgm:pt modelId="{8D7B94CA-ABB3-4F8A-92A2-06366EC51BE9}" type="parTrans" cxnId="{959EB1AE-CFAF-46FB-8747-8DF11BEA0B20}">
      <dgm:prSet/>
      <dgm:spPr/>
      <dgm:t>
        <a:bodyPr/>
        <a:lstStyle/>
        <a:p>
          <a:pPr rtl="1"/>
          <a:endParaRPr lang="ar-IQ"/>
        </a:p>
      </dgm:t>
    </dgm:pt>
    <dgm:pt modelId="{ABDCB8A0-D03A-455E-98C5-5391180A3593}" type="sibTrans" cxnId="{959EB1AE-CFAF-46FB-8747-8DF11BEA0B20}">
      <dgm:prSet/>
      <dgm:spPr/>
      <dgm:t>
        <a:bodyPr/>
        <a:lstStyle/>
        <a:p>
          <a:pPr rtl="1"/>
          <a:endParaRPr lang="ar-IQ"/>
        </a:p>
      </dgm:t>
    </dgm:pt>
    <dgm:pt modelId="{2E04F5CB-B07D-49C3-A900-CB9C0FC9EE81}">
      <dgm:prSet phldrT="[Text]"/>
      <dgm:spPr/>
      <dgm:t>
        <a:bodyPr/>
        <a:lstStyle/>
        <a:p>
          <a:pPr rtl="1"/>
          <a:r>
            <a:rPr lang="ar-IQ" b="1" dirty="0"/>
            <a:t>اجازة المصاحبة الزوجية </a:t>
          </a:r>
        </a:p>
      </dgm:t>
    </dgm:pt>
    <dgm:pt modelId="{3221C9DE-1B1E-4BA8-9BC0-5314268285E5}" type="parTrans" cxnId="{EBF85D21-3A8B-418E-8AB9-EF7961621123}">
      <dgm:prSet/>
      <dgm:spPr/>
      <dgm:t>
        <a:bodyPr/>
        <a:lstStyle/>
        <a:p>
          <a:pPr rtl="1"/>
          <a:endParaRPr lang="ar-IQ"/>
        </a:p>
      </dgm:t>
    </dgm:pt>
    <dgm:pt modelId="{8442BD27-C788-46AC-8CEC-9E86A0E27E00}" type="sibTrans" cxnId="{EBF85D21-3A8B-418E-8AB9-EF7961621123}">
      <dgm:prSet/>
      <dgm:spPr/>
      <dgm:t>
        <a:bodyPr/>
        <a:lstStyle/>
        <a:p>
          <a:pPr rtl="1"/>
          <a:endParaRPr lang="ar-IQ"/>
        </a:p>
      </dgm:t>
    </dgm:pt>
    <dgm:pt modelId="{BDAFC126-3A4A-4211-AE2B-45E43ACE596A}" type="asst">
      <dgm:prSet phldrT="[Text]"/>
      <dgm:spPr/>
      <dgm:t>
        <a:bodyPr/>
        <a:lstStyle/>
        <a:p>
          <a:pPr rtl="1"/>
          <a:r>
            <a:rPr lang="ar-IQ" b="1" dirty="0"/>
            <a:t>اجازة المرضية</a:t>
          </a:r>
        </a:p>
      </dgm:t>
    </dgm:pt>
    <dgm:pt modelId="{2E8A6756-F074-4B76-A507-D5739DAF61FD}" type="parTrans" cxnId="{C1A28483-5E33-49A1-92B6-74DEAB20F978}">
      <dgm:prSet/>
      <dgm:spPr/>
      <dgm:t>
        <a:bodyPr/>
        <a:lstStyle/>
        <a:p>
          <a:endParaRPr lang="en-US"/>
        </a:p>
      </dgm:t>
    </dgm:pt>
    <dgm:pt modelId="{09DA69D8-0BF3-4E65-B1DA-70AAE6D7119C}" type="sibTrans" cxnId="{C1A28483-5E33-49A1-92B6-74DEAB20F978}">
      <dgm:prSet/>
      <dgm:spPr/>
      <dgm:t>
        <a:bodyPr/>
        <a:lstStyle/>
        <a:p>
          <a:endParaRPr lang="en-US"/>
        </a:p>
      </dgm:t>
    </dgm:pt>
    <dgm:pt modelId="{937A2577-3253-4C8C-874C-370FC8E4DDF2}" type="asst">
      <dgm:prSet phldrT="[Text]"/>
      <dgm:spPr/>
      <dgm:t>
        <a:bodyPr/>
        <a:lstStyle/>
        <a:p>
          <a:pPr rtl="1"/>
          <a:r>
            <a:rPr lang="ar-IQ" b="1" dirty="0"/>
            <a:t> اجازة الدراسية </a:t>
          </a:r>
        </a:p>
      </dgm:t>
    </dgm:pt>
    <dgm:pt modelId="{24F40897-6552-4C2B-8DAB-D4A042640733}" type="parTrans" cxnId="{EA8DCC7F-47B6-4C61-A572-F557D3B88AAD}">
      <dgm:prSet/>
      <dgm:spPr/>
      <dgm:t>
        <a:bodyPr/>
        <a:lstStyle/>
        <a:p>
          <a:endParaRPr lang="en-US"/>
        </a:p>
      </dgm:t>
    </dgm:pt>
    <dgm:pt modelId="{9A6B6147-4858-43B7-BFBD-1309379F1C7D}" type="sibTrans" cxnId="{EA8DCC7F-47B6-4C61-A572-F557D3B88AAD}">
      <dgm:prSet/>
      <dgm:spPr/>
      <dgm:t>
        <a:bodyPr/>
        <a:lstStyle/>
        <a:p>
          <a:endParaRPr lang="en-US"/>
        </a:p>
      </dgm:t>
    </dgm:pt>
    <dgm:pt modelId="{17EDDFC2-947D-4B47-AEAF-B62D5BCDCA9B}" type="pres">
      <dgm:prSet presAssocID="{78BFECA0-EBED-45CB-8BDE-D950228A7FEB}" presName="hierChild1" presStyleCnt="0">
        <dgm:presLayoutVars>
          <dgm:orgChart val="1"/>
          <dgm:chPref val="1"/>
          <dgm:dir/>
          <dgm:animOne val="branch"/>
          <dgm:animLvl val="lvl"/>
          <dgm:resizeHandles/>
        </dgm:presLayoutVars>
      </dgm:prSet>
      <dgm:spPr/>
    </dgm:pt>
    <dgm:pt modelId="{71C0DA7E-E1F2-4373-8341-82314C87AFE2}" type="pres">
      <dgm:prSet presAssocID="{4E32C9D6-2BC8-4D07-9ECF-40CD9F541018}" presName="hierRoot1" presStyleCnt="0">
        <dgm:presLayoutVars>
          <dgm:hierBranch val="init"/>
        </dgm:presLayoutVars>
      </dgm:prSet>
      <dgm:spPr/>
    </dgm:pt>
    <dgm:pt modelId="{88E3D17D-8105-449E-BA72-FE4C90A602A1}" type="pres">
      <dgm:prSet presAssocID="{4E32C9D6-2BC8-4D07-9ECF-40CD9F541018}" presName="rootComposite1" presStyleCnt="0"/>
      <dgm:spPr/>
    </dgm:pt>
    <dgm:pt modelId="{FA421392-9A9F-48D5-A62C-B19CD180CC26}" type="pres">
      <dgm:prSet presAssocID="{4E32C9D6-2BC8-4D07-9ECF-40CD9F541018}" presName="rootText1" presStyleLbl="node0" presStyleIdx="0" presStyleCnt="2">
        <dgm:presLayoutVars>
          <dgm:chPref val="3"/>
        </dgm:presLayoutVars>
      </dgm:prSet>
      <dgm:spPr/>
    </dgm:pt>
    <dgm:pt modelId="{A1B24462-8C0D-4BFF-8A55-DEE329AD1039}" type="pres">
      <dgm:prSet presAssocID="{4E32C9D6-2BC8-4D07-9ECF-40CD9F541018}" presName="rootConnector1" presStyleLbl="node1" presStyleIdx="0" presStyleCnt="0"/>
      <dgm:spPr/>
    </dgm:pt>
    <dgm:pt modelId="{9C84D253-9C4C-40E0-AC6E-68AF98B7929C}" type="pres">
      <dgm:prSet presAssocID="{4E32C9D6-2BC8-4D07-9ECF-40CD9F541018}" presName="hierChild2" presStyleCnt="0"/>
      <dgm:spPr/>
    </dgm:pt>
    <dgm:pt modelId="{C1D30E87-452C-42AC-AF9A-A7F299F4436A}" type="pres">
      <dgm:prSet presAssocID="{F2A9CEEE-F33E-4C14-B3C1-3D5616BC0193}" presName="Name37" presStyleLbl="parChTrans1D2" presStyleIdx="0" presStyleCnt="5"/>
      <dgm:spPr/>
    </dgm:pt>
    <dgm:pt modelId="{DAB7BA5D-7234-409D-951A-22E07D9137F8}" type="pres">
      <dgm:prSet presAssocID="{AF61E57B-CA4A-4388-9F1D-DCDBC1AD0133}" presName="hierRoot2" presStyleCnt="0">
        <dgm:presLayoutVars>
          <dgm:hierBranch val="init"/>
        </dgm:presLayoutVars>
      </dgm:prSet>
      <dgm:spPr/>
    </dgm:pt>
    <dgm:pt modelId="{61E186C8-AA8B-4C88-B6FE-77F02FB35AB5}" type="pres">
      <dgm:prSet presAssocID="{AF61E57B-CA4A-4388-9F1D-DCDBC1AD0133}" presName="rootComposite" presStyleCnt="0"/>
      <dgm:spPr/>
    </dgm:pt>
    <dgm:pt modelId="{7FB7E009-A05B-4973-A5C5-800C56B607A4}" type="pres">
      <dgm:prSet presAssocID="{AF61E57B-CA4A-4388-9F1D-DCDBC1AD0133}" presName="rootText" presStyleLbl="node2" presStyleIdx="0" presStyleCnt="3">
        <dgm:presLayoutVars>
          <dgm:chPref val="3"/>
        </dgm:presLayoutVars>
      </dgm:prSet>
      <dgm:spPr/>
    </dgm:pt>
    <dgm:pt modelId="{7F93E312-DCCF-457E-A6CC-B313FD4E00F0}" type="pres">
      <dgm:prSet presAssocID="{AF61E57B-CA4A-4388-9F1D-DCDBC1AD0133}" presName="rootConnector" presStyleLbl="node2" presStyleIdx="0" presStyleCnt="3"/>
      <dgm:spPr/>
    </dgm:pt>
    <dgm:pt modelId="{4B99D64E-C6BD-4988-8B0D-1CE2C8C8FE24}" type="pres">
      <dgm:prSet presAssocID="{AF61E57B-CA4A-4388-9F1D-DCDBC1AD0133}" presName="hierChild4" presStyleCnt="0"/>
      <dgm:spPr/>
    </dgm:pt>
    <dgm:pt modelId="{07E97E8E-AAD1-44BF-8F05-A974D85E85BD}" type="pres">
      <dgm:prSet presAssocID="{AF61E57B-CA4A-4388-9F1D-DCDBC1AD0133}" presName="hierChild5" presStyleCnt="0"/>
      <dgm:spPr/>
    </dgm:pt>
    <dgm:pt modelId="{40F0CDF7-8752-4D42-AF79-6A3089F0B9F0}" type="pres">
      <dgm:prSet presAssocID="{8D7B94CA-ABB3-4F8A-92A2-06366EC51BE9}" presName="Name37" presStyleLbl="parChTrans1D2" presStyleIdx="1" presStyleCnt="5"/>
      <dgm:spPr/>
    </dgm:pt>
    <dgm:pt modelId="{0D440A62-9408-4AC2-9A19-7608A3F20CF4}" type="pres">
      <dgm:prSet presAssocID="{741DE947-5F04-4DF5-A5CC-C6C9C749ABC8}" presName="hierRoot2" presStyleCnt="0">
        <dgm:presLayoutVars>
          <dgm:hierBranch val="init"/>
        </dgm:presLayoutVars>
      </dgm:prSet>
      <dgm:spPr/>
    </dgm:pt>
    <dgm:pt modelId="{5D2E97F0-16E1-4807-8787-63833158848F}" type="pres">
      <dgm:prSet presAssocID="{741DE947-5F04-4DF5-A5CC-C6C9C749ABC8}" presName="rootComposite" presStyleCnt="0"/>
      <dgm:spPr/>
    </dgm:pt>
    <dgm:pt modelId="{924793B7-5246-43E2-AEDE-6E12E3249013}" type="pres">
      <dgm:prSet presAssocID="{741DE947-5F04-4DF5-A5CC-C6C9C749ABC8}" presName="rootText" presStyleLbl="node2" presStyleIdx="1" presStyleCnt="3">
        <dgm:presLayoutVars>
          <dgm:chPref val="3"/>
        </dgm:presLayoutVars>
      </dgm:prSet>
      <dgm:spPr/>
    </dgm:pt>
    <dgm:pt modelId="{A5E0664E-10D3-4CAE-BDD6-7E003110993C}" type="pres">
      <dgm:prSet presAssocID="{741DE947-5F04-4DF5-A5CC-C6C9C749ABC8}" presName="rootConnector" presStyleLbl="node2" presStyleIdx="1" presStyleCnt="3"/>
      <dgm:spPr/>
    </dgm:pt>
    <dgm:pt modelId="{A1703A52-66E1-462F-9C94-A03242AE3B8A}" type="pres">
      <dgm:prSet presAssocID="{741DE947-5F04-4DF5-A5CC-C6C9C749ABC8}" presName="hierChild4" presStyleCnt="0"/>
      <dgm:spPr/>
    </dgm:pt>
    <dgm:pt modelId="{E18DA1AD-161D-4C17-9888-921F7FDBD069}" type="pres">
      <dgm:prSet presAssocID="{741DE947-5F04-4DF5-A5CC-C6C9C749ABC8}" presName="hierChild5" presStyleCnt="0"/>
      <dgm:spPr/>
    </dgm:pt>
    <dgm:pt modelId="{2664B25E-60C7-409E-98E9-EAA50D4BD754}" type="pres">
      <dgm:prSet presAssocID="{3221C9DE-1B1E-4BA8-9BC0-5314268285E5}" presName="Name37" presStyleLbl="parChTrans1D2" presStyleIdx="2" presStyleCnt="5"/>
      <dgm:spPr/>
    </dgm:pt>
    <dgm:pt modelId="{D31A6F3F-2835-4DD0-B4C7-D661F291F731}" type="pres">
      <dgm:prSet presAssocID="{2E04F5CB-B07D-49C3-A900-CB9C0FC9EE81}" presName="hierRoot2" presStyleCnt="0">
        <dgm:presLayoutVars>
          <dgm:hierBranch val="init"/>
        </dgm:presLayoutVars>
      </dgm:prSet>
      <dgm:spPr/>
    </dgm:pt>
    <dgm:pt modelId="{434D5A98-D158-4590-A342-E814F467DD55}" type="pres">
      <dgm:prSet presAssocID="{2E04F5CB-B07D-49C3-A900-CB9C0FC9EE81}" presName="rootComposite" presStyleCnt="0"/>
      <dgm:spPr/>
    </dgm:pt>
    <dgm:pt modelId="{A9408536-EA8D-4C6B-B5B8-23937195FC3D}" type="pres">
      <dgm:prSet presAssocID="{2E04F5CB-B07D-49C3-A900-CB9C0FC9EE81}" presName="rootText" presStyleLbl="node2" presStyleIdx="2" presStyleCnt="3">
        <dgm:presLayoutVars>
          <dgm:chPref val="3"/>
        </dgm:presLayoutVars>
      </dgm:prSet>
      <dgm:spPr/>
    </dgm:pt>
    <dgm:pt modelId="{7492C83B-1633-4B1E-9F5C-A2DBF3A58EF6}" type="pres">
      <dgm:prSet presAssocID="{2E04F5CB-B07D-49C3-A900-CB9C0FC9EE81}" presName="rootConnector" presStyleLbl="node2" presStyleIdx="2" presStyleCnt="3"/>
      <dgm:spPr/>
    </dgm:pt>
    <dgm:pt modelId="{0BDDA04A-4E61-41F2-9F21-A896D453EBB6}" type="pres">
      <dgm:prSet presAssocID="{2E04F5CB-B07D-49C3-A900-CB9C0FC9EE81}" presName="hierChild4" presStyleCnt="0"/>
      <dgm:spPr/>
    </dgm:pt>
    <dgm:pt modelId="{6262A626-1233-4E5C-A2FB-0A4F51D6D3A0}" type="pres">
      <dgm:prSet presAssocID="{2E04F5CB-B07D-49C3-A900-CB9C0FC9EE81}" presName="hierChild5" presStyleCnt="0"/>
      <dgm:spPr/>
    </dgm:pt>
    <dgm:pt modelId="{349D3094-A3EB-4B7C-BDCF-58DA9DD9A0A6}" type="pres">
      <dgm:prSet presAssocID="{4E32C9D6-2BC8-4D07-9ECF-40CD9F541018}" presName="hierChild3" presStyleCnt="0"/>
      <dgm:spPr/>
    </dgm:pt>
    <dgm:pt modelId="{3BDF6C5A-392C-4E93-A900-33AD3AB6C98F}" type="pres">
      <dgm:prSet presAssocID="{24F40897-6552-4C2B-8DAB-D4A042640733}" presName="Name111" presStyleLbl="parChTrans1D2" presStyleIdx="3" presStyleCnt="5"/>
      <dgm:spPr/>
    </dgm:pt>
    <dgm:pt modelId="{BBCAFE65-86E7-4B1C-9E8E-5CC1CFC90E71}" type="pres">
      <dgm:prSet presAssocID="{937A2577-3253-4C8C-874C-370FC8E4DDF2}" presName="hierRoot3" presStyleCnt="0">
        <dgm:presLayoutVars>
          <dgm:hierBranch val="init"/>
        </dgm:presLayoutVars>
      </dgm:prSet>
      <dgm:spPr/>
    </dgm:pt>
    <dgm:pt modelId="{28DB492D-76FC-4B4A-B47B-4A695924847D}" type="pres">
      <dgm:prSet presAssocID="{937A2577-3253-4C8C-874C-370FC8E4DDF2}" presName="rootComposite3" presStyleCnt="0"/>
      <dgm:spPr/>
    </dgm:pt>
    <dgm:pt modelId="{43808481-886A-4600-B0D4-7A05500F1CA5}" type="pres">
      <dgm:prSet presAssocID="{937A2577-3253-4C8C-874C-370FC8E4DDF2}" presName="rootText3" presStyleLbl="asst1" presStyleIdx="0" presStyleCnt="2">
        <dgm:presLayoutVars>
          <dgm:chPref val="3"/>
        </dgm:presLayoutVars>
      </dgm:prSet>
      <dgm:spPr/>
    </dgm:pt>
    <dgm:pt modelId="{ACAEF2F5-0C51-4B39-9ABD-D621DE7628E0}" type="pres">
      <dgm:prSet presAssocID="{937A2577-3253-4C8C-874C-370FC8E4DDF2}" presName="rootConnector3" presStyleLbl="asst1" presStyleIdx="0" presStyleCnt="2"/>
      <dgm:spPr/>
    </dgm:pt>
    <dgm:pt modelId="{A474C78B-F2E6-4F92-B1CB-9FA71CF84DA6}" type="pres">
      <dgm:prSet presAssocID="{937A2577-3253-4C8C-874C-370FC8E4DDF2}" presName="hierChild6" presStyleCnt="0"/>
      <dgm:spPr/>
    </dgm:pt>
    <dgm:pt modelId="{98EC3732-6851-4DD3-93BB-CD2AC64019D7}" type="pres">
      <dgm:prSet presAssocID="{937A2577-3253-4C8C-874C-370FC8E4DDF2}" presName="hierChild7" presStyleCnt="0"/>
      <dgm:spPr/>
    </dgm:pt>
    <dgm:pt modelId="{8FF39BC1-CDDF-410E-AD76-8783D8074233}" type="pres">
      <dgm:prSet presAssocID="{1BC438FA-9311-48F5-A700-4D4F8E6D6D69}" presName="Name111" presStyleLbl="parChTrans1D2" presStyleIdx="4" presStyleCnt="5"/>
      <dgm:spPr/>
    </dgm:pt>
    <dgm:pt modelId="{9BA7FED1-1A3C-4E11-98A9-E791AAE912EB}" type="pres">
      <dgm:prSet presAssocID="{596E68BC-B683-4B64-9429-C5D19A453F78}" presName="hierRoot3" presStyleCnt="0">
        <dgm:presLayoutVars>
          <dgm:hierBranch val="init"/>
        </dgm:presLayoutVars>
      </dgm:prSet>
      <dgm:spPr/>
    </dgm:pt>
    <dgm:pt modelId="{4779C0F4-BD89-4ED3-8427-D457D694EFD3}" type="pres">
      <dgm:prSet presAssocID="{596E68BC-B683-4B64-9429-C5D19A453F78}" presName="rootComposite3" presStyleCnt="0"/>
      <dgm:spPr/>
    </dgm:pt>
    <dgm:pt modelId="{1BF2D537-306D-42E3-8B0B-E9750EDCE2A8}" type="pres">
      <dgm:prSet presAssocID="{596E68BC-B683-4B64-9429-C5D19A453F78}" presName="rootText3" presStyleLbl="asst1" presStyleIdx="1" presStyleCnt="2">
        <dgm:presLayoutVars>
          <dgm:chPref val="3"/>
        </dgm:presLayoutVars>
      </dgm:prSet>
      <dgm:spPr/>
    </dgm:pt>
    <dgm:pt modelId="{D286F1CD-4058-429F-9F5E-AEA7705AFB1E}" type="pres">
      <dgm:prSet presAssocID="{596E68BC-B683-4B64-9429-C5D19A453F78}" presName="rootConnector3" presStyleLbl="asst1" presStyleIdx="1" presStyleCnt="2"/>
      <dgm:spPr/>
    </dgm:pt>
    <dgm:pt modelId="{D6416FA9-38FF-4F85-A307-7B7A9309A7F0}" type="pres">
      <dgm:prSet presAssocID="{596E68BC-B683-4B64-9429-C5D19A453F78}" presName="hierChild6" presStyleCnt="0"/>
      <dgm:spPr/>
    </dgm:pt>
    <dgm:pt modelId="{0E03DC99-4794-400F-B07E-3D3846224815}" type="pres">
      <dgm:prSet presAssocID="{596E68BC-B683-4B64-9429-C5D19A453F78}" presName="hierChild7" presStyleCnt="0"/>
      <dgm:spPr/>
    </dgm:pt>
    <dgm:pt modelId="{C173ADFE-29AA-427B-9AC8-5DA6DE1770B2}" type="pres">
      <dgm:prSet presAssocID="{BDAFC126-3A4A-4211-AE2B-45E43ACE596A}" presName="hierRoot1" presStyleCnt="0">
        <dgm:presLayoutVars>
          <dgm:hierBranch val="init"/>
        </dgm:presLayoutVars>
      </dgm:prSet>
      <dgm:spPr/>
    </dgm:pt>
    <dgm:pt modelId="{55687A55-17C9-45C6-8DFD-F80585C7E014}" type="pres">
      <dgm:prSet presAssocID="{BDAFC126-3A4A-4211-AE2B-45E43ACE596A}" presName="rootComposite1" presStyleCnt="0"/>
      <dgm:spPr/>
    </dgm:pt>
    <dgm:pt modelId="{760C5FD4-0047-4A04-8D97-B8E6414C07A1}" type="pres">
      <dgm:prSet presAssocID="{BDAFC126-3A4A-4211-AE2B-45E43ACE596A}" presName="rootText1" presStyleLbl="node0" presStyleIdx="1" presStyleCnt="2" custLinFactY="35731" custLinFactNeighborX="-61296" custLinFactNeighborY="100000">
        <dgm:presLayoutVars>
          <dgm:chPref val="3"/>
        </dgm:presLayoutVars>
      </dgm:prSet>
      <dgm:spPr/>
    </dgm:pt>
    <dgm:pt modelId="{73F2A8BE-DEAA-4D40-A366-7FA95A1BFC5A}" type="pres">
      <dgm:prSet presAssocID="{BDAFC126-3A4A-4211-AE2B-45E43ACE596A}" presName="rootConnector1" presStyleLbl="asst0" presStyleIdx="0" presStyleCnt="0"/>
      <dgm:spPr/>
    </dgm:pt>
    <dgm:pt modelId="{5BAA15F0-CA94-446F-9A8B-DE1721660013}" type="pres">
      <dgm:prSet presAssocID="{BDAFC126-3A4A-4211-AE2B-45E43ACE596A}" presName="hierChild2" presStyleCnt="0"/>
      <dgm:spPr/>
    </dgm:pt>
    <dgm:pt modelId="{794DC5E1-25D7-4CFF-A1A0-17FC9D7CDD63}" type="pres">
      <dgm:prSet presAssocID="{BDAFC126-3A4A-4211-AE2B-45E43ACE596A}" presName="hierChild3" presStyleCnt="0"/>
      <dgm:spPr/>
    </dgm:pt>
  </dgm:ptLst>
  <dgm:cxnLst>
    <dgm:cxn modelId="{46CC5005-E69B-44EC-A7CF-722C9C84A631}" srcId="{78BFECA0-EBED-45CB-8BDE-D950228A7FEB}" destId="{4E32C9D6-2BC8-4D07-9ECF-40CD9F541018}" srcOrd="0" destOrd="0" parTransId="{F089B79F-A90E-4E5D-8440-F9B2F3AD153F}" sibTransId="{09620BA0-6A4F-4055-98F7-8507F3FC8011}"/>
    <dgm:cxn modelId="{EBF85D21-3A8B-418E-8AB9-EF7961621123}" srcId="{4E32C9D6-2BC8-4D07-9ECF-40CD9F541018}" destId="{2E04F5CB-B07D-49C3-A900-CB9C0FC9EE81}" srcOrd="4" destOrd="0" parTransId="{3221C9DE-1B1E-4BA8-9BC0-5314268285E5}" sibTransId="{8442BD27-C788-46AC-8CEC-9E86A0E27E00}"/>
    <dgm:cxn modelId="{1865632A-5E9B-4093-8D3C-02B306D87F3B}" type="presOf" srcId="{596E68BC-B683-4B64-9429-C5D19A453F78}" destId="{D286F1CD-4058-429F-9F5E-AEA7705AFB1E}" srcOrd="1" destOrd="0" presId="urn:microsoft.com/office/officeart/2005/8/layout/orgChart1"/>
    <dgm:cxn modelId="{0DB7D22B-B242-4D8E-B8CA-85AB65B6E60F}" type="presOf" srcId="{2E04F5CB-B07D-49C3-A900-CB9C0FC9EE81}" destId="{7492C83B-1633-4B1E-9F5C-A2DBF3A58EF6}" srcOrd="1" destOrd="0" presId="urn:microsoft.com/office/officeart/2005/8/layout/orgChart1"/>
    <dgm:cxn modelId="{02DEFD2D-A93B-42EF-8BC9-A35CADFBBD0B}" type="presOf" srcId="{741DE947-5F04-4DF5-A5CC-C6C9C749ABC8}" destId="{A5E0664E-10D3-4CAE-BDD6-7E003110993C}" srcOrd="1" destOrd="0" presId="urn:microsoft.com/office/officeart/2005/8/layout/orgChart1"/>
    <dgm:cxn modelId="{1976B230-6184-4E92-B88F-EDD7FDE42D84}" type="presOf" srcId="{741DE947-5F04-4DF5-A5CC-C6C9C749ABC8}" destId="{924793B7-5246-43E2-AEDE-6E12E3249013}" srcOrd="0" destOrd="0" presId="urn:microsoft.com/office/officeart/2005/8/layout/orgChart1"/>
    <dgm:cxn modelId="{29911D60-393B-4D01-9423-13FCE383F48C}" type="presOf" srcId="{4E32C9D6-2BC8-4D07-9ECF-40CD9F541018}" destId="{FA421392-9A9F-48D5-A62C-B19CD180CC26}" srcOrd="0" destOrd="0" presId="urn:microsoft.com/office/officeart/2005/8/layout/orgChart1"/>
    <dgm:cxn modelId="{A53FDF4E-BE33-4C63-9102-3E2A6C2D20FA}" type="presOf" srcId="{596E68BC-B683-4B64-9429-C5D19A453F78}" destId="{1BF2D537-306D-42E3-8B0B-E9750EDCE2A8}" srcOrd="0" destOrd="0" presId="urn:microsoft.com/office/officeart/2005/8/layout/orgChart1"/>
    <dgm:cxn modelId="{11C6FB72-C576-41F1-9F3F-FE2576260E00}" srcId="{4E32C9D6-2BC8-4D07-9ECF-40CD9F541018}" destId="{AF61E57B-CA4A-4388-9F1D-DCDBC1AD0133}" srcOrd="2" destOrd="0" parTransId="{F2A9CEEE-F33E-4C14-B3C1-3D5616BC0193}" sibTransId="{B58B8F22-67B6-4B65-A2FD-C3C60E1861C3}"/>
    <dgm:cxn modelId="{EA8DCC7F-47B6-4C61-A572-F557D3B88AAD}" srcId="{4E32C9D6-2BC8-4D07-9ECF-40CD9F541018}" destId="{937A2577-3253-4C8C-874C-370FC8E4DDF2}" srcOrd="0" destOrd="0" parTransId="{24F40897-6552-4C2B-8DAB-D4A042640733}" sibTransId="{9A6B6147-4858-43B7-BFBD-1309379F1C7D}"/>
    <dgm:cxn modelId="{C1A28483-5E33-49A1-92B6-74DEAB20F978}" srcId="{78BFECA0-EBED-45CB-8BDE-D950228A7FEB}" destId="{BDAFC126-3A4A-4211-AE2B-45E43ACE596A}" srcOrd="1" destOrd="0" parTransId="{2E8A6756-F074-4B76-A507-D5739DAF61FD}" sibTransId="{09DA69D8-0BF3-4E65-B1DA-70AAE6D7119C}"/>
    <dgm:cxn modelId="{7A38F38E-C096-4FD4-B8D3-BED7F0F22530}" type="presOf" srcId="{8D7B94CA-ABB3-4F8A-92A2-06366EC51BE9}" destId="{40F0CDF7-8752-4D42-AF79-6A3089F0B9F0}" srcOrd="0" destOrd="0" presId="urn:microsoft.com/office/officeart/2005/8/layout/orgChart1"/>
    <dgm:cxn modelId="{6D7E9590-A5C9-43FC-AEA6-18CB0A37F70B}" type="presOf" srcId="{2E04F5CB-B07D-49C3-A900-CB9C0FC9EE81}" destId="{A9408536-EA8D-4C6B-B5B8-23937195FC3D}" srcOrd="0" destOrd="0" presId="urn:microsoft.com/office/officeart/2005/8/layout/orgChart1"/>
    <dgm:cxn modelId="{73CF7F92-04C2-4907-9C9B-24BF1D3B755B}" type="presOf" srcId="{1BC438FA-9311-48F5-A700-4D4F8E6D6D69}" destId="{8FF39BC1-CDDF-410E-AD76-8783D8074233}" srcOrd="0" destOrd="0" presId="urn:microsoft.com/office/officeart/2005/8/layout/orgChart1"/>
    <dgm:cxn modelId="{240EE694-ECBF-431E-93B0-03B2A46E6B75}" srcId="{4E32C9D6-2BC8-4D07-9ECF-40CD9F541018}" destId="{596E68BC-B683-4B64-9429-C5D19A453F78}" srcOrd="1" destOrd="0" parTransId="{1BC438FA-9311-48F5-A700-4D4F8E6D6D69}" sibTransId="{EAC8ED6F-CCAC-4032-9DCA-C1FD65A4A3D8}"/>
    <dgm:cxn modelId="{D44D0B99-2790-472D-8A16-63BAAC547E97}" type="presOf" srcId="{BDAFC126-3A4A-4211-AE2B-45E43ACE596A}" destId="{760C5FD4-0047-4A04-8D97-B8E6414C07A1}" srcOrd="0" destOrd="0" presId="urn:microsoft.com/office/officeart/2005/8/layout/orgChart1"/>
    <dgm:cxn modelId="{40A3BBA6-B491-49C7-8683-19169A642A2B}" type="presOf" srcId="{78BFECA0-EBED-45CB-8BDE-D950228A7FEB}" destId="{17EDDFC2-947D-4B47-AEAF-B62D5BCDCA9B}" srcOrd="0" destOrd="0" presId="urn:microsoft.com/office/officeart/2005/8/layout/orgChart1"/>
    <dgm:cxn modelId="{CD2DBCAC-CE84-496A-AEC3-863B03514E0C}" type="presOf" srcId="{BDAFC126-3A4A-4211-AE2B-45E43ACE596A}" destId="{73F2A8BE-DEAA-4D40-A366-7FA95A1BFC5A}" srcOrd="1" destOrd="0" presId="urn:microsoft.com/office/officeart/2005/8/layout/orgChart1"/>
    <dgm:cxn modelId="{959EB1AE-CFAF-46FB-8747-8DF11BEA0B20}" srcId="{4E32C9D6-2BC8-4D07-9ECF-40CD9F541018}" destId="{741DE947-5F04-4DF5-A5CC-C6C9C749ABC8}" srcOrd="3" destOrd="0" parTransId="{8D7B94CA-ABB3-4F8A-92A2-06366EC51BE9}" sibTransId="{ABDCB8A0-D03A-455E-98C5-5391180A3593}"/>
    <dgm:cxn modelId="{B7576EAF-CD42-4922-9B40-AFD80D135D66}" type="presOf" srcId="{F2A9CEEE-F33E-4C14-B3C1-3D5616BC0193}" destId="{C1D30E87-452C-42AC-AF9A-A7F299F4436A}" srcOrd="0" destOrd="0" presId="urn:microsoft.com/office/officeart/2005/8/layout/orgChart1"/>
    <dgm:cxn modelId="{03755EB6-D499-4E5C-8642-2E7CF2A4E89C}" type="presOf" srcId="{24F40897-6552-4C2B-8DAB-D4A042640733}" destId="{3BDF6C5A-392C-4E93-A900-33AD3AB6C98F}" srcOrd="0" destOrd="0" presId="urn:microsoft.com/office/officeart/2005/8/layout/orgChart1"/>
    <dgm:cxn modelId="{2DA28FDB-B628-477D-A61A-8D88CF7C4B77}" type="presOf" srcId="{937A2577-3253-4C8C-874C-370FC8E4DDF2}" destId="{43808481-886A-4600-B0D4-7A05500F1CA5}" srcOrd="0" destOrd="0" presId="urn:microsoft.com/office/officeart/2005/8/layout/orgChart1"/>
    <dgm:cxn modelId="{66B97CDE-C330-46C0-A5EB-0909F5FFD3DC}" type="presOf" srcId="{AF61E57B-CA4A-4388-9F1D-DCDBC1AD0133}" destId="{7F93E312-DCCF-457E-A6CC-B313FD4E00F0}" srcOrd="1" destOrd="0" presId="urn:microsoft.com/office/officeart/2005/8/layout/orgChart1"/>
    <dgm:cxn modelId="{3F470CF1-8E1A-41E2-A02A-67A4A5E236DD}" type="presOf" srcId="{4E32C9D6-2BC8-4D07-9ECF-40CD9F541018}" destId="{A1B24462-8C0D-4BFF-8A55-DEE329AD1039}" srcOrd="1" destOrd="0" presId="urn:microsoft.com/office/officeart/2005/8/layout/orgChart1"/>
    <dgm:cxn modelId="{77B118F1-CEFD-4E94-8EB1-28BE842E6A15}" type="presOf" srcId="{3221C9DE-1B1E-4BA8-9BC0-5314268285E5}" destId="{2664B25E-60C7-409E-98E9-EAA50D4BD754}" srcOrd="0" destOrd="0" presId="urn:microsoft.com/office/officeart/2005/8/layout/orgChart1"/>
    <dgm:cxn modelId="{84797FF5-8907-4E54-9154-AA7FBAAB470E}" type="presOf" srcId="{937A2577-3253-4C8C-874C-370FC8E4DDF2}" destId="{ACAEF2F5-0C51-4B39-9ABD-D621DE7628E0}" srcOrd="1" destOrd="0" presId="urn:microsoft.com/office/officeart/2005/8/layout/orgChart1"/>
    <dgm:cxn modelId="{F17379F9-1018-427D-8934-1B67B3353D94}" type="presOf" srcId="{AF61E57B-CA4A-4388-9F1D-DCDBC1AD0133}" destId="{7FB7E009-A05B-4973-A5C5-800C56B607A4}" srcOrd="0" destOrd="0" presId="urn:microsoft.com/office/officeart/2005/8/layout/orgChart1"/>
    <dgm:cxn modelId="{1E62814D-6022-4568-AB03-4202F358EB9E}" type="presParOf" srcId="{17EDDFC2-947D-4B47-AEAF-B62D5BCDCA9B}" destId="{71C0DA7E-E1F2-4373-8341-82314C87AFE2}" srcOrd="0" destOrd="0" presId="urn:microsoft.com/office/officeart/2005/8/layout/orgChart1"/>
    <dgm:cxn modelId="{66EAAF5A-AA8B-4A13-A270-53F4518B2C07}" type="presParOf" srcId="{71C0DA7E-E1F2-4373-8341-82314C87AFE2}" destId="{88E3D17D-8105-449E-BA72-FE4C90A602A1}" srcOrd="0" destOrd="0" presId="urn:microsoft.com/office/officeart/2005/8/layout/orgChart1"/>
    <dgm:cxn modelId="{FF87C8E3-61A9-4F82-91AB-3374064B0F22}" type="presParOf" srcId="{88E3D17D-8105-449E-BA72-FE4C90A602A1}" destId="{FA421392-9A9F-48D5-A62C-B19CD180CC26}" srcOrd="0" destOrd="0" presId="urn:microsoft.com/office/officeart/2005/8/layout/orgChart1"/>
    <dgm:cxn modelId="{9F095FAE-3C4F-4BDB-84E3-6919A3ABFD4E}" type="presParOf" srcId="{88E3D17D-8105-449E-BA72-FE4C90A602A1}" destId="{A1B24462-8C0D-4BFF-8A55-DEE329AD1039}" srcOrd="1" destOrd="0" presId="urn:microsoft.com/office/officeart/2005/8/layout/orgChart1"/>
    <dgm:cxn modelId="{8C0A0199-D336-4329-907F-43B7D0BA7694}" type="presParOf" srcId="{71C0DA7E-E1F2-4373-8341-82314C87AFE2}" destId="{9C84D253-9C4C-40E0-AC6E-68AF98B7929C}" srcOrd="1" destOrd="0" presId="urn:microsoft.com/office/officeart/2005/8/layout/orgChart1"/>
    <dgm:cxn modelId="{B33D724A-E027-4F08-B1DC-2F0C81D23F5D}" type="presParOf" srcId="{9C84D253-9C4C-40E0-AC6E-68AF98B7929C}" destId="{C1D30E87-452C-42AC-AF9A-A7F299F4436A}" srcOrd="0" destOrd="0" presId="urn:microsoft.com/office/officeart/2005/8/layout/orgChart1"/>
    <dgm:cxn modelId="{5A28C3FA-1D84-4831-B2F1-B7FE837E28EB}" type="presParOf" srcId="{9C84D253-9C4C-40E0-AC6E-68AF98B7929C}" destId="{DAB7BA5D-7234-409D-951A-22E07D9137F8}" srcOrd="1" destOrd="0" presId="urn:microsoft.com/office/officeart/2005/8/layout/orgChart1"/>
    <dgm:cxn modelId="{D2ACC2E5-54FE-4FE4-B4E6-07428164FE58}" type="presParOf" srcId="{DAB7BA5D-7234-409D-951A-22E07D9137F8}" destId="{61E186C8-AA8B-4C88-B6FE-77F02FB35AB5}" srcOrd="0" destOrd="0" presId="urn:microsoft.com/office/officeart/2005/8/layout/orgChart1"/>
    <dgm:cxn modelId="{7B89C7E4-97D4-437C-816B-0467513432B7}" type="presParOf" srcId="{61E186C8-AA8B-4C88-B6FE-77F02FB35AB5}" destId="{7FB7E009-A05B-4973-A5C5-800C56B607A4}" srcOrd="0" destOrd="0" presId="urn:microsoft.com/office/officeart/2005/8/layout/orgChart1"/>
    <dgm:cxn modelId="{AD3326E2-CB19-4501-B815-69E498856469}" type="presParOf" srcId="{61E186C8-AA8B-4C88-B6FE-77F02FB35AB5}" destId="{7F93E312-DCCF-457E-A6CC-B313FD4E00F0}" srcOrd="1" destOrd="0" presId="urn:microsoft.com/office/officeart/2005/8/layout/orgChart1"/>
    <dgm:cxn modelId="{52634FB2-DA5E-4513-9042-B5A21C2FE211}" type="presParOf" srcId="{DAB7BA5D-7234-409D-951A-22E07D9137F8}" destId="{4B99D64E-C6BD-4988-8B0D-1CE2C8C8FE24}" srcOrd="1" destOrd="0" presId="urn:microsoft.com/office/officeart/2005/8/layout/orgChart1"/>
    <dgm:cxn modelId="{92DC577D-F18B-49CA-82EC-31CA0E205138}" type="presParOf" srcId="{DAB7BA5D-7234-409D-951A-22E07D9137F8}" destId="{07E97E8E-AAD1-44BF-8F05-A974D85E85BD}" srcOrd="2" destOrd="0" presId="urn:microsoft.com/office/officeart/2005/8/layout/orgChart1"/>
    <dgm:cxn modelId="{B69302B3-1CB3-4D23-BE1A-7952B32B13A2}" type="presParOf" srcId="{9C84D253-9C4C-40E0-AC6E-68AF98B7929C}" destId="{40F0CDF7-8752-4D42-AF79-6A3089F0B9F0}" srcOrd="2" destOrd="0" presId="urn:microsoft.com/office/officeart/2005/8/layout/orgChart1"/>
    <dgm:cxn modelId="{A4C20EA8-192F-4F20-95FA-A1C2C3A6179A}" type="presParOf" srcId="{9C84D253-9C4C-40E0-AC6E-68AF98B7929C}" destId="{0D440A62-9408-4AC2-9A19-7608A3F20CF4}" srcOrd="3" destOrd="0" presId="urn:microsoft.com/office/officeart/2005/8/layout/orgChart1"/>
    <dgm:cxn modelId="{00B9CCB2-A2BC-4A3A-9AEE-A21537A507B9}" type="presParOf" srcId="{0D440A62-9408-4AC2-9A19-7608A3F20CF4}" destId="{5D2E97F0-16E1-4807-8787-63833158848F}" srcOrd="0" destOrd="0" presId="urn:microsoft.com/office/officeart/2005/8/layout/orgChart1"/>
    <dgm:cxn modelId="{AE4A36CD-CADC-4E46-B390-55D8068AE4CF}" type="presParOf" srcId="{5D2E97F0-16E1-4807-8787-63833158848F}" destId="{924793B7-5246-43E2-AEDE-6E12E3249013}" srcOrd="0" destOrd="0" presId="urn:microsoft.com/office/officeart/2005/8/layout/orgChart1"/>
    <dgm:cxn modelId="{99FA1B38-8D5C-43D1-A3E0-13ECEC77A203}" type="presParOf" srcId="{5D2E97F0-16E1-4807-8787-63833158848F}" destId="{A5E0664E-10D3-4CAE-BDD6-7E003110993C}" srcOrd="1" destOrd="0" presId="urn:microsoft.com/office/officeart/2005/8/layout/orgChart1"/>
    <dgm:cxn modelId="{3C3126DD-CD02-4D20-A024-1A33B4C4A257}" type="presParOf" srcId="{0D440A62-9408-4AC2-9A19-7608A3F20CF4}" destId="{A1703A52-66E1-462F-9C94-A03242AE3B8A}" srcOrd="1" destOrd="0" presId="urn:microsoft.com/office/officeart/2005/8/layout/orgChart1"/>
    <dgm:cxn modelId="{C7884480-A08C-446D-895C-2328353368B0}" type="presParOf" srcId="{0D440A62-9408-4AC2-9A19-7608A3F20CF4}" destId="{E18DA1AD-161D-4C17-9888-921F7FDBD069}" srcOrd="2" destOrd="0" presId="urn:microsoft.com/office/officeart/2005/8/layout/orgChart1"/>
    <dgm:cxn modelId="{C8A5F0C8-E553-473A-9449-43FDF4CAF4C2}" type="presParOf" srcId="{9C84D253-9C4C-40E0-AC6E-68AF98B7929C}" destId="{2664B25E-60C7-409E-98E9-EAA50D4BD754}" srcOrd="4" destOrd="0" presId="urn:microsoft.com/office/officeart/2005/8/layout/orgChart1"/>
    <dgm:cxn modelId="{A09C6CE8-3054-4C47-A7B1-1CEDD3843508}" type="presParOf" srcId="{9C84D253-9C4C-40E0-AC6E-68AF98B7929C}" destId="{D31A6F3F-2835-4DD0-B4C7-D661F291F731}" srcOrd="5" destOrd="0" presId="urn:microsoft.com/office/officeart/2005/8/layout/orgChart1"/>
    <dgm:cxn modelId="{D5DAFAA4-FCD2-41FF-9B54-F35891F1BFFA}" type="presParOf" srcId="{D31A6F3F-2835-4DD0-B4C7-D661F291F731}" destId="{434D5A98-D158-4590-A342-E814F467DD55}" srcOrd="0" destOrd="0" presId="urn:microsoft.com/office/officeart/2005/8/layout/orgChart1"/>
    <dgm:cxn modelId="{C3E35E03-AC53-41A9-9AEB-0C9C864F4B33}" type="presParOf" srcId="{434D5A98-D158-4590-A342-E814F467DD55}" destId="{A9408536-EA8D-4C6B-B5B8-23937195FC3D}" srcOrd="0" destOrd="0" presId="urn:microsoft.com/office/officeart/2005/8/layout/orgChart1"/>
    <dgm:cxn modelId="{8102A41E-71BD-49A9-873E-4C60E19FA110}" type="presParOf" srcId="{434D5A98-D158-4590-A342-E814F467DD55}" destId="{7492C83B-1633-4B1E-9F5C-A2DBF3A58EF6}" srcOrd="1" destOrd="0" presId="urn:microsoft.com/office/officeart/2005/8/layout/orgChart1"/>
    <dgm:cxn modelId="{957B07B7-E3B1-4F11-ABA7-3358DFCF87AD}" type="presParOf" srcId="{D31A6F3F-2835-4DD0-B4C7-D661F291F731}" destId="{0BDDA04A-4E61-41F2-9F21-A896D453EBB6}" srcOrd="1" destOrd="0" presId="urn:microsoft.com/office/officeart/2005/8/layout/orgChart1"/>
    <dgm:cxn modelId="{67BBFC8D-4CB1-40A6-8D96-0621355F1CC1}" type="presParOf" srcId="{D31A6F3F-2835-4DD0-B4C7-D661F291F731}" destId="{6262A626-1233-4E5C-A2FB-0A4F51D6D3A0}" srcOrd="2" destOrd="0" presId="urn:microsoft.com/office/officeart/2005/8/layout/orgChart1"/>
    <dgm:cxn modelId="{8747C781-0C3A-4BDE-94AA-7320A32980FD}" type="presParOf" srcId="{71C0DA7E-E1F2-4373-8341-82314C87AFE2}" destId="{349D3094-A3EB-4B7C-BDCF-58DA9DD9A0A6}" srcOrd="2" destOrd="0" presId="urn:microsoft.com/office/officeart/2005/8/layout/orgChart1"/>
    <dgm:cxn modelId="{CAF4D9C4-205C-4FF4-8956-16B206C9469F}" type="presParOf" srcId="{349D3094-A3EB-4B7C-BDCF-58DA9DD9A0A6}" destId="{3BDF6C5A-392C-4E93-A900-33AD3AB6C98F}" srcOrd="0" destOrd="0" presId="urn:microsoft.com/office/officeart/2005/8/layout/orgChart1"/>
    <dgm:cxn modelId="{FBD4E8B7-FB4B-4FB3-9D69-E9CC4BC07566}" type="presParOf" srcId="{349D3094-A3EB-4B7C-BDCF-58DA9DD9A0A6}" destId="{BBCAFE65-86E7-4B1C-9E8E-5CC1CFC90E71}" srcOrd="1" destOrd="0" presId="urn:microsoft.com/office/officeart/2005/8/layout/orgChart1"/>
    <dgm:cxn modelId="{ECE0B414-CA97-4416-A95B-45A9C2D0F44A}" type="presParOf" srcId="{BBCAFE65-86E7-4B1C-9E8E-5CC1CFC90E71}" destId="{28DB492D-76FC-4B4A-B47B-4A695924847D}" srcOrd="0" destOrd="0" presId="urn:microsoft.com/office/officeart/2005/8/layout/orgChart1"/>
    <dgm:cxn modelId="{E3170F4B-562B-4E1B-94BA-244045CFF51B}" type="presParOf" srcId="{28DB492D-76FC-4B4A-B47B-4A695924847D}" destId="{43808481-886A-4600-B0D4-7A05500F1CA5}" srcOrd="0" destOrd="0" presId="urn:microsoft.com/office/officeart/2005/8/layout/orgChart1"/>
    <dgm:cxn modelId="{E08E34EB-99CB-4A80-A15D-D037327A9D98}" type="presParOf" srcId="{28DB492D-76FC-4B4A-B47B-4A695924847D}" destId="{ACAEF2F5-0C51-4B39-9ABD-D621DE7628E0}" srcOrd="1" destOrd="0" presId="urn:microsoft.com/office/officeart/2005/8/layout/orgChart1"/>
    <dgm:cxn modelId="{A9B89FE8-8212-45A0-B52A-91E03D7302CF}" type="presParOf" srcId="{BBCAFE65-86E7-4B1C-9E8E-5CC1CFC90E71}" destId="{A474C78B-F2E6-4F92-B1CB-9FA71CF84DA6}" srcOrd="1" destOrd="0" presId="urn:microsoft.com/office/officeart/2005/8/layout/orgChart1"/>
    <dgm:cxn modelId="{ED5B2F43-F2FF-49C1-B6E6-6A321640E97A}" type="presParOf" srcId="{BBCAFE65-86E7-4B1C-9E8E-5CC1CFC90E71}" destId="{98EC3732-6851-4DD3-93BB-CD2AC64019D7}" srcOrd="2" destOrd="0" presId="urn:microsoft.com/office/officeart/2005/8/layout/orgChart1"/>
    <dgm:cxn modelId="{D967393D-FC4B-40A0-BFBE-A5A72A3059C5}" type="presParOf" srcId="{349D3094-A3EB-4B7C-BDCF-58DA9DD9A0A6}" destId="{8FF39BC1-CDDF-410E-AD76-8783D8074233}" srcOrd="2" destOrd="0" presId="urn:microsoft.com/office/officeart/2005/8/layout/orgChart1"/>
    <dgm:cxn modelId="{D9D18C36-7895-46F9-9FEA-B00144CE2721}" type="presParOf" srcId="{349D3094-A3EB-4B7C-BDCF-58DA9DD9A0A6}" destId="{9BA7FED1-1A3C-4E11-98A9-E791AAE912EB}" srcOrd="3" destOrd="0" presId="urn:microsoft.com/office/officeart/2005/8/layout/orgChart1"/>
    <dgm:cxn modelId="{49C921FC-9A93-4F79-B4C8-7F3914946579}" type="presParOf" srcId="{9BA7FED1-1A3C-4E11-98A9-E791AAE912EB}" destId="{4779C0F4-BD89-4ED3-8427-D457D694EFD3}" srcOrd="0" destOrd="0" presId="urn:microsoft.com/office/officeart/2005/8/layout/orgChart1"/>
    <dgm:cxn modelId="{8E316550-A2E1-491E-A04C-248E951DBBC7}" type="presParOf" srcId="{4779C0F4-BD89-4ED3-8427-D457D694EFD3}" destId="{1BF2D537-306D-42E3-8B0B-E9750EDCE2A8}" srcOrd="0" destOrd="0" presId="urn:microsoft.com/office/officeart/2005/8/layout/orgChart1"/>
    <dgm:cxn modelId="{F3579CBB-DD39-4966-BE9B-21481AB6FC09}" type="presParOf" srcId="{4779C0F4-BD89-4ED3-8427-D457D694EFD3}" destId="{D286F1CD-4058-429F-9F5E-AEA7705AFB1E}" srcOrd="1" destOrd="0" presId="urn:microsoft.com/office/officeart/2005/8/layout/orgChart1"/>
    <dgm:cxn modelId="{2F7002D9-4206-47A9-91CA-C61993E3E242}" type="presParOf" srcId="{9BA7FED1-1A3C-4E11-98A9-E791AAE912EB}" destId="{D6416FA9-38FF-4F85-A307-7B7A9309A7F0}" srcOrd="1" destOrd="0" presId="urn:microsoft.com/office/officeart/2005/8/layout/orgChart1"/>
    <dgm:cxn modelId="{7AA41263-A873-4DDF-AB60-DBFF5D0940AC}" type="presParOf" srcId="{9BA7FED1-1A3C-4E11-98A9-E791AAE912EB}" destId="{0E03DC99-4794-400F-B07E-3D3846224815}" srcOrd="2" destOrd="0" presId="urn:microsoft.com/office/officeart/2005/8/layout/orgChart1"/>
    <dgm:cxn modelId="{CAE2E3DF-7934-405E-AE21-BCE1C373E42E}" type="presParOf" srcId="{17EDDFC2-947D-4B47-AEAF-B62D5BCDCA9B}" destId="{C173ADFE-29AA-427B-9AC8-5DA6DE1770B2}" srcOrd="1" destOrd="0" presId="urn:microsoft.com/office/officeart/2005/8/layout/orgChart1"/>
    <dgm:cxn modelId="{BE9CD905-F607-44F5-B374-53DE19F28EA5}" type="presParOf" srcId="{C173ADFE-29AA-427B-9AC8-5DA6DE1770B2}" destId="{55687A55-17C9-45C6-8DFD-F80585C7E014}" srcOrd="0" destOrd="0" presId="urn:microsoft.com/office/officeart/2005/8/layout/orgChart1"/>
    <dgm:cxn modelId="{78B4C1FF-4720-48DA-A69C-CEDE9C716A74}" type="presParOf" srcId="{55687A55-17C9-45C6-8DFD-F80585C7E014}" destId="{760C5FD4-0047-4A04-8D97-B8E6414C07A1}" srcOrd="0" destOrd="0" presId="urn:microsoft.com/office/officeart/2005/8/layout/orgChart1"/>
    <dgm:cxn modelId="{4AF5CFBC-A06F-475B-A7B8-9DE9B483256E}" type="presParOf" srcId="{55687A55-17C9-45C6-8DFD-F80585C7E014}" destId="{73F2A8BE-DEAA-4D40-A366-7FA95A1BFC5A}" srcOrd="1" destOrd="0" presId="urn:microsoft.com/office/officeart/2005/8/layout/orgChart1"/>
    <dgm:cxn modelId="{6458C408-27DE-49B1-9CC2-EBEDCB9DF392}" type="presParOf" srcId="{C173ADFE-29AA-427B-9AC8-5DA6DE1770B2}" destId="{5BAA15F0-CA94-446F-9A8B-DE1721660013}" srcOrd="1" destOrd="0" presId="urn:microsoft.com/office/officeart/2005/8/layout/orgChart1"/>
    <dgm:cxn modelId="{243B3906-BCA9-4EB9-8838-999AFBD6BC88}" type="presParOf" srcId="{C173ADFE-29AA-427B-9AC8-5DA6DE1770B2}" destId="{794DC5E1-25D7-4CFF-A1A0-17FC9D7CDD6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BFECA0-EBED-45CB-8BDE-D950228A7FEB}" type="doc">
      <dgm:prSet loTypeId="urn:microsoft.com/office/officeart/2005/8/layout/orgChart1" loCatId="hierarchy" qsTypeId="urn:microsoft.com/office/officeart/2005/8/quickstyle/simple1" qsCatId="simple" csTypeId="urn:microsoft.com/office/officeart/2005/8/colors/accent3_1" csCatId="accent3" phldr="1"/>
      <dgm:spPr/>
      <dgm:t>
        <a:bodyPr/>
        <a:lstStyle/>
        <a:p>
          <a:pPr rtl="1"/>
          <a:endParaRPr lang="ar-IQ"/>
        </a:p>
      </dgm:t>
    </dgm:pt>
    <dgm:pt modelId="{937A2577-3253-4C8C-874C-370FC8E4DDF2}" type="asst">
      <dgm:prSet phldrT="[Text]"/>
      <dgm:spPr/>
      <dgm:t>
        <a:bodyPr/>
        <a:lstStyle/>
        <a:p>
          <a:pPr rtl="1"/>
          <a:r>
            <a:rPr lang="ar-IQ" b="1" dirty="0"/>
            <a:t> </a:t>
          </a:r>
          <a:r>
            <a:rPr lang="ar-IQ" dirty="0"/>
            <a:t>إنتهاء رابطة الوظيفية بطرق غيرالاعتيادية</a:t>
          </a:r>
          <a:endParaRPr lang="ar-IQ" b="1" dirty="0"/>
        </a:p>
      </dgm:t>
    </dgm:pt>
    <dgm:pt modelId="{24F40897-6552-4C2B-8DAB-D4A042640733}" type="parTrans" cxnId="{EA8DCC7F-47B6-4C61-A572-F557D3B88AAD}">
      <dgm:prSet/>
      <dgm:spPr/>
      <dgm:t>
        <a:bodyPr/>
        <a:lstStyle/>
        <a:p>
          <a:endParaRPr lang="en-US"/>
        </a:p>
      </dgm:t>
    </dgm:pt>
    <dgm:pt modelId="{9A6B6147-4858-43B7-BFBD-1309379F1C7D}" type="sibTrans" cxnId="{EA8DCC7F-47B6-4C61-A572-F557D3B88AAD}">
      <dgm:prSet/>
      <dgm:spPr/>
      <dgm:t>
        <a:bodyPr/>
        <a:lstStyle/>
        <a:p>
          <a:endParaRPr lang="en-US"/>
        </a:p>
      </dgm:t>
    </dgm:pt>
    <dgm:pt modelId="{596E68BC-B683-4B64-9429-C5D19A453F78}" type="asst">
      <dgm:prSet phldrT="[Text]"/>
      <dgm:spPr/>
      <dgm:t>
        <a:bodyPr/>
        <a:lstStyle/>
        <a:p>
          <a:pPr rtl="1"/>
          <a:r>
            <a:rPr lang="ar-IQ" dirty="0"/>
            <a:t>إنتهاء رابطة الوظيفية بطرق الاعتيادية </a:t>
          </a:r>
          <a:endParaRPr lang="ar-IQ" b="1" dirty="0"/>
        </a:p>
      </dgm:t>
    </dgm:pt>
    <dgm:pt modelId="{EAC8ED6F-CCAC-4032-9DCA-C1FD65A4A3D8}" type="sibTrans" cxnId="{240EE694-ECBF-431E-93B0-03B2A46E6B75}">
      <dgm:prSet/>
      <dgm:spPr/>
      <dgm:t>
        <a:bodyPr/>
        <a:lstStyle/>
        <a:p>
          <a:pPr rtl="1"/>
          <a:endParaRPr lang="ar-IQ"/>
        </a:p>
      </dgm:t>
    </dgm:pt>
    <dgm:pt modelId="{1BC438FA-9311-48F5-A700-4D4F8E6D6D69}" type="parTrans" cxnId="{240EE694-ECBF-431E-93B0-03B2A46E6B75}">
      <dgm:prSet/>
      <dgm:spPr/>
      <dgm:t>
        <a:bodyPr/>
        <a:lstStyle/>
        <a:p>
          <a:pPr rtl="1"/>
          <a:endParaRPr lang="ar-IQ"/>
        </a:p>
      </dgm:t>
    </dgm:pt>
    <dgm:pt modelId="{4E32C9D6-2BC8-4D07-9ECF-40CD9F541018}">
      <dgm:prSet phldrT="[Text]"/>
      <dgm:spPr/>
      <dgm:t>
        <a:bodyPr/>
        <a:lstStyle/>
        <a:p>
          <a:pPr rtl="1"/>
          <a:r>
            <a:rPr lang="ar-IQ" b="1" u="sng"/>
            <a:t>انتهاء الرابطة الوظيفية </a:t>
          </a:r>
          <a:endParaRPr lang="ar-IQ" b="1" dirty="0"/>
        </a:p>
      </dgm:t>
    </dgm:pt>
    <dgm:pt modelId="{09620BA0-6A4F-4055-98F7-8507F3FC8011}" type="sibTrans" cxnId="{46CC5005-E69B-44EC-A7CF-722C9C84A631}">
      <dgm:prSet/>
      <dgm:spPr/>
      <dgm:t>
        <a:bodyPr/>
        <a:lstStyle/>
        <a:p>
          <a:pPr rtl="1"/>
          <a:endParaRPr lang="ar-IQ"/>
        </a:p>
      </dgm:t>
    </dgm:pt>
    <dgm:pt modelId="{F089B79F-A90E-4E5D-8440-F9B2F3AD153F}" type="parTrans" cxnId="{46CC5005-E69B-44EC-A7CF-722C9C84A631}">
      <dgm:prSet/>
      <dgm:spPr/>
      <dgm:t>
        <a:bodyPr/>
        <a:lstStyle/>
        <a:p>
          <a:pPr rtl="1"/>
          <a:endParaRPr lang="ar-IQ"/>
        </a:p>
      </dgm:t>
    </dgm:pt>
    <dgm:pt modelId="{17EDDFC2-947D-4B47-AEAF-B62D5BCDCA9B}" type="pres">
      <dgm:prSet presAssocID="{78BFECA0-EBED-45CB-8BDE-D950228A7FEB}" presName="hierChild1" presStyleCnt="0">
        <dgm:presLayoutVars>
          <dgm:orgChart val="1"/>
          <dgm:chPref val="1"/>
          <dgm:dir/>
          <dgm:animOne val="branch"/>
          <dgm:animLvl val="lvl"/>
          <dgm:resizeHandles/>
        </dgm:presLayoutVars>
      </dgm:prSet>
      <dgm:spPr/>
    </dgm:pt>
    <dgm:pt modelId="{71C0DA7E-E1F2-4373-8341-82314C87AFE2}" type="pres">
      <dgm:prSet presAssocID="{4E32C9D6-2BC8-4D07-9ECF-40CD9F541018}" presName="hierRoot1" presStyleCnt="0">
        <dgm:presLayoutVars>
          <dgm:hierBranch val="init"/>
        </dgm:presLayoutVars>
      </dgm:prSet>
      <dgm:spPr/>
    </dgm:pt>
    <dgm:pt modelId="{88E3D17D-8105-449E-BA72-FE4C90A602A1}" type="pres">
      <dgm:prSet presAssocID="{4E32C9D6-2BC8-4D07-9ECF-40CD9F541018}" presName="rootComposite1" presStyleCnt="0"/>
      <dgm:spPr/>
    </dgm:pt>
    <dgm:pt modelId="{FA421392-9A9F-48D5-A62C-B19CD180CC26}" type="pres">
      <dgm:prSet presAssocID="{4E32C9D6-2BC8-4D07-9ECF-40CD9F541018}" presName="rootText1" presStyleLbl="node0" presStyleIdx="0" presStyleCnt="1" custScaleX="200547" custLinFactNeighborX="-743" custLinFactNeighborY="-93229">
        <dgm:presLayoutVars>
          <dgm:chPref val="3"/>
        </dgm:presLayoutVars>
      </dgm:prSet>
      <dgm:spPr/>
    </dgm:pt>
    <dgm:pt modelId="{A1B24462-8C0D-4BFF-8A55-DEE329AD1039}" type="pres">
      <dgm:prSet presAssocID="{4E32C9D6-2BC8-4D07-9ECF-40CD9F541018}" presName="rootConnector1" presStyleLbl="node1" presStyleIdx="0" presStyleCnt="0"/>
      <dgm:spPr/>
    </dgm:pt>
    <dgm:pt modelId="{9C84D253-9C4C-40E0-AC6E-68AF98B7929C}" type="pres">
      <dgm:prSet presAssocID="{4E32C9D6-2BC8-4D07-9ECF-40CD9F541018}" presName="hierChild2" presStyleCnt="0"/>
      <dgm:spPr/>
    </dgm:pt>
    <dgm:pt modelId="{349D3094-A3EB-4B7C-BDCF-58DA9DD9A0A6}" type="pres">
      <dgm:prSet presAssocID="{4E32C9D6-2BC8-4D07-9ECF-40CD9F541018}" presName="hierChild3" presStyleCnt="0"/>
      <dgm:spPr/>
    </dgm:pt>
    <dgm:pt modelId="{3BDF6C5A-392C-4E93-A900-33AD3AB6C98F}" type="pres">
      <dgm:prSet presAssocID="{24F40897-6552-4C2B-8DAB-D4A042640733}" presName="Name111" presStyleLbl="parChTrans1D2" presStyleIdx="0" presStyleCnt="2"/>
      <dgm:spPr/>
    </dgm:pt>
    <dgm:pt modelId="{BBCAFE65-86E7-4B1C-9E8E-5CC1CFC90E71}" type="pres">
      <dgm:prSet presAssocID="{937A2577-3253-4C8C-874C-370FC8E4DDF2}" presName="hierRoot3" presStyleCnt="0">
        <dgm:presLayoutVars>
          <dgm:hierBranch val="init"/>
        </dgm:presLayoutVars>
      </dgm:prSet>
      <dgm:spPr/>
    </dgm:pt>
    <dgm:pt modelId="{28DB492D-76FC-4B4A-B47B-4A695924847D}" type="pres">
      <dgm:prSet presAssocID="{937A2577-3253-4C8C-874C-370FC8E4DDF2}" presName="rootComposite3" presStyleCnt="0"/>
      <dgm:spPr/>
    </dgm:pt>
    <dgm:pt modelId="{43808481-886A-4600-B0D4-7A05500F1CA5}" type="pres">
      <dgm:prSet presAssocID="{937A2577-3253-4C8C-874C-370FC8E4DDF2}" presName="rootText3" presStyleLbl="asst1" presStyleIdx="0" presStyleCnt="2" custScaleX="150204" custScaleY="71790" custLinFactNeighborX="557" custLinFactNeighborY="-50000">
        <dgm:presLayoutVars>
          <dgm:chPref val="3"/>
        </dgm:presLayoutVars>
      </dgm:prSet>
      <dgm:spPr/>
    </dgm:pt>
    <dgm:pt modelId="{ACAEF2F5-0C51-4B39-9ABD-D621DE7628E0}" type="pres">
      <dgm:prSet presAssocID="{937A2577-3253-4C8C-874C-370FC8E4DDF2}" presName="rootConnector3" presStyleLbl="asst1" presStyleIdx="0" presStyleCnt="2"/>
      <dgm:spPr/>
    </dgm:pt>
    <dgm:pt modelId="{A474C78B-F2E6-4F92-B1CB-9FA71CF84DA6}" type="pres">
      <dgm:prSet presAssocID="{937A2577-3253-4C8C-874C-370FC8E4DDF2}" presName="hierChild6" presStyleCnt="0"/>
      <dgm:spPr/>
    </dgm:pt>
    <dgm:pt modelId="{98EC3732-6851-4DD3-93BB-CD2AC64019D7}" type="pres">
      <dgm:prSet presAssocID="{937A2577-3253-4C8C-874C-370FC8E4DDF2}" presName="hierChild7" presStyleCnt="0"/>
      <dgm:spPr/>
    </dgm:pt>
    <dgm:pt modelId="{8FF39BC1-CDDF-410E-AD76-8783D8074233}" type="pres">
      <dgm:prSet presAssocID="{1BC438FA-9311-48F5-A700-4D4F8E6D6D69}" presName="Name111" presStyleLbl="parChTrans1D2" presStyleIdx="1" presStyleCnt="2"/>
      <dgm:spPr/>
    </dgm:pt>
    <dgm:pt modelId="{9BA7FED1-1A3C-4E11-98A9-E791AAE912EB}" type="pres">
      <dgm:prSet presAssocID="{596E68BC-B683-4B64-9429-C5D19A453F78}" presName="hierRoot3" presStyleCnt="0">
        <dgm:presLayoutVars>
          <dgm:hierBranch val="init"/>
        </dgm:presLayoutVars>
      </dgm:prSet>
      <dgm:spPr/>
    </dgm:pt>
    <dgm:pt modelId="{4779C0F4-BD89-4ED3-8427-D457D694EFD3}" type="pres">
      <dgm:prSet presAssocID="{596E68BC-B683-4B64-9429-C5D19A453F78}" presName="rootComposite3" presStyleCnt="0"/>
      <dgm:spPr/>
    </dgm:pt>
    <dgm:pt modelId="{1BF2D537-306D-42E3-8B0B-E9750EDCE2A8}" type="pres">
      <dgm:prSet presAssocID="{596E68BC-B683-4B64-9429-C5D19A453F78}" presName="rootText3" presStyleLbl="asst1" presStyleIdx="1" presStyleCnt="2" custScaleX="117561" custScaleY="76827" custLinFactNeighborX="20040" custLinFactNeighborY="-50000">
        <dgm:presLayoutVars>
          <dgm:chPref val="3"/>
        </dgm:presLayoutVars>
      </dgm:prSet>
      <dgm:spPr/>
    </dgm:pt>
    <dgm:pt modelId="{D286F1CD-4058-429F-9F5E-AEA7705AFB1E}" type="pres">
      <dgm:prSet presAssocID="{596E68BC-B683-4B64-9429-C5D19A453F78}" presName="rootConnector3" presStyleLbl="asst1" presStyleIdx="1" presStyleCnt="2"/>
      <dgm:spPr/>
    </dgm:pt>
    <dgm:pt modelId="{D6416FA9-38FF-4F85-A307-7B7A9309A7F0}" type="pres">
      <dgm:prSet presAssocID="{596E68BC-B683-4B64-9429-C5D19A453F78}" presName="hierChild6" presStyleCnt="0"/>
      <dgm:spPr/>
    </dgm:pt>
    <dgm:pt modelId="{0E03DC99-4794-400F-B07E-3D3846224815}" type="pres">
      <dgm:prSet presAssocID="{596E68BC-B683-4B64-9429-C5D19A453F78}" presName="hierChild7" presStyleCnt="0"/>
      <dgm:spPr/>
    </dgm:pt>
  </dgm:ptLst>
  <dgm:cxnLst>
    <dgm:cxn modelId="{46CC5005-E69B-44EC-A7CF-722C9C84A631}" srcId="{78BFECA0-EBED-45CB-8BDE-D950228A7FEB}" destId="{4E32C9D6-2BC8-4D07-9ECF-40CD9F541018}" srcOrd="0" destOrd="0" parTransId="{F089B79F-A90E-4E5D-8440-F9B2F3AD153F}" sibTransId="{09620BA0-6A4F-4055-98F7-8507F3FC8011}"/>
    <dgm:cxn modelId="{1865632A-5E9B-4093-8D3C-02B306D87F3B}" type="presOf" srcId="{596E68BC-B683-4B64-9429-C5D19A453F78}" destId="{D286F1CD-4058-429F-9F5E-AEA7705AFB1E}" srcOrd="1" destOrd="0" presId="urn:microsoft.com/office/officeart/2005/8/layout/orgChart1"/>
    <dgm:cxn modelId="{29911D60-393B-4D01-9423-13FCE383F48C}" type="presOf" srcId="{4E32C9D6-2BC8-4D07-9ECF-40CD9F541018}" destId="{FA421392-9A9F-48D5-A62C-B19CD180CC26}" srcOrd="0" destOrd="0" presId="urn:microsoft.com/office/officeart/2005/8/layout/orgChart1"/>
    <dgm:cxn modelId="{A53FDF4E-BE33-4C63-9102-3E2A6C2D20FA}" type="presOf" srcId="{596E68BC-B683-4B64-9429-C5D19A453F78}" destId="{1BF2D537-306D-42E3-8B0B-E9750EDCE2A8}" srcOrd="0" destOrd="0" presId="urn:microsoft.com/office/officeart/2005/8/layout/orgChart1"/>
    <dgm:cxn modelId="{EA8DCC7F-47B6-4C61-A572-F557D3B88AAD}" srcId="{4E32C9D6-2BC8-4D07-9ECF-40CD9F541018}" destId="{937A2577-3253-4C8C-874C-370FC8E4DDF2}" srcOrd="0" destOrd="0" parTransId="{24F40897-6552-4C2B-8DAB-D4A042640733}" sibTransId="{9A6B6147-4858-43B7-BFBD-1309379F1C7D}"/>
    <dgm:cxn modelId="{73CF7F92-04C2-4907-9C9B-24BF1D3B755B}" type="presOf" srcId="{1BC438FA-9311-48F5-A700-4D4F8E6D6D69}" destId="{8FF39BC1-CDDF-410E-AD76-8783D8074233}" srcOrd="0" destOrd="0" presId="urn:microsoft.com/office/officeart/2005/8/layout/orgChart1"/>
    <dgm:cxn modelId="{240EE694-ECBF-431E-93B0-03B2A46E6B75}" srcId="{4E32C9D6-2BC8-4D07-9ECF-40CD9F541018}" destId="{596E68BC-B683-4B64-9429-C5D19A453F78}" srcOrd="1" destOrd="0" parTransId="{1BC438FA-9311-48F5-A700-4D4F8E6D6D69}" sibTransId="{EAC8ED6F-CCAC-4032-9DCA-C1FD65A4A3D8}"/>
    <dgm:cxn modelId="{40A3BBA6-B491-49C7-8683-19169A642A2B}" type="presOf" srcId="{78BFECA0-EBED-45CB-8BDE-D950228A7FEB}" destId="{17EDDFC2-947D-4B47-AEAF-B62D5BCDCA9B}" srcOrd="0" destOrd="0" presId="urn:microsoft.com/office/officeart/2005/8/layout/orgChart1"/>
    <dgm:cxn modelId="{03755EB6-D499-4E5C-8642-2E7CF2A4E89C}" type="presOf" srcId="{24F40897-6552-4C2B-8DAB-D4A042640733}" destId="{3BDF6C5A-392C-4E93-A900-33AD3AB6C98F}" srcOrd="0" destOrd="0" presId="urn:microsoft.com/office/officeart/2005/8/layout/orgChart1"/>
    <dgm:cxn modelId="{2DA28FDB-B628-477D-A61A-8D88CF7C4B77}" type="presOf" srcId="{937A2577-3253-4C8C-874C-370FC8E4DDF2}" destId="{43808481-886A-4600-B0D4-7A05500F1CA5}" srcOrd="0" destOrd="0" presId="urn:microsoft.com/office/officeart/2005/8/layout/orgChart1"/>
    <dgm:cxn modelId="{3F470CF1-8E1A-41E2-A02A-67A4A5E236DD}" type="presOf" srcId="{4E32C9D6-2BC8-4D07-9ECF-40CD9F541018}" destId="{A1B24462-8C0D-4BFF-8A55-DEE329AD1039}" srcOrd="1" destOrd="0" presId="urn:microsoft.com/office/officeart/2005/8/layout/orgChart1"/>
    <dgm:cxn modelId="{84797FF5-8907-4E54-9154-AA7FBAAB470E}" type="presOf" srcId="{937A2577-3253-4C8C-874C-370FC8E4DDF2}" destId="{ACAEF2F5-0C51-4B39-9ABD-D621DE7628E0}" srcOrd="1" destOrd="0" presId="urn:microsoft.com/office/officeart/2005/8/layout/orgChart1"/>
    <dgm:cxn modelId="{1E62814D-6022-4568-AB03-4202F358EB9E}" type="presParOf" srcId="{17EDDFC2-947D-4B47-AEAF-B62D5BCDCA9B}" destId="{71C0DA7E-E1F2-4373-8341-82314C87AFE2}" srcOrd="0" destOrd="0" presId="urn:microsoft.com/office/officeart/2005/8/layout/orgChart1"/>
    <dgm:cxn modelId="{66EAAF5A-AA8B-4A13-A270-53F4518B2C07}" type="presParOf" srcId="{71C0DA7E-E1F2-4373-8341-82314C87AFE2}" destId="{88E3D17D-8105-449E-BA72-FE4C90A602A1}" srcOrd="0" destOrd="0" presId="urn:microsoft.com/office/officeart/2005/8/layout/orgChart1"/>
    <dgm:cxn modelId="{FF87C8E3-61A9-4F82-91AB-3374064B0F22}" type="presParOf" srcId="{88E3D17D-8105-449E-BA72-FE4C90A602A1}" destId="{FA421392-9A9F-48D5-A62C-B19CD180CC26}" srcOrd="0" destOrd="0" presId="urn:microsoft.com/office/officeart/2005/8/layout/orgChart1"/>
    <dgm:cxn modelId="{9F095FAE-3C4F-4BDB-84E3-6919A3ABFD4E}" type="presParOf" srcId="{88E3D17D-8105-449E-BA72-FE4C90A602A1}" destId="{A1B24462-8C0D-4BFF-8A55-DEE329AD1039}" srcOrd="1" destOrd="0" presId="urn:microsoft.com/office/officeart/2005/8/layout/orgChart1"/>
    <dgm:cxn modelId="{8C0A0199-D336-4329-907F-43B7D0BA7694}" type="presParOf" srcId="{71C0DA7E-E1F2-4373-8341-82314C87AFE2}" destId="{9C84D253-9C4C-40E0-AC6E-68AF98B7929C}" srcOrd="1" destOrd="0" presId="urn:microsoft.com/office/officeart/2005/8/layout/orgChart1"/>
    <dgm:cxn modelId="{8747C781-0C3A-4BDE-94AA-7320A32980FD}" type="presParOf" srcId="{71C0DA7E-E1F2-4373-8341-82314C87AFE2}" destId="{349D3094-A3EB-4B7C-BDCF-58DA9DD9A0A6}" srcOrd="2" destOrd="0" presId="urn:microsoft.com/office/officeart/2005/8/layout/orgChart1"/>
    <dgm:cxn modelId="{CAF4D9C4-205C-4FF4-8956-16B206C9469F}" type="presParOf" srcId="{349D3094-A3EB-4B7C-BDCF-58DA9DD9A0A6}" destId="{3BDF6C5A-392C-4E93-A900-33AD3AB6C98F}" srcOrd="0" destOrd="0" presId="urn:microsoft.com/office/officeart/2005/8/layout/orgChart1"/>
    <dgm:cxn modelId="{FBD4E8B7-FB4B-4FB3-9D69-E9CC4BC07566}" type="presParOf" srcId="{349D3094-A3EB-4B7C-BDCF-58DA9DD9A0A6}" destId="{BBCAFE65-86E7-4B1C-9E8E-5CC1CFC90E71}" srcOrd="1" destOrd="0" presId="urn:microsoft.com/office/officeart/2005/8/layout/orgChart1"/>
    <dgm:cxn modelId="{ECE0B414-CA97-4416-A95B-45A9C2D0F44A}" type="presParOf" srcId="{BBCAFE65-86E7-4B1C-9E8E-5CC1CFC90E71}" destId="{28DB492D-76FC-4B4A-B47B-4A695924847D}" srcOrd="0" destOrd="0" presId="urn:microsoft.com/office/officeart/2005/8/layout/orgChart1"/>
    <dgm:cxn modelId="{E3170F4B-562B-4E1B-94BA-244045CFF51B}" type="presParOf" srcId="{28DB492D-76FC-4B4A-B47B-4A695924847D}" destId="{43808481-886A-4600-B0D4-7A05500F1CA5}" srcOrd="0" destOrd="0" presId="urn:microsoft.com/office/officeart/2005/8/layout/orgChart1"/>
    <dgm:cxn modelId="{E08E34EB-99CB-4A80-A15D-D037327A9D98}" type="presParOf" srcId="{28DB492D-76FC-4B4A-B47B-4A695924847D}" destId="{ACAEF2F5-0C51-4B39-9ABD-D621DE7628E0}" srcOrd="1" destOrd="0" presId="urn:microsoft.com/office/officeart/2005/8/layout/orgChart1"/>
    <dgm:cxn modelId="{A9B89FE8-8212-45A0-B52A-91E03D7302CF}" type="presParOf" srcId="{BBCAFE65-86E7-4B1C-9E8E-5CC1CFC90E71}" destId="{A474C78B-F2E6-4F92-B1CB-9FA71CF84DA6}" srcOrd="1" destOrd="0" presId="urn:microsoft.com/office/officeart/2005/8/layout/orgChart1"/>
    <dgm:cxn modelId="{ED5B2F43-F2FF-49C1-B6E6-6A321640E97A}" type="presParOf" srcId="{BBCAFE65-86E7-4B1C-9E8E-5CC1CFC90E71}" destId="{98EC3732-6851-4DD3-93BB-CD2AC64019D7}" srcOrd="2" destOrd="0" presId="urn:microsoft.com/office/officeart/2005/8/layout/orgChart1"/>
    <dgm:cxn modelId="{D967393D-FC4B-40A0-BFBE-A5A72A3059C5}" type="presParOf" srcId="{349D3094-A3EB-4B7C-BDCF-58DA9DD9A0A6}" destId="{8FF39BC1-CDDF-410E-AD76-8783D8074233}" srcOrd="2" destOrd="0" presId="urn:microsoft.com/office/officeart/2005/8/layout/orgChart1"/>
    <dgm:cxn modelId="{D9D18C36-7895-46F9-9FEA-B00144CE2721}" type="presParOf" srcId="{349D3094-A3EB-4B7C-BDCF-58DA9DD9A0A6}" destId="{9BA7FED1-1A3C-4E11-98A9-E791AAE912EB}" srcOrd="3" destOrd="0" presId="urn:microsoft.com/office/officeart/2005/8/layout/orgChart1"/>
    <dgm:cxn modelId="{49C921FC-9A93-4F79-B4C8-7F3914946579}" type="presParOf" srcId="{9BA7FED1-1A3C-4E11-98A9-E791AAE912EB}" destId="{4779C0F4-BD89-4ED3-8427-D457D694EFD3}" srcOrd="0" destOrd="0" presId="urn:microsoft.com/office/officeart/2005/8/layout/orgChart1"/>
    <dgm:cxn modelId="{8E316550-A2E1-491E-A04C-248E951DBBC7}" type="presParOf" srcId="{4779C0F4-BD89-4ED3-8427-D457D694EFD3}" destId="{1BF2D537-306D-42E3-8B0B-E9750EDCE2A8}" srcOrd="0" destOrd="0" presId="urn:microsoft.com/office/officeart/2005/8/layout/orgChart1"/>
    <dgm:cxn modelId="{F3579CBB-DD39-4966-BE9B-21481AB6FC09}" type="presParOf" srcId="{4779C0F4-BD89-4ED3-8427-D457D694EFD3}" destId="{D286F1CD-4058-429F-9F5E-AEA7705AFB1E}" srcOrd="1" destOrd="0" presId="urn:microsoft.com/office/officeart/2005/8/layout/orgChart1"/>
    <dgm:cxn modelId="{2F7002D9-4206-47A9-91CA-C61993E3E242}" type="presParOf" srcId="{9BA7FED1-1A3C-4E11-98A9-E791AAE912EB}" destId="{D6416FA9-38FF-4F85-A307-7B7A9309A7F0}" srcOrd="1" destOrd="0" presId="urn:microsoft.com/office/officeart/2005/8/layout/orgChart1"/>
    <dgm:cxn modelId="{7AA41263-A873-4DDF-AB60-DBFF5D0940AC}" type="presParOf" srcId="{9BA7FED1-1A3C-4E11-98A9-E791AAE912EB}" destId="{0E03DC99-4794-400F-B07E-3D384622481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DAFFBBD-29D5-487C-98CD-7CB01695C4D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D87475A-388E-4FC6-A781-A6CFE3EFFAAB}">
      <dgm:prSet/>
      <dgm:spPr/>
      <dgm:t>
        <a:bodyPr/>
        <a:lstStyle/>
        <a:p>
          <a:pPr rtl="1"/>
          <a:r>
            <a:rPr lang="ar-IQ" dirty="0"/>
            <a:t>إنتهاء رابطة الوظيفية بطرق الاعتيادية</a:t>
          </a:r>
          <a:endParaRPr lang="en-US" dirty="0"/>
        </a:p>
      </dgm:t>
    </dgm:pt>
    <dgm:pt modelId="{11DC53C6-7CF6-4813-9B2F-6E9ABDDD0248}" type="parTrans" cxnId="{1E1C0B5D-A2EA-4119-B224-CC578808BA86}">
      <dgm:prSet/>
      <dgm:spPr/>
      <dgm:t>
        <a:bodyPr/>
        <a:lstStyle/>
        <a:p>
          <a:endParaRPr lang="en-US"/>
        </a:p>
      </dgm:t>
    </dgm:pt>
    <dgm:pt modelId="{CFBA95B2-451F-4148-AE29-AD8C05419D43}" type="sibTrans" cxnId="{1E1C0B5D-A2EA-4119-B224-CC578808BA86}">
      <dgm:prSet/>
      <dgm:spPr/>
      <dgm:t>
        <a:bodyPr/>
        <a:lstStyle/>
        <a:p>
          <a:endParaRPr lang="en-US"/>
        </a:p>
      </dgm:t>
    </dgm:pt>
    <dgm:pt modelId="{2EED4C9C-672C-4ED2-875C-B7B7306ACC68}">
      <dgm:prSet/>
      <dgm:spPr/>
      <dgm:t>
        <a:bodyPr/>
        <a:lstStyle/>
        <a:p>
          <a:pPr algn="r" rtl="1"/>
          <a:r>
            <a:rPr lang="ar-IQ" dirty="0"/>
            <a:t>الإستغناء عن خدمات الموظف خلال مدة التجربة.</a:t>
          </a:r>
          <a:endParaRPr lang="en-US" dirty="0"/>
        </a:p>
      </dgm:t>
    </dgm:pt>
    <dgm:pt modelId="{2D80DACC-A583-4F3A-A51A-721E3D64BCBD}" type="parTrans" cxnId="{AE4A2532-A4F8-4485-9F08-9FDA2AC06E71}">
      <dgm:prSet/>
      <dgm:spPr/>
      <dgm:t>
        <a:bodyPr/>
        <a:lstStyle/>
        <a:p>
          <a:endParaRPr lang="en-US"/>
        </a:p>
      </dgm:t>
    </dgm:pt>
    <dgm:pt modelId="{96D9C3FC-F72B-4E39-B2AE-E41D143A66FA}" type="sibTrans" cxnId="{AE4A2532-A4F8-4485-9F08-9FDA2AC06E71}">
      <dgm:prSet/>
      <dgm:spPr/>
      <dgm:t>
        <a:bodyPr/>
        <a:lstStyle/>
        <a:p>
          <a:endParaRPr lang="en-US"/>
        </a:p>
      </dgm:t>
    </dgm:pt>
    <dgm:pt modelId="{F8112998-1CEA-4989-BBBB-CACAF7B22FD4}">
      <dgm:prSet/>
      <dgm:spPr/>
      <dgm:t>
        <a:bodyPr/>
        <a:lstStyle/>
        <a:p>
          <a:pPr algn="r" rtl="1"/>
          <a:r>
            <a:rPr lang="ar-IQ" dirty="0"/>
            <a:t>الإحالة على التقاعد.</a:t>
          </a:r>
          <a:endParaRPr lang="en-US" dirty="0"/>
        </a:p>
      </dgm:t>
    </dgm:pt>
    <dgm:pt modelId="{F044BBD2-2327-4B3A-8711-A42B2C7CE240}" type="parTrans" cxnId="{ACDDEBB6-DDEF-4A3E-ACD5-E45BDAB754C0}">
      <dgm:prSet/>
      <dgm:spPr/>
      <dgm:t>
        <a:bodyPr/>
        <a:lstStyle/>
        <a:p>
          <a:endParaRPr lang="en-US"/>
        </a:p>
      </dgm:t>
    </dgm:pt>
    <dgm:pt modelId="{F27F7F59-8837-44EB-8712-3D04F4EC60E0}" type="sibTrans" cxnId="{ACDDEBB6-DDEF-4A3E-ACD5-E45BDAB754C0}">
      <dgm:prSet/>
      <dgm:spPr/>
      <dgm:t>
        <a:bodyPr/>
        <a:lstStyle/>
        <a:p>
          <a:endParaRPr lang="en-US"/>
        </a:p>
      </dgm:t>
    </dgm:pt>
    <dgm:pt modelId="{7BD4A05B-AC55-472D-8D39-8E8BB458D995}">
      <dgm:prSet/>
      <dgm:spPr/>
      <dgm:t>
        <a:bodyPr/>
        <a:lstStyle/>
        <a:p>
          <a:pPr algn="r" rtl="1"/>
          <a:endParaRPr lang="en-US" dirty="0"/>
        </a:p>
      </dgm:t>
    </dgm:pt>
    <dgm:pt modelId="{5FA277B5-B1CF-477C-8F50-D771E8BAC51A}" type="parTrans" cxnId="{9F978B77-3C98-479A-9185-16FA5922E3D2}">
      <dgm:prSet/>
      <dgm:spPr/>
      <dgm:t>
        <a:bodyPr/>
        <a:lstStyle/>
        <a:p>
          <a:endParaRPr lang="en-US"/>
        </a:p>
      </dgm:t>
    </dgm:pt>
    <dgm:pt modelId="{A6F1FB17-F95B-4E4C-BFA1-B5B34F4E2210}" type="sibTrans" cxnId="{9F978B77-3C98-479A-9185-16FA5922E3D2}">
      <dgm:prSet/>
      <dgm:spPr/>
      <dgm:t>
        <a:bodyPr/>
        <a:lstStyle/>
        <a:p>
          <a:endParaRPr lang="en-US"/>
        </a:p>
      </dgm:t>
    </dgm:pt>
    <dgm:pt modelId="{654A20B8-861A-4DC1-9C77-7EF42C9E1B24}">
      <dgm:prSet/>
      <dgm:spPr/>
      <dgm:t>
        <a:bodyPr/>
        <a:lstStyle/>
        <a:p>
          <a:pPr algn="r" rtl="1"/>
          <a:r>
            <a:rPr lang="ar-IQ" dirty="0"/>
            <a:t>الإستقالة.</a:t>
          </a:r>
          <a:endParaRPr lang="en-US" dirty="0"/>
        </a:p>
      </dgm:t>
    </dgm:pt>
    <dgm:pt modelId="{3E566467-52B1-4F4A-8494-37A45D0BD258}" type="sibTrans" cxnId="{0EBBDE5B-DB52-44F2-9B7A-AF9D3DEA9715}">
      <dgm:prSet/>
      <dgm:spPr/>
      <dgm:t>
        <a:bodyPr/>
        <a:lstStyle/>
        <a:p>
          <a:endParaRPr lang="en-US"/>
        </a:p>
      </dgm:t>
    </dgm:pt>
    <dgm:pt modelId="{58DE9A85-50C8-4B28-8EC2-869B954AB915}" type="parTrans" cxnId="{0EBBDE5B-DB52-44F2-9B7A-AF9D3DEA9715}">
      <dgm:prSet/>
      <dgm:spPr/>
      <dgm:t>
        <a:bodyPr/>
        <a:lstStyle/>
        <a:p>
          <a:endParaRPr lang="en-US"/>
        </a:p>
      </dgm:t>
    </dgm:pt>
    <dgm:pt modelId="{C30447D9-AD5F-4411-A228-03AFAD62D582}">
      <dgm:prSet/>
      <dgm:spPr/>
      <dgm:t>
        <a:bodyPr/>
        <a:lstStyle/>
        <a:p>
          <a:pPr algn="r" rtl="1"/>
          <a:r>
            <a:rPr lang="ar-IQ" dirty="0"/>
            <a:t>الوفاة.</a:t>
          </a:r>
          <a:endParaRPr lang="en-US" dirty="0"/>
        </a:p>
      </dgm:t>
    </dgm:pt>
    <dgm:pt modelId="{9410BD69-385F-4C49-AEA2-C59EBFD0EF7F}" type="parTrans" cxnId="{E8FDBA2E-889E-41D5-ADDA-C181CC8CB2DB}">
      <dgm:prSet/>
      <dgm:spPr/>
      <dgm:t>
        <a:bodyPr/>
        <a:lstStyle/>
        <a:p>
          <a:endParaRPr lang="en-US"/>
        </a:p>
      </dgm:t>
    </dgm:pt>
    <dgm:pt modelId="{9C4B9139-36F3-454C-B547-BE44FBC0A0D2}" type="sibTrans" cxnId="{E8FDBA2E-889E-41D5-ADDA-C181CC8CB2DB}">
      <dgm:prSet/>
      <dgm:spPr/>
      <dgm:t>
        <a:bodyPr/>
        <a:lstStyle/>
        <a:p>
          <a:endParaRPr lang="en-US"/>
        </a:p>
      </dgm:t>
    </dgm:pt>
    <dgm:pt modelId="{39943BCC-4E6E-4E0D-B05E-2291ED3DF13D}">
      <dgm:prSet/>
      <dgm:spPr/>
      <dgm:t>
        <a:bodyPr/>
        <a:lstStyle/>
        <a:p>
          <a:pPr algn="r" rtl="1"/>
          <a:r>
            <a:rPr lang="ar-IQ" dirty="0"/>
            <a:t>عدم اللياقة الصحية.</a:t>
          </a:r>
          <a:endParaRPr lang="en-US" dirty="0"/>
        </a:p>
      </dgm:t>
    </dgm:pt>
    <dgm:pt modelId="{916F53A0-D6FC-49ED-BA75-A2F2D3BE878B}" type="parTrans" cxnId="{70ACC1C3-C8EB-4DF6-BDE5-681B8F9DB024}">
      <dgm:prSet/>
      <dgm:spPr/>
      <dgm:t>
        <a:bodyPr/>
        <a:lstStyle/>
        <a:p>
          <a:endParaRPr lang="en-US"/>
        </a:p>
      </dgm:t>
    </dgm:pt>
    <dgm:pt modelId="{0CA84CC1-F5BC-46C4-849F-C1F79D4E6837}" type="sibTrans" cxnId="{70ACC1C3-C8EB-4DF6-BDE5-681B8F9DB024}">
      <dgm:prSet/>
      <dgm:spPr/>
      <dgm:t>
        <a:bodyPr/>
        <a:lstStyle/>
        <a:p>
          <a:endParaRPr lang="en-US"/>
        </a:p>
      </dgm:t>
    </dgm:pt>
    <dgm:pt modelId="{60BB2C62-378B-4F17-B59C-665721F2BE58}" type="pres">
      <dgm:prSet presAssocID="{1DAFFBBD-29D5-487C-98CD-7CB01695C4D2}" presName="Name0" presStyleCnt="0">
        <dgm:presLayoutVars>
          <dgm:dir/>
          <dgm:animLvl val="lvl"/>
          <dgm:resizeHandles val="exact"/>
        </dgm:presLayoutVars>
      </dgm:prSet>
      <dgm:spPr/>
    </dgm:pt>
    <dgm:pt modelId="{B60B2B4E-CC33-4C17-8F48-CE1BFA8540FD}" type="pres">
      <dgm:prSet presAssocID="{BD87475A-388E-4FC6-A781-A6CFE3EFFAAB}" presName="composite" presStyleCnt="0"/>
      <dgm:spPr/>
    </dgm:pt>
    <dgm:pt modelId="{49479655-B000-4981-B1E0-3B06FA75AB6C}" type="pres">
      <dgm:prSet presAssocID="{BD87475A-388E-4FC6-A781-A6CFE3EFFAAB}" presName="parTx" presStyleLbl="alignNode1" presStyleIdx="0" presStyleCnt="1" custLinFactNeighborX="102" custLinFactNeighborY="-11221">
        <dgm:presLayoutVars>
          <dgm:chMax val="0"/>
          <dgm:chPref val="0"/>
          <dgm:bulletEnabled val="1"/>
        </dgm:presLayoutVars>
      </dgm:prSet>
      <dgm:spPr/>
    </dgm:pt>
    <dgm:pt modelId="{70082648-7CA8-4967-9D4C-51F50CFC731B}" type="pres">
      <dgm:prSet presAssocID="{BD87475A-388E-4FC6-A781-A6CFE3EFFAAB}" presName="desTx" presStyleLbl="alignAccFollowNode1" presStyleIdx="0" presStyleCnt="1" custScaleY="102812" custLinFactNeighborX="1695" custLinFactNeighborY="7000">
        <dgm:presLayoutVars>
          <dgm:bulletEnabled val="1"/>
        </dgm:presLayoutVars>
      </dgm:prSet>
      <dgm:spPr/>
    </dgm:pt>
  </dgm:ptLst>
  <dgm:cxnLst>
    <dgm:cxn modelId="{E8FDBA2E-889E-41D5-ADDA-C181CC8CB2DB}" srcId="{BD87475A-388E-4FC6-A781-A6CFE3EFFAAB}" destId="{C30447D9-AD5F-4411-A228-03AFAD62D582}" srcOrd="1" destOrd="0" parTransId="{9410BD69-385F-4C49-AEA2-C59EBFD0EF7F}" sibTransId="{9C4B9139-36F3-454C-B547-BE44FBC0A0D2}"/>
    <dgm:cxn modelId="{E44E3C2F-42E3-4375-91C6-322BDBD6A27A}" type="presOf" srcId="{F8112998-1CEA-4989-BBBB-CACAF7B22FD4}" destId="{70082648-7CA8-4967-9D4C-51F50CFC731B}" srcOrd="0" destOrd="5" presId="urn:microsoft.com/office/officeart/2005/8/layout/hList1"/>
    <dgm:cxn modelId="{AE4A2532-A4F8-4485-9F08-9FDA2AC06E71}" srcId="{BD87475A-388E-4FC6-A781-A6CFE3EFFAAB}" destId="{2EED4C9C-672C-4ED2-875C-B7B7306ACC68}" srcOrd="4" destOrd="0" parTransId="{2D80DACC-A583-4F3A-A51A-721E3D64BCBD}" sibTransId="{96D9C3FC-F72B-4E39-B2AE-E41D143A66FA}"/>
    <dgm:cxn modelId="{0EBBDE5B-DB52-44F2-9B7A-AF9D3DEA9715}" srcId="{BD87475A-388E-4FC6-A781-A6CFE3EFFAAB}" destId="{654A20B8-861A-4DC1-9C77-7EF42C9E1B24}" srcOrd="2" destOrd="0" parTransId="{58DE9A85-50C8-4B28-8EC2-869B954AB915}" sibTransId="{3E566467-52B1-4F4A-8494-37A45D0BD258}"/>
    <dgm:cxn modelId="{1E1C0B5D-A2EA-4119-B224-CC578808BA86}" srcId="{1DAFFBBD-29D5-487C-98CD-7CB01695C4D2}" destId="{BD87475A-388E-4FC6-A781-A6CFE3EFFAAB}" srcOrd="0" destOrd="0" parTransId="{11DC53C6-7CF6-4813-9B2F-6E9ABDDD0248}" sibTransId="{CFBA95B2-451F-4148-AE29-AD8C05419D43}"/>
    <dgm:cxn modelId="{8D17C76E-C07B-45CF-8788-245283D6BE0F}" type="presOf" srcId="{654A20B8-861A-4DC1-9C77-7EF42C9E1B24}" destId="{70082648-7CA8-4967-9D4C-51F50CFC731B}" srcOrd="0" destOrd="2" presId="urn:microsoft.com/office/officeart/2005/8/layout/hList1"/>
    <dgm:cxn modelId="{E56ACA56-A1B2-4389-8ECA-376D0B6873B1}" type="presOf" srcId="{BD87475A-388E-4FC6-A781-A6CFE3EFFAAB}" destId="{49479655-B000-4981-B1E0-3B06FA75AB6C}" srcOrd="0" destOrd="0" presId="urn:microsoft.com/office/officeart/2005/8/layout/hList1"/>
    <dgm:cxn modelId="{9F978B77-3C98-479A-9185-16FA5922E3D2}" srcId="{BD87475A-388E-4FC6-A781-A6CFE3EFFAAB}" destId="{7BD4A05B-AC55-472D-8D39-8E8BB458D995}" srcOrd="0" destOrd="0" parTransId="{5FA277B5-B1CF-477C-8F50-D771E8BAC51A}" sibTransId="{A6F1FB17-F95B-4E4C-BFA1-B5B34F4E2210}"/>
    <dgm:cxn modelId="{96C58E85-90FC-492F-BE23-80A5CF4E516D}" type="presOf" srcId="{2EED4C9C-672C-4ED2-875C-B7B7306ACC68}" destId="{70082648-7CA8-4967-9D4C-51F50CFC731B}" srcOrd="0" destOrd="4" presId="urn:microsoft.com/office/officeart/2005/8/layout/hList1"/>
    <dgm:cxn modelId="{EE27128A-9C32-40D4-962C-EDC6A6EA24EC}" type="presOf" srcId="{C30447D9-AD5F-4411-A228-03AFAD62D582}" destId="{70082648-7CA8-4967-9D4C-51F50CFC731B}" srcOrd="0" destOrd="1" presId="urn:microsoft.com/office/officeart/2005/8/layout/hList1"/>
    <dgm:cxn modelId="{5143B1A5-32E5-4DBF-9E67-CD5B13E48D66}" type="presOf" srcId="{7BD4A05B-AC55-472D-8D39-8E8BB458D995}" destId="{70082648-7CA8-4967-9D4C-51F50CFC731B}" srcOrd="0" destOrd="0" presId="urn:microsoft.com/office/officeart/2005/8/layout/hList1"/>
    <dgm:cxn modelId="{E1D46FA6-FE8A-495B-B883-6C31F4A00A41}" type="presOf" srcId="{1DAFFBBD-29D5-487C-98CD-7CB01695C4D2}" destId="{60BB2C62-378B-4F17-B59C-665721F2BE58}" srcOrd="0" destOrd="0" presId="urn:microsoft.com/office/officeart/2005/8/layout/hList1"/>
    <dgm:cxn modelId="{ACDDEBB6-DDEF-4A3E-ACD5-E45BDAB754C0}" srcId="{BD87475A-388E-4FC6-A781-A6CFE3EFFAAB}" destId="{F8112998-1CEA-4989-BBBB-CACAF7B22FD4}" srcOrd="5" destOrd="0" parTransId="{F044BBD2-2327-4B3A-8711-A42B2C7CE240}" sibTransId="{F27F7F59-8837-44EB-8712-3D04F4EC60E0}"/>
    <dgm:cxn modelId="{70ACC1C3-C8EB-4DF6-BDE5-681B8F9DB024}" srcId="{BD87475A-388E-4FC6-A781-A6CFE3EFFAAB}" destId="{39943BCC-4E6E-4E0D-B05E-2291ED3DF13D}" srcOrd="3" destOrd="0" parTransId="{916F53A0-D6FC-49ED-BA75-A2F2D3BE878B}" sibTransId="{0CA84CC1-F5BC-46C4-849F-C1F79D4E6837}"/>
    <dgm:cxn modelId="{911996D4-191B-4188-88F0-437F92B1122E}" type="presOf" srcId="{39943BCC-4E6E-4E0D-B05E-2291ED3DF13D}" destId="{70082648-7CA8-4967-9D4C-51F50CFC731B}" srcOrd="0" destOrd="3" presId="urn:microsoft.com/office/officeart/2005/8/layout/hList1"/>
    <dgm:cxn modelId="{9E190302-7F09-42B2-B985-DCB46EF61275}" type="presParOf" srcId="{60BB2C62-378B-4F17-B59C-665721F2BE58}" destId="{B60B2B4E-CC33-4C17-8F48-CE1BFA8540FD}" srcOrd="0" destOrd="0" presId="urn:microsoft.com/office/officeart/2005/8/layout/hList1"/>
    <dgm:cxn modelId="{229334B2-E1FA-45C6-BBD3-D928F13F28C5}" type="presParOf" srcId="{B60B2B4E-CC33-4C17-8F48-CE1BFA8540FD}" destId="{49479655-B000-4981-B1E0-3B06FA75AB6C}" srcOrd="0" destOrd="0" presId="urn:microsoft.com/office/officeart/2005/8/layout/hList1"/>
    <dgm:cxn modelId="{A357FC60-4355-4E26-9311-B7B712C7CEE7}" type="presParOf" srcId="{B60B2B4E-CC33-4C17-8F48-CE1BFA8540FD}" destId="{70082648-7CA8-4967-9D4C-51F50CFC731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DAFFBBD-29D5-487C-98CD-7CB01695C4D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D87475A-388E-4FC6-A781-A6CFE3EFFAAB}">
      <dgm:prSet custT="1"/>
      <dgm:spPr/>
      <dgm:t>
        <a:bodyPr/>
        <a:lstStyle/>
        <a:p>
          <a:pPr rtl="1"/>
          <a:r>
            <a:rPr lang="ar-IQ" sz="4400" dirty="0"/>
            <a:t>إنتهاء رابطة الوظيفية بطرق غير الاعتيادية</a:t>
          </a:r>
          <a:endParaRPr lang="en-US" sz="4400" dirty="0"/>
        </a:p>
      </dgm:t>
    </dgm:pt>
    <dgm:pt modelId="{11DC53C6-7CF6-4813-9B2F-6E9ABDDD0248}" type="parTrans" cxnId="{1E1C0B5D-A2EA-4119-B224-CC578808BA86}">
      <dgm:prSet/>
      <dgm:spPr/>
      <dgm:t>
        <a:bodyPr/>
        <a:lstStyle/>
        <a:p>
          <a:endParaRPr lang="en-US"/>
        </a:p>
      </dgm:t>
    </dgm:pt>
    <dgm:pt modelId="{CFBA95B2-451F-4148-AE29-AD8C05419D43}" type="sibTrans" cxnId="{1E1C0B5D-A2EA-4119-B224-CC578808BA86}">
      <dgm:prSet/>
      <dgm:spPr/>
      <dgm:t>
        <a:bodyPr/>
        <a:lstStyle/>
        <a:p>
          <a:endParaRPr lang="en-US"/>
        </a:p>
      </dgm:t>
    </dgm:pt>
    <dgm:pt modelId="{7BD4A05B-AC55-472D-8D39-8E8BB458D995}">
      <dgm:prSet custT="1"/>
      <dgm:spPr>
        <a:noFill/>
        <a:ln>
          <a:noFill/>
        </a:ln>
      </dgm:spPr>
      <dgm:t>
        <a:bodyPr/>
        <a:lstStyle/>
        <a:p>
          <a:pPr algn="r" rtl="1"/>
          <a:r>
            <a:rPr lang="ar-IQ" sz="4000" dirty="0"/>
            <a:t>العزل:</a:t>
          </a:r>
          <a:endParaRPr lang="en-US" sz="4000" dirty="0"/>
        </a:p>
      </dgm:t>
    </dgm:pt>
    <dgm:pt modelId="{5FA277B5-B1CF-477C-8F50-D771E8BAC51A}" type="parTrans" cxnId="{9F978B77-3C98-479A-9185-16FA5922E3D2}">
      <dgm:prSet/>
      <dgm:spPr/>
      <dgm:t>
        <a:bodyPr/>
        <a:lstStyle/>
        <a:p>
          <a:endParaRPr lang="en-US"/>
        </a:p>
      </dgm:t>
    </dgm:pt>
    <dgm:pt modelId="{A6F1FB17-F95B-4E4C-BFA1-B5B34F4E2210}" type="sibTrans" cxnId="{9F978B77-3C98-479A-9185-16FA5922E3D2}">
      <dgm:prSet/>
      <dgm:spPr/>
      <dgm:t>
        <a:bodyPr/>
        <a:lstStyle/>
        <a:p>
          <a:endParaRPr lang="en-US"/>
        </a:p>
      </dgm:t>
    </dgm:pt>
    <dgm:pt modelId="{E4E32203-9AB8-40EB-8A21-243BC11D33D1}">
      <dgm:prSet custT="1"/>
      <dgm:spPr>
        <a:noFill/>
        <a:ln>
          <a:noFill/>
        </a:ln>
      </dgm:spPr>
      <dgm:t>
        <a:bodyPr/>
        <a:lstStyle/>
        <a:p>
          <a:pPr algn="r" rtl="1">
            <a:buFontTx/>
            <a:buNone/>
          </a:pPr>
          <a:r>
            <a:rPr lang="ar-IQ" sz="2400" dirty="0"/>
            <a:t>يكون بقرار التأديبي وهو أقصى الجزاءات التأديبية التي يمكن توقيعها على الموظف. ويكون بتنحية الموظف عن الوظيفة نهائيا ولا تجوز اعادة توظيفه في دوائر الدولة والقطاع العام. وتنتهى خدمة الموظف بعزله تأديبيا اعتبارا من تاريخ صدور القرار .</a:t>
          </a:r>
          <a:endParaRPr lang="en-US" sz="4000" dirty="0"/>
        </a:p>
      </dgm:t>
    </dgm:pt>
    <dgm:pt modelId="{99BD989C-53F0-49F4-A9E2-8418C6F29F13}" type="parTrans" cxnId="{CC3CB33A-98BF-44FA-99B9-E4C262DD1112}">
      <dgm:prSet/>
      <dgm:spPr/>
      <dgm:t>
        <a:bodyPr/>
        <a:lstStyle/>
        <a:p>
          <a:endParaRPr lang="en-US"/>
        </a:p>
      </dgm:t>
    </dgm:pt>
    <dgm:pt modelId="{092F346E-58B8-455F-B8B9-A7D23F7EA601}" type="sibTrans" cxnId="{CC3CB33A-98BF-44FA-99B9-E4C262DD1112}">
      <dgm:prSet/>
      <dgm:spPr/>
      <dgm:t>
        <a:bodyPr/>
        <a:lstStyle/>
        <a:p>
          <a:endParaRPr lang="en-US"/>
        </a:p>
      </dgm:t>
    </dgm:pt>
    <dgm:pt modelId="{60BB2C62-378B-4F17-B59C-665721F2BE58}" type="pres">
      <dgm:prSet presAssocID="{1DAFFBBD-29D5-487C-98CD-7CB01695C4D2}" presName="Name0" presStyleCnt="0">
        <dgm:presLayoutVars>
          <dgm:dir/>
          <dgm:animLvl val="lvl"/>
          <dgm:resizeHandles val="exact"/>
        </dgm:presLayoutVars>
      </dgm:prSet>
      <dgm:spPr/>
    </dgm:pt>
    <dgm:pt modelId="{B60B2B4E-CC33-4C17-8F48-CE1BFA8540FD}" type="pres">
      <dgm:prSet presAssocID="{BD87475A-388E-4FC6-A781-A6CFE3EFFAAB}" presName="composite" presStyleCnt="0"/>
      <dgm:spPr/>
    </dgm:pt>
    <dgm:pt modelId="{49479655-B000-4981-B1E0-3B06FA75AB6C}" type="pres">
      <dgm:prSet presAssocID="{BD87475A-388E-4FC6-A781-A6CFE3EFFAAB}" presName="parTx" presStyleLbl="alignNode1" presStyleIdx="0" presStyleCnt="1" custLinFactNeighborX="208" custLinFactNeighborY="-13572">
        <dgm:presLayoutVars>
          <dgm:chMax val="0"/>
          <dgm:chPref val="0"/>
          <dgm:bulletEnabled val="1"/>
        </dgm:presLayoutVars>
      </dgm:prSet>
      <dgm:spPr/>
    </dgm:pt>
    <dgm:pt modelId="{70082648-7CA8-4967-9D4C-51F50CFC731B}" type="pres">
      <dgm:prSet presAssocID="{BD87475A-388E-4FC6-A781-A6CFE3EFFAAB}" presName="desTx" presStyleLbl="alignAccFollowNode1" presStyleIdx="0" presStyleCnt="1" custScaleY="102812" custLinFactNeighborX="30015" custLinFactNeighborY="-6035">
        <dgm:presLayoutVars>
          <dgm:bulletEnabled val="1"/>
        </dgm:presLayoutVars>
      </dgm:prSet>
      <dgm:spPr/>
    </dgm:pt>
  </dgm:ptLst>
  <dgm:cxnLst>
    <dgm:cxn modelId="{CC3CB33A-98BF-44FA-99B9-E4C262DD1112}" srcId="{BD87475A-388E-4FC6-A781-A6CFE3EFFAAB}" destId="{E4E32203-9AB8-40EB-8A21-243BC11D33D1}" srcOrd="1" destOrd="0" parTransId="{99BD989C-53F0-49F4-A9E2-8418C6F29F13}" sibTransId="{092F346E-58B8-455F-B8B9-A7D23F7EA601}"/>
    <dgm:cxn modelId="{1E1C0B5D-A2EA-4119-B224-CC578808BA86}" srcId="{1DAFFBBD-29D5-487C-98CD-7CB01695C4D2}" destId="{BD87475A-388E-4FC6-A781-A6CFE3EFFAAB}" srcOrd="0" destOrd="0" parTransId="{11DC53C6-7CF6-4813-9B2F-6E9ABDDD0248}" sibTransId="{CFBA95B2-451F-4148-AE29-AD8C05419D43}"/>
    <dgm:cxn modelId="{9F978B77-3C98-479A-9185-16FA5922E3D2}" srcId="{BD87475A-388E-4FC6-A781-A6CFE3EFFAAB}" destId="{7BD4A05B-AC55-472D-8D39-8E8BB458D995}" srcOrd="0" destOrd="0" parTransId="{5FA277B5-B1CF-477C-8F50-D771E8BAC51A}" sibTransId="{A6F1FB17-F95B-4E4C-BFA1-B5B34F4E2210}"/>
    <dgm:cxn modelId="{0BA1317F-24A4-4095-B4BD-45AC97D05887}" type="presOf" srcId="{1DAFFBBD-29D5-487C-98CD-7CB01695C4D2}" destId="{60BB2C62-378B-4F17-B59C-665721F2BE58}" srcOrd="0" destOrd="0" presId="urn:microsoft.com/office/officeart/2005/8/layout/hList1"/>
    <dgm:cxn modelId="{C4AB2386-2D99-4B59-9D76-030E815A5DA9}" type="presOf" srcId="{7BD4A05B-AC55-472D-8D39-8E8BB458D995}" destId="{70082648-7CA8-4967-9D4C-51F50CFC731B}" srcOrd="0" destOrd="0" presId="urn:microsoft.com/office/officeart/2005/8/layout/hList1"/>
    <dgm:cxn modelId="{73D238C8-5873-485F-88DD-1068D11D228D}" type="presOf" srcId="{E4E32203-9AB8-40EB-8A21-243BC11D33D1}" destId="{70082648-7CA8-4967-9D4C-51F50CFC731B}" srcOrd="0" destOrd="1" presId="urn:microsoft.com/office/officeart/2005/8/layout/hList1"/>
    <dgm:cxn modelId="{118F1FFA-8AB7-4BA3-9699-23FA66473966}" type="presOf" srcId="{BD87475A-388E-4FC6-A781-A6CFE3EFFAAB}" destId="{49479655-B000-4981-B1E0-3B06FA75AB6C}" srcOrd="0" destOrd="0" presId="urn:microsoft.com/office/officeart/2005/8/layout/hList1"/>
    <dgm:cxn modelId="{489C759B-66B4-403B-A3B4-8D4D03CCA1F8}" type="presParOf" srcId="{60BB2C62-378B-4F17-B59C-665721F2BE58}" destId="{B60B2B4E-CC33-4C17-8F48-CE1BFA8540FD}" srcOrd="0" destOrd="0" presId="urn:microsoft.com/office/officeart/2005/8/layout/hList1"/>
    <dgm:cxn modelId="{CC123BCD-ED32-4A20-A817-FA70F57E21D3}" type="presParOf" srcId="{B60B2B4E-CC33-4C17-8F48-CE1BFA8540FD}" destId="{49479655-B000-4981-B1E0-3B06FA75AB6C}" srcOrd="0" destOrd="0" presId="urn:microsoft.com/office/officeart/2005/8/layout/hList1"/>
    <dgm:cxn modelId="{C5607DC3-DC6C-4FB0-9C4F-3F8566232DFA}" type="presParOf" srcId="{B60B2B4E-CC33-4C17-8F48-CE1BFA8540FD}" destId="{70082648-7CA8-4967-9D4C-51F50CFC731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B2669-8612-4DA8-B7F4-1371B3EC0CBE}">
      <dsp:nvSpPr>
        <dsp:cNvPr id="0" name=""/>
        <dsp:cNvSpPr/>
      </dsp:nvSpPr>
      <dsp:spPr>
        <a:xfrm>
          <a:off x="1373430" y="524"/>
          <a:ext cx="1649983" cy="1649983"/>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rtl="1">
            <a:lnSpc>
              <a:spcPct val="90000"/>
            </a:lnSpc>
            <a:spcBef>
              <a:spcPct val="0"/>
            </a:spcBef>
            <a:spcAft>
              <a:spcPct val="35000"/>
            </a:spcAft>
            <a:buNone/>
          </a:pPr>
          <a:r>
            <a:rPr lang="ar-IQ" sz="3200" kern="1200" dirty="0"/>
            <a:t>الموظف العام</a:t>
          </a:r>
          <a:endParaRPr lang="ar-SA" sz="3200" kern="1200" dirty="0"/>
        </a:p>
      </dsp:txBody>
      <dsp:txXfrm>
        <a:off x="1615064" y="242158"/>
        <a:ext cx="1166715" cy="1166715"/>
      </dsp:txXfrm>
    </dsp:sp>
    <dsp:sp modelId="{848885CF-DB49-485F-AD40-080098D89478}">
      <dsp:nvSpPr>
        <dsp:cNvPr id="0" name=""/>
        <dsp:cNvSpPr/>
      </dsp:nvSpPr>
      <dsp:spPr>
        <a:xfrm>
          <a:off x="1719927" y="1784485"/>
          <a:ext cx="956990" cy="956990"/>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rtl="1">
            <a:lnSpc>
              <a:spcPct val="90000"/>
            </a:lnSpc>
            <a:spcBef>
              <a:spcPct val="0"/>
            </a:spcBef>
            <a:spcAft>
              <a:spcPct val="35000"/>
            </a:spcAft>
            <a:buNone/>
          </a:pPr>
          <a:endParaRPr lang="ar-SA" sz="1700" kern="1200"/>
        </a:p>
      </dsp:txBody>
      <dsp:txXfrm>
        <a:off x="1846776" y="2150438"/>
        <a:ext cx="703292" cy="225084"/>
      </dsp:txXfrm>
    </dsp:sp>
    <dsp:sp modelId="{6E86D35E-7582-49F1-A5B5-01A05E134134}">
      <dsp:nvSpPr>
        <dsp:cNvPr id="0" name=""/>
        <dsp:cNvSpPr/>
      </dsp:nvSpPr>
      <dsp:spPr>
        <a:xfrm>
          <a:off x="1373430" y="2875454"/>
          <a:ext cx="1649983" cy="1649983"/>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w="9525" cap="flat" cmpd="sng" algn="ctr">
          <a:solidFill>
            <a:schemeClr val="accent2"/>
          </a:solidFill>
          <a:prstDash val="solid"/>
        </a:ln>
        <a:effectLst>
          <a:outerShdw blurRad="50800" dist="381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rtl="1">
            <a:lnSpc>
              <a:spcPct val="90000"/>
            </a:lnSpc>
            <a:spcBef>
              <a:spcPct val="0"/>
            </a:spcBef>
            <a:spcAft>
              <a:spcPct val="35000"/>
            </a:spcAft>
            <a:buNone/>
          </a:pPr>
          <a:r>
            <a:rPr lang="ar-IQ" sz="3200" kern="1200" dirty="0"/>
            <a:t>المال العام</a:t>
          </a:r>
          <a:endParaRPr lang="ar-SA" sz="3200" kern="1200" dirty="0"/>
        </a:p>
      </dsp:txBody>
      <dsp:txXfrm>
        <a:off x="1615064" y="3117088"/>
        <a:ext cx="1166715" cy="1166715"/>
      </dsp:txXfrm>
    </dsp:sp>
    <dsp:sp modelId="{47593DE3-361A-4A64-BFAC-9F31B673F252}">
      <dsp:nvSpPr>
        <dsp:cNvPr id="0" name=""/>
        <dsp:cNvSpPr/>
      </dsp:nvSpPr>
      <dsp:spPr>
        <a:xfrm rot="10800179">
          <a:off x="2667014" y="1908206"/>
          <a:ext cx="1288523" cy="6137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rtl="1">
            <a:lnSpc>
              <a:spcPct val="90000"/>
            </a:lnSpc>
            <a:spcBef>
              <a:spcPct val="0"/>
            </a:spcBef>
            <a:spcAft>
              <a:spcPct val="35000"/>
            </a:spcAft>
            <a:buNone/>
          </a:pPr>
          <a:endParaRPr lang="ar-SA" sz="2600" kern="1200"/>
        </a:p>
      </dsp:txBody>
      <dsp:txXfrm>
        <a:off x="2851152" y="2030970"/>
        <a:ext cx="1104385" cy="368275"/>
      </dsp:txXfrm>
    </dsp:sp>
    <dsp:sp modelId="{F4615E84-49E3-4F3D-B3E4-05850A6763ED}">
      <dsp:nvSpPr>
        <dsp:cNvPr id="0" name=""/>
        <dsp:cNvSpPr/>
      </dsp:nvSpPr>
      <dsp:spPr>
        <a:xfrm>
          <a:off x="4023772" y="655633"/>
          <a:ext cx="3299966" cy="3299966"/>
        </a:xfrm>
        <a:prstGeom prst="ellipse">
          <a:avLst/>
        </a:prstGeom>
        <a:gradFill rotWithShape="1">
          <a:gsLst>
            <a:gs pos="0">
              <a:schemeClr val="accent6">
                <a:shade val="15000"/>
                <a:satMod val="180000"/>
              </a:schemeClr>
            </a:gs>
            <a:gs pos="50000">
              <a:schemeClr val="accent6">
                <a:shade val="45000"/>
                <a:satMod val="170000"/>
              </a:schemeClr>
            </a:gs>
            <a:gs pos="70000">
              <a:schemeClr val="accent6">
                <a:tint val="99000"/>
                <a:shade val="65000"/>
                <a:satMod val="155000"/>
              </a:schemeClr>
            </a:gs>
            <a:gs pos="100000">
              <a:schemeClr val="accent6">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satMod val="300000"/>
            </a:schemeClr>
          </a:contourClr>
        </a:sp3d>
      </dsp:spPr>
      <dsp:style>
        <a:lnRef idx="0">
          <a:schemeClr val="accent6"/>
        </a:lnRef>
        <a:fillRef idx="3">
          <a:schemeClr val="accent6"/>
        </a:fillRef>
        <a:effectRef idx="3">
          <a:schemeClr val="accent6"/>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rtl="1">
            <a:lnSpc>
              <a:spcPct val="90000"/>
            </a:lnSpc>
            <a:spcBef>
              <a:spcPct val="0"/>
            </a:spcBef>
            <a:spcAft>
              <a:spcPct val="35000"/>
            </a:spcAft>
            <a:buNone/>
          </a:pPr>
          <a:r>
            <a:rPr lang="ar-IQ" sz="5500" kern="1200" dirty="0"/>
            <a:t>وسائل الادارة العامة</a:t>
          </a:r>
          <a:endParaRPr lang="ar-SA" sz="5500" kern="1200" dirty="0"/>
        </a:p>
      </dsp:txBody>
      <dsp:txXfrm>
        <a:off x="4507041" y="1138902"/>
        <a:ext cx="2333428" cy="23334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C3C61A-F8B7-429A-9334-EDEED560B84D}">
      <dsp:nvSpPr>
        <dsp:cNvPr id="0" name=""/>
        <dsp:cNvSpPr/>
      </dsp:nvSpPr>
      <dsp:spPr>
        <a:xfrm>
          <a:off x="-152407" y="42675"/>
          <a:ext cx="6995160" cy="135778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ar-IQ" sz="4800" b="1" strike="noStrike" kern="1200" dirty="0">
              <a:effectLst>
                <a:outerShdw blurRad="38100" dist="38100" dir="2700000" algn="tl">
                  <a:srgbClr val="000000">
                    <a:alpha val="43137"/>
                  </a:srgbClr>
                </a:outerShdw>
              </a:effectLst>
            </a:rPr>
            <a:t>العقوبات الإنضباطية</a:t>
          </a:r>
          <a:endParaRPr lang="en-US" sz="4800" b="1" strike="noStrike" kern="1200" dirty="0">
            <a:effectLst>
              <a:outerShdw blurRad="38100" dist="38100" dir="2700000" algn="tl">
                <a:srgbClr val="000000">
                  <a:alpha val="43137"/>
                </a:srgbClr>
              </a:outerShdw>
            </a:effectLst>
          </a:endParaRPr>
        </a:p>
      </dsp:txBody>
      <dsp:txXfrm>
        <a:off x="-112639" y="82443"/>
        <a:ext cx="5530000" cy="1278252"/>
      </dsp:txXfrm>
    </dsp:sp>
    <dsp:sp modelId="{50FCB241-BC16-44F7-BFE3-216B47018B71}">
      <dsp:nvSpPr>
        <dsp:cNvPr id="0" name=""/>
        <dsp:cNvSpPr/>
      </dsp:nvSpPr>
      <dsp:spPr>
        <a:xfrm>
          <a:off x="228586" y="1600204"/>
          <a:ext cx="6995160" cy="135778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ar-IQ" sz="4800" b="1" kern="1200" dirty="0">
              <a:effectLst>
                <a:outerShdw blurRad="38100" dist="38100" dir="2700000" algn="tl">
                  <a:srgbClr val="000000">
                    <a:alpha val="43137"/>
                  </a:srgbClr>
                </a:outerShdw>
              </a:effectLst>
            </a:rPr>
            <a:t>الإجراءات فرض العقوبة</a:t>
          </a:r>
          <a:endParaRPr lang="en-US" sz="4800" b="1" kern="1200" dirty="0">
            <a:effectLst>
              <a:outerShdw blurRad="38100" dist="38100" dir="2700000" algn="tl">
                <a:srgbClr val="000000">
                  <a:alpha val="43137"/>
                </a:srgbClr>
              </a:outerShdw>
            </a:effectLst>
          </a:endParaRPr>
        </a:p>
      </dsp:txBody>
      <dsp:txXfrm>
        <a:off x="268354" y="1639972"/>
        <a:ext cx="5415841" cy="1278252"/>
      </dsp:txXfrm>
    </dsp:sp>
    <dsp:sp modelId="{69FDADB8-686D-459D-B670-75E02630A069}">
      <dsp:nvSpPr>
        <dsp:cNvPr id="0" name=""/>
        <dsp:cNvSpPr/>
      </dsp:nvSpPr>
      <dsp:spPr>
        <a:xfrm>
          <a:off x="777218" y="3124195"/>
          <a:ext cx="7604788" cy="135778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r" defTabSz="1955800">
            <a:lnSpc>
              <a:spcPct val="90000"/>
            </a:lnSpc>
            <a:spcBef>
              <a:spcPct val="0"/>
            </a:spcBef>
            <a:spcAft>
              <a:spcPct val="35000"/>
            </a:spcAft>
            <a:buNone/>
          </a:pPr>
          <a:r>
            <a:rPr lang="ar-IQ" sz="4400" b="1" kern="1200" dirty="0">
              <a:effectLst>
                <a:outerShdw blurRad="38100" dist="38100" dir="2700000" algn="tl">
                  <a:srgbClr val="000000">
                    <a:alpha val="43137"/>
                  </a:srgbClr>
                </a:outerShdw>
              </a:effectLst>
            </a:rPr>
            <a:t>الطعن بقرارات فرض </a:t>
          </a:r>
          <a:r>
            <a:rPr lang="ar-IQ" sz="4600" b="1" kern="1200" dirty="0">
              <a:effectLst>
                <a:outerShdw blurRad="38100" dist="38100" dir="2700000" algn="tl">
                  <a:srgbClr val="000000">
                    <a:alpha val="43137"/>
                  </a:srgbClr>
                </a:outerShdw>
              </a:effectLst>
            </a:rPr>
            <a:t>العقوبة</a:t>
          </a:r>
          <a:endParaRPr lang="en-US" sz="4600" b="1" kern="1200" dirty="0">
            <a:effectLst>
              <a:outerShdw blurRad="38100" dist="38100" dir="2700000" algn="tl">
                <a:srgbClr val="000000">
                  <a:alpha val="43137"/>
                </a:srgbClr>
              </a:outerShdw>
            </a:effectLst>
          </a:endParaRPr>
        </a:p>
      </dsp:txBody>
      <dsp:txXfrm>
        <a:off x="816986" y="3163963"/>
        <a:ext cx="5894763" cy="1278252"/>
      </dsp:txXfrm>
    </dsp:sp>
    <dsp:sp modelId="{BAC23F45-9BA6-4D2A-A6B3-1521DE8FCB2F}">
      <dsp:nvSpPr>
        <dsp:cNvPr id="0" name=""/>
        <dsp:cNvSpPr/>
      </dsp:nvSpPr>
      <dsp:spPr>
        <a:xfrm>
          <a:off x="5960190" y="1029656"/>
          <a:ext cx="882562" cy="882562"/>
        </a:xfrm>
        <a:prstGeom prst="downArrow">
          <a:avLst>
            <a:gd name="adj1" fmla="val 55000"/>
            <a:gd name="adj2" fmla="val 45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6158766" y="1029656"/>
        <a:ext cx="485410" cy="664128"/>
      </dsp:txXfrm>
    </dsp:sp>
    <dsp:sp modelId="{2B532466-515C-46EC-8D0B-45D4089029FB}">
      <dsp:nvSpPr>
        <dsp:cNvPr id="0" name=""/>
        <dsp:cNvSpPr/>
      </dsp:nvSpPr>
      <dsp:spPr>
        <a:xfrm>
          <a:off x="6577410" y="2604691"/>
          <a:ext cx="882562" cy="882562"/>
        </a:xfrm>
        <a:prstGeom prst="downArrow">
          <a:avLst>
            <a:gd name="adj1" fmla="val 55000"/>
            <a:gd name="adj2" fmla="val 45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6775986" y="2604691"/>
        <a:ext cx="485410" cy="6641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79655-B000-4981-B1E0-3B06FA75AB6C}">
      <dsp:nvSpPr>
        <dsp:cNvPr id="0" name=""/>
        <dsp:cNvSpPr/>
      </dsp:nvSpPr>
      <dsp:spPr>
        <a:xfrm>
          <a:off x="4572017" y="182977"/>
          <a:ext cx="4201641" cy="89280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rtl="1">
            <a:lnSpc>
              <a:spcPct val="90000"/>
            </a:lnSpc>
            <a:spcBef>
              <a:spcPct val="0"/>
            </a:spcBef>
            <a:spcAft>
              <a:spcPct val="35000"/>
            </a:spcAft>
            <a:buNone/>
          </a:pPr>
          <a:r>
            <a:rPr lang="ar-IQ" sz="3100" b="1" kern="1200" dirty="0"/>
            <a:t>1- الحقوق المالية</a:t>
          </a:r>
          <a:endParaRPr lang="en-US" sz="3100" kern="1200" dirty="0"/>
        </a:p>
      </dsp:txBody>
      <dsp:txXfrm>
        <a:off x="4572017" y="182977"/>
        <a:ext cx="4201641" cy="892800"/>
      </dsp:txXfrm>
    </dsp:sp>
    <dsp:sp modelId="{70082648-7CA8-4967-9D4C-51F50CFC731B}">
      <dsp:nvSpPr>
        <dsp:cNvPr id="0" name=""/>
        <dsp:cNvSpPr/>
      </dsp:nvSpPr>
      <dsp:spPr>
        <a:xfrm>
          <a:off x="152395" y="1030521"/>
          <a:ext cx="4201641" cy="3680094"/>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r" defTabSz="1377950" rtl="1">
            <a:lnSpc>
              <a:spcPct val="90000"/>
            </a:lnSpc>
            <a:spcBef>
              <a:spcPct val="0"/>
            </a:spcBef>
            <a:spcAft>
              <a:spcPct val="15000"/>
            </a:spcAft>
            <a:buChar char="•"/>
          </a:pPr>
          <a:r>
            <a:rPr lang="ar-IQ" sz="3100" kern="1200" dirty="0"/>
            <a:t>الإجازات</a:t>
          </a:r>
          <a:endParaRPr lang="en-US" sz="3100" kern="1200" dirty="0"/>
        </a:p>
        <a:p>
          <a:pPr marL="285750" lvl="1" indent="-285750" algn="r" defTabSz="1377950" rtl="1">
            <a:lnSpc>
              <a:spcPct val="90000"/>
            </a:lnSpc>
            <a:spcBef>
              <a:spcPct val="0"/>
            </a:spcBef>
            <a:spcAft>
              <a:spcPct val="15000"/>
            </a:spcAft>
            <a:buChar char="•"/>
          </a:pPr>
          <a:r>
            <a:rPr lang="ar-IQ" sz="3100" kern="1200" dirty="0"/>
            <a:t>قدم </a:t>
          </a:r>
          <a:endParaRPr lang="en-US" sz="3100" kern="1200" dirty="0"/>
        </a:p>
      </dsp:txBody>
      <dsp:txXfrm>
        <a:off x="152395" y="1030521"/>
        <a:ext cx="4201641" cy="3680094"/>
      </dsp:txXfrm>
    </dsp:sp>
    <dsp:sp modelId="{3A3C60EB-6AFC-44A5-B559-6130DD64B30C}">
      <dsp:nvSpPr>
        <dsp:cNvPr id="0" name=""/>
        <dsp:cNvSpPr/>
      </dsp:nvSpPr>
      <dsp:spPr>
        <a:xfrm>
          <a:off x="152395" y="104546"/>
          <a:ext cx="4201641" cy="89280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r" defTabSz="1377950" rtl="1">
            <a:lnSpc>
              <a:spcPct val="90000"/>
            </a:lnSpc>
            <a:spcBef>
              <a:spcPct val="0"/>
            </a:spcBef>
            <a:spcAft>
              <a:spcPct val="35000"/>
            </a:spcAft>
            <a:buNone/>
          </a:pPr>
          <a:r>
            <a:rPr lang="ar-IQ" sz="3100" b="1" kern="1200" dirty="0"/>
            <a:t>2- الحقوق غيرالمالية</a:t>
          </a:r>
          <a:endParaRPr lang="en-US" sz="3100" kern="1200" dirty="0"/>
        </a:p>
      </dsp:txBody>
      <dsp:txXfrm>
        <a:off x="152395" y="104546"/>
        <a:ext cx="4201641" cy="892800"/>
      </dsp:txXfrm>
    </dsp:sp>
    <dsp:sp modelId="{19FFCA74-CDE2-49B2-B816-E31F53E2DCCD}">
      <dsp:nvSpPr>
        <dsp:cNvPr id="0" name=""/>
        <dsp:cNvSpPr/>
      </dsp:nvSpPr>
      <dsp:spPr>
        <a:xfrm>
          <a:off x="4789958" y="1368262"/>
          <a:ext cx="4201641" cy="3584737"/>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r" defTabSz="1377950" rtl="1">
            <a:lnSpc>
              <a:spcPct val="90000"/>
            </a:lnSpc>
            <a:spcBef>
              <a:spcPct val="0"/>
            </a:spcBef>
            <a:spcAft>
              <a:spcPct val="15000"/>
            </a:spcAft>
            <a:buChar char="•"/>
          </a:pPr>
          <a:r>
            <a:rPr lang="ar-IQ" sz="3100" kern="1200" dirty="0"/>
            <a:t>الراتب</a:t>
          </a:r>
          <a:endParaRPr lang="en-US" sz="3100" kern="1200" dirty="0"/>
        </a:p>
        <a:p>
          <a:pPr marL="285750" lvl="1" indent="-285750" algn="r" defTabSz="1377950" rtl="1">
            <a:lnSpc>
              <a:spcPct val="90000"/>
            </a:lnSpc>
            <a:spcBef>
              <a:spcPct val="0"/>
            </a:spcBef>
            <a:spcAft>
              <a:spcPct val="15000"/>
            </a:spcAft>
            <a:buChar char="•"/>
          </a:pPr>
          <a:r>
            <a:rPr lang="ar-IQ" sz="3100" kern="1200" dirty="0"/>
            <a:t> العلاوة</a:t>
          </a:r>
          <a:endParaRPr lang="en-US" sz="3100" kern="1200" dirty="0"/>
        </a:p>
        <a:p>
          <a:pPr marL="285750" lvl="1" indent="-285750" algn="r" defTabSz="1377950" rtl="1">
            <a:lnSpc>
              <a:spcPct val="90000"/>
            </a:lnSpc>
            <a:spcBef>
              <a:spcPct val="0"/>
            </a:spcBef>
            <a:spcAft>
              <a:spcPct val="15000"/>
            </a:spcAft>
            <a:buChar char="•"/>
          </a:pPr>
          <a:r>
            <a:rPr lang="ar-IQ" sz="3100" kern="1200" dirty="0"/>
            <a:t>الترفيع</a:t>
          </a:r>
          <a:endParaRPr lang="en-US" sz="3100" kern="1200" dirty="0"/>
        </a:p>
        <a:p>
          <a:pPr marL="285750" lvl="1" indent="-285750" algn="r" defTabSz="1377950" rtl="1">
            <a:lnSpc>
              <a:spcPct val="90000"/>
            </a:lnSpc>
            <a:spcBef>
              <a:spcPct val="0"/>
            </a:spcBef>
            <a:spcAft>
              <a:spcPct val="15000"/>
            </a:spcAft>
            <a:buChar char="•"/>
          </a:pPr>
          <a:r>
            <a:rPr lang="ar-IQ" sz="3100" kern="1200" dirty="0"/>
            <a:t>الترقية</a:t>
          </a:r>
          <a:endParaRPr lang="en-US" sz="3100" kern="1200" dirty="0"/>
        </a:p>
        <a:p>
          <a:pPr marL="285750" lvl="1" indent="-285750" algn="r" defTabSz="1377950" rtl="1">
            <a:lnSpc>
              <a:spcPct val="90000"/>
            </a:lnSpc>
            <a:spcBef>
              <a:spcPct val="0"/>
            </a:spcBef>
            <a:spcAft>
              <a:spcPct val="15000"/>
            </a:spcAft>
            <a:buChar char="•"/>
          </a:pPr>
          <a:r>
            <a:rPr lang="ar-IQ" sz="3100" kern="1200" dirty="0"/>
            <a:t>المخصصات</a:t>
          </a:r>
          <a:endParaRPr lang="en-US" sz="3100" kern="1200" dirty="0"/>
        </a:p>
      </dsp:txBody>
      <dsp:txXfrm>
        <a:off x="4789958" y="1368262"/>
        <a:ext cx="4201641" cy="35847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F39BC1-CDDF-410E-AD76-8783D8074233}">
      <dsp:nvSpPr>
        <dsp:cNvPr id="0" name=""/>
        <dsp:cNvSpPr/>
      </dsp:nvSpPr>
      <dsp:spPr>
        <a:xfrm>
          <a:off x="4114800" y="1179330"/>
          <a:ext cx="247355" cy="1083651"/>
        </a:xfrm>
        <a:custGeom>
          <a:avLst/>
          <a:gdLst/>
          <a:ahLst/>
          <a:cxnLst/>
          <a:rect l="0" t="0" r="0" b="0"/>
          <a:pathLst>
            <a:path>
              <a:moveTo>
                <a:pt x="0" y="0"/>
              </a:moveTo>
              <a:lnTo>
                <a:pt x="0" y="1083651"/>
              </a:lnTo>
              <a:lnTo>
                <a:pt x="247355" y="108365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DF6C5A-392C-4E93-A900-33AD3AB6C98F}">
      <dsp:nvSpPr>
        <dsp:cNvPr id="0" name=""/>
        <dsp:cNvSpPr/>
      </dsp:nvSpPr>
      <dsp:spPr>
        <a:xfrm>
          <a:off x="3867444" y="1179330"/>
          <a:ext cx="247355" cy="1083651"/>
        </a:xfrm>
        <a:custGeom>
          <a:avLst/>
          <a:gdLst/>
          <a:ahLst/>
          <a:cxnLst/>
          <a:rect l="0" t="0" r="0" b="0"/>
          <a:pathLst>
            <a:path>
              <a:moveTo>
                <a:pt x="247355" y="0"/>
              </a:moveTo>
              <a:lnTo>
                <a:pt x="247355" y="1083651"/>
              </a:lnTo>
              <a:lnTo>
                <a:pt x="0" y="108365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64B25E-60C7-409E-98E9-EAA50D4BD754}">
      <dsp:nvSpPr>
        <dsp:cNvPr id="0" name=""/>
        <dsp:cNvSpPr/>
      </dsp:nvSpPr>
      <dsp:spPr>
        <a:xfrm>
          <a:off x="4114800" y="1179330"/>
          <a:ext cx="2850473" cy="2167302"/>
        </a:xfrm>
        <a:custGeom>
          <a:avLst/>
          <a:gdLst/>
          <a:ahLst/>
          <a:cxnLst/>
          <a:rect l="0" t="0" r="0" b="0"/>
          <a:pathLst>
            <a:path>
              <a:moveTo>
                <a:pt x="0" y="0"/>
              </a:moveTo>
              <a:lnTo>
                <a:pt x="0" y="1919946"/>
              </a:lnTo>
              <a:lnTo>
                <a:pt x="2850473" y="1919946"/>
              </a:lnTo>
              <a:lnTo>
                <a:pt x="2850473" y="216730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F0CDF7-8752-4D42-AF79-6A3089F0B9F0}">
      <dsp:nvSpPr>
        <dsp:cNvPr id="0" name=""/>
        <dsp:cNvSpPr/>
      </dsp:nvSpPr>
      <dsp:spPr>
        <a:xfrm>
          <a:off x="4069080" y="1179330"/>
          <a:ext cx="91440" cy="2167302"/>
        </a:xfrm>
        <a:custGeom>
          <a:avLst/>
          <a:gdLst/>
          <a:ahLst/>
          <a:cxnLst/>
          <a:rect l="0" t="0" r="0" b="0"/>
          <a:pathLst>
            <a:path>
              <a:moveTo>
                <a:pt x="45720" y="0"/>
              </a:moveTo>
              <a:lnTo>
                <a:pt x="45720" y="216730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D30E87-452C-42AC-AF9A-A7F299F4436A}">
      <dsp:nvSpPr>
        <dsp:cNvPr id="0" name=""/>
        <dsp:cNvSpPr/>
      </dsp:nvSpPr>
      <dsp:spPr>
        <a:xfrm>
          <a:off x="1264326" y="1179330"/>
          <a:ext cx="2850473" cy="2167302"/>
        </a:xfrm>
        <a:custGeom>
          <a:avLst/>
          <a:gdLst/>
          <a:ahLst/>
          <a:cxnLst/>
          <a:rect l="0" t="0" r="0" b="0"/>
          <a:pathLst>
            <a:path>
              <a:moveTo>
                <a:pt x="2850473" y="0"/>
              </a:moveTo>
              <a:lnTo>
                <a:pt x="2850473" y="1919946"/>
              </a:lnTo>
              <a:lnTo>
                <a:pt x="0" y="1919946"/>
              </a:lnTo>
              <a:lnTo>
                <a:pt x="0" y="216730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421392-9A9F-48D5-A62C-B19CD180CC26}">
      <dsp:nvSpPr>
        <dsp:cNvPr id="0" name=""/>
        <dsp:cNvSpPr/>
      </dsp:nvSpPr>
      <dsp:spPr>
        <a:xfrm>
          <a:off x="2936918" y="1448"/>
          <a:ext cx="2355763" cy="1177881"/>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rtl="1">
            <a:lnSpc>
              <a:spcPct val="90000"/>
            </a:lnSpc>
            <a:spcBef>
              <a:spcPct val="0"/>
            </a:spcBef>
            <a:spcAft>
              <a:spcPct val="35000"/>
            </a:spcAft>
            <a:buNone/>
          </a:pPr>
          <a:r>
            <a:rPr lang="ar-IQ" sz="3200" b="1" kern="1200" dirty="0"/>
            <a:t>الاجازات الاعتيادية </a:t>
          </a:r>
        </a:p>
      </dsp:txBody>
      <dsp:txXfrm>
        <a:off x="2936918" y="1448"/>
        <a:ext cx="2355763" cy="1177881"/>
      </dsp:txXfrm>
    </dsp:sp>
    <dsp:sp modelId="{7FB7E009-A05B-4973-A5C5-800C56B607A4}">
      <dsp:nvSpPr>
        <dsp:cNvPr id="0" name=""/>
        <dsp:cNvSpPr/>
      </dsp:nvSpPr>
      <dsp:spPr>
        <a:xfrm>
          <a:off x="86444" y="3346632"/>
          <a:ext cx="2355763" cy="1177881"/>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rtl="1">
            <a:lnSpc>
              <a:spcPct val="90000"/>
            </a:lnSpc>
            <a:spcBef>
              <a:spcPct val="0"/>
            </a:spcBef>
            <a:spcAft>
              <a:spcPct val="35000"/>
            </a:spcAft>
            <a:buNone/>
          </a:pPr>
          <a:r>
            <a:rPr lang="ar-IQ" sz="3200" b="1" kern="1200" dirty="0"/>
            <a:t>اجازة الحمل والولادة (الوضع) </a:t>
          </a:r>
        </a:p>
      </dsp:txBody>
      <dsp:txXfrm>
        <a:off x="86444" y="3346632"/>
        <a:ext cx="2355763" cy="1177881"/>
      </dsp:txXfrm>
    </dsp:sp>
    <dsp:sp modelId="{924793B7-5246-43E2-AEDE-6E12E3249013}">
      <dsp:nvSpPr>
        <dsp:cNvPr id="0" name=""/>
        <dsp:cNvSpPr/>
      </dsp:nvSpPr>
      <dsp:spPr>
        <a:xfrm>
          <a:off x="2936918" y="3346632"/>
          <a:ext cx="2355763" cy="1177881"/>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rtl="1">
            <a:lnSpc>
              <a:spcPct val="90000"/>
            </a:lnSpc>
            <a:spcBef>
              <a:spcPct val="0"/>
            </a:spcBef>
            <a:spcAft>
              <a:spcPct val="35000"/>
            </a:spcAft>
            <a:buNone/>
          </a:pPr>
          <a:r>
            <a:rPr lang="ar-IQ" sz="3200" b="1" kern="1200" dirty="0"/>
            <a:t>الاجازة الامومة </a:t>
          </a:r>
        </a:p>
      </dsp:txBody>
      <dsp:txXfrm>
        <a:off x="2936918" y="3346632"/>
        <a:ext cx="2355763" cy="1177881"/>
      </dsp:txXfrm>
    </dsp:sp>
    <dsp:sp modelId="{A9408536-EA8D-4C6B-B5B8-23937195FC3D}">
      <dsp:nvSpPr>
        <dsp:cNvPr id="0" name=""/>
        <dsp:cNvSpPr/>
      </dsp:nvSpPr>
      <dsp:spPr>
        <a:xfrm>
          <a:off x="5787391" y="3346632"/>
          <a:ext cx="2355763" cy="1177881"/>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rtl="1">
            <a:lnSpc>
              <a:spcPct val="90000"/>
            </a:lnSpc>
            <a:spcBef>
              <a:spcPct val="0"/>
            </a:spcBef>
            <a:spcAft>
              <a:spcPct val="35000"/>
            </a:spcAft>
            <a:buNone/>
          </a:pPr>
          <a:r>
            <a:rPr lang="ar-IQ" sz="3200" b="1" kern="1200" dirty="0"/>
            <a:t>اجازة المصاحبة الزوجية </a:t>
          </a:r>
        </a:p>
      </dsp:txBody>
      <dsp:txXfrm>
        <a:off x="5787391" y="3346632"/>
        <a:ext cx="2355763" cy="1177881"/>
      </dsp:txXfrm>
    </dsp:sp>
    <dsp:sp modelId="{43808481-886A-4600-B0D4-7A05500F1CA5}">
      <dsp:nvSpPr>
        <dsp:cNvPr id="0" name=""/>
        <dsp:cNvSpPr/>
      </dsp:nvSpPr>
      <dsp:spPr>
        <a:xfrm>
          <a:off x="1511681" y="1674040"/>
          <a:ext cx="2355763" cy="1177881"/>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rtl="1">
            <a:lnSpc>
              <a:spcPct val="90000"/>
            </a:lnSpc>
            <a:spcBef>
              <a:spcPct val="0"/>
            </a:spcBef>
            <a:spcAft>
              <a:spcPct val="35000"/>
            </a:spcAft>
            <a:buNone/>
          </a:pPr>
          <a:r>
            <a:rPr lang="ar-IQ" sz="3200" b="1" kern="1200" dirty="0"/>
            <a:t> اجازة الدراسية </a:t>
          </a:r>
        </a:p>
      </dsp:txBody>
      <dsp:txXfrm>
        <a:off x="1511681" y="1674040"/>
        <a:ext cx="2355763" cy="1177881"/>
      </dsp:txXfrm>
    </dsp:sp>
    <dsp:sp modelId="{1BF2D537-306D-42E3-8B0B-E9750EDCE2A8}">
      <dsp:nvSpPr>
        <dsp:cNvPr id="0" name=""/>
        <dsp:cNvSpPr/>
      </dsp:nvSpPr>
      <dsp:spPr>
        <a:xfrm>
          <a:off x="4362155" y="1674040"/>
          <a:ext cx="2355763" cy="1177881"/>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rtl="1">
            <a:lnSpc>
              <a:spcPct val="90000"/>
            </a:lnSpc>
            <a:spcBef>
              <a:spcPct val="0"/>
            </a:spcBef>
            <a:spcAft>
              <a:spcPct val="35000"/>
            </a:spcAft>
            <a:buNone/>
          </a:pPr>
          <a:r>
            <a:rPr lang="ar-IQ" sz="3200" b="1" kern="1200" dirty="0"/>
            <a:t>اجازة المرضية </a:t>
          </a:r>
        </a:p>
      </dsp:txBody>
      <dsp:txXfrm>
        <a:off x="4362155" y="1674040"/>
        <a:ext cx="2355763" cy="1177881"/>
      </dsp:txXfrm>
    </dsp:sp>
    <dsp:sp modelId="{760C5FD4-0047-4A04-8D97-B8E6414C07A1}">
      <dsp:nvSpPr>
        <dsp:cNvPr id="0" name=""/>
        <dsp:cNvSpPr/>
      </dsp:nvSpPr>
      <dsp:spPr>
        <a:xfrm>
          <a:off x="4343403" y="1600199"/>
          <a:ext cx="2355763" cy="1177881"/>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rtl="1">
            <a:lnSpc>
              <a:spcPct val="90000"/>
            </a:lnSpc>
            <a:spcBef>
              <a:spcPct val="0"/>
            </a:spcBef>
            <a:spcAft>
              <a:spcPct val="35000"/>
            </a:spcAft>
            <a:buNone/>
          </a:pPr>
          <a:r>
            <a:rPr lang="ar-IQ" sz="3200" b="1" kern="1200" dirty="0"/>
            <a:t>اجازة المرضية</a:t>
          </a:r>
        </a:p>
      </dsp:txBody>
      <dsp:txXfrm>
        <a:off x="4343403" y="1600199"/>
        <a:ext cx="2355763" cy="11778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F39BC1-CDDF-410E-AD76-8783D8074233}">
      <dsp:nvSpPr>
        <dsp:cNvPr id="0" name=""/>
        <dsp:cNvSpPr/>
      </dsp:nvSpPr>
      <dsp:spPr>
        <a:xfrm>
          <a:off x="4896142" y="1529488"/>
          <a:ext cx="346894" cy="2068304"/>
        </a:xfrm>
        <a:custGeom>
          <a:avLst/>
          <a:gdLst/>
          <a:ahLst/>
          <a:cxnLst/>
          <a:rect l="0" t="0" r="0" b="0"/>
          <a:pathLst>
            <a:path>
              <a:moveTo>
                <a:pt x="0" y="0"/>
              </a:moveTo>
              <a:lnTo>
                <a:pt x="0" y="2068304"/>
              </a:lnTo>
              <a:lnTo>
                <a:pt x="346894" y="2068304"/>
              </a:lnTo>
            </a:path>
          </a:pathLst>
        </a:custGeom>
        <a:noFill/>
        <a:ln w="55000" cap="flat" cmpd="thickThin"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DF6C5A-392C-4E93-A900-33AD3AB6C98F}">
      <dsp:nvSpPr>
        <dsp:cNvPr id="0" name=""/>
        <dsp:cNvSpPr/>
      </dsp:nvSpPr>
      <dsp:spPr>
        <a:xfrm>
          <a:off x="4614716" y="1529488"/>
          <a:ext cx="281425" cy="2068304"/>
        </a:xfrm>
        <a:custGeom>
          <a:avLst/>
          <a:gdLst/>
          <a:ahLst/>
          <a:cxnLst/>
          <a:rect l="0" t="0" r="0" b="0"/>
          <a:pathLst>
            <a:path>
              <a:moveTo>
                <a:pt x="281425" y="0"/>
              </a:moveTo>
              <a:lnTo>
                <a:pt x="281425" y="2068304"/>
              </a:lnTo>
              <a:lnTo>
                <a:pt x="0" y="2068304"/>
              </a:lnTo>
            </a:path>
          </a:pathLst>
        </a:custGeom>
        <a:noFill/>
        <a:ln w="55000" cap="flat" cmpd="thickThin"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421392-9A9F-48D5-A62C-B19CD180CC26}">
      <dsp:nvSpPr>
        <dsp:cNvPr id="0" name=""/>
        <dsp:cNvSpPr/>
      </dsp:nvSpPr>
      <dsp:spPr>
        <a:xfrm>
          <a:off x="1828800" y="0"/>
          <a:ext cx="6134684" cy="1529488"/>
        </a:xfrm>
        <a:prstGeom prst="rect">
          <a:avLst/>
        </a:prstGeom>
        <a:solidFill>
          <a:schemeClr val="lt1">
            <a:hueOff val="0"/>
            <a:satOff val="0"/>
            <a:lumOff val="0"/>
            <a:alphaOff val="0"/>
          </a:schemeClr>
        </a:solidFill>
        <a:ln w="55000" cap="flat" cmpd="thickThin"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rtl="1">
            <a:lnSpc>
              <a:spcPct val="90000"/>
            </a:lnSpc>
            <a:spcBef>
              <a:spcPct val="0"/>
            </a:spcBef>
            <a:spcAft>
              <a:spcPct val="35000"/>
            </a:spcAft>
            <a:buNone/>
          </a:pPr>
          <a:r>
            <a:rPr lang="ar-IQ" sz="3900" b="1" u="sng" kern="1200"/>
            <a:t>انتهاء الرابطة الوظيفية </a:t>
          </a:r>
          <a:endParaRPr lang="ar-IQ" sz="3900" b="1" kern="1200" dirty="0"/>
        </a:p>
      </dsp:txBody>
      <dsp:txXfrm>
        <a:off x="1828800" y="0"/>
        <a:ext cx="6134684" cy="1529488"/>
      </dsp:txXfrm>
    </dsp:sp>
    <dsp:sp modelId="{43808481-886A-4600-B0D4-7A05500F1CA5}">
      <dsp:nvSpPr>
        <dsp:cNvPr id="0" name=""/>
        <dsp:cNvSpPr/>
      </dsp:nvSpPr>
      <dsp:spPr>
        <a:xfrm>
          <a:off x="20012" y="3048782"/>
          <a:ext cx="4594704" cy="1098019"/>
        </a:xfrm>
        <a:prstGeom prst="rect">
          <a:avLst/>
        </a:prstGeom>
        <a:solidFill>
          <a:schemeClr val="lt1">
            <a:hueOff val="0"/>
            <a:satOff val="0"/>
            <a:lumOff val="0"/>
            <a:alphaOff val="0"/>
          </a:schemeClr>
        </a:solidFill>
        <a:ln w="55000" cap="flat" cmpd="thickThin"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rtl="1">
            <a:lnSpc>
              <a:spcPct val="90000"/>
            </a:lnSpc>
            <a:spcBef>
              <a:spcPct val="0"/>
            </a:spcBef>
            <a:spcAft>
              <a:spcPct val="35000"/>
            </a:spcAft>
            <a:buNone/>
          </a:pPr>
          <a:r>
            <a:rPr lang="ar-IQ" sz="3900" b="1" kern="1200" dirty="0"/>
            <a:t> </a:t>
          </a:r>
          <a:r>
            <a:rPr lang="ar-IQ" sz="3900" kern="1200" dirty="0"/>
            <a:t>إنتهاء رابطة الوظيفية بطرق غيرالاعتيادية</a:t>
          </a:r>
          <a:endParaRPr lang="ar-IQ" sz="3900" b="1" kern="1200" dirty="0"/>
        </a:p>
      </dsp:txBody>
      <dsp:txXfrm>
        <a:off x="20012" y="3048782"/>
        <a:ext cx="4594704" cy="1098019"/>
      </dsp:txXfrm>
    </dsp:sp>
    <dsp:sp modelId="{1BF2D537-306D-42E3-8B0B-E9750EDCE2A8}">
      <dsp:nvSpPr>
        <dsp:cNvPr id="0" name=""/>
        <dsp:cNvSpPr/>
      </dsp:nvSpPr>
      <dsp:spPr>
        <a:xfrm>
          <a:off x="5243037" y="3010262"/>
          <a:ext cx="3596162" cy="1175059"/>
        </a:xfrm>
        <a:prstGeom prst="rect">
          <a:avLst/>
        </a:prstGeom>
        <a:solidFill>
          <a:schemeClr val="lt1">
            <a:hueOff val="0"/>
            <a:satOff val="0"/>
            <a:lumOff val="0"/>
            <a:alphaOff val="0"/>
          </a:schemeClr>
        </a:solidFill>
        <a:ln w="55000" cap="flat" cmpd="thickThin"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rtl="1">
            <a:lnSpc>
              <a:spcPct val="90000"/>
            </a:lnSpc>
            <a:spcBef>
              <a:spcPct val="0"/>
            </a:spcBef>
            <a:spcAft>
              <a:spcPct val="35000"/>
            </a:spcAft>
            <a:buNone/>
          </a:pPr>
          <a:r>
            <a:rPr lang="ar-IQ" sz="3900" kern="1200" dirty="0"/>
            <a:t>إنتهاء رابطة الوظيفية بطرق الاعتيادية </a:t>
          </a:r>
          <a:endParaRPr lang="ar-IQ" sz="3900" b="1" kern="1200" dirty="0"/>
        </a:p>
      </dsp:txBody>
      <dsp:txXfrm>
        <a:off x="5243037" y="3010262"/>
        <a:ext cx="3596162" cy="117505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79655-B000-4981-B1E0-3B06FA75AB6C}">
      <dsp:nvSpPr>
        <dsp:cNvPr id="0" name=""/>
        <dsp:cNvSpPr/>
      </dsp:nvSpPr>
      <dsp:spPr>
        <a:xfrm>
          <a:off x="0" y="0"/>
          <a:ext cx="9139451" cy="97920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rtl="1">
            <a:lnSpc>
              <a:spcPct val="90000"/>
            </a:lnSpc>
            <a:spcBef>
              <a:spcPct val="0"/>
            </a:spcBef>
            <a:spcAft>
              <a:spcPct val="35000"/>
            </a:spcAft>
            <a:buNone/>
          </a:pPr>
          <a:r>
            <a:rPr lang="ar-IQ" sz="3400" kern="1200" dirty="0"/>
            <a:t>إنتهاء رابطة الوظيفية بطرق الاعتيادية</a:t>
          </a:r>
          <a:endParaRPr lang="en-US" sz="3400" kern="1200" dirty="0"/>
        </a:p>
      </dsp:txBody>
      <dsp:txXfrm>
        <a:off x="0" y="0"/>
        <a:ext cx="9139451" cy="979200"/>
      </dsp:txXfrm>
    </dsp:sp>
    <dsp:sp modelId="{70082648-7CA8-4967-9D4C-51F50CFC731B}">
      <dsp:nvSpPr>
        <dsp:cNvPr id="0" name=""/>
        <dsp:cNvSpPr/>
      </dsp:nvSpPr>
      <dsp:spPr>
        <a:xfrm>
          <a:off x="0" y="945702"/>
          <a:ext cx="9139451" cy="4921697"/>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1356" tIns="181356" rIns="241808" bIns="272034" numCol="1" spcCol="1270" anchor="t" anchorCtr="0">
          <a:noAutofit/>
        </a:bodyPr>
        <a:lstStyle/>
        <a:p>
          <a:pPr marL="285750" lvl="1" indent="-285750" algn="r" defTabSz="1511300" rtl="1">
            <a:lnSpc>
              <a:spcPct val="90000"/>
            </a:lnSpc>
            <a:spcBef>
              <a:spcPct val="0"/>
            </a:spcBef>
            <a:spcAft>
              <a:spcPct val="15000"/>
            </a:spcAft>
            <a:buChar char="•"/>
          </a:pPr>
          <a:endParaRPr lang="en-US" sz="3400" kern="1200" dirty="0"/>
        </a:p>
        <a:p>
          <a:pPr marL="285750" lvl="1" indent="-285750" algn="r" defTabSz="1511300" rtl="1">
            <a:lnSpc>
              <a:spcPct val="90000"/>
            </a:lnSpc>
            <a:spcBef>
              <a:spcPct val="0"/>
            </a:spcBef>
            <a:spcAft>
              <a:spcPct val="15000"/>
            </a:spcAft>
            <a:buChar char="•"/>
          </a:pPr>
          <a:r>
            <a:rPr lang="ar-IQ" sz="3400" kern="1200" dirty="0"/>
            <a:t>الوفاة.</a:t>
          </a:r>
          <a:endParaRPr lang="en-US" sz="3400" kern="1200" dirty="0"/>
        </a:p>
        <a:p>
          <a:pPr marL="285750" lvl="1" indent="-285750" algn="r" defTabSz="1511300" rtl="1">
            <a:lnSpc>
              <a:spcPct val="90000"/>
            </a:lnSpc>
            <a:spcBef>
              <a:spcPct val="0"/>
            </a:spcBef>
            <a:spcAft>
              <a:spcPct val="15000"/>
            </a:spcAft>
            <a:buChar char="•"/>
          </a:pPr>
          <a:r>
            <a:rPr lang="ar-IQ" sz="3400" kern="1200" dirty="0"/>
            <a:t>الإستقالة.</a:t>
          </a:r>
          <a:endParaRPr lang="en-US" sz="3400" kern="1200" dirty="0"/>
        </a:p>
        <a:p>
          <a:pPr marL="285750" lvl="1" indent="-285750" algn="r" defTabSz="1511300" rtl="1">
            <a:lnSpc>
              <a:spcPct val="90000"/>
            </a:lnSpc>
            <a:spcBef>
              <a:spcPct val="0"/>
            </a:spcBef>
            <a:spcAft>
              <a:spcPct val="15000"/>
            </a:spcAft>
            <a:buChar char="•"/>
          </a:pPr>
          <a:r>
            <a:rPr lang="ar-IQ" sz="3400" kern="1200" dirty="0"/>
            <a:t>عدم اللياقة الصحية.</a:t>
          </a:r>
          <a:endParaRPr lang="en-US" sz="3400" kern="1200" dirty="0"/>
        </a:p>
        <a:p>
          <a:pPr marL="285750" lvl="1" indent="-285750" algn="r" defTabSz="1511300" rtl="1">
            <a:lnSpc>
              <a:spcPct val="90000"/>
            </a:lnSpc>
            <a:spcBef>
              <a:spcPct val="0"/>
            </a:spcBef>
            <a:spcAft>
              <a:spcPct val="15000"/>
            </a:spcAft>
            <a:buChar char="•"/>
          </a:pPr>
          <a:r>
            <a:rPr lang="ar-IQ" sz="3400" kern="1200" dirty="0"/>
            <a:t>الإستغناء عن خدمات الموظف خلال مدة التجربة.</a:t>
          </a:r>
          <a:endParaRPr lang="en-US" sz="3400" kern="1200" dirty="0"/>
        </a:p>
        <a:p>
          <a:pPr marL="285750" lvl="1" indent="-285750" algn="r" defTabSz="1511300" rtl="1">
            <a:lnSpc>
              <a:spcPct val="90000"/>
            </a:lnSpc>
            <a:spcBef>
              <a:spcPct val="0"/>
            </a:spcBef>
            <a:spcAft>
              <a:spcPct val="15000"/>
            </a:spcAft>
            <a:buChar char="•"/>
          </a:pPr>
          <a:r>
            <a:rPr lang="ar-IQ" sz="3400" kern="1200" dirty="0"/>
            <a:t>الإحالة على التقاعد.</a:t>
          </a:r>
          <a:endParaRPr lang="en-US" sz="3400" kern="1200" dirty="0"/>
        </a:p>
      </dsp:txBody>
      <dsp:txXfrm>
        <a:off x="0" y="945702"/>
        <a:ext cx="9139451" cy="492169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79655-B000-4981-B1E0-3B06FA75AB6C}">
      <dsp:nvSpPr>
        <dsp:cNvPr id="0" name=""/>
        <dsp:cNvSpPr/>
      </dsp:nvSpPr>
      <dsp:spPr>
        <a:xfrm>
          <a:off x="0" y="296162"/>
          <a:ext cx="9139451" cy="187200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178816" rIns="312928" bIns="178816" numCol="1" spcCol="1270" anchor="ctr" anchorCtr="0">
          <a:noAutofit/>
        </a:bodyPr>
        <a:lstStyle/>
        <a:p>
          <a:pPr marL="0" lvl="0" indent="0" algn="ctr" defTabSz="1955800" rtl="1">
            <a:lnSpc>
              <a:spcPct val="90000"/>
            </a:lnSpc>
            <a:spcBef>
              <a:spcPct val="0"/>
            </a:spcBef>
            <a:spcAft>
              <a:spcPct val="35000"/>
            </a:spcAft>
            <a:buNone/>
          </a:pPr>
          <a:r>
            <a:rPr lang="ar-IQ" sz="4400" kern="1200" dirty="0"/>
            <a:t>إنتهاء رابطة الوظيفية بطرق غير الاعتيادية</a:t>
          </a:r>
          <a:endParaRPr lang="en-US" sz="4400" kern="1200" dirty="0"/>
        </a:p>
      </dsp:txBody>
      <dsp:txXfrm>
        <a:off x="0" y="296162"/>
        <a:ext cx="9139451" cy="1872000"/>
      </dsp:txXfrm>
    </dsp:sp>
    <dsp:sp modelId="{70082648-7CA8-4967-9D4C-51F50CFC731B}">
      <dsp:nvSpPr>
        <dsp:cNvPr id="0" name=""/>
        <dsp:cNvSpPr/>
      </dsp:nvSpPr>
      <dsp:spPr>
        <a:xfrm>
          <a:off x="0" y="2209805"/>
          <a:ext cx="9139451" cy="2935076"/>
        </a:xfrm>
        <a:prstGeom prst="rect">
          <a:avLst/>
        </a:prstGeom>
        <a:noFill/>
        <a:ln w="55000" cap="flat" cmpd="thickThin"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213360" rIns="284480" bIns="320040" numCol="1" spcCol="1270" anchor="t" anchorCtr="0">
          <a:noAutofit/>
        </a:bodyPr>
        <a:lstStyle/>
        <a:p>
          <a:pPr marL="285750" lvl="1" indent="-285750" algn="r" defTabSz="1778000" rtl="1">
            <a:lnSpc>
              <a:spcPct val="90000"/>
            </a:lnSpc>
            <a:spcBef>
              <a:spcPct val="0"/>
            </a:spcBef>
            <a:spcAft>
              <a:spcPct val="15000"/>
            </a:spcAft>
            <a:buChar char="•"/>
          </a:pPr>
          <a:r>
            <a:rPr lang="ar-IQ" sz="4000" kern="1200" dirty="0"/>
            <a:t>العزل:</a:t>
          </a:r>
          <a:endParaRPr lang="en-US" sz="4000" kern="1200" dirty="0"/>
        </a:p>
        <a:p>
          <a:pPr marL="228600" lvl="1" indent="-228600" algn="r" defTabSz="1066800" rtl="1">
            <a:lnSpc>
              <a:spcPct val="90000"/>
            </a:lnSpc>
            <a:spcBef>
              <a:spcPct val="0"/>
            </a:spcBef>
            <a:spcAft>
              <a:spcPct val="15000"/>
            </a:spcAft>
            <a:buFontTx/>
            <a:buNone/>
          </a:pPr>
          <a:r>
            <a:rPr lang="ar-IQ" sz="2400" kern="1200" dirty="0"/>
            <a:t>يكون بقرار التأديبي وهو أقصى الجزاءات التأديبية التي يمكن توقيعها على الموظف. ويكون بتنحية الموظف عن الوظيفة نهائيا ولا تجوز اعادة توظيفه في دوائر الدولة والقطاع العام. وتنتهى خدمة الموظف بعزله تأديبيا اعتبارا من تاريخ صدور القرار .</a:t>
          </a:r>
          <a:endParaRPr lang="en-US" sz="4000" kern="1200" dirty="0"/>
        </a:p>
      </dsp:txBody>
      <dsp:txXfrm>
        <a:off x="0" y="2209805"/>
        <a:ext cx="9139451" cy="2935076"/>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022725" y="0"/>
            <a:ext cx="3078163" cy="511175"/>
          </a:xfrm>
          <a:prstGeom prst="rect">
            <a:avLst/>
          </a:prstGeom>
        </p:spPr>
        <p:txBody>
          <a:bodyPr vert="horz" lIns="91440" tIns="45720" rIns="91440" bIns="45720" rtlCol="0"/>
          <a:lstStyle>
            <a:lvl1pPr algn="r">
              <a:defRPr sz="1200"/>
            </a:lvl1pPr>
          </a:lstStyle>
          <a:p>
            <a:fld id="{98D7410D-91E0-4DCB-A2DD-3BE8C09F61A2}" type="datetimeFigureOut">
              <a:rPr lang="en-US" smtClean="0"/>
              <a:t>9/30/2024</a:t>
            </a:fld>
            <a:endParaRPr lang="en-US" dirty="0"/>
          </a:p>
        </p:txBody>
      </p:sp>
      <p:sp>
        <p:nvSpPr>
          <p:cNvPr id="4" name="Footer Placeholder 3"/>
          <p:cNvSpPr>
            <a:spLocks noGrp="1"/>
          </p:cNvSpPr>
          <p:nvPr>
            <p:ph type="ftr" sz="quarter" idx="2"/>
          </p:nvPr>
        </p:nvSpPr>
        <p:spPr>
          <a:xfrm>
            <a:off x="0" y="9721850"/>
            <a:ext cx="3078163" cy="51117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2725" y="9721850"/>
            <a:ext cx="3078163" cy="511175"/>
          </a:xfrm>
          <a:prstGeom prst="rect">
            <a:avLst/>
          </a:prstGeom>
        </p:spPr>
        <p:txBody>
          <a:bodyPr vert="horz" lIns="91440" tIns="45720" rIns="91440" bIns="45720" rtlCol="0" anchor="b"/>
          <a:lstStyle>
            <a:lvl1pPr algn="r">
              <a:defRPr sz="1200"/>
            </a:lvl1pPr>
          </a:lstStyle>
          <a:p>
            <a:fld id="{EB9274FB-F9BA-458F-B767-B267C9B842AB}" type="slidenum">
              <a:rPr lang="en-US" smtClean="0"/>
              <a:t>‹#›</a:t>
            </a:fld>
            <a:endParaRPr lang="en-US" dirty="0"/>
          </a:p>
        </p:txBody>
      </p:sp>
    </p:spTree>
    <p:extLst>
      <p:ext uri="{BB962C8B-B14F-4D97-AF65-F5344CB8AC3E}">
        <p14:creationId xmlns:p14="http://schemas.microsoft.com/office/powerpoint/2010/main" val="3959061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22725" y="0"/>
            <a:ext cx="3078163" cy="511175"/>
          </a:xfrm>
          <a:prstGeom prst="rect">
            <a:avLst/>
          </a:prstGeom>
        </p:spPr>
        <p:txBody>
          <a:bodyPr vert="horz" lIns="91440" tIns="45720" rIns="91440" bIns="45720" rtlCol="0"/>
          <a:lstStyle>
            <a:lvl1pPr algn="r">
              <a:defRPr sz="1200"/>
            </a:lvl1pPr>
          </a:lstStyle>
          <a:p>
            <a:fld id="{ABD51743-B6C6-419A-8ECB-AB6F9E159745}" type="datetimeFigureOut">
              <a:rPr lang="en-US" smtClean="0"/>
              <a:t>9/30/2024</a:t>
            </a:fld>
            <a:endParaRPr lang="en-US" dirty="0"/>
          </a:p>
        </p:txBody>
      </p:sp>
      <p:sp>
        <p:nvSpPr>
          <p:cNvPr id="4" name="Slide Image Placehold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9613" y="4860925"/>
            <a:ext cx="5683250" cy="4605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1850"/>
            <a:ext cx="3078163" cy="51117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5" y="9721850"/>
            <a:ext cx="3078163" cy="511175"/>
          </a:xfrm>
          <a:prstGeom prst="rect">
            <a:avLst/>
          </a:prstGeom>
        </p:spPr>
        <p:txBody>
          <a:bodyPr vert="horz" lIns="91440" tIns="45720" rIns="91440" bIns="45720" rtlCol="0" anchor="b"/>
          <a:lstStyle>
            <a:lvl1pPr algn="r">
              <a:defRPr sz="1200"/>
            </a:lvl1pPr>
          </a:lstStyle>
          <a:p>
            <a:fld id="{F0F88D68-86E1-4131-A78E-6629E6C2E713}" type="slidenum">
              <a:rPr lang="en-US" smtClean="0"/>
              <a:t>‹#›</a:t>
            </a:fld>
            <a:endParaRPr lang="en-US" dirty="0"/>
          </a:p>
        </p:txBody>
      </p:sp>
    </p:spTree>
    <p:extLst>
      <p:ext uri="{BB962C8B-B14F-4D97-AF65-F5344CB8AC3E}">
        <p14:creationId xmlns:p14="http://schemas.microsoft.com/office/powerpoint/2010/main" val="797842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F88D68-86E1-4131-A78E-6629E6C2E713}" type="slidenum">
              <a:rPr lang="en-US" smtClean="0"/>
              <a:t>1</a:t>
            </a:fld>
            <a:endParaRPr lang="en-US" dirty="0"/>
          </a:p>
        </p:txBody>
      </p:sp>
    </p:spTree>
    <p:extLst>
      <p:ext uri="{BB962C8B-B14F-4D97-AF65-F5344CB8AC3E}">
        <p14:creationId xmlns:p14="http://schemas.microsoft.com/office/powerpoint/2010/main" val="434953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F88D68-86E1-4131-A78E-6629E6C2E713}" type="slidenum">
              <a:rPr lang="en-US" smtClean="0"/>
              <a:t>31</a:t>
            </a:fld>
            <a:endParaRPr lang="en-US" dirty="0"/>
          </a:p>
        </p:txBody>
      </p:sp>
    </p:spTree>
    <p:extLst>
      <p:ext uri="{BB962C8B-B14F-4D97-AF65-F5344CB8AC3E}">
        <p14:creationId xmlns:p14="http://schemas.microsoft.com/office/powerpoint/2010/main" val="1629264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F88D68-86E1-4131-A78E-6629E6C2E713}" type="slidenum">
              <a:rPr lang="en-US" smtClean="0">
                <a:solidFill>
                  <a:prstClr val="black"/>
                </a:solidFill>
              </a:rPr>
              <a:pPr/>
              <a:t>46</a:t>
            </a:fld>
            <a:endParaRPr lang="en-US" dirty="0">
              <a:solidFill>
                <a:prstClr val="black"/>
              </a:solidFill>
            </a:endParaRPr>
          </a:p>
        </p:txBody>
      </p:sp>
    </p:spTree>
    <p:extLst>
      <p:ext uri="{BB962C8B-B14F-4D97-AF65-F5344CB8AC3E}">
        <p14:creationId xmlns:p14="http://schemas.microsoft.com/office/powerpoint/2010/main" val="1601718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F88D68-86E1-4131-A78E-6629E6C2E713}" type="slidenum">
              <a:rPr lang="en-US" smtClean="0">
                <a:solidFill>
                  <a:prstClr val="black"/>
                </a:solidFill>
              </a:rPr>
              <a:pPr/>
              <a:t>48</a:t>
            </a:fld>
            <a:endParaRPr lang="en-US" dirty="0">
              <a:solidFill>
                <a:prstClr val="black"/>
              </a:solidFill>
            </a:endParaRPr>
          </a:p>
        </p:txBody>
      </p:sp>
    </p:spTree>
    <p:extLst>
      <p:ext uri="{BB962C8B-B14F-4D97-AF65-F5344CB8AC3E}">
        <p14:creationId xmlns:p14="http://schemas.microsoft.com/office/powerpoint/2010/main" val="1601718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F88D68-86E1-4131-A78E-6629E6C2E713}" type="slidenum">
              <a:rPr lang="en-US" smtClean="0"/>
              <a:t>62</a:t>
            </a:fld>
            <a:endParaRPr lang="en-US" dirty="0"/>
          </a:p>
        </p:txBody>
      </p:sp>
    </p:spTree>
    <p:extLst>
      <p:ext uri="{BB962C8B-B14F-4D97-AF65-F5344CB8AC3E}">
        <p14:creationId xmlns:p14="http://schemas.microsoft.com/office/powerpoint/2010/main" val="28597490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r>
              <a:rPr lang="ar-IQ"/>
              <a:t>10 تشرين الأول، 15</a:t>
            </a:r>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ar-IQ"/>
              <a:t>م . نيكار فاضل </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ar-IQ"/>
              <a:t>10 تشرين الأول، 15</a:t>
            </a:r>
            <a:endParaRPr lang="en-US" dirty="0"/>
          </a:p>
        </p:txBody>
      </p:sp>
      <p:sp>
        <p:nvSpPr>
          <p:cNvPr id="5" name="Footer Placeholder 4"/>
          <p:cNvSpPr>
            <a:spLocks noGrp="1"/>
          </p:cNvSpPr>
          <p:nvPr>
            <p:ph type="ftr" sz="quarter" idx="11"/>
          </p:nvPr>
        </p:nvSpPr>
        <p:spPr/>
        <p:txBody>
          <a:bodyPr/>
          <a:lstStyle/>
          <a:p>
            <a:r>
              <a:rPr lang="ar-IQ"/>
              <a:t>م . نيكار فاضل </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ar-IQ"/>
              <a:t>10 تشرين الأول، 15</a:t>
            </a:r>
            <a:endParaRPr lang="en-US" dirty="0"/>
          </a:p>
        </p:txBody>
      </p:sp>
      <p:sp>
        <p:nvSpPr>
          <p:cNvPr id="5" name="Footer Placeholder 4"/>
          <p:cNvSpPr>
            <a:spLocks noGrp="1"/>
          </p:cNvSpPr>
          <p:nvPr>
            <p:ph type="ftr" sz="quarter" idx="11"/>
          </p:nvPr>
        </p:nvSpPr>
        <p:spPr/>
        <p:txBody>
          <a:bodyPr/>
          <a:lstStyle/>
          <a:p>
            <a:r>
              <a:rPr lang="ar-IQ"/>
              <a:t>م . نيكار فاضل </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dirty="0">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r>
              <a:rPr lang="ar-IQ"/>
              <a:t>10 تشرين الأول، 15</a:t>
            </a:r>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ar-IQ">
                <a:solidFill>
                  <a:srgbClr val="2DA2BF">
                    <a:tint val="20000"/>
                  </a:srgbClr>
                </a:solidFill>
              </a:rPr>
              <a:t>م . نيكار فاضل </a:t>
            </a:r>
            <a:endParaRPr lang="en-US" dirty="0">
              <a:solidFill>
                <a:srgbClr val="2DA2BF">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8569227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ar-IQ">
                <a:solidFill>
                  <a:prstClr val="black"/>
                </a:solidFill>
              </a:rPr>
              <a:t>10 تشرين الأول، 15</a:t>
            </a:r>
            <a:endParaRPr lang="en-US" dirty="0">
              <a:solidFill>
                <a:prstClr val="black"/>
              </a:solidFill>
            </a:endParaRPr>
          </a:p>
        </p:txBody>
      </p:sp>
      <p:sp>
        <p:nvSpPr>
          <p:cNvPr id="5" name="Footer Placeholder 4"/>
          <p:cNvSpPr>
            <a:spLocks noGrp="1"/>
          </p:cNvSpPr>
          <p:nvPr>
            <p:ph type="ftr" sz="quarter" idx="11"/>
          </p:nvPr>
        </p:nvSpPr>
        <p:spPr/>
        <p:txBody>
          <a:bodyPr/>
          <a:lstStyle/>
          <a:p>
            <a:r>
              <a:rPr lang="ar-IQ">
                <a:solidFill>
                  <a:prstClr val="black"/>
                </a:solidFill>
              </a:rPr>
              <a:t>م . نيكار فاضل </a:t>
            </a:r>
            <a:endParaRPr lang="en-US" dirty="0">
              <a:solidFill>
                <a:prstClr val="black"/>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solidFill>
              </a:rPr>
              <a:pPr/>
              <a:t>‹#›</a:t>
            </a:fld>
            <a:endParaRPr lang="en-US" dirty="0">
              <a:solidFill>
                <a:prstClr val="black"/>
              </a:solidFill>
            </a:endParaRPr>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4991028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r>
              <a:rPr lang="ar-IQ">
                <a:solidFill>
                  <a:prstClr val="white"/>
                </a:solidFill>
              </a:rPr>
              <a:t>10 تشرين الأول، 15</a:t>
            </a:r>
            <a:endParaRPr lang="en-US" dirty="0">
              <a:solidFill>
                <a:prstClr val="white"/>
              </a:solidFill>
            </a:endParaRPr>
          </a:p>
        </p:txBody>
      </p:sp>
      <p:sp>
        <p:nvSpPr>
          <p:cNvPr id="5" name="Footer Placeholder 4"/>
          <p:cNvSpPr>
            <a:spLocks noGrp="1"/>
          </p:cNvSpPr>
          <p:nvPr>
            <p:ph type="ftr" sz="quarter" idx="11"/>
          </p:nvPr>
        </p:nvSpPr>
        <p:spPr/>
        <p:txBody>
          <a:bodyPr/>
          <a:lstStyle/>
          <a:p>
            <a:r>
              <a:rPr lang="ar-IQ">
                <a:solidFill>
                  <a:prstClr val="white"/>
                </a:solidFill>
              </a:rPr>
              <a:t>م . نيكار فاضل </a:t>
            </a:r>
            <a:endParaRPr lang="en-US" dirty="0">
              <a:solidFill>
                <a:prstClr val="white"/>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white"/>
                </a:solidFill>
              </a:rPr>
              <a:pPr/>
              <a:t>‹#›</a:t>
            </a:fld>
            <a:endParaRPr lang="en-US" dirty="0">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dirty="0">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dirty="0">
              <a:solidFill>
                <a:prstClr val="white"/>
              </a:solidFill>
            </a:endParaRPr>
          </a:p>
        </p:txBody>
      </p:sp>
    </p:spTree>
    <p:extLst>
      <p:ext uri="{BB962C8B-B14F-4D97-AF65-F5344CB8AC3E}">
        <p14:creationId xmlns:p14="http://schemas.microsoft.com/office/powerpoint/2010/main" val="391738425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ar-IQ">
                <a:solidFill>
                  <a:prstClr val="white"/>
                </a:solidFill>
              </a:rPr>
              <a:t>10 تشرين الأول، 15</a:t>
            </a:r>
            <a:endParaRPr lang="en-US" dirty="0">
              <a:solidFill>
                <a:prstClr val="white"/>
              </a:solidFill>
            </a:endParaRPr>
          </a:p>
        </p:txBody>
      </p:sp>
      <p:sp>
        <p:nvSpPr>
          <p:cNvPr id="6" name="Footer Placeholder 5"/>
          <p:cNvSpPr>
            <a:spLocks noGrp="1"/>
          </p:cNvSpPr>
          <p:nvPr>
            <p:ph type="ftr" sz="quarter" idx="11"/>
          </p:nvPr>
        </p:nvSpPr>
        <p:spPr/>
        <p:txBody>
          <a:bodyPr/>
          <a:lstStyle/>
          <a:p>
            <a:r>
              <a:rPr lang="ar-IQ">
                <a:solidFill>
                  <a:prstClr val="white"/>
                </a:solidFill>
              </a:rPr>
              <a:t>م . نيكار فاضل </a:t>
            </a:r>
            <a:endParaRPr lang="en-US" dirty="0">
              <a:solidFill>
                <a:prstClr val="white"/>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white"/>
                </a:solidFill>
              </a:rPr>
              <a:pPr/>
              <a:t>‹#›</a:t>
            </a:fld>
            <a:endParaRPr lang="en-US" dirty="0">
              <a:solidFill>
                <a:prstClr val="white"/>
              </a:solidFill>
            </a:endParaRPr>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3811675844"/>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r>
              <a:rPr lang="ar-IQ">
                <a:solidFill>
                  <a:prstClr val="black"/>
                </a:solidFill>
              </a:rPr>
              <a:t>10 تشرين الأول، 15</a:t>
            </a:r>
            <a:endParaRPr lang="en-US" dirty="0">
              <a:solidFill>
                <a:prstClr val="black"/>
              </a:solidFill>
            </a:endParaRPr>
          </a:p>
        </p:txBody>
      </p:sp>
      <p:sp>
        <p:nvSpPr>
          <p:cNvPr id="8" name="Footer Placeholder 7"/>
          <p:cNvSpPr>
            <a:spLocks noGrp="1"/>
          </p:cNvSpPr>
          <p:nvPr>
            <p:ph type="ftr" sz="quarter" idx="11"/>
          </p:nvPr>
        </p:nvSpPr>
        <p:spPr/>
        <p:txBody>
          <a:bodyPr/>
          <a:lstStyle/>
          <a:p>
            <a:r>
              <a:rPr lang="ar-IQ">
                <a:solidFill>
                  <a:prstClr val="black"/>
                </a:solidFill>
              </a:rPr>
              <a:t>م . نيكار فاضل </a:t>
            </a:r>
            <a:endParaRPr lang="en-US" dirty="0">
              <a:solidFill>
                <a:prstClr val="black"/>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31542844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ar-IQ">
                <a:solidFill>
                  <a:prstClr val="white"/>
                </a:solidFill>
              </a:rPr>
              <a:t>10 تشرين الأول، 15</a:t>
            </a:r>
            <a:endParaRPr lang="en-US" dirty="0">
              <a:solidFill>
                <a:prstClr val="white"/>
              </a:solidFill>
            </a:endParaRPr>
          </a:p>
        </p:txBody>
      </p:sp>
      <p:sp>
        <p:nvSpPr>
          <p:cNvPr id="4" name="Footer Placeholder 3"/>
          <p:cNvSpPr>
            <a:spLocks noGrp="1"/>
          </p:cNvSpPr>
          <p:nvPr>
            <p:ph type="ftr" sz="quarter" idx="11"/>
          </p:nvPr>
        </p:nvSpPr>
        <p:spPr/>
        <p:txBody>
          <a:bodyPr/>
          <a:lstStyle/>
          <a:p>
            <a:r>
              <a:rPr lang="ar-IQ">
                <a:solidFill>
                  <a:prstClr val="white"/>
                </a:solidFill>
              </a:rPr>
              <a:t>م . نيكار فاضل </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white"/>
                </a:solidFill>
              </a:rPr>
              <a:pPr/>
              <a:t>‹#›</a:t>
            </a:fld>
            <a:endParaRPr lang="en-US" dirty="0">
              <a:solidFill>
                <a:prstClr val="white"/>
              </a:solidFill>
            </a:endParaRPr>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3076477508"/>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ar-IQ">
                <a:solidFill>
                  <a:prstClr val="black"/>
                </a:solidFill>
              </a:rPr>
              <a:t>10 تشرين الأول، 15</a:t>
            </a:r>
            <a:endParaRPr lang="en-US" dirty="0">
              <a:solidFill>
                <a:prstClr val="black"/>
              </a:solidFill>
            </a:endParaRPr>
          </a:p>
        </p:txBody>
      </p:sp>
      <p:sp>
        <p:nvSpPr>
          <p:cNvPr id="3" name="Footer Placeholder 2"/>
          <p:cNvSpPr>
            <a:spLocks noGrp="1"/>
          </p:cNvSpPr>
          <p:nvPr>
            <p:ph type="ftr" sz="quarter" idx="11"/>
          </p:nvPr>
        </p:nvSpPr>
        <p:spPr/>
        <p:txBody>
          <a:bodyPr/>
          <a:lstStyle/>
          <a:p>
            <a:r>
              <a:rPr lang="ar-IQ">
                <a:solidFill>
                  <a:prstClr val="black"/>
                </a:solidFill>
              </a:rPr>
              <a:t>م . نيكار فاضل </a:t>
            </a:r>
            <a:endParaRPr lang="en-US" dirty="0">
              <a:solidFill>
                <a:prstClr val="black"/>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8594287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r>
              <a:rPr lang="ar-IQ">
                <a:solidFill>
                  <a:prstClr val="black"/>
                </a:solidFill>
              </a:rPr>
              <a:t>10 تشرين الأول، 15</a:t>
            </a:r>
            <a:endParaRPr lang="en-US" dirty="0">
              <a:solidFill>
                <a:prstClr val="black"/>
              </a:solidFill>
            </a:endParaRPr>
          </a:p>
        </p:txBody>
      </p:sp>
      <p:sp>
        <p:nvSpPr>
          <p:cNvPr id="6" name="Footer Placeholder 5"/>
          <p:cNvSpPr>
            <a:spLocks noGrp="1"/>
          </p:cNvSpPr>
          <p:nvPr>
            <p:ph type="ftr" sz="quarter" idx="11"/>
          </p:nvPr>
        </p:nvSpPr>
        <p:spPr/>
        <p:txBody>
          <a:bodyPr/>
          <a:lstStyle/>
          <a:p>
            <a:r>
              <a:rPr lang="ar-IQ">
                <a:solidFill>
                  <a:prstClr val="black"/>
                </a:solidFill>
              </a:rPr>
              <a:t>م . نيكار فاضل </a:t>
            </a:r>
            <a:endParaRPr lang="en-US" dirty="0">
              <a:solidFill>
                <a:prstClr val="black"/>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94610352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ar-IQ"/>
              <a:t>10 تشرين الأول، 15</a:t>
            </a:r>
            <a:endParaRPr lang="en-US" dirty="0"/>
          </a:p>
        </p:txBody>
      </p:sp>
      <p:sp>
        <p:nvSpPr>
          <p:cNvPr id="5" name="Footer Placeholder 4"/>
          <p:cNvSpPr>
            <a:spLocks noGrp="1"/>
          </p:cNvSpPr>
          <p:nvPr>
            <p:ph type="ftr" sz="quarter" idx="11"/>
          </p:nvPr>
        </p:nvSpPr>
        <p:spPr/>
        <p:txBody>
          <a:bodyPr/>
          <a:lstStyle/>
          <a:p>
            <a:r>
              <a:rPr lang="ar-IQ"/>
              <a:t>م . نيكار فاضل </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r>
              <a:rPr lang="ar-IQ">
                <a:solidFill>
                  <a:prstClr val="white"/>
                </a:solidFill>
              </a:rPr>
              <a:t>10 تشرين الأول، 15</a:t>
            </a:r>
            <a:endParaRPr lang="en-US" dirty="0">
              <a:solidFill>
                <a:prstClr val="white"/>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ar-IQ">
                <a:solidFill>
                  <a:prstClr val="white"/>
                </a:solidFill>
              </a:rPr>
              <a:t>م . نيكار فاضل </a:t>
            </a:r>
            <a:endParaRPr lang="en-US" dirty="0">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solidFill>
                  <a:prstClr val="white"/>
                </a:solidFill>
              </a:rPr>
              <a:pPr/>
              <a:t>‹#›</a:t>
            </a:fld>
            <a:endParaRPr lang="en-US" dirty="0">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dirty="0">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dirty="0">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dirty="0">
              <a:solidFill>
                <a:prstClr val="white"/>
              </a:solidFill>
            </a:endParaRPr>
          </a:p>
        </p:txBody>
      </p:sp>
    </p:spTree>
    <p:extLst>
      <p:ext uri="{BB962C8B-B14F-4D97-AF65-F5344CB8AC3E}">
        <p14:creationId xmlns:p14="http://schemas.microsoft.com/office/powerpoint/2010/main" val="852960589"/>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ar-IQ">
                <a:solidFill>
                  <a:prstClr val="black"/>
                </a:solidFill>
              </a:rPr>
              <a:t>10 تشرين الأول، 15</a:t>
            </a:r>
            <a:endParaRPr lang="en-US" dirty="0">
              <a:solidFill>
                <a:prstClr val="black"/>
              </a:solidFill>
            </a:endParaRPr>
          </a:p>
        </p:txBody>
      </p:sp>
      <p:sp>
        <p:nvSpPr>
          <p:cNvPr id="5" name="Footer Placeholder 4"/>
          <p:cNvSpPr>
            <a:spLocks noGrp="1"/>
          </p:cNvSpPr>
          <p:nvPr>
            <p:ph type="ftr" sz="quarter" idx="11"/>
          </p:nvPr>
        </p:nvSpPr>
        <p:spPr/>
        <p:txBody>
          <a:bodyPr/>
          <a:lstStyle/>
          <a:p>
            <a:r>
              <a:rPr lang="ar-IQ">
                <a:solidFill>
                  <a:prstClr val="black"/>
                </a:solidFill>
              </a:rPr>
              <a:t>م . نيكار فاضل </a:t>
            </a:r>
            <a:endParaRPr lang="en-US" dirty="0">
              <a:solidFill>
                <a:prstClr val="black"/>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9027391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ar-IQ">
                <a:solidFill>
                  <a:prstClr val="black"/>
                </a:solidFill>
              </a:rPr>
              <a:t>10 تشرين الأول، 15</a:t>
            </a:r>
            <a:endParaRPr lang="en-US" dirty="0">
              <a:solidFill>
                <a:prstClr val="black"/>
              </a:solidFill>
            </a:endParaRPr>
          </a:p>
        </p:txBody>
      </p:sp>
      <p:sp>
        <p:nvSpPr>
          <p:cNvPr id="5" name="Footer Placeholder 4"/>
          <p:cNvSpPr>
            <a:spLocks noGrp="1"/>
          </p:cNvSpPr>
          <p:nvPr>
            <p:ph type="ftr" sz="quarter" idx="11"/>
          </p:nvPr>
        </p:nvSpPr>
        <p:spPr/>
        <p:txBody>
          <a:bodyPr/>
          <a:lstStyle/>
          <a:p>
            <a:r>
              <a:rPr lang="ar-IQ">
                <a:solidFill>
                  <a:prstClr val="black"/>
                </a:solidFill>
              </a:rPr>
              <a:t>م . نيكار فاضل </a:t>
            </a:r>
            <a:endParaRPr lang="en-US" dirty="0">
              <a:solidFill>
                <a:prstClr val="black"/>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982196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r>
              <a:rPr lang="ar-IQ"/>
              <a:t>10 تشرين الأول، 15</a:t>
            </a:r>
            <a:endParaRPr lang="en-US" dirty="0"/>
          </a:p>
        </p:txBody>
      </p:sp>
      <p:sp>
        <p:nvSpPr>
          <p:cNvPr id="5" name="Footer Placeholder 4"/>
          <p:cNvSpPr>
            <a:spLocks noGrp="1"/>
          </p:cNvSpPr>
          <p:nvPr>
            <p:ph type="ftr" sz="quarter" idx="11"/>
          </p:nvPr>
        </p:nvSpPr>
        <p:spPr/>
        <p:txBody>
          <a:bodyPr/>
          <a:lstStyle/>
          <a:p>
            <a:r>
              <a:rPr lang="ar-IQ"/>
              <a:t>م . نيكار فاضل </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ar-IQ"/>
              <a:t>10 تشرين الأول، 15</a:t>
            </a:r>
            <a:endParaRPr lang="en-US" dirty="0"/>
          </a:p>
        </p:txBody>
      </p:sp>
      <p:sp>
        <p:nvSpPr>
          <p:cNvPr id="6" name="Footer Placeholder 5"/>
          <p:cNvSpPr>
            <a:spLocks noGrp="1"/>
          </p:cNvSpPr>
          <p:nvPr>
            <p:ph type="ftr" sz="quarter" idx="11"/>
          </p:nvPr>
        </p:nvSpPr>
        <p:spPr/>
        <p:txBody>
          <a:bodyPr/>
          <a:lstStyle/>
          <a:p>
            <a:r>
              <a:rPr lang="ar-IQ"/>
              <a:t>م . نيكار فاضل </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r>
              <a:rPr lang="ar-IQ"/>
              <a:t>10 تشرين الأول، 15</a:t>
            </a:r>
            <a:endParaRPr lang="en-US" dirty="0"/>
          </a:p>
        </p:txBody>
      </p:sp>
      <p:sp>
        <p:nvSpPr>
          <p:cNvPr id="8" name="Footer Placeholder 7"/>
          <p:cNvSpPr>
            <a:spLocks noGrp="1"/>
          </p:cNvSpPr>
          <p:nvPr>
            <p:ph type="ftr" sz="quarter" idx="11"/>
          </p:nvPr>
        </p:nvSpPr>
        <p:spPr/>
        <p:txBody>
          <a:bodyPr/>
          <a:lstStyle/>
          <a:p>
            <a:r>
              <a:rPr lang="ar-IQ"/>
              <a:t>م . نيكار فاضل </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ar-IQ"/>
              <a:t>10 تشرين الأول، 15</a:t>
            </a:r>
            <a:endParaRPr lang="en-US" dirty="0"/>
          </a:p>
        </p:txBody>
      </p:sp>
      <p:sp>
        <p:nvSpPr>
          <p:cNvPr id="4" name="Footer Placeholder 3"/>
          <p:cNvSpPr>
            <a:spLocks noGrp="1"/>
          </p:cNvSpPr>
          <p:nvPr>
            <p:ph type="ftr" sz="quarter" idx="11"/>
          </p:nvPr>
        </p:nvSpPr>
        <p:spPr/>
        <p:txBody>
          <a:bodyPr/>
          <a:lstStyle/>
          <a:p>
            <a:r>
              <a:rPr lang="ar-IQ"/>
              <a:t>م . نيكار فاضل </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ar-IQ"/>
              <a:t>10 تشرين الأول، 15</a:t>
            </a:r>
            <a:endParaRPr lang="en-US" dirty="0"/>
          </a:p>
        </p:txBody>
      </p:sp>
      <p:sp>
        <p:nvSpPr>
          <p:cNvPr id="3" name="Footer Placeholder 2"/>
          <p:cNvSpPr>
            <a:spLocks noGrp="1"/>
          </p:cNvSpPr>
          <p:nvPr>
            <p:ph type="ftr" sz="quarter" idx="11"/>
          </p:nvPr>
        </p:nvSpPr>
        <p:spPr/>
        <p:txBody>
          <a:bodyPr/>
          <a:lstStyle/>
          <a:p>
            <a:r>
              <a:rPr lang="ar-IQ"/>
              <a:t>م . نيكار فاضل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r>
              <a:rPr lang="ar-IQ"/>
              <a:t>10 تشرين الأول، 15</a:t>
            </a:r>
            <a:endParaRPr lang="en-US" dirty="0"/>
          </a:p>
        </p:txBody>
      </p:sp>
      <p:sp>
        <p:nvSpPr>
          <p:cNvPr id="6" name="Footer Placeholder 5"/>
          <p:cNvSpPr>
            <a:spLocks noGrp="1"/>
          </p:cNvSpPr>
          <p:nvPr>
            <p:ph type="ftr" sz="quarter" idx="11"/>
          </p:nvPr>
        </p:nvSpPr>
        <p:spPr/>
        <p:txBody>
          <a:bodyPr/>
          <a:lstStyle/>
          <a:p>
            <a:r>
              <a:rPr lang="ar-IQ"/>
              <a:t>م . نيكار فاضل </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r>
              <a:rPr lang="ar-IQ"/>
              <a:t>10 تشرين الأول، 15</a:t>
            </a:r>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ar-IQ"/>
              <a:t>م . نيكار فاضل </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ar-IQ">
                <a:solidFill>
                  <a:prstClr val="black"/>
                </a:solidFill>
              </a:rPr>
              <a:t>10 تشرين الأول، 15</a:t>
            </a:r>
            <a:endParaRPr lang="en-US" dirty="0">
              <a:solidFill>
                <a:prstClr val="black"/>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ar-IQ">
                <a:solidFill>
                  <a:prstClr val="black"/>
                </a:solidFill>
              </a:rPr>
              <a:t>م . نيكار فاضل </a:t>
            </a:r>
            <a:endParaRPr lang="en-US" dirty="0">
              <a:solidFill>
                <a:prstClr val="black"/>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C0D72AB-6D8D-4C51-9B81-2DA963B4A919}" type="slidenum">
              <a:rPr lang="en-US" smtClean="0">
                <a:solidFill>
                  <a:prstClr val="black"/>
                </a:solidFill>
              </a:rPr>
              <a:pPr/>
              <a:t>‹#›</a:t>
            </a:fld>
            <a:endParaRPr lang="en-US" dirty="0">
              <a:solidFill>
                <a:prstClr val="black"/>
              </a:solidFil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dirty="0">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ar-IQ">
                <a:solidFill>
                  <a:prstClr val="black"/>
                </a:solidFill>
              </a:rPr>
              <a:t>10 تشرين الأول، 15</a:t>
            </a:r>
            <a:endParaRPr lang="en-US" dirty="0">
              <a:solidFill>
                <a:prstClr val="black"/>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ar-IQ">
                <a:solidFill>
                  <a:prstClr val="black"/>
                </a:solidFill>
              </a:rPr>
              <a:t>م . نيكار فاضل </a:t>
            </a:r>
            <a:endParaRPr lang="en-US" dirty="0">
              <a:solidFill>
                <a:prstClr val="black"/>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C0D72AB-6D8D-4C51-9B81-2DA963B4A919}"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29830475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542865"/>
            <a:ext cx="7704856" cy="6340197"/>
          </a:xfrm>
          <a:prstGeom prst="rect">
            <a:avLst/>
          </a:prstGeom>
          <a:noFill/>
        </p:spPr>
        <p:txBody>
          <a:bodyPr wrap="square" rtlCol="0">
            <a:spAutoFit/>
          </a:bodyPr>
          <a:lstStyle/>
          <a:p>
            <a:pPr algn="ctr" rtl="1"/>
            <a:endParaRPr lang="en-US" sz="3200" dirty="0"/>
          </a:p>
          <a:p>
            <a:pPr algn="ctr" rtl="1"/>
            <a:r>
              <a:rPr lang="ar-IQ" sz="2800" b="1" dirty="0"/>
              <a:t>كتاب الكورس </a:t>
            </a:r>
          </a:p>
          <a:p>
            <a:pPr algn="ctr" rtl="1"/>
            <a:endParaRPr lang="en-US" sz="2800" b="1" dirty="0"/>
          </a:p>
          <a:p>
            <a:pPr algn="ctr" rtl="1"/>
            <a:r>
              <a:rPr lang="ar-IQ" sz="4400" b="1" dirty="0"/>
              <a:t>القــانــون الإداري</a:t>
            </a:r>
          </a:p>
          <a:p>
            <a:pPr algn="ctr" rtl="1"/>
            <a:endParaRPr lang="ar-IQ" sz="4000" b="1" dirty="0"/>
          </a:p>
          <a:p>
            <a:pPr algn="ctr" rtl="1">
              <a:lnSpc>
                <a:spcPct val="150000"/>
              </a:lnSpc>
            </a:pPr>
            <a:r>
              <a:rPr lang="ar-IQ" sz="2800" dirty="0"/>
              <a:t>محاضرات مقدمة للمرحلة الثانية في قسم القانون </a:t>
            </a:r>
          </a:p>
          <a:p>
            <a:pPr algn="ctr" rtl="1"/>
            <a:r>
              <a:rPr lang="ar-IQ" sz="2800" b="1" dirty="0">
                <a:latin typeface="Ali- Arabesque" pitchFamily="2" charset="2"/>
                <a:cs typeface="Ali_K_Jiddah" pitchFamily="2" charset="-78"/>
              </a:rPr>
              <a:t>د. نيطار </a:t>
            </a:r>
            <a:r>
              <a:rPr lang="ar-IQ" sz="2800" b="1" dirty="0">
                <a:cs typeface="Ali-A-Jiddah" pitchFamily="2" charset="-78"/>
              </a:rPr>
              <a:t>فاضل محمد</a:t>
            </a:r>
          </a:p>
          <a:p>
            <a:pPr algn="ctr" rtl="1"/>
            <a:r>
              <a:rPr lang="ar-IQ" sz="2800" b="1" dirty="0"/>
              <a:t>كلية القانون - قسم القانون</a:t>
            </a:r>
          </a:p>
          <a:p>
            <a:pPr algn="ctr" rtl="1"/>
            <a:r>
              <a:rPr lang="ar-IQ" sz="2800" b="1" dirty="0"/>
              <a:t> </a:t>
            </a:r>
          </a:p>
          <a:p>
            <a:pPr algn="ctr" rtl="1"/>
            <a:r>
              <a:rPr lang="ar-IQ" sz="2800" b="1" dirty="0"/>
              <a:t>ساعات الكورس: 2 ساعة في الأسبوع</a:t>
            </a:r>
          </a:p>
          <a:p>
            <a:pPr algn="ctr" rtl="1"/>
            <a:endParaRPr lang="ar-IQ" sz="2800" b="1" dirty="0"/>
          </a:p>
          <a:p>
            <a:pPr algn="ctr" rtl="1"/>
            <a:r>
              <a:rPr lang="ar-IQ" sz="2800" b="1" dirty="0"/>
              <a:t>2024- 2025 </a:t>
            </a:r>
          </a:p>
          <a:p>
            <a:pPr algn="ctr" rtl="1"/>
            <a:endParaRPr lang="en-US" sz="2800" b="1" dirty="0"/>
          </a:p>
        </p:txBody>
      </p:sp>
    </p:spTree>
    <p:extLst>
      <p:ext uri="{BB962C8B-B14F-4D97-AF65-F5344CB8AC3E}">
        <p14:creationId xmlns:p14="http://schemas.microsoft.com/office/powerpoint/2010/main" val="87482877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666" y="1219200"/>
            <a:ext cx="8686800" cy="5410200"/>
          </a:xfrm>
        </p:spPr>
        <p:txBody>
          <a:bodyPr>
            <a:normAutofit fontScale="92500" lnSpcReduction="20000"/>
          </a:bodyPr>
          <a:lstStyle/>
          <a:p>
            <a:pPr marL="109728" indent="0" algn="just" rtl="1">
              <a:lnSpc>
                <a:spcPct val="120000"/>
              </a:lnSpc>
              <a:buNone/>
            </a:pPr>
            <a:r>
              <a:rPr lang="ku-Arab-IQ" dirty="0"/>
              <a:t>١</a:t>
            </a:r>
            <a:r>
              <a:rPr lang="ar-IQ" dirty="0"/>
              <a:t>- قانون الخدمة المدنية رقم</a:t>
            </a:r>
            <a:r>
              <a:rPr lang="ku-Arab-IQ" dirty="0"/>
              <a:t> (١٠٣</a:t>
            </a:r>
            <a:r>
              <a:rPr lang="ar-IQ" dirty="0"/>
              <a:t>) لسنة </a:t>
            </a:r>
            <a:r>
              <a:rPr lang="ku-Arab-IQ" dirty="0"/>
              <a:t>١٩٣١</a:t>
            </a:r>
            <a:r>
              <a:rPr lang="ar-IQ" dirty="0"/>
              <a:t>. ملغي</a:t>
            </a:r>
          </a:p>
          <a:p>
            <a:pPr marL="109728" lvl="0" indent="0" algn="just" rtl="1">
              <a:lnSpc>
                <a:spcPct val="120000"/>
              </a:lnSpc>
              <a:buClr>
                <a:srgbClr val="2DA2BF"/>
              </a:buClr>
              <a:buNone/>
            </a:pPr>
            <a:r>
              <a:rPr lang="ku-Arab-IQ" dirty="0"/>
              <a:t>٢</a:t>
            </a:r>
            <a:r>
              <a:rPr lang="ar-IQ" dirty="0"/>
              <a:t>- </a:t>
            </a:r>
            <a:r>
              <a:rPr lang="ar-IQ" dirty="0">
                <a:solidFill>
                  <a:prstClr val="black"/>
                </a:solidFill>
              </a:rPr>
              <a:t>قانون الخدمة المدنية رقم (</a:t>
            </a:r>
            <a:r>
              <a:rPr lang="ku-Arab-IQ" dirty="0">
                <a:solidFill>
                  <a:prstClr val="black"/>
                </a:solidFill>
              </a:rPr>
              <a:t>٦٤</a:t>
            </a:r>
            <a:r>
              <a:rPr lang="ar-IQ" dirty="0">
                <a:solidFill>
                  <a:prstClr val="black"/>
                </a:solidFill>
              </a:rPr>
              <a:t>) لسنة </a:t>
            </a:r>
            <a:r>
              <a:rPr lang="ku-Arab-IQ" dirty="0">
                <a:solidFill>
                  <a:prstClr val="black"/>
                </a:solidFill>
              </a:rPr>
              <a:t>١٩٣٩</a:t>
            </a:r>
            <a:r>
              <a:rPr lang="ar-IQ" dirty="0">
                <a:solidFill>
                  <a:prstClr val="black"/>
                </a:solidFill>
              </a:rPr>
              <a:t>. ملغي</a:t>
            </a:r>
          </a:p>
          <a:p>
            <a:pPr marL="109728" lvl="0" indent="0" algn="just" rtl="1">
              <a:lnSpc>
                <a:spcPct val="120000"/>
              </a:lnSpc>
              <a:buClr>
                <a:srgbClr val="2DA2BF"/>
              </a:buClr>
              <a:buNone/>
            </a:pPr>
            <a:r>
              <a:rPr lang="ku-Arab-IQ" dirty="0">
                <a:solidFill>
                  <a:prstClr val="black"/>
                </a:solidFill>
              </a:rPr>
              <a:t>٣</a:t>
            </a:r>
            <a:r>
              <a:rPr lang="ar-IQ" dirty="0">
                <a:solidFill>
                  <a:prstClr val="black"/>
                </a:solidFill>
              </a:rPr>
              <a:t>- قانون الخدمة المدنية رقم (</a:t>
            </a:r>
            <a:r>
              <a:rPr lang="ku-Arab-IQ" dirty="0">
                <a:solidFill>
                  <a:prstClr val="black"/>
                </a:solidFill>
              </a:rPr>
              <a:t>٥٥</a:t>
            </a:r>
            <a:r>
              <a:rPr lang="ar-IQ" dirty="0">
                <a:solidFill>
                  <a:prstClr val="black"/>
                </a:solidFill>
              </a:rPr>
              <a:t>) لسنة </a:t>
            </a:r>
            <a:r>
              <a:rPr lang="ku-Arab-IQ" dirty="0">
                <a:solidFill>
                  <a:prstClr val="black"/>
                </a:solidFill>
              </a:rPr>
              <a:t>١٩٥٦.</a:t>
            </a:r>
            <a:r>
              <a:rPr lang="ar-IQ" dirty="0">
                <a:solidFill>
                  <a:prstClr val="black"/>
                </a:solidFill>
              </a:rPr>
              <a:t> ملغي</a:t>
            </a:r>
          </a:p>
          <a:p>
            <a:pPr marL="109728" lvl="0" indent="0" algn="just" rtl="1">
              <a:lnSpc>
                <a:spcPct val="120000"/>
              </a:lnSpc>
              <a:buClr>
                <a:srgbClr val="2DA2BF"/>
              </a:buClr>
              <a:buNone/>
            </a:pPr>
            <a:r>
              <a:rPr lang="ku-Arab-IQ" dirty="0">
                <a:solidFill>
                  <a:prstClr val="black"/>
                </a:solidFill>
              </a:rPr>
              <a:t>٤</a:t>
            </a:r>
            <a:r>
              <a:rPr lang="ar-IQ" dirty="0">
                <a:solidFill>
                  <a:prstClr val="black"/>
                </a:solidFill>
              </a:rPr>
              <a:t>- قانون الخدمة المدنية رقم (</a:t>
            </a:r>
            <a:r>
              <a:rPr lang="ku-Arab-IQ" dirty="0">
                <a:solidFill>
                  <a:prstClr val="black"/>
                </a:solidFill>
              </a:rPr>
              <a:t>٢٤</a:t>
            </a:r>
            <a:r>
              <a:rPr lang="ar-IQ" dirty="0">
                <a:solidFill>
                  <a:prstClr val="black"/>
                </a:solidFill>
              </a:rPr>
              <a:t>) لسنة </a:t>
            </a:r>
            <a:r>
              <a:rPr lang="ku-Arab-IQ" dirty="0">
                <a:solidFill>
                  <a:prstClr val="black"/>
                </a:solidFill>
              </a:rPr>
              <a:t>١٩٦٠</a:t>
            </a:r>
            <a:r>
              <a:rPr lang="ar-IQ" dirty="0">
                <a:solidFill>
                  <a:prstClr val="black"/>
                </a:solidFill>
              </a:rPr>
              <a:t>. نافذ</a:t>
            </a:r>
          </a:p>
          <a:p>
            <a:pPr marL="109728" indent="0" algn="just" rtl="1">
              <a:lnSpc>
                <a:spcPct val="120000"/>
              </a:lnSpc>
              <a:buNone/>
            </a:pPr>
            <a:endParaRPr lang="ar-IQ" dirty="0"/>
          </a:p>
          <a:p>
            <a:pPr marL="109728" lvl="0" indent="0" algn="just" rtl="1">
              <a:lnSpc>
                <a:spcPct val="120000"/>
              </a:lnSpc>
              <a:buClr>
                <a:srgbClr val="2DA2BF"/>
              </a:buClr>
              <a:buNone/>
            </a:pPr>
            <a:r>
              <a:rPr lang="ar-IQ" b="1" dirty="0"/>
              <a:t>تم</a:t>
            </a:r>
            <a:r>
              <a:rPr lang="en-US" b="1" dirty="0"/>
              <a:t> </a:t>
            </a:r>
            <a:r>
              <a:rPr lang="ar-IQ" b="1" dirty="0">
                <a:solidFill>
                  <a:prstClr val="black"/>
                </a:solidFill>
              </a:rPr>
              <a:t>تعريف الموظف العام في المادة (</a:t>
            </a:r>
            <a:r>
              <a:rPr lang="ku-Arab-IQ" b="1" dirty="0">
                <a:solidFill>
                  <a:prstClr val="black"/>
                </a:solidFill>
              </a:rPr>
              <a:t>٢</a:t>
            </a:r>
            <a:r>
              <a:rPr lang="ar-IQ" b="1" dirty="0">
                <a:solidFill>
                  <a:prstClr val="black"/>
                </a:solidFill>
              </a:rPr>
              <a:t>) من قانون الخدمة المدنية رقم </a:t>
            </a:r>
            <a:r>
              <a:rPr lang="ar-IQ" b="1" dirty="0">
                <a:solidFill>
                  <a:srgbClr val="FF0000"/>
                </a:solidFill>
              </a:rPr>
              <a:t>(</a:t>
            </a:r>
            <a:r>
              <a:rPr lang="ku-Arab-IQ" b="1" dirty="0">
                <a:solidFill>
                  <a:srgbClr val="FF0000"/>
                </a:solidFill>
              </a:rPr>
              <a:t>٢٤</a:t>
            </a:r>
            <a:r>
              <a:rPr lang="ar-IQ" b="1" dirty="0">
                <a:solidFill>
                  <a:srgbClr val="FF0000"/>
                </a:solidFill>
              </a:rPr>
              <a:t>) </a:t>
            </a:r>
            <a:r>
              <a:rPr lang="ar-IQ" b="1" dirty="0">
                <a:solidFill>
                  <a:prstClr val="black"/>
                </a:solidFill>
              </a:rPr>
              <a:t>لسنة </a:t>
            </a:r>
            <a:r>
              <a:rPr lang="ku-Arab-IQ" b="1" dirty="0">
                <a:solidFill>
                  <a:srgbClr val="FF0000"/>
                </a:solidFill>
              </a:rPr>
              <a:t>١٩٦٠</a:t>
            </a:r>
            <a:r>
              <a:rPr lang="ar-IQ" b="1" dirty="0">
                <a:solidFill>
                  <a:srgbClr val="FF0000"/>
                </a:solidFill>
              </a:rPr>
              <a:t> </a:t>
            </a:r>
            <a:r>
              <a:rPr lang="ar-IQ" b="1" dirty="0"/>
              <a:t>المعدل </a:t>
            </a:r>
            <a:r>
              <a:rPr lang="ar-IQ" b="1" dirty="0">
                <a:solidFill>
                  <a:prstClr val="black"/>
                </a:solidFill>
              </a:rPr>
              <a:t>هو (( كل شخص عهدت اليه وظيفة دائمة داخلة في ملاك الدولة الخاصة بالموظفين))</a:t>
            </a:r>
            <a:r>
              <a:rPr lang="en-US" b="1" dirty="0">
                <a:solidFill>
                  <a:prstClr val="black"/>
                </a:solidFill>
              </a:rPr>
              <a:t>.</a:t>
            </a:r>
            <a:endParaRPr lang="ar-IQ" b="1" dirty="0">
              <a:solidFill>
                <a:prstClr val="black"/>
              </a:solidFill>
            </a:endParaRPr>
          </a:p>
          <a:p>
            <a:pPr marL="109728" lvl="0" indent="0" algn="just" rtl="1">
              <a:lnSpc>
                <a:spcPct val="120000"/>
              </a:lnSpc>
              <a:buClr>
                <a:srgbClr val="2DA2BF"/>
              </a:buClr>
              <a:buNone/>
            </a:pPr>
            <a:endParaRPr lang="ar-IQ" b="1" dirty="0">
              <a:solidFill>
                <a:prstClr val="black"/>
              </a:solidFill>
            </a:endParaRPr>
          </a:p>
          <a:p>
            <a:pPr marL="109728" indent="0" algn="just" rtl="1">
              <a:lnSpc>
                <a:spcPct val="120000"/>
              </a:lnSpc>
              <a:buNone/>
            </a:pPr>
            <a:r>
              <a:rPr lang="ar-IQ" b="1" dirty="0"/>
              <a:t> تعريف الموظف العام في المادة (</a:t>
            </a:r>
            <a:r>
              <a:rPr lang="ku-Arab-IQ" b="1" dirty="0"/>
              <a:t>١</a:t>
            </a:r>
            <a:r>
              <a:rPr lang="ar-IQ" b="1" dirty="0"/>
              <a:t>) قانون انضباط موظفي الدولة رقم </a:t>
            </a:r>
            <a:r>
              <a:rPr lang="ar-IQ" b="1" dirty="0">
                <a:solidFill>
                  <a:srgbClr val="FF0000"/>
                </a:solidFill>
              </a:rPr>
              <a:t>(</a:t>
            </a:r>
            <a:r>
              <a:rPr lang="ku-Arab-IQ" b="1" dirty="0">
                <a:solidFill>
                  <a:srgbClr val="FF0000"/>
                </a:solidFill>
              </a:rPr>
              <a:t>١٤</a:t>
            </a:r>
            <a:r>
              <a:rPr lang="ar-IQ" b="1" dirty="0">
                <a:solidFill>
                  <a:srgbClr val="FF0000"/>
                </a:solidFill>
              </a:rPr>
              <a:t>) </a:t>
            </a:r>
            <a:r>
              <a:rPr lang="ar-IQ" b="1" dirty="0"/>
              <a:t>لسنة </a:t>
            </a:r>
            <a:r>
              <a:rPr lang="ku-Arab-IQ" b="1" dirty="0">
                <a:solidFill>
                  <a:srgbClr val="FF0000"/>
                </a:solidFill>
              </a:rPr>
              <a:t>١٩٩١</a:t>
            </a:r>
            <a:r>
              <a:rPr lang="ar-IQ" b="1" dirty="0"/>
              <a:t> المعدل هو ((كل شخص عهدت إليه وظيفة داخل ملاك الوزارة أو الجهة غير المرتبطة بوزارة ))</a:t>
            </a:r>
            <a:endParaRPr lang="en-US" b="1" dirty="0"/>
          </a:p>
          <a:p>
            <a:pPr marL="109728" indent="0" algn="just" rtl="1">
              <a:lnSpc>
                <a:spcPct val="120000"/>
              </a:lnSpc>
              <a:buNone/>
            </a:pPr>
            <a:endParaRPr lang="ar-IQ" b="1" dirty="0"/>
          </a:p>
          <a:p>
            <a:pPr marL="109728" indent="0" algn="just" rtl="1">
              <a:buNone/>
            </a:pPr>
            <a:endParaRPr lang="ar-SA" dirty="0"/>
          </a:p>
        </p:txBody>
      </p:sp>
      <p:sp>
        <p:nvSpPr>
          <p:cNvPr id="5" name="Footer Placeholder 4"/>
          <p:cNvSpPr>
            <a:spLocks noGrp="1"/>
          </p:cNvSpPr>
          <p:nvPr>
            <p:ph type="ftr" sz="quarter" idx="11"/>
          </p:nvPr>
        </p:nvSpPr>
        <p:spPr>
          <a:xfrm>
            <a:off x="8153400" y="6370637"/>
            <a:ext cx="685800" cy="365125"/>
          </a:xfrm>
        </p:spPr>
        <p:txBody>
          <a:bodyPr/>
          <a:lstStyle/>
          <a:p>
            <a:r>
              <a:rPr lang="ar-IQ" dirty="0">
                <a:solidFill>
                  <a:prstClr val="black"/>
                </a:solidFill>
              </a:rPr>
              <a:t>    </a:t>
            </a:r>
            <a:r>
              <a:rPr lang="ku-Arab-IQ" dirty="0">
                <a:solidFill>
                  <a:prstClr val="black"/>
                </a:solidFill>
              </a:rPr>
              <a:t>٩</a:t>
            </a:r>
            <a:endParaRPr lang="en-US" dirty="0">
              <a:solidFill>
                <a:prstClr val="black"/>
              </a:solidFill>
            </a:endParaRPr>
          </a:p>
        </p:txBody>
      </p:sp>
      <p:sp>
        <p:nvSpPr>
          <p:cNvPr id="2" name="Title 1"/>
          <p:cNvSpPr>
            <a:spLocks noGrp="1"/>
          </p:cNvSpPr>
          <p:nvPr>
            <p:ph type="title"/>
          </p:nvPr>
        </p:nvSpPr>
        <p:spPr>
          <a:xfrm>
            <a:off x="457200" y="228600"/>
            <a:ext cx="8229600" cy="1143000"/>
          </a:xfrm>
        </p:spPr>
        <p:txBody>
          <a:bodyPr/>
          <a:lstStyle/>
          <a:p>
            <a:pPr algn="ctr"/>
            <a:r>
              <a:rPr lang="ar-IQ" dirty="0"/>
              <a:t>الموظف العام</a:t>
            </a:r>
            <a:endParaRPr lang="ar-SA" dirty="0"/>
          </a:p>
        </p:txBody>
      </p:sp>
    </p:spTree>
    <p:extLst>
      <p:ext uri="{BB962C8B-B14F-4D97-AF65-F5344CB8AC3E}">
        <p14:creationId xmlns:p14="http://schemas.microsoft.com/office/powerpoint/2010/main" val="2441880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629650" y="6324600"/>
            <a:ext cx="402432" cy="365125"/>
          </a:xfrm>
        </p:spPr>
        <p:txBody>
          <a:bodyPr/>
          <a:lstStyle/>
          <a:p>
            <a:r>
              <a:rPr lang="ku-Arab-IQ" dirty="0">
                <a:solidFill>
                  <a:prstClr val="black"/>
                </a:solidFill>
              </a:rPr>
              <a:t>١٠</a:t>
            </a:r>
            <a:endParaRPr lang="en-US" dirty="0">
              <a:solidFill>
                <a:prstClr val="black"/>
              </a:solidFill>
            </a:endParaRPr>
          </a:p>
        </p:txBody>
      </p:sp>
      <p:sp>
        <p:nvSpPr>
          <p:cNvPr id="2" name="Content Placeholder 1"/>
          <p:cNvSpPr>
            <a:spLocks noGrp="1"/>
          </p:cNvSpPr>
          <p:nvPr>
            <p:ph idx="4294967295"/>
          </p:nvPr>
        </p:nvSpPr>
        <p:spPr>
          <a:xfrm>
            <a:off x="0" y="457200"/>
            <a:ext cx="9013032" cy="5257800"/>
          </a:xfrm>
        </p:spPr>
        <p:txBody>
          <a:bodyPr>
            <a:noAutofit/>
          </a:bodyPr>
          <a:lstStyle/>
          <a:p>
            <a:pPr marL="0" marR="0" indent="0" algn="just" rtl="1">
              <a:lnSpc>
                <a:spcPct val="150000"/>
              </a:lnSpc>
              <a:spcBef>
                <a:spcPts val="0"/>
              </a:spcBef>
              <a:spcAft>
                <a:spcPts val="0"/>
              </a:spcAft>
              <a:buNone/>
              <a:tabLst>
                <a:tab pos="365760" algn="l"/>
              </a:tabLst>
            </a:pPr>
            <a:r>
              <a:rPr lang="ar-IQ" sz="2400" dirty="0">
                <a:solidFill>
                  <a:srgbClr val="000000"/>
                </a:solidFill>
                <a:effectLst/>
                <a:latin typeface="Calibri" panose="020F0502020204030204" pitchFamily="34" charset="0"/>
                <a:ea typeface="Calibri" panose="020F0502020204030204" pitchFamily="34" charset="0"/>
              </a:rPr>
              <a:t>تعريف </a:t>
            </a:r>
            <a:r>
              <a:rPr lang="ar-IQ" sz="2800" dirty="0">
                <a:solidFill>
                  <a:srgbClr val="000000"/>
                </a:solidFill>
                <a:effectLst/>
                <a:latin typeface="Calibri" panose="020F0502020204030204" pitchFamily="34" charset="0"/>
                <a:ea typeface="Calibri" panose="020F0502020204030204" pitchFamily="34" charset="0"/>
              </a:rPr>
              <a:t>الموظف في قانون التقاعد الموحد رقم </a:t>
            </a:r>
            <a:r>
              <a:rPr lang="ku-Arab-IQ" sz="2800" dirty="0">
                <a:solidFill>
                  <a:schemeClr val="accent2"/>
                </a:solidFill>
                <a:latin typeface="Calibri" panose="020F0502020204030204" pitchFamily="34" charset="0"/>
                <a:ea typeface="Calibri" panose="020F0502020204030204" pitchFamily="34" charset="0"/>
              </a:rPr>
              <a:t>(٩)</a:t>
            </a:r>
            <a:r>
              <a:rPr lang="ar-IQ" sz="2800" dirty="0">
                <a:solidFill>
                  <a:srgbClr val="000000"/>
                </a:solidFill>
                <a:effectLst/>
                <a:latin typeface="Calibri" panose="020F0502020204030204" pitchFamily="34" charset="0"/>
                <a:ea typeface="Calibri" panose="020F0502020204030204" pitchFamily="34" charset="0"/>
              </a:rPr>
              <a:t> لسنة </a:t>
            </a:r>
            <a:r>
              <a:rPr lang="ku-Arab-IQ" sz="2800" dirty="0">
                <a:solidFill>
                  <a:schemeClr val="accent2"/>
                </a:solidFill>
                <a:effectLst/>
                <a:latin typeface="Calibri" panose="020F0502020204030204" pitchFamily="34" charset="0"/>
                <a:ea typeface="Calibri" panose="020F0502020204030204" pitchFamily="34" charset="0"/>
              </a:rPr>
              <a:t>٢٠١٤ </a:t>
            </a:r>
            <a:r>
              <a:rPr lang="ar-IQ" sz="2800" dirty="0">
                <a:solidFill>
                  <a:srgbClr val="000000"/>
                </a:solidFill>
                <a:effectLst/>
                <a:latin typeface="Calibri" panose="020F0502020204030204" pitchFamily="34" charset="0"/>
                <a:ea typeface="Calibri" panose="020F0502020204030204" pitchFamily="34" charset="0"/>
              </a:rPr>
              <a:t>في المادة </a:t>
            </a:r>
            <a:r>
              <a:rPr lang="ar-IQ" sz="2800" dirty="0">
                <a:solidFill>
                  <a:schemeClr val="accent2"/>
                </a:solidFill>
                <a:effectLst/>
                <a:latin typeface="Calibri" panose="020F0502020204030204" pitchFamily="34" charset="0"/>
                <a:ea typeface="Calibri" panose="020F0502020204030204" pitchFamily="34" charset="0"/>
              </a:rPr>
              <a:t>(</a:t>
            </a:r>
            <a:r>
              <a:rPr lang="ku-Arab-IQ" sz="2800" dirty="0">
                <a:solidFill>
                  <a:srgbClr val="000000"/>
                </a:solidFill>
                <a:effectLst/>
                <a:latin typeface="Calibri" panose="020F0502020204030204" pitchFamily="34" charset="0"/>
                <a:ea typeface="Calibri" panose="020F0502020204030204" pitchFamily="34" charset="0"/>
              </a:rPr>
              <a:t>١/</a:t>
            </a:r>
            <a:r>
              <a:rPr lang="ar-IQ" sz="2800" dirty="0">
                <a:solidFill>
                  <a:srgbClr val="000000"/>
                </a:solidFill>
                <a:effectLst/>
                <a:latin typeface="Calibri" panose="020F0502020204030204" pitchFamily="34" charset="0"/>
                <a:ea typeface="Calibri" panose="020F0502020204030204" pitchFamily="34" charset="0"/>
              </a:rPr>
              <a:t>سابعا</a:t>
            </a:r>
            <a:r>
              <a:rPr lang="ar-IQ" sz="2800" dirty="0">
                <a:solidFill>
                  <a:schemeClr val="accent2"/>
                </a:solidFill>
                <a:effectLst/>
                <a:latin typeface="Calibri" panose="020F0502020204030204" pitchFamily="34" charset="0"/>
                <a:ea typeface="Calibri" panose="020F0502020204030204" pitchFamily="34" charset="0"/>
              </a:rPr>
              <a:t>)</a:t>
            </a:r>
            <a:r>
              <a:rPr lang="ar-IQ" sz="2800" dirty="0">
                <a:solidFill>
                  <a:srgbClr val="000000"/>
                </a:solidFill>
                <a:effectLst/>
                <a:latin typeface="Calibri" panose="020F0502020204030204" pitchFamily="34" charset="0"/>
                <a:ea typeface="Calibri" panose="020F0502020204030204" pitchFamily="34" charset="0"/>
              </a:rPr>
              <a:t> </a:t>
            </a:r>
            <a:r>
              <a:rPr lang="ar-IQ" sz="2800" dirty="0">
                <a:solidFill>
                  <a:srgbClr val="000000"/>
                </a:solidFill>
                <a:latin typeface="Calibri" panose="020F0502020204030204" pitchFamily="34" charset="0"/>
                <a:ea typeface="Calibri" panose="020F0502020204030204" pitchFamily="34" charset="0"/>
              </a:rPr>
              <a:t>هو</a:t>
            </a:r>
            <a:r>
              <a:rPr lang="ar-IQ" sz="2800" dirty="0">
                <a:solidFill>
                  <a:srgbClr val="000000"/>
                </a:solidFill>
                <a:effectLst/>
                <a:latin typeface="Calibri" panose="020F0502020204030204" pitchFamily="34" charset="0"/>
                <a:ea typeface="Calibri" panose="020F0502020204030204" pitchFamily="34" charset="0"/>
              </a:rPr>
              <a:t>(كل شخص عهدت إليه وظيفة مدنية أو عسكرية أو ضمن قوى الامن أو مكلف بخدمة عامة والذي يتقاضى راتبا أو أجرا أو مكافاة من الدولة وتستقطع منه التوقيفات التقاعدية).</a:t>
            </a:r>
          </a:p>
          <a:p>
            <a:pPr marL="0" marR="0" indent="0" algn="just" rtl="1">
              <a:lnSpc>
                <a:spcPct val="150000"/>
              </a:lnSpc>
              <a:spcBef>
                <a:spcPts val="0"/>
              </a:spcBef>
              <a:spcAft>
                <a:spcPts val="0"/>
              </a:spcAft>
              <a:buNone/>
              <a:tabLst>
                <a:tab pos="365760" algn="l"/>
              </a:tabLst>
            </a:pPr>
            <a:endParaRPr lang="ar-IQ" sz="2800" dirty="0">
              <a:solidFill>
                <a:srgbClr val="000000"/>
              </a:solidFill>
              <a:latin typeface="Calibri" panose="020F0502020204030204" pitchFamily="34" charset="0"/>
              <a:ea typeface="Calibri" panose="020F0502020204030204" pitchFamily="34" charset="0"/>
            </a:endParaRPr>
          </a:p>
          <a:p>
            <a:pPr marL="0" marR="0" indent="0" algn="just" rtl="1">
              <a:lnSpc>
                <a:spcPct val="150000"/>
              </a:lnSpc>
              <a:spcBef>
                <a:spcPts val="0"/>
              </a:spcBef>
              <a:spcAft>
                <a:spcPts val="0"/>
              </a:spcAft>
              <a:buNone/>
              <a:tabLst>
                <a:tab pos="365760" algn="l"/>
              </a:tabLst>
            </a:pPr>
            <a:r>
              <a:rPr lang="ar-IQ" sz="2800" dirty="0">
                <a:solidFill>
                  <a:srgbClr val="000000"/>
                </a:solidFill>
                <a:effectLst/>
                <a:latin typeface="Calibri" panose="020F0502020204030204" pitchFamily="34" charset="0"/>
                <a:ea typeface="Calibri" panose="020F0502020204030204" pitchFamily="34" charset="0"/>
              </a:rPr>
              <a:t>قرار رقم (</a:t>
            </a:r>
            <a:r>
              <a:rPr lang="ku-Arab-IQ" sz="2800" dirty="0">
                <a:solidFill>
                  <a:srgbClr val="000000"/>
                </a:solidFill>
                <a:effectLst/>
                <a:latin typeface="Calibri" panose="020F0502020204030204" pitchFamily="34" charset="0"/>
                <a:ea typeface="Calibri" panose="020F0502020204030204" pitchFamily="34" charset="0"/>
              </a:rPr>
              <a:t>٦٠٣</a:t>
            </a:r>
            <a:r>
              <a:rPr lang="ar-IQ" sz="2800" dirty="0">
                <a:solidFill>
                  <a:srgbClr val="000000"/>
                </a:solidFill>
                <a:effectLst/>
                <a:latin typeface="Calibri" panose="020F0502020204030204" pitchFamily="34" charset="0"/>
                <a:ea typeface="Calibri" panose="020F0502020204030204" pitchFamily="34" charset="0"/>
              </a:rPr>
              <a:t>) لسنة </a:t>
            </a:r>
            <a:r>
              <a:rPr lang="ku-Arab-IQ" sz="2800" dirty="0">
                <a:solidFill>
                  <a:srgbClr val="000000"/>
                </a:solidFill>
                <a:effectLst/>
                <a:latin typeface="Calibri" panose="020F0502020204030204" pitchFamily="34" charset="0"/>
                <a:ea typeface="Calibri" panose="020F0502020204030204" pitchFamily="34" charset="0"/>
              </a:rPr>
              <a:t>١٩٨٧ </a:t>
            </a:r>
            <a:r>
              <a:rPr lang="ar-IQ" sz="2800" dirty="0">
                <a:solidFill>
                  <a:srgbClr val="000000"/>
                </a:solidFill>
                <a:effectLst/>
                <a:latin typeface="Calibri" panose="020F0502020204030204" pitchFamily="34" charset="0"/>
                <a:ea typeface="Calibri" panose="020F0502020204030204" pitchFamily="34" charset="0"/>
              </a:rPr>
              <a:t>لمجلس قيادة الثورة (المنحل) قضى في الفقرة (</a:t>
            </a:r>
            <a:r>
              <a:rPr lang="ku-Arab-IQ" sz="2800" dirty="0">
                <a:solidFill>
                  <a:srgbClr val="000000"/>
                </a:solidFill>
                <a:effectLst/>
                <a:latin typeface="Calibri" panose="020F0502020204030204" pitchFamily="34" charset="0"/>
                <a:ea typeface="Calibri" panose="020F0502020204030204" pitchFamily="34" charset="0"/>
              </a:rPr>
              <a:t>٧</a:t>
            </a:r>
            <a:r>
              <a:rPr lang="ar-IQ" sz="2800" dirty="0">
                <a:solidFill>
                  <a:srgbClr val="000000"/>
                </a:solidFill>
                <a:effectLst/>
                <a:latin typeface="Calibri" panose="020F0502020204030204" pitchFamily="34" charset="0"/>
                <a:ea typeface="Calibri" panose="020F0502020204030204" pitchFamily="34" charset="0"/>
              </a:rPr>
              <a:t>) منه بأن (تطبق على الموظفين المؤقتين في التعيين وفي الحقوق والواجبات في غير ما ورد في هذ القرار، قوانين وقواعد الخدمة والتقاعد وقرارات مجلس قيادة الثورة التي تطبق على الموظفين في الدوائر التي يعملون فيها).</a:t>
            </a:r>
          </a:p>
          <a:p>
            <a:pPr marL="109728" indent="0" algn="r" rtl="1">
              <a:buNone/>
            </a:pPr>
            <a:r>
              <a:rPr lang="ar-IQ" sz="2400" b="1" dirty="0"/>
              <a:t> </a:t>
            </a:r>
            <a:endParaRPr lang="en-US" sz="2400" b="1" dirty="0"/>
          </a:p>
        </p:txBody>
      </p:sp>
    </p:spTree>
    <p:extLst>
      <p:ext uri="{BB962C8B-B14F-4D97-AF65-F5344CB8AC3E}">
        <p14:creationId xmlns:p14="http://schemas.microsoft.com/office/powerpoint/2010/main" val="3197438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81000"/>
            <a:ext cx="8915400" cy="5699125"/>
          </a:xfrm>
        </p:spPr>
        <p:txBody>
          <a:bodyPr>
            <a:normAutofit/>
          </a:bodyPr>
          <a:lstStyle/>
          <a:p>
            <a:pPr marL="109728" indent="0" algn="r" rtl="1">
              <a:lnSpc>
                <a:spcPct val="170000"/>
              </a:lnSpc>
              <a:buNone/>
            </a:pPr>
            <a:r>
              <a:rPr lang="ar-IQ" sz="2800" b="1" dirty="0"/>
              <a:t> </a:t>
            </a:r>
            <a:r>
              <a:rPr lang="ar-IQ" sz="2400" b="1" dirty="0"/>
              <a:t>بناء على ما سبق يجب ان يتوافر ثلاث شروط لتوافر صفة الموظف العام وهي : </a:t>
            </a:r>
          </a:p>
          <a:p>
            <a:pPr algn="just" rtl="1">
              <a:buClr>
                <a:srgbClr val="2DA2BF"/>
              </a:buClr>
              <a:buNone/>
            </a:pPr>
            <a:r>
              <a:rPr lang="ku-Arab-IQ" sz="2200" b="1" dirty="0">
                <a:solidFill>
                  <a:srgbClr val="FF0000"/>
                </a:solidFill>
              </a:rPr>
              <a:t>١-</a:t>
            </a:r>
            <a:r>
              <a:rPr lang="ar-IQ" sz="2200" b="1" dirty="0">
                <a:solidFill>
                  <a:srgbClr val="FF0000"/>
                </a:solidFill>
              </a:rPr>
              <a:t> </a:t>
            </a:r>
            <a:r>
              <a:rPr lang="ar-IQ" sz="2400" b="1" dirty="0">
                <a:solidFill>
                  <a:srgbClr val="FF0000"/>
                </a:solidFill>
              </a:rPr>
              <a:t>تم تعيينه من سلطة مختصة قانوناً</a:t>
            </a:r>
            <a:r>
              <a:rPr lang="ku-Arab-IQ" sz="2400" b="1" dirty="0">
                <a:solidFill>
                  <a:srgbClr val="FF0000"/>
                </a:solidFill>
              </a:rPr>
              <a:t>:</a:t>
            </a:r>
            <a:endParaRPr lang="ar-IQ" sz="2400" b="1" dirty="0">
              <a:solidFill>
                <a:srgbClr val="FF0000"/>
              </a:solidFill>
            </a:endParaRPr>
          </a:p>
          <a:p>
            <a:pPr lvl="0" algn="just" rtl="1">
              <a:buClr>
                <a:srgbClr val="2DA2BF"/>
              </a:buClr>
              <a:buNone/>
            </a:pPr>
            <a:r>
              <a:rPr lang="ar-IQ" sz="2200" b="1" dirty="0">
                <a:solidFill>
                  <a:prstClr val="black"/>
                </a:solidFill>
              </a:rPr>
              <a:t>ان يكون الشخص قد تم تعيينه بشكل اصولي من الجهة المختصة بالتعيين بدرجة من درجات الملاك بعد التأكد من توفر الشروط المطلوبة للتعيين وصدور القرار الاداري بالتعيين مستوفيا لاركانه الصحيحة والجهات المختصة بالتعيين.</a:t>
            </a:r>
          </a:p>
          <a:p>
            <a:pPr algn="just" rtl="1">
              <a:buNone/>
            </a:pPr>
            <a:r>
              <a:rPr lang="ku-Arab-IQ" sz="2200" b="1" dirty="0">
                <a:solidFill>
                  <a:srgbClr val="FF0000"/>
                </a:solidFill>
              </a:rPr>
              <a:t>٢</a:t>
            </a:r>
            <a:r>
              <a:rPr lang="ar-IQ" sz="2200" b="1" dirty="0">
                <a:solidFill>
                  <a:srgbClr val="FF0000"/>
                </a:solidFill>
              </a:rPr>
              <a:t>- </a:t>
            </a:r>
            <a:r>
              <a:rPr lang="ar-IQ" sz="2400" b="1" dirty="0">
                <a:solidFill>
                  <a:srgbClr val="FF0000"/>
                </a:solidFill>
              </a:rPr>
              <a:t>العمل في خدمة المرفق العام بصفة دائمية:</a:t>
            </a:r>
          </a:p>
          <a:p>
            <a:pPr algn="just" rtl="1">
              <a:buNone/>
            </a:pPr>
            <a:r>
              <a:rPr lang="ar-IQ" sz="2200" b="1" dirty="0"/>
              <a:t>ان يكون الشخص قد تم تعيينه موظفا بصفة دائمية في خدمة مرفق عام, سواء كان المرفق اداريا او اقتصاديا.</a:t>
            </a:r>
          </a:p>
          <a:p>
            <a:pPr algn="just" rtl="1">
              <a:buNone/>
            </a:pPr>
            <a:r>
              <a:rPr lang="ku-Arab-IQ" sz="2200" b="1" dirty="0">
                <a:solidFill>
                  <a:srgbClr val="FF0000"/>
                </a:solidFill>
              </a:rPr>
              <a:t>٣</a:t>
            </a:r>
            <a:r>
              <a:rPr lang="ar-IQ" sz="2200" b="1" dirty="0">
                <a:solidFill>
                  <a:srgbClr val="FF0000"/>
                </a:solidFill>
              </a:rPr>
              <a:t>- ان يكون الشخص قد تم تعيينه لخدمة مرفق عام يدار مباشرة من قبل السلطة العامة</a:t>
            </a:r>
            <a:r>
              <a:rPr lang="ku-Arab-IQ" sz="2200" b="1" dirty="0">
                <a:solidFill>
                  <a:srgbClr val="FF0000"/>
                </a:solidFill>
              </a:rPr>
              <a:t>:</a:t>
            </a:r>
          </a:p>
          <a:p>
            <a:pPr algn="just" rtl="1">
              <a:buNone/>
            </a:pPr>
            <a:r>
              <a:rPr lang="ar-IQ" sz="2200" b="1" dirty="0"/>
              <a:t> بمعنى من يترأسها يجب ان يكون من اشخاص القانون العام.</a:t>
            </a:r>
            <a:r>
              <a:rPr lang="ku-Arab-IQ" sz="2200" b="1" dirty="0"/>
              <a:t> </a:t>
            </a:r>
            <a:r>
              <a:rPr lang="ar-IQ" sz="2200" b="1" dirty="0"/>
              <a:t>اما العاملين في نطاق المرافق العامة التي تدار بصورة غير مباشرة لايعتبرون موظفين عامين</a:t>
            </a:r>
            <a:r>
              <a:rPr lang="ar-IQ" sz="2800" b="1" dirty="0"/>
              <a:t>.</a:t>
            </a:r>
          </a:p>
          <a:p>
            <a:pPr algn="just" rtl="1">
              <a:buNone/>
            </a:pPr>
            <a:endParaRPr lang="ar-SA" dirty="0"/>
          </a:p>
        </p:txBody>
      </p:sp>
      <p:sp>
        <p:nvSpPr>
          <p:cNvPr id="5" name="Slide Number Placeholder 4"/>
          <p:cNvSpPr>
            <a:spLocks noGrp="1"/>
          </p:cNvSpPr>
          <p:nvPr>
            <p:ph type="sldNum" sz="quarter" idx="12"/>
          </p:nvPr>
        </p:nvSpPr>
        <p:spPr/>
        <p:txBody>
          <a:bodyPr/>
          <a:lstStyle/>
          <a:p>
            <a:r>
              <a:rPr lang="ku-Arab-IQ" dirty="0">
                <a:solidFill>
                  <a:prstClr val="black"/>
                </a:solidFill>
              </a:rPr>
              <a:t>١١</a:t>
            </a:r>
            <a:endParaRPr lang="en-US" dirty="0">
              <a:solidFill>
                <a:prstClr val="black"/>
              </a:solidFill>
            </a:endParaRPr>
          </a:p>
        </p:txBody>
      </p:sp>
    </p:spTree>
    <p:extLst>
      <p:ext uri="{BB962C8B-B14F-4D97-AF65-F5344CB8AC3E}">
        <p14:creationId xmlns:p14="http://schemas.microsoft.com/office/powerpoint/2010/main" val="4083712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6700"/>
            <a:ext cx="8229600" cy="685800"/>
          </a:xfrm>
        </p:spPr>
        <p:txBody>
          <a:bodyPr>
            <a:normAutofit fontScale="90000"/>
          </a:bodyPr>
          <a:lstStyle/>
          <a:p>
            <a:pPr algn="ctr"/>
            <a:r>
              <a:rPr lang="ar-SA" dirty="0">
                <a:solidFill>
                  <a:srgbClr val="FF0000"/>
                </a:solidFill>
              </a:rPr>
              <a:t>التعيين في الوظيفة العامة </a:t>
            </a:r>
            <a:endParaRPr lang="en-US" dirty="0"/>
          </a:p>
        </p:txBody>
      </p:sp>
      <p:sp>
        <p:nvSpPr>
          <p:cNvPr id="3" name="عنصر نائب للمحتوى 2"/>
          <p:cNvSpPr>
            <a:spLocks noGrp="1"/>
          </p:cNvSpPr>
          <p:nvPr>
            <p:ph idx="1"/>
          </p:nvPr>
        </p:nvSpPr>
        <p:spPr>
          <a:xfrm>
            <a:off x="228600" y="952500"/>
            <a:ext cx="8610600" cy="5448300"/>
          </a:xfrm>
        </p:spPr>
        <p:txBody>
          <a:bodyPr>
            <a:normAutofit/>
          </a:bodyPr>
          <a:lstStyle/>
          <a:p>
            <a:pPr algn="r" rtl="1">
              <a:buNone/>
            </a:pPr>
            <a:br>
              <a:rPr lang="ar-SA" dirty="0">
                <a:solidFill>
                  <a:srgbClr val="FF0000"/>
                </a:solidFill>
              </a:rPr>
            </a:br>
            <a:r>
              <a:rPr lang="ar-SA" sz="2400" dirty="0"/>
              <a:t>لكي يلتحق الشخص بالوظيفة العامة يجب توافر بعض الشروط العامة ليتسنى بعد ذلك اخت</a:t>
            </a:r>
            <a:r>
              <a:rPr lang="ar-IQ" sz="2400" dirty="0"/>
              <a:t>ي</a:t>
            </a:r>
            <a:r>
              <a:rPr lang="ar-SA" sz="2400" dirty="0"/>
              <a:t>اره واصدار قرار بتعيينه</a:t>
            </a:r>
            <a:r>
              <a:rPr lang="ar-IQ" sz="2400" dirty="0"/>
              <a:t>, كما أن هناك عدة طرق لاختيار الموظفين</a:t>
            </a:r>
            <a:r>
              <a:rPr lang="ar-SA" sz="2400" dirty="0"/>
              <a:t>.</a:t>
            </a:r>
            <a:r>
              <a:rPr lang="ar-IQ" sz="2400" dirty="0"/>
              <a:t> </a:t>
            </a:r>
            <a:endParaRPr lang="ku-Arab-IQ" sz="2400" dirty="0"/>
          </a:p>
          <a:p>
            <a:pPr algn="r" rtl="1">
              <a:buNone/>
            </a:pPr>
            <a:r>
              <a:rPr lang="ar-SA" sz="2400" dirty="0"/>
              <a:t> </a:t>
            </a:r>
            <a:br>
              <a:rPr lang="ar-SA" dirty="0"/>
            </a:br>
            <a:r>
              <a:rPr lang="ar-SA" dirty="0">
                <a:solidFill>
                  <a:srgbClr val="FF0000"/>
                </a:solidFill>
              </a:rPr>
              <a:t>الشروط المتبعة في التعيين : </a:t>
            </a:r>
            <a:br>
              <a:rPr lang="ar-SA" dirty="0">
                <a:solidFill>
                  <a:srgbClr val="FF0000"/>
                </a:solidFill>
              </a:rPr>
            </a:br>
            <a:r>
              <a:rPr lang="ar-SA" dirty="0"/>
              <a:t>أن الحرص على الارتقاء بالوظيفة العامة يجعل من الضروري العناية باخت</a:t>
            </a:r>
            <a:r>
              <a:rPr lang="ar-IQ" dirty="0"/>
              <a:t>ي</a:t>
            </a:r>
            <a:r>
              <a:rPr lang="ar-SA" dirty="0"/>
              <a:t>ار الموظفين واشتراط توفر قدرة وكفاية فيمن يعين في الوظائف العامة تحقيقاً للصالح العام و</a:t>
            </a:r>
            <a:r>
              <a:rPr lang="ar-IQ" dirty="0"/>
              <a:t>ان </a:t>
            </a:r>
            <a:r>
              <a:rPr lang="ar-SA" dirty="0"/>
              <a:t>شروط التعيين وفقاً ل</a:t>
            </a:r>
            <a:r>
              <a:rPr lang="ar-IQ" dirty="0"/>
              <a:t>قانون</a:t>
            </a:r>
            <a:r>
              <a:rPr lang="ar-SA" dirty="0"/>
              <a:t> الخدمة المدنية هي:</a:t>
            </a:r>
            <a:endParaRPr lang="en-US" dirty="0"/>
          </a:p>
        </p:txBody>
      </p:sp>
      <p:sp>
        <p:nvSpPr>
          <p:cNvPr id="4" name="Slide Number Placeholder 5">
            <a:extLst>
              <a:ext uri="{FF2B5EF4-FFF2-40B4-BE49-F238E27FC236}">
                <a16:creationId xmlns:a16="http://schemas.microsoft.com/office/drawing/2014/main" id="{5FFD3E0F-1D09-4919-8F9C-996272FEA153}"/>
              </a:ext>
            </a:extLst>
          </p:cNvPr>
          <p:cNvSpPr>
            <a:spLocks noGrp="1"/>
          </p:cNvSpPr>
          <p:nvPr>
            <p:ph type="sldNum" sz="quarter" idx="12"/>
          </p:nvPr>
        </p:nvSpPr>
        <p:spPr>
          <a:xfrm>
            <a:off x="8647272" y="6407944"/>
            <a:ext cx="365760" cy="365125"/>
          </a:xfrm>
        </p:spPr>
        <p:txBody>
          <a:bodyPr/>
          <a:lstStyle/>
          <a:p>
            <a:r>
              <a:rPr lang="ku-Arab-IQ" dirty="0">
                <a:solidFill>
                  <a:prstClr val="black"/>
                </a:solidFill>
              </a:rPr>
              <a:t>١٢</a:t>
            </a:r>
            <a:endParaRPr lang="en-US" dirty="0">
              <a:solidFill>
                <a:prstClr val="black"/>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36832" cy="5943600"/>
          </a:xfrm>
        </p:spPr>
        <p:txBody>
          <a:bodyPr>
            <a:noAutofit/>
          </a:bodyPr>
          <a:lstStyle/>
          <a:p>
            <a:pPr algn="r" rtl="1">
              <a:lnSpc>
                <a:spcPct val="120000"/>
              </a:lnSpc>
              <a:buNone/>
            </a:pPr>
            <a:endParaRPr lang="ar-IQ" sz="1800" b="1" dirty="0">
              <a:solidFill>
                <a:srgbClr val="FF0000"/>
              </a:solidFill>
            </a:endParaRPr>
          </a:p>
          <a:p>
            <a:pPr algn="r" rtl="1">
              <a:lnSpc>
                <a:spcPct val="120000"/>
              </a:lnSpc>
              <a:buNone/>
            </a:pPr>
            <a:r>
              <a:rPr lang="ar-IQ" sz="2000" dirty="0"/>
              <a:t>بموجب المادة </a:t>
            </a:r>
            <a:r>
              <a:rPr lang="ar-IQ" sz="2000" b="1" dirty="0">
                <a:solidFill>
                  <a:srgbClr val="00B050"/>
                </a:solidFill>
              </a:rPr>
              <a:t>(</a:t>
            </a:r>
            <a:r>
              <a:rPr lang="ku-Arab-IQ" sz="2000" b="1" dirty="0">
                <a:solidFill>
                  <a:srgbClr val="00B050"/>
                </a:solidFill>
              </a:rPr>
              <a:t>٧) </a:t>
            </a:r>
            <a:r>
              <a:rPr lang="ar-IQ" sz="2000" dirty="0"/>
              <a:t>من القانون</a:t>
            </a:r>
            <a:r>
              <a:rPr lang="en-US" sz="2000" dirty="0"/>
              <a:t> </a:t>
            </a:r>
            <a:r>
              <a:rPr lang="ar-IQ" sz="2000" dirty="0"/>
              <a:t>:</a:t>
            </a:r>
          </a:p>
          <a:p>
            <a:pPr algn="r" rtl="1">
              <a:lnSpc>
                <a:spcPct val="120000"/>
              </a:lnSpc>
              <a:buNone/>
            </a:pPr>
            <a:endParaRPr lang="ar-IQ" sz="2000" dirty="0"/>
          </a:p>
          <a:p>
            <a:pPr algn="r" rtl="1">
              <a:lnSpc>
                <a:spcPct val="120000"/>
              </a:lnSpc>
              <a:buNone/>
            </a:pPr>
            <a:r>
              <a:rPr lang="ar-IQ" sz="2000" dirty="0">
                <a:solidFill>
                  <a:schemeClr val="accent5">
                    <a:lumMod val="75000"/>
                  </a:schemeClr>
                </a:solidFill>
              </a:rPr>
              <a:t>الشروط المتعلقة بالموظف:</a:t>
            </a:r>
          </a:p>
          <a:p>
            <a:pPr algn="just" rtl="1">
              <a:lnSpc>
                <a:spcPct val="120000"/>
              </a:lnSpc>
              <a:buNone/>
            </a:pPr>
            <a:r>
              <a:rPr lang="ku-Arab-IQ" sz="2000" b="1" u="sng" dirty="0"/>
              <a:t>١</a:t>
            </a:r>
            <a:r>
              <a:rPr lang="ar-IQ" sz="2000" b="1" u="sng" dirty="0"/>
              <a:t>- ان يكون عراقيا او متجنسا لمدة لا</a:t>
            </a:r>
            <a:r>
              <a:rPr lang="ku-Arab-IQ" sz="2000" b="1" u="sng" dirty="0"/>
              <a:t> </a:t>
            </a:r>
            <a:r>
              <a:rPr lang="ar-IQ" sz="2000" b="1" u="sng" dirty="0"/>
              <a:t>تقل عن</a:t>
            </a:r>
            <a:r>
              <a:rPr lang="ku-Arab-IQ" sz="2000" b="1" u="sng" dirty="0"/>
              <a:t> (٥) </a:t>
            </a:r>
            <a:r>
              <a:rPr lang="ar-IQ" sz="2000" b="1" u="sng" dirty="0"/>
              <a:t>سنوات</a:t>
            </a:r>
            <a:r>
              <a:rPr lang="ku-Arab-IQ" sz="2000" b="1" u="sng" dirty="0"/>
              <a:t>:  </a:t>
            </a:r>
            <a:r>
              <a:rPr lang="ku-Arab-IQ" sz="2000" dirty="0"/>
              <a:t>تطبيقاً لمبدأ السيادة الوطنية ورغبة الدولة في حماية أمنها وضماناً للولاء لها ، فإن الدول تشترط فيمن يتولى الوظائف العامة أن يكون ممن يحملون جنسيتها . </a:t>
            </a:r>
          </a:p>
          <a:p>
            <a:pPr algn="just" rtl="1">
              <a:lnSpc>
                <a:spcPct val="120000"/>
              </a:lnSpc>
              <a:buNone/>
            </a:pPr>
            <a:r>
              <a:rPr lang="ku-Arab-IQ" sz="2000" dirty="0"/>
              <a:t>إلا أن هذا المبدأ لا يجري على إطلاقه إذ غالباً ما تستعين الدولة ببعض الأجانب في حالة الضرورة أو عدم الاكتفاء بالعناصر الوطنية المتوفرة لديها. وغالباً ما يتم ذلك لفترة مؤقتة وبعقود خاصة.</a:t>
            </a:r>
          </a:p>
          <a:p>
            <a:pPr algn="r" rtl="1">
              <a:lnSpc>
                <a:spcPct val="120000"/>
              </a:lnSpc>
              <a:buNone/>
            </a:pPr>
            <a:endParaRPr lang="ar-IQ" sz="2000" b="1" dirty="0"/>
          </a:p>
          <a:p>
            <a:pPr algn="r" rtl="1">
              <a:lnSpc>
                <a:spcPct val="120000"/>
              </a:lnSpc>
              <a:buNone/>
            </a:pPr>
            <a:r>
              <a:rPr lang="ku-Arab-IQ" sz="2000" b="1" dirty="0"/>
              <a:t>٢</a:t>
            </a:r>
            <a:r>
              <a:rPr lang="ar-IQ" sz="2000" b="1" dirty="0"/>
              <a:t>-العمر: ان </a:t>
            </a:r>
            <a:r>
              <a:rPr lang="ar-IQ" sz="2000" dirty="0"/>
              <a:t>اكمل </a:t>
            </a:r>
            <a:r>
              <a:rPr lang="ku-Arab-IQ" sz="2000" dirty="0"/>
              <a:t>(١٨)</a:t>
            </a:r>
            <a:r>
              <a:rPr lang="ar-IQ" sz="2000" dirty="0"/>
              <a:t> سنة من العمر كقاعدة عامة, واستثناء للممرضة  </a:t>
            </a:r>
            <a:r>
              <a:rPr lang="ku-Arab-IQ" sz="2000" dirty="0"/>
              <a:t>(١٦)</a:t>
            </a:r>
            <a:r>
              <a:rPr lang="ar-IQ" sz="2000" dirty="0"/>
              <a:t> سنة.</a:t>
            </a:r>
          </a:p>
          <a:p>
            <a:pPr algn="r" rtl="1">
              <a:lnSpc>
                <a:spcPct val="120000"/>
              </a:lnSpc>
              <a:buNone/>
            </a:pPr>
            <a:endParaRPr lang="ar-IQ" sz="2000" dirty="0"/>
          </a:p>
          <a:p>
            <a:pPr algn="r" rtl="1">
              <a:lnSpc>
                <a:spcPct val="120000"/>
              </a:lnSpc>
              <a:buNone/>
            </a:pPr>
            <a:r>
              <a:rPr lang="ku-Arab-IQ" sz="2000" b="1" dirty="0"/>
              <a:t>٣</a:t>
            </a:r>
            <a:r>
              <a:rPr lang="ar-IQ" sz="2000" b="1" dirty="0"/>
              <a:t>- ناجحا في الفحص الطبي: </a:t>
            </a:r>
            <a:r>
              <a:rPr lang="ar-IQ" sz="2000" dirty="0"/>
              <a:t>وسالما من الامراض والعاهات التي تمنعه من القيام بالوظيفة المعين لها بموجب قرار من السلطات الطبية المختصة.</a:t>
            </a:r>
          </a:p>
          <a:p>
            <a:pPr lvl="0" algn="r" rtl="1">
              <a:lnSpc>
                <a:spcPct val="120000"/>
              </a:lnSpc>
              <a:buClr>
                <a:srgbClr val="2DA2BF"/>
              </a:buClr>
              <a:buNone/>
            </a:pPr>
            <a:endParaRPr lang="ar-IQ" sz="1800" b="1" dirty="0">
              <a:solidFill>
                <a:prstClr val="black"/>
              </a:solidFill>
            </a:endParaRPr>
          </a:p>
          <a:p>
            <a:pPr algn="r" rtl="1">
              <a:buNone/>
            </a:pPr>
            <a:endParaRPr lang="ar-SA" sz="1800" b="1" dirty="0"/>
          </a:p>
        </p:txBody>
      </p:sp>
      <p:sp>
        <p:nvSpPr>
          <p:cNvPr id="6" name="Slide Number Placeholder 5"/>
          <p:cNvSpPr>
            <a:spLocks noGrp="1"/>
          </p:cNvSpPr>
          <p:nvPr>
            <p:ph type="sldNum" sz="quarter" idx="12"/>
          </p:nvPr>
        </p:nvSpPr>
        <p:spPr/>
        <p:txBody>
          <a:bodyPr/>
          <a:lstStyle/>
          <a:p>
            <a:r>
              <a:rPr lang="ku-Arab-IQ" dirty="0">
                <a:solidFill>
                  <a:prstClr val="black"/>
                </a:solidFill>
              </a:rPr>
              <a:t>١٣</a:t>
            </a:r>
            <a:endParaRPr lang="en-US" dirty="0">
              <a:solidFill>
                <a:prstClr val="black"/>
              </a:solidFill>
            </a:endParaRPr>
          </a:p>
        </p:txBody>
      </p:sp>
    </p:spTree>
    <p:extLst>
      <p:ext uri="{BB962C8B-B14F-4D97-AF65-F5344CB8AC3E}">
        <p14:creationId xmlns:p14="http://schemas.microsoft.com/office/powerpoint/2010/main" val="2290064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5029200"/>
          </a:xfrm>
        </p:spPr>
        <p:txBody>
          <a:bodyPr>
            <a:normAutofit fontScale="77500" lnSpcReduction="20000"/>
          </a:bodyPr>
          <a:lstStyle/>
          <a:p>
            <a:pPr algn="r" rtl="1">
              <a:lnSpc>
                <a:spcPct val="120000"/>
              </a:lnSpc>
              <a:buNone/>
            </a:pPr>
            <a:r>
              <a:rPr lang="ar-IQ" dirty="0"/>
              <a:t> </a:t>
            </a:r>
            <a:endParaRPr lang="ar-IQ" sz="3200" b="1" dirty="0">
              <a:solidFill>
                <a:srgbClr val="FF0000"/>
              </a:solidFill>
            </a:endParaRPr>
          </a:p>
          <a:p>
            <a:pPr lvl="0" algn="r" rtl="1">
              <a:lnSpc>
                <a:spcPct val="120000"/>
              </a:lnSpc>
              <a:buClr>
                <a:srgbClr val="2DA2BF"/>
              </a:buClr>
              <a:buNone/>
            </a:pPr>
            <a:r>
              <a:rPr lang="ku-Arab-IQ" sz="2800" b="1" dirty="0">
                <a:solidFill>
                  <a:prstClr val="black"/>
                </a:solidFill>
              </a:rPr>
              <a:t>٤</a:t>
            </a:r>
            <a:r>
              <a:rPr lang="ar-IQ" sz="2800" b="1" dirty="0">
                <a:solidFill>
                  <a:prstClr val="black"/>
                </a:solidFill>
              </a:rPr>
              <a:t>- حسن الاخلاق وغير محكوم بجناية غير سياسية او بجنحة تمس الشرف كالسرقة والاختلاس والتزوير والاحتيال:</a:t>
            </a:r>
            <a:r>
              <a:rPr lang="ar-SA" sz="3200" dirty="0"/>
              <a:t> السيرة والسلوك الحسن هي مجموعة الصفات الحميدة التي يتمتع فيها الفرد وتشيع عنه فيكون موضع ثقة عند الآخرين . ومقتضى هذا الشرط أن يكون المرشح لتولي الوظيفة العامة بعيداً عن الشبهات التي تثير الشك لدى الآخرين وتؤدي إلى الإخلال بنزاهة الوظيفة العامة. </a:t>
            </a:r>
            <a:endParaRPr lang="ar-IQ" sz="3200" dirty="0"/>
          </a:p>
          <a:p>
            <a:pPr lvl="0" algn="r" rtl="1">
              <a:lnSpc>
                <a:spcPct val="120000"/>
              </a:lnSpc>
              <a:buClr>
                <a:srgbClr val="2DA2BF"/>
              </a:buClr>
              <a:buNone/>
            </a:pPr>
            <a:endParaRPr lang="ar-SA" sz="3200" dirty="0"/>
          </a:p>
          <a:p>
            <a:pPr lvl="0" algn="r" rtl="1">
              <a:lnSpc>
                <a:spcPct val="120000"/>
              </a:lnSpc>
              <a:buClr>
                <a:srgbClr val="2DA2BF"/>
              </a:buClr>
              <a:buNone/>
            </a:pPr>
            <a:r>
              <a:rPr lang="ku-Arab-IQ" sz="3200" b="1" dirty="0">
                <a:solidFill>
                  <a:prstClr val="black"/>
                </a:solidFill>
              </a:rPr>
              <a:t>٥</a:t>
            </a:r>
            <a:r>
              <a:rPr lang="ar-IQ" sz="3200" b="1" dirty="0">
                <a:solidFill>
                  <a:prstClr val="black"/>
                </a:solidFill>
              </a:rPr>
              <a:t>- حائزا على شهادة دراسية معترف بها.</a:t>
            </a:r>
          </a:p>
          <a:p>
            <a:pPr lvl="0" algn="r" rtl="1">
              <a:lnSpc>
                <a:spcPct val="120000"/>
              </a:lnSpc>
              <a:buClr>
                <a:srgbClr val="2DA2BF"/>
              </a:buClr>
              <a:buNone/>
            </a:pPr>
            <a:endParaRPr lang="ar-IQ" sz="3200" b="1" dirty="0">
              <a:solidFill>
                <a:prstClr val="black"/>
              </a:solidFill>
            </a:endParaRPr>
          </a:p>
          <a:p>
            <a:pPr lvl="0" algn="r" rtl="1">
              <a:lnSpc>
                <a:spcPct val="120000"/>
              </a:lnSpc>
              <a:buClr>
                <a:srgbClr val="2DA2BF"/>
              </a:buClr>
              <a:buNone/>
            </a:pPr>
            <a:r>
              <a:rPr lang="ar-IQ" sz="3200" b="1" dirty="0">
                <a:solidFill>
                  <a:srgbClr val="7D3C4A">
                    <a:lumMod val="60000"/>
                    <a:lumOff val="40000"/>
                  </a:srgbClr>
                </a:solidFill>
              </a:rPr>
              <a:t>الشروط المتعلقة بالوظيفة:</a:t>
            </a:r>
          </a:p>
          <a:p>
            <a:pPr lvl="0" algn="r" rtl="1">
              <a:lnSpc>
                <a:spcPct val="120000"/>
              </a:lnSpc>
              <a:buClr>
                <a:srgbClr val="2DA2BF"/>
              </a:buClr>
              <a:buNone/>
            </a:pPr>
            <a:r>
              <a:rPr lang="ar-IQ" sz="3200" b="1" dirty="0">
                <a:solidFill>
                  <a:prstClr val="black"/>
                </a:solidFill>
              </a:rPr>
              <a:t>بموجب المادة </a:t>
            </a:r>
            <a:r>
              <a:rPr lang="ku-Arab-IQ" sz="3200" b="1" dirty="0">
                <a:solidFill>
                  <a:prstClr val="black"/>
                </a:solidFill>
              </a:rPr>
              <a:t>(٨)</a:t>
            </a:r>
            <a:r>
              <a:rPr lang="ar-IQ" sz="3200" b="1" dirty="0">
                <a:solidFill>
                  <a:prstClr val="black"/>
                </a:solidFill>
              </a:rPr>
              <a:t> من القانون</a:t>
            </a:r>
          </a:p>
          <a:p>
            <a:pPr lvl="0" algn="r" rtl="1">
              <a:lnSpc>
                <a:spcPct val="120000"/>
              </a:lnSpc>
              <a:buClr>
                <a:srgbClr val="2DA2BF"/>
              </a:buClr>
              <a:buNone/>
            </a:pPr>
            <a:r>
              <a:rPr lang="ar-SA" sz="3200" b="1" dirty="0">
                <a:solidFill>
                  <a:prstClr val="black"/>
                </a:solidFill>
              </a:rPr>
              <a:t>أن تكون معتمدة في الملاك</a:t>
            </a:r>
            <a:r>
              <a:rPr lang="ar-IQ" sz="3200" b="1" dirty="0">
                <a:solidFill>
                  <a:prstClr val="black"/>
                </a:solidFill>
              </a:rPr>
              <a:t>,و</a:t>
            </a:r>
            <a:r>
              <a:rPr lang="ar-SA" sz="3200" b="1" dirty="0">
                <a:solidFill>
                  <a:prstClr val="black"/>
                </a:solidFill>
              </a:rPr>
              <a:t>أن تكون للوظيفة درجة </a:t>
            </a:r>
            <a:r>
              <a:rPr lang="ar-IQ" sz="3200" b="1" dirty="0">
                <a:solidFill>
                  <a:prstClr val="black"/>
                </a:solidFill>
              </a:rPr>
              <a:t>خ</a:t>
            </a:r>
            <a:r>
              <a:rPr lang="ar-SA" sz="3200" b="1" dirty="0">
                <a:solidFill>
                  <a:prstClr val="black"/>
                </a:solidFill>
              </a:rPr>
              <a:t>الية</a:t>
            </a:r>
            <a:r>
              <a:rPr lang="ar-IQ" sz="3200" b="1" dirty="0">
                <a:solidFill>
                  <a:prstClr val="black"/>
                </a:solidFill>
              </a:rPr>
              <a:t>,و</a:t>
            </a:r>
            <a:r>
              <a:rPr lang="ar-SA" sz="3200" b="1" dirty="0">
                <a:solidFill>
                  <a:prstClr val="black"/>
                </a:solidFill>
              </a:rPr>
              <a:t>أن تكون الوظيفة شاغرة</a:t>
            </a:r>
            <a:endParaRPr lang="en-US" sz="3200" b="1" dirty="0">
              <a:solidFill>
                <a:prstClr val="black"/>
              </a:solidFill>
            </a:endParaRPr>
          </a:p>
          <a:p>
            <a:pPr lvl="0" algn="r" rtl="1">
              <a:buClr>
                <a:srgbClr val="2DA2BF"/>
              </a:buClr>
              <a:buNone/>
            </a:pPr>
            <a:endParaRPr lang="ar-IQ" b="1" dirty="0">
              <a:solidFill>
                <a:prstClr val="black"/>
              </a:solidFill>
            </a:endParaRPr>
          </a:p>
          <a:p>
            <a:pPr algn="r" rtl="1">
              <a:buNone/>
            </a:pPr>
            <a:endParaRPr lang="ar-SA" b="1" dirty="0"/>
          </a:p>
        </p:txBody>
      </p:sp>
      <p:sp>
        <p:nvSpPr>
          <p:cNvPr id="6" name="Slide Number Placeholder 5"/>
          <p:cNvSpPr>
            <a:spLocks noGrp="1"/>
          </p:cNvSpPr>
          <p:nvPr>
            <p:ph type="sldNum" sz="quarter" idx="12"/>
          </p:nvPr>
        </p:nvSpPr>
        <p:spPr/>
        <p:txBody>
          <a:bodyPr/>
          <a:lstStyle/>
          <a:p>
            <a:r>
              <a:rPr lang="ku-Arab-IQ" dirty="0">
                <a:solidFill>
                  <a:prstClr val="black"/>
                </a:solidFill>
              </a:rPr>
              <a:t>١٤</a:t>
            </a:r>
            <a:endParaRPr lang="en-US" dirty="0">
              <a:solidFill>
                <a:prstClr val="black"/>
              </a:solidFill>
            </a:endParaRPr>
          </a:p>
        </p:txBody>
      </p:sp>
    </p:spTree>
    <p:extLst>
      <p:ext uri="{BB962C8B-B14F-4D97-AF65-F5344CB8AC3E}">
        <p14:creationId xmlns:p14="http://schemas.microsoft.com/office/powerpoint/2010/main" val="1183571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r" rtl="1">
              <a:buNone/>
            </a:pPr>
            <a:r>
              <a:rPr lang="ar-IQ" sz="3200" b="1" dirty="0"/>
              <a:t>بشكل عام </a:t>
            </a:r>
            <a:r>
              <a:rPr lang="ar-IQ" sz="3200" b="1" u="sng" dirty="0">
                <a:effectLst>
                  <a:outerShdw blurRad="38100" dist="38100" dir="2700000" algn="tl">
                    <a:srgbClr val="000000">
                      <a:alpha val="43137"/>
                    </a:srgbClr>
                  </a:outerShdw>
                </a:effectLst>
              </a:rPr>
              <a:t>الكفاءة والشهادة </a:t>
            </a:r>
            <a:r>
              <a:rPr lang="ar-IQ" sz="3200" b="1" dirty="0"/>
              <a:t>تعتبران من اهم متطلبات اختيار الموظفين من قبل الادارة، ويختلف طرق اختيار الموظفين باختلاف الدول وانظمة الادارة فيها وسنتطرق فيما يلي إلى هذه الطرق:</a:t>
            </a:r>
          </a:p>
          <a:p>
            <a:pPr algn="r" rtl="1">
              <a:buNone/>
            </a:pPr>
            <a:r>
              <a:rPr lang="ku-Arab-IQ" sz="3200" b="1" dirty="0">
                <a:solidFill>
                  <a:srgbClr val="00B050"/>
                </a:solidFill>
              </a:rPr>
              <a:t>١</a:t>
            </a:r>
            <a:r>
              <a:rPr lang="ar-IQ" sz="3200" b="1" dirty="0">
                <a:solidFill>
                  <a:srgbClr val="00B050"/>
                </a:solidFill>
              </a:rPr>
              <a:t>- طريقة الاختيار الحر من قبل الادارة. </a:t>
            </a:r>
          </a:p>
          <a:p>
            <a:pPr algn="r" rtl="1">
              <a:buNone/>
            </a:pPr>
            <a:r>
              <a:rPr lang="ku-Arab-IQ" sz="3200" b="1" dirty="0">
                <a:solidFill>
                  <a:schemeClr val="accent3">
                    <a:lumMod val="50000"/>
                  </a:schemeClr>
                </a:solidFill>
              </a:rPr>
              <a:t>٢</a:t>
            </a:r>
            <a:r>
              <a:rPr lang="ar-IQ" sz="3200" b="1" dirty="0">
                <a:solidFill>
                  <a:schemeClr val="accent3">
                    <a:lumMod val="50000"/>
                  </a:schemeClr>
                </a:solidFill>
              </a:rPr>
              <a:t>- طريقة الانتخاب .</a:t>
            </a:r>
          </a:p>
          <a:p>
            <a:pPr algn="r" rtl="1">
              <a:buNone/>
            </a:pPr>
            <a:r>
              <a:rPr lang="ku-Arab-IQ" sz="3200" b="1" dirty="0">
                <a:solidFill>
                  <a:schemeClr val="accent6">
                    <a:lumMod val="50000"/>
                  </a:schemeClr>
                </a:solidFill>
              </a:rPr>
              <a:t>٣</a:t>
            </a:r>
            <a:r>
              <a:rPr lang="ar-IQ" sz="3200" b="1" dirty="0">
                <a:solidFill>
                  <a:schemeClr val="accent6">
                    <a:lumMod val="50000"/>
                  </a:schemeClr>
                </a:solidFill>
              </a:rPr>
              <a:t>- طريقة المسابقة. </a:t>
            </a:r>
          </a:p>
          <a:p>
            <a:pPr algn="r" rtl="1">
              <a:buNone/>
            </a:pPr>
            <a:r>
              <a:rPr lang="ku-Arab-IQ" sz="3200" b="1" dirty="0">
                <a:solidFill>
                  <a:schemeClr val="accent6">
                    <a:lumMod val="50000"/>
                  </a:schemeClr>
                </a:solidFill>
              </a:rPr>
              <a:t>٤</a:t>
            </a:r>
            <a:r>
              <a:rPr lang="ar-IQ" sz="3200" b="1" dirty="0">
                <a:solidFill>
                  <a:schemeClr val="accent6">
                    <a:lumMod val="50000"/>
                  </a:schemeClr>
                </a:solidFill>
              </a:rPr>
              <a:t>- </a:t>
            </a:r>
            <a:r>
              <a:rPr lang="ar-SA" sz="3200" b="1" dirty="0"/>
              <a:t> طريقة الاعداد الفني المسبق ( التدريب والتأهيل)</a:t>
            </a:r>
            <a:r>
              <a:rPr lang="ar-SA" sz="3200" dirty="0"/>
              <a:t>.</a:t>
            </a:r>
            <a:endParaRPr lang="ar-IQ" sz="3200" b="1" dirty="0"/>
          </a:p>
          <a:p>
            <a:pPr algn="r" rtl="1">
              <a:buNone/>
            </a:pPr>
            <a:endParaRPr lang="ar-SA" sz="3200" b="1" dirty="0">
              <a:solidFill>
                <a:schemeClr val="accent6">
                  <a:lumMod val="50000"/>
                </a:schemeClr>
              </a:solidFill>
            </a:endParaRPr>
          </a:p>
        </p:txBody>
      </p:sp>
      <p:sp>
        <p:nvSpPr>
          <p:cNvPr id="6" name="Slide Number Placeholder 5"/>
          <p:cNvSpPr>
            <a:spLocks noGrp="1"/>
          </p:cNvSpPr>
          <p:nvPr>
            <p:ph type="sldNum" sz="quarter" idx="12"/>
          </p:nvPr>
        </p:nvSpPr>
        <p:spPr>
          <a:xfrm>
            <a:off x="8648700" y="6407944"/>
            <a:ext cx="365760" cy="365125"/>
          </a:xfrm>
        </p:spPr>
        <p:txBody>
          <a:bodyPr/>
          <a:lstStyle/>
          <a:p>
            <a:r>
              <a:rPr lang="ku-Arab-IQ" dirty="0">
                <a:solidFill>
                  <a:prstClr val="black"/>
                </a:solidFill>
              </a:rPr>
              <a:t>١٥</a:t>
            </a:r>
            <a:endParaRPr lang="en-US" dirty="0">
              <a:solidFill>
                <a:prstClr val="black"/>
              </a:solidFill>
            </a:endParaRPr>
          </a:p>
        </p:txBody>
      </p:sp>
      <p:sp>
        <p:nvSpPr>
          <p:cNvPr id="2" name="Title 1"/>
          <p:cNvSpPr>
            <a:spLocks noGrp="1"/>
          </p:cNvSpPr>
          <p:nvPr>
            <p:ph type="title"/>
          </p:nvPr>
        </p:nvSpPr>
        <p:spPr/>
        <p:txBody>
          <a:bodyPr/>
          <a:lstStyle/>
          <a:p>
            <a:pPr algn="ctr"/>
            <a:r>
              <a:rPr lang="ar-IQ" dirty="0"/>
              <a:t>طرق اختيار الموظفين</a:t>
            </a:r>
            <a:endParaRPr lang="ar-SA" dirty="0"/>
          </a:p>
        </p:txBody>
      </p:sp>
    </p:spTree>
    <p:extLst>
      <p:ext uri="{BB962C8B-B14F-4D97-AF65-F5344CB8AC3E}">
        <p14:creationId xmlns:p14="http://schemas.microsoft.com/office/powerpoint/2010/main" val="3275264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5867400"/>
          </a:xfrm>
        </p:spPr>
        <p:txBody>
          <a:bodyPr>
            <a:normAutofit fontScale="92500" lnSpcReduction="20000"/>
          </a:bodyPr>
          <a:lstStyle/>
          <a:p>
            <a:pPr algn="r" rtl="1">
              <a:buNone/>
            </a:pPr>
            <a:r>
              <a:rPr lang="ku-Arab-IQ" sz="2800" b="1" dirty="0">
                <a:solidFill>
                  <a:srgbClr val="00B050"/>
                </a:solidFill>
              </a:rPr>
              <a:t>١</a:t>
            </a:r>
            <a:r>
              <a:rPr lang="ar-IQ" sz="2800" b="1" dirty="0">
                <a:solidFill>
                  <a:srgbClr val="00B050"/>
                </a:solidFill>
              </a:rPr>
              <a:t>- طريقة لاختيار الحر من قبل الادارة. </a:t>
            </a:r>
          </a:p>
          <a:p>
            <a:pPr algn="r" rtl="1">
              <a:buNone/>
            </a:pPr>
            <a:r>
              <a:rPr lang="ar-IQ" dirty="0"/>
              <a:t>في هذه الطريقة يكون لرجال الحكم والادارة الحرية المطلقة في اختيار من يشاؤون لشغل الوظيفة العامة دون قيد اوشرط، وهذه الطريقة شاع استعمالها في الولايات المتحدة الامريكية في القرن (</a:t>
            </a:r>
            <a:r>
              <a:rPr lang="ku-Arab-IQ" dirty="0"/>
              <a:t>١٩)</a:t>
            </a:r>
            <a:r>
              <a:rPr lang="ar-IQ" dirty="0"/>
              <a:t>، وهو ما كان يعرف بنظام (الغنائم) إذ بموجبه يتم تعيين أعضاء الحزب الفائز لشغل الوظائف العامة كما طبقت في الاتحاد السوفيتي (سابقا) وفرنسا ومصر حيث كان للاعتبارات السياسية دور مهم في اختيارالموظفين، بيد أن معظم دول العالم عزفت عن استخدام هذه الطريقة  بالنسبة للوظائف الاعتيادية، لكنها ظلت متبعة إلى الأن بالنسبة للوظائف العليا التي يغلب عليها الطابع السياسي.</a:t>
            </a:r>
          </a:p>
          <a:p>
            <a:pPr algn="r" rtl="1">
              <a:buNone/>
            </a:pPr>
            <a:endParaRPr lang="ar-IQ" dirty="0"/>
          </a:p>
          <a:p>
            <a:pPr algn="r" rtl="1">
              <a:buNone/>
            </a:pPr>
            <a:r>
              <a:rPr lang="ar-IQ" dirty="0"/>
              <a:t>ولقد اثبت هذا النظام عدم جدارته بسبب العيوب التي نسبت إليه وأبرزها: </a:t>
            </a:r>
          </a:p>
          <a:p>
            <a:pPr algn="r" rtl="1">
              <a:buNone/>
            </a:pPr>
            <a:r>
              <a:rPr lang="ku-Arab-IQ" dirty="0"/>
              <a:t>١</a:t>
            </a:r>
            <a:r>
              <a:rPr lang="ar-IQ" dirty="0"/>
              <a:t>-</a:t>
            </a:r>
            <a:r>
              <a:rPr lang="ku-Arab-IQ" dirty="0"/>
              <a:t> </a:t>
            </a:r>
            <a:r>
              <a:rPr lang="ar-IQ" dirty="0"/>
              <a:t>انتشار الفوضى وعدم الاستقرار لدى الموظفين الذين يعلمون سلفا أنهم يشغلون الوظيفة لمدة محدودة فٛيسعون للحصٕول على أكبر الغنائم  منها.</a:t>
            </a:r>
          </a:p>
          <a:p>
            <a:pPr algn="r" rtl="1">
              <a:buNone/>
            </a:pPr>
            <a:r>
              <a:rPr lang="ku-Arab-IQ" dirty="0"/>
              <a:t>٢</a:t>
            </a:r>
            <a:r>
              <a:rPr lang="ar-IQ" dirty="0"/>
              <a:t>-</a:t>
            </a:r>
            <a:r>
              <a:rPr lang="ku-Arab-IQ" dirty="0"/>
              <a:t> </a:t>
            </a:r>
            <a:r>
              <a:rPr lang="ar-IQ" dirty="0"/>
              <a:t>انها تتعارض مع مبدأ تكافؤ الفرص و المساواة بين جميع المواطنين في تولى الوظائف العامة. </a:t>
            </a:r>
          </a:p>
          <a:p>
            <a:pPr algn="r" rtl="1">
              <a:buNone/>
            </a:pPr>
            <a:r>
              <a:rPr lang="ku-Arab-IQ" dirty="0"/>
              <a:t>٣</a:t>
            </a:r>
            <a:r>
              <a:rPr lang="ar-IQ" dirty="0"/>
              <a:t>- انتشار الرشوة والفساد والمحسوبية في العمل الاداري مما يؤدي الى اختيار الاشخاص غيرالاكفاء. </a:t>
            </a:r>
          </a:p>
          <a:p>
            <a:pPr algn="r" rtl="1">
              <a:buNone/>
            </a:pPr>
            <a:r>
              <a:rPr lang="ar-IQ" dirty="0"/>
              <a:t> </a:t>
            </a:r>
            <a:endParaRPr lang="ar-IQ" sz="3600" dirty="0">
              <a:solidFill>
                <a:srgbClr val="FF0000"/>
              </a:solidFill>
            </a:endParaRPr>
          </a:p>
          <a:p>
            <a:pPr lvl="0" algn="r" rtl="1">
              <a:buClr>
                <a:srgbClr val="2DA2BF"/>
              </a:buClr>
              <a:buNone/>
            </a:pPr>
            <a:endParaRPr lang="ar-IQ" b="1" dirty="0">
              <a:solidFill>
                <a:prstClr val="black"/>
              </a:solidFill>
            </a:endParaRPr>
          </a:p>
          <a:p>
            <a:pPr algn="r" rtl="1">
              <a:buNone/>
            </a:pPr>
            <a:endParaRPr lang="ar-SA" b="1" dirty="0"/>
          </a:p>
        </p:txBody>
      </p:sp>
      <p:sp>
        <p:nvSpPr>
          <p:cNvPr id="6" name="Slide Number Placeholder 5"/>
          <p:cNvSpPr>
            <a:spLocks noGrp="1"/>
          </p:cNvSpPr>
          <p:nvPr>
            <p:ph type="sldNum" sz="quarter" idx="12"/>
          </p:nvPr>
        </p:nvSpPr>
        <p:spPr/>
        <p:txBody>
          <a:bodyPr/>
          <a:lstStyle/>
          <a:p>
            <a:r>
              <a:rPr lang="ku-Arab-IQ" dirty="0">
                <a:solidFill>
                  <a:prstClr val="black"/>
                </a:solidFill>
              </a:rPr>
              <a:t>١٦</a:t>
            </a:r>
            <a:endParaRPr lang="en-US" dirty="0">
              <a:solidFill>
                <a:prstClr val="black"/>
              </a:solidFill>
            </a:endParaRPr>
          </a:p>
        </p:txBody>
      </p:sp>
    </p:spTree>
    <p:extLst>
      <p:ext uri="{BB962C8B-B14F-4D97-AF65-F5344CB8AC3E}">
        <p14:creationId xmlns:p14="http://schemas.microsoft.com/office/powerpoint/2010/main" val="2129579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248400"/>
          </a:xfrm>
        </p:spPr>
        <p:txBody>
          <a:bodyPr>
            <a:normAutofit fontScale="92500" lnSpcReduction="20000"/>
          </a:bodyPr>
          <a:lstStyle/>
          <a:p>
            <a:pPr algn="r" rtl="1">
              <a:lnSpc>
                <a:spcPct val="120000"/>
              </a:lnSpc>
              <a:buNone/>
            </a:pPr>
            <a:r>
              <a:rPr lang="ku-Arab-IQ" sz="2800" b="1" dirty="0">
                <a:solidFill>
                  <a:srgbClr val="00B050"/>
                </a:solidFill>
              </a:rPr>
              <a:t>٢- </a:t>
            </a:r>
            <a:r>
              <a:rPr lang="ku-Arab-IQ" b="1" dirty="0">
                <a:solidFill>
                  <a:srgbClr val="00B050"/>
                </a:solidFill>
              </a:rPr>
              <a:t>طري</a:t>
            </a:r>
            <a:r>
              <a:rPr lang="ar-IQ" b="1" dirty="0">
                <a:solidFill>
                  <a:srgbClr val="00B050"/>
                </a:solidFill>
              </a:rPr>
              <a:t>ق</a:t>
            </a:r>
            <a:r>
              <a:rPr lang="ku-Arab-IQ" b="1" dirty="0">
                <a:solidFill>
                  <a:srgbClr val="00B050"/>
                </a:solidFill>
              </a:rPr>
              <a:t>ة ال</a:t>
            </a:r>
            <a:r>
              <a:rPr lang="ar-IQ" b="1" dirty="0">
                <a:solidFill>
                  <a:srgbClr val="00B050"/>
                </a:solidFill>
              </a:rPr>
              <a:t>ا</a:t>
            </a:r>
            <a:r>
              <a:rPr lang="ku-Arab-IQ" b="1" dirty="0">
                <a:solidFill>
                  <a:srgbClr val="00B050"/>
                </a:solidFill>
              </a:rPr>
              <a:t>نتخاب</a:t>
            </a:r>
            <a:r>
              <a:rPr lang="ar-IQ" b="1" dirty="0">
                <a:solidFill>
                  <a:srgbClr val="00B050"/>
                </a:solidFill>
              </a:rPr>
              <a:t>:</a:t>
            </a:r>
          </a:p>
          <a:p>
            <a:pPr algn="r" rtl="1">
              <a:lnSpc>
                <a:spcPct val="120000"/>
              </a:lnSpc>
              <a:buNone/>
            </a:pPr>
            <a:r>
              <a:rPr lang="ku-Arab-IQ" dirty="0">
                <a:solidFill>
                  <a:srgbClr val="00B050"/>
                </a:solidFill>
              </a:rPr>
              <a:t> </a:t>
            </a:r>
            <a:r>
              <a:rPr lang="ku-Arab-IQ" dirty="0"/>
              <a:t>وف</a:t>
            </a:r>
            <a:r>
              <a:rPr lang="ar-IQ" dirty="0"/>
              <a:t>ق</a:t>
            </a:r>
            <a:r>
              <a:rPr lang="ku-Arab-IQ" dirty="0"/>
              <a:t>ا لهذه الطر</a:t>
            </a:r>
            <a:r>
              <a:rPr lang="ar-IQ" dirty="0"/>
              <a:t>يق</a:t>
            </a:r>
            <a:r>
              <a:rPr lang="ku-Arab-IQ" dirty="0"/>
              <a:t>ة </a:t>
            </a:r>
            <a:r>
              <a:rPr lang="ar-IQ" dirty="0"/>
              <a:t> ي</a:t>
            </a:r>
            <a:r>
              <a:rPr lang="ku-Arab-IQ" dirty="0"/>
              <a:t>تم اخت</a:t>
            </a:r>
            <a:r>
              <a:rPr lang="ar-IQ" dirty="0"/>
              <a:t>ي</a:t>
            </a:r>
            <a:r>
              <a:rPr lang="ku-Arab-IQ" dirty="0"/>
              <a:t>ار شاغل</a:t>
            </a:r>
            <a:r>
              <a:rPr lang="ar-IQ" dirty="0"/>
              <a:t>ي</a:t>
            </a:r>
            <a:r>
              <a:rPr lang="ku-Arab-IQ" dirty="0"/>
              <a:t> الوظ</a:t>
            </a:r>
            <a:r>
              <a:rPr lang="ar-IQ" dirty="0"/>
              <a:t>ي</a:t>
            </a:r>
            <a:r>
              <a:rPr lang="ku-Arab-IQ" dirty="0"/>
              <a:t>فة العامة عن طر</a:t>
            </a:r>
            <a:r>
              <a:rPr lang="ar-IQ" dirty="0"/>
              <a:t>يق</a:t>
            </a:r>
            <a:r>
              <a:rPr lang="ku-Arab-IQ" dirty="0"/>
              <a:t> ال</a:t>
            </a:r>
            <a:r>
              <a:rPr lang="ar-IQ" dirty="0"/>
              <a:t>ا</a:t>
            </a:r>
            <a:r>
              <a:rPr lang="ku-Arab-IQ" dirty="0"/>
              <a:t>نتخاب من </a:t>
            </a:r>
            <a:r>
              <a:rPr lang="ar-IQ" dirty="0"/>
              <a:t>ق</a:t>
            </a:r>
            <a:r>
              <a:rPr lang="ku-Arab-IQ" dirty="0"/>
              <a:t>بل</a:t>
            </a:r>
            <a:r>
              <a:rPr lang="ar-IQ" dirty="0"/>
              <a:t> </a:t>
            </a:r>
            <a:r>
              <a:rPr lang="ku-Arab-IQ" dirty="0"/>
              <a:t>المواطن</a:t>
            </a:r>
            <a:r>
              <a:rPr lang="ar-IQ" dirty="0"/>
              <a:t>ي</a:t>
            </a:r>
            <a:r>
              <a:rPr lang="ku-Arab-IQ" dirty="0"/>
              <a:t>ن، وتعد طر</a:t>
            </a:r>
            <a:r>
              <a:rPr lang="ar-IQ" dirty="0"/>
              <a:t>يق</a:t>
            </a:r>
            <a:r>
              <a:rPr lang="ku-Arab-IQ" dirty="0"/>
              <a:t>ة استثنائ</a:t>
            </a:r>
            <a:r>
              <a:rPr lang="ar-IQ" dirty="0"/>
              <a:t>ي</a:t>
            </a:r>
            <a:r>
              <a:rPr lang="ku-Arab-IQ" dirty="0"/>
              <a:t>ة ت</a:t>
            </a:r>
            <a:r>
              <a:rPr lang="ar-IQ" dirty="0"/>
              <a:t>ق</a:t>
            </a:r>
            <a:r>
              <a:rPr lang="ku-Arab-IQ" dirty="0"/>
              <a:t>تصرعلى وظائف محددة ح</a:t>
            </a:r>
            <a:r>
              <a:rPr lang="ar-IQ" dirty="0"/>
              <a:t>يث</a:t>
            </a:r>
            <a:r>
              <a:rPr lang="ku-Arab-IQ" dirty="0"/>
              <a:t> تكون أراء واتفا</a:t>
            </a:r>
            <a:r>
              <a:rPr lang="ar-IQ" dirty="0"/>
              <a:t>ق</a:t>
            </a:r>
            <a:r>
              <a:rPr lang="ku-Arab-IQ" dirty="0"/>
              <a:t>ات الناخب</a:t>
            </a:r>
            <a:r>
              <a:rPr lang="ar-IQ" dirty="0"/>
              <a:t>ي</a:t>
            </a:r>
            <a:r>
              <a:rPr lang="ku-Arab-IQ" dirty="0"/>
              <a:t>ن ه</a:t>
            </a:r>
            <a:r>
              <a:rPr lang="ar-IQ" dirty="0"/>
              <a:t>و</a:t>
            </a:r>
            <a:r>
              <a:rPr lang="ku-Arab-IQ" dirty="0"/>
              <a:t> المعول عل</a:t>
            </a:r>
            <a:r>
              <a:rPr lang="ar-IQ" dirty="0"/>
              <a:t>يه</a:t>
            </a:r>
            <a:r>
              <a:rPr lang="ku-Arab-IQ" dirty="0"/>
              <a:t>ا ف</a:t>
            </a:r>
            <a:r>
              <a:rPr lang="ar-IQ" dirty="0"/>
              <a:t>ي</a:t>
            </a:r>
            <a:r>
              <a:rPr lang="ku-Arab-IQ" dirty="0"/>
              <a:t> اخت</a:t>
            </a:r>
            <a:r>
              <a:rPr lang="ar-IQ" dirty="0"/>
              <a:t>ي</a:t>
            </a:r>
            <a:r>
              <a:rPr lang="ku-Arab-IQ" dirty="0"/>
              <a:t>ار شخص ما لتولى الوظ</a:t>
            </a:r>
            <a:r>
              <a:rPr lang="ar-IQ" dirty="0"/>
              <a:t>ي</a:t>
            </a:r>
            <a:r>
              <a:rPr lang="ku-Arab-IQ" dirty="0"/>
              <a:t>فة العامة. </a:t>
            </a:r>
            <a:endParaRPr lang="ar-IQ" dirty="0"/>
          </a:p>
          <a:p>
            <a:pPr algn="r" rtl="1">
              <a:lnSpc>
                <a:spcPct val="120000"/>
              </a:lnSpc>
              <a:buNone/>
            </a:pPr>
            <a:r>
              <a:rPr lang="ku-Arab-IQ" b="1" dirty="0">
                <a:solidFill>
                  <a:schemeClr val="accent2"/>
                </a:solidFill>
              </a:rPr>
              <a:t>مم</a:t>
            </a:r>
            <a:r>
              <a:rPr lang="ar-IQ" b="1" dirty="0">
                <a:solidFill>
                  <a:schemeClr val="accent2"/>
                </a:solidFill>
              </a:rPr>
              <a:t>ي</a:t>
            </a:r>
            <a:r>
              <a:rPr lang="ku-Arab-IQ" b="1" dirty="0">
                <a:solidFill>
                  <a:schemeClr val="accent2"/>
                </a:solidFill>
              </a:rPr>
              <a:t>زات هذه الطر</a:t>
            </a:r>
            <a:r>
              <a:rPr lang="ar-IQ" b="1" dirty="0">
                <a:solidFill>
                  <a:schemeClr val="accent2"/>
                </a:solidFill>
              </a:rPr>
              <a:t>يق</a:t>
            </a:r>
            <a:r>
              <a:rPr lang="ku-Arab-IQ" b="1" dirty="0">
                <a:solidFill>
                  <a:schemeClr val="accent2"/>
                </a:solidFill>
              </a:rPr>
              <a:t>ة</a:t>
            </a:r>
            <a:r>
              <a:rPr lang="ar-IQ" b="1" dirty="0">
                <a:solidFill>
                  <a:schemeClr val="accent2"/>
                </a:solidFill>
              </a:rPr>
              <a:t>:</a:t>
            </a:r>
            <a:r>
              <a:rPr lang="ku-Arab-IQ" b="1" dirty="0">
                <a:solidFill>
                  <a:schemeClr val="accent2"/>
                </a:solidFill>
              </a:rPr>
              <a:t> </a:t>
            </a:r>
            <a:r>
              <a:rPr lang="ku-Arab-IQ" dirty="0"/>
              <a:t>تتمثل ف</a:t>
            </a:r>
            <a:r>
              <a:rPr lang="ar-IQ" dirty="0"/>
              <a:t>ي</a:t>
            </a:r>
          </a:p>
          <a:p>
            <a:pPr algn="r" rtl="1">
              <a:lnSpc>
                <a:spcPct val="120000"/>
              </a:lnSpc>
              <a:buNone/>
            </a:pPr>
            <a:r>
              <a:rPr lang="ku-Arab-IQ" dirty="0"/>
              <a:t>١- إ</a:t>
            </a:r>
            <a:r>
              <a:rPr lang="ar-IQ" dirty="0"/>
              <a:t>ي</a:t>
            </a:r>
            <a:r>
              <a:rPr lang="ku-Arab-IQ" dirty="0"/>
              <a:t>جاد صلة مباشرة ب</a:t>
            </a:r>
            <a:r>
              <a:rPr lang="ar-IQ" dirty="0"/>
              <a:t>ي</a:t>
            </a:r>
            <a:r>
              <a:rPr lang="ku-Arab-IQ" dirty="0"/>
              <a:t>ن الموظف والجماعة الت</a:t>
            </a:r>
            <a:r>
              <a:rPr lang="ar-IQ" dirty="0"/>
              <a:t>ي</a:t>
            </a:r>
            <a:r>
              <a:rPr lang="ku-Arab-IQ" dirty="0"/>
              <a:t> س</a:t>
            </a:r>
            <a:r>
              <a:rPr lang="ar-IQ" dirty="0"/>
              <a:t>ي</a:t>
            </a:r>
            <a:r>
              <a:rPr lang="ku-Arab-IQ" dirty="0"/>
              <a:t>تولى خدمتها.</a:t>
            </a:r>
          </a:p>
          <a:p>
            <a:pPr algn="r" rtl="1">
              <a:lnSpc>
                <a:spcPct val="120000"/>
              </a:lnSpc>
              <a:buNone/>
            </a:pPr>
            <a:r>
              <a:rPr lang="ku-Arab-IQ" dirty="0"/>
              <a:t>٢- ال</a:t>
            </a:r>
            <a:r>
              <a:rPr lang="ar-IQ" dirty="0"/>
              <a:t>ق</a:t>
            </a:r>
            <a:r>
              <a:rPr lang="ku-Arab-IQ" dirty="0"/>
              <a:t>ضاء على التحكم والنفوذ ال</a:t>
            </a:r>
            <a:r>
              <a:rPr lang="ar-IQ" dirty="0"/>
              <a:t>وظيفي</a:t>
            </a:r>
            <a:r>
              <a:rPr lang="ku-Arab-IQ" dirty="0"/>
              <a:t>.</a:t>
            </a:r>
          </a:p>
          <a:p>
            <a:pPr algn="r" rtl="1">
              <a:lnSpc>
                <a:spcPct val="120000"/>
              </a:lnSpc>
              <a:buNone/>
            </a:pPr>
            <a:r>
              <a:rPr lang="ar-IQ" dirty="0">
                <a:solidFill>
                  <a:schemeClr val="accent2"/>
                </a:solidFill>
              </a:rPr>
              <a:t>وي</a:t>
            </a:r>
            <a:r>
              <a:rPr lang="ku-Arab-IQ" dirty="0">
                <a:solidFill>
                  <a:schemeClr val="accent2"/>
                </a:solidFill>
              </a:rPr>
              <a:t>عاب </a:t>
            </a:r>
            <a:r>
              <a:rPr lang="ar-IQ" dirty="0">
                <a:solidFill>
                  <a:schemeClr val="accent2"/>
                </a:solidFill>
              </a:rPr>
              <a:t>هذه الطريقة:</a:t>
            </a:r>
          </a:p>
          <a:p>
            <a:pPr algn="r" rtl="1">
              <a:lnSpc>
                <a:spcPct val="120000"/>
              </a:lnSpc>
              <a:buNone/>
            </a:pPr>
            <a:r>
              <a:rPr lang="ku-Arab-IQ" dirty="0"/>
              <a:t>١- أن الناخب</a:t>
            </a:r>
            <a:r>
              <a:rPr lang="ar-IQ" dirty="0"/>
              <a:t>ي</a:t>
            </a:r>
            <a:r>
              <a:rPr lang="ku-Arab-IQ" dirty="0"/>
              <a:t>ن ل</a:t>
            </a:r>
            <a:r>
              <a:rPr lang="ar-IQ" dirty="0"/>
              <a:t>ا</a:t>
            </a:r>
            <a:r>
              <a:rPr lang="ku-Arab-IQ" dirty="0"/>
              <a:t> </a:t>
            </a:r>
            <a:r>
              <a:rPr lang="ar-IQ" dirty="0"/>
              <a:t>ي</a:t>
            </a:r>
            <a:r>
              <a:rPr lang="ku-Arab-IQ" dirty="0"/>
              <a:t>ستط</a:t>
            </a:r>
            <a:r>
              <a:rPr lang="ar-IQ" dirty="0"/>
              <a:t>ي</a:t>
            </a:r>
            <a:r>
              <a:rPr lang="ku-Arab-IQ" dirty="0"/>
              <a:t>عون ت</a:t>
            </a:r>
            <a:r>
              <a:rPr lang="ar-IQ" dirty="0"/>
              <a:t>قدي</a:t>
            </a:r>
            <a:r>
              <a:rPr lang="ku-Arab-IQ" dirty="0"/>
              <a:t>ر كفاءة المت</a:t>
            </a:r>
            <a:r>
              <a:rPr lang="ar-IQ" dirty="0"/>
              <a:t>ق</a:t>
            </a:r>
            <a:r>
              <a:rPr lang="ku-Arab-IQ" dirty="0"/>
              <a:t>دم للوظ</a:t>
            </a:r>
            <a:r>
              <a:rPr lang="ar-IQ" dirty="0"/>
              <a:t>ي</a:t>
            </a:r>
            <a:r>
              <a:rPr lang="ku-Arab-IQ" dirty="0"/>
              <a:t>فة.</a:t>
            </a:r>
          </a:p>
          <a:p>
            <a:pPr algn="r" rtl="1">
              <a:lnSpc>
                <a:spcPct val="120000"/>
              </a:lnSpc>
              <a:buNone/>
            </a:pPr>
            <a:r>
              <a:rPr lang="ku-Arab-IQ" dirty="0"/>
              <a:t>٢- </a:t>
            </a:r>
            <a:r>
              <a:rPr lang="ar-IQ" dirty="0"/>
              <a:t>قد</a:t>
            </a:r>
            <a:r>
              <a:rPr lang="ku-Arab-IQ" dirty="0"/>
              <a:t> </a:t>
            </a:r>
            <a:r>
              <a:rPr lang="ar-IQ" dirty="0"/>
              <a:t>ي</a:t>
            </a:r>
            <a:r>
              <a:rPr lang="ku-Arab-IQ" dirty="0"/>
              <a:t>كون اخت</a:t>
            </a:r>
            <a:r>
              <a:rPr lang="ar-IQ" dirty="0"/>
              <a:t>ي</a:t>
            </a:r>
            <a:r>
              <a:rPr lang="ku-Arab-IQ" dirty="0"/>
              <a:t>ارهم خاضعا ل</a:t>
            </a:r>
            <a:r>
              <a:rPr lang="ar-IQ" dirty="0"/>
              <a:t>ا</a:t>
            </a:r>
            <a:r>
              <a:rPr lang="ku-Arab-IQ" dirty="0"/>
              <a:t>عتبارات بع</a:t>
            </a:r>
            <a:r>
              <a:rPr lang="ar-IQ" dirty="0"/>
              <a:t>ي</a:t>
            </a:r>
            <a:r>
              <a:rPr lang="ku-Arab-IQ" dirty="0"/>
              <a:t>دة عن مستلزمات الوظ</a:t>
            </a:r>
            <a:r>
              <a:rPr lang="ar-IQ" dirty="0"/>
              <a:t>ي</a:t>
            </a:r>
            <a:r>
              <a:rPr lang="ku-Arab-IQ" dirty="0"/>
              <a:t>فة.</a:t>
            </a:r>
          </a:p>
          <a:p>
            <a:pPr algn="r" rtl="1">
              <a:lnSpc>
                <a:spcPct val="120000"/>
              </a:lnSpc>
              <a:buNone/>
            </a:pPr>
            <a:r>
              <a:rPr lang="ku-Arab-IQ" dirty="0"/>
              <a:t>٣- أنها تجعل الموظف خاضعا لتأث</a:t>
            </a:r>
            <a:r>
              <a:rPr lang="ar-IQ" dirty="0"/>
              <a:t>ي</a:t>
            </a:r>
            <a:r>
              <a:rPr lang="ku-Arab-IQ" dirty="0"/>
              <a:t>ر ناخب</a:t>
            </a:r>
            <a:r>
              <a:rPr lang="ar-IQ" dirty="0"/>
              <a:t>ي</a:t>
            </a:r>
            <a:r>
              <a:rPr lang="ku-Arab-IQ" dirty="0"/>
              <a:t>ه إذ </a:t>
            </a:r>
            <a:r>
              <a:rPr lang="ar-IQ" dirty="0"/>
              <a:t>ي</a:t>
            </a:r>
            <a:r>
              <a:rPr lang="ku-Arab-IQ" dirty="0"/>
              <a:t>سعى لكسب رضاهم لضمان إعادة انتخابه مرة أخرى.</a:t>
            </a:r>
          </a:p>
          <a:p>
            <a:pPr algn="r" rtl="1">
              <a:lnSpc>
                <a:spcPct val="120000"/>
              </a:lnSpc>
              <a:buNone/>
            </a:pPr>
            <a:r>
              <a:rPr lang="ku-Arab-IQ" dirty="0"/>
              <a:t> لذا فإن هذه الطر</a:t>
            </a:r>
            <a:r>
              <a:rPr lang="ar-IQ" dirty="0"/>
              <a:t>يق</a:t>
            </a:r>
            <a:r>
              <a:rPr lang="ku-Arab-IQ" dirty="0"/>
              <a:t>ة لم تعد متبعة ل</a:t>
            </a:r>
            <a:r>
              <a:rPr lang="ar-IQ" dirty="0"/>
              <a:t>ا</a:t>
            </a:r>
            <a:r>
              <a:rPr lang="ku-Arab-IQ" dirty="0"/>
              <a:t>خت</a:t>
            </a:r>
            <a:r>
              <a:rPr lang="ar-IQ" dirty="0"/>
              <a:t>ي</a:t>
            </a:r>
            <a:r>
              <a:rPr lang="ku-Arab-IQ" dirty="0"/>
              <a:t>ار الموظف</a:t>
            </a:r>
            <a:r>
              <a:rPr lang="ar-IQ" dirty="0"/>
              <a:t>ي</a:t>
            </a:r>
            <a:r>
              <a:rPr lang="ku-Arab-IQ" dirty="0"/>
              <a:t>ن ف</a:t>
            </a:r>
            <a:r>
              <a:rPr lang="ar-IQ" dirty="0"/>
              <a:t>ي</a:t>
            </a:r>
            <a:r>
              <a:rPr lang="ku-Arab-IQ" dirty="0"/>
              <a:t> دول العالم سوى بعض الحال</a:t>
            </a:r>
            <a:r>
              <a:rPr lang="ar-IQ" dirty="0"/>
              <a:t>ا</a:t>
            </a:r>
            <a:r>
              <a:rPr lang="ku-Arab-IQ" dirty="0"/>
              <a:t>ت المحدودة.</a:t>
            </a:r>
            <a:endParaRPr lang="ar-IQ" sz="3600" dirty="0">
              <a:solidFill>
                <a:srgbClr val="FF0000"/>
              </a:solidFill>
            </a:endParaRPr>
          </a:p>
        </p:txBody>
      </p:sp>
      <p:sp>
        <p:nvSpPr>
          <p:cNvPr id="6" name="Slide Number Placeholder 5"/>
          <p:cNvSpPr>
            <a:spLocks noGrp="1"/>
          </p:cNvSpPr>
          <p:nvPr>
            <p:ph type="sldNum" sz="quarter" idx="12"/>
          </p:nvPr>
        </p:nvSpPr>
        <p:spPr>
          <a:xfrm>
            <a:off x="8647272" y="6407945"/>
            <a:ext cx="365760" cy="297656"/>
          </a:xfrm>
        </p:spPr>
        <p:txBody>
          <a:bodyPr/>
          <a:lstStyle/>
          <a:p>
            <a:r>
              <a:rPr lang="ku-Arab-IQ" dirty="0">
                <a:solidFill>
                  <a:prstClr val="black"/>
                </a:solidFill>
              </a:rPr>
              <a:t>١٧</a:t>
            </a:r>
            <a:endParaRPr lang="en-US" dirty="0">
              <a:solidFill>
                <a:prstClr val="black"/>
              </a:solidFill>
            </a:endParaRPr>
          </a:p>
        </p:txBody>
      </p:sp>
    </p:spTree>
    <p:extLst>
      <p:ext uri="{BB962C8B-B14F-4D97-AF65-F5344CB8AC3E}">
        <p14:creationId xmlns:p14="http://schemas.microsoft.com/office/powerpoint/2010/main" val="2535881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5867400"/>
          </a:xfrm>
        </p:spPr>
        <p:txBody>
          <a:bodyPr>
            <a:normAutofit/>
          </a:bodyPr>
          <a:lstStyle/>
          <a:p>
            <a:pPr algn="r" rtl="1">
              <a:buNone/>
            </a:pPr>
            <a:r>
              <a:rPr lang="ku-Arab-IQ" sz="2400" b="1" dirty="0">
                <a:solidFill>
                  <a:srgbClr val="00B050"/>
                </a:solidFill>
              </a:rPr>
              <a:t>٣- طري</a:t>
            </a:r>
            <a:r>
              <a:rPr lang="ar-IQ" sz="2400" b="1" dirty="0">
                <a:solidFill>
                  <a:srgbClr val="00B050"/>
                </a:solidFill>
              </a:rPr>
              <a:t>قة</a:t>
            </a:r>
            <a:r>
              <a:rPr lang="ku-Arab-IQ" sz="2400" b="1" dirty="0">
                <a:solidFill>
                  <a:srgbClr val="00B050"/>
                </a:solidFill>
              </a:rPr>
              <a:t> المساب</a:t>
            </a:r>
            <a:r>
              <a:rPr lang="ar-IQ" sz="2400" b="1" dirty="0">
                <a:solidFill>
                  <a:srgbClr val="00B050"/>
                </a:solidFill>
              </a:rPr>
              <a:t>ق</a:t>
            </a:r>
            <a:r>
              <a:rPr lang="ku-Arab-IQ" sz="2400" b="1" dirty="0">
                <a:solidFill>
                  <a:srgbClr val="00B050"/>
                </a:solidFill>
              </a:rPr>
              <a:t>ة:</a:t>
            </a:r>
          </a:p>
          <a:p>
            <a:pPr algn="r" rtl="1">
              <a:buNone/>
            </a:pPr>
            <a:r>
              <a:rPr lang="ku-Arab-IQ" sz="2400" b="1" dirty="0">
                <a:solidFill>
                  <a:srgbClr val="00B050"/>
                </a:solidFill>
              </a:rPr>
              <a:t> </a:t>
            </a:r>
            <a:r>
              <a:rPr lang="ku-Arab-IQ" sz="2400" dirty="0"/>
              <a:t>ت</a:t>
            </a:r>
            <a:r>
              <a:rPr lang="ar-IQ" sz="2400" dirty="0"/>
              <a:t>ق</a:t>
            </a:r>
            <a:r>
              <a:rPr lang="ku-Arab-IQ" sz="2400" dirty="0"/>
              <a:t>وم هذه الطر</a:t>
            </a:r>
            <a:r>
              <a:rPr lang="ar-IQ" sz="2400" dirty="0"/>
              <a:t>يق</a:t>
            </a:r>
            <a:r>
              <a:rPr lang="ku-Arab-IQ" sz="2400" dirty="0"/>
              <a:t>ة على اخت</a:t>
            </a:r>
            <a:r>
              <a:rPr lang="ar-IQ" sz="2400" dirty="0"/>
              <a:t>ي</a:t>
            </a:r>
            <a:r>
              <a:rPr lang="ku-Arab-IQ" sz="2400" dirty="0"/>
              <a:t>ار الموظف</a:t>
            </a:r>
            <a:r>
              <a:rPr lang="ar-IQ" sz="2400" dirty="0"/>
              <a:t>ي</a:t>
            </a:r>
            <a:r>
              <a:rPr lang="ku-Arab-IQ" sz="2400" dirty="0"/>
              <a:t>ن من ب</a:t>
            </a:r>
            <a:r>
              <a:rPr lang="ar-IQ" sz="2400" dirty="0"/>
              <a:t>ي</a:t>
            </a:r>
            <a:r>
              <a:rPr lang="ku-Arab-IQ" sz="2400" dirty="0"/>
              <a:t>ن عدد من المرشح</a:t>
            </a:r>
            <a:r>
              <a:rPr lang="ar-IQ" sz="2400" dirty="0"/>
              <a:t>ي</a:t>
            </a:r>
            <a:r>
              <a:rPr lang="ku-Arab-IQ" sz="2400" dirty="0"/>
              <a:t>ن بعد إجراء مساب</a:t>
            </a:r>
            <a:r>
              <a:rPr lang="ar-IQ" sz="2400" dirty="0"/>
              <a:t>ق</a:t>
            </a:r>
            <a:r>
              <a:rPr lang="ku-Arab-IQ" sz="2400" dirty="0"/>
              <a:t>ات</a:t>
            </a:r>
            <a:r>
              <a:rPr lang="ar-IQ" sz="2400" dirty="0"/>
              <a:t> </a:t>
            </a:r>
            <a:r>
              <a:rPr lang="ku-Arab-IQ" sz="2400" dirty="0"/>
              <a:t>تنافس - اختبارات ذات طب</a:t>
            </a:r>
            <a:r>
              <a:rPr lang="ar-IQ" sz="2400" dirty="0"/>
              <a:t>يع</a:t>
            </a:r>
            <a:r>
              <a:rPr lang="ku-Arab-IQ" sz="2400" dirty="0"/>
              <a:t>ة خاصة -</a:t>
            </a:r>
            <a:r>
              <a:rPr lang="ar-IQ" sz="2400" dirty="0"/>
              <a:t> </a:t>
            </a:r>
            <a:r>
              <a:rPr lang="ku-Arab-IQ" sz="2400" dirty="0"/>
              <a:t>ب</a:t>
            </a:r>
            <a:r>
              <a:rPr lang="ar-IQ" sz="2400" dirty="0"/>
              <a:t>ي</a:t>
            </a:r>
            <a:r>
              <a:rPr lang="ku-Arab-IQ" sz="2400" dirty="0"/>
              <a:t>ن المت</a:t>
            </a:r>
            <a:r>
              <a:rPr lang="ar-IQ" sz="2400" dirty="0"/>
              <a:t>ق</a:t>
            </a:r>
            <a:r>
              <a:rPr lang="ku-Arab-IQ" sz="2400" dirty="0"/>
              <a:t>دم</a:t>
            </a:r>
            <a:r>
              <a:rPr lang="ar-IQ" sz="2400" dirty="0"/>
              <a:t>ي</a:t>
            </a:r>
            <a:r>
              <a:rPr lang="ku-Arab-IQ" sz="2400" dirty="0"/>
              <a:t>ن لشغل الوظ</a:t>
            </a:r>
            <a:r>
              <a:rPr lang="ar-IQ" sz="2400" dirty="0"/>
              <a:t>ي</a:t>
            </a:r>
            <a:r>
              <a:rPr lang="ku-Arab-IQ" sz="2400" dirty="0"/>
              <a:t>فة ت</a:t>
            </a:r>
            <a:r>
              <a:rPr lang="ar-IQ" sz="2400" dirty="0"/>
              <a:t>ق</a:t>
            </a:r>
            <a:r>
              <a:rPr lang="ku-Arab-IQ" sz="2400" dirty="0"/>
              <a:t>وم بها ه</a:t>
            </a:r>
            <a:r>
              <a:rPr lang="ar-IQ" sz="2400" dirty="0"/>
              <a:t>ي</a:t>
            </a:r>
            <a:r>
              <a:rPr lang="ku-Arab-IQ" sz="2400" dirty="0"/>
              <a:t>ئة إدار</a:t>
            </a:r>
            <a:r>
              <a:rPr lang="ar-IQ" sz="2400" dirty="0"/>
              <a:t>ي</a:t>
            </a:r>
            <a:r>
              <a:rPr lang="ku-Arab-IQ" sz="2400" dirty="0"/>
              <a:t>ة متخصصة أو الجهة المراد التع</a:t>
            </a:r>
            <a:r>
              <a:rPr lang="ar-IQ" sz="2400" dirty="0"/>
              <a:t>يي</a:t>
            </a:r>
            <a:r>
              <a:rPr lang="ku-Arab-IQ" sz="2400" dirty="0"/>
              <a:t>ن ف</a:t>
            </a:r>
            <a:r>
              <a:rPr lang="ar-IQ" sz="2400" dirty="0"/>
              <a:t>ي</a:t>
            </a:r>
            <a:r>
              <a:rPr lang="ku-Arab-IQ" sz="2400" dirty="0"/>
              <a:t>ها، لمعرفة </a:t>
            </a:r>
            <a:r>
              <a:rPr lang="ar-IQ" sz="2400" dirty="0"/>
              <a:t>ق</a:t>
            </a:r>
            <a:r>
              <a:rPr lang="ku-Arab-IQ" sz="2400" dirty="0"/>
              <a:t>دراتهم وكفاءتهم وا</a:t>
            </a:r>
            <a:r>
              <a:rPr lang="ar-IQ" sz="2400" dirty="0"/>
              <a:t>ختيار</a:t>
            </a:r>
            <a:r>
              <a:rPr lang="ku-Arab-IQ" sz="2400" dirty="0"/>
              <a:t> أفضلهم، و</a:t>
            </a:r>
            <a:r>
              <a:rPr lang="ar-IQ" sz="2400" dirty="0"/>
              <a:t>ي</a:t>
            </a:r>
            <a:r>
              <a:rPr lang="ku-Arab-IQ" sz="2400" dirty="0"/>
              <a:t>تم التفاضل على أساس نت</a:t>
            </a:r>
            <a:r>
              <a:rPr lang="ar-IQ" sz="2400" dirty="0"/>
              <a:t>ي</a:t>
            </a:r>
            <a:r>
              <a:rPr lang="ku-Arab-IQ" sz="2400" dirty="0"/>
              <a:t>جة ال</a:t>
            </a:r>
            <a:r>
              <a:rPr lang="ar-IQ" sz="2400" dirty="0"/>
              <a:t>ا</a:t>
            </a:r>
            <a:r>
              <a:rPr lang="ku-Arab-IQ" sz="2400" dirty="0"/>
              <a:t>ختبارات الت</a:t>
            </a:r>
            <a:r>
              <a:rPr lang="ar-IQ" sz="2400" dirty="0"/>
              <a:t>ي يج</a:t>
            </a:r>
            <a:r>
              <a:rPr lang="ku-Arab-IQ" sz="2400" dirty="0"/>
              <a:t>ب أن تح</a:t>
            </a:r>
            <a:r>
              <a:rPr lang="ar-IQ" sz="2400" dirty="0"/>
              <a:t>قق</a:t>
            </a:r>
            <a:r>
              <a:rPr lang="ku-Arab-IQ" sz="2400" dirty="0"/>
              <a:t> غرض</a:t>
            </a:r>
            <a:r>
              <a:rPr lang="ar-IQ" sz="2400" dirty="0"/>
              <a:t>ي</a:t>
            </a:r>
            <a:r>
              <a:rPr lang="ku-Arab-IQ" sz="2400" dirty="0"/>
              <a:t>ن هما:</a:t>
            </a:r>
            <a:endParaRPr lang="ar-IQ" sz="2400" dirty="0"/>
          </a:p>
          <a:p>
            <a:pPr algn="r" rtl="1">
              <a:buNone/>
            </a:pPr>
            <a:r>
              <a:rPr lang="ku-Arab-IQ" sz="2400" dirty="0"/>
              <a:t> ا</a:t>
            </a:r>
            <a:r>
              <a:rPr lang="ar-IQ" sz="2400" dirty="0"/>
              <a:t>ل</a:t>
            </a:r>
            <a:r>
              <a:rPr lang="ku-Arab-IQ" sz="2400" dirty="0"/>
              <a:t>أول: التح</a:t>
            </a:r>
            <a:r>
              <a:rPr lang="ar-IQ" sz="2400" dirty="0"/>
              <a:t>قق</a:t>
            </a:r>
            <a:r>
              <a:rPr lang="ku-Arab-IQ" sz="2400" dirty="0"/>
              <a:t> من توافر معلومات وخبرات وكفاءات مع</a:t>
            </a:r>
            <a:r>
              <a:rPr lang="ar-IQ" sz="2400" dirty="0"/>
              <a:t>ي</a:t>
            </a:r>
            <a:r>
              <a:rPr lang="ku-Arab-IQ" sz="2400" dirty="0"/>
              <a:t>نة لدى المرشح. </a:t>
            </a:r>
            <a:endParaRPr lang="ar-IQ" sz="2400" dirty="0"/>
          </a:p>
          <a:p>
            <a:pPr algn="r" rtl="1">
              <a:buNone/>
            </a:pPr>
            <a:r>
              <a:rPr lang="ku-Arab-IQ" sz="2400" dirty="0"/>
              <a:t>الثان</a:t>
            </a:r>
            <a:r>
              <a:rPr lang="ar-IQ" sz="2400" dirty="0"/>
              <a:t>ي</a:t>
            </a:r>
            <a:r>
              <a:rPr lang="ku-Arab-IQ" sz="2400" dirty="0"/>
              <a:t>: الكشف عن مدى </a:t>
            </a:r>
            <a:r>
              <a:rPr lang="ar-IQ" sz="2400" dirty="0"/>
              <a:t>ق</a:t>
            </a:r>
            <a:r>
              <a:rPr lang="ku-Arab-IQ" sz="2400" dirty="0"/>
              <a:t>درة المرشح على تطب</a:t>
            </a:r>
            <a:r>
              <a:rPr lang="ar-IQ" sz="2400" dirty="0"/>
              <a:t>يق</a:t>
            </a:r>
            <a:r>
              <a:rPr lang="ku-Arab-IQ" sz="2400" dirty="0"/>
              <a:t> تل</a:t>
            </a:r>
            <a:r>
              <a:rPr lang="ar-IQ" sz="2400" dirty="0"/>
              <a:t>ك</a:t>
            </a:r>
            <a:r>
              <a:rPr lang="ku-Arab-IQ" sz="2400" dirty="0"/>
              <a:t> ال</a:t>
            </a:r>
            <a:r>
              <a:rPr lang="ar-IQ" sz="2400" dirty="0"/>
              <a:t>ق</a:t>
            </a:r>
            <a:r>
              <a:rPr lang="ku-Arab-IQ" sz="2400" dirty="0"/>
              <a:t>درات والكفاءات واستخدامها ف</a:t>
            </a:r>
            <a:r>
              <a:rPr lang="ar-IQ" sz="2400" dirty="0"/>
              <a:t>ي</a:t>
            </a:r>
            <a:r>
              <a:rPr lang="ku-Arab-IQ" sz="2400" dirty="0"/>
              <a:t> الوظ</a:t>
            </a:r>
            <a:r>
              <a:rPr lang="ar-IQ" sz="2400" dirty="0"/>
              <a:t>ي</a:t>
            </a:r>
            <a:r>
              <a:rPr lang="ku-Arab-IQ" sz="2400" dirty="0"/>
              <a:t>فة </a:t>
            </a:r>
            <a:r>
              <a:rPr lang="ar-IQ" sz="2400" dirty="0"/>
              <a:t>المرشح له</a:t>
            </a:r>
            <a:r>
              <a:rPr lang="ku-Arab-IQ" sz="2400" dirty="0"/>
              <a:t>ا</a:t>
            </a:r>
            <a:r>
              <a:rPr lang="ar-IQ" sz="2400" dirty="0"/>
              <a:t>.</a:t>
            </a:r>
          </a:p>
          <a:p>
            <a:pPr algn="r" rtl="1">
              <a:buNone/>
            </a:pPr>
            <a:r>
              <a:rPr lang="ar-IQ" sz="2400" b="1" dirty="0">
                <a:solidFill>
                  <a:schemeClr val="accent2"/>
                </a:solidFill>
              </a:rPr>
              <a:t>يتمييز</a:t>
            </a:r>
            <a:r>
              <a:rPr lang="ku-Arab-IQ" sz="2400" b="1" dirty="0">
                <a:solidFill>
                  <a:schemeClr val="accent2"/>
                </a:solidFill>
              </a:rPr>
              <a:t>طر</a:t>
            </a:r>
            <a:r>
              <a:rPr lang="ar-IQ" sz="2400" b="1" dirty="0">
                <a:solidFill>
                  <a:schemeClr val="accent2"/>
                </a:solidFill>
              </a:rPr>
              <a:t>يق</a:t>
            </a:r>
            <a:r>
              <a:rPr lang="ku-Arab-IQ" sz="2400" b="1" dirty="0">
                <a:solidFill>
                  <a:schemeClr val="accent2"/>
                </a:solidFill>
              </a:rPr>
              <a:t>ة المساب</a:t>
            </a:r>
            <a:r>
              <a:rPr lang="ar-IQ" sz="2400" b="1" dirty="0">
                <a:solidFill>
                  <a:schemeClr val="accent2"/>
                </a:solidFill>
              </a:rPr>
              <a:t>ق</a:t>
            </a:r>
            <a:r>
              <a:rPr lang="ku-Arab-IQ" sz="2400" b="1" dirty="0">
                <a:solidFill>
                  <a:schemeClr val="accent2"/>
                </a:solidFill>
              </a:rPr>
              <a:t>ة</a:t>
            </a:r>
            <a:r>
              <a:rPr lang="ar-IQ" sz="2400" b="1" dirty="0">
                <a:solidFill>
                  <a:schemeClr val="accent2"/>
                </a:solidFill>
              </a:rPr>
              <a:t>:</a:t>
            </a:r>
            <a:r>
              <a:rPr lang="ku-Arab-IQ" sz="2400" b="1" dirty="0">
                <a:solidFill>
                  <a:schemeClr val="accent2"/>
                </a:solidFill>
              </a:rPr>
              <a:t> </a:t>
            </a:r>
            <a:endParaRPr lang="ar-IQ" sz="2400" b="1" dirty="0">
              <a:solidFill>
                <a:schemeClr val="accent2"/>
              </a:solidFill>
            </a:endParaRPr>
          </a:p>
          <a:p>
            <a:pPr algn="r" rtl="1">
              <a:buNone/>
            </a:pPr>
            <a:r>
              <a:rPr lang="ku-Arab-IQ" sz="2400" dirty="0"/>
              <a:t>١- </a:t>
            </a:r>
            <a:r>
              <a:rPr lang="ar-IQ" sz="2400" dirty="0"/>
              <a:t>انها ال</a:t>
            </a:r>
            <a:r>
              <a:rPr lang="ku-Arab-IQ" sz="2400" dirty="0"/>
              <a:t>أ</a:t>
            </a:r>
            <a:r>
              <a:rPr lang="ar-IQ" sz="2400" dirty="0"/>
              <a:t>س</a:t>
            </a:r>
            <a:r>
              <a:rPr lang="ku-Arab-IQ" sz="2400" dirty="0"/>
              <a:t>لوب ا</a:t>
            </a:r>
            <a:r>
              <a:rPr lang="ar-IQ" sz="2400" dirty="0"/>
              <a:t>ل</a:t>
            </a:r>
            <a:r>
              <a:rPr lang="ku-Arab-IQ" sz="2400" dirty="0"/>
              <a:t>أمثل كونها تعت</a:t>
            </a:r>
            <a:r>
              <a:rPr lang="ar-IQ" sz="2400" dirty="0"/>
              <a:t>م</a:t>
            </a:r>
            <a:r>
              <a:rPr lang="ku-Arab-IQ" sz="2400" dirty="0"/>
              <a:t>د </a:t>
            </a:r>
            <a:r>
              <a:rPr lang="ar-IQ" sz="2400" dirty="0"/>
              <a:t>على </a:t>
            </a:r>
            <a:r>
              <a:rPr lang="ku-Arab-IQ" sz="2400" dirty="0"/>
              <a:t>مبدأ الجدارة وال</a:t>
            </a:r>
            <a:r>
              <a:rPr lang="ar-IQ" sz="2400" dirty="0"/>
              <a:t>ا</a:t>
            </a:r>
            <a:r>
              <a:rPr lang="ku-Arab-IQ" sz="2400" dirty="0"/>
              <a:t>ستح</a:t>
            </a:r>
            <a:r>
              <a:rPr lang="ar-IQ" sz="2400" dirty="0"/>
              <a:t>ق</a:t>
            </a:r>
            <a:r>
              <a:rPr lang="ku-Arab-IQ" sz="2400" dirty="0"/>
              <a:t>اق أساسا</a:t>
            </a:r>
            <a:r>
              <a:rPr lang="ar-IQ" sz="2400" dirty="0"/>
              <a:t> </a:t>
            </a:r>
            <a:r>
              <a:rPr lang="ku-Arab-IQ" sz="2400" dirty="0"/>
              <a:t>ل</a:t>
            </a:r>
            <a:r>
              <a:rPr lang="ar-IQ" sz="2400" dirty="0"/>
              <a:t>ا</a:t>
            </a:r>
            <a:r>
              <a:rPr lang="ku-Arab-IQ" sz="2400" dirty="0"/>
              <a:t>خت</a:t>
            </a:r>
            <a:r>
              <a:rPr lang="ar-IQ" sz="2400" dirty="0"/>
              <a:t>ي</a:t>
            </a:r>
            <a:r>
              <a:rPr lang="ku-Arab-IQ" sz="2400" dirty="0"/>
              <a:t>ارمن </a:t>
            </a:r>
            <a:r>
              <a:rPr lang="ar-IQ" sz="2400" dirty="0"/>
              <a:t>ي</a:t>
            </a:r>
            <a:r>
              <a:rPr lang="ku-Arab-IQ" sz="2400" dirty="0"/>
              <a:t>تولى الوظائف العامة.</a:t>
            </a:r>
          </a:p>
          <a:p>
            <a:pPr algn="r" rtl="1">
              <a:buNone/>
            </a:pPr>
            <a:r>
              <a:rPr lang="ku-Arab-IQ" sz="2400" dirty="0"/>
              <a:t>٢- تح</a:t>
            </a:r>
            <a:r>
              <a:rPr lang="ar-IQ" sz="2400" dirty="0"/>
              <a:t>قق</a:t>
            </a:r>
            <a:r>
              <a:rPr lang="ku-Arab-IQ" sz="2400" dirty="0"/>
              <a:t> تكافؤ الفرص وتبعد شبهة الوساطة والمحسوب</a:t>
            </a:r>
            <a:r>
              <a:rPr lang="ar-IQ" sz="2400" dirty="0"/>
              <a:t>ي</a:t>
            </a:r>
            <a:r>
              <a:rPr lang="ku-Arab-IQ" sz="2400" dirty="0"/>
              <a:t>ة إذا أحسن تطب</a:t>
            </a:r>
            <a:r>
              <a:rPr lang="ar-IQ" sz="2400" dirty="0"/>
              <a:t>يق</a:t>
            </a:r>
            <a:r>
              <a:rPr lang="ku-Arab-IQ" sz="2400" dirty="0"/>
              <a:t>ها بد</a:t>
            </a:r>
            <a:r>
              <a:rPr lang="ar-IQ" sz="2400" dirty="0"/>
              <a:t>ق</a:t>
            </a:r>
            <a:r>
              <a:rPr lang="ku-Arab-IQ" sz="2400" dirty="0"/>
              <a:t>ة وأمانة، </a:t>
            </a:r>
          </a:p>
          <a:p>
            <a:pPr algn="r" rtl="1">
              <a:buNone/>
            </a:pPr>
            <a:r>
              <a:rPr lang="ku-Arab-IQ" sz="2400" dirty="0"/>
              <a:t>وه</a:t>
            </a:r>
            <a:r>
              <a:rPr lang="ar-IQ" sz="2400" dirty="0"/>
              <a:t>ي</a:t>
            </a:r>
            <a:r>
              <a:rPr lang="ku-Arab-IQ" sz="2400" dirty="0"/>
              <a:t> ا</a:t>
            </a:r>
            <a:r>
              <a:rPr lang="ar-IQ" sz="2400" dirty="0"/>
              <a:t>ل</a:t>
            </a:r>
            <a:r>
              <a:rPr lang="ku-Arab-IQ" sz="2400" dirty="0"/>
              <a:t>أكثر ش</a:t>
            </a:r>
            <a:r>
              <a:rPr lang="ar-IQ" sz="2400" dirty="0"/>
              <a:t>يو</a:t>
            </a:r>
            <a:r>
              <a:rPr lang="ku-Arab-IQ" sz="2400" dirty="0"/>
              <a:t>عا ف</a:t>
            </a:r>
            <a:r>
              <a:rPr lang="ar-IQ" sz="2400" dirty="0"/>
              <a:t>ي</a:t>
            </a:r>
            <a:r>
              <a:rPr lang="ku-Arab-IQ" sz="2400" dirty="0"/>
              <a:t> الو</a:t>
            </a:r>
            <a:r>
              <a:rPr lang="ar-IQ" sz="2400" dirty="0"/>
              <a:t>ق</a:t>
            </a:r>
            <a:r>
              <a:rPr lang="ku-Arab-IQ" sz="2400" dirty="0"/>
              <a:t>ت الحاضر لما لها من مز</a:t>
            </a:r>
            <a:r>
              <a:rPr lang="ar-IQ" sz="2400" dirty="0"/>
              <a:t>اي</a:t>
            </a:r>
            <a:r>
              <a:rPr lang="ku-Arab-IQ" sz="2400" dirty="0"/>
              <a:t>ا إذ تطب</a:t>
            </a:r>
            <a:r>
              <a:rPr lang="ar-IQ" sz="2400" dirty="0"/>
              <a:t>ق</a:t>
            </a:r>
            <a:r>
              <a:rPr lang="ku-Arab-IQ" sz="2400" dirty="0"/>
              <a:t> ف</a:t>
            </a:r>
            <a:r>
              <a:rPr lang="ar-IQ" sz="2400" dirty="0"/>
              <a:t>ي</a:t>
            </a:r>
            <a:r>
              <a:rPr lang="ku-Arab-IQ" sz="2400" dirty="0"/>
              <a:t> كل من العراق ومصر وفرنسا </a:t>
            </a:r>
            <a:r>
              <a:rPr lang="ar-IQ" sz="2400" dirty="0"/>
              <a:t>والولايات المتحدة الامريكية</a:t>
            </a:r>
            <a:r>
              <a:rPr lang="ku-Arab-IQ" sz="2400" dirty="0"/>
              <a:t>. </a:t>
            </a:r>
            <a:endParaRPr lang="ar-IQ" sz="2400" b="1" dirty="0">
              <a:solidFill>
                <a:prstClr val="black"/>
              </a:solidFill>
            </a:endParaRPr>
          </a:p>
          <a:p>
            <a:pPr algn="r" rtl="1">
              <a:buNone/>
            </a:pPr>
            <a:endParaRPr lang="ar-SA" b="1" dirty="0"/>
          </a:p>
        </p:txBody>
      </p:sp>
      <p:sp>
        <p:nvSpPr>
          <p:cNvPr id="6" name="Slide Number Placeholder 5"/>
          <p:cNvSpPr>
            <a:spLocks noGrp="1"/>
          </p:cNvSpPr>
          <p:nvPr>
            <p:ph type="sldNum" sz="quarter" idx="12"/>
          </p:nvPr>
        </p:nvSpPr>
        <p:spPr>
          <a:xfrm>
            <a:off x="8610600" y="6400800"/>
            <a:ext cx="365760" cy="365125"/>
          </a:xfrm>
        </p:spPr>
        <p:txBody>
          <a:bodyPr/>
          <a:lstStyle/>
          <a:p>
            <a:r>
              <a:rPr lang="ku-Arab-IQ" dirty="0">
                <a:solidFill>
                  <a:prstClr val="black"/>
                </a:solidFill>
              </a:rPr>
              <a:t>١٨</a:t>
            </a:r>
            <a:endParaRPr lang="en-US" dirty="0">
              <a:solidFill>
                <a:prstClr val="black"/>
              </a:solidFill>
            </a:endParaRPr>
          </a:p>
        </p:txBody>
      </p:sp>
    </p:spTree>
    <p:extLst>
      <p:ext uri="{BB962C8B-B14F-4D97-AF65-F5344CB8AC3E}">
        <p14:creationId xmlns:p14="http://schemas.microsoft.com/office/powerpoint/2010/main" val="3464635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r" rtl="1">
              <a:buNone/>
            </a:pPr>
            <a:r>
              <a:rPr lang="ar-IQ" sz="3200" dirty="0"/>
              <a:t>القاعدة القانونية : </a:t>
            </a:r>
            <a:r>
              <a:rPr lang="ar-IQ" sz="2800" dirty="0"/>
              <a:t>عبارة عن الوحدة القانونية الاساسية التي تضح حلا لعلاقة القانونية معينة أو لجانب من هذه العلاقة القانونية.</a:t>
            </a:r>
          </a:p>
          <a:p>
            <a:pPr marL="109728" indent="0" algn="r" rtl="1">
              <a:buNone/>
            </a:pPr>
            <a:endParaRPr lang="ar-IQ" sz="3200" dirty="0"/>
          </a:p>
          <a:p>
            <a:pPr marL="109728" indent="0" algn="r" rtl="1">
              <a:buNone/>
            </a:pPr>
            <a:r>
              <a:rPr lang="ar-IQ" sz="3200" dirty="0"/>
              <a:t>المبدأ القانوني : </a:t>
            </a:r>
            <a:r>
              <a:rPr lang="ar-IQ" sz="2800" dirty="0"/>
              <a:t>عبارة عن فكرة عامة صالحة لأن تكون أساسا لوضع مجموعة من الحلول القانونية.</a:t>
            </a:r>
          </a:p>
        </p:txBody>
      </p:sp>
      <p:sp>
        <p:nvSpPr>
          <p:cNvPr id="6" name="Slide Number Placeholder 5"/>
          <p:cNvSpPr>
            <a:spLocks noGrp="1"/>
          </p:cNvSpPr>
          <p:nvPr>
            <p:ph type="sldNum" sz="quarter" idx="12"/>
          </p:nvPr>
        </p:nvSpPr>
        <p:spPr>
          <a:xfrm>
            <a:off x="8653462" y="6430961"/>
            <a:ext cx="365760" cy="304801"/>
          </a:xfrm>
        </p:spPr>
        <p:txBody>
          <a:bodyPr/>
          <a:lstStyle/>
          <a:p>
            <a:r>
              <a:rPr lang="ku-Arab-IQ" dirty="0"/>
              <a:t>١</a:t>
            </a:r>
            <a:endParaRPr lang="en-US" dirty="0"/>
          </a:p>
        </p:txBody>
      </p:sp>
      <p:sp>
        <p:nvSpPr>
          <p:cNvPr id="2" name="Title 1"/>
          <p:cNvSpPr>
            <a:spLocks noGrp="1"/>
          </p:cNvSpPr>
          <p:nvPr>
            <p:ph type="title"/>
          </p:nvPr>
        </p:nvSpPr>
        <p:spPr/>
        <p:txBody>
          <a:bodyPr>
            <a:normAutofit/>
          </a:bodyPr>
          <a:lstStyle/>
          <a:p>
            <a:pPr algn="r" rtl="1"/>
            <a:r>
              <a:rPr lang="ar-IQ" b="1" dirty="0"/>
              <a:t>القانون : </a:t>
            </a:r>
            <a:r>
              <a:rPr lang="ar-IQ" sz="2700" b="1" dirty="0"/>
              <a:t>هو مجموعة من القواعد القانونية عامة ومجردة وملزمة</a:t>
            </a:r>
            <a:r>
              <a:rPr lang="ar-IQ" sz="2700" dirty="0"/>
              <a:t>.</a:t>
            </a:r>
            <a:endParaRPr lang="en-US" sz="2700" b="1" dirty="0"/>
          </a:p>
        </p:txBody>
      </p:sp>
    </p:spTree>
    <p:extLst>
      <p:ext uri="{BB962C8B-B14F-4D97-AF65-F5344CB8AC3E}">
        <p14:creationId xmlns:p14="http://schemas.microsoft.com/office/powerpoint/2010/main" val="3089930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172200"/>
          </a:xfrm>
        </p:spPr>
        <p:txBody>
          <a:bodyPr>
            <a:normAutofit/>
          </a:bodyPr>
          <a:lstStyle/>
          <a:p>
            <a:pPr algn="r" rtl="1">
              <a:buNone/>
            </a:pPr>
            <a:r>
              <a:rPr lang="ku-Arab-IQ" sz="2400" b="1" dirty="0">
                <a:solidFill>
                  <a:srgbClr val="00B050"/>
                </a:solidFill>
              </a:rPr>
              <a:t>٤- </a:t>
            </a:r>
            <a:r>
              <a:rPr lang="ar-IQ" sz="2400" b="1" dirty="0">
                <a:solidFill>
                  <a:srgbClr val="00B050"/>
                </a:solidFill>
              </a:rPr>
              <a:t>طريقة الاعداد الفني المسبق ( التدريب والتأهيل):</a:t>
            </a:r>
          </a:p>
          <a:p>
            <a:pPr algn="r" rtl="1">
              <a:buNone/>
            </a:pPr>
            <a:r>
              <a:rPr lang="ku-Arab-IQ" sz="2400" dirty="0"/>
              <a:t> وف</a:t>
            </a:r>
            <a:r>
              <a:rPr lang="ar-IQ" sz="2400" dirty="0"/>
              <a:t>ق</a:t>
            </a:r>
            <a:r>
              <a:rPr lang="ku-Arab-IQ" sz="2400" dirty="0"/>
              <a:t>ا لهذا ا</a:t>
            </a:r>
            <a:r>
              <a:rPr lang="ar-IQ" sz="2400" dirty="0"/>
              <a:t>ل</a:t>
            </a:r>
            <a:r>
              <a:rPr lang="ku-Arab-IQ" sz="2400" dirty="0"/>
              <a:t>أسلوب ت</a:t>
            </a:r>
            <a:r>
              <a:rPr lang="ar-IQ" sz="2400" dirty="0"/>
              <a:t>ق</a:t>
            </a:r>
            <a:r>
              <a:rPr lang="ku-Arab-IQ" sz="2400" dirty="0"/>
              <a:t>وم ا</a:t>
            </a:r>
            <a:r>
              <a:rPr lang="ar-IQ" sz="2400" dirty="0"/>
              <a:t>ل</a:t>
            </a:r>
            <a:r>
              <a:rPr lang="ku-Arab-IQ" sz="2400" dirty="0"/>
              <a:t>إدارة بإعداد المرشح</a:t>
            </a:r>
            <a:r>
              <a:rPr lang="ar-IQ" sz="2400" dirty="0"/>
              <a:t>ي</a:t>
            </a:r>
            <a:r>
              <a:rPr lang="ku-Arab-IQ" sz="2400" dirty="0"/>
              <a:t>ن لشغل الوظائف العامة إعدادا خاصا عن طر</a:t>
            </a:r>
            <a:r>
              <a:rPr lang="ar-IQ" sz="2400" dirty="0"/>
              <a:t>يق</a:t>
            </a:r>
            <a:r>
              <a:rPr lang="ku-Arab-IQ" sz="2400" dirty="0"/>
              <a:t> مدارس أو معاهد أو كل</a:t>
            </a:r>
            <a:r>
              <a:rPr lang="ar-IQ" sz="2400" dirty="0"/>
              <a:t>ي</a:t>
            </a:r>
            <a:r>
              <a:rPr lang="ku-Arab-IQ" sz="2400" dirty="0"/>
              <a:t>ات فن</a:t>
            </a:r>
            <a:r>
              <a:rPr lang="ar-IQ" sz="2400" dirty="0"/>
              <a:t>ي</a:t>
            </a:r>
            <a:r>
              <a:rPr lang="ku-Arab-IQ" sz="2400" dirty="0"/>
              <a:t>ة متخصصة على أعمال الوظ</a:t>
            </a:r>
            <a:r>
              <a:rPr lang="ar-IQ" sz="2400" dirty="0"/>
              <a:t>ي</a:t>
            </a:r>
            <a:r>
              <a:rPr lang="ku-Arab-IQ" sz="2400" dirty="0"/>
              <a:t>فة الت</a:t>
            </a:r>
            <a:r>
              <a:rPr lang="ar-IQ" sz="2400" dirty="0"/>
              <a:t>ي</a:t>
            </a:r>
            <a:r>
              <a:rPr lang="ku-Arab-IQ" sz="2400" dirty="0"/>
              <a:t> س</a:t>
            </a:r>
            <a:r>
              <a:rPr lang="ar-IQ" sz="2400" dirty="0"/>
              <a:t>ي</a:t>
            </a:r>
            <a:r>
              <a:rPr lang="ku-Arab-IQ" sz="2400" dirty="0"/>
              <a:t>شغلونها،</a:t>
            </a:r>
            <a:r>
              <a:rPr lang="ar-IQ" sz="2400" dirty="0"/>
              <a:t> </a:t>
            </a:r>
            <a:r>
              <a:rPr lang="ku-Arab-IQ" sz="2400" dirty="0"/>
              <a:t>وذل</a:t>
            </a:r>
            <a:r>
              <a:rPr lang="ar-IQ" sz="2400" dirty="0"/>
              <a:t>ك</a:t>
            </a:r>
            <a:r>
              <a:rPr lang="ku-Arab-IQ" sz="2400" dirty="0"/>
              <a:t> م</a:t>
            </a:r>
            <a:r>
              <a:rPr lang="ar-IQ" sz="2400" dirty="0"/>
              <a:t>ق</a:t>
            </a:r>
            <a:r>
              <a:rPr lang="ku-Arab-IQ" sz="2400" dirty="0"/>
              <a:t>ابل التزام هؤل</a:t>
            </a:r>
            <a:r>
              <a:rPr lang="ar-IQ" sz="2400" dirty="0"/>
              <a:t>ا</a:t>
            </a:r>
            <a:r>
              <a:rPr lang="ku-Arab-IQ" sz="2400" dirty="0"/>
              <a:t>ء بالعمل لد</a:t>
            </a:r>
            <a:r>
              <a:rPr lang="ar-IQ" sz="2400" dirty="0"/>
              <a:t>ي</a:t>
            </a:r>
            <a:r>
              <a:rPr lang="ku-Arab-IQ" sz="2400" dirty="0"/>
              <a:t>ها بعد التخر</a:t>
            </a:r>
            <a:r>
              <a:rPr lang="ar-IQ" sz="2400" dirty="0"/>
              <a:t>ج</a:t>
            </a:r>
            <a:r>
              <a:rPr lang="ku-Arab-IQ" sz="2400" dirty="0"/>
              <a:t> وتلتزم ا</a:t>
            </a:r>
            <a:r>
              <a:rPr lang="ar-IQ" sz="2400" dirty="0"/>
              <a:t>ل</a:t>
            </a:r>
            <a:r>
              <a:rPr lang="ku-Arab-IQ" sz="2400" dirty="0"/>
              <a:t>إدارة بتع</a:t>
            </a:r>
            <a:r>
              <a:rPr lang="ar-IQ" sz="2400" dirty="0"/>
              <a:t>يي</a:t>
            </a:r>
            <a:r>
              <a:rPr lang="ku-Arab-IQ" sz="2400" dirty="0"/>
              <a:t>نهم.</a:t>
            </a:r>
            <a:endParaRPr lang="ar-IQ" sz="2400" dirty="0"/>
          </a:p>
          <a:p>
            <a:pPr algn="r" rtl="1">
              <a:buNone/>
            </a:pPr>
            <a:endParaRPr lang="ar-IQ" sz="2400" dirty="0"/>
          </a:p>
          <a:p>
            <a:pPr algn="r" rtl="1">
              <a:buNone/>
            </a:pPr>
            <a:r>
              <a:rPr lang="ar-IQ" sz="2400" b="1" dirty="0">
                <a:solidFill>
                  <a:schemeClr val="accent2"/>
                </a:solidFill>
              </a:rPr>
              <a:t>يتميز</a:t>
            </a:r>
            <a:r>
              <a:rPr lang="ku-Arab-IQ" sz="2400" b="1" dirty="0">
                <a:solidFill>
                  <a:schemeClr val="accent2"/>
                </a:solidFill>
              </a:rPr>
              <a:t>هذا ا</a:t>
            </a:r>
            <a:r>
              <a:rPr lang="ar-IQ" sz="2400" b="1" dirty="0">
                <a:solidFill>
                  <a:schemeClr val="accent2"/>
                </a:solidFill>
              </a:rPr>
              <a:t>ل</a:t>
            </a:r>
            <a:r>
              <a:rPr lang="ku-Arab-IQ" sz="2400" b="1" dirty="0">
                <a:solidFill>
                  <a:schemeClr val="accent2"/>
                </a:solidFill>
              </a:rPr>
              <a:t>أسلوب</a:t>
            </a:r>
            <a:r>
              <a:rPr lang="ar-IQ" sz="2400" b="1" dirty="0">
                <a:solidFill>
                  <a:schemeClr val="accent2"/>
                </a:solidFill>
              </a:rPr>
              <a:t>:</a:t>
            </a:r>
            <a:r>
              <a:rPr lang="ku-Arab-IQ" sz="2400" b="1" dirty="0">
                <a:solidFill>
                  <a:schemeClr val="accent2"/>
                </a:solidFill>
              </a:rPr>
              <a:t> </a:t>
            </a:r>
            <a:r>
              <a:rPr lang="ar-IQ" sz="2400" b="1" dirty="0">
                <a:solidFill>
                  <a:schemeClr val="accent2"/>
                </a:solidFill>
              </a:rPr>
              <a:t> </a:t>
            </a:r>
          </a:p>
          <a:p>
            <a:pPr algn="r" rtl="1">
              <a:buNone/>
            </a:pPr>
            <a:r>
              <a:rPr lang="ku-Arab-IQ" sz="2400" b="1" dirty="0"/>
              <a:t>١- </a:t>
            </a:r>
            <a:r>
              <a:rPr lang="ar-IQ" sz="2400" dirty="0"/>
              <a:t>بانها من</a:t>
            </a:r>
            <a:r>
              <a:rPr lang="ku-Arab-IQ" sz="2400" dirty="0"/>
              <a:t> أفضل أسال</a:t>
            </a:r>
            <a:r>
              <a:rPr lang="ar-IQ" sz="2400" dirty="0"/>
              <a:t>ي</a:t>
            </a:r>
            <a:r>
              <a:rPr lang="ku-Arab-IQ" sz="2400" dirty="0"/>
              <a:t>ب اخت</a:t>
            </a:r>
            <a:r>
              <a:rPr lang="ar-IQ" sz="2400" dirty="0"/>
              <a:t>ي</a:t>
            </a:r>
            <a:r>
              <a:rPr lang="ku-Arab-IQ" sz="2400" dirty="0"/>
              <a:t>ار الموظف</a:t>
            </a:r>
            <a:r>
              <a:rPr lang="ar-IQ" sz="2400" dirty="0"/>
              <a:t>ي</a:t>
            </a:r>
            <a:r>
              <a:rPr lang="ku-Arab-IQ" sz="2400" dirty="0"/>
              <a:t>ن لكونه</a:t>
            </a:r>
            <a:r>
              <a:rPr lang="ar-IQ" sz="2400" dirty="0"/>
              <a:t> ي</a:t>
            </a:r>
            <a:r>
              <a:rPr lang="ku-Arab-IQ" sz="2400" dirty="0"/>
              <a:t>حدد عدد </a:t>
            </a:r>
            <a:r>
              <a:rPr lang="ar-IQ" sz="2400" dirty="0"/>
              <a:t>ال</a:t>
            </a:r>
            <a:r>
              <a:rPr lang="ku-Arab-IQ" sz="2400" dirty="0"/>
              <a:t>أشخاص الذ</a:t>
            </a:r>
            <a:r>
              <a:rPr lang="ar-IQ" sz="2400" dirty="0"/>
              <a:t>ي</a:t>
            </a:r>
            <a:r>
              <a:rPr lang="ku-Arab-IQ" sz="2400" dirty="0"/>
              <a:t>ن </a:t>
            </a:r>
            <a:r>
              <a:rPr lang="ar-IQ" sz="2400" dirty="0"/>
              <a:t>ي</a:t>
            </a:r>
            <a:r>
              <a:rPr lang="ku-Arab-IQ" sz="2400" dirty="0"/>
              <a:t>ؤهلهم فن</a:t>
            </a:r>
            <a:r>
              <a:rPr lang="ar-IQ" sz="2400" dirty="0"/>
              <a:t>ي</a:t>
            </a:r>
            <a:r>
              <a:rPr lang="ku-Arab-IQ" sz="2400" dirty="0"/>
              <a:t>ا</a:t>
            </a:r>
            <a:r>
              <a:rPr lang="ar-IQ" sz="2400" dirty="0"/>
              <a:t> </a:t>
            </a:r>
            <a:r>
              <a:rPr lang="ku-Arab-IQ" sz="2400" dirty="0"/>
              <a:t>بما </a:t>
            </a:r>
            <a:r>
              <a:rPr lang="ar-IQ" sz="2400" dirty="0"/>
              <a:t>ي</a:t>
            </a:r>
            <a:r>
              <a:rPr lang="ku-Arab-IQ" sz="2400" dirty="0"/>
              <a:t>تناسب مع الوظائف الشاغرة. </a:t>
            </a:r>
          </a:p>
          <a:p>
            <a:pPr algn="r" rtl="1">
              <a:buNone/>
            </a:pPr>
            <a:r>
              <a:rPr lang="ku-Arab-IQ" sz="2400" dirty="0"/>
              <a:t>٢- </a:t>
            </a:r>
            <a:r>
              <a:rPr lang="ar-IQ" sz="2400" dirty="0"/>
              <a:t>ي</a:t>
            </a:r>
            <a:r>
              <a:rPr lang="ku-Arab-IQ" sz="2400" dirty="0"/>
              <a:t>ساعد على إكساب الموظف الث</a:t>
            </a:r>
            <a:r>
              <a:rPr lang="ar-IQ" sz="2400" dirty="0"/>
              <a:t>ق</a:t>
            </a:r>
            <a:r>
              <a:rPr lang="ku-Arab-IQ" sz="2400" dirty="0"/>
              <a:t>ة ف</a:t>
            </a:r>
            <a:r>
              <a:rPr lang="ar-IQ" sz="2400" dirty="0"/>
              <a:t>ي</a:t>
            </a:r>
            <a:r>
              <a:rPr lang="ku-Arab-IQ" sz="2400" dirty="0"/>
              <a:t> نفسه لما </a:t>
            </a:r>
            <a:r>
              <a:rPr lang="ar-IQ" sz="2400" dirty="0"/>
              <a:t>ي</a:t>
            </a:r>
            <a:r>
              <a:rPr lang="ku-Arab-IQ" sz="2400" dirty="0"/>
              <a:t>كتسبه من خبرة</a:t>
            </a:r>
            <a:r>
              <a:rPr lang="en-US" sz="2400" dirty="0"/>
              <a:t>.</a:t>
            </a:r>
            <a:endParaRPr lang="ku-Arab-IQ" sz="2400" dirty="0"/>
          </a:p>
          <a:p>
            <a:pPr algn="r" rtl="1">
              <a:buNone/>
            </a:pPr>
            <a:r>
              <a:rPr lang="ku-Arab-IQ" sz="2400" dirty="0"/>
              <a:t>٣-  كما ساعد ا</a:t>
            </a:r>
            <a:r>
              <a:rPr lang="ar-IQ" sz="2400" dirty="0"/>
              <a:t>لا</a:t>
            </a:r>
            <a:r>
              <a:rPr lang="ku-Arab-IQ" sz="2400" dirty="0"/>
              <a:t>دارة على التأكد من صالح</a:t>
            </a:r>
            <a:r>
              <a:rPr lang="ar-IQ" sz="2400" dirty="0"/>
              <a:t>ي</a:t>
            </a:r>
            <a:r>
              <a:rPr lang="ku-Arab-IQ" sz="2400" dirty="0"/>
              <a:t>ة ا</a:t>
            </a:r>
            <a:r>
              <a:rPr lang="ar-IQ" sz="2400" dirty="0"/>
              <a:t>ل</a:t>
            </a:r>
            <a:r>
              <a:rPr lang="ku-Arab-IQ" sz="2400" dirty="0"/>
              <a:t>أشخاص للوظائف الت</a:t>
            </a:r>
            <a:r>
              <a:rPr lang="ar-IQ" sz="2400" dirty="0"/>
              <a:t>ي</a:t>
            </a:r>
            <a:r>
              <a:rPr lang="ku-Arab-IQ" sz="2400" dirty="0"/>
              <a:t> س</a:t>
            </a:r>
            <a:r>
              <a:rPr lang="ar-IQ" sz="2400" dirty="0"/>
              <a:t>ي</a:t>
            </a:r>
            <a:r>
              <a:rPr lang="ku-Arab-IQ" sz="2400" dirty="0"/>
              <a:t>شغلونها</a:t>
            </a:r>
            <a:r>
              <a:rPr lang="ar-IQ" sz="2400" dirty="0"/>
              <a:t>.</a:t>
            </a:r>
            <a:endParaRPr lang="ku-Arab-IQ" sz="2400" dirty="0"/>
          </a:p>
          <a:p>
            <a:pPr algn="r" rtl="1">
              <a:buNone/>
            </a:pPr>
            <a:r>
              <a:rPr lang="ku-Arab-IQ" sz="2400" dirty="0"/>
              <a:t> </a:t>
            </a:r>
            <a:r>
              <a:rPr lang="ar-IQ" sz="2400" dirty="0">
                <a:solidFill>
                  <a:schemeClr val="accent2"/>
                </a:solidFill>
              </a:rPr>
              <a:t>ويعاب هذه الطريقة:</a:t>
            </a:r>
            <a:endParaRPr lang="ku-Arab-IQ" sz="2400" dirty="0">
              <a:solidFill>
                <a:schemeClr val="accent2"/>
              </a:solidFill>
            </a:endParaRPr>
          </a:p>
          <a:p>
            <a:pPr algn="r" rtl="1">
              <a:buNone/>
            </a:pPr>
            <a:r>
              <a:rPr lang="ar-IQ" sz="2400" dirty="0"/>
              <a:t>ب</a:t>
            </a:r>
            <a:r>
              <a:rPr lang="ku-Arab-IQ" sz="2400" dirty="0"/>
              <a:t>أنه</a:t>
            </a:r>
            <a:r>
              <a:rPr lang="ar-IQ" sz="2400" dirty="0"/>
              <a:t> ي</a:t>
            </a:r>
            <a:r>
              <a:rPr lang="ku-Arab-IQ" sz="2400" dirty="0"/>
              <a:t>كلف الدولة نف</a:t>
            </a:r>
            <a:r>
              <a:rPr lang="ar-IQ" sz="2400" dirty="0"/>
              <a:t>ق</a:t>
            </a:r>
            <a:r>
              <a:rPr lang="ku-Arab-IQ" sz="2400" dirty="0"/>
              <a:t>ات كب</a:t>
            </a:r>
            <a:r>
              <a:rPr lang="ar-IQ" sz="2400" dirty="0"/>
              <a:t>ي</a:t>
            </a:r>
            <a:r>
              <a:rPr lang="ku-Arab-IQ" sz="2400" dirty="0"/>
              <a:t>رة وباهظة، لذا فأنه ل</a:t>
            </a:r>
            <a:r>
              <a:rPr lang="ar-IQ" sz="2400" dirty="0"/>
              <a:t>ا</a:t>
            </a:r>
            <a:r>
              <a:rPr lang="ku-Arab-IQ" sz="2400" dirty="0"/>
              <a:t> </a:t>
            </a:r>
            <a:r>
              <a:rPr lang="ar-IQ" sz="2400" dirty="0"/>
              <a:t>ي</a:t>
            </a:r>
            <a:r>
              <a:rPr lang="ku-Arab-IQ" sz="2400" dirty="0"/>
              <a:t>عتمد إل</a:t>
            </a:r>
            <a:r>
              <a:rPr lang="ar-IQ" sz="2400" dirty="0"/>
              <a:t>ا</a:t>
            </a:r>
            <a:r>
              <a:rPr lang="ku-Arab-IQ" sz="2400" dirty="0"/>
              <a:t> لبعض الوظائف كضباط الج</a:t>
            </a:r>
            <a:r>
              <a:rPr lang="ar-IQ" sz="2400" dirty="0"/>
              <a:t>ي</a:t>
            </a:r>
            <a:r>
              <a:rPr lang="ku-Arab-IQ" sz="2400" dirty="0"/>
              <a:t>ش والشرطة ومعاهد التمر</a:t>
            </a:r>
            <a:r>
              <a:rPr lang="ar-IQ" sz="2400" dirty="0"/>
              <a:t>ي</a:t>
            </a:r>
            <a:r>
              <a:rPr lang="ku-Arab-IQ" sz="2400" dirty="0"/>
              <a:t>ض وغ</a:t>
            </a:r>
            <a:r>
              <a:rPr lang="ar-IQ" sz="2400" dirty="0"/>
              <a:t>ير</a:t>
            </a:r>
            <a:r>
              <a:rPr lang="ku-Arab-IQ" sz="2400" dirty="0"/>
              <a:t>ها.</a:t>
            </a:r>
          </a:p>
          <a:p>
            <a:pPr algn="r" rtl="1">
              <a:buNone/>
            </a:pPr>
            <a:endParaRPr lang="ar-IQ" sz="2400" b="1" dirty="0">
              <a:solidFill>
                <a:prstClr val="black"/>
              </a:solidFill>
            </a:endParaRPr>
          </a:p>
          <a:p>
            <a:pPr algn="r" rtl="1">
              <a:buNone/>
            </a:pPr>
            <a:endParaRPr lang="ar-SA" b="1" dirty="0"/>
          </a:p>
        </p:txBody>
      </p:sp>
      <p:sp>
        <p:nvSpPr>
          <p:cNvPr id="6" name="Slide Number Placeholder 5"/>
          <p:cNvSpPr>
            <a:spLocks noGrp="1"/>
          </p:cNvSpPr>
          <p:nvPr>
            <p:ph type="sldNum" sz="quarter" idx="12"/>
          </p:nvPr>
        </p:nvSpPr>
        <p:spPr>
          <a:xfrm>
            <a:off x="8634334" y="6370820"/>
            <a:ext cx="509666" cy="413843"/>
          </a:xfrm>
        </p:spPr>
        <p:txBody>
          <a:bodyPr/>
          <a:lstStyle/>
          <a:p>
            <a:r>
              <a:rPr lang="ku-Arab-IQ" dirty="0">
                <a:solidFill>
                  <a:prstClr val="black"/>
                </a:solidFill>
              </a:rPr>
              <a:t>١٩</a:t>
            </a:r>
            <a:endParaRPr lang="en-US" dirty="0">
              <a:solidFill>
                <a:prstClr val="black"/>
              </a:solidFill>
            </a:endParaRPr>
          </a:p>
        </p:txBody>
      </p:sp>
    </p:spTree>
    <p:extLst>
      <p:ext uri="{BB962C8B-B14F-4D97-AF65-F5344CB8AC3E}">
        <p14:creationId xmlns:p14="http://schemas.microsoft.com/office/powerpoint/2010/main" val="3378584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915400" cy="6172200"/>
          </a:xfrm>
        </p:spPr>
        <p:txBody>
          <a:bodyPr>
            <a:normAutofit/>
          </a:bodyPr>
          <a:lstStyle/>
          <a:p>
            <a:pPr algn="just" rtl="1">
              <a:buNone/>
            </a:pPr>
            <a:r>
              <a:rPr lang="ar-SA" sz="3600" b="1" dirty="0">
                <a:solidFill>
                  <a:schemeClr val="accent2"/>
                </a:solidFill>
              </a:rPr>
              <a:t>الوظائف المحجوزة</a:t>
            </a:r>
            <a:r>
              <a:rPr lang="ar-IQ" sz="3600" b="1" dirty="0">
                <a:solidFill>
                  <a:schemeClr val="accent2"/>
                </a:solidFill>
              </a:rPr>
              <a:t>: </a:t>
            </a:r>
            <a:r>
              <a:rPr lang="ar-IQ" b="1" dirty="0"/>
              <a:t>يقصد بها ق</a:t>
            </a:r>
            <a:r>
              <a:rPr lang="ar-SA" b="1" dirty="0"/>
              <a:t>صر تولي بعض الوظائف في الدولة على بعض الأفراد أو الفئات لاعتبارات خاصة . ترى الدولة إزاءها وجوب قصر التعيين في تلك الوظائف على هؤلاء الأفراد أو تلك الفئات دون غيرهم من أفراد وفئات المجتمع الأخرى. من هنا اعتبر هذا النظام أو هذا الأسلوب كاستثناء من مبدأ المساواة في تولي الوظائف العامة. إذ ان هذه الوظائف تحجز لتلك الفئات أو هؤلاء الأفراد ويمتنع دخولها على غيرهم من أفراد أو فئات المجتمع . ويكون ذلك عادة بهدف رد دين في عنق الدولة أو عرفاناً من جانبها بالجميل لهؤلاء الأفراد وتلك الفئات لقاء ما بذلوه من تضحيات في سبيلها. وتشمل هذه الطوائف بصفة أصلية مشوهي الحرب . وتدمج فيها بعض التشريعات ، الأرامل اللائي فقدن أزواجهن بسبب الحرب وكذلك الأيتام بسببها. </a:t>
            </a:r>
          </a:p>
        </p:txBody>
      </p:sp>
      <p:sp>
        <p:nvSpPr>
          <p:cNvPr id="6" name="Slide Number Placeholder 5"/>
          <p:cNvSpPr>
            <a:spLocks noGrp="1"/>
          </p:cNvSpPr>
          <p:nvPr>
            <p:ph type="sldNum" sz="quarter" idx="12"/>
          </p:nvPr>
        </p:nvSpPr>
        <p:spPr>
          <a:xfrm>
            <a:off x="8634334" y="6370820"/>
            <a:ext cx="433466" cy="41384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ku-Arab-IQ" sz="1000" b="0" i="0" u="none" strike="noStrike" kern="1200" cap="none" spc="0" normalizeH="0" baseline="0" noProof="0" dirty="0">
                <a:ln>
                  <a:noFill/>
                </a:ln>
                <a:solidFill>
                  <a:prstClr val="black"/>
                </a:solidFill>
                <a:effectLst/>
                <a:uLnTx/>
                <a:uFillTx/>
                <a:latin typeface="Lucida Sans Unicode"/>
                <a:ea typeface="+mn-ea"/>
                <a:cs typeface="Arial" panose="020B0604020202020204" pitchFamily="34" charset="0"/>
              </a:rPr>
              <a:t>٢٠</a:t>
            </a:r>
            <a:endParaRPr kumimoji="0" lang="en-US" sz="1000" b="0" i="0" u="none" strike="noStrike" kern="1200" cap="none" spc="0" normalizeH="0" baseline="0" noProof="0" dirty="0">
              <a:ln>
                <a:noFill/>
              </a:ln>
              <a:solidFill>
                <a:prstClr val="black"/>
              </a:solidFill>
              <a:effectLst/>
              <a:uLnTx/>
              <a:uFillTx/>
              <a:latin typeface="Lucida Sans Unicode"/>
              <a:ea typeface="+mn-ea"/>
              <a:cs typeface="+mn-cs"/>
            </a:endParaRPr>
          </a:p>
        </p:txBody>
      </p:sp>
    </p:spTree>
    <p:extLst>
      <p:ext uri="{BB962C8B-B14F-4D97-AF65-F5344CB8AC3E}">
        <p14:creationId xmlns:p14="http://schemas.microsoft.com/office/powerpoint/2010/main" val="1842451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172200"/>
          </a:xfrm>
        </p:spPr>
        <p:txBody>
          <a:bodyPr>
            <a:normAutofit fontScale="92500" lnSpcReduction="10000"/>
          </a:bodyPr>
          <a:lstStyle/>
          <a:p>
            <a:pPr algn="ctr" rtl="1">
              <a:buNone/>
            </a:pPr>
            <a:r>
              <a:rPr lang="ar-SA" b="1" dirty="0">
                <a:solidFill>
                  <a:schemeClr val="accent2"/>
                </a:solidFill>
              </a:rPr>
              <a:t>اختيار الموظفين في التشريع العراقي</a:t>
            </a:r>
            <a:endParaRPr lang="ku-Arab-IQ" b="1" dirty="0">
              <a:solidFill>
                <a:schemeClr val="accent2"/>
              </a:solidFill>
            </a:endParaRPr>
          </a:p>
          <a:p>
            <a:pPr algn="r" rtl="1">
              <a:buNone/>
            </a:pPr>
            <a:r>
              <a:rPr lang="ar-IQ" dirty="0"/>
              <a:t>يعد قانون الخدمة المدنية  رقم (</a:t>
            </a:r>
            <a:r>
              <a:rPr lang="ku-Arab-IQ" dirty="0"/>
              <a:t>٢٤) </a:t>
            </a:r>
            <a:r>
              <a:rPr lang="ar-IQ" dirty="0"/>
              <a:t>لسنة </a:t>
            </a:r>
            <a:r>
              <a:rPr lang="ku-Arab-IQ" dirty="0"/>
              <a:t>١٩٦٠</a:t>
            </a:r>
            <a:r>
              <a:rPr lang="en-US" dirty="0"/>
              <a:t> </a:t>
            </a:r>
            <a:r>
              <a:rPr lang="ar-IQ" dirty="0"/>
              <a:t>المعدل الشريعة العامة للقواعد التي تحكم الوظيفة العامة في العراق، وقد اناط قانون الخدمة المدنية مهمة اخيار الموظفين وتنظيم الاجراءات المتعلة به بمجلس الخدمة العامة</a:t>
            </a:r>
            <a:r>
              <a:rPr lang="ku-Arab-IQ" dirty="0"/>
              <a:t>.</a:t>
            </a:r>
          </a:p>
          <a:p>
            <a:pPr algn="r" rtl="1">
              <a:buNone/>
            </a:pPr>
            <a:endParaRPr lang="ku-Arab-IQ" dirty="0"/>
          </a:p>
          <a:p>
            <a:pPr algn="r" rtl="1">
              <a:buNone/>
            </a:pPr>
            <a:r>
              <a:rPr lang="ar-IQ" dirty="0"/>
              <a:t>لكن بموجب قرار مجلس القيادة الثورة </a:t>
            </a:r>
            <a:r>
              <a:rPr lang="en-US" dirty="0"/>
              <a:t>)</a:t>
            </a:r>
            <a:r>
              <a:rPr lang="ar-IQ" dirty="0"/>
              <a:t>المنحل) رقم (</a:t>
            </a:r>
            <a:r>
              <a:rPr lang="ku-Arab-IQ" dirty="0"/>
              <a:t>٩٩٦) </a:t>
            </a:r>
            <a:r>
              <a:rPr lang="ar-IQ" dirty="0"/>
              <a:t>في </a:t>
            </a:r>
            <a:r>
              <a:rPr lang="ku-Arab-IQ" dirty="0"/>
              <a:t>١٩٧٩/٨/٢ </a:t>
            </a:r>
            <a:r>
              <a:rPr lang="ar-IQ" dirty="0"/>
              <a:t>الذي ألغى مجلس الخدمة العامة وخول الوزراء المختصين سلطات المجلس في التعيين وإعادة التعيين، وقد حددت وزارة المالية أسس وضوابط إشغال الوظائف عند التعيين من قبل لجان تشكل بأمر الوزير المختص. </a:t>
            </a:r>
          </a:p>
          <a:p>
            <a:pPr algn="r" rtl="1">
              <a:buNone/>
            </a:pPr>
            <a:endParaRPr lang="ku-Arab-IQ" dirty="0"/>
          </a:p>
          <a:p>
            <a:pPr algn="r" rtl="1">
              <a:buNone/>
            </a:pPr>
            <a:r>
              <a:rPr lang="ku-Arab-IQ" dirty="0"/>
              <a:t>و</a:t>
            </a:r>
            <a:r>
              <a:rPr lang="ar-IQ" dirty="0"/>
              <a:t>ق</a:t>
            </a:r>
            <a:r>
              <a:rPr lang="ku-Arab-IQ" dirty="0"/>
              <a:t>د صدر حد</a:t>
            </a:r>
            <a:r>
              <a:rPr lang="ar-IQ" dirty="0"/>
              <a:t>ي</a:t>
            </a:r>
            <a:r>
              <a:rPr lang="ku-Arab-IQ" dirty="0"/>
              <a:t>ثا ال</a:t>
            </a:r>
            <a:r>
              <a:rPr lang="ar-IQ" dirty="0"/>
              <a:t>ق</a:t>
            </a:r>
            <a:r>
              <a:rPr lang="ku-Arab-IQ" dirty="0"/>
              <a:t>انون ر</a:t>
            </a:r>
            <a:r>
              <a:rPr lang="ar-IQ" dirty="0"/>
              <a:t>ق</a:t>
            </a:r>
            <a:r>
              <a:rPr lang="ku-Arab-IQ" dirty="0"/>
              <a:t>م (٤) لسنة ٢٠٠٩ الذي أ</a:t>
            </a:r>
            <a:r>
              <a:rPr lang="ar-IQ" dirty="0"/>
              <a:t>ق</a:t>
            </a:r>
            <a:r>
              <a:rPr lang="ku-Arab-IQ" dirty="0"/>
              <a:t>ر تأس</a:t>
            </a:r>
            <a:r>
              <a:rPr lang="ar-IQ" dirty="0"/>
              <a:t>ي</a:t>
            </a:r>
            <a:r>
              <a:rPr lang="ku-Arab-IQ" dirty="0"/>
              <a:t>س مجلس الخدمة العامة ال</a:t>
            </a:r>
            <a:r>
              <a:rPr lang="ar-IQ" dirty="0"/>
              <a:t>ا</a:t>
            </a:r>
            <a:r>
              <a:rPr lang="ku-Arab-IQ" dirty="0"/>
              <a:t>تحادي وجعل من مهامه تع</a:t>
            </a:r>
            <a:r>
              <a:rPr lang="ar-IQ" dirty="0"/>
              <a:t>يي</a:t>
            </a:r>
            <a:r>
              <a:rPr lang="ku-Arab-IQ" dirty="0"/>
              <a:t>ن الموظف</a:t>
            </a:r>
            <a:r>
              <a:rPr lang="ar-IQ" dirty="0"/>
              <a:t>ي</a:t>
            </a:r>
            <a:r>
              <a:rPr lang="ku-Arab-IQ" dirty="0"/>
              <a:t>ن، </a:t>
            </a:r>
            <a:r>
              <a:rPr lang="ar-IQ" dirty="0"/>
              <a:t>ي</a:t>
            </a:r>
            <a:r>
              <a:rPr lang="ku-Arab-IQ" dirty="0"/>
              <a:t>تكون المجلس من رئ</a:t>
            </a:r>
            <a:r>
              <a:rPr lang="ar-IQ" dirty="0"/>
              <a:t>ي</a:t>
            </a:r>
            <a:r>
              <a:rPr lang="ku-Arab-IQ" dirty="0"/>
              <a:t>س ونائب للرئ</a:t>
            </a:r>
            <a:r>
              <a:rPr lang="ar-IQ" dirty="0"/>
              <a:t>ي</a:t>
            </a:r>
            <a:r>
              <a:rPr lang="ku-Arab-IQ" dirty="0"/>
              <a:t>س وسبعة أعضاء متفرغ</a:t>
            </a:r>
            <a:r>
              <a:rPr lang="ar-IQ" dirty="0"/>
              <a:t>ي</a:t>
            </a:r>
            <a:r>
              <a:rPr lang="ku-Arab-IQ" dirty="0"/>
              <a:t>ن ممن </a:t>
            </a:r>
            <a:r>
              <a:rPr lang="ar-IQ" dirty="0"/>
              <a:t>ي</a:t>
            </a:r>
            <a:r>
              <a:rPr lang="ku-Arab-IQ" dirty="0"/>
              <a:t>حمل شهادة جامع</a:t>
            </a:r>
            <a:r>
              <a:rPr lang="ar-IQ" dirty="0"/>
              <a:t>ية</a:t>
            </a:r>
            <a:r>
              <a:rPr lang="ku-Arab-IQ" dirty="0"/>
              <a:t> أول</a:t>
            </a:r>
            <a:r>
              <a:rPr lang="ar-IQ" dirty="0"/>
              <a:t>ي</a:t>
            </a:r>
            <a:r>
              <a:rPr lang="ku-Arab-IQ" dirty="0"/>
              <a:t>ة ف</a:t>
            </a:r>
            <a:r>
              <a:rPr lang="ar-IQ" dirty="0"/>
              <a:t>ي</a:t>
            </a:r>
            <a:r>
              <a:rPr lang="ku-Arab-IQ" dirty="0"/>
              <a:t> ا</a:t>
            </a:r>
            <a:r>
              <a:rPr lang="ar-IQ" dirty="0"/>
              <a:t>ل</a:t>
            </a:r>
            <a:r>
              <a:rPr lang="ku-Arab-IQ" dirty="0"/>
              <a:t>أ</a:t>
            </a:r>
            <a:r>
              <a:rPr lang="ar-IQ" dirty="0"/>
              <a:t>ق</a:t>
            </a:r>
            <a:r>
              <a:rPr lang="ku-Arab-IQ" dirty="0"/>
              <a:t>ل، على أن</a:t>
            </a:r>
            <a:r>
              <a:rPr lang="ar-IQ" dirty="0"/>
              <a:t> ي</a:t>
            </a:r>
            <a:r>
              <a:rPr lang="ku-Arab-IQ" dirty="0"/>
              <a:t>كون </a:t>
            </a:r>
            <a:r>
              <a:rPr lang="ar-IQ" dirty="0"/>
              <a:t>(</a:t>
            </a:r>
            <a:r>
              <a:rPr lang="ku-Arab-IQ" dirty="0"/>
              <a:t>۲ )</a:t>
            </a:r>
            <a:r>
              <a:rPr lang="ar-IQ" dirty="0"/>
              <a:t> </a:t>
            </a:r>
            <a:r>
              <a:rPr lang="ku-Arab-IQ" dirty="0"/>
              <a:t>اثنان منهم ف</a:t>
            </a:r>
            <a:r>
              <a:rPr lang="ar-IQ" dirty="0"/>
              <a:t>ي</a:t>
            </a:r>
            <a:r>
              <a:rPr lang="ku-Arab-IQ" dirty="0"/>
              <a:t> ال</a:t>
            </a:r>
            <a:r>
              <a:rPr lang="ar-IQ" dirty="0"/>
              <a:t>ق</a:t>
            </a:r>
            <a:r>
              <a:rPr lang="ku-Arab-IQ" dirty="0"/>
              <a:t>انون، و</a:t>
            </a:r>
            <a:r>
              <a:rPr lang="ar-IQ" dirty="0"/>
              <a:t>(</a:t>
            </a:r>
            <a:r>
              <a:rPr lang="ku-Arab-IQ" dirty="0"/>
              <a:t>۲ )</a:t>
            </a:r>
            <a:r>
              <a:rPr lang="ar-IQ" dirty="0"/>
              <a:t> </a:t>
            </a:r>
            <a:r>
              <a:rPr lang="ku-Arab-IQ" dirty="0"/>
              <a:t>اثنان منهم ف</a:t>
            </a:r>
            <a:r>
              <a:rPr lang="ar-IQ" dirty="0"/>
              <a:t>ي</a:t>
            </a:r>
            <a:r>
              <a:rPr lang="ku-Arab-IQ" dirty="0"/>
              <a:t> ا</a:t>
            </a:r>
            <a:r>
              <a:rPr lang="ar-IQ" dirty="0"/>
              <a:t>ل</a:t>
            </a:r>
            <a:r>
              <a:rPr lang="ku-Arab-IQ" dirty="0"/>
              <a:t>إدارة وال</a:t>
            </a:r>
            <a:r>
              <a:rPr lang="ar-IQ" dirty="0"/>
              <a:t>اق</a:t>
            </a:r>
            <a:r>
              <a:rPr lang="ku-Arab-IQ" dirty="0"/>
              <a:t>تصاد، وواحد ف</a:t>
            </a:r>
            <a:r>
              <a:rPr lang="ar-IQ" dirty="0"/>
              <a:t>ي</a:t>
            </a:r>
            <a:r>
              <a:rPr lang="ku-Arab-IQ" dirty="0"/>
              <a:t> كل من الطب والهندسة والزراعة، وتم تشك</a:t>
            </a:r>
            <a:r>
              <a:rPr lang="ar-IQ" dirty="0"/>
              <a:t>ي</a:t>
            </a:r>
            <a:r>
              <a:rPr lang="ku-Arab-IQ" dirty="0"/>
              <a:t>ل هذا المجلس والتصو</a:t>
            </a:r>
            <a:r>
              <a:rPr lang="ar-IQ" dirty="0"/>
              <a:t>ي</a:t>
            </a:r>
            <a:r>
              <a:rPr lang="ku-Arab-IQ" dirty="0"/>
              <a:t>ت عل</a:t>
            </a:r>
            <a:r>
              <a:rPr lang="ar-IQ" dirty="0"/>
              <a:t>ي</a:t>
            </a:r>
            <a:r>
              <a:rPr lang="ku-Arab-IQ" dirty="0"/>
              <a:t>ه من </a:t>
            </a:r>
            <a:r>
              <a:rPr lang="ar-IQ" dirty="0"/>
              <a:t>ق</a:t>
            </a:r>
            <a:r>
              <a:rPr lang="ku-Arab-IQ" dirty="0"/>
              <a:t>بل مجلس النواب العر</a:t>
            </a:r>
            <a:r>
              <a:rPr lang="ar-IQ" dirty="0"/>
              <a:t>اقي</a:t>
            </a:r>
            <a:r>
              <a:rPr lang="ku-Arab-IQ" dirty="0"/>
              <a:t> سنة</a:t>
            </a:r>
            <a:r>
              <a:rPr lang="ar-IQ" dirty="0"/>
              <a:t>  </a:t>
            </a:r>
            <a:r>
              <a:rPr lang="ku-Arab-IQ" dirty="0"/>
              <a:t>٢٠١٩.</a:t>
            </a:r>
            <a:endParaRPr lang="ar-SA" b="1" dirty="0">
              <a:solidFill>
                <a:schemeClr val="accent2"/>
              </a:solidFill>
            </a:endParaRPr>
          </a:p>
        </p:txBody>
      </p:sp>
      <p:sp>
        <p:nvSpPr>
          <p:cNvPr id="6" name="Slide Number Placeholder 5"/>
          <p:cNvSpPr>
            <a:spLocks noGrp="1"/>
          </p:cNvSpPr>
          <p:nvPr>
            <p:ph type="sldNum" sz="quarter" idx="12"/>
          </p:nvPr>
        </p:nvSpPr>
        <p:spPr>
          <a:xfrm>
            <a:off x="8634334" y="6370820"/>
            <a:ext cx="433466" cy="41384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ku-Arab-IQ" dirty="0">
                <a:solidFill>
                  <a:prstClr val="black"/>
                </a:solidFill>
                <a:latin typeface="Lucida Sans Unicode"/>
                <a:cs typeface="Arial" panose="020B0604020202020204" pitchFamily="34" charset="0"/>
              </a:rPr>
              <a:t>٢١</a:t>
            </a:r>
            <a:endParaRPr kumimoji="0" lang="en-US" sz="1000" b="0" i="0" u="none" strike="noStrike" kern="1200" cap="none" spc="0" normalizeH="0" baseline="0" noProof="0" dirty="0">
              <a:ln>
                <a:noFill/>
              </a:ln>
              <a:solidFill>
                <a:prstClr val="black"/>
              </a:solidFill>
              <a:effectLst/>
              <a:uLnTx/>
              <a:uFillTx/>
              <a:latin typeface="Lucida Sans Unicode"/>
              <a:ea typeface="+mn-ea"/>
              <a:cs typeface="+mn-cs"/>
            </a:endParaRPr>
          </a:p>
        </p:txBody>
      </p:sp>
    </p:spTree>
    <p:extLst>
      <p:ext uri="{BB962C8B-B14F-4D97-AF65-F5344CB8AC3E}">
        <p14:creationId xmlns:p14="http://schemas.microsoft.com/office/powerpoint/2010/main" val="820902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71600"/>
            <a:ext cx="8839200" cy="5105400"/>
          </a:xfrm>
        </p:spPr>
        <p:txBody>
          <a:bodyPr>
            <a:normAutofit/>
          </a:bodyPr>
          <a:lstStyle/>
          <a:p>
            <a:pPr algn="just" rtl="1">
              <a:buNone/>
            </a:pPr>
            <a:r>
              <a:rPr lang="ku-Arab-IQ" sz="3200" b="1" dirty="0"/>
              <a:t> </a:t>
            </a:r>
            <a:r>
              <a:rPr lang="ar-IQ" sz="3200" dirty="0"/>
              <a:t>والذي نقصد به </a:t>
            </a:r>
            <a:r>
              <a:rPr lang="ku-Arab-IQ" sz="3200" dirty="0"/>
              <a:t>طبيعة العلاقة التي تربط الموظف بالإدارة، </a:t>
            </a:r>
            <a:r>
              <a:rPr lang="ar-IQ" sz="3200" dirty="0"/>
              <a:t>ثار الخلاف فى الفقة والقضاء فى فرنسا حول طبيعة العلاقة التى تربط الموظف بالدولة، هل هي علاقة تعاقدية ينظمها العقد ام هى علاقة قانونية تنظيمية تحكمها القوانين واللوائح. مرت هذه العلاقة بعدة مراحل نذكرها كما يلي:</a:t>
            </a:r>
          </a:p>
          <a:p>
            <a:pPr algn="just" rtl="1">
              <a:buNone/>
            </a:pPr>
            <a:endParaRPr lang="ar-IQ" sz="3200" dirty="0"/>
          </a:p>
          <a:p>
            <a:pPr algn="just" rtl="1">
              <a:buNone/>
            </a:pPr>
            <a:r>
              <a:rPr lang="ku-Arab-IQ" sz="3200" dirty="0"/>
              <a:t>١</a:t>
            </a:r>
            <a:r>
              <a:rPr lang="ar-IQ" sz="3200" dirty="0"/>
              <a:t>- علاقة الموظف بالادارة علاقة تعاقدية في اطار القانون الخاص.</a:t>
            </a:r>
          </a:p>
          <a:p>
            <a:pPr algn="just" rtl="1">
              <a:buNone/>
            </a:pPr>
            <a:r>
              <a:rPr lang="ku-Arab-IQ" sz="3200" dirty="0"/>
              <a:t>٢</a:t>
            </a:r>
            <a:r>
              <a:rPr lang="ar-IQ" sz="3200" dirty="0"/>
              <a:t>- علاقة تعاقدية في اطار القانون العام</a:t>
            </a:r>
          </a:p>
          <a:p>
            <a:pPr algn="just" rtl="1">
              <a:buNone/>
            </a:pPr>
            <a:r>
              <a:rPr lang="ku-Arab-IQ" sz="3200" dirty="0"/>
              <a:t>٣</a:t>
            </a:r>
            <a:r>
              <a:rPr lang="ar-IQ" sz="3200" dirty="0"/>
              <a:t>- تكييف العلاقة على ان الموظف في مركز تنظيمي.</a:t>
            </a:r>
          </a:p>
        </p:txBody>
      </p:sp>
      <p:sp>
        <p:nvSpPr>
          <p:cNvPr id="6" name="Slide Number Placeholder 5"/>
          <p:cNvSpPr>
            <a:spLocks noGrp="1"/>
          </p:cNvSpPr>
          <p:nvPr>
            <p:ph type="sldNum" sz="quarter" idx="12"/>
          </p:nvPr>
        </p:nvSpPr>
        <p:spPr/>
        <p:txBody>
          <a:bodyPr/>
          <a:lstStyle/>
          <a:p>
            <a:r>
              <a:rPr lang="ku-Arab-IQ" dirty="0">
                <a:solidFill>
                  <a:prstClr val="black"/>
                </a:solidFill>
              </a:rPr>
              <a:t>٢٢</a:t>
            </a:r>
            <a:endParaRPr lang="en-US" dirty="0">
              <a:solidFill>
                <a:prstClr val="black"/>
              </a:solidFill>
            </a:endParaRPr>
          </a:p>
        </p:txBody>
      </p:sp>
      <p:sp>
        <p:nvSpPr>
          <p:cNvPr id="2" name="Title 1"/>
          <p:cNvSpPr>
            <a:spLocks noGrp="1"/>
          </p:cNvSpPr>
          <p:nvPr>
            <p:ph type="title"/>
          </p:nvPr>
        </p:nvSpPr>
        <p:spPr>
          <a:xfrm>
            <a:off x="533400" y="304800"/>
            <a:ext cx="8229600" cy="1143000"/>
          </a:xfrm>
        </p:spPr>
        <p:txBody>
          <a:bodyPr/>
          <a:lstStyle/>
          <a:p>
            <a:pPr algn="ctr"/>
            <a:r>
              <a:rPr lang="ar-IQ" dirty="0"/>
              <a:t>تكييف علاقة الموظف بالدولة</a:t>
            </a:r>
            <a:endParaRPr lang="ar-SA" dirty="0"/>
          </a:p>
        </p:txBody>
      </p:sp>
    </p:spTree>
    <p:extLst>
      <p:ext uri="{BB962C8B-B14F-4D97-AF65-F5344CB8AC3E}">
        <p14:creationId xmlns:p14="http://schemas.microsoft.com/office/powerpoint/2010/main" val="3209589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248400"/>
          </a:xfrm>
        </p:spPr>
        <p:txBody>
          <a:bodyPr>
            <a:normAutofit lnSpcReduction="10000"/>
          </a:bodyPr>
          <a:lstStyle/>
          <a:p>
            <a:pPr lvl="0" algn="just" rtl="1">
              <a:buClr>
                <a:srgbClr val="2DA2BF"/>
              </a:buClr>
              <a:buNone/>
            </a:pPr>
            <a:r>
              <a:rPr lang="ku-Arab-IQ" b="1" dirty="0">
                <a:solidFill>
                  <a:prstClr val="black"/>
                </a:solidFill>
              </a:rPr>
              <a:t>١</a:t>
            </a:r>
            <a:r>
              <a:rPr lang="ar-IQ" b="1" dirty="0">
                <a:solidFill>
                  <a:prstClr val="black"/>
                </a:solidFill>
              </a:rPr>
              <a:t>- علاقة الموظف بالادارة علاقة تعاقدية في اطار القانون الخاص:</a:t>
            </a:r>
            <a:endParaRPr lang="ku-Arab-IQ" b="1" dirty="0">
              <a:solidFill>
                <a:prstClr val="black"/>
              </a:solidFill>
            </a:endParaRPr>
          </a:p>
          <a:p>
            <a:pPr lvl="0" algn="just" rtl="1">
              <a:buClr>
                <a:srgbClr val="2DA2BF"/>
              </a:buClr>
              <a:buNone/>
            </a:pPr>
            <a:r>
              <a:rPr lang="ar-IQ" dirty="0">
                <a:solidFill>
                  <a:prstClr val="black"/>
                </a:solidFill>
              </a:rPr>
              <a:t>كانت هذه اول نوع علاقة بين الموظف والحكومة وكانت خاضعة للقانون المدني قبل انشاء القضاء الاداري وظهور القانون الاداري.</a:t>
            </a:r>
            <a:endParaRPr lang="ku-Arab-IQ" dirty="0">
              <a:solidFill>
                <a:prstClr val="black"/>
              </a:solidFill>
            </a:endParaRPr>
          </a:p>
          <a:p>
            <a:pPr lvl="0" algn="just" rtl="1">
              <a:buClr>
                <a:srgbClr val="2DA2BF"/>
              </a:buClr>
              <a:buNone/>
            </a:pPr>
            <a:endParaRPr lang="ar-IQ" dirty="0"/>
          </a:p>
          <a:p>
            <a:pPr algn="r" rtl="1">
              <a:buNone/>
            </a:pPr>
            <a:r>
              <a:rPr lang="ar-IQ" dirty="0">
                <a:solidFill>
                  <a:srgbClr val="C00000"/>
                </a:solidFill>
              </a:rPr>
              <a:t>الانتقادات التي وجهت الى هذه العلاقة:</a:t>
            </a:r>
          </a:p>
          <a:p>
            <a:pPr algn="r" rtl="1">
              <a:buFont typeface="Wingdings" pitchFamily="2" charset="2"/>
              <a:buChar char="v"/>
            </a:pPr>
            <a:r>
              <a:rPr lang="ar-IQ" dirty="0"/>
              <a:t>العقد الخاص يتم باتفاق الطرفين صياغة ونشاطا والعلاقة الوظيفية تحدد بالقوانين والانظمة.</a:t>
            </a:r>
          </a:p>
          <a:p>
            <a:pPr algn="r" rtl="1">
              <a:buFont typeface="Wingdings" pitchFamily="2" charset="2"/>
              <a:buChar char="v"/>
            </a:pPr>
            <a:r>
              <a:rPr lang="ar-IQ" dirty="0"/>
              <a:t>تمنع الادارة من المساس بمركز الموظف ما يلحق ضررا بالمرافق العامة.</a:t>
            </a:r>
          </a:p>
          <a:p>
            <a:pPr algn="r" rtl="1">
              <a:buFont typeface="Wingdings" pitchFamily="2" charset="2"/>
              <a:buChar char="v"/>
            </a:pPr>
            <a:r>
              <a:rPr lang="ar-IQ" dirty="0"/>
              <a:t>باعتباره عقد من عقود القانون الخاص فان مراكز الموظفين يختلف باختلاف شروط عقد كل واحد منهم.</a:t>
            </a:r>
            <a:endParaRPr lang="en-US" dirty="0"/>
          </a:p>
          <a:p>
            <a:pPr algn="r" rtl="1">
              <a:buNone/>
            </a:pPr>
            <a:endParaRPr lang="en-US" dirty="0"/>
          </a:p>
          <a:p>
            <a:pPr algn="r" rtl="1">
              <a:buNone/>
            </a:pPr>
            <a:r>
              <a:rPr lang="ku-Arab-IQ" b="1" dirty="0"/>
              <a:t>٢</a:t>
            </a:r>
            <a:r>
              <a:rPr lang="ar-IQ" b="1" dirty="0"/>
              <a:t>- تكييف العلاقة على انها تعاقدية في اطار القانون العام:</a:t>
            </a:r>
          </a:p>
          <a:p>
            <a:pPr algn="r" rtl="1">
              <a:buNone/>
            </a:pPr>
            <a:r>
              <a:rPr lang="ar-IQ" dirty="0"/>
              <a:t>تبقى العلاقة تعاقدية في هذا المجال ولكنه خاضع للقانون العام مما يعطي مجالا للادارة بتعديله بما يتلائم وسير المرافق العامة بانتظام.</a:t>
            </a:r>
          </a:p>
          <a:p>
            <a:pPr algn="r" rtl="1">
              <a:buNone/>
            </a:pPr>
            <a:endParaRPr lang="ar-IQ" dirty="0"/>
          </a:p>
        </p:txBody>
      </p:sp>
      <p:sp>
        <p:nvSpPr>
          <p:cNvPr id="5" name="Slide Number Placeholder 4"/>
          <p:cNvSpPr>
            <a:spLocks noGrp="1"/>
          </p:cNvSpPr>
          <p:nvPr>
            <p:ph type="sldNum" sz="quarter" idx="12"/>
          </p:nvPr>
        </p:nvSpPr>
        <p:spPr/>
        <p:txBody>
          <a:bodyPr/>
          <a:lstStyle/>
          <a:p>
            <a:r>
              <a:rPr lang="ku-Arab-IQ" dirty="0">
                <a:solidFill>
                  <a:prstClr val="black"/>
                </a:solidFill>
              </a:rPr>
              <a:t>٢٣</a:t>
            </a:r>
            <a:endParaRPr lang="en-US" dirty="0">
              <a:solidFill>
                <a:prstClr val="black"/>
              </a:solidFill>
            </a:endParaRPr>
          </a:p>
        </p:txBody>
      </p:sp>
    </p:spTree>
    <p:extLst>
      <p:ext uri="{BB962C8B-B14F-4D97-AF65-F5344CB8AC3E}">
        <p14:creationId xmlns:p14="http://schemas.microsoft.com/office/powerpoint/2010/main" val="3517881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610600" y="6407944"/>
            <a:ext cx="402432" cy="365125"/>
          </a:xfrm>
        </p:spPr>
        <p:txBody>
          <a:bodyPr/>
          <a:lstStyle/>
          <a:p>
            <a:r>
              <a:rPr lang="ku-Arab-IQ" dirty="0">
                <a:solidFill>
                  <a:prstClr val="black"/>
                </a:solidFill>
              </a:rPr>
              <a:t>٢٤</a:t>
            </a:r>
            <a:endParaRPr lang="en-US" dirty="0">
              <a:solidFill>
                <a:prstClr val="black"/>
              </a:solidFill>
            </a:endParaRPr>
          </a:p>
        </p:txBody>
      </p:sp>
      <p:sp>
        <p:nvSpPr>
          <p:cNvPr id="2" name="Content Placeholder 1"/>
          <p:cNvSpPr>
            <a:spLocks noGrp="1"/>
          </p:cNvSpPr>
          <p:nvPr>
            <p:ph idx="4294967295"/>
          </p:nvPr>
        </p:nvSpPr>
        <p:spPr>
          <a:xfrm>
            <a:off x="152400" y="304800"/>
            <a:ext cx="8839200" cy="5638800"/>
          </a:xfrm>
        </p:spPr>
        <p:txBody>
          <a:bodyPr>
            <a:normAutofit fontScale="92500" lnSpcReduction="20000"/>
          </a:bodyPr>
          <a:lstStyle/>
          <a:p>
            <a:pPr marL="0" marR="64008" lvl="0" indent="0" algn="just" rtl="1">
              <a:buClr>
                <a:srgbClr val="2DA2BF"/>
              </a:buClr>
              <a:buNone/>
            </a:pPr>
            <a:r>
              <a:rPr lang="ar-IQ" sz="2500" b="1" dirty="0">
                <a:solidFill>
                  <a:prstClr val="black"/>
                </a:solidFill>
              </a:rPr>
              <a:t>3-</a:t>
            </a:r>
            <a:r>
              <a:rPr lang="ar-IQ" sz="3000" b="1" dirty="0">
                <a:solidFill>
                  <a:prstClr val="black"/>
                </a:solidFill>
              </a:rPr>
              <a:t> تنظيم العلاقة على ان الموظف في مركز تنظيمي:</a:t>
            </a:r>
          </a:p>
          <a:p>
            <a:pPr marL="0" marR="64008" lvl="0" indent="0" algn="just" rtl="1">
              <a:buClr>
                <a:srgbClr val="2DA2BF"/>
              </a:buClr>
              <a:buNone/>
            </a:pPr>
            <a:r>
              <a:rPr lang="ar-IQ" sz="3000" dirty="0">
                <a:solidFill>
                  <a:prstClr val="black"/>
                </a:solidFill>
              </a:rPr>
              <a:t>هي اخضاع الموظف للقواعد التي تضعها الدولة لتنظيم هذا المركز دون ان يكون للموظف حق الاعتراض عليها. وعلاقة الموظف بالدولة العراقية خاضعة لهذا النظام رغم عدم النص عليها صراحة.</a:t>
            </a:r>
          </a:p>
          <a:p>
            <a:pPr marL="0" marR="64008" lvl="0" indent="0" algn="just" rtl="1">
              <a:buClr>
                <a:srgbClr val="2DA2BF"/>
              </a:buClr>
              <a:buNone/>
            </a:pPr>
            <a:endParaRPr lang="ar-SA" sz="3000" dirty="0">
              <a:solidFill>
                <a:prstClr val="black"/>
              </a:solidFill>
            </a:endParaRPr>
          </a:p>
          <a:p>
            <a:pPr marL="0" marR="64008" lvl="0" indent="0" algn="just" rtl="1">
              <a:buClr>
                <a:srgbClr val="2DA2BF"/>
              </a:buClr>
              <a:buNone/>
            </a:pPr>
            <a:r>
              <a:rPr lang="ar-IQ" sz="3000" b="1" dirty="0">
                <a:solidFill>
                  <a:srgbClr val="C00000"/>
                </a:solidFill>
              </a:rPr>
              <a:t>النتائج المترتبة على تكييف مركز الموظف بأنه مركز تنظيمي:</a:t>
            </a:r>
          </a:p>
          <a:p>
            <a:pPr marL="0" marR="64008" lvl="0" indent="0" algn="just" rtl="1">
              <a:buClr>
                <a:srgbClr val="2DA2BF"/>
              </a:buClr>
              <a:buFont typeface="Wingdings" pitchFamily="2" charset="2"/>
              <a:buChar char="ü"/>
            </a:pPr>
            <a:r>
              <a:rPr lang="ar-IQ" sz="3000" dirty="0">
                <a:solidFill>
                  <a:prstClr val="black"/>
                </a:solidFill>
              </a:rPr>
              <a:t> </a:t>
            </a:r>
            <a:r>
              <a:rPr lang="ar-IQ" sz="3000" b="1" dirty="0">
                <a:solidFill>
                  <a:prstClr val="black"/>
                </a:solidFill>
              </a:rPr>
              <a:t>بعد صدور قرار التعيين </a:t>
            </a:r>
            <a:r>
              <a:rPr lang="ar-IQ" sz="3000" dirty="0">
                <a:solidFill>
                  <a:prstClr val="black"/>
                </a:solidFill>
              </a:rPr>
              <a:t>لا أثر لرضا الشخص في ترتيب الآثار القانونية لتعيينه في المركز الوظيفي وواجبات ومسؤوليات وحقوق الموظف تحددها الدولة بصرف النظر عن شخص من سيشغل الوظيفة. وبما ان الموظف ليس له حق الموافقة والرفض عند تعيينه فكذلك لايستطيع أن ينهي هذا المركز بادارته فتقديم الموظف طلب الاستقالة لاينهي علاقته بالوظيفة ويظل موظفا الى أن يتم البت به من قبل الادارة بقرار صريح أو ضمني. اما الادارة فانها تستطيع ان تنهي علاقة الموظف اذا رات ان استمراره في الوظيفة يضر بالمصلحة العامة.</a:t>
            </a:r>
          </a:p>
          <a:p>
            <a:endParaRPr lang="en-US" dirty="0"/>
          </a:p>
        </p:txBody>
      </p:sp>
    </p:spTree>
    <p:extLst>
      <p:ext uri="{BB962C8B-B14F-4D97-AF65-F5344CB8AC3E}">
        <p14:creationId xmlns:p14="http://schemas.microsoft.com/office/powerpoint/2010/main" val="10605720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rtl="1">
              <a:buFont typeface="Wingdings" pitchFamily="2" charset="2"/>
              <a:buChar char="ü"/>
            </a:pPr>
            <a:r>
              <a:rPr lang="ar-IQ" dirty="0"/>
              <a:t>لا</a:t>
            </a:r>
            <a:r>
              <a:rPr lang="ar-IQ" sz="3200" dirty="0"/>
              <a:t>يتوقف التعديلات التي تتم على انظمة وقوانين الخدمة على موافقة الموظف حتى لو ادى تلك التعديلات الى الغاء وظيفته او انقاص راتبه.</a:t>
            </a:r>
          </a:p>
          <a:p>
            <a:pPr marL="109728" indent="0" algn="just" rtl="1">
              <a:buNone/>
            </a:pPr>
            <a:endParaRPr lang="ar-IQ" sz="3200" dirty="0"/>
          </a:p>
          <a:p>
            <a:pPr algn="just" rtl="1">
              <a:buFont typeface="Wingdings" pitchFamily="2" charset="2"/>
              <a:buChar char="ü"/>
            </a:pPr>
            <a:r>
              <a:rPr lang="ar-IQ" sz="3200" dirty="0"/>
              <a:t> لايجوز للادارة مخالفة الاحكام المتعلقة بالمركز التنظيمي للموظف.</a:t>
            </a:r>
          </a:p>
        </p:txBody>
      </p:sp>
      <p:sp>
        <p:nvSpPr>
          <p:cNvPr id="5" name="Slide Number Placeholder 4"/>
          <p:cNvSpPr>
            <a:spLocks noGrp="1"/>
          </p:cNvSpPr>
          <p:nvPr>
            <p:ph type="sldNum" sz="quarter" idx="12"/>
          </p:nvPr>
        </p:nvSpPr>
        <p:spPr>
          <a:xfrm>
            <a:off x="8619344" y="6403663"/>
            <a:ext cx="365760" cy="365125"/>
          </a:xfrm>
        </p:spPr>
        <p:txBody>
          <a:bodyPr/>
          <a:lstStyle/>
          <a:p>
            <a:r>
              <a:rPr lang="ku-Arab-IQ" dirty="0">
                <a:solidFill>
                  <a:prstClr val="black"/>
                </a:solidFill>
              </a:rPr>
              <a:t>٢٥</a:t>
            </a:r>
            <a:endParaRPr lang="en-US" dirty="0">
              <a:solidFill>
                <a:prstClr val="black"/>
              </a:solidFill>
            </a:endParaRPr>
          </a:p>
        </p:txBody>
      </p:sp>
    </p:spTree>
    <p:extLst>
      <p:ext uri="{BB962C8B-B14F-4D97-AF65-F5344CB8AC3E}">
        <p14:creationId xmlns:p14="http://schemas.microsoft.com/office/powerpoint/2010/main" val="794755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81328"/>
            <a:ext cx="8991600" cy="4525963"/>
          </a:xfrm>
        </p:spPr>
        <p:txBody>
          <a:bodyPr>
            <a:normAutofit/>
          </a:bodyPr>
          <a:lstStyle/>
          <a:p>
            <a:pPr algn="r" rtl="1">
              <a:buNone/>
            </a:pPr>
            <a:r>
              <a:rPr lang="ar-IQ" sz="3200" dirty="0"/>
              <a:t>كفل المشرع للموظف العام جملة من الحقوق حددها في القوانين واللوائح وفي مقابل ذلك ألزمه بواجبات محددة لا يجوز مخالفتها أو الاتفاق على ما يخالفها باعتبارها من النظام العام، بمعنى ان في مقابل الحقوق التي يتمتع بها الموظف العام يجب أن يؤدي مهام معينة ضماناً لحسن سير الوظيفة العامة. ولابد من الإشارة إلى أن هذه الواجبات ليست محددة على سبيل الحصر، وإنما هي واجبات عامة ناتجة عن طبيعة الوظيفة العامة ويمكن ايجاز هذه الواجبات كالتالي :</a:t>
            </a:r>
          </a:p>
          <a:p>
            <a:pPr algn="r" rtl="1">
              <a:buNone/>
            </a:pPr>
            <a:endParaRPr lang="ar-SA" dirty="0">
              <a:solidFill>
                <a:srgbClr val="FF0000"/>
              </a:solidFill>
            </a:endParaRPr>
          </a:p>
        </p:txBody>
      </p:sp>
      <p:sp>
        <p:nvSpPr>
          <p:cNvPr id="6" name="Slide Number Placeholder 5"/>
          <p:cNvSpPr>
            <a:spLocks noGrp="1"/>
          </p:cNvSpPr>
          <p:nvPr>
            <p:ph type="sldNum" sz="quarter" idx="12"/>
          </p:nvPr>
        </p:nvSpPr>
        <p:spPr>
          <a:xfrm>
            <a:off x="8458200" y="6407944"/>
            <a:ext cx="475938" cy="365125"/>
          </a:xfrm>
        </p:spPr>
        <p:txBody>
          <a:bodyPr/>
          <a:lstStyle/>
          <a:p>
            <a:r>
              <a:rPr lang="ku-Arab-IQ" dirty="0">
                <a:solidFill>
                  <a:prstClr val="black"/>
                </a:solidFill>
              </a:rPr>
              <a:t>٢٦</a:t>
            </a:r>
            <a:endParaRPr lang="en-US" dirty="0">
              <a:solidFill>
                <a:prstClr val="black"/>
              </a:solidFill>
            </a:endParaRPr>
          </a:p>
        </p:txBody>
      </p:sp>
      <p:sp>
        <p:nvSpPr>
          <p:cNvPr id="2" name="Title 1"/>
          <p:cNvSpPr>
            <a:spLocks noGrp="1"/>
          </p:cNvSpPr>
          <p:nvPr>
            <p:ph type="title"/>
          </p:nvPr>
        </p:nvSpPr>
        <p:spPr/>
        <p:txBody>
          <a:bodyPr/>
          <a:lstStyle/>
          <a:p>
            <a:pPr algn="ctr"/>
            <a:r>
              <a:rPr lang="ar-IQ" dirty="0">
                <a:solidFill>
                  <a:schemeClr val="bg2">
                    <a:lumMod val="50000"/>
                  </a:schemeClr>
                </a:solidFill>
              </a:rPr>
              <a:t>واجبات وحقوق الموظف العام</a:t>
            </a:r>
            <a:endParaRPr lang="ar-SA" dirty="0">
              <a:solidFill>
                <a:schemeClr val="bg2">
                  <a:lumMod val="50000"/>
                </a:schemeClr>
              </a:solidFill>
            </a:endParaRPr>
          </a:p>
        </p:txBody>
      </p:sp>
    </p:spTree>
    <p:extLst>
      <p:ext uri="{BB962C8B-B14F-4D97-AF65-F5344CB8AC3E}">
        <p14:creationId xmlns:p14="http://schemas.microsoft.com/office/powerpoint/2010/main" val="14098543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ku-Arab-IQ" dirty="0">
                <a:solidFill>
                  <a:prstClr val="black"/>
                </a:solidFill>
              </a:rPr>
              <a:t>٢٧</a:t>
            </a:r>
            <a:endParaRPr lang="en-US" dirty="0">
              <a:solidFill>
                <a:prstClr val="black"/>
              </a:solidFill>
            </a:endParaRPr>
          </a:p>
        </p:txBody>
      </p:sp>
      <p:sp>
        <p:nvSpPr>
          <p:cNvPr id="3" name="Title 2"/>
          <p:cNvSpPr>
            <a:spLocks noGrp="1"/>
          </p:cNvSpPr>
          <p:nvPr>
            <p:ph type="title" idx="4294967295"/>
          </p:nvPr>
        </p:nvSpPr>
        <p:spPr>
          <a:xfrm>
            <a:off x="387087" y="-142164"/>
            <a:ext cx="8229600" cy="1143000"/>
          </a:xfrm>
        </p:spPr>
        <p:txBody>
          <a:bodyPr/>
          <a:lstStyle/>
          <a:p>
            <a:pPr algn="ctr"/>
            <a:r>
              <a:rPr lang="ar-IQ" dirty="0"/>
              <a:t>واجبات الموظف</a:t>
            </a:r>
            <a:endParaRPr lang="ar-SA" dirty="0"/>
          </a:p>
        </p:txBody>
      </p:sp>
      <p:sp>
        <p:nvSpPr>
          <p:cNvPr id="7" name="Rectangular Callout 6"/>
          <p:cNvSpPr/>
          <p:nvPr/>
        </p:nvSpPr>
        <p:spPr>
          <a:xfrm>
            <a:off x="5405039" y="865496"/>
            <a:ext cx="2938653" cy="1066800"/>
          </a:xfrm>
          <a:prstGeom prst="wedgeRectCallou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IQ" sz="2800" b="1" dirty="0">
                <a:solidFill>
                  <a:prstClr val="black"/>
                </a:solidFill>
              </a:rPr>
              <a:t>واجبات تتعلق بالزام الموظف بعمل</a:t>
            </a:r>
            <a:endParaRPr lang="ar-SA" sz="2800" b="1" dirty="0">
              <a:solidFill>
                <a:prstClr val="black"/>
              </a:solidFill>
            </a:endParaRPr>
          </a:p>
        </p:txBody>
      </p:sp>
      <p:sp>
        <p:nvSpPr>
          <p:cNvPr id="8" name="Rectangular Callout 7"/>
          <p:cNvSpPr/>
          <p:nvPr/>
        </p:nvSpPr>
        <p:spPr>
          <a:xfrm>
            <a:off x="486903" y="891654"/>
            <a:ext cx="3118381" cy="1058839"/>
          </a:xfrm>
          <a:prstGeom prst="wedgeRectCallou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kern="0" dirty="0">
                <a:solidFill>
                  <a:prstClr val="black"/>
                </a:solidFill>
              </a:rPr>
              <a:t>واجبات تلزم الموظف بالامتناع عن القيام بعمل</a:t>
            </a:r>
          </a:p>
        </p:txBody>
      </p:sp>
      <p:grpSp>
        <p:nvGrpSpPr>
          <p:cNvPr id="9" name="Group 8"/>
          <p:cNvGrpSpPr/>
          <p:nvPr/>
        </p:nvGrpSpPr>
        <p:grpSpPr>
          <a:xfrm>
            <a:off x="4775147" y="2244727"/>
            <a:ext cx="3787976" cy="686997"/>
            <a:chOff x="4495797" y="228602"/>
            <a:chExt cx="3787976" cy="686997"/>
          </a:xfrm>
          <a:solidFill>
            <a:schemeClr val="accent2">
              <a:lumMod val="20000"/>
              <a:lumOff val="80000"/>
            </a:schemeClr>
          </a:solidFill>
        </p:grpSpPr>
        <p:sp>
          <p:nvSpPr>
            <p:cNvPr id="10" name="Rectangle 9"/>
            <p:cNvSpPr/>
            <p:nvPr/>
          </p:nvSpPr>
          <p:spPr>
            <a:xfrm>
              <a:off x="4495797" y="228602"/>
              <a:ext cx="3771692" cy="654525"/>
            </a:xfrm>
            <a:prstGeom prst="rect">
              <a:avLst/>
            </a:prstGeom>
            <a:grpFill/>
            <a:ln>
              <a:solidFill>
                <a:schemeClr val="tx2">
                  <a:lumMod val="10000"/>
                </a:schemeClr>
              </a:solidFill>
            </a:ln>
          </p:spPr>
          <p:style>
            <a:lnRef idx="0">
              <a:schemeClr val="accent2"/>
            </a:lnRef>
            <a:fillRef idx="3">
              <a:schemeClr val="accent2"/>
            </a:fillRef>
            <a:effectRef idx="3">
              <a:schemeClr val="accent2"/>
            </a:effectRef>
            <a:fontRef idx="minor">
              <a:schemeClr val="dk1">
                <a:hueOff val="0"/>
                <a:satOff val="0"/>
                <a:lumOff val="0"/>
                <a:alphaOff val="0"/>
              </a:schemeClr>
            </a:fontRef>
          </p:style>
          <p:txBody>
            <a:bodyPr/>
            <a:lstStyle/>
            <a:p>
              <a:endParaRPr lang="en-US"/>
            </a:p>
          </p:txBody>
        </p:sp>
        <p:sp>
          <p:nvSpPr>
            <p:cNvPr id="11" name="Rectangle 10"/>
            <p:cNvSpPr/>
            <p:nvPr/>
          </p:nvSpPr>
          <p:spPr>
            <a:xfrm>
              <a:off x="5115552" y="261074"/>
              <a:ext cx="3168221" cy="654525"/>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42240" rIns="142240" bIns="142240" numCol="1" spcCol="1270" anchor="ctr" anchorCtr="0">
              <a:noAutofit/>
            </a:bodyPr>
            <a:lstStyle/>
            <a:p>
              <a:pPr algn="ctr" defTabSz="889000" rtl="1">
                <a:lnSpc>
                  <a:spcPct val="90000"/>
                </a:lnSpc>
                <a:spcBef>
                  <a:spcPct val="0"/>
                </a:spcBef>
                <a:spcAft>
                  <a:spcPct val="35000"/>
                </a:spcAft>
              </a:pPr>
              <a:r>
                <a:rPr lang="ar-IQ" sz="2800" dirty="0">
                  <a:solidFill>
                    <a:prstClr val="black">
                      <a:hueOff val="0"/>
                      <a:satOff val="0"/>
                      <a:lumOff val="0"/>
                      <a:alphaOff val="0"/>
                    </a:prstClr>
                  </a:solidFill>
                </a:rPr>
                <a:t>    </a:t>
              </a:r>
              <a:r>
                <a:rPr lang="ku-Arab-IQ" sz="2800" dirty="0">
                  <a:solidFill>
                    <a:prstClr val="black">
                      <a:hueOff val="0"/>
                      <a:satOff val="0"/>
                      <a:lumOff val="0"/>
                      <a:alphaOff val="0"/>
                    </a:prstClr>
                  </a:solidFill>
                </a:rPr>
                <a:t>١</a:t>
              </a:r>
              <a:r>
                <a:rPr lang="ar-IQ" sz="2800" b="1" dirty="0">
                  <a:solidFill>
                    <a:prstClr val="black">
                      <a:hueOff val="0"/>
                      <a:satOff val="0"/>
                      <a:lumOff val="0"/>
                      <a:alphaOff val="0"/>
                    </a:prstClr>
                  </a:solidFill>
                  <a:latin typeface="Times New Roman" pitchFamily="18" charset="0"/>
                  <a:cs typeface="Times New Roman" pitchFamily="18" charset="0"/>
                </a:rPr>
                <a:t>- أداء أعمال وظيفته</a:t>
              </a:r>
            </a:p>
          </p:txBody>
        </p:sp>
      </p:grpSp>
      <p:grpSp>
        <p:nvGrpSpPr>
          <p:cNvPr id="12" name="Group 11"/>
          <p:cNvGrpSpPr/>
          <p:nvPr/>
        </p:nvGrpSpPr>
        <p:grpSpPr>
          <a:xfrm>
            <a:off x="4770236" y="3008760"/>
            <a:ext cx="3771692" cy="746400"/>
            <a:chOff x="4609891" y="914403"/>
            <a:chExt cx="3543505" cy="889506"/>
          </a:xfrm>
          <a:solidFill>
            <a:schemeClr val="accent2">
              <a:lumMod val="20000"/>
              <a:lumOff val="80000"/>
            </a:schemeClr>
          </a:solidFill>
        </p:grpSpPr>
        <p:sp>
          <p:nvSpPr>
            <p:cNvPr id="13" name="Rectangle 12"/>
            <p:cNvSpPr/>
            <p:nvPr/>
          </p:nvSpPr>
          <p:spPr>
            <a:xfrm>
              <a:off x="4609891" y="914403"/>
              <a:ext cx="3543505" cy="889506"/>
            </a:xfrm>
            <a:prstGeom prst="rect">
              <a:avLst/>
            </a:prstGeom>
            <a:grpFill/>
            <a:ln>
              <a:solidFill>
                <a:schemeClr val="tx2">
                  <a:lumMod val="10000"/>
                </a:schemeClr>
              </a:solidFill>
            </a:ln>
          </p:spPr>
          <p:style>
            <a:lnRef idx="0">
              <a:schemeClr val="accent2"/>
            </a:lnRef>
            <a:fillRef idx="3">
              <a:schemeClr val="accent2"/>
            </a:fillRef>
            <a:effectRef idx="3">
              <a:schemeClr val="accent2"/>
            </a:effectRef>
            <a:fontRef idx="minor">
              <a:schemeClr val="dk1">
                <a:hueOff val="0"/>
                <a:satOff val="0"/>
                <a:lumOff val="0"/>
                <a:alphaOff val="0"/>
              </a:schemeClr>
            </a:fontRef>
          </p:style>
          <p:txBody>
            <a:bodyPr/>
            <a:lstStyle/>
            <a:p>
              <a:endParaRPr lang="en-US"/>
            </a:p>
          </p:txBody>
        </p:sp>
        <p:sp>
          <p:nvSpPr>
            <p:cNvPr id="14" name="Rectangle 13"/>
            <p:cNvSpPr/>
            <p:nvPr/>
          </p:nvSpPr>
          <p:spPr>
            <a:xfrm>
              <a:off x="5176852" y="914403"/>
              <a:ext cx="2976544" cy="889506"/>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42240" rIns="142240" bIns="142240" numCol="1" spcCol="1270" anchor="ctr" anchorCtr="0">
              <a:noAutofit/>
            </a:bodyPr>
            <a:lstStyle/>
            <a:p>
              <a:pPr algn="ctr" defTabSz="889000" rtl="1">
                <a:lnSpc>
                  <a:spcPct val="90000"/>
                </a:lnSpc>
                <a:spcBef>
                  <a:spcPct val="0"/>
                </a:spcBef>
                <a:spcAft>
                  <a:spcPct val="35000"/>
                </a:spcAft>
              </a:pPr>
              <a:r>
                <a:rPr lang="ku-Arab-IQ" sz="2800" b="1" dirty="0">
                  <a:solidFill>
                    <a:prstClr val="black">
                      <a:hueOff val="0"/>
                      <a:satOff val="0"/>
                      <a:lumOff val="0"/>
                      <a:alphaOff val="0"/>
                    </a:prstClr>
                  </a:solidFill>
                  <a:latin typeface="Times New Roman" pitchFamily="18" charset="0"/>
                  <a:cs typeface="Times New Roman" pitchFamily="18" charset="0"/>
                </a:rPr>
                <a:t>٢</a:t>
              </a:r>
              <a:r>
                <a:rPr lang="ar-IQ" sz="2800" b="1" dirty="0">
                  <a:solidFill>
                    <a:prstClr val="black">
                      <a:hueOff val="0"/>
                      <a:satOff val="0"/>
                      <a:lumOff val="0"/>
                      <a:alphaOff val="0"/>
                    </a:prstClr>
                  </a:solidFill>
                  <a:latin typeface="Times New Roman" pitchFamily="18" charset="0"/>
                  <a:cs typeface="Times New Roman" pitchFamily="18" charset="0"/>
                </a:rPr>
                <a:t>- إطاعة رؤسائه</a:t>
              </a:r>
            </a:p>
          </p:txBody>
        </p:sp>
      </p:grpSp>
      <p:grpSp>
        <p:nvGrpSpPr>
          <p:cNvPr id="15" name="Group 14"/>
          <p:cNvGrpSpPr/>
          <p:nvPr/>
        </p:nvGrpSpPr>
        <p:grpSpPr>
          <a:xfrm>
            <a:off x="4775147" y="3783593"/>
            <a:ext cx="3771692" cy="889506"/>
            <a:chOff x="4854385" y="1901568"/>
            <a:chExt cx="3375220" cy="994828"/>
          </a:xfrm>
        </p:grpSpPr>
        <p:sp>
          <p:nvSpPr>
            <p:cNvPr id="16" name="Rectangle 15"/>
            <p:cNvSpPr/>
            <p:nvPr/>
          </p:nvSpPr>
          <p:spPr>
            <a:xfrm>
              <a:off x="4854385" y="2006890"/>
              <a:ext cx="3375220" cy="889506"/>
            </a:xfrm>
            <a:prstGeom prst="rect">
              <a:avLst/>
            </a:prstGeom>
            <a:solidFill>
              <a:schemeClr val="accent2">
                <a:lumMod val="20000"/>
                <a:lumOff val="80000"/>
              </a:schemeClr>
            </a:solidFill>
            <a:ln>
              <a:solidFill>
                <a:schemeClr val="tx2">
                  <a:lumMod val="10000"/>
                </a:schemeClr>
              </a:solidFill>
            </a:ln>
          </p:spPr>
          <p:style>
            <a:lnRef idx="0">
              <a:schemeClr val="accent2"/>
            </a:lnRef>
            <a:fillRef idx="3">
              <a:schemeClr val="accent2"/>
            </a:fillRef>
            <a:effectRef idx="3">
              <a:schemeClr val="accent2"/>
            </a:effectRef>
            <a:fontRef idx="minor">
              <a:schemeClr val="dk1">
                <a:hueOff val="0"/>
                <a:satOff val="0"/>
                <a:lumOff val="0"/>
                <a:alphaOff val="0"/>
              </a:schemeClr>
            </a:fontRef>
          </p:style>
          <p:txBody>
            <a:bodyPr/>
            <a:lstStyle/>
            <a:p>
              <a:endParaRPr lang="en-US"/>
            </a:p>
          </p:txBody>
        </p:sp>
        <p:sp>
          <p:nvSpPr>
            <p:cNvPr id="17" name="Rectangle 16"/>
            <p:cNvSpPr/>
            <p:nvPr/>
          </p:nvSpPr>
          <p:spPr>
            <a:xfrm>
              <a:off x="4945352" y="1901568"/>
              <a:ext cx="3284253" cy="88950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42240" rIns="142240" bIns="142240" numCol="1" spcCol="1270" anchor="ctr" anchorCtr="0">
              <a:noAutofit/>
            </a:bodyPr>
            <a:lstStyle/>
            <a:p>
              <a:pPr algn="ctr" defTabSz="889000" rtl="1">
                <a:lnSpc>
                  <a:spcPct val="90000"/>
                </a:lnSpc>
                <a:spcBef>
                  <a:spcPct val="0"/>
                </a:spcBef>
                <a:spcAft>
                  <a:spcPct val="35000"/>
                </a:spcAft>
              </a:pPr>
              <a:r>
                <a:rPr lang="ku-Arab-IQ" sz="2800" b="1" dirty="0">
                  <a:solidFill>
                    <a:prstClr val="black">
                      <a:hueOff val="0"/>
                      <a:satOff val="0"/>
                      <a:lumOff val="0"/>
                      <a:alphaOff val="0"/>
                    </a:prstClr>
                  </a:solidFill>
                  <a:latin typeface="Times New Roman" pitchFamily="18" charset="0"/>
                  <a:cs typeface="Times New Roman" pitchFamily="18" charset="0"/>
                </a:rPr>
                <a:t>٣</a:t>
              </a:r>
              <a:r>
                <a:rPr lang="ar-IQ" sz="2700" b="1" dirty="0">
                  <a:solidFill>
                    <a:prstClr val="black">
                      <a:hueOff val="0"/>
                      <a:satOff val="0"/>
                      <a:lumOff val="0"/>
                      <a:alphaOff val="0"/>
                    </a:prstClr>
                  </a:solidFill>
                  <a:latin typeface="Times New Roman" pitchFamily="18" charset="0"/>
                  <a:cs typeface="Times New Roman" pitchFamily="18" charset="0"/>
                </a:rPr>
                <a:t>- كتمان أسرار العمل الوظيفي</a:t>
              </a:r>
            </a:p>
          </p:txBody>
        </p:sp>
      </p:grpSp>
      <p:grpSp>
        <p:nvGrpSpPr>
          <p:cNvPr id="18" name="Group 17"/>
          <p:cNvGrpSpPr/>
          <p:nvPr/>
        </p:nvGrpSpPr>
        <p:grpSpPr>
          <a:xfrm>
            <a:off x="4770236" y="4810267"/>
            <a:ext cx="3771692" cy="752333"/>
            <a:chOff x="4876806" y="2791075"/>
            <a:chExt cx="3330378" cy="889506"/>
          </a:xfrm>
        </p:grpSpPr>
        <p:sp>
          <p:nvSpPr>
            <p:cNvPr id="19" name="Rectangle 18"/>
            <p:cNvSpPr/>
            <p:nvPr/>
          </p:nvSpPr>
          <p:spPr>
            <a:xfrm>
              <a:off x="4876806" y="2791075"/>
              <a:ext cx="3330378" cy="889506"/>
            </a:xfrm>
            <a:prstGeom prst="rect">
              <a:avLst/>
            </a:prstGeom>
            <a:solidFill>
              <a:schemeClr val="accent2">
                <a:lumMod val="20000"/>
                <a:lumOff val="80000"/>
              </a:schemeClr>
            </a:solidFill>
            <a:ln>
              <a:solidFill>
                <a:schemeClr val="tx2">
                  <a:lumMod val="10000"/>
                </a:schemeClr>
              </a:solidFill>
            </a:ln>
          </p:spPr>
          <p:style>
            <a:lnRef idx="0">
              <a:schemeClr val="accent2"/>
            </a:lnRef>
            <a:fillRef idx="3">
              <a:schemeClr val="accent2"/>
            </a:fillRef>
            <a:effectRef idx="3">
              <a:schemeClr val="accent2"/>
            </a:effectRef>
            <a:fontRef idx="minor">
              <a:schemeClr val="dk1">
                <a:hueOff val="0"/>
                <a:satOff val="0"/>
                <a:lumOff val="0"/>
                <a:alphaOff val="0"/>
              </a:schemeClr>
            </a:fontRef>
          </p:style>
          <p:txBody>
            <a:bodyPr/>
            <a:lstStyle/>
            <a:p>
              <a:endParaRPr lang="en-US"/>
            </a:p>
          </p:txBody>
        </p:sp>
        <p:sp>
          <p:nvSpPr>
            <p:cNvPr id="20" name="Rectangle 19"/>
            <p:cNvSpPr/>
            <p:nvPr/>
          </p:nvSpPr>
          <p:spPr>
            <a:xfrm>
              <a:off x="4881142" y="2791075"/>
              <a:ext cx="3326042" cy="88950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42240" rIns="142240" bIns="142240" numCol="1" spcCol="1270" anchor="ctr" anchorCtr="0">
              <a:noAutofit/>
            </a:bodyPr>
            <a:lstStyle/>
            <a:p>
              <a:pPr algn="ctr" defTabSz="889000" rtl="1">
                <a:lnSpc>
                  <a:spcPct val="90000"/>
                </a:lnSpc>
                <a:spcBef>
                  <a:spcPct val="0"/>
                </a:spcBef>
                <a:spcAft>
                  <a:spcPct val="35000"/>
                </a:spcAft>
              </a:pPr>
              <a:r>
                <a:rPr lang="ku-Arab-IQ" sz="2800" b="1" dirty="0">
                  <a:solidFill>
                    <a:prstClr val="black">
                      <a:hueOff val="0"/>
                      <a:satOff val="0"/>
                      <a:lumOff val="0"/>
                      <a:alphaOff val="0"/>
                    </a:prstClr>
                  </a:solidFill>
                  <a:latin typeface="Times New Roman" pitchFamily="18" charset="0"/>
                  <a:cs typeface="Times New Roman" pitchFamily="18" charset="0"/>
                </a:rPr>
                <a:t>٤</a:t>
              </a:r>
              <a:r>
                <a:rPr lang="ar-IQ" sz="2800" b="1" dirty="0">
                  <a:solidFill>
                    <a:prstClr val="black">
                      <a:hueOff val="0"/>
                      <a:satOff val="0"/>
                      <a:lumOff val="0"/>
                      <a:alphaOff val="0"/>
                    </a:prstClr>
                  </a:solidFill>
                  <a:latin typeface="Times New Roman" pitchFamily="18" charset="0"/>
                  <a:cs typeface="Times New Roman" pitchFamily="18" charset="0"/>
                </a:rPr>
                <a:t>- المحافظة على أموال الدولة</a:t>
              </a:r>
            </a:p>
          </p:txBody>
        </p:sp>
      </p:grpSp>
      <p:grpSp>
        <p:nvGrpSpPr>
          <p:cNvPr id="21" name="Group 20"/>
          <p:cNvGrpSpPr/>
          <p:nvPr/>
        </p:nvGrpSpPr>
        <p:grpSpPr>
          <a:xfrm>
            <a:off x="4772691" y="5687454"/>
            <a:ext cx="3771691" cy="889506"/>
            <a:chOff x="4703781" y="3668133"/>
            <a:chExt cx="3788393" cy="889506"/>
          </a:xfrm>
        </p:grpSpPr>
        <p:sp>
          <p:nvSpPr>
            <p:cNvPr id="22" name="Rectangle 21"/>
            <p:cNvSpPr/>
            <p:nvPr/>
          </p:nvSpPr>
          <p:spPr>
            <a:xfrm>
              <a:off x="4703781" y="3668133"/>
              <a:ext cx="3788393" cy="889506"/>
            </a:xfrm>
            <a:prstGeom prst="rect">
              <a:avLst/>
            </a:prstGeom>
            <a:solidFill>
              <a:schemeClr val="accent2">
                <a:lumMod val="20000"/>
                <a:lumOff val="80000"/>
              </a:schemeClr>
            </a:solidFill>
            <a:ln>
              <a:solidFill>
                <a:schemeClr val="tx2">
                  <a:lumMod val="10000"/>
                </a:schemeClr>
              </a:solidFill>
            </a:ln>
          </p:spPr>
          <p:style>
            <a:lnRef idx="0">
              <a:schemeClr val="accent2"/>
            </a:lnRef>
            <a:fillRef idx="3">
              <a:schemeClr val="accent2"/>
            </a:fillRef>
            <a:effectRef idx="3">
              <a:schemeClr val="accent2"/>
            </a:effectRef>
            <a:fontRef idx="minor">
              <a:schemeClr val="dk1">
                <a:hueOff val="0"/>
                <a:satOff val="0"/>
                <a:lumOff val="0"/>
                <a:alphaOff val="0"/>
              </a:schemeClr>
            </a:fontRef>
          </p:style>
          <p:txBody>
            <a:bodyPr/>
            <a:lstStyle/>
            <a:p>
              <a:endParaRPr lang="en-US"/>
            </a:p>
          </p:txBody>
        </p:sp>
        <p:sp>
          <p:nvSpPr>
            <p:cNvPr id="23" name="Rectangle 22"/>
            <p:cNvSpPr/>
            <p:nvPr/>
          </p:nvSpPr>
          <p:spPr>
            <a:xfrm>
              <a:off x="5253941" y="3680581"/>
              <a:ext cx="3182250" cy="7620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42240" rIns="142240" bIns="142240" numCol="1" spcCol="1270" anchor="ctr" anchorCtr="0">
              <a:noAutofit/>
            </a:bodyPr>
            <a:lstStyle/>
            <a:p>
              <a:pPr algn="ctr" defTabSz="889000" rtl="1">
                <a:lnSpc>
                  <a:spcPct val="90000"/>
                </a:lnSpc>
                <a:spcBef>
                  <a:spcPct val="0"/>
                </a:spcBef>
                <a:spcAft>
                  <a:spcPct val="35000"/>
                </a:spcAft>
              </a:pPr>
              <a:r>
                <a:rPr lang="ku-Arab-IQ" sz="2800" b="1" dirty="0">
                  <a:solidFill>
                    <a:prstClr val="black">
                      <a:hueOff val="0"/>
                      <a:satOff val="0"/>
                      <a:lumOff val="0"/>
                      <a:alphaOff val="0"/>
                    </a:prstClr>
                  </a:solidFill>
                  <a:latin typeface="Times New Roman" pitchFamily="18" charset="0"/>
                  <a:cs typeface="Times New Roman" pitchFamily="18" charset="0"/>
                </a:rPr>
                <a:t>٥</a:t>
              </a:r>
              <a:r>
                <a:rPr lang="ar-IQ" sz="2800" b="1" dirty="0">
                  <a:solidFill>
                    <a:prstClr val="black">
                      <a:hueOff val="0"/>
                      <a:satOff val="0"/>
                      <a:lumOff val="0"/>
                      <a:alphaOff val="0"/>
                    </a:prstClr>
                  </a:solidFill>
                  <a:latin typeface="Times New Roman" pitchFamily="18" charset="0"/>
                  <a:cs typeface="Times New Roman" pitchFamily="18" charset="0"/>
                </a:rPr>
                <a:t>- حسن السلوك الوظيفي</a:t>
              </a:r>
              <a:endParaRPr lang="ar-SA" sz="2800" b="1" dirty="0">
                <a:solidFill>
                  <a:prstClr val="black">
                    <a:hueOff val="0"/>
                    <a:satOff val="0"/>
                    <a:lumOff val="0"/>
                    <a:alphaOff val="0"/>
                  </a:prstClr>
                </a:solidFill>
                <a:latin typeface="Times New Roman" pitchFamily="18" charset="0"/>
                <a:cs typeface="Times New Roman" pitchFamily="18" charset="0"/>
              </a:endParaRPr>
            </a:p>
          </p:txBody>
        </p:sp>
      </p:grpSp>
      <p:grpSp>
        <p:nvGrpSpPr>
          <p:cNvPr id="24" name="Group 23"/>
          <p:cNvGrpSpPr/>
          <p:nvPr/>
        </p:nvGrpSpPr>
        <p:grpSpPr>
          <a:xfrm>
            <a:off x="152402" y="2298123"/>
            <a:ext cx="3508614" cy="1091699"/>
            <a:chOff x="-2145" y="357536"/>
            <a:chExt cx="2206127" cy="1244099"/>
          </a:xfrm>
        </p:grpSpPr>
        <p:sp>
          <p:nvSpPr>
            <p:cNvPr id="25" name="Rectangle 24"/>
            <p:cNvSpPr/>
            <p:nvPr/>
          </p:nvSpPr>
          <p:spPr>
            <a:xfrm>
              <a:off x="0" y="357536"/>
              <a:ext cx="2203981" cy="1244099"/>
            </a:xfrm>
            <a:prstGeom prst="rect">
              <a:avLst/>
            </a:prstGeom>
            <a:solidFill>
              <a:schemeClr val="accent3">
                <a:lumMod val="40000"/>
                <a:lumOff val="60000"/>
              </a:schemeClr>
            </a:solidFill>
            <a:ln>
              <a:solidFill>
                <a:schemeClr val="tx2">
                  <a:lumMod val="10000"/>
                </a:schemeClr>
              </a:solidFill>
            </a:ln>
          </p:spPr>
          <p:style>
            <a:lnRef idx="0">
              <a:schemeClr val="accent2"/>
            </a:lnRef>
            <a:fillRef idx="3">
              <a:schemeClr val="accent2"/>
            </a:fillRef>
            <a:effectRef idx="3">
              <a:schemeClr val="accent2"/>
            </a:effectRef>
            <a:fontRef idx="minor">
              <a:schemeClr val="dk1">
                <a:hueOff val="0"/>
                <a:satOff val="0"/>
                <a:lumOff val="0"/>
                <a:alphaOff val="0"/>
              </a:schemeClr>
            </a:fontRef>
          </p:style>
          <p:txBody>
            <a:bodyPr/>
            <a:lstStyle/>
            <a:p>
              <a:endParaRPr lang="en-US"/>
            </a:p>
          </p:txBody>
        </p:sp>
        <p:sp>
          <p:nvSpPr>
            <p:cNvPr id="26" name="Rectangle 25"/>
            <p:cNvSpPr/>
            <p:nvPr/>
          </p:nvSpPr>
          <p:spPr>
            <a:xfrm>
              <a:off x="-2145" y="357536"/>
              <a:ext cx="2206127" cy="124409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70688" rIns="170688" bIns="170688" numCol="1" spcCol="1270" anchor="ctr" anchorCtr="0">
              <a:noAutofit/>
            </a:bodyPr>
            <a:lstStyle/>
            <a:p>
              <a:pPr algn="ctr" defTabSz="1066800" rtl="1">
                <a:lnSpc>
                  <a:spcPct val="90000"/>
                </a:lnSpc>
                <a:spcBef>
                  <a:spcPct val="0"/>
                </a:spcBef>
                <a:spcAft>
                  <a:spcPct val="35000"/>
                </a:spcAft>
              </a:pPr>
              <a:r>
                <a:rPr lang="ku-Arab-IQ" sz="2800" dirty="0">
                  <a:solidFill>
                    <a:prstClr val="black">
                      <a:hueOff val="0"/>
                      <a:satOff val="0"/>
                      <a:lumOff val="0"/>
                      <a:alphaOff val="0"/>
                    </a:prstClr>
                  </a:solidFill>
                  <a:latin typeface="Times New Roman" pitchFamily="18" charset="0"/>
                  <a:cs typeface="Times New Roman" pitchFamily="18" charset="0"/>
                </a:rPr>
                <a:t>١</a:t>
              </a:r>
              <a:r>
                <a:rPr lang="ar-IQ" sz="2800" b="1" dirty="0">
                  <a:solidFill>
                    <a:prstClr val="black">
                      <a:hueOff val="0"/>
                      <a:satOff val="0"/>
                      <a:lumOff val="0"/>
                      <a:alphaOff val="0"/>
                    </a:prstClr>
                  </a:solidFill>
                  <a:latin typeface="Times New Roman" pitchFamily="18" charset="0"/>
                  <a:cs typeface="Times New Roman" pitchFamily="18" charset="0"/>
                </a:rPr>
                <a:t>- الامتناع عن استغلال الوظيفة</a:t>
              </a:r>
              <a:endParaRPr lang="ar-SA" sz="2800" b="1" dirty="0">
                <a:solidFill>
                  <a:prstClr val="black">
                    <a:hueOff val="0"/>
                    <a:satOff val="0"/>
                    <a:lumOff val="0"/>
                    <a:alphaOff val="0"/>
                  </a:prstClr>
                </a:solidFill>
                <a:latin typeface="Times New Roman" pitchFamily="18" charset="0"/>
                <a:cs typeface="Times New Roman" pitchFamily="18" charset="0"/>
              </a:endParaRPr>
            </a:p>
          </p:txBody>
        </p:sp>
      </p:grpSp>
      <p:grpSp>
        <p:nvGrpSpPr>
          <p:cNvPr id="27" name="Group 26"/>
          <p:cNvGrpSpPr/>
          <p:nvPr/>
        </p:nvGrpSpPr>
        <p:grpSpPr>
          <a:xfrm>
            <a:off x="152400" y="4939413"/>
            <a:ext cx="3505202" cy="1244099"/>
            <a:chOff x="2" y="2895601"/>
            <a:chExt cx="2203981" cy="1244099"/>
          </a:xfrm>
          <a:solidFill>
            <a:schemeClr val="accent3">
              <a:lumMod val="40000"/>
              <a:lumOff val="60000"/>
            </a:schemeClr>
          </a:solidFill>
          <a:scene3d>
            <a:camera prst="orthographicFront">
              <a:rot lat="0" lon="0" rev="0"/>
            </a:camera>
            <a:lightRig rig="glow" dir="t">
              <a:rot lat="0" lon="0" rev="4800000"/>
            </a:lightRig>
          </a:scene3d>
        </p:grpSpPr>
        <p:sp>
          <p:nvSpPr>
            <p:cNvPr id="28" name="Rectangle 27"/>
            <p:cNvSpPr/>
            <p:nvPr/>
          </p:nvSpPr>
          <p:spPr>
            <a:xfrm>
              <a:off x="2" y="2895601"/>
              <a:ext cx="2203981" cy="1244099"/>
            </a:xfrm>
            <a:prstGeom prst="rect">
              <a:avLst/>
            </a:prstGeom>
            <a:grpFill/>
            <a:ln>
              <a:noFill/>
            </a:ln>
            <a:effectLst>
              <a:outerShdw blurRad="190500" dist="228600" dir="2700000" algn="ctr">
                <a:srgbClr val="000000">
                  <a:alpha val="30000"/>
                </a:srgbClr>
              </a:outerShdw>
            </a:effectLst>
            <a:sp3d prstMaterial="matte">
              <a:bevelT w="127000" h="63500"/>
            </a:sp3d>
          </p:spPr>
          <p:style>
            <a:lnRef idx="0">
              <a:schemeClr val="accent2"/>
            </a:lnRef>
            <a:fillRef idx="3">
              <a:schemeClr val="accent2"/>
            </a:fillRef>
            <a:effectRef idx="3">
              <a:schemeClr val="accent2"/>
            </a:effectRef>
            <a:fontRef idx="minor">
              <a:schemeClr val="dk1">
                <a:hueOff val="0"/>
                <a:satOff val="0"/>
                <a:lumOff val="0"/>
                <a:alphaOff val="0"/>
              </a:schemeClr>
            </a:fontRef>
          </p:style>
          <p:txBody>
            <a:bodyPr/>
            <a:lstStyle/>
            <a:p>
              <a:endParaRPr lang="en-US"/>
            </a:p>
          </p:txBody>
        </p:sp>
        <p:sp>
          <p:nvSpPr>
            <p:cNvPr id="29" name="Rectangle 28"/>
            <p:cNvSpPr/>
            <p:nvPr/>
          </p:nvSpPr>
          <p:spPr>
            <a:xfrm>
              <a:off x="2149" y="2895601"/>
              <a:ext cx="2201834" cy="1244099"/>
            </a:xfrm>
            <a:prstGeom prst="rect">
              <a:avLst/>
            </a:prstGeom>
            <a:grpFill/>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42240" rIns="142240" bIns="142240" numCol="1" spcCol="1270" anchor="ctr" anchorCtr="0">
              <a:noAutofit/>
            </a:bodyPr>
            <a:lstStyle/>
            <a:p>
              <a:pPr algn="ctr" defTabSz="889000" rtl="1">
                <a:lnSpc>
                  <a:spcPct val="90000"/>
                </a:lnSpc>
                <a:spcBef>
                  <a:spcPct val="0"/>
                </a:spcBef>
                <a:spcAft>
                  <a:spcPct val="35000"/>
                </a:spcAft>
              </a:pPr>
              <a:r>
                <a:rPr lang="ku-Arab-IQ" sz="2800" b="1" dirty="0">
                  <a:solidFill>
                    <a:prstClr val="black">
                      <a:hueOff val="0"/>
                      <a:satOff val="0"/>
                      <a:lumOff val="0"/>
                      <a:alphaOff val="0"/>
                    </a:prstClr>
                  </a:solidFill>
                  <a:latin typeface="Times New Roman" pitchFamily="18" charset="0"/>
                  <a:cs typeface="Times New Roman" pitchFamily="18" charset="0"/>
                </a:rPr>
                <a:t>٣</a:t>
              </a:r>
              <a:r>
                <a:rPr lang="ar-IQ" sz="2800" b="1" dirty="0">
                  <a:solidFill>
                    <a:prstClr val="black">
                      <a:hueOff val="0"/>
                      <a:satOff val="0"/>
                      <a:lumOff val="0"/>
                      <a:alphaOff val="0"/>
                    </a:prstClr>
                  </a:solidFill>
                  <a:latin typeface="Times New Roman" pitchFamily="18" charset="0"/>
                  <a:cs typeface="Times New Roman" pitchFamily="18" charset="0"/>
                </a:rPr>
                <a:t>- الامتناع عن كل ما لاينسجم ودواعي الاستقامة الوظيفیة</a:t>
              </a:r>
            </a:p>
          </p:txBody>
        </p:sp>
      </p:grpSp>
      <p:grpSp>
        <p:nvGrpSpPr>
          <p:cNvPr id="30" name="Group 29"/>
          <p:cNvGrpSpPr/>
          <p:nvPr/>
        </p:nvGrpSpPr>
        <p:grpSpPr>
          <a:xfrm>
            <a:off x="155813" y="3536597"/>
            <a:ext cx="3505201" cy="1273670"/>
            <a:chOff x="2146" y="3327900"/>
            <a:chExt cx="2203981" cy="1273670"/>
          </a:xfrm>
        </p:grpSpPr>
        <p:sp>
          <p:nvSpPr>
            <p:cNvPr id="31" name="Rectangle 30"/>
            <p:cNvSpPr/>
            <p:nvPr/>
          </p:nvSpPr>
          <p:spPr>
            <a:xfrm>
              <a:off x="2146" y="3357471"/>
              <a:ext cx="2203981" cy="1244099"/>
            </a:xfrm>
            <a:prstGeom prst="rect">
              <a:avLst/>
            </a:prstGeom>
            <a:solidFill>
              <a:schemeClr val="accent3">
                <a:lumMod val="40000"/>
                <a:lumOff val="60000"/>
              </a:schemeClr>
            </a:solidFill>
            <a:ln>
              <a:solidFill>
                <a:schemeClr val="tx2">
                  <a:lumMod val="10000"/>
                </a:schemeClr>
              </a:solidFill>
            </a:ln>
          </p:spPr>
          <p:style>
            <a:lnRef idx="0">
              <a:schemeClr val="accent2"/>
            </a:lnRef>
            <a:fillRef idx="3">
              <a:schemeClr val="accent2"/>
            </a:fillRef>
            <a:effectRef idx="3">
              <a:schemeClr val="accent2"/>
            </a:effectRef>
            <a:fontRef idx="minor">
              <a:schemeClr val="dk1">
                <a:hueOff val="0"/>
                <a:satOff val="0"/>
                <a:lumOff val="0"/>
                <a:alphaOff val="0"/>
              </a:schemeClr>
            </a:fontRef>
          </p:style>
          <p:txBody>
            <a:bodyPr/>
            <a:lstStyle/>
            <a:p>
              <a:endParaRPr lang="en-US"/>
            </a:p>
          </p:txBody>
        </p:sp>
        <p:sp>
          <p:nvSpPr>
            <p:cNvPr id="32" name="Rectangle 31"/>
            <p:cNvSpPr/>
            <p:nvPr/>
          </p:nvSpPr>
          <p:spPr>
            <a:xfrm>
              <a:off x="2147" y="3327900"/>
              <a:ext cx="2201835" cy="1244099"/>
            </a:xfrm>
            <a:prstGeom prst="rect">
              <a:avLst/>
            </a:prstGeom>
            <a:solidFill>
              <a:schemeClr val="accent3">
                <a:lumMod val="40000"/>
                <a:lumOff val="6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70688" rIns="170688" bIns="170688" numCol="1" spcCol="1270" anchor="ctr" anchorCtr="0">
              <a:noAutofit/>
            </a:bodyPr>
            <a:lstStyle/>
            <a:p>
              <a:pPr algn="ctr" defTabSz="1066800" rtl="1">
                <a:lnSpc>
                  <a:spcPct val="90000"/>
                </a:lnSpc>
                <a:spcBef>
                  <a:spcPct val="0"/>
                </a:spcBef>
                <a:spcAft>
                  <a:spcPct val="35000"/>
                </a:spcAft>
              </a:pPr>
              <a:r>
                <a:rPr lang="ku-Arab-IQ" sz="2800" b="1" dirty="0">
                  <a:solidFill>
                    <a:prstClr val="black">
                      <a:hueOff val="0"/>
                      <a:satOff val="0"/>
                      <a:lumOff val="0"/>
                      <a:alphaOff val="0"/>
                    </a:prstClr>
                  </a:solidFill>
                  <a:latin typeface="Times New Roman" pitchFamily="18" charset="0"/>
                  <a:cs typeface="Times New Roman" pitchFamily="18" charset="0"/>
                </a:rPr>
                <a:t>٢</a:t>
              </a:r>
              <a:r>
                <a:rPr lang="ar-IQ" sz="2800" b="1" dirty="0">
                  <a:solidFill>
                    <a:prstClr val="black">
                      <a:hueOff val="0"/>
                      <a:satOff val="0"/>
                      <a:lumOff val="0"/>
                      <a:alphaOff val="0"/>
                    </a:prstClr>
                  </a:solidFill>
                  <a:latin typeface="Times New Roman" pitchFamily="18" charset="0"/>
                  <a:cs typeface="Times New Roman" pitchFamily="18" charset="0"/>
                </a:rPr>
                <a:t>- الامتناع عن القيام ببعض المعاملات التجارية</a:t>
              </a:r>
              <a:endParaRPr lang="ar-SA" sz="2800" b="1" dirty="0">
                <a:solidFill>
                  <a:prstClr val="black">
                    <a:hueOff val="0"/>
                    <a:satOff val="0"/>
                    <a:lumOff val="0"/>
                    <a:alphaOff val="0"/>
                  </a:prstClr>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2682982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60632" cy="6248400"/>
          </a:xfrm>
        </p:spPr>
        <p:txBody>
          <a:bodyPr>
            <a:normAutofit fontScale="47500" lnSpcReduction="20000"/>
          </a:bodyPr>
          <a:lstStyle/>
          <a:p>
            <a:pPr algn="r" rtl="1">
              <a:buNone/>
            </a:pPr>
            <a:r>
              <a:rPr lang="ar-IQ" sz="6300" dirty="0">
                <a:solidFill>
                  <a:srgbClr val="FF0000"/>
                </a:solidFill>
              </a:rPr>
              <a:t>واجبات تتعلق بالزام الموظف بعمل:</a:t>
            </a:r>
            <a:endParaRPr lang="ku-Arab-IQ" sz="6300" dirty="0">
              <a:solidFill>
                <a:srgbClr val="FF0000"/>
              </a:solidFill>
            </a:endParaRPr>
          </a:p>
          <a:p>
            <a:pPr algn="r" rtl="1">
              <a:lnSpc>
                <a:spcPct val="120000"/>
              </a:lnSpc>
              <a:buNone/>
            </a:pPr>
            <a:endParaRPr lang="ar-IQ" sz="5100" dirty="0">
              <a:solidFill>
                <a:srgbClr val="FF0000"/>
              </a:solidFill>
            </a:endParaRPr>
          </a:p>
          <a:p>
            <a:pPr marL="109728" indent="0" algn="r" rtl="1">
              <a:lnSpc>
                <a:spcPct val="120000"/>
              </a:lnSpc>
              <a:buNone/>
            </a:pPr>
            <a:r>
              <a:rPr lang="ar-IQ" sz="5100" dirty="0"/>
              <a:t>بموجب مادة (</a:t>
            </a:r>
            <a:r>
              <a:rPr lang="ku-Arab-IQ" sz="5100" dirty="0"/>
              <a:t>٤</a:t>
            </a:r>
            <a:r>
              <a:rPr lang="ar-IQ" sz="5100" dirty="0"/>
              <a:t>) من قانون انضباط موظفي الدولة رقم (</a:t>
            </a:r>
            <a:r>
              <a:rPr lang="ku-Arab-IQ" sz="5100" dirty="0"/>
              <a:t>١٤</a:t>
            </a:r>
            <a:r>
              <a:rPr lang="ar-IQ" sz="5100" dirty="0"/>
              <a:t>) لسنة </a:t>
            </a:r>
            <a:r>
              <a:rPr lang="ku-Arab-IQ" sz="5100" dirty="0"/>
              <a:t>١٩٩١</a:t>
            </a:r>
            <a:r>
              <a:rPr lang="ar-IQ" sz="5100" dirty="0"/>
              <a:t> المعدل، المهام التي يلتزم بها الموظف للقيام به اثناء اداء مهامه:</a:t>
            </a:r>
          </a:p>
          <a:p>
            <a:pPr marL="109728" indent="0" algn="r" rtl="1">
              <a:lnSpc>
                <a:spcPct val="120000"/>
              </a:lnSpc>
              <a:buNone/>
            </a:pPr>
            <a:endParaRPr lang="ar-IQ" sz="5100" dirty="0"/>
          </a:p>
          <a:p>
            <a:pPr algn="r" rtl="1">
              <a:lnSpc>
                <a:spcPct val="120000"/>
              </a:lnSpc>
              <a:buNone/>
            </a:pPr>
            <a:r>
              <a:rPr lang="ku-Arab-IQ" sz="5100" b="1" dirty="0">
                <a:solidFill>
                  <a:schemeClr val="accent2"/>
                </a:solidFill>
              </a:rPr>
              <a:t>١</a:t>
            </a:r>
            <a:r>
              <a:rPr lang="ar-IQ" sz="5100" b="1" dirty="0">
                <a:solidFill>
                  <a:schemeClr val="accent2"/>
                </a:solidFill>
              </a:rPr>
              <a:t>- اداء اعمال الوظيفة</a:t>
            </a:r>
            <a:r>
              <a:rPr lang="ku-Arab-IQ" sz="5100" b="1" dirty="0">
                <a:solidFill>
                  <a:srgbClr val="FF0000"/>
                </a:solidFill>
              </a:rPr>
              <a:t>:</a:t>
            </a:r>
            <a:r>
              <a:rPr lang="ar-SA" sz="5100" dirty="0"/>
              <a:t> </a:t>
            </a:r>
            <a:br>
              <a:rPr lang="ar-SA" sz="5100" dirty="0"/>
            </a:br>
            <a:r>
              <a:rPr lang="ar-SA" sz="5100" dirty="0"/>
              <a:t>الواجب الأول والجوهري الذي يلتزم به الموظف هو أن يؤدي العمل بنفسه وفي الوقت والمكان المخصصين لذلك ، وهذا الواجب من النظام العام لا يجوز للموظف أن يتنازل عنه أو ينيب غيره فيه لتعلقه بقواعد الاختصاص المحددة قانوناً</a:t>
            </a:r>
            <a:r>
              <a:rPr lang="ku-Arab-IQ" sz="5100" dirty="0"/>
              <a:t>.</a:t>
            </a:r>
          </a:p>
          <a:p>
            <a:pPr algn="r" rtl="1">
              <a:lnSpc>
                <a:spcPct val="120000"/>
              </a:lnSpc>
              <a:buNone/>
            </a:pPr>
            <a:r>
              <a:rPr lang="ar-SA" sz="5100" dirty="0"/>
              <a:t> </a:t>
            </a:r>
            <a:endParaRPr lang="en-US" sz="5100" dirty="0"/>
          </a:p>
          <a:p>
            <a:pPr algn="just" rtl="1">
              <a:lnSpc>
                <a:spcPct val="120000"/>
              </a:lnSpc>
              <a:buNone/>
            </a:pPr>
            <a:r>
              <a:rPr lang="ku-Arab-IQ" sz="5100" b="1" dirty="0">
                <a:solidFill>
                  <a:srgbClr val="FF0000"/>
                </a:solidFill>
              </a:rPr>
              <a:t>٢-</a:t>
            </a:r>
            <a:r>
              <a:rPr lang="ar-SA" sz="5100" b="1" dirty="0">
                <a:solidFill>
                  <a:srgbClr val="FF0000"/>
                </a:solidFill>
              </a:rPr>
              <a:t> طاعة الرؤساء</a:t>
            </a:r>
            <a:r>
              <a:rPr lang="ku-Arab-IQ" sz="5100" b="1" dirty="0">
                <a:solidFill>
                  <a:srgbClr val="FF0000"/>
                </a:solidFill>
              </a:rPr>
              <a:t>:</a:t>
            </a:r>
            <a:r>
              <a:rPr lang="ar-IQ" sz="5100" b="1" dirty="0">
                <a:solidFill>
                  <a:srgbClr val="FF0000"/>
                </a:solidFill>
              </a:rPr>
              <a:t> (م 215/2 ق.م و م40 ق.ع و م4/3 ق إنضباط الموظفين) </a:t>
            </a:r>
            <a:br>
              <a:rPr lang="ar-SA" sz="5100" dirty="0">
                <a:solidFill>
                  <a:srgbClr val="FF0000"/>
                </a:solidFill>
              </a:rPr>
            </a:br>
            <a:r>
              <a:rPr lang="ar-SA" sz="5100" dirty="0"/>
              <a:t>ويمثل واجب إطاعة المرؤوس لرؤسائه أحد الواجبات الهامة التي تقع على عاتق الموظف العام ويتوقف نجاح التنظيم الإداري على كيفية تلقي الأوامر وكيفية تنفيذها . </a:t>
            </a:r>
            <a:br>
              <a:rPr lang="ar-SA" sz="5100" dirty="0"/>
            </a:br>
            <a:r>
              <a:rPr lang="ar-SA" sz="5100" dirty="0"/>
              <a:t>والطاعة الرآسية مناطها السلم الإداري أو التدرج الرآسي الذي يقوم على أساس خضوع كل طبقة من الموظفين لما يعلوها من طبقات</a:t>
            </a:r>
            <a:r>
              <a:rPr lang="ku-Arab-IQ" sz="5100" dirty="0"/>
              <a:t>.</a:t>
            </a:r>
            <a:endParaRPr lang="ku-Arab-IQ" sz="5100" dirty="0">
              <a:solidFill>
                <a:srgbClr val="FF0000"/>
              </a:solidFill>
            </a:endParaRPr>
          </a:p>
          <a:p>
            <a:pPr algn="r" rtl="1">
              <a:buNone/>
            </a:pPr>
            <a:endParaRPr lang="ar-IQ" sz="3200" dirty="0"/>
          </a:p>
          <a:p>
            <a:pPr algn="r" rtl="1">
              <a:buNone/>
            </a:pPr>
            <a:endParaRPr lang="ar-SA" dirty="0">
              <a:solidFill>
                <a:srgbClr val="FF0000"/>
              </a:solidFill>
            </a:endParaRPr>
          </a:p>
        </p:txBody>
      </p:sp>
      <p:sp>
        <p:nvSpPr>
          <p:cNvPr id="6" name="Slide Number Placeholder 5"/>
          <p:cNvSpPr>
            <a:spLocks noGrp="1"/>
          </p:cNvSpPr>
          <p:nvPr>
            <p:ph type="sldNum" sz="quarter" idx="12"/>
          </p:nvPr>
        </p:nvSpPr>
        <p:spPr/>
        <p:txBody>
          <a:bodyPr/>
          <a:lstStyle/>
          <a:p>
            <a:r>
              <a:rPr lang="ku-Arab-IQ" dirty="0">
                <a:solidFill>
                  <a:prstClr val="black"/>
                </a:solidFill>
              </a:rPr>
              <a:t>٢٨</a:t>
            </a:r>
            <a:endParaRPr lang="en-US" dirty="0">
              <a:solidFill>
                <a:prstClr val="black"/>
              </a:solidFill>
            </a:endParaRPr>
          </a:p>
        </p:txBody>
      </p:sp>
    </p:spTree>
    <p:extLst>
      <p:ext uri="{BB962C8B-B14F-4D97-AF65-F5344CB8AC3E}">
        <p14:creationId xmlns:p14="http://schemas.microsoft.com/office/powerpoint/2010/main" val="3226289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IQ" dirty="0"/>
              <a:t>القانون الإداري هو القانون الذي يحكم الإدارة العامة .</a:t>
            </a:r>
          </a:p>
          <a:p>
            <a:pPr algn="r" rtl="1"/>
            <a:endParaRPr lang="ar-IQ" dirty="0"/>
          </a:p>
          <a:p>
            <a:pPr algn="r" rtl="1"/>
            <a:r>
              <a:rPr lang="ar-IQ" sz="3200" dirty="0"/>
              <a:t>مالمقصود بالإدارة العامة؟ هناك معايير لتعريف الإدارة العامة وبالتالي القانون الإداري.</a:t>
            </a:r>
          </a:p>
        </p:txBody>
      </p:sp>
      <p:sp>
        <p:nvSpPr>
          <p:cNvPr id="6" name="Slide Number Placeholder 5"/>
          <p:cNvSpPr>
            <a:spLocks noGrp="1"/>
          </p:cNvSpPr>
          <p:nvPr>
            <p:ph type="sldNum" sz="quarter" idx="12"/>
          </p:nvPr>
        </p:nvSpPr>
        <p:spPr/>
        <p:txBody>
          <a:bodyPr/>
          <a:lstStyle/>
          <a:p>
            <a:r>
              <a:rPr lang="ku-Arab-IQ" dirty="0"/>
              <a:t>٢</a:t>
            </a:r>
            <a:endParaRPr lang="en-US" dirty="0"/>
          </a:p>
        </p:txBody>
      </p:sp>
      <p:sp>
        <p:nvSpPr>
          <p:cNvPr id="2" name="Title 1"/>
          <p:cNvSpPr>
            <a:spLocks noGrp="1"/>
          </p:cNvSpPr>
          <p:nvPr>
            <p:ph type="title"/>
          </p:nvPr>
        </p:nvSpPr>
        <p:spPr/>
        <p:txBody>
          <a:bodyPr/>
          <a:lstStyle/>
          <a:p>
            <a:pPr algn="ctr" rtl="1"/>
            <a:r>
              <a:rPr lang="ar-IQ" b="1" dirty="0"/>
              <a:t>التعريف بالقانون الإداري</a:t>
            </a:r>
            <a:endParaRPr lang="en-US" b="1" dirty="0"/>
          </a:p>
        </p:txBody>
      </p:sp>
    </p:spTree>
    <p:extLst>
      <p:ext uri="{BB962C8B-B14F-4D97-AF65-F5344CB8AC3E}">
        <p14:creationId xmlns:p14="http://schemas.microsoft.com/office/powerpoint/2010/main" val="29781546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380" y="381000"/>
            <a:ext cx="8839200" cy="6026944"/>
          </a:xfrm>
        </p:spPr>
        <p:txBody>
          <a:bodyPr>
            <a:normAutofit fontScale="77500" lnSpcReduction="20000"/>
          </a:bodyPr>
          <a:lstStyle/>
          <a:p>
            <a:pPr algn="just" rtl="1">
              <a:lnSpc>
                <a:spcPct val="120000"/>
              </a:lnSpc>
              <a:buNone/>
            </a:pPr>
            <a:r>
              <a:rPr lang="ku-Arab-IQ" sz="3200" b="1" dirty="0">
                <a:solidFill>
                  <a:schemeClr val="accent2"/>
                </a:solidFill>
              </a:rPr>
              <a:t>٣</a:t>
            </a:r>
            <a:r>
              <a:rPr lang="ar-IQ" sz="3200" b="1" dirty="0">
                <a:solidFill>
                  <a:schemeClr val="accent2"/>
                </a:solidFill>
              </a:rPr>
              <a:t>- كتمان اسرار العمل الوظيفي</a:t>
            </a:r>
            <a:r>
              <a:rPr lang="ku-Arab-IQ" sz="3200" b="1" dirty="0">
                <a:solidFill>
                  <a:schemeClr val="accent2"/>
                </a:solidFill>
              </a:rPr>
              <a:t>:</a:t>
            </a:r>
            <a:r>
              <a:rPr lang="ar-IQ" sz="3200" b="1" dirty="0">
                <a:solidFill>
                  <a:schemeClr val="accent2"/>
                </a:solidFill>
              </a:rPr>
              <a:t>(م437 ق.ع)</a:t>
            </a:r>
          </a:p>
          <a:p>
            <a:pPr algn="just" rtl="1">
              <a:lnSpc>
                <a:spcPct val="120000"/>
              </a:lnSpc>
              <a:buNone/>
            </a:pPr>
            <a:r>
              <a:rPr lang="ar-IQ" sz="3200" dirty="0"/>
              <a:t> يطلع الموظف بحكم وظيفته على أمور وأسرار يتعلق بعضها بمسائل تمس المصلحة العامة للدولة كالأسرار العسكرية والاقتصادية والسياسية وبعضها يتعلق بمصلحة الافراد وحياتهم الخاصة. وفى الحالتين يلتزم الموظف بعدم إفشاء هذه الأسرار ويبقى هذا الالتزام سارياً حتى بعد انتهاء خدمة الموظف العام. </a:t>
            </a:r>
            <a:endParaRPr lang="ku-Arab-IQ" sz="3200" dirty="0"/>
          </a:p>
          <a:p>
            <a:pPr algn="just" rtl="1">
              <a:lnSpc>
                <a:spcPct val="120000"/>
              </a:lnSpc>
              <a:buNone/>
            </a:pPr>
            <a:endParaRPr lang="ar-IQ" sz="3200" dirty="0"/>
          </a:p>
          <a:p>
            <a:pPr algn="just" rtl="1">
              <a:lnSpc>
                <a:spcPct val="120000"/>
              </a:lnSpc>
              <a:buNone/>
            </a:pPr>
            <a:r>
              <a:rPr lang="ku-Arab-IQ" sz="3200" dirty="0">
                <a:solidFill>
                  <a:schemeClr val="accent2"/>
                </a:solidFill>
              </a:rPr>
              <a:t>٤</a:t>
            </a:r>
            <a:r>
              <a:rPr lang="ar-IQ" sz="3200" b="1" dirty="0">
                <a:solidFill>
                  <a:schemeClr val="accent2"/>
                </a:solidFill>
              </a:rPr>
              <a:t>- المحافظة على اموال الدولة</a:t>
            </a:r>
            <a:r>
              <a:rPr lang="ku-Arab-IQ" sz="3200" b="1" dirty="0">
                <a:solidFill>
                  <a:schemeClr val="accent2"/>
                </a:solidFill>
              </a:rPr>
              <a:t>:</a:t>
            </a:r>
            <a:endParaRPr lang="en-US" sz="3200" b="1" dirty="0">
              <a:solidFill>
                <a:schemeClr val="accent2"/>
              </a:solidFill>
            </a:endParaRPr>
          </a:p>
          <a:p>
            <a:pPr algn="just" rtl="1">
              <a:lnSpc>
                <a:spcPct val="120000"/>
              </a:lnSpc>
              <a:buNone/>
            </a:pPr>
            <a:r>
              <a:rPr lang="ar-IQ" sz="3200" dirty="0"/>
              <a:t>اوجب القانون على الموظف المحافظة على اموال الدولة التي في حوزته او تحت تصرفه واستخدامها بصورة رشيدة ومنع عليه استخدام المواد والالات والمكائن والاجهزة لاغراض الخاصة. </a:t>
            </a:r>
          </a:p>
          <a:p>
            <a:pPr algn="just" rtl="1">
              <a:lnSpc>
                <a:spcPct val="120000"/>
              </a:lnSpc>
              <a:buNone/>
            </a:pPr>
            <a:r>
              <a:rPr lang="ku-Arab-IQ" sz="3200" b="1" dirty="0">
                <a:solidFill>
                  <a:schemeClr val="accent2"/>
                </a:solidFill>
              </a:rPr>
              <a:t>٥</a:t>
            </a:r>
            <a:r>
              <a:rPr lang="ar-IQ" sz="3200" b="1" dirty="0">
                <a:solidFill>
                  <a:schemeClr val="accent2"/>
                </a:solidFill>
              </a:rPr>
              <a:t>- حسن السلوك الوظيفي</a:t>
            </a:r>
            <a:r>
              <a:rPr lang="ku-Arab-IQ" sz="3200" b="1" dirty="0">
                <a:solidFill>
                  <a:schemeClr val="accent2"/>
                </a:solidFill>
              </a:rPr>
              <a:t>:</a:t>
            </a:r>
          </a:p>
          <a:p>
            <a:pPr algn="just" rtl="1">
              <a:lnSpc>
                <a:spcPct val="120000"/>
              </a:lnSpc>
              <a:buNone/>
            </a:pPr>
            <a:r>
              <a:rPr lang="ku-Arab-IQ" sz="3200" dirty="0"/>
              <a:t> </a:t>
            </a:r>
            <a:r>
              <a:rPr lang="ar-IQ" sz="3200" dirty="0"/>
              <a:t>حرصت التشريعات على عدم قصر مسؤولية الموظف على الاخلال بواجباته فى داخل نطاق الوظيفة ، انما اخذت تتدخل فى سلوكه وتصرفاته فى الحياة الخاصة والعامة لتمنع كل مايخل بشرف وكرامة الوظيفة العامة.</a:t>
            </a:r>
          </a:p>
          <a:p>
            <a:pPr algn="just" rtl="1">
              <a:lnSpc>
                <a:spcPct val="120000"/>
              </a:lnSpc>
              <a:buNone/>
            </a:pPr>
            <a:endParaRPr lang="ar-IQ" sz="3200" dirty="0"/>
          </a:p>
          <a:p>
            <a:pPr algn="just" rtl="1">
              <a:lnSpc>
                <a:spcPct val="120000"/>
              </a:lnSpc>
              <a:buNone/>
            </a:pPr>
            <a:endParaRPr lang="ar-SA" dirty="0">
              <a:solidFill>
                <a:srgbClr val="FF0000"/>
              </a:solidFill>
            </a:endParaRPr>
          </a:p>
        </p:txBody>
      </p:sp>
      <p:sp>
        <p:nvSpPr>
          <p:cNvPr id="6" name="Slide Number Placeholder 5"/>
          <p:cNvSpPr>
            <a:spLocks noGrp="1"/>
          </p:cNvSpPr>
          <p:nvPr>
            <p:ph type="sldNum" sz="quarter" idx="12"/>
          </p:nvPr>
        </p:nvSpPr>
        <p:spPr/>
        <p:txBody>
          <a:bodyPr/>
          <a:lstStyle/>
          <a:p>
            <a:r>
              <a:rPr lang="ku-Arab-IQ" dirty="0">
                <a:solidFill>
                  <a:prstClr val="black"/>
                </a:solidFill>
              </a:rPr>
              <a:t>٢٩</a:t>
            </a:r>
            <a:endParaRPr lang="en-US" dirty="0">
              <a:solidFill>
                <a:prstClr val="black"/>
              </a:solidFill>
            </a:endParaRPr>
          </a:p>
        </p:txBody>
      </p:sp>
    </p:spTree>
    <p:extLst>
      <p:ext uri="{BB962C8B-B14F-4D97-AF65-F5344CB8AC3E}">
        <p14:creationId xmlns:p14="http://schemas.microsoft.com/office/powerpoint/2010/main" val="31896564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ku-Arab-IQ" dirty="0">
                <a:solidFill>
                  <a:prstClr val="black"/>
                </a:solidFill>
              </a:rPr>
              <a:t>٣٠</a:t>
            </a:r>
            <a:endParaRPr lang="en-US" dirty="0">
              <a:solidFill>
                <a:prstClr val="black"/>
              </a:solidFill>
            </a:endParaRPr>
          </a:p>
        </p:txBody>
      </p:sp>
      <p:sp>
        <p:nvSpPr>
          <p:cNvPr id="2" name="Content Placeholder 1"/>
          <p:cNvSpPr>
            <a:spLocks noGrp="1"/>
          </p:cNvSpPr>
          <p:nvPr>
            <p:ph idx="4294967295"/>
          </p:nvPr>
        </p:nvSpPr>
        <p:spPr>
          <a:xfrm>
            <a:off x="152400" y="1194971"/>
            <a:ext cx="8839200" cy="5029200"/>
          </a:xfrm>
        </p:spPr>
        <p:txBody>
          <a:bodyPr>
            <a:normAutofit fontScale="62500" lnSpcReduction="20000"/>
          </a:bodyPr>
          <a:lstStyle/>
          <a:p>
            <a:pPr marL="393192" lvl="1" indent="0" algn="r" rtl="1">
              <a:buNone/>
            </a:pPr>
            <a:r>
              <a:rPr lang="ar-IQ" sz="3200" dirty="0"/>
              <a:t>بموجب مادة (</a:t>
            </a:r>
            <a:r>
              <a:rPr lang="ku-Arab-IQ" sz="3200" dirty="0"/>
              <a:t>٥</a:t>
            </a:r>
            <a:r>
              <a:rPr lang="ar-IQ" sz="3200" dirty="0"/>
              <a:t>) من قانون انضباط موظفي الدولة رقم (</a:t>
            </a:r>
            <a:r>
              <a:rPr lang="ku-Arab-IQ" sz="3200" dirty="0"/>
              <a:t>١٤</a:t>
            </a:r>
            <a:r>
              <a:rPr lang="ar-IQ" sz="3200" dirty="0"/>
              <a:t>) لسنة </a:t>
            </a:r>
            <a:r>
              <a:rPr lang="ku-Arab-IQ" sz="3200" dirty="0"/>
              <a:t>١٩٩١</a:t>
            </a:r>
            <a:r>
              <a:rPr lang="ar-IQ" sz="3200" dirty="0"/>
              <a:t> المعدل، المهام التي يلتزم بها الموظف الامتناع عنه اثناء اداء مهامه:</a:t>
            </a:r>
          </a:p>
          <a:p>
            <a:pPr marL="393192" lvl="1" indent="0" algn="r" rtl="1">
              <a:buNone/>
            </a:pPr>
            <a:endParaRPr lang="ar-IQ" sz="3200" b="1" dirty="0">
              <a:solidFill>
                <a:srgbClr val="464646"/>
              </a:solidFill>
              <a:effectLst>
                <a:outerShdw blurRad="31750" dist="25400" dir="5400000" algn="tl" rotWithShape="0">
                  <a:srgbClr val="000000">
                    <a:alpha val="25000"/>
                  </a:srgbClr>
                </a:outerShdw>
              </a:effectLst>
              <a:ea typeface="+mj-ea"/>
            </a:endParaRPr>
          </a:p>
          <a:p>
            <a:pPr marL="393192" lvl="1" indent="0" algn="r" rtl="1">
              <a:buNone/>
            </a:pPr>
            <a:r>
              <a:rPr lang="ku-Arab-IQ" sz="3200" b="1" dirty="0">
                <a:solidFill>
                  <a:schemeClr val="accent2"/>
                </a:solidFill>
                <a:effectLst>
                  <a:outerShdw blurRad="31750" dist="25400" dir="5400000" algn="tl" rotWithShape="0">
                    <a:srgbClr val="000000">
                      <a:alpha val="25000"/>
                    </a:srgbClr>
                  </a:outerShdw>
                </a:effectLst>
                <a:ea typeface="+mj-ea"/>
              </a:rPr>
              <a:t>١</a:t>
            </a:r>
            <a:r>
              <a:rPr lang="ar-IQ" sz="3200" b="1" dirty="0">
                <a:solidFill>
                  <a:schemeClr val="accent2"/>
                </a:solidFill>
                <a:effectLst>
                  <a:outerShdw blurRad="31750" dist="25400" dir="5400000" algn="tl" rotWithShape="0">
                    <a:srgbClr val="000000">
                      <a:alpha val="25000"/>
                    </a:srgbClr>
                  </a:outerShdw>
                </a:effectLst>
                <a:ea typeface="+mj-ea"/>
              </a:rPr>
              <a:t>- الامتناع عن استغلال الوظيفة:</a:t>
            </a:r>
            <a:endParaRPr lang="ar-IQ" sz="3200" b="1" dirty="0">
              <a:solidFill>
                <a:schemeClr val="accent2"/>
              </a:solidFill>
            </a:endParaRPr>
          </a:p>
          <a:p>
            <a:pPr marL="393192" lvl="1" indent="0" algn="r" rtl="1">
              <a:buNone/>
            </a:pPr>
            <a:r>
              <a:rPr lang="ar-IQ" sz="3200" dirty="0"/>
              <a:t>لايجوز للموظف استغلال وظيفته لتحقيق أغراض خاصة.</a:t>
            </a:r>
            <a:endParaRPr lang="ku-Arab-IQ" sz="3200" dirty="0"/>
          </a:p>
          <a:p>
            <a:pPr marL="393192" lvl="1" indent="0" algn="r" rtl="1">
              <a:buNone/>
            </a:pPr>
            <a:endParaRPr lang="ar-SA" sz="3200" dirty="0">
              <a:solidFill>
                <a:schemeClr val="accent2"/>
              </a:solidFill>
            </a:endParaRPr>
          </a:p>
          <a:p>
            <a:pPr marL="393192" lvl="1" indent="0" algn="r" rtl="1">
              <a:buNone/>
            </a:pPr>
            <a:r>
              <a:rPr lang="ku-Arab-IQ" sz="3200" b="1" dirty="0">
                <a:solidFill>
                  <a:schemeClr val="accent2"/>
                </a:solidFill>
              </a:rPr>
              <a:t>٢</a:t>
            </a:r>
            <a:r>
              <a:rPr lang="ar-IQ" sz="3200" b="1" dirty="0">
                <a:solidFill>
                  <a:schemeClr val="accent2"/>
                </a:solidFill>
              </a:rPr>
              <a:t>- الامتناع عن القيام ببعض المعاملات التجارية (عدم جواز الجمع بين الوظيفة وأي عمل آخر):</a:t>
            </a:r>
          </a:p>
          <a:p>
            <a:pPr marL="393192" lvl="1" indent="0" algn="r" rtl="1">
              <a:buNone/>
            </a:pPr>
            <a:r>
              <a:rPr lang="ar-IQ" sz="3200" dirty="0"/>
              <a:t>حفاظاً على نشاط الموظف وأداء عمله بدقه وكفائه حظر المشرع في قانون الخدمة المدنية الجمع بين الوظيفة وأي عمل الا في الأحوال التي يجوز فيها لذوى المؤهلات المهنية والعلمية مزاولة هذه المهن في غير أوقات العمل الرسمي. منع القانون الموظف من مزاولة الأعمال التجارية وتأسيس الشركات والعضوية في مجالس ادارتها. والاشتراك في المناقصات والمزايدات.</a:t>
            </a:r>
          </a:p>
          <a:p>
            <a:pPr marL="393192" lvl="1" indent="0" algn="r" rtl="1">
              <a:buNone/>
            </a:pPr>
            <a:endParaRPr lang="ar-SA" sz="3200" dirty="0">
              <a:solidFill>
                <a:schemeClr val="accent2"/>
              </a:solidFill>
            </a:endParaRPr>
          </a:p>
          <a:p>
            <a:pPr marL="393192" lvl="1" indent="0" algn="r" rtl="1">
              <a:buNone/>
            </a:pPr>
            <a:r>
              <a:rPr lang="ku-Arab-IQ" sz="3200" b="1" dirty="0">
                <a:solidFill>
                  <a:schemeClr val="accent2"/>
                </a:solidFill>
              </a:rPr>
              <a:t>٣</a:t>
            </a:r>
            <a:r>
              <a:rPr lang="ar-IQ" sz="3200" b="1" dirty="0">
                <a:solidFill>
                  <a:schemeClr val="accent2"/>
                </a:solidFill>
              </a:rPr>
              <a:t>- الامتناع عن كل ما لاينسجم ودواعي الاستقامة الوظيفية: </a:t>
            </a:r>
          </a:p>
          <a:p>
            <a:pPr marL="393192" lvl="1" indent="0" algn="r" rtl="1">
              <a:buNone/>
            </a:pPr>
            <a:r>
              <a:rPr lang="ar-IQ" sz="3200" dirty="0"/>
              <a:t>منع المشرع الموظف من الانحراف عن نهج الاستقامة.</a:t>
            </a:r>
          </a:p>
          <a:p>
            <a:pPr marL="393192" lvl="1" indent="0" algn="r" rtl="1">
              <a:buNone/>
            </a:pPr>
            <a:br>
              <a:rPr lang="ar-SA" sz="3200" dirty="0">
                <a:solidFill>
                  <a:srgbClr val="FF0000"/>
                </a:solidFill>
              </a:rPr>
            </a:br>
            <a:endParaRPr lang="ar-SA" sz="3200" dirty="0">
              <a:solidFill>
                <a:srgbClr val="FF0000"/>
              </a:solidFill>
            </a:endParaRPr>
          </a:p>
        </p:txBody>
      </p:sp>
      <p:sp>
        <p:nvSpPr>
          <p:cNvPr id="7" name="Rectangle 6"/>
          <p:cNvSpPr/>
          <p:nvPr/>
        </p:nvSpPr>
        <p:spPr>
          <a:xfrm>
            <a:off x="152400" y="457200"/>
            <a:ext cx="8342194" cy="553998"/>
          </a:xfrm>
          <a:prstGeom prst="rect">
            <a:avLst/>
          </a:prstGeom>
        </p:spPr>
        <p:txBody>
          <a:bodyPr wrap="square">
            <a:spAutoFit/>
          </a:bodyPr>
          <a:lstStyle/>
          <a:p>
            <a:pPr algn="r" rtl="1"/>
            <a:r>
              <a:rPr lang="ar-IQ" sz="3000" b="1" kern="0" dirty="0">
                <a:solidFill>
                  <a:srgbClr val="FF0000"/>
                </a:solidFill>
              </a:rPr>
              <a:t>واجبات تلزم الموظف بالامتناع عن القيام بعمل </a:t>
            </a:r>
            <a:endParaRPr lang="ku-Arab-IQ" sz="3000" b="1" kern="0" dirty="0">
              <a:solidFill>
                <a:srgbClr val="FF0000"/>
              </a:solidFill>
            </a:endParaRPr>
          </a:p>
        </p:txBody>
      </p:sp>
    </p:spTree>
    <p:extLst>
      <p:ext uri="{BB962C8B-B14F-4D97-AF65-F5344CB8AC3E}">
        <p14:creationId xmlns:p14="http://schemas.microsoft.com/office/powerpoint/2010/main" val="21162179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ar-IQ" dirty="0">
                <a:solidFill>
                  <a:prstClr val="black"/>
                </a:solidFill>
              </a:rPr>
              <a:t>د. نيكار فاضل </a:t>
            </a:r>
            <a:endParaRPr lang="en-US" dirty="0">
              <a:solidFill>
                <a:prstClr val="black"/>
              </a:solidFill>
            </a:endParaRPr>
          </a:p>
        </p:txBody>
      </p:sp>
      <p:sp>
        <p:nvSpPr>
          <p:cNvPr id="6" name="Slide Number Placeholder 5"/>
          <p:cNvSpPr>
            <a:spLocks noGrp="1"/>
          </p:cNvSpPr>
          <p:nvPr>
            <p:ph type="sldNum" sz="quarter" idx="12"/>
          </p:nvPr>
        </p:nvSpPr>
        <p:spPr>
          <a:xfrm>
            <a:off x="8686800" y="6407944"/>
            <a:ext cx="326232" cy="365125"/>
          </a:xfrm>
        </p:spPr>
        <p:txBody>
          <a:bodyPr/>
          <a:lstStyle/>
          <a:p>
            <a:r>
              <a:rPr lang="ku-Arab-IQ" dirty="0">
                <a:solidFill>
                  <a:prstClr val="black"/>
                </a:solidFill>
              </a:rPr>
              <a:t>٣١</a:t>
            </a:r>
            <a:endParaRPr lang="en-US" dirty="0">
              <a:solidFill>
                <a:prstClr val="black"/>
              </a:solidFill>
            </a:endParaRPr>
          </a:p>
        </p:txBody>
      </p:sp>
      <p:sp>
        <p:nvSpPr>
          <p:cNvPr id="2" name="Content Placeholder 1"/>
          <p:cNvSpPr>
            <a:spLocks noGrp="1"/>
          </p:cNvSpPr>
          <p:nvPr>
            <p:ph idx="4294967295"/>
          </p:nvPr>
        </p:nvSpPr>
        <p:spPr>
          <a:xfrm>
            <a:off x="533400" y="1295400"/>
            <a:ext cx="8458200" cy="4800600"/>
          </a:xfrm>
          <a:no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marL="109728" indent="0" algn="just" rtl="1">
              <a:buNone/>
            </a:pPr>
            <a:r>
              <a:rPr lang="ar-IQ" sz="3200" dirty="0">
                <a:solidFill>
                  <a:schemeClr val="tx1"/>
                </a:solidFill>
              </a:rPr>
              <a:t>ينتج عن إخلال الموظف لواجباته الوظيفية المسؤولية الانضباطية، ويترتب عليه فرض عقوبات انضباطية (تأديبية) وبما أنه لايوجد توصيف للجرائم في قانون الانضباط فان الجهات المختصة بفرض العقوبات عليها أن تقدر ما يناسب من الجزاء جراء الافعال المنسوبة إلى الموظف. </a:t>
            </a:r>
          </a:p>
          <a:p>
            <a:pPr marL="109728" indent="0" algn="just" rtl="1">
              <a:buNone/>
            </a:pPr>
            <a:r>
              <a:rPr lang="ar-IQ" sz="3200" dirty="0">
                <a:solidFill>
                  <a:schemeClr val="tx1"/>
                </a:solidFill>
              </a:rPr>
              <a:t>وقد أصدر المشرع العراقي ثلاثة قوانين للانضباط وهي كل من:</a:t>
            </a:r>
          </a:p>
          <a:p>
            <a:pPr algn="just" rtl="1">
              <a:buFont typeface="Arial" pitchFamily="34" charset="0"/>
              <a:buChar char="•"/>
            </a:pPr>
            <a:r>
              <a:rPr lang="ar-IQ" sz="3200" dirty="0">
                <a:solidFill>
                  <a:schemeClr val="tx1"/>
                </a:solidFill>
              </a:rPr>
              <a:t>قانون رقم 41 لسنة 1929 الملغي.</a:t>
            </a:r>
          </a:p>
          <a:p>
            <a:pPr algn="just" rtl="1">
              <a:buFont typeface="Arial" pitchFamily="34" charset="0"/>
              <a:buChar char="•"/>
            </a:pPr>
            <a:r>
              <a:rPr lang="ar-IQ" sz="3200" dirty="0">
                <a:solidFill>
                  <a:schemeClr val="tx1"/>
                </a:solidFill>
              </a:rPr>
              <a:t>قانون رقم 69 لسنة 1936الملغي.</a:t>
            </a:r>
          </a:p>
          <a:p>
            <a:pPr algn="just" rtl="1">
              <a:buFont typeface="Arial" pitchFamily="34" charset="0"/>
              <a:buChar char="•"/>
            </a:pPr>
            <a:r>
              <a:rPr lang="ar-IQ" sz="3200" dirty="0">
                <a:solidFill>
                  <a:schemeClr val="tx1"/>
                </a:solidFill>
              </a:rPr>
              <a:t>قانون رقم 14 لسنة 1991 المعدل بقانون رقم 5 لسنة 2008.</a:t>
            </a:r>
          </a:p>
          <a:p>
            <a:pPr algn="just" rtl="1"/>
            <a:endParaRPr lang="ar-SA" sz="3200" dirty="0">
              <a:solidFill>
                <a:schemeClr val="tx1"/>
              </a:solidFill>
            </a:endParaRPr>
          </a:p>
        </p:txBody>
      </p:sp>
      <p:sp>
        <p:nvSpPr>
          <p:cNvPr id="3" name="Title 2"/>
          <p:cNvSpPr>
            <a:spLocks noGrp="1"/>
          </p:cNvSpPr>
          <p:nvPr>
            <p:ph type="title" idx="4294967295"/>
          </p:nvPr>
        </p:nvSpPr>
        <p:spPr>
          <a:xfrm>
            <a:off x="0" y="228600"/>
            <a:ext cx="8229600" cy="1143000"/>
          </a:xfrm>
        </p:spPr>
        <p:txBody>
          <a:bodyPr/>
          <a:lstStyle/>
          <a:p>
            <a:pPr algn="ctr"/>
            <a:r>
              <a:rPr lang="ar-IQ" dirty="0">
                <a:solidFill>
                  <a:srgbClr val="FF0000"/>
                </a:solidFill>
              </a:rPr>
              <a:t>انضباط الموظفين</a:t>
            </a:r>
            <a:endParaRPr lang="ar-SA" dirty="0">
              <a:solidFill>
                <a:srgbClr val="FF0000"/>
              </a:solidFill>
            </a:endParaRPr>
          </a:p>
        </p:txBody>
      </p:sp>
    </p:spTree>
    <p:extLst>
      <p:ext uri="{BB962C8B-B14F-4D97-AF65-F5344CB8AC3E}">
        <p14:creationId xmlns:p14="http://schemas.microsoft.com/office/powerpoint/2010/main" val="31621360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381000" y="15240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ar-IQ" dirty="0">
                <a:solidFill>
                  <a:prstClr val="black"/>
                </a:solidFill>
              </a:rPr>
              <a:t>د. نيكار فاضل </a:t>
            </a:r>
            <a:endParaRPr lang="en-US" dirty="0">
              <a:solidFill>
                <a:prstClr val="black"/>
              </a:solidFill>
            </a:endParaRPr>
          </a:p>
        </p:txBody>
      </p:sp>
      <p:sp>
        <p:nvSpPr>
          <p:cNvPr id="4" name="Slide Number Placeholder 3"/>
          <p:cNvSpPr>
            <a:spLocks noGrp="1"/>
          </p:cNvSpPr>
          <p:nvPr>
            <p:ph type="sldNum" sz="quarter" idx="12"/>
          </p:nvPr>
        </p:nvSpPr>
        <p:spPr/>
        <p:txBody>
          <a:bodyPr/>
          <a:lstStyle/>
          <a:p>
            <a:r>
              <a:rPr lang="ku-Arab-IQ" dirty="0">
                <a:solidFill>
                  <a:prstClr val="black"/>
                </a:solidFill>
              </a:rPr>
              <a:t>٣٢</a:t>
            </a:r>
            <a:endParaRPr lang="en-US" dirty="0">
              <a:solidFill>
                <a:prstClr val="black"/>
              </a:solidFill>
            </a:endParaRPr>
          </a:p>
        </p:txBody>
      </p:sp>
      <p:sp>
        <p:nvSpPr>
          <p:cNvPr id="6" name="Title 5"/>
          <p:cNvSpPr>
            <a:spLocks noGrp="1"/>
          </p:cNvSpPr>
          <p:nvPr>
            <p:ph type="title"/>
          </p:nvPr>
        </p:nvSpPr>
        <p:spPr>
          <a:xfrm>
            <a:off x="457200" y="381000"/>
            <a:ext cx="8229600" cy="1143000"/>
          </a:xfrm>
        </p:spPr>
        <p:txBody>
          <a:bodyPr>
            <a:normAutofit/>
          </a:bodyPr>
          <a:lstStyle/>
          <a:p>
            <a:pPr algn="ctr" rtl="1"/>
            <a:r>
              <a:rPr lang="ar-IQ" sz="4400" dirty="0"/>
              <a:t>إنضباط الموظفين</a:t>
            </a:r>
            <a:endParaRPr lang="en-US" sz="4400" dirty="0"/>
          </a:p>
        </p:txBody>
      </p:sp>
    </p:spTree>
    <p:extLst>
      <p:ext uri="{BB962C8B-B14F-4D97-AF65-F5344CB8AC3E}">
        <p14:creationId xmlns:p14="http://schemas.microsoft.com/office/powerpoint/2010/main" val="3206160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5638800"/>
          </a:xfrm>
          <a:solidFill>
            <a:schemeClr val="accent6">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a:noAutofit/>
          </a:bodyPr>
          <a:lstStyle/>
          <a:p>
            <a:pPr algn="r" rtl="1">
              <a:buNone/>
            </a:pPr>
            <a:r>
              <a:rPr lang="ar-IQ" sz="2300" b="1" dirty="0">
                <a:solidFill>
                  <a:schemeClr val="accent2">
                    <a:lumMod val="75000"/>
                  </a:schemeClr>
                </a:solidFill>
              </a:rPr>
              <a:t>بموجب مادة (8) من قانون إنضباط موظفي الدولة و القطاع العام رقم (14) لسنة 1991.</a:t>
            </a:r>
          </a:p>
          <a:p>
            <a:pPr algn="r" rtl="1">
              <a:buNone/>
            </a:pPr>
            <a:r>
              <a:rPr lang="ar-IQ" sz="2300" b="1" dirty="0">
                <a:solidFill>
                  <a:schemeClr val="accent2">
                    <a:lumMod val="75000"/>
                  </a:schemeClr>
                </a:solidFill>
              </a:rPr>
              <a:t>1- لفت النظر( تأخير الترفيع 3 أشهر)</a:t>
            </a:r>
          </a:p>
          <a:p>
            <a:pPr lvl="0" algn="r" rtl="1">
              <a:buClr>
                <a:srgbClr val="2DA2BF"/>
              </a:buClr>
              <a:buNone/>
            </a:pPr>
            <a:r>
              <a:rPr lang="ar-IQ" sz="2300" b="1" dirty="0">
                <a:solidFill>
                  <a:schemeClr val="accent2">
                    <a:lumMod val="75000"/>
                  </a:schemeClr>
                </a:solidFill>
              </a:rPr>
              <a:t>2- الانذار</a:t>
            </a:r>
            <a:r>
              <a:rPr lang="ar-IQ" sz="2300" b="1" dirty="0">
                <a:solidFill>
                  <a:srgbClr val="DA1F28">
                    <a:lumMod val="75000"/>
                  </a:srgbClr>
                </a:solidFill>
              </a:rPr>
              <a:t>( تأخير الترفيع 6 أشهر)</a:t>
            </a:r>
            <a:endParaRPr lang="ar-IQ" sz="2300" b="1" dirty="0">
              <a:solidFill>
                <a:schemeClr val="accent2">
                  <a:lumMod val="75000"/>
                </a:schemeClr>
              </a:solidFill>
            </a:endParaRPr>
          </a:p>
          <a:p>
            <a:pPr lvl="0" algn="r" rtl="1">
              <a:buClr>
                <a:srgbClr val="2DA2BF"/>
              </a:buClr>
              <a:buNone/>
            </a:pPr>
            <a:r>
              <a:rPr lang="ar-IQ" sz="2300" b="1" dirty="0">
                <a:solidFill>
                  <a:schemeClr val="accent2">
                    <a:lumMod val="75000"/>
                  </a:schemeClr>
                </a:solidFill>
              </a:rPr>
              <a:t>3- قطع الراتب  </a:t>
            </a:r>
            <a:r>
              <a:rPr lang="ar-IQ" sz="2300" b="1" dirty="0">
                <a:solidFill>
                  <a:srgbClr val="DA1F28">
                    <a:lumMod val="75000"/>
                  </a:srgbClr>
                </a:solidFill>
              </a:rPr>
              <a:t>( تأخير الترفيع لمدة 5 اشهر اذا لا تتجاوز 5 ايام ,كل يوم يؤدي الى تأخير الترفيع شهر واحد اذا تجاوز مدة 5 ايام) يجب ان لا تزيد عن 10 أيام.</a:t>
            </a:r>
            <a:endParaRPr lang="ar-IQ" sz="2300" b="1" dirty="0">
              <a:solidFill>
                <a:schemeClr val="accent2">
                  <a:lumMod val="75000"/>
                </a:schemeClr>
              </a:solidFill>
            </a:endParaRPr>
          </a:p>
          <a:p>
            <a:pPr lvl="0" algn="r" rtl="1">
              <a:buClr>
                <a:srgbClr val="2DA2BF"/>
              </a:buClr>
              <a:buNone/>
            </a:pPr>
            <a:r>
              <a:rPr lang="ar-IQ" sz="2300" b="1" dirty="0">
                <a:solidFill>
                  <a:schemeClr val="accent2">
                    <a:lumMod val="75000"/>
                  </a:schemeClr>
                </a:solidFill>
              </a:rPr>
              <a:t>4- التوبيخ</a:t>
            </a:r>
            <a:r>
              <a:rPr lang="ar-IQ" sz="2300" b="1" dirty="0">
                <a:solidFill>
                  <a:srgbClr val="DA1F28">
                    <a:lumMod val="75000"/>
                  </a:srgbClr>
                </a:solidFill>
              </a:rPr>
              <a:t>( تأخير الترفيع سنة)</a:t>
            </a:r>
            <a:endParaRPr lang="ar-IQ" sz="2300" b="1" dirty="0">
              <a:solidFill>
                <a:schemeClr val="accent2">
                  <a:lumMod val="75000"/>
                </a:schemeClr>
              </a:solidFill>
            </a:endParaRPr>
          </a:p>
          <a:p>
            <a:pPr lvl="0" algn="r" rtl="1">
              <a:buClr>
                <a:srgbClr val="2DA2BF"/>
              </a:buClr>
              <a:buNone/>
            </a:pPr>
            <a:r>
              <a:rPr lang="ar-IQ" sz="2300" b="1" dirty="0">
                <a:solidFill>
                  <a:schemeClr val="accent2">
                    <a:lumMod val="75000"/>
                  </a:schemeClr>
                </a:solidFill>
              </a:rPr>
              <a:t>5- انقاص الراتب( قطع لا تزيد عن 10% من الراتب لمدة (6أشهر- 2سنة) </a:t>
            </a:r>
            <a:r>
              <a:rPr lang="ar-IQ" sz="2300" b="1" dirty="0">
                <a:solidFill>
                  <a:srgbClr val="DA1F28">
                    <a:lumMod val="75000"/>
                  </a:srgbClr>
                </a:solidFill>
              </a:rPr>
              <a:t>( تأخير الترفيع سنتين)</a:t>
            </a:r>
            <a:endParaRPr lang="ar-IQ" sz="2300" b="1" dirty="0">
              <a:solidFill>
                <a:schemeClr val="accent2">
                  <a:lumMod val="75000"/>
                </a:schemeClr>
              </a:solidFill>
            </a:endParaRPr>
          </a:p>
          <a:p>
            <a:pPr algn="r" rtl="1">
              <a:buNone/>
            </a:pPr>
            <a:r>
              <a:rPr lang="ar-IQ" sz="2300" b="1" dirty="0">
                <a:solidFill>
                  <a:schemeClr val="accent2">
                    <a:lumMod val="75000"/>
                  </a:schemeClr>
                </a:solidFill>
              </a:rPr>
              <a:t>6- تنزيل الدرجة (تنزيل للدرجة التي دون درجته لمدة ثلاث سنوات,تخفيض زيادتين,أو ثلاث زيادات) </a:t>
            </a:r>
          </a:p>
          <a:p>
            <a:pPr algn="r" rtl="1">
              <a:buNone/>
            </a:pPr>
            <a:r>
              <a:rPr lang="ku-Arab-IQ" sz="1600" b="0" i="0" dirty="0">
                <a:solidFill>
                  <a:srgbClr val="444444"/>
                </a:solidFill>
                <a:effectLst/>
                <a:latin typeface="DIN Next"/>
              </a:rPr>
              <a:t>.</a:t>
            </a:r>
            <a:endParaRPr lang="ar-SA" sz="2300" b="1" dirty="0">
              <a:solidFill>
                <a:schemeClr val="accent2">
                  <a:lumMod val="75000"/>
                </a:schemeClr>
              </a:solidFill>
            </a:endParaRPr>
          </a:p>
        </p:txBody>
      </p:sp>
      <p:sp>
        <p:nvSpPr>
          <p:cNvPr id="5" name="Footer Placeholder 4"/>
          <p:cNvSpPr>
            <a:spLocks noGrp="1"/>
          </p:cNvSpPr>
          <p:nvPr>
            <p:ph type="ftr" sz="quarter" idx="11"/>
          </p:nvPr>
        </p:nvSpPr>
        <p:spPr/>
        <p:txBody>
          <a:bodyPr/>
          <a:lstStyle/>
          <a:p>
            <a:r>
              <a:rPr lang="ar-IQ" dirty="0">
                <a:solidFill>
                  <a:prstClr val="black"/>
                </a:solidFill>
              </a:rPr>
              <a:t>د. نيكار فاضل </a:t>
            </a:r>
            <a:endParaRPr lang="en-US" dirty="0">
              <a:solidFill>
                <a:prstClr val="black"/>
              </a:solidFill>
            </a:endParaRPr>
          </a:p>
        </p:txBody>
      </p:sp>
      <p:sp>
        <p:nvSpPr>
          <p:cNvPr id="6" name="Slide Number Placeholder 5"/>
          <p:cNvSpPr>
            <a:spLocks noGrp="1"/>
          </p:cNvSpPr>
          <p:nvPr>
            <p:ph type="sldNum" sz="quarter" idx="12"/>
          </p:nvPr>
        </p:nvSpPr>
        <p:spPr>
          <a:xfrm>
            <a:off x="8610600" y="6400800"/>
            <a:ext cx="365760" cy="365125"/>
          </a:xfrm>
        </p:spPr>
        <p:txBody>
          <a:bodyPr/>
          <a:lstStyle/>
          <a:p>
            <a:r>
              <a:rPr lang="ku-Arab-IQ" dirty="0">
                <a:solidFill>
                  <a:prstClr val="black"/>
                </a:solidFill>
              </a:rPr>
              <a:t>٣٣</a:t>
            </a:r>
            <a:endParaRPr lang="en-US" dirty="0">
              <a:solidFill>
                <a:prstClr val="black"/>
              </a:solidFill>
            </a:endParaRPr>
          </a:p>
        </p:txBody>
      </p:sp>
      <p:sp>
        <p:nvSpPr>
          <p:cNvPr id="3" name="Title 2"/>
          <p:cNvSpPr>
            <a:spLocks noGrp="1"/>
          </p:cNvSpPr>
          <p:nvPr>
            <p:ph type="title"/>
          </p:nvPr>
        </p:nvSpPr>
        <p:spPr>
          <a:xfrm>
            <a:off x="457200" y="76200"/>
            <a:ext cx="8229600" cy="914400"/>
          </a:xfrm>
        </p:spPr>
        <p:txBody>
          <a:bodyPr/>
          <a:lstStyle/>
          <a:p>
            <a:pPr algn="ctr" rtl="1"/>
            <a:r>
              <a:rPr lang="ar-IQ" dirty="0">
                <a:solidFill>
                  <a:srgbClr val="FF0000"/>
                </a:solidFill>
              </a:rPr>
              <a:t>اولا: العقوبات الانضباطية</a:t>
            </a:r>
            <a:endParaRPr lang="ar-SA" dirty="0">
              <a:solidFill>
                <a:srgbClr val="FF0000"/>
              </a:solidFill>
            </a:endParaRPr>
          </a:p>
        </p:txBody>
      </p:sp>
    </p:spTree>
    <p:extLst>
      <p:ext uri="{BB962C8B-B14F-4D97-AF65-F5344CB8AC3E}">
        <p14:creationId xmlns:p14="http://schemas.microsoft.com/office/powerpoint/2010/main" val="19613204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 y="838200"/>
            <a:ext cx="8595360" cy="5638800"/>
          </a:xfrm>
          <a:solidFill>
            <a:schemeClr val="accent6">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a:noAutofit/>
          </a:bodyPr>
          <a:lstStyle/>
          <a:p>
            <a:pPr algn="r" rtl="1">
              <a:buNone/>
            </a:pPr>
            <a:r>
              <a:rPr lang="ar-IQ" sz="2300" b="1" dirty="0">
                <a:solidFill>
                  <a:schemeClr val="accent2">
                    <a:lumMod val="75000"/>
                  </a:schemeClr>
                </a:solidFill>
              </a:rPr>
              <a:t>7- الفصل:</a:t>
            </a:r>
          </a:p>
          <a:p>
            <a:pPr algn="r" rtl="1">
              <a:buNone/>
            </a:pPr>
            <a:r>
              <a:rPr lang="ar-IQ" sz="2300" b="1" dirty="0">
                <a:solidFill>
                  <a:schemeClr val="accent2">
                    <a:lumMod val="75000"/>
                  </a:schemeClr>
                </a:solidFill>
              </a:rPr>
              <a:t> أ-(مدة 1سنة- 3سنوات اذا عوقب بعقوبتين او باحداهما لمرتين)  (توبيخ- انقاص الراتب – تنزيل الدرجة ) </a:t>
            </a:r>
          </a:p>
          <a:p>
            <a:pPr algn="r" rtl="1">
              <a:buNone/>
            </a:pPr>
            <a:r>
              <a:rPr lang="ar-IQ" sz="2300" b="1" dirty="0">
                <a:solidFill>
                  <a:schemeClr val="accent2">
                    <a:lumMod val="75000"/>
                  </a:schemeClr>
                </a:solidFill>
              </a:rPr>
              <a:t>ب- (أو مدة بقائه في السجن) اذا </a:t>
            </a:r>
            <a:r>
              <a:rPr lang="ar-IQ" sz="2400" b="1" dirty="0">
                <a:solidFill>
                  <a:schemeClr val="accent2">
                    <a:lumMod val="75000"/>
                  </a:schemeClr>
                </a:solidFill>
              </a:rPr>
              <a:t>حكم عليه بالحبس او السجن عن جريمة غير مخلة بالشرف </a:t>
            </a:r>
            <a:r>
              <a:rPr lang="ar-IQ" sz="2400" b="1" dirty="0">
                <a:solidFill>
                  <a:schemeClr val="tx1"/>
                </a:solidFill>
              </a:rPr>
              <a:t>من تأريخ صدور الحكم عليه</a:t>
            </a:r>
            <a:endParaRPr lang="ar-IQ" sz="2400" b="1" dirty="0">
              <a:solidFill>
                <a:schemeClr val="accent2">
                  <a:lumMod val="75000"/>
                </a:schemeClr>
              </a:solidFill>
            </a:endParaRPr>
          </a:p>
          <a:p>
            <a:pPr algn="r" rtl="1">
              <a:buNone/>
            </a:pPr>
            <a:r>
              <a:rPr lang="ar-IQ" sz="2400" b="1" dirty="0">
                <a:solidFill>
                  <a:schemeClr val="accent2">
                    <a:lumMod val="75000"/>
                  </a:schemeClr>
                </a:solidFill>
              </a:rPr>
              <a:t>8- العزل: </a:t>
            </a:r>
            <a:r>
              <a:rPr lang="ku-Arab-IQ" sz="2400" b="0" i="0" dirty="0">
                <a:solidFill>
                  <a:srgbClr val="444444"/>
                </a:solidFill>
                <a:effectLst/>
                <a:latin typeface="DIN Next"/>
              </a:rPr>
              <a:t>تنحية الموظف من الوظيفة نهائيا ولايجوز اعادة توظيفه في دوائر الدولة والقطاع العام وذلك بقرار مسبب من الوزير</a:t>
            </a:r>
            <a:r>
              <a:rPr lang="ar-IQ" sz="2400" b="0" i="0" dirty="0">
                <a:solidFill>
                  <a:srgbClr val="444444"/>
                </a:solidFill>
                <a:effectLst/>
                <a:latin typeface="DIN Next"/>
              </a:rPr>
              <a:t>.</a:t>
            </a:r>
          </a:p>
          <a:p>
            <a:pPr algn="r" rtl="1">
              <a:buNone/>
            </a:pPr>
            <a:endParaRPr lang="ar-IQ" sz="2400" b="1" u="sng" dirty="0">
              <a:solidFill>
                <a:srgbClr val="FF0000"/>
              </a:solidFill>
            </a:endParaRPr>
          </a:p>
          <a:p>
            <a:pPr marL="109728" indent="0" algn="r" rtl="1">
              <a:buNone/>
            </a:pPr>
            <a:r>
              <a:rPr lang="ar-IQ" sz="2400" u="sng" dirty="0">
                <a:solidFill>
                  <a:srgbClr val="FF0000"/>
                </a:solidFill>
                <a:latin typeface="DIN Next"/>
              </a:rPr>
              <a:t>أ/  </a:t>
            </a:r>
            <a:r>
              <a:rPr lang="ku-Arab-IQ" sz="2400" b="0" i="0" u="sng" dirty="0">
                <a:solidFill>
                  <a:srgbClr val="FF0000"/>
                </a:solidFill>
                <a:effectLst/>
                <a:latin typeface="DIN Next"/>
              </a:rPr>
              <a:t>فعلا خطيرا يجعل بقاءه في خدمة الدولة مضرا بالمصلحة العامة</a:t>
            </a:r>
            <a:r>
              <a:rPr lang="ar-IQ" sz="2400" b="0" i="0" u="sng" dirty="0">
                <a:solidFill>
                  <a:srgbClr val="FF0000"/>
                </a:solidFill>
                <a:effectLst/>
                <a:latin typeface="DIN Next"/>
              </a:rPr>
              <a:t>.أو</a:t>
            </a:r>
          </a:p>
          <a:p>
            <a:pPr marL="109728" indent="0" algn="r" rtl="1">
              <a:buNone/>
            </a:pPr>
            <a:r>
              <a:rPr lang="ar-IQ" sz="2400" b="0" i="0" u="sng" dirty="0">
                <a:solidFill>
                  <a:srgbClr val="FF0000"/>
                </a:solidFill>
                <a:effectLst/>
                <a:latin typeface="DIN Next"/>
              </a:rPr>
              <a:t>ب/ </a:t>
            </a:r>
            <a:r>
              <a:rPr lang="ku-Arab-IQ" sz="2400" b="0" i="0" u="sng" dirty="0">
                <a:solidFill>
                  <a:srgbClr val="FF0000"/>
                </a:solidFill>
                <a:effectLst/>
                <a:latin typeface="DIN Next"/>
              </a:rPr>
              <a:t>اذا حكم عليه عن جناية ناشئة عن وظيفته او ارتكبها بصفته الرسمية</a:t>
            </a:r>
            <a:r>
              <a:rPr lang="ar-IQ" sz="2400" b="0" i="0" u="sng" dirty="0">
                <a:solidFill>
                  <a:srgbClr val="FF0000"/>
                </a:solidFill>
                <a:effectLst/>
                <a:latin typeface="DIN Next"/>
              </a:rPr>
              <a:t>.أو</a:t>
            </a:r>
          </a:p>
          <a:p>
            <a:pPr marL="109728" indent="0" algn="r" rtl="1">
              <a:buNone/>
            </a:pPr>
            <a:r>
              <a:rPr lang="ar-IQ" sz="2400" u="sng" dirty="0">
                <a:solidFill>
                  <a:srgbClr val="FF0000"/>
                </a:solidFill>
                <a:latin typeface="DIN Next"/>
              </a:rPr>
              <a:t>ج/</a:t>
            </a:r>
            <a:r>
              <a:rPr lang="ku-Arab-IQ" sz="2400" b="0" i="0" u="sng" dirty="0">
                <a:solidFill>
                  <a:srgbClr val="FF0000"/>
                </a:solidFill>
                <a:effectLst/>
                <a:latin typeface="DIN Next"/>
              </a:rPr>
              <a:t>اذا عوقب با</a:t>
            </a:r>
            <a:r>
              <a:rPr lang="ar-IQ" sz="2400" b="0" i="0" u="sng" dirty="0">
                <a:solidFill>
                  <a:srgbClr val="FF0000"/>
                </a:solidFill>
                <a:effectLst/>
                <a:latin typeface="DIN Next"/>
              </a:rPr>
              <a:t>لفصل </a:t>
            </a:r>
            <a:r>
              <a:rPr lang="ku-Arab-IQ" sz="2400" b="0" i="0" u="sng" dirty="0">
                <a:solidFill>
                  <a:srgbClr val="FF0000"/>
                </a:solidFill>
                <a:effectLst/>
                <a:latin typeface="DIN Next"/>
              </a:rPr>
              <a:t>ثم اعيد توظيفه فأرتكب فعلا يستوجب الفصل مرة اخرى .</a:t>
            </a:r>
            <a:endParaRPr lang="ar-SA" sz="2400" b="1" u="sng" dirty="0">
              <a:solidFill>
                <a:srgbClr val="FF0000"/>
              </a:solidFill>
            </a:endParaRPr>
          </a:p>
        </p:txBody>
      </p:sp>
      <p:sp>
        <p:nvSpPr>
          <p:cNvPr id="5" name="Footer Placeholder 4"/>
          <p:cNvSpPr>
            <a:spLocks noGrp="1"/>
          </p:cNvSpPr>
          <p:nvPr>
            <p:ph type="ftr" sz="quarter" idx="11"/>
          </p:nvPr>
        </p:nvSpPr>
        <p:spPr/>
        <p:txBody>
          <a:bodyPr/>
          <a:lstStyle/>
          <a:p>
            <a:r>
              <a:rPr lang="ar-IQ" dirty="0">
                <a:solidFill>
                  <a:prstClr val="black"/>
                </a:solidFill>
              </a:rPr>
              <a:t>د. نيكار فاضل </a:t>
            </a:r>
            <a:endParaRPr lang="en-US" dirty="0">
              <a:solidFill>
                <a:prstClr val="black"/>
              </a:solidFill>
            </a:endParaRPr>
          </a:p>
        </p:txBody>
      </p:sp>
      <p:sp>
        <p:nvSpPr>
          <p:cNvPr id="6" name="Slide Number Placeholder 5"/>
          <p:cNvSpPr>
            <a:spLocks noGrp="1"/>
          </p:cNvSpPr>
          <p:nvPr>
            <p:ph type="sldNum" sz="quarter" idx="12"/>
          </p:nvPr>
        </p:nvSpPr>
        <p:spPr>
          <a:xfrm>
            <a:off x="8610600" y="6400800"/>
            <a:ext cx="365760" cy="365125"/>
          </a:xfrm>
        </p:spPr>
        <p:txBody>
          <a:bodyPr/>
          <a:lstStyle/>
          <a:p>
            <a:r>
              <a:rPr lang="ku-Arab-IQ" dirty="0">
                <a:solidFill>
                  <a:prstClr val="black"/>
                </a:solidFill>
              </a:rPr>
              <a:t>٣٤</a:t>
            </a:r>
            <a:endParaRPr lang="en-US" dirty="0">
              <a:solidFill>
                <a:prstClr val="black"/>
              </a:solidFill>
            </a:endParaRPr>
          </a:p>
        </p:txBody>
      </p:sp>
      <p:sp>
        <p:nvSpPr>
          <p:cNvPr id="3" name="Title 2"/>
          <p:cNvSpPr>
            <a:spLocks noGrp="1"/>
          </p:cNvSpPr>
          <p:nvPr>
            <p:ph type="title"/>
          </p:nvPr>
        </p:nvSpPr>
        <p:spPr>
          <a:xfrm>
            <a:off x="457200" y="76200"/>
            <a:ext cx="8229600" cy="914400"/>
          </a:xfrm>
        </p:spPr>
        <p:txBody>
          <a:bodyPr/>
          <a:lstStyle/>
          <a:p>
            <a:pPr algn="ctr" rtl="1"/>
            <a:r>
              <a:rPr lang="ar-IQ" dirty="0">
                <a:solidFill>
                  <a:srgbClr val="FF0000"/>
                </a:solidFill>
              </a:rPr>
              <a:t>اولا: العقوبات الانضباطية</a:t>
            </a:r>
            <a:endParaRPr lang="ar-SA" dirty="0">
              <a:solidFill>
                <a:srgbClr val="FF0000"/>
              </a:solidFill>
            </a:endParaRPr>
          </a:p>
        </p:txBody>
      </p:sp>
    </p:spTree>
    <p:extLst>
      <p:ext uri="{BB962C8B-B14F-4D97-AF65-F5344CB8AC3E}">
        <p14:creationId xmlns:p14="http://schemas.microsoft.com/office/powerpoint/2010/main" val="14983772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457200"/>
            <a:ext cx="8860632" cy="5638800"/>
          </a:xfrm>
        </p:spPr>
        <p:txBody>
          <a:bodyPr>
            <a:normAutofit fontScale="77500" lnSpcReduction="20000"/>
          </a:bodyPr>
          <a:lstStyle/>
          <a:p>
            <a:pPr marL="109728" indent="0" algn="ctr" rtl="1">
              <a:buNone/>
            </a:pPr>
            <a:r>
              <a:rPr lang="ar-IQ" sz="3200" b="1" dirty="0">
                <a:solidFill>
                  <a:schemeClr val="bg2">
                    <a:lumMod val="50000"/>
                  </a:schemeClr>
                </a:solidFill>
              </a:rPr>
              <a:t>سحب اليد</a:t>
            </a:r>
          </a:p>
          <a:p>
            <a:pPr marL="109728" indent="0" algn="r" rtl="1">
              <a:buNone/>
            </a:pPr>
            <a:r>
              <a:rPr lang="ar-IQ" sz="3200" b="1" dirty="0">
                <a:solidFill>
                  <a:schemeClr val="bg2">
                    <a:lumMod val="50000"/>
                  </a:schemeClr>
                </a:solidFill>
              </a:rPr>
              <a:t>هو اجراء وقائي تتخذه الادارة لاعتبارات القانونية او لمقتضيات المصلحة العامة او التحقيق الاداري، الذي يتم بموجبه منع الموظف من مزاولة اعمال وظيفته بصورة مؤقتة مع احتفاظ بصلته الوظيفية.</a:t>
            </a:r>
          </a:p>
          <a:p>
            <a:pPr marL="109728" indent="0" algn="r" rtl="1">
              <a:buNone/>
            </a:pPr>
            <a:endParaRPr lang="ar-IQ" sz="3200" b="1" dirty="0">
              <a:solidFill>
                <a:schemeClr val="bg2">
                  <a:lumMod val="50000"/>
                </a:schemeClr>
              </a:solidFill>
            </a:endParaRPr>
          </a:p>
          <a:p>
            <a:pPr marL="109728" indent="0" algn="r" rtl="1">
              <a:buNone/>
            </a:pPr>
            <a:r>
              <a:rPr lang="ar-IQ" sz="3200" b="1" dirty="0"/>
              <a:t>للرئيس او من يخوله سحب يد الموظف او المستخدم المتهم بارتكاب ما يستدعي فرض عقوبة تاديبية او بسبب القاء القبض عليه وتوقيفه قانونا .</a:t>
            </a:r>
          </a:p>
          <a:p>
            <a:pPr marL="109728" indent="0" algn="r" rtl="1">
              <a:buNone/>
            </a:pPr>
            <a:r>
              <a:rPr lang="ar-IQ" sz="3200" b="1" dirty="0"/>
              <a:t>ويتقاضى الموظف او المستخدم مسحوب اليد نصف راتبه عن مدة سحب يده . (م18)</a:t>
            </a:r>
          </a:p>
          <a:p>
            <a:pPr marL="109728" indent="0" algn="r" rtl="1">
              <a:buNone/>
            </a:pPr>
            <a:r>
              <a:rPr lang="ar-IQ" sz="3200" b="1" dirty="0"/>
              <a:t>اذا </a:t>
            </a:r>
            <a:r>
              <a:rPr lang="ar-IQ" sz="3200" b="1" u="sng" dirty="0">
                <a:solidFill>
                  <a:srgbClr val="FF0000"/>
                </a:solidFill>
              </a:rPr>
              <a:t>فصل او عزل </a:t>
            </a:r>
            <a:r>
              <a:rPr lang="ar-IQ" sz="3200" b="1" dirty="0"/>
              <a:t>فلا يدفع له شئ من رواتبه الموقوفة </a:t>
            </a:r>
          </a:p>
          <a:p>
            <a:pPr marL="109728" indent="0" algn="r" rtl="1">
              <a:buNone/>
            </a:pPr>
            <a:endParaRPr lang="ar-IQ" sz="3200" b="1" dirty="0"/>
          </a:p>
          <a:p>
            <a:pPr marL="109728" indent="0" algn="r" rtl="1">
              <a:buNone/>
            </a:pPr>
            <a:r>
              <a:rPr lang="ar-IQ" sz="3200" b="1" dirty="0"/>
              <a:t>أما اذا عوقب بعقوبة </a:t>
            </a:r>
            <a:r>
              <a:rPr lang="ar-IQ" sz="3200" b="1" dirty="0">
                <a:solidFill>
                  <a:srgbClr val="FF0000"/>
                </a:solidFill>
              </a:rPr>
              <a:t>انقاص الراتب او تنزيل الدرجة </a:t>
            </a:r>
            <a:r>
              <a:rPr lang="ar-IQ" sz="3200" b="1" dirty="0"/>
              <a:t>فتنفذ العقوبة من تأريخ سحب يده و يدفع له  الباقي من رواتبه</a:t>
            </a:r>
          </a:p>
          <a:p>
            <a:pPr marL="109728" indent="0" algn="r" rtl="1">
              <a:buNone/>
            </a:pPr>
            <a:r>
              <a:rPr lang="ar-IQ" sz="3200" b="1" dirty="0"/>
              <a:t>اما اذا عوقب </a:t>
            </a:r>
            <a:r>
              <a:rPr lang="ar-IQ" sz="3200" b="1" u="sng" dirty="0">
                <a:solidFill>
                  <a:srgbClr val="FF0000"/>
                </a:solidFill>
              </a:rPr>
              <a:t>بغير العقوبات الاعلى </a:t>
            </a:r>
            <a:r>
              <a:rPr lang="ar-IQ" sz="3200" b="1" dirty="0"/>
              <a:t>او اذا </a:t>
            </a:r>
            <a:r>
              <a:rPr lang="ar-IQ" sz="3200" b="1" u="sng" dirty="0">
                <a:solidFill>
                  <a:srgbClr val="FF0000"/>
                </a:solidFill>
              </a:rPr>
              <a:t>يتم براءته او الافراج عنه </a:t>
            </a:r>
            <a:r>
              <a:rPr lang="ar-IQ" sz="3200" b="1" dirty="0"/>
              <a:t>فتدفع له الانصاف الموقوفة من راتبه. </a:t>
            </a:r>
          </a:p>
          <a:p>
            <a:pPr marL="109728" indent="0" algn="r" rtl="1">
              <a:buNone/>
            </a:pPr>
            <a:r>
              <a:rPr lang="ku-Arab-IQ" sz="2000" dirty="0"/>
              <a:t> </a:t>
            </a:r>
            <a:endParaRPr lang="ar-IQ" sz="3200" b="1" dirty="0"/>
          </a:p>
        </p:txBody>
      </p:sp>
      <p:sp>
        <p:nvSpPr>
          <p:cNvPr id="4" name="Footer Placeholder 3"/>
          <p:cNvSpPr>
            <a:spLocks noGrp="1"/>
          </p:cNvSpPr>
          <p:nvPr>
            <p:ph type="ftr" sz="quarter" idx="11"/>
          </p:nvPr>
        </p:nvSpPr>
        <p:spPr/>
        <p:txBody>
          <a:bodyPr/>
          <a:lstStyle/>
          <a:p>
            <a:r>
              <a:rPr lang="ar-IQ" dirty="0">
                <a:solidFill>
                  <a:prstClr val="black"/>
                </a:solidFill>
              </a:rPr>
              <a:t>د . نيكار فاضل </a:t>
            </a:r>
            <a:endParaRPr lang="en-US" dirty="0">
              <a:solidFill>
                <a:prstClr val="black"/>
              </a:solidFill>
            </a:endParaRPr>
          </a:p>
        </p:txBody>
      </p:sp>
      <p:sp>
        <p:nvSpPr>
          <p:cNvPr id="5" name="Slide Number Placeholder 4"/>
          <p:cNvSpPr>
            <a:spLocks noGrp="1"/>
          </p:cNvSpPr>
          <p:nvPr>
            <p:ph type="sldNum" sz="quarter" idx="12"/>
          </p:nvPr>
        </p:nvSpPr>
        <p:spPr>
          <a:xfrm>
            <a:off x="8647272" y="6407944"/>
            <a:ext cx="365760" cy="365125"/>
          </a:xfrm>
        </p:spPr>
        <p:txBody>
          <a:bodyPr/>
          <a:lstStyle/>
          <a:p>
            <a:r>
              <a:rPr lang="ku-Arab-IQ" dirty="0">
                <a:solidFill>
                  <a:prstClr val="black"/>
                </a:solidFill>
              </a:rPr>
              <a:t>٣٥</a:t>
            </a:r>
            <a:endParaRPr lang="en-US" dirty="0">
              <a:solidFill>
                <a:prstClr val="black"/>
              </a:solidFill>
            </a:endParaRPr>
          </a:p>
        </p:txBody>
      </p:sp>
    </p:spTree>
    <p:extLst>
      <p:ext uri="{BB962C8B-B14F-4D97-AF65-F5344CB8AC3E}">
        <p14:creationId xmlns:p14="http://schemas.microsoft.com/office/powerpoint/2010/main" val="42113295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457200"/>
            <a:ext cx="8860632" cy="5638800"/>
          </a:xfrm>
        </p:spPr>
        <p:txBody>
          <a:bodyPr>
            <a:normAutofit/>
          </a:bodyPr>
          <a:lstStyle/>
          <a:p>
            <a:pPr marL="109728" indent="0" algn="ctr" rtl="1">
              <a:buNone/>
            </a:pPr>
            <a:r>
              <a:rPr lang="ar-IQ" sz="3200" b="1" dirty="0">
                <a:solidFill>
                  <a:schemeClr val="bg2">
                    <a:lumMod val="50000"/>
                  </a:schemeClr>
                </a:solidFill>
              </a:rPr>
              <a:t>انواع سحب اليد</a:t>
            </a:r>
          </a:p>
          <a:p>
            <a:pPr marL="109728" indent="0" algn="ctr" rtl="1">
              <a:buNone/>
            </a:pPr>
            <a:endParaRPr lang="ar-IQ" sz="3200" b="1" dirty="0">
              <a:solidFill>
                <a:schemeClr val="bg2">
                  <a:lumMod val="50000"/>
                </a:schemeClr>
              </a:solidFill>
            </a:endParaRPr>
          </a:p>
          <a:p>
            <a:pPr marL="109728" indent="0" algn="ctr" rtl="1">
              <a:buNone/>
            </a:pPr>
            <a:r>
              <a:rPr lang="ar-IQ" sz="2000" dirty="0"/>
              <a:t>1-</a:t>
            </a:r>
            <a:r>
              <a:rPr lang="ku-Arab-IQ" sz="2000" dirty="0"/>
              <a:t> </a:t>
            </a:r>
            <a:r>
              <a:rPr lang="ku-Arab-IQ" sz="2000" u="sng" dirty="0"/>
              <a:t>سحب اليد الوجوبي </a:t>
            </a:r>
            <a:r>
              <a:rPr lang="ar-IQ" sz="2000" u="sng" dirty="0"/>
              <a:t>: </a:t>
            </a:r>
            <a:r>
              <a:rPr lang="ku-Arab-IQ" sz="2000" dirty="0"/>
              <a:t> بحكم ا</a:t>
            </a:r>
            <a:r>
              <a:rPr lang="ar-IQ" sz="2000" dirty="0"/>
              <a:t>لقانون </a:t>
            </a:r>
            <a:r>
              <a:rPr lang="ku-Arab-IQ" sz="2000" dirty="0"/>
              <a:t>( المادة 16</a:t>
            </a:r>
            <a:r>
              <a:rPr lang="ar-IQ" sz="2000" dirty="0"/>
              <a:t>) </a:t>
            </a:r>
            <a:r>
              <a:rPr lang="ku-Arab-IQ" sz="2000" dirty="0"/>
              <a:t>من </a:t>
            </a:r>
            <a:r>
              <a:rPr lang="ar-IQ" sz="2000" dirty="0"/>
              <a:t>ق. ا. م </a:t>
            </a:r>
            <a:r>
              <a:rPr lang="ku-Arab-IQ" sz="2000" dirty="0"/>
              <a:t>على انه " اذا اوقف الموظف من جهة ذات اختصاص فعلى دائرته ان تسحب يده من الوظيفة طيلة مدة التوقيف".</a:t>
            </a:r>
            <a:endParaRPr lang="ar-IQ" sz="2000" dirty="0"/>
          </a:p>
          <a:p>
            <a:pPr marL="109728" indent="0" algn="ctr" rtl="1">
              <a:buNone/>
            </a:pPr>
            <a:endParaRPr lang="ar-IQ" sz="2000" dirty="0"/>
          </a:p>
          <a:p>
            <a:pPr marL="109728" indent="0" algn="r" rtl="1">
              <a:buNone/>
            </a:pPr>
            <a:r>
              <a:rPr lang="ar-IQ" sz="2000" dirty="0"/>
              <a:t>2- </a:t>
            </a:r>
            <a:r>
              <a:rPr lang="ku-Arab-IQ" sz="2000" u="sng" dirty="0"/>
              <a:t>سحب اليد ا</a:t>
            </a:r>
            <a:r>
              <a:rPr lang="ar-IQ" sz="2000" u="sng" dirty="0"/>
              <a:t>ل</a:t>
            </a:r>
            <a:r>
              <a:rPr lang="ku-Arab-IQ" sz="2000" u="sng" dirty="0"/>
              <a:t>جوازي</a:t>
            </a:r>
            <a:r>
              <a:rPr lang="ar-IQ" sz="2000" u="sng" dirty="0"/>
              <a:t>: </a:t>
            </a:r>
            <a:r>
              <a:rPr lang="ku-Arab-IQ" sz="2000" u="sng" dirty="0"/>
              <a:t> </a:t>
            </a:r>
            <a:r>
              <a:rPr lang="ku-Arab-IQ" sz="2000" dirty="0"/>
              <a:t>لقد منحت التشريع العراقي سلطة تقديرية في سحب يد الموظف العام للمصلحة العامة او لغرض المحافظة على سير التحقيق في الفعل المخالف والذي احيل من اجله الموظف على التحقي</a:t>
            </a:r>
            <a:r>
              <a:rPr lang="ar-IQ" sz="2000" dirty="0"/>
              <a:t>ق</a:t>
            </a:r>
            <a:r>
              <a:rPr lang="ku-Arab-IQ" sz="2000" dirty="0"/>
              <a:t>.</a:t>
            </a:r>
            <a:endParaRPr lang="ar-IQ" sz="2000" dirty="0"/>
          </a:p>
          <a:p>
            <a:pPr marL="566928" indent="-457200" algn="r" rtl="1">
              <a:buAutoNum type="arabic1Minus"/>
            </a:pPr>
            <a:r>
              <a:rPr lang="ku-Arab-IQ" sz="2000" dirty="0"/>
              <a:t>سحب اليد للمصلحة العامة </a:t>
            </a:r>
            <a:endParaRPr lang="ar-IQ" sz="2000" dirty="0"/>
          </a:p>
          <a:p>
            <a:pPr marL="566928" indent="-457200" algn="r" rtl="1">
              <a:buAutoNum type="arabic1Minus"/>
            </a:pPr>
            <a:r>
              <a:rPr lang="ar-IQ" sz="2000" dirty="0"/>
              <a:t>سحب اليد لمصلحة التحقيق </a:t>
            </a:r>
          </a:p>
          <a:p>
            <a:pPr marL="109728" indent="0" algn="r" rtl="1">
              <a:buNone/>
            </a:pPr>
            <a:r>
              <a:rPr lang="ku-Arab-IQ" sz="2000" dirty="0"/>
              <a:t>الفقرة </a:t>
            </a:r>
            <a:r>
              <a:rPr lang="ar-IQ" sz="2000" dirty="0"/>
              <a:t>(اولا)</a:t>
            </a:r>
            <a:r>
              <a:rPr lang="ku-Arab-IQ" sz="2000" dirty="0"/>
              <a:t> من المادة </a:t>
            </a:r>
            <a:r>
              <a:rPr lang="ar-IQ" sz="2000" dirty="0"/>
              <a:t>(</a:t>
            </a:r>
            <a:r>
              <a:rPr lang="ku-Arab-IQ" sz="2000" dirty="0"/>
              <a:t>17</a:t>
            </a:r>
            <a:r>
              <a:rPr lang="ar-IQ" sz="2000" dirty="0"/>
              <a:t>)</a:t>
            </a:r>
            <a:r>
              <a:rPr lang="ku-Arab-IQ" sz="2000" dirty="0"/>
              <a:t> من ق</a:t>
            </a:r>
            <a:r>
              <a:rPr lang="ar-IQ" sz="2000" dirty="0"/>
              <a:t>.</a:t>
            </a:r>
            <a:r>
              <a:rPr lang="ku-Arab-IQ" sz="2000" dirty="0"/>
              <a:t>ا</a:t>
            </a:r>
            <a:r>
              <a:rPr lang="ar-IQ" sz="2000" dirty="0"/>
              <a:t>.</a:t>
            </a:r>
            <a:r>
              <a:rPr lang="ku-Arab-IQ" sz="2000" dirty="0"/>
              <a:t> </a:t>
            </a:r>
            <a:r>
              <a:rPr lang="ar-IQ" sz="2000" dirty="0"/>
              <a:t>م ( </a:t>
            </a:r>
            <a:r>
              <a:rPr lang="ku-Arab-IQ" sz="2000" dirty="0"/>
              <a:t>للوزير ورئيس الدائرة سحب يد الموظف مدة </a:t>
            </a:r>
            <a:r>
              <a:rPr lang="ar-IQ" sz="2000" dirty="0"/>
              <a:t>لا</a:t>
            </a:r>
            <a:r>
              <a:rPr lang="ku-Arab-IQ" sz="2000" dirty="0"/>
              <a:t> تتجاوز </a:t>
            </a:r>
            <a:r>
              <a:rPr lang="ar-IQ" sz="2000" dirty="0"/>
              <a:t>(</a:t>
            </a:r>
            <a:r>
              <a:rPr lang="ku-Arab-IQ" sz="2000" dirty="0"/>
              <a:t>60</a:t>
            </a:r>
            <a:r>
              <a:rPr lang="ar-IQ" sz="2000" dirty="0"/>
              <a:t>)</a:t>
            </a:r>
            <a:r>
              <a:rPr lang="ku-Arab-IQ" sz="2000" dirty="0"/>
              <a:t> ستين يوما اذا ت</a:t>
            </a:r>
            <a:r>
              <a:rPr lang="ar-IQ" sz="2000" dirty="0"/>
              <a:t>رى</a:t>
            </a:r>
            <a:r>
              <a:rPr lang="ku-Arab-IQ" sz="2000" dirty="0"/>
              <a:t> له ان بقاءه في الوظيفة مضر بالمصلحة العامة او قد يؤثر على سير التحقيق في الفعل الذي احيل من اجله على التحقيق</a:t>
            </a:r>
            <a:r>
              <a:rPr lang="ar-IQ" sz="2000" dirty="0"/>
              <a:t>)</a:t>
            </a:r>
            <a:endParaRPr lang="ar-IQ" sz="3200" b="1" dirty="0"/>
          </a:p>
        </p:txBody>
      </p:sp>
      <p:sp>
        <p:nvSpPr>
          <p:cNvPr id="4" name="Footer Placeholder 3"/>
          <p:cNvSpPr>
            <a:spLocks noGrp="1"/>
          </p:cNvSpPr>
          <p:nvPr>
            <p:ph type="ftr" sz="quarter" idx="11"/>
          </p:nvPr>
        </p:nvSpPr>
        <p:spPr/>
        <p:txBody>
          <a:bodyPr/>
          <a:lstStyle/>
          <a:p>
            <a:r>
              <a:rPr lang="ar-IQ" dirty="0">
                <a:solidFill>
                  <a:prstClr val="black"/>
                </a:solidFill>
              </a:rPr>
              <a:t>د . نيكار فاضل </a:t>
            </a:r>
            <a:endParaRPr lang="en-US" dirty="0">
              <a:solidFill>
                <a:prstClr val="black"/>
              </a:solidFill>
            </a:endParaRPr>
          </a:p>
        </p:txBody>
      </p:sp>
      <p:sp>
        <p:nvSpPr>
          <p:cNvPr id="5" name="Slide Number Placeholder 4"/>
          <p:cNvSpPr>
            <a:spLocks noGrp="1"/>
          </p:cNvSpPr>
          <p:nvPr>
            <p:ph type="sldNum" sz="quarter" idx="12"/>
          </p:nvPr>
        </p:nvSpPr>
        <p:spPr>
          <a:xfrm>
            <a:off x="8647272" y="6407944"/>
            <a:ext cx="365760" cy="365125"/>
          </a:xfrm>
        </p:spPr>
        <p:txBody>
          <a:bodyPr/>
          <a:lstStyle/>
          <a:p>
            <a:r>
              <a:rPr lang="ku-Arab-IQ" dirty="0">
                <a:solidFill>
                  <a:prstClr val="black"/>
                </a:solidFill>
              </a:rPr>
              <a:t>٣٦</a:t>
            </a:r>
            <a:endParaRPr lang="en-US" dirty="0">
              <a:solidFill>
                <a:prstClr val="black"/>
              </a:solidFill>
            </a:endParaRPr>
          </a:p>
        </p:txBody>
      </p:sp>
    </p:spTree>
    <p:extLst>
      <p:ext uri="{BB962C8B-B14F-4D97-AF65-F5344CB8AC3E}">
        <p14:creationId xmlns:p14="http://schemas.microsoft.com/office/powerpoint/2010/main" val="4460872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457200"/>
            <a:ext cx="8860632" cy="5638800"/>
          </a:xfrm>
        </p:spPr>
        <p:txBody>
          <a:bodyPr>
            <a:normAutofit fontScale="92500" lnSpcReduction="10000"/>
          </a:bodyPr>
          <a:lstStyle/>
          <a:p>
            <a:pPr marL="109728" indent="0" algn="ctr" rtl="1">
              <a:buNone/>
            </a:pPr>
            <a:r>
              <a:rPr lang="ar-IQ" sz="3200" b="1" dirty="0">
                <a:solidFill>
                  <a:schemeClr val="bg2">
                    <a:lumMod val="50000"/>
                  </a:schemeClr>
                </a:solidFill>
              </a:rPr>
              <a:t>اجراءات فرض العقوبات الانضباطية</a:t>
            </a:r>
          </a:p>
          <a:p>
            <a:pPr marL="109728" indent="0" algn="ctr" rtl="1">
              <a:buNone/>
            </a:pPr>
            <a:endParaRPr lang="ar-IQ" sz="3200" b="1" dirty="0"/>
          </a:p>
          <a:p>
            <a:pPr marL="109728" indent="0" algn="r" rtl="1">
              <a:buNone/>
            </a:pPr>
            <a:r>
              <a:rPr lang="ar-IQ" sz="3200" b="1" dirty="0"/>
              <a:t>المادة 10 والمادة 11 حددتا وسائل فرض العقوبات والجهات المسؤولة عن فرضها.</a:t>
            </a:r>
          </a:p>
          <a:p>
            <a:pPr algn="r" rtl="1">
              <a:buFont typeface="Wingdings" pitchFamily="2" charset="2"/>
              <a:buChar char="q"/>
            </a:pPr>
            <a:r>
              <a:rPr lang="ar-IQ" sz="3200" b="1" dirty="0">
                <a:solidFill>
                  <a:prstClr val="black"/>
                </a:solidFill>
              </a:rPr>
              <a:t>وسائل فرض العقوبات:</a:t>
            </a:r>
          </a:p>
          <a:p>
            <a:pPr marL="109728" indent="0" algn="r" rtl="1">
              <a:buNone/>
            </a:pPr>
            <a:r>
              <a:rPr lang="ar-IQ" sz="3200" b="1" dirty="0">
                <a:solidFill>
                  <a:prstClr val="black"/>
                </a:solidFill>
              </a:rPr>
              <a:t>1- تشكيل لجنة  تحقيقية لا يقل عددهم عن 3 أشخاص </a:t>
            </a:r>
          </a:p>
          <a:p>
            <a:pPr marL="109728" indent="0" algn="r" rtl="1">
              <a:buNone/>
            </a:pPr>
            <a:r>
              <a:rPr lang="ar-IQ" sz="3200" b="1" dirty="0">
                <a:solidFill>
                  <a:prstClr val="black"/>
                </a:solidFill>
              </a:rPr>
              <a:t>2- يجب أن يكون تحقيق مكتوبا.</a:t>
            </a:r>
          </a:p>
          <a:p>
            <a:pPr marL="109728" indent="0" algn="r" rtl="1">
              <a:buNone/>
            </a:pPr>
            <a:endParaRPr lang="ar-IQ" sz="3200" b="1" dirty="0"/>
          </a:p>
          <a:p>
            <a:pPr algn="r" rtl="1">
              <a:buFont typeface="Wingdings" pitchFamily="2" charset="2"/>
              <a:buChar char="q"/>
            </a:pPr>
            <a:r>
              <a:rPr lang="ar-IQ" sz="3200" b="1" dirty="0"/>
              <a:t>الجهات المختصة بفرض العقوبات هي كما يلي:</a:t>
            </a:r>
          </a:p>
          <a:p>
            <a:pPr marL="109728" indent="0" algn="r" rtl="1">
              <a:buNone/>
            </a:pPr>
            <a:r>
              <a:rPr lang="ar-IQ" sz="3200" b="1" dirty="0"/>
              <a:t>1- الوزير</a:t>
            </a:r>
          </a:p>
          <a:p>
            <a:pPr marL="109728" indent="0" algn="r" rtl="1">
              <a:buNone/>
            </a:pPr>
            <a:r>
              <a:rPr lang="ar-IQ" sz="3200" b="1" dirty="0"/>
              <a:t>2- مدير الدائرة</a:t>
            </a:r>
          </a:p>
          <a:p>
            <a:pPr marL="109728" indent="0" algn="r" rtl="1">
              <a:buNone/>
            </a:pPr>
            <a:r>
              <a:rPr lang="ar-IQ" sz="3200" b="1" dirty="0"/>
              <a:t>3- مجلس الوزراء</a:t>
            </a:r>
          </a:p>
        </p:txBody>
      </p:sp>
      <p:sp>
        <p:nvSpPr>
          <p:cNvPr id="4" name="Footer Placeholder 3"/>
          <p:cNvSpPr>
            <a:spLocks noGrp="1"/>
          </p:cNvSpPr>
          <p:nvPr>
            <p:ph type="ftr" sz="quarter" idx="11"/>
          </p:nvPr>
        </p:nvSpPr>
        <p:spPr/>
        <p:txBody>
          <a:bodyPr/>
          <a:lstStyle/>
          <a:p>
            <a:r>
              <a:rPr lang="ar-IQ" dirty="0">
                <a:solidFill>
                  <a:prstClr val="black"/>
                </a:solidFill>
              </a:rPr>
              <a:t>د . نيكار فاضل </a:t>
            </a:r>
            <a:endParaRPr lang="en-US" dirty="0">
              <a:solidFill>
                <a:prstClr val="black"/>
              </a:solidFill>
            </a:endParaRPr>
          </a:p>
        </p:txBody>
      </p:sp>
      <p:sp>
        <p:nvSpPr>
          <p:cNvPr id="5" name="Slide Number Placeholder 4"/>
          <p:cNvSpPr>
            <a:spLocks noGrp="1"/>
          </p:cNvSpPr>
          <p:nvPr>
            <p:ph type="sldNum" sz="quarter" idx="12"/>
          </p:nvPr>
        </p:nvSpPr>
        <p:spPr>
          <a:xfrm>
            <a:off x="8647272" y="6407944"/>
            <a:ext cx="365760" cy="365125"/>
          </a:xfrm>
        </p:spPr>
        <p:txBody>
          <a:bodyPr/>
          <a:lstStyle/>
          <a:p>
            <a:r>
              <a:rPr lang="ku-Arab-IQ" dirty="0">
                <a:solidFill>
                  <a:prstClr val="black"/>
                </a:solidFill>
              </a:rPr>
              <a:t>٣٧</a:t>
            </a:r>
            <a:endParaRPr lang="en-US" dirty="0">
              <a:solidFill>
                <a:prstClr val="black"/>
              </a:solidFill>
            </a:endParaRPr>
          </a:p>
        </p:txBody>
      </p:sp>
    </p:spTree>
    <p:extLst>
      <p:ext uri="{BB962C8B-B14F-4D97-AF65-F5344CB8AC3E}">
        <p14:creationId xmlns:p14="http://schemas.microsoft.com/office/powerpoint/2010/main" val="17264504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48" y="76200"/>
            <a:ext cx="8991600" cy="6477000"/>
          </a:xfrm>
        </p:spPr>
        <p:txBody>
          <a:bodyPr>
            <a:normAutofit fontScale="25000" lnSpcReduction="20000"/>
          </a:bodyPr>
          <a:lstStyle/>
          <a:p>
            <a:pPr algn="r" rtl="1">
              <a:lnSpc>
                <a:spcPct val="90000"/>
              </a:lnSpc>
              <a:buFont typeface="Wingdings" panose="05000000000000000000" pitchFamily="2" charset="2"/>
              <a:buChar char="q"/>
              <a:defRPr/>
            </a:pPr>
            <a:r>
              <a:rPr lang="ar-IQ" sz="12800" b="1" dirty="0">
                <a:latin typeface="Times New Roman" pitchFamily="18" charset="0"/>
                <a:cs typeface="Times New Roman" pitchFamily="18" charset="0"/>
              </a:rPr>
              <a:t>وسائل فرض العقوبات:</a:t>
            </a:r>
            <a:endParaRPr lang="ku-Arab-IQ" sz="12800" b="1" dirty="0">
              <a:latin typeface="Times New Roman" pitchFamily="18" charset="0"/>
              <a:cs typeface="Times New Roman" pitchFamily="18" charset="0"/>
            </a:endParaRPr>
          </a:p>
          <a:p>
            <a:pPr algn="r" rtl="1">
              <a:lnSpc>
                <a:spcPct val="90000"/>
              </a:lnSpc>
              <a:buFont typeface="Wingdings" panose="05000000000000000000" pitchFamily="2" charset="2"/>
              <a:buChar char="q"/>
              <a:defRPr/>
            </a:pPr>
            <a:endParaRPr lang="ar-IQ" sz="12800" b="1" dirty="0">
              <a:latin typeface="Times New Roman" pitchFamily="18" charset="0"/>
              <a:cs typeface="Times New Roman" pitchFamily="18" charset="0"/>
            </a:endParaRPr>
          </a:p>
          <a:p>
            <a:pPr marL="109728" indent="0" algn="r" rtl="1">
              <a:lnSpc>
                <a:spcPct val="90000"/>
              </a:lnSpc>
              <a:buNone/>
              <a:defRPr/>
            </a:pPr>
            <a:r>
              <a:rPr lang="ar-IQ" sz="12800" b="1" dirty="0">
                <a:latin typeface="Times New Roman" pitchFamily="18" charset="0"/>
                <a:cs typeface="Times New Roman" pitchFamily="18" charset="0"/>
              </a:rPr>
              <a:t>تشكيل اللجنة التحقيقية و عملها:</a:t>
            </a:r>
            <a:endParaRPr lang="ar-IQ" sz="11200" b="1" dirty="0">
              <a:latin typeface="Times New Roman" pitchFamily="18" charset="0"/>
              <a:cs typeface="Times New Roman" pitchFamily="18" charset="0"/>
            </a:endParaRPr>
          </a:p>
          <a:p>
            <a:pPr marL="109728" indent="0" algn="r" rtl="1">
              <a:lnSpc>
                <a:spcPct val="120000"/>
              </a:lnSpc>
              <a:buNone/>
              <a:defRPr/>
            </a:pPr>
            <a:r>
              <a:rPr lang="ar-IQ" sz="8800" dirty="0">
                <a:latin typeface="Times New Roman" pitchFamily="18" charset="0"/>
                <a:cs typeface="Times New Roman" pitchFamily="18" charset="0"/>
              </a:rPr>
              <a:t>قد اوجبت (</a:t>
            </a:r>
            <a:r>
              <a:rPr lang="ar-IQ" sz="8800" b="1" dirty="0">
                <a:solidFill>
                  <a:srgbClr val="FF0000"/>
                </a:solidFill>
                <a:latin typeface="Times New Roman" pitchFamily="18" charset="0"/>
                <a:cs typeface="Times New Roman" pitchFamily="18" charset="0"/>
              </a:rPr>
              <a:t>المادة 10</a:t>
            </a:r>
            <a:r>
              <a:rPr lang="ar-IQ" sz="8800" dirty="0">
                <a:latin typeface="Times New Roman" pitchFamily="18" charset="0"/>
                <a:cs typeface="Times New Roman" pitchFamily="18" charset="0"/>
              </a:rPr>
              <a:t>) من قانون انضباط موظفي الدولة والقطاع العام رقم 14 لسنة 1991 المعدل على الوزير او رئيس الدائرة تأليف لجنة تحقيقية </a:t>
            </a:r>
            <a:r>
              <a:rPr lang="ar-IQ" sz="8800" b="1" dirty="0">
                <a:solidFill>
                  <a:srgbClr val="00B050"/>
                </a:solidFill>
                <a:latin typeface="Times New Roman" pitchFamily="18" charset="0"/>
                <a:cs typeface="Times New Roman" pitchFamily="18" charset="0"/>
              </a:rPr>
              <a:t>من رئيس وعضوين من ذوي الخبرة على ان يكون احدهم حاصلاً على شهادة جامعية أولية في القانون (م/10-اولا   ق. أ)</a:t>
            </a:r>
            <a:r>
              <a:rPr lang="ar-IQ" sz="8800" dirty="0">
                <a:latin typeface="Times New Roman" pitchFamily="18" charset="0"/>
                <a:cs typeface="Times New Roman" pitchFamily="18" charset="0"/>
              </a:rPr>
              <a:t>.</a:t>
            </a:r>
          </a:p>
          <a:p>
            <a:pPr marL="109728" indent="0" algn="r" rtl="1">
              <a:lnSpc>
                <a:spcPct val="120000"/>
              </a:lnSpc>
              <a:buNone/>
              <a:defRPr/>
            </a:pPr>
            <a:r>
              <a:rPr lang="ar-IQ" sz="12800" b="1" dirty="0">
                <a:latin typeface="Times New Roman" pitchFamily="18" charset="0"/>
                <a:cs typeface="Times New Roman" pitchFamily="18" charset="0"/>
              </a:rPr>
              <a:t>اجراءات التحقيق</a:t>
            </a:r>
            <a:r>
              <a:rPr lang="ar-IQ" sz="12800" dirty="0">
                <a:latin typeface="Times New Roman" pitchFamily="18" charset="0"/>
                <a:cs typeface="Times New Roman" pitchFamily="18" charset="0"/>
              </a:rPr>
              <a:t>: </a:t>
            </a:r>
          </a:p>
          <a:p>
            <a:pPr marL="109728" indent="0" algn="r" rtl="1">
              <a:lnSpc>
                <a:spcPct val="120000"/>
              </a:lnSpc>
              <a:buNone/>
              <a:defRPr/>
            </a:pPr>
            <a:r>
              <a:rPr lang="ar-IQ" sz="9600" dirty="0">
                <a:latin typeface="Times New Roman" pitchFamily="18" charset="0"/>
                <a:cs typeface="Times New Roman" pitchFamily="18" charset="0"/>
              </a:rPr>
              <a:t>تتولى التحقيق تحريرياً مع الموظف المخالف المحال عليها، ولها في سبيل اداء مهمتها سماع وتدوين اقوال الموظف المخالف، والشهود، والاطلاع على جميع المستندات والبيانات التي ترى ضرورة الاطلاع عليها. وبعد ذلك تحرر محضراً تثبت فيه ما اتخذته من اجراءات وما سمعته من اقوال مع توصياتها المسببة ، اما بعدم مساءلة الموظف وغلق التحقيق، او بفرض احدى العقوبات المنصوص عليها في هذا القانون، وترفع كل ذلك الى الجهة التي احالت الموظف اليها (م/10- ثانيا  ق.أ)، </a:t>
            </a:r>
          </a:p>
          <a:p>
            <a:pPr marL="109728" indent="0" algn="r" rtl="1">
              <a:lnSpc>
                <a:spcPct val="120000"/>
              </a:lnSpc>
              <a:buNone/>
              <a:defRPr/>
            </a:pPr>
            <a:r>
              <a:rPr lang="ar-IQ" sz="9600" dirty="0">
                <a:latin typeface="Times New Roman" pitchFamily="18" charset="0"/>
                <a:cs typeface="Times New Roman" pitchFamily="18" charset="0"/>
              </a:rPr>
              <a:t>وقد اعطت </a:t>
            </a:r>
            <a:r>
              <a:rPr lang="ar-IQ" sz="9600" b="1" dirty="0">
                <a:solidFill>
                  <a:srgbClr val="00B050"/>
                </a:solidFill>
                <a:latin typeface="Times New Roman" pitchFamily="18" charset="0"/>
                <a:cs typeface="Times New Roman" pitchFamily="18" charset="0"/>
              </a:rPr>
              <a:t>الفقرة ( 4) من المادة (10) </a:t>
            </a:r>
            <a:r>
              <a:rPr lang="ar-IQ" sz="9600" dirty="0">
                <a:latin typeface="Times New Roman" pitchFamily="18" charset="0"/>
                <a:cs typeface="Times New Roman" pitchFamily="18" charset="0"/>
              </a:rPr>
              <a:t>المذكورة اعلاه،  للوزير او رئيس الدائرة بعد استجواب الموظف المخالف، ان يفرض مباشرة عقوبات لفت النظر، والانذار، وقطع الراتب، من دون احالته الى لجنة تحقيقية (م/10-رابعا  ق.أ) </a:t>
            </a:r>
            <a:r>
              <a:rPr lang="ar-IQ" sz="11200" dirty="0">
                <a:latin typeface="Times New Roman" pitchFamily="18" charset="0"/>
                <a:cs typeface="Times New Roman" pitchFamily="18" charset="0"/>
              </a:rPr>
              <a:t>.</a:t>
            </a:r>
          </a:p>
          <a:p>
            <a:pPr algn="r" rtl="1">
              <a:lnSpc>
                <a:spcPct val="90000"/>
              </a:lnSpc>
              <a:defRPr/>
            </a:pPr>
            <a:endParaRPr lang="ar-IQ" sz="6600" b="1"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a:xfrm>
            <a:off x="8534400" y="6248400"/>
            <a:ext cx="441960" cy="304800"/>
          </a:xfrm>
        </p:spPr>
        <p:txBody>
          <a:bodyPr/>
          <a:lstStyle/>
          <a:p>
            <a:r>
              <a:rPr lang="ku-Arab-IQ" dirty="0"/>
              <a:t>٣٨</a:t>
            </a:r>
            <a:endParaRPr lang="en-US" dirty="0"/>
          </a:p>
        </p:txBody>
      </p:sp>
    </p:spTree>
    <p:extLst>
      <p:ext uri="{BB962C8B-B14F-4D97-AF65-F5344CB8AC3E}">
        <p14:creationId xmlns:p14="http://schemas.microsoft.com/office/powerpoint/2010/main" val="1660309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1252783" y="1890966"/>
            <a:ext cx="5976664" cy="720079"/>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3200" b="1" dirty="0">
                <a:solidFill>
                  <a:schemeClr val="tx1"/>
                </a:solidFill>
                <a:latin typeface="Times New Roman" pitchFamily="18" charset="0"/>
                <a:cs typeface="Times New Roman" pitchFamily="18" charset="0"/>
              </a:rPr>
              <a:t>المعيار العضوي أو الشكلي</a:t>
            </a:r>
            <a:endParaRPr lang="en-US" sz="3200" b="1" dirty="0">
              <a:solidFill>
                <a:schemeClr val="tx1"/>
              </a:solidFill>
            </a:endParaRPr>
          </a:p>
        </p:txBody>
      </p:sp>
      <p:sp>
        <p:nvSpPr>
          <p:cNvPr id="12" name="Oval 11"/>
          <p:cNvSpPr/>
          <p:nvPr/>
        </p:nvSpPr>
        <p:spPr>
          <a:xfrm>
            <a:off x="1317904" y="4183950"/>
            <a:ext cx="5911543" cy="719955"/>
          </a:xfrm>
          <a:prstGeom prst="ellipse">
            <a:avLst/>
          </a:prstGeom>
          <a:solidFill>
            <a:schemeClr val="bg1">
              <a:lumMod val="9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IQ" sz="2700" b="1" dirty="0">
                <a:solidFill>
                  <a:prstClr val="black"/>
                </a:solidFill>
                <a:latin typeface="Times New Roman" pitchFamily="18" charset="0"/>
                <a:cs typeface="Times New Roman" pitchFamily="18" charset="0"/>
              </a:rPr>
              <a:t>المعيار المادي أو الموضوعي</a:t>
            </a:r>
            <a:endParaRPr lang="en-US" sz="2700" b="1" dirty="0">
              <a:solidFill>
                <a:prstClr val="white"/>
              </a:solidFill>
            </a:endParaRPr>
          </a:p>
        </p:txBody>
      </p:sp>
      <p:sp>
        <p:nvSpPr>
          <p:cNvPr id="16" name="Rectangle 15"/>
          <p:cNvSpPr/>
          <p:nvPr/>
        </p:nvSpPr>
        <p:spPr>
          <a:xfrm>
            <a:off x="1628121" y="779366"/>
            <a:ext cx="6196627" cy="855340"/>
          </a:xfrm>
          <a:prstGeom prst="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IQ" sz="3600" b="1" dirty="0">
                <a:solidFill>
                  <a:schemeClr val="accent2">
                    <a:lumMod val="50000"/>
                  </a:schemeClr>
                </a:solidFill>
                <a:latin typeface="Times New Roman" pitchFamily="18" charset="0"/>
                <a:cs typeface="Times New Roman" pitchFamily="18" charset="0"/>
              </a:rPr>
              <a:t>معايير تعريف الإدارة العامة</a:t>
            </a:r>
            <a:endParaRPr lang="en-US" sz="3600" b="1" dirty="0">
              <a:solidFill>
                <a:schemeClr val="accent2">
                  <a:lumMod val="50000"/>
                </a:schemeClr>
              </a:solidFill>
              <a:latin typeface="Times New Roman" pitchFamily="18" charset="0"/>
              <a:cs typeface="Times New Roman" pitchFamily="18" charset="0"/>
            </a:endParaRPr>
          </a:p>
        </p:txBody>
      </p:sp>
      <p:cxnSp>
        <p:nvCxnSpPr>
          <p:cNvPr id="19" name="Straight Arrow Connector 18"/>
          <p:cNvCxnSpPr/>
          <p:nvPr/>
        </p:nvCxnSpPr>
        <p:spPr>
          <a:xfrm>
            <a:off x="7324118" y="4225499"/>
            <a:ext cx="0" cy="0"/>
          </a:xfrm>
          <a:prstGeom prst="straightConnector1">
            <a:avLst/>
          </a:prstGeom>
          <a:ln>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7864030" y="1634706"/>
            <a:ext cx="0" cy="2909221"/>
          </a:xfrm>
          <a:prstGeom prst="line">
            <a:avLst/>
          </a:prstGeom>
          <a:ln w="57150">
            <a:solidFill>
              <a:schemeClr val="accent2">
                <a:lumMod val="40000"/>
                <a:lumOff val="6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7292248" y="2251006"/>
            <a:ext cx="522670" cy="0"/>
          </a:xfrm>
          <a:prstGeom prst="line">
            <a:avLst/>
          </a:prstGeom>
          <a:ln w="57150">
            <a:solidFill>
              <a:schemeClr val="accent2">
                <a:lumMod val="40000"/>
                <a:lumOff val="6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56" name="Straight Connector 1055"/>
          <p:cNvCxnSpPr/>
          <p:nvPr/>
        </p:nvCxnSpPr>
        <p:spPr>
          <a:xfrm flipH="1">
            <a:off x="7373230" y="4543927"/>
            <a:ext cx="490800" cy="0"/>
          </a:xfrm>
          <a:prstGeom prst="line">
            <a:avLst/>
          </a:prstGeom>
          <a:ln w="57150">
            <a:solidFill>
              <a:schemeClr val="accent2">
                <a:lumMod val="40000"/>
                <a:lumOff val="6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r>
              <a:rPr lang="ku-Arab-IQ" b="1" dirty="0"/>
              <a:t>٣</a:t>
            </a:r>
            <a:endParaRPr lang="en-US" b="1" dirty="0"/>
          </a:p>
        </p:txBody>
      </p:sp>
      <p:sp>
        <p:nvSpPr>
          <p:cNvPr id="2" name="TextBox 1"/>
          <p:cNvSpPr txBox="1"/>
          <p:nvPr/>
        </p:nvSpPr>
        <p:spPr>
          <a:xfrm>
            <a:off x="1317903" y="2683548"/>
            <a:ext cx="6055321" cy="1563405"/>
          </a:xfrm>
          <a:prstGeom prst="rect">
            <a:avLst/>
          </a:prstGeom>
          <a:noFill/>
        </p:spPr>
        <p:txBody>
          <a:bodyPr wrap="square" rtlCol="0">
            <a:spAutoFit/>
          </a:bodyPr>
          <a:lstStyle/>
          <a:p>
            <a:pPr algn="r" rtl="1"/>
            <a:r>
              <a:rPr lang="ar-IQ" sz="2400" b="1" dirty="0"/>
              <a:t>هي مجموع الدوائر و المنشأت والمنظمات المملوكة للدولة التي تقوم بالوظيفة التنفيذية للقوانين فيما يتعلق بحماية النظام العام و تنظيم وتسيير المرافق العامة لإشباع الحاجات العامة.</a:t>
            </a:r>
            <a:endParaRPr lang="en-US" sz="2400" b="1" dirty="0"/>
          </a:p>
        </p:txBody>
      </p:sp>
      <p:sp>
        <p:nvSpPr>
          <p:cNvPr id="9" name="TextBox 8"/>
          <p:cNvSpPr txBox="1"/>
          <p:nvPr/>
        </p:nvSpPr>
        <p:spPr>
          <a:xfrm>
            <a:off x="1317903" y="5029200"/>
            <a:ext cx="5911543" cy="1200329"/>
          </a:xfrm>
          <a:prstGeom prst="rect">
            <a:avLst/>
          </a:prstGeom>
          <a:noFill/>
        </p:spPr>
        <p:txBody>
          <a:bodyPr wrap="square" rtlCol="0">
            <a:spAutoFit/>
          </a:bodyPr>
          <a:lstStyle/>
          <a:p>
            <a:pPr algn="r" rtl="1"/>
            <a:r>
              <a:rPr lang="ar-IQ" sz="2400" b="1" dirty="0"/>
              <a:t>فيقصد بة ما تقوم به الدوائر و المنشأت و المنظمات المملوكة للدولة من نشاط لتفيذ القوانين و تحقيق النفع العام.</a:t>
            </a:r>
            <a:endParaRPr lang="en-US" sz="2400" b="1" dirty="0"/>
          </a:p>
        </p:txBody>
      </p:sp>
    </p:spTree>
    <p:extLst>
      <p:ext uri="{BB962C8B-B14F-4D97-AF65-F5344CB8AC3E}">
        <p14:creationId xmlns:p14="http://schemas.microsoft.com/office/powerpoint/2010/main" val="368056801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barn(inVertical)">
                                      <p:cBhvr>
                                        <p:cTn id="13" dur="500"/>
                                        <p:tgtEl>
                                          <p:spTgt spid="23"/>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arn(inVertic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056"/>
                                        </p:tgtEl>
                                        <p:attrNameLst>
                                          <p:attrName>style.visibility</p:attrName>
                                        </p:attrNameLst>
                                      </p:cBhvr>
                                      <p:to>
                                        <p:strVal val="visible"/>
                                      </p:to>
                                    </p:set>
                                    <p:animEffect transition="in" filter="barn(inVertical)">
                                      <p:cBhvr>
                                        <p:cTn id="21" dur="500"/>
                                        <p:tgtEl>
                                          <p:spTgt spid="105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barn(inVertical)">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barn(inVertical)">
                                      <p:cBhvr>
                                        <p:cTn id="29" dur="500"/>
                                        <p:tgtEl>
                                          <p:spTgt spid="12"/>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2" grpId="0"/>
      <p:bldP spid="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172200"/>
          </a:xfrm>
        </p:spPr>
        <p:txBody>
          <a:bodyPr>
            <a:noAutofit/>
          </a:bodyPr>
          <a:lstStyle/>
          <a:p>
            <a:pPr marL="109728" indent="0" algn="r" rtl="1">
              <a:lnSpc>
                <a:spcPct val="80000"/>
              </a:lnSpc>
              <a:buNone/>
              <a:defRPr/>
            </a:pPr>
            <a:endParaRPr lang="ku-Arab-IQ" sz="2400" dirty="0">
              <a:latin typeface="Times New Roman" pitchFamily="18" charset="0"/>
              <a:cs typeface="Times New Roman" pitchFamily="18" charset="0"/>
            </a:endParaRPr>
          </a:p>
          <a:p>
            <a:pPr algn="r" rtl="1">
              <a:lnSpc>
                <a:spcPct val="80000"/>
              </a:lnSpc>
              <a:buFont typeface="Wingdings" panose="05000000000000000000" pitchFamily="2" charset="2"/>
              <a:buChar char="q"/>
              <a:defRPr/>
            </a:pPr>
            <a:r>
              <a:rPr lang="ar-IQ" sz="2800" b="1" dirty="0"/>
              <a:t>الجهات المختصة بفرض العقوبات</a:t>
            </a:r>
            <a:endParaRPr lang="ku-Arab-IQ" sz="2800" b="1" dirty="0"/>
          </a:p>
          <a:p>
            <a:pPr marL="109728" indent="0" algn="r" rtl="1">
              <a:lnSpc>
                <a:spcPct val="80000"/>
              </a:lnSpc>
              <a:buNone/>
              <a:defRPr/>
            </a:pPr>
            <a:endParaRPr lang="ku-Arab-IQ" sz="2800" dirty="0">
              <a:latin typeface="Times New Roman" pitchFamily="18" charset="0"/>
              <a:cs typeface="Times New Roman" pitchFamily="18" charset="0"/>
            </a:endParaRPr>
          </a:p>
          <a:p>
            <a:pPr marL="109728" indent="0" algn="r" rtl="1">
              <a:lnSpc>
                <a:spcPct val="80000"/>
              </a:lnSpc>
              <a:buNone/>
              <a:defRPr/>
            </a:pPr>
            <a:r>
              <a:rPr lang="ku-Arab-IQ" sz="2200" dirty="0">
                <a:latin typeface="Times New Roman" pitchFamily="18" charset="0"/>
                <a:cs typeface="Times New Roman" pitchFamily="18" charset="0"/>
              </a:rPr>
              <a:t>١- </a:t>
            </a:r>
            <a:r>
              <a:rPr lang="ar-IQ" sz="2200" b="1" u="sng" dirty="0">
                <a:latin typeface="Times New Roman" pitchFamily="18" charset="0"/>
                <a:cs typeface="Times New Roman" pitchFamily="18" charset="0"/>
              </a:rPr>
              <a:t>رئيس الدائرة: </a:t>
            </a:r>
            <a:r>
              <a:rPr lang="ar-IQ" sz="2200" dirty="0">
                <a:latin typeface="Times New Roman" pitchFamily="18" charset="0"/>
                <a:cs typeface="Times New Roman" pitchFamily="18" charset="0"/>
              </a:rPr>
              <a:t>لرئيس الدائرة فرض العقوبات ( لفت النظر، الانذار، قطع الراتب لمدة لاتتجاوز 5 ايام، التوبيخ) على الموظف التابع لدائرته ( م/11- ثانيا من ق. أ).  </a:t>
            </a:r>
          </a:p>
          <a:p>
            <a:pPr marL="109728" indent="0" algn="r" rtl="1">
              <a:lnSpc>
                <a:spcPct val="80000"/>
              </a:lnSpc>
              <a:buNone/>
              <a:defRPr/>
            </a:pPr>
            <a:endParaRPr lang="ar-IQ" sz="2200" dirty="0">
              <a:latin typeface="Times New Roman" pitchFamily="18" charset="0"/>
              <a:cs typeface="Times New Roman" pitchFamily="18" charset="0"/>
            </a:endParaRPr>
          </a:p>
          <a:p>
            <a:pPr marL="109728" indent="0" algn="r" rtl="1">
              <a:lnSpc>
                <a:spcPct val="80000"/>
              </a:lnSpc>
              <a:buNone/>
              <a:defRPr/>
            </a:pPr>
            <a:r>
              <a:rPr lang="ku-Arab-IQ" sz="2200" b="1" u="sng" dirty="0">
                <a:latin typeface="Times New Roman" pitchFamily="18" charset="0"/>
                <a:cs typeface="Times New Roman" pitchFamily="18" charset="0"/>
              </a:rPr>
              <a:t>٢- </a:t>
            </a:r>
            <a:r>
              <a:rPr lang="ar-IQ" sz="2200" b="1" u="sng" dirty="0">
                <a:latin typeface="Times New Roman" pitchFamily="18" charset="0"/>
                <a:cs typeface="Times New Roman" pitchFamily="18" charset="0"/>
              </a:rPr>
              <a:t>الوزير</a:t>
            </a:r>
            <a:r>
              <a:rPr lang="ar-IQ" sz="2200" dirty="0">
                <a:latin typeface="Times New Roman" pitchFamily="18" charset="0"/>
                <a:cs typeface="Times New Roman" pitchFamily="18" charset="0"/>
              </a:rPr>
              <a:t>:</a:t>
            </a:r>
            <a:r>
              <a:rPr lang="ku-Arab-IQ" sz="2200" dirty="0">
                <a:latin typeface="Times New Roman" pitchFamily="18" charset="0"/>
                <a:cs typeface="Times New Roman" pitchFamily="18" charset="0"/>
              </a:rPr>
              <a:t> </a:t>
            </a:r>
            <a:r>
              <a:rPr lang="ar-IQ" sz="2200" dirty="0">
                <a:latin typeface="Times New Roman" pitchFamily="18" charset="0"/>
                <a:cs typeface="Times New Roman" pitchFamily="18" charset="0"/>
              </a:rPr>
              <a:t>للوزير فرض اي من العقوبات على الموظف المخالف لاحكامه (م 11- اولا) </a:t>
            </a:r>
          </a:p>
          <a:p>
            <a:pPr marL="109728" indent="0" algn="r" rtl="1">
              <a:lnSpc>
                <a:spcPct val="80000"/>
              </a:lnSpc>
              <a:buNone/>
              <a:defRPr/>
            </a:pPr>
            <a:r>
              <a:rPr lang="ar-IQ" sz="2200" dirty="0">
                <a:latin typeface="Times New Roman" pitchFamily="18" charset="0"/>
                <a:cs typeface="Times New Roman" pitchFamily="18" charset="0"/>
              </a:rPr>
              <a:t>و قد اعطت المادة </a:t>
            </a:r>
            <a:r>
              <a:rPr lang="ar-IQ" sz="2200" b="1" dirty="0">
                <a:solidFill>
                  <a:srgbClr val="00B050"/>
                </a:solidFill>
                <a:latin typeface="Times New Roman" pitchFamily="18" charset="0"/>
                <a:cs typeface="Times New Roman" pitchFamily="18" charset="0"/>
              </a:rPr>
              <a:t>(12) </a:t>
            </a:r>
            <a:r>
              <a:rPr lang="ar-IQ" sz="2200" dirty="0">
                <a:latin typeface="Times New Roman" pitchFamily="18" charset="0"/>
                <a:cs typeface="Times New Roman" pitchFamily="18" charset="0"/>
              </a:rPr>
              <a:t>المعدلة </a:t>
            </a:r>
            <a:r>
              <a:rPr lang="ar-IQ" sz="2200" b="1" dirty="0">
                <a:solidFill>
                  <a:srgbClr val="00B050"/>
                </a:solidFill>
                <a:latin typeface="Times New Roman" pitchFamily="18" charset="0"/>
                <a:cs typeface="Times New Roman" pitchFamily="18" charset="0"/>
              </a:rPr>
              <a:t>للوزير</a:t>
            </a:r>
            <a:r>
              <a:rPr lang="ar-IQ" sz="2200" dirty="0">
                <a:latin typeface="Times New Roman" pitchFamily="18" charset="0"/>
                <a:cs typeface="Times New Roman" pitchFamily="18" charset="0"/>
              </a:rPr>
              <a:t> فرض عقوبة </a:t>
            </a:r>
            <a:r>
              <a:rPr lang="ar-IQ" sz="2200" b="1" dirty="0">
                <a:solidFill>
                  <a:srgbClr val="C00000"/>
                </a:solidFill>
                <a:latin typeface="Times New Roman" pitchFamily="18" charset="0"/>
                <a:cs typeface="Times New Roman" pitchFamily="18" charset="0"/>
              </a:rPr>
              <a:t>لفت النظر او الانذار او قطع الراتب</a:t>
            </a:r>
            <a:r>
              <a:rPr lang="ar-IQ" sz="2200" dirty="0">
                <a:latin typeface="Times New Roman" pitchFamily="18" charset="0"/>
                <a:cs typeface="Times New Roman" pitchFamily="18" charset="0"/>
              </a:rPr>
              <a:t> على الموظف الذي يشغل </a:t>
            </a:r>
            <a:r>
              <a:rPr lang="ar-IQ" sz="2200" b="1" dirty="0">
                <a:solidFill>
                  <a:srgbClr val="FF0000"/>
                </a:solidFill>
                <a:latin typeface="Times New Roman" pitchFamily="18" charset="0"/>
                <a:cs typeface="Times New Roman" pitchFamily="18" charset="0"/>
              </a:rPr>
              <a:t>وظيفة مدير عام فما فوق </a:t>
            </a:r>
            <a:r>
              <a:rPr lang="ar-IQ" sz="2200" dirty="0">
                <a:latin typeface="Times New Roman" pitchFamily="18" charset="0"/>
                <a:cs typeface="Times New Roman" pitchFamily="18" charset="0"/>
              </a:rPr>
              <a:t>عند اتيانه عملاً يخالف احكام هذا القانون (م/12- اولا ق.أ)، اما اذا كان الفعل يستدعى العقوبة الاشد فعليه ان يعرض الامر على مجلس الوزراءمتضمنا الاقتراح بفرض العقوبة (م/12- ثانيا)  وللموظف المشمول بأحكام هذه المادة الحق بالطعن في العقوبات المفروضة عليه امام محكمة قضاء الموظفين(م/12- ثالثا  ق.أ).</a:t>
            </a:r>
          </a:p>
          <a:p>
            <a:pPr marL="109728" indent="0" algn="r" rtl="1">
              <a:lnSpc>
                <a:spcPct val="80000"/>
              </a:lnSpc>
              <a:buNone/>
              <a:defRPr/>
            </a:pPr>
            <a:endParaRPr lang="ar-IQ" sz="2200" b="1" u="sng" dirty="0">
              <a:latin typeface="Times New Roman" pitchFamily="18" charset="0"/>
              <a:cs typeface="Times New Roman" pitchFamily="18" charset="0"/>
            </a:endParaRPr>
          </a:p>
          <a:p>
            <a:pPr marL="109728" indent="0" algn="r" rtl="1">
              <a:lnSpc>
                <a:spcPct val="80000"/>
              </a:lnSpc>
              <a:buNone/>
              <a:defRPr/>
            </a:pPr>
            <a:r>
              <a:rPr lang="ku-Arab-IQ" sz="2200" b="1" u="sng" dirty="0">
                <a:latin typeface="Times New Roman" pitchFamily="18" charset="0"/>
                <a:cs typeface="Times New Roman" pitchFamily="18" charset="0"/>
              </a:rPr>
              <a:t>٣</a:t>
            </a:r>
            <a:r>
              <a:rPr lang="ar-IQ" sz="2200" b="1" u="sng" dirty="0">
                <a:latin typeface="Times New Roman" pitchFamily="18" charset="0"/>
                <a:cs typeface="Times New Roman" pitchFamily="18" charset="0"/>
              </a:rPr>
              <a:t>- رئيس الجمهورية: </a:t>
            </a:r>
            <a:r>
              <a:rPr lang="ar-IQ" sz="2200" dirty="0">
                <a:latin typeface="Times New Roman" pitchFamily="18" charset="0"/>
                <a:cs typeface="Times New Roman" pitchFamily="18" charset="0"/>
              </a:rPr>
              <a:t>بموجب المادة </a:t>
            </a:r>
            <a:r>
              <a:rPr lang="ar-IQ" sz="2200" b="1" dirty="0">
                <a:solidFill>
                  <a:srgbClr val="FF0000"/>
                </a:solidFill>
                <a:latin typeface="Times New Roman" pitchFamily="18" charset="0"/>
                <a:cs typeface="Times New Roman" pitchFamily="18" charset="0"/>
              </a:rPr>
              <a:t>(14) </a:t>
            </a:r>
            <a:r>
              <a:rPr lang="ar-IQ" sz="2200" dirty="0">
                <a:latin typeface="Times New Roman" pitchFamily="18" charset="0"/>
                <a:cs typeface="Times New Roman" pitchFamily="18" charset="0"/>
              </a:rPr>
              <a:t>المعدلة ، فأن </a:t>
            </a:r>
            <a:r>
              <a:rPr lang="ar-IQ" sz="2200" b="1" dirty="0">
                <a:solidFill>
                  <a:srgbClr val="00B050"/>
                </a:solidFill>
                <a:latin typeface="Times New Roman" pitchFamily="18" charset="0"/>
                <a:cs typeface="Times New Roman" pitchFamily="18" charset="0"/>
              </a:rPr>
              <a:t>لرئيس الجمهورية او من يخوله </a:t>
            </a:r>
            <a:r>
              <a:rPr lang="ar-IQ" sz="2200" dirty="0">
                <a:latin typeface="Times New Roman" pitchFamily="18" charset="0"/>
                <a:cs typeface="Times New Roman" pitchFamily="18" charset="0"/>
              </a:rPr>
              <a:t>فرض أياً من العقوبات المنصوص عليها في قانون انضباط موظفي الدولة والقطاع العام على </a:t>
            </a:r>
            <a:r>
              <a:rPr lang="ar-IQ" sz="2200" b="1" dirty="0">
                <a:solidFill>
                  <a:srgbClr val="FF0000"/>
                </a:solidFill>
                <a:latin typeface="Times New Roman" pitchFamily="18" charset="0"/>
                <a:cs typeface="Times New Roman" pitchFamily="18" charset="0"/>
              </a:rPr>
              <a:t>الموظفين التابعين له.</a:t>
            </a:r>
          </a:p>
          <a:p>
            <a:pPr marL="109728" indent="0" algn="r" rtl="1">
              <a:lnSpc>
                <a:spcPct val="80000"/>
              </a:lnSpc>
              <a:buNone/>
              <a:defRPr/>
            </a:pPr>
            <a:endParaRPr lang="ar-IQ" sz="2200" b="1" dirty="0">
              <a:solidFill>
                <a:srgbClr val="FF0000"/>
              </a:solidFill>
              <a:latin typeface="Times New Roman" pitchFamily="18" charset="0"/>
              <a:cs typeface="Times New Roman" pitchFamily="18" charset="0"/>
            </a:endParaRPr>
          </a:p>
          <a:p>
            <a:pPr marL="109728" indent="0" algn="r" rtl="1">
              <a:lnSpc>
                <a:spcPct val="80000"/>
              </a:lnSpc>
              <a:buNone/>
              <a:defRPr/>
            </a:pPr>
            <a:r>
              <a:rPr lang="ar-IQ" sz="2200" dirty="0">
                <a:latin typeface="Times New Roman" pitchFamily="18" charset="0"/>
                <a:cs typeface="Times New Roman" pitchFamily="18" charset="0"/>
              </a:rPr>
              <a:t>واذا ظهر للوزير او رئيس الدائرة او الموظف المخول من الوزير او محكمة قضاء الموظفين ان في فعل الموظف المحال الى التحقيق او </a:t>
            </a:r>
            <a:r>
              <a:rPr lang="ar-IQ" sz="2200" b="1" u="sng" dirty="0">
                <a:latin typeface="Times New Roman" pitchFamily="18" charset="0"/>
                <a:cs typeface="Times New Roman" pitchFamily="18" charset="0"/>
              </a:rPr>
              <a:t>في محتويات التهمة جرماً نشأ من وظيفته او ارتكبه بصفته الرسمية فتجب احالته على المحاكم المختصة (م/24- ق.أ) </a:t>
            </a:r>
            <a:r>
              <a:rPr lang="ar-IQ" sz="2200" u="sng" dirty="0">
                <a:latin typeface="Times New Roman" pitchFamily="18" charset="0"/>
                <a:cs typeface="Times New Roman" pitchFamily="18" charset="0"/>
              </a:rPr>
              <a:t>.</a:t>
            </a:r>
            <a:br>
              <a:rPr lang="en-US" sz="2200" u="sng" dirty="0">
                <a:latin typeface="Times New Roman" pitchFamily="18" charset="0"/>
                <a:cs typeface="Times New Roman" pitchFamily="18" charset="0"/>
              </a:rPr>
            </a:br>
            <a:endParaRPr lang="en-US" sz="2200" u="sng"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r>
              <a:rPr lang="ku-Arab-IQ" dirty="0"/>
              <a:t>٣٩</a:t>
            </a:r>
            <a:endParaRPr lang="en-US" dirty="0"/>
          </a:p>
        </p:txBody>
      </p:sp>
    </p:spTree>
    <p:extLst>
      <p:ext uri="{BB962C8B-B14F-4D97-AF65-F5344CB8AC3E}">
        <p14:creationId xmlns:p14="http://schemas.microsoft.com/office/powerpoint/2010/main" val="1000786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860632" cy="4525963"/>
          </a:xfrm>
        </p:spPr>
        <p:txBody>
          <a:bodyPr>
            <a:normAutofit/>
          </a:bodyPr>
          <a:lstStyle/>
          <a:p>
            <a:pPr algn="just" rtl="1">
              <a:buNone/>
            </a:pPr>
            <a:r>
              <a:rPr lang="ar-IQ" sz="3200" b="1" dirty="0">
                <a:solidFill>
                  <a:srgbClr val="FF0000"/>
                </a:solidFill>
              </a:rPr>
              <a:t> قد اعطى القانون للموظف الحق بالطعن بالعقوبة المفروضة عليه امام الجهة القضائية (م/14- ثالثا  ق.أ).</a:t>
            </a:r>
          </a:p>
          <a:p>
            <a:pPr algn="just" rtl="1">
              <a:buNone/>
            </a:pPr>
            <a:endParaRPr lang="ar-IQ" sz="3200" b="1" dirty="0">
              <a:solidFill>
                <a:srgbClr val="FF0000"/>
              </a:solidFill>
            </a:endParaRPr>
          </a:p>
          <a:p>
            <a:pPr marL="109728" indent="0" algn="just" rtl="1">
              <a:buNone/>
            </a:pPr>
            <a:r>
              <a:rPr lang="ar-IQ" sz="3200" b="1" dirty="0">
                <a:solidFill>
                  <a:srgbClr val="FF0000"/>
                </a:solidFill>
              </a:rPr>
              <a:t> </a:t>
            </a:r>
            <a:r>
              <a:rPr lang="ar-IQ" sz="3200" b="1" dirty="0"/>
              <a:t>للموظف امكانية الطعن بقرار العقوبة أمام (محكمة قضاء الموظفين)في العراق و( هيئة إنضباط الأقليم) في الاقليم بعد الإعتراض</a:t>
            </a:r>
            <a:r>
              <a:rPr lang="ku-Arab-IQ" sz="3200" b="1" dirty="0"/>
              <a:t> (</a:t>
            </a:r>
            <a:r>
              <a:rPr lang="ar-IQ" sz="3200" b="1" dirty="0"/>
              <a:t>التظلم) عليها من قبل الجهة التي أصدرت القرار.</a:t>
            </a:r>
          </a:p>
          <a:p>
            <a:pPr marL="109728" indent="0" algn="just" rtl="1">
              <a:buNone/>
            </a:pPr>
            <a:endParaRPr lang="ar-IQ" sz="3200" b="1" dirty="0"/>
          </a:p>
          <a:p>
            <a:pPr marL="109728" indent="0" algn="r" rtl="1">
              <a:buNone/>
            </a:pPr>
            <a:endParaRPr lang="ar-SA" sz="3200" b="1" dirty="0"/>
          </a:p>
        </p:txBody>
      </p:sp>
      <p:sp>
        <p:nvSpPr>
          <p:cNvPr id="5" name="Footer Placeholder 4"/>
          <p:cNvSpPr>
            <a:spLocks noGrp="1"/>
          </p:cNvSpPr>
          <p:nvPr>
            <p:ph type="ftr" sz="quarter" idx="11"/>
          </p:nvPr>
        </p:nvSpPr>
        <p:spPr/>
        <p:txBody>
          <a:bodyPr/>
          <a:lstStyle/>
          <a:p>
            <a:r>
              <a:rPr lang="ar-IQ" dirty="0">
                <a:solidFill>
                  <a:prstClr val="black"/>
                </a:solidFill>
              </a:rPr>
              <a:t>د . نيكار فاضل </a:t>
            </a:r>
            <a:endParaRPr lang="en-US" dirty="0">
              <a:solidFill>
                <a:prstClr val="black"/>
              </a:solidFill>
            </a:endParaRPr>
          </a:p>
        </p:txBody>
      </p:sp>
      <p:sp>
        <p:nvSpPr>
          <p:cNvPr id="6" name="Slide Number Placeholder 5"/>
          <p:cNvSpPr>
            <a:spLocks noGrp="1"/>
          </p:cNvSpPr>
          <p:nvPr>
            <p:ph type="sldNum" sz="quarter" idx="12"/>
          </p:nvPr>
        </p:nvSpPr>
        <p:spPr/>
        <p:txBody>
          <a:bodyPr/>
          <a:lstStyle/>
          <a:p>
            <a:r>
              <a:rPr lang="ku-Arab-IQ" dirty="0">
                <a:solidFill>
                  <a:prstClr val="black"/>
                </a:solidFill>
              </a:rPr>
              <a:t>٤٠</a:t>
            </a:r>
            <a:endParaRPr lang="en-US" dirty="0">
              <a:solidFill>
                <a:prstClr val="black"/>
              </a:solidFill>
            </a:endParaRPr>
          </a:p>
        </p:txBody>
      </p:sp>
      <p:sp>
        <p:nvSpPr>
          <p:cNvPr id="3" name="Title 2"/>
          <p:cNvSpPr>
            <a:spLocks noGrp="1"/>
          </p:cNvSpPr>
          <p:nvPr>
            <p:ph type="title"/>
          </p:nvPr>
        </p:nvSpPr>
        <p:spPr/>
        <p:txBody>
          <a:bodyPr/>
          <a:lstStyle/>
          <a:p>
            <a:pPr algn="ctr"/>
            <a:r>
              <a:rPr lang="ar-IQ" b="1" dirty="0">
                <a:solidFill>
                  <a:schemeClr val="bg2">
                    <a:lumMod val="25000"/>
                  </a:schemeClr>
                </a:solidFill>
              </a:rPr>
              <a:t>الطعن بقرار فرض العقوبة</a:t>
            </a:r>
            <a:endParaRPr lang="ar-SA" b="1" dirty="0">
              <a:solidFill>
                <a:schemeClr val="bg2">
                  <a:lumMod val="25000"/>
                </a:schemeClr>
              </a:solidFill>
            </a:endParaRPr>
          </a:p>
        </p:txBody>
      </p:sp>
    </p:spTree>
    <p:extLst>
      <p:ext uri="{BB962C8B-B14F-4D97-AF65-F5344CB8AC3E}">
        <p14:creationId xmlns:p14="http://schemas.microsoft.com/office/powerpoint/2010/main" val="42628131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66938"/>
            <a:ext cx="8839200" cy="6407908"/>
          </a:xfrm>
          <a:prstGeom prst="rect">
            <a:avLst/>
          </a:prstGeom>
        </p:spPr>
        <p:txBody>
          <a:bodyPr wrap="square">
            <a:spAutoFit/>
          </a:bodyPr>
          <a:lstStyle/>
          <a:p>
            <a:pPr lvl="0" algn="ctr" rtl="1">
              <a:lnSpc>
                <a:spcPct val="80000"/>
              </a:lnSpc>
              <a:spcBef>
                <a:spcPct val="20000"/>
              </a:spcBef>
              <a:defRPr/>
            </a:pPr>
            <a:r>
              <a:rPr lang="ar-IQ" altLang="ar-IQ" sz="3200" b="1" dirty="0">
                <a:solidFill>
                  <a:prstClr val="black"/>
                </a:solidFill>
                <a:latin typeface="Calibri"/>
              </a:rPr>
              <a:t>التظلم والطعن في العراق </a:t>
            </a:r>
            <a:endParaRPr lang="ar-IQ" sz="2400" b="1" dirty="0">
              <a:solidFill>
                <a:prstClr val="black"/>
              </a:solidFill>
              <a:latin typeface="Calibri"/>
            </a:endParaRPr>
          </a:p>
          <a:p>
            <a:pPr marL="342900" lvl="0" indent="-342900" algn="r" rtl="1">
              <a:spcBef>
                <a:spcPct val="20000"/>
              </a:spcBef>
              <a:buFont typeface="Arial" pitchFamily="34" charset="0"/>
              <a:buChar char="•"/>
              <a:defRPr/>
            </a:pPr>
            <a:r>
              <a:rPr lang="ar-IQ" sz="2400" b="1" u="sng" dirty="0">
                <a:solidFill>
                  <a:srgbClr val="FF0000"/>
                </a:solidFill>
                <a:effectLst>
                  <a:outerShdw blurRad="38100" dist="38100" dir="2700000" algn="tl">
                    <a:srgbClr val="000000">
                      <a:alpha val="43137"/>
                    </a:srgbClr>
                  </a:outerShdw>
                </a:effectLst>
              </a:rPr>
              <a:t>يشترط</a:t>
            </a:r>
            <a:r>
              <a:rPr lang="ar-IQ" sz="2400" b="1" dirty="0"/>
              <a:t> قبل تقديم الطعن لدى محكمة قضاء الموظفين على القرار الصادر بفرض العقوبة التظلم من القرار لدى الجهة التي اصدرته ، وذلك خلال </a:t>
            </a:r>
            <a:r>
              <a:rPr lang="ar-IQ" sz="2400" b="1" u="sng" dirty="0"/>
              <a:t>(30) يوماً</a:t>
            </a:r>
            <a:r>
              <a:rPr lang="ar-IQ" sz="2400" b="1" dirty="0"/>
              <a:t> من تاريخ </a:t>
            </a:r>
            <a:r>
              <a:rPr lang="ar-IQ" sz="2400" b="1" i="1" dirty="0">
                <a:effectLst>
                  <a:outerShdw blurRad="38100" dist="38100" dir="2700000" algn="tl">
                    <a:srgbClr val="C0C0C0"/>
                  </a:outerShdw>
                </a:effectLst>
              </a:rPr>
              <a:t>تبلغ الموظف بقرار فرض العقوبة</a:t>
            </a:r>
            <a:r>
              <a:rPr lang="ar-IQ" sz="2400" b="1" dirty="0"/>
              <a:t>، وعلى الجهة المذكورة البت بهذا التظلم خلال ثلاثين(30) يوماً من تاريخ تقديمه، وعند عدم البت فيه رغم انتهاء هذه المدة يعد ذلك رفضاً للتظلم (م/15 – ثانيا ق أ.م).</a:t>
            </a:r>
            <a:r>
              <a:rPr lang="ar-IQ" sz="2400" dirty="0">
                <a:solidFill>
                  <a:prstClr val="black"/>
                </a:solidFill>
                <a:latin typeface="Times New Roman" pitchFamily="18" charset="0"/>
                <a:cs typeface="Times New Roman" pitchFamily="18" charset="0"/>
              </a:rPr>
              <a:t> </a:t>
            </a:r>
          </a:p>
          <a:p>
            <a:pPr marL="342900" lvl="0" indent="-342900" algn="r" rtl="1">
              <a:spcBef>
                <a:spcPct val="20000"/>
              </a:spcBef>
              <a:buFont typeface="Arial" pitchFamily="34" charset="0"/>
              <a:buChar char="•"/>
              <a:defRPr/>
            </a:pPr>
            <a:r>
              <a:rPr lang="ar-IQ" sz="2400" dirty="0">
                <a:solidFill>
                  <a:prstClr val="black"/>
                </a:solidFill>
                <a:latin typeface="Times New Roman" pitchFamily="18" charset="0"/>
                <a:cs typeface="Times New Roman" pitchFamily="18" charset="0"/>
              </a:rPr>
              <a:t>و يشترط ان يقدم الطعن لدى </a:t>
            </a:r>
            <a:r>
              <a:rPr lang="ar-IQ" sz="2400" b="1" u="sng" dirty="0">
                <a:solidFill>
                  <a:prstClr val="black"/>
                </a:solidFill>
                <a:latin typeface="Times New Roman" pitchFamily="18" charset="0"/>
                <a:cs typeface="Times New Roman" pitchFamily="18" charset="0"/>
              </a:rPr>
              <a:t>محكمة قضاء الموظفين خلال (30)يوما اذا كان داخل العراق و (60) يوما اذا كان خارج العراق,(ف/ب- تاسعا من م/7).</a:t>
            </a:r>
          </a:p>
          <a:p>
            <a:pPr lvl="0" algn="r" rtl="1">
              <a:spcBef>
                <a:spcPct val="20000"/>
              </a:spcBef>
              <a:defRPr/>
            </a:pPr>
            <a:endParaRPr lang="en-US" sz="2400" b="1" u="sng" dirty="0">
              <a:solidFill>
                <a:prstClr val="black"/>
              </a:solidFill>
              <a:latin typeface="Times New Roman" pitchFamily="18" charset="0"/>
              <a:cs typeface="Times New Roman" pitchFamily="18" charset="0"/>
            </a:endParaRPr>
          </a:p>
          <a:p>
            <a:pPr marL="342900" lvl="0" indent="-342900" algn="r" rtl="1">
              <a:lnSpc>
                <a:spcPct val="80000"/>
              </a:lnSpc>
              <a:spcBef>
                <a:spcPct val="20000"/>
              </a:spcBef>
              <a:buFont typeface="Arial" pitchFamily="34" charset="0"/>
              <a:buChar char="•"/>
            </a:pPr>
            <a:r>
              <a:rPr lang="ar-IQ" altLang="ar-IQ" sz="3600" b="1" dirty="0">
                <a:solidFill>
                  <a:prstClr val="black"/>
                </a:solidFill>
                <a:latin typeface="Calibri"/>
                <a:cs typeface="Times New Roman"/>
              </a:rPr>
              <a:t>صلاحية محكمة قضاء الموظفين</a:t>
            </a:r>
            <a:r>
              <a:rPr lang="ar-IQ" altLang="ar-IQ" sz="3200" b="1" dirty="0">
                <a:solidFill>
                  <a:prstClr val="black"/>
                </a:solidFill>
                <a:latin typeface="Times New Roman" pitchFamily="18" charset="0"/>
                <a:cs typeface="Times New Roman" pitchFamily="18" charset="0"/>
              </a:rPr>
              <a:t>:</a:t>
            </a:r>
            <a:r>
              <a:rPr lang="ar-IQ" altLang="ar-IQ" sz="2400" dirty="0">
                <a:solidFill>
                  <a:prstClr val="black"/>
                </a:solidFill>
                <a:latin typeface="Times New Roman" pitchFamily="18" charset="0"/>
                <a:cs typeface="Times New Roman" pitchFamily="18" charset="0"/>
              </a:rPr>
              <a:t> </a:t>
            </a:r>
          </a:p>
          <a:p>
            <a:pPr marL="342900" lvl="0" indent="-342900" algn="r" rtl="1">
              <a:lnSpc>
                <a:spcPct val="80000"/>
              </a:lnSpc>
              <a:spcBef>
                <a:spcPct val="20000"/>
              </a:spcBef>
              <a:buFont typeface="Arial" pitchFamily="34" charset="0"/>
              <a:buChar char="•"/>
            </a:pPr>
            <a:r>
              <a:rPr lang="ar-IQ" altLang="ar-IQ" sz="2400" dirty="0">
                <a:solidFill>
                  <a:prstClr val="black"/>
                </a:solidFill>
                <a:latin typeface="Times New Roman" pitchFamily="18" charset="0"/>
                <a:cs typeface="Times New Roman" pitchFamily="18" charset="0"/>
              </a:rPr>
              <a:t>للمحكمة ان تقرر عند نظر الدعوى( م/15– اولا من ق.أ): </a:t>
            </a:r>
          </a:p>
          <a:p>
            <a:pPr marL="342900" lvl="0" indent="-342900" algn="r" rtl="1">
              <a:lnSpc>
                <a:spcPct val="80000"/>
              </a:lnSpc>
              <a:spcBef>
                <a:spcPct val="20000"/>
              </a:spcBef>
              <a:buFont typeface="Arial" pitchFamily="34" charset="0"/>
              <a:buChar char="•"/>
            </a:pPr>
            <a:r>
              <a:rPr lang="ar-IQ" sz="2400" b="1" dirty="0">
                <a:solidFill>
                  <a:prstClr val="black"/>
                </a:solidFill>
                <a:latin typeface="Times New Roman" pitchFamily="18" charset="0"/>
                <a:cs typeface="Times New Roman" pitchFamily="18" charset="0"/>
              </a:rPr>
              <a:t>1- المصادقة على القرار.    2- تخفيف العقوبة.    3- الغاء العقوبة.</a:t>
            </a:r>
          </a:p>
          <a:p>
            <a:pPr marL="342900" lvl="0" indent="-342900" algn="r" rtl="1">
              <a:lnSpc>
                <a:spcPct val="80000"/>
              </a:lnSpc>
              <a:spcBef>
                <a:spcPct val="20000"/>
              </a:spcBef>
              <a:buFont typeface="Arial" pitchFamily="34" charset="0"/>
              <a:buChar char="•"/>
            </a:pPr>
            <a:endParaRPr lang="ar-IQ" sz="2400" b="1" dirty="0">
              <a:solidFill>
                <a:prstClr val="black"/>
              </a:solidFill>
              <a:latin typeface="Times New Roman" pitchFamily="18" charset="0"/>
              <a:cs typeface="Times New Roman" pitchFamily="18" charset="0"/>
            </a:endParaRPr>
          </a:p>
          <a:p>
            <a:pPr marL="342900" lvl="0" indent="-342900" algn="r" rtl="1">
              <a:spcBef>
                <a:spcPct val="20000"/>
              </a:spcBef>
              <a:buFont typeface="Arial" pitchFamily="34" charset="0"/>
              <a:buChar char="•"/>
              <a:defRPr/>
            </a:pPr>
            <a:r>
              <a:rPr lang="ar-IQ" sz="2200" b="1" dirty="0">
                <a:solidFill>
                  <a:schemeClr val="accent3"/>
                </a:solidFill>
                <a:effectLst>
                  <a:outerShdw blurRad="38100" dist="38100" dir="2700000" algn="tl">
                    <a:srgbClr val="000000">
                      <a:alpha val="43137"/>
                    </a:srgbClr>
                  </a:outerShdw>
                </a:effectLst>
                <a:latin typeface="Times New Roman" pitchFamily="18" charset="0"/>
                <a:cs typeface="Times New Roman" pitchFamily="18" charset="0"/>
              </a:rPr>
              <a:t>ملاحظة:</a:t>
            </a:r>
            <a:r>
              <a:rPr lang="ar-IQ" sz="2200" dirty="0">
                <a:solidFill>
                  <a:prstClr val="black"/>
                </a:solidFill>
                <a:latin typeface="Times New Roman" pitchFamily="18" charset="0"/>
                <a:cs typeface="Times New Roman" pitchFamily="18" charset="0"/>
              </a:rPr>
              <a:t> حسناً فعل المشرع  العراقي عند تحديده للمدة التي يجوز الطعن فيها امام محكمة قضاء الموظفين ، وذلك من اجل سرعة حسم القضايا المعروضة امام المحكمة ولكي تستقر المراكز القانونية بأسرع وقت ممكن .</a:t>
            </a:r>
            <a:endParaRPr lang="ar-IQ" sz="2400" dirty="0">
              <a:solidFill>
                <a:prstClr val="black"/>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r>
              <a:rPr lang="ku-Arab-IQ" dirty="0"/>
              <a:t>٤١</a:t>
            </a:r>
            <a:endParaRPr lang="en-US" dirty="0"/>
          </a:p>
        </p:txBody>
      </p:sp>
    </p:spTree>
    <p:extLst>
      <p:ext uri="{BB962C8B-B14F-4D97-AF65-F5344CB8AC3E}">
        <p14:creationId xmlns:p14="http://schemas.microsoft.com/office/powerpoint/2010/main" val="42372742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2" y="166938"/>
            <a:ext cx="9144000" cy="4622804"/>
          </a:xfrm>
          <a:prstGeom prst="rect">
            <a:avLst/>
          </a:prstGeom>
        </p:spPr>
        <p:txBody>
          <a:bodyPr wrap="square">
            <a:spAutoFit/>
          </a:bodyPr>
          <a:lstStyle/>
          <a:p>
            <a:pPr lvl="0" algn="ctr" rtl="1">
              <a:lnSpc>
                <a:spcPct val="80000"/>
              </a:lnSpc>
              <a:spcBef>
                <a:spcPct val="20000"/>
              </a:spcBef>
              <a:defRPr/>
            </a:pPr>
            <a:r>
              <a:rPr lang="ar-IQ" altLang="ar-IQ" sz="3200" b="1" dirty="0">
                <a:solidFill>
                  <a:prstClr val="black"/>
                </a:solidFill>
                <a:latin typeface="Calibri"/>
              </a:rPr>
              <a:t> </a:t>
            </a:r>
            <a:endParaRPr lang="ar-IQ" sz="2400" b="1" dirty="0">
              <a:solidFill>
                <a:prstClr val="black"/>
              </a:solidFill>
              <a:latin typeface="Calibri"/>
            </a:endParaRPr>
          </a:p>
          <a:p>
            <a:pPr marL="342900" lvl="0" indent="-342900" algn="r" rtl="1">
              <a:spcBef>
                <a:spcPct val="20000"/>
              </a:spcBef>
              <a:buFont typeface="Arial" pitchFamily="34" charset="0"/>
              <a:buChar char="•"/>
              <a:defRPr/>
            </a:pPr>
            <a:r>
              <a:rPr lang="ar-IQ" sz="2800" dirty="0">
                <a:solidFill>
                  <a:prstClr val="black"/>
                </a:solidFill>
                <a:latin typeface="Times New Roman" pitchFamily="18" charset="0"/>
                <a:cs typeface="Times New Roman" pitchFamily="18" charset="0"/>
              </a:rPr>
              <a:t>ويجوز الطعن بقرار محكمة قضاء الموظفين لدى </a:t>
            </a:r>
            <a:r>
              <a:rPr lang="ar-IQ" sz="2800" b="1" u="sng" dirty="0">
                <a:solidFill>
                  <a:prstClr val="black"/>
                </a:solidFill>
                <a:latin typeface="Times New Roman" pitchFamily="18" charset="0"/>
                <a:cs typeface="Times New Roman" pitchFamily="18" charset="0"/>
              </a:rPr>
              <a:t>المحكمة الادارية العليا </a:t>
            </a:r>
            <a:r>
              <a:rPr lang="ar-IQ" sz="2800" dirty="0">
                <a:solidFill>
                  <a:prstClr val="black"/>
                </a:solidFill>
                <a:latin typeface="Times New Roman" pitchFamily="18" charset="0"/>
                <a:cs typeface="Times New Roman" pitchFamily="18" charset="0"/>
              </a:rPr>
              <a:t>خلال </a:t>
            </a:r>
            <a:r>
              <a:rPr lang="ar-IQ" sz="2800" b="1" dirty="0">
                <a:solidFill>
                  <a:prstClr val="black"/>
                </a:solidFill>
                <a:latin typeface="Times New Roman" pitchFamily="18" charset="0"/>
                <a:cs typeface="Times New Roman" pitchFamily="18" charset="0"/>
              </a:rPr>
              <a:t>(30) يوماً </a:t>
            </a:r>
            <a:r>
              <a:rPr lang="ar-IQ" sz="2800" dirty="0">
                <a:solidFill>
                  <a:prstClr val="black"/>
                </a:solidFill>
                <a:latin typeface="Times New Roman" pitchFamily="18" charset="0"/>
                <a:cs typeface="Times New Roman" pitchFamily="18" charset="0"/>
              </a:rPr>
              <a:t>من تاريخ التبليغ به ، او اعتباره مبلغاً. </a:t>
            </a:r>
          </a:p>
          <a:p>
            <a:pPr marL="342900" lvl="0" indent="-342900" algn="r" rtl="1">
              <a:spcBef>
                <a:spcPct val="20000"/>
              </a:spcBef>
              <a:buFont typeface="Arial" pitchFamily="34" charset="0"/>
              <a:buChar char="•"/>
              <a:defRPr/>
            </a:pPr>
            <a:r>
              <a:rPr lang="ar-IQ" sz="2800" dirty="0">
                <a:solidFill>
                  <a:prstClr val="black"/>
                </a:solidFill>
                <a:latin typeface="Times New Roman" pitchFamily="18" charset="0"/>
                <a:cs typeface="Times New Roman" pitchFamily="18" charset="0"/>
              </a:rPr>
              <a:t> ويعد القرار غير المطعون فيه خلال المدة القانونية التي حددها المشرع و قرار المحكمة الادارية العليا الصادر بنتيجة الطعن باتاً وملزماً (م/15 – رابعا  ق.أ) (ف/د-تاسعا من م/ 7ق.مجلس شورى). </a:t>
            </a:r>
          </a:p>
          <a:p>
            <a:pPr marL="342900" lvl="0" indent="-342900" algn="r" rtl="1">
              <a:spcBef>
                <a:spcPct val="20000"/>
              </a:spcBef>
              <a:buFont typeface="Arial" pitchFamily="34" charset="0"/>
              <a:buChar char="•"/>
              <a:defRPr/>
            </a:pPr>
            <a:r>
              <a:rPr lang="ar-IQ" sz="2800" dirty="0">
                <a:solidFill>
                  <a:prstClr val="black"/>
                </a:solidFill>
                <a:latin typeface="Times New Roman" pitchFamily="18" charset="0"/>
                <a:cs typeface="Times New Roman" pitchFamily="18" charset="0"/>
              </a:rPr>
              <a:t>وتمارس محكمة الادارية العليا اختصاصات محكمة التمييز المنصوص عليها في قانون المرافعات المدنية عند النظر في الطعن المقدم في قرارات محكمة قضاء الموظفين وبما يتلاءم واحكام هذا القانون (</a:t>
            </a:r>
            <a:r>
              <a:rPr lang="ar-IQ" altLang="ar-IQ" sz="2800" dirty="0"/>
              <a:t>ف/ ب- رابعا من م/2ق . مجلس شورى).</a:t>
            </a:r>
            <a:endParaRPr lang="ar-IQ" sz="2800" dirty="0">
              <a:solidFill>
                <a:prstClr val="black"/>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r>
              <a:rPr lang="ku-Arab-IQ" dirty="0"/>
              <a:t>٤٢</a:t>
            </a:r>
            <a:endParaRPr lang="en-US" dirty="0"/>
          </a:p>
        </p:txBody>
      </p:sp>
    </p:spTree>
    <p:extLst>
      <p:ext uri="{BB962C8B-B14F-4D97-AF65-F5344CB8AC3E}">
        <p14:creationId xmlns:p14="http://schemas.microsoft.com/office/powerpoint/2010/main" val="14957552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p:cNvSpPr>
            <a:spLocks noGrp="1"/>
          </p:cNvSpPr>
          <p:nvPr>
            <p:ph type="sldNum" sz="quarter" idx="12"/>
          </p:nvPr>
        </p:nvSpPr>
        <p:spPr>
          <a:noFill/>
        </p:spPr>
        <p:txBody>
          <a:bodyPr/>
          <a:lstStyle>
            <a:lvl1pPr>
              <a:defRPr sz="3200">
                <a:solidFill>
                  <a:schemeClr val="tx1"/>
                </a:solidFill>
                <a:latin typeface="Arial" pitchFamily="34" charset="0"/>
                <a:cs typeface="Arial" pitchFamily="34" charset="0"/>
              </a:defRPr>
            </a:lvl1pPr>
            <a:lvl2pPr>
              <a:defRPr sz="2800">
                <a:solidFill>
                  <a:schemeClr val="tx1"/>
                </a:solidFill>
                <a:latin typeface="Arial" pitchFamily="34" charset="0"/>
                <a:cs typeface="Arial" pitchFamily="34" charset="0"/>
              </a:defRPr>
            </a:lvl2pPr>
            <a:lvl3pPr>
              <a:defRPr sz="2400">
                <a:solidFill>
                  <a:schemeClr val="tx1"/>
                </a:solidFill>
                <a:latin typeface="Arial" pitchFamily="34" charset="0"/>
                <a:cs typeface="Arial" pitchFamily="34" charset="0"/>
              </a:defRPr>
            </a:lvl3pPr>
            <a:lvl4pPr>
              <a:defRPr sz="2000">
                <a:solidFill>
                  <a:schemeClr val="tx1"/>
                </a:solidFill>
                <a:latin typeface="Arial" pitchFamily="34" charset="0"/>
                <a:cs typeface="Arial" pitchFamily="34" charset="0"/>
              </a:defRPr>
            </a:lvl4pPr>
            <a:lvl5pPr>
              <a:defRPr sz="2000">
                <a:solidFill>
                  <a:schemeClr val="tx1"/>
                </a:solidFill>
                <a:latin typeface="Arial" pitchFamily="34" charset="0"/>
                <a:cs typeface="Arial" pitchFamily="34" charset="0"/>
              </a:defRPr>
            </a:lvl5pPr>
            <a:lvl6pPr eaLnBrk="0" hangingPunct="0">
              <a:defRPr sz="2000">
                <a:solidFill>
                  <a:schemeClr val="tx1"/>
                </a:solidFill>
                <a:latin typeface="Arial" pitchFamily="34" charset="0"/>
                <a:cs typeface="Arial" pitchFamily="34" charset="0"/>
              </a:defRPr>
            </a:lvl6pPr>
            <a:lvl7pPr eaLnBrk="0" hangingPunct="0">
              <a:defRPr sz="2000">
                <a:solidFill>
                  <a:schemeClr val="tx1"/>
                </a:solidFill>
                <a:latin typeface="Arial" pitchFamily="34" charset="0"/>
                <a:cs typeface="Arial" pitchFamily="34" charset="0"/>
              </a:defRPr>
            </a:lvl7pPr>
            <a:lvl8pPr eaLnBrk="0" hangingPunct="0">
              <a:defRPr sz="2000">
                <a:solidFill>
                  <a:schemeClr val="tx1"/>
                </a:solidFill>
                <a:latin typeface="Arial" pitchFamily="34" charset="0"/>
                <a:cs typeface="Arial" pitchFamily="34" charset="0"/>
              </a:defRPr>
            </a:lvl8pPr>
            <a:lvl9pPr eaLnBrk="0" hangingPunct="0">
              <a:defRPr sz="2000">
                <a:solidFill>
                  <a:schemeClr val="tx1"/>
                </a:solidFill>
                <a:latin typeface="Arial" pitchFamily="34" charset="0"/>
                <a:cs typeface="Arial" pitchFamily="34" charset="0"/>
              </a:defRPr>
            </a:lvl9pPr>
          </a:lstStyle>
          <a:p>
            <a:r>
              <a:rPr lang="ku-Arab-IQ" altLang="ar-IQ" sz="1200" dirty="0">
                <a:latin typeface="Arial Black" pitchFamily="34" charset="0"/>
              </a:rPr>
              <a:t>٤٣</a:t>
            </a:r>
            <a:endParaRPr lang="en-US" altLang="ar-IQ" sz="1200" dirty="0">
              <a:latin typeface="Arial Black" pitchFamily="34" charset="0"/>
            </a:endParaRPr>
          </a:p>
        </p:txBody>
      </p:sp>
      <p:sp>
        <p:nvSpPr>
          <p:cNvPr id="60420" name="Rectangle 3"/>
          <p:cNvSpPr>
            <a:spLocks noGrp="1" noChangeArrowheads="1"/>
          </p:cNvSpPr>
          <p:nvPr>
            <p:ph type="body" idx="4294967295"/>
          </p:nvPr>
        </p:nvSpPr>
        <p:spPr>
          <a:xfrm>
            <a:off x="152400" y="37531"/>
            <a:ext cx="8839200" cy="6400800"/>
          </a:xfrm>
        </p:spPr>
        <p:txBody>
          <a:bodyPr>
            <a:noAutofit/>
          </a:bodyPr>
          <a:lstStyle/>
          <a:p>
            <a:pPr algn="justLow" rtl="1" eaLnBrk="1" hangingPunct="1">
              <a:lnSpc>
                <a:spcPct val="80000"/>
              </a:lnSpc>
              <a:buFont typeface="Wingdings" pitchFamily="2" charset="2"/>
              <a:buNone/>
            </a:pPr>
            <a:endParaRPr lang="ar-IQ" altLang="ar-IQ" sz="2200" b="1" dirty="0"/>
          </a:p>
          <a:p>
            <a:pPr marL="109728" indent="0" algn="justLow" rtl="1">
              <a:lnSpc>
                <a:spcPct val="80000"/>
              </a:lnSpc>
              <a:buNone/>
            </a:pPr>
            <a:r>
              <a:rPr lang="ar-IQ" altLang="ar-IQ" sz="2200" dirty="0">
                <a:solidFill>
                  <a:prstClr val="black"/>
                </a:solidFill>
                <a:latin typeface="Calibri"/>
              </a:rPr>
              <a:t>يعد من اسباب الطعن امام المحكمة الادارية العليا بوجه خاص ما يأتي </a:t>
            </a:r>
            <a:r>
              <a:rPr lang="ar-IQ" altLang="ar-IQ" sz="2200" dirty="0"/>
              <a:t>(م/203 قانون المرافعات المدنية):</a:t>
            </a:r>
          </a:p>
          <a:p>
            <a:pPr marL="109728" indent="0" algn="justLow" rtl="1">
              <a:lnSpc>
                <a:spcPct val="80000"/>
              </a:lnSpc>
              <a:buNone/>
            </a:pPr>
            <a:endParaRPr lang="ar-IQ" altLang="ar-IQ" sz="2200" dirty="0"/>
          </a:p>
          <a:p>
            <a:pPr marL="109728" indent="0" algn="justLow" rtl="1">
              <a:lnSpc>
                <a:spcPct val="80000"/>
              </a:lnSpc>
              <a:buNone/>
            </a:pPr>
            <a:r>
              <a:rPr lang="ar-IQ" sz="2200" dirty="0"/>
              <a:t>1- </a:t>
            </a:r>
            <a:r>
              <a:rPr lang="en-US" sz="2200" dirty="0"/>
              <a:t> </a:t>
            </a:r>
            <a:r>
              <a:rPr lang="ar-SA" sz="2200" dirty="0"/>
              <a:t>إذا كان الحكم قد بنى على مخالفة للقانون أو خطأ في تطبيقه أو عيب في تأويله</a:t>
            </a:r>
            <a:r>
              <a:rPr lang="ar-IQ" sz="2200" dirty="0"/>
              <a:t>.</a:t>
            </a:r>
          </a:p>
          <a:p>
            <a:pPr marL="109728" indent="0" algn="justLow" rtl="1">
              <a:lnSpc>
                <a:spcPct val="80000"/>
              </a:lnSpc>
              <a:buNone/>
            </a:pPr>
            <a:endParaRPr lang="ar-IQ" sz="2200" dirty="0"/>
          </a:p>
          <a:p>
            <a:pPr marL="109728" indent="0" algn="justLow" rtl="1">
              <a:lnSpc>
                <a:spcPct val="80000"/>
              </a:lnSpc>
              <a:buNone/>
            </a:pPr>
            <a:r>
              <a:rPr lang="ar-IQ" sz="2200" dirty="0"/>
              <a:t>2- </a:t>
            </a:r>
            <a:r>
              <a:rPr lang="en-US" sz="2200" dirty="0"/>
              <a:t> </a:t>
            </a:r>
            <a:r>
              <a:rPr lang="ar-SA" sz="2200" dirty="0"/>
              <a:t>إذا كان الحكم قد صدر على خلاف قواعد الاختصاص</a:t>
            </a:r>
            <a:r>
              <a:rPr lang="en-US" sz="2200" dirty="0"/>
              <a:t> . </a:t>
            </a:r>
            <a:endParaRPr lang="ar-IQ" sz="2200" dirty="0"/>
          </a:p>
          <a:p>
            <a:pPr marL="109728" indent="0" algn="justLow" rtl="1">
              <a:lnSpc>
                <a:spcPct val="80000"/>
              </a:lnSpc>
              <a:buNone/>
            </a:pPr>
            <a:br>
              <a:rPr lang="en-US" sz="2200" dirty="0"/>
            </a:br>
            <a:r>
              <a:rPr lang="ar-IQ" sz="2200" dirty="0"/>
              <a:t>3- </a:t>
            </a:r>
            <a:r>
              <a:rPr lang="en-US" sz="2200" dirty="0"/>
              <a:t> </a:t>
            </a:r>
            <a:r>
              <a:rPr lang="ar-SA" sz="2200" dirty="0"/>
              <a:t>إذا وقع في الاجراءات الأصولية التي اتبعت عند رؤية الدعوى خطأ مؤثر في صحة الحكم</a:t>
            </a:r>
            <a:r>
              <a:rPr lang="en-US" sz="2200" dirty="0"/>
              <a:t> . </a:t>
            </a:r>
            <a:endParaRPr lang="ar-IQ" sz="2200" dirty="0"/>
          </a:p>
          <a:p>
            <a:pPr marL="109728" indent="0" algn="justLow" rtl="1">
              <a:lnSpc>
                <a:spcPct val="80000"/>
              </a:lnSpc>
              <a:buNone/>
            </a:pPr>
            <a:br>
              <a:rPr lang="en-US" sz="2200" dirty="0"/>
            </a:br>
            <a:r>
              <a:rPr lang="ar-IQ" sz="2200" dirty="0"/>
              <a:t>4- </a:t>
            </a:r>
            <a:r>
              <a:rPr lang="en-US" sz="2200" dirty="0"/>
              <a:t> </a:t>
            </a:r>
            <a:r>
              <a:rPr lang="ar-SA" sz="2200" dirty="0"/>
              <a:t>إذا صدر حكم يتناقض حكما سابقا صدر في الدعوى نفسها بين الخصوم أنفسهم أو من قام مقامهم وحاز درجة البتات</a:t>
            </a:r>
            <a:r>
              <a:rPr lang="en-US" sz="2200" dirty="0"/>
              <a:t> . </a:t>
            </a:r>
            <a:endParaRPr lang="ar-IQ" sz="2200" dirty="0"/>
          </a:p>
          <a:p>
            <a:pPr marL="109728" indent="0" algn="justLow" rtl="1">
              <a:lnSpc>
                <a:spcPct val="80000"/>
              </a:lnSpc>
              <a:buNone/>
            </a:pPr>
            <a:br>
              <a:rPr lang="en-US" sz="2200" dirty="0"/>
            </a:br>
            <a:r>
              <a:rPr lang="ar-IQ" sz="2200" dirty="0"/>
              <a:t>5- </a:t>
            </a:r>
            <a:r>
              <a:rPr lang="ar-SA" sz="2200" dirty="0"/>
              <a:t>إذا وقع في الحكم خطأ جوهري</a:t>
            </a:r>
            <a:r>
              <a:rPr lang="en-US" sz="2200" dirty="0"/>
              <a:t> . </a:t>
            </a:r>
            <a:br>
              <a:rPr lang="en-US" sz="2200" dirty="0"/>
            </a:br>
            <a:endParaRPr lang="ar-IQ" sz="2200" dirty="0"/>
          </a:p>
          <a:p>
            <a:pPr marL="109728" indent="0" algn="justLow" rtl="1">
              <a:lnSpc>
                <a:spcPct val="80000"/>
              </a:lnSpc>
              <a:buNone/>
            </a:pPr>
            <a:r>
              <a:rPr lang="ar-SA" sz="2200" dirty="0"/>
              <a:t>ويعتبر </a:t>
            </a:r>
            <a:r>
              <a:rPr lang="ar-SA" sz="2200" b="1" dirty="0"/>
              <a:t>الخطأ جوهريا </a:t>
            </a:r>
            <a:r>
              <a:rPr lang="ar-SA" sz="2200" dirty="0"/>
              <a:t>إذا أخطأ الحكم في فهم الوقائع أو اغفل الفصل في جهة من جهات الدعوى أو فصل في شيء لم يدع به الخصوم أو قضى بأكثر مما طلبوه أو قضى على خلاف ما هو ثابت في محضر الدعوى أو على خلاف دلالة الأوراق والسندات المقدمة من الخصوم أو كان منطوق الحكم مناقضا بعضه لبعض أو كان الحكم غير جامع لشروطه القانونية</a:t>
            </a:r>
            <a:r>
              <a:rPr lang="en-US" sz="2200" dirty="0"/>
              <a:t> .</a:t>
            </a:r>
            <a:br>
              <a:rPr lang="en-US" altLang="ar-IQ" sz="2200" b="1" dirty="0"/>
            </a:br>
            <a:endParaRPr lang="en-US" altLang="ar-IQ" sz="2200" b="1" dirty="0"/>
          </a:p>
        </p:txBody>
      </p:sp>
    </p:spTree>
    <p:extLst>
      <p:ext uri="{BB962C8B-B14F-4D97-AF65-F5344CB8AC3E}">
        <p14:creationId xmlns:p14="http://schemas.microsoft.com/office/powerpoint/2010/main" val="447972574"/>
      </p:ext>
    </p:extLst>
  </p:cSld>
  <p:clrMapOvr>
    <a:masterClrMapping/>
  </p:clrMapOvr>
  <p:transition advTm="20000"/>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p:cNvSpPr>
            <a:spLocks noGrp="1"/>
          </p:cNvSpPr>
          <p:nvPr>
            <p:ph type="sldNum" sz="quarter" idx="11"/>
          </p:nvPr>
        </p:nvSpPr>
        <p:spPr>
          <a:xfrm>
            <a:off x="8534400" y="6324600"/>
            <a:ext cx="609600" cy="365125"/>
          </a:xfrm>
          <a:noFill/>
        </p:spPr>
        <p:txBody>
          <a:bodyPr/>
          <a:lstStyle>
            <a:lvl1pPr>
              <a:defRPr sz="3200">
                <a:solidFill>
                  <a:schemeClr val="tx1"/>
                </a:solidFill>
                <a:latin typeface="Arial" pitchFamily="34" charset="0"/>
                <a:cs typeface="Arial" pitchFamily="34" charset="0"/>
              </a:defRPr>
            </a:lvl1pPr>
            <a:lvl2pPr>
              <a:defRPr sz="2800">
                <a:solidFill>
                  <a:schemeClr val="tx1"/>
                </a:solidFill>
                <a:latin typeface="Arial" pitchFamily="34" charset="0"/>
                <a:cs typeface="Arial" pitchFamily="34" charset="0"/>
              </a:defRPr>
            </a:lvl2pPr>
            <a:lvl3pPr>
              <a:defRPr sz="2400">
                <a:solidFill>
                  <a:schemeClr val="tx1"/>
                </a:solidFill>
                <a:latin typeface="Arial" pitchFamily="34" charset="0"/>
                <a:cs typeface="Arial" pitchFamily="34" charset="0"/>
              </a:defRPr>
            </a:lvl3pPr>
            <a:lvl4pPr>
              <a:defRPr sz="2000">
                <a:solidFill>
                  <a:schemeClr val="tx1"/>
                </a:solidFill>
                <a:latin typeface="Arial" pitchFamily="34" charset="0"/>
                <a:cs typeface="Arial" pitchFamily="34" charset="0"/>
              </a:defRPr>
            </a:lvl4pPr>
            <a:lvl5pPr>
              <a:defRPr sz="2000">
                <a:solidFill>
                  <a:schemeClr val="tx1"/>
                </a:solidFill>
                <a:latin typeface="Arial" pitchFamily="34" charset="0"/>
                <a:cs typeface="Arial" pitchFamily="34" charset="0"/>
              </a:defRPr>
            </a:lvl5pPr>
            <a:lvl6pPr eaLnBrk="0" hangingPunct="0">
              <a:defRPr sz="2000">
                <a:solidFill>
                  <a:schemeClr val="tx1"/>
                </a:solidFill>
                <a:latin typeface="Arial" pitchFamily="34" charset="0"/>
                <a:cs typeface="Arial" pitchFamily="34" charset="0"/>
              </a:defRPr>
            </a:lvl6pPr>
            <a:lvl7pPr eaLnBrk="0" hangingPunct="0">
              <a:defRPr sz="2000">
                <a:solidFill>
                  <a:schemeClr val="tx1"/>
                </a:solidFill>
                <a:latin typeface="Arial" pitchFamily="34" charset="0"/>
                <a:cs typeface="Arial" pitchFamily="34" charset="0"/>
              </a:defRPr>
            </a:lvl7pPr>
            <a:lvl8pPr eaLnBrk="0" hangingPunct="0">
              <a:defRPr sz="2000">
                <a:solidFill>
                  <a:schemeClr val="tx1"/>
                </a:solidFill>
                <a:latin typeface="Arial" pitchFamily="34" charset="0"/>
                <a:cs typeface="Arial" pitchFamily="34" charset="0"/>
              </a:defRPr>
            </a:lvl8pPr>
            <a:lvl9pPr eaLnBrk="0" hangingPunct="0">
              <a:defRPr sz="2000">
                <a:solidFill>
                  <a:schemeClr val="tx1"/>
                </a:solidFill>
                <a:latin typeface="Arial" pitchFamily="34" charset="0"/>
                <a:cs typeface="Arial" pitchFamily="34" charset="0"/>
              </a:defRPr>
            </a:lvl9pPr>
          </a:lstStyle>
          <a:p>
            <a:r>
              <a:rPr lang="ku-Arab-IQ" altLang="ar-IQ" sz="1200" dirty="0">
                <a:latin typeface="Arial Black" pitchFamily="34" charset="0"/>
              </a:rPr>
              <a:t>٤٤</a:t>
            </a:r>
            <a:endParaRPr lang="en-US" altLang="ar-IQ" sz="1200" dirty="0">
              <a:latin typeface="Arial Black" pitchFamily="34" charset="0"/>
            </a:endParaRPr>
          </a:p>
        </p:txBody>
      </p:sp>
      <p:sp>
        <p:nvSpPr>
          <p:cNvPr id="60419" name="Rectangle 2"/>
          <p:cNvSpPr>
            <a:spLocks noGrp="1" noChangeArrowheads="1"/>
          </p:cNvSpPr>
          <p:nvPr>
            <p:ph type="title"/>
          </p:nvPr>
        </p:nvSpPr>
        <p:spPr>
          <a:xfrm>
            <a:off x="457200" y="152400"/>
            <a:ext cx="8229600" cy="412750"/>
          </a:xfrm>
        </p:spPr>
        <p:txBody>
          <a:bodyPr>
            <a:normAutofit fontScale="90000"/>
          </a:bodyPr>
          <a:lstStyle/>
          <a:p>
            <a:pPr algn="r" eaLnBrk="1" hangingPunct="1"/>
            <a:r>
              <a:rPr lang="ar-IQ" altLang="ar-IQ" sz="3600" dirty="0"/>
              <a:t> صلاحية محكمة الادارية العليا</a:t>
            </a:r>
            <a:endParaRPr lang="en-US" altLang="ar-IQ" sz="3600" b="1" dirty="0"/>
          </a:p>
        </p:txBody>
      </p:sp>
      <p:sp>
        <p:nvSpPr>
          <p:cNvPr id="60420" name="Rectangle 3"/>
          <p:cNvSpPr>
            <a:spLocks noGrp="1" noChangeArrowheads="1"/>
          </p:cNvSpPr>
          <p:nvPr>
            <p:ph type="body" idx="1"/>
          </p:nvPr>
        </p:nvSpPr>
        <p:spPr>
          <a:xfrm>
            <a:off x="152400" y="609600"/>
            <a:ext cx="8839199" cy="5715000"/>
          </a:xfrm>
        </p:spPr>
        <p:txBody>
          <a:bodyPr>
            <a:noAutofit/>
          </a:bodyPr>
          <a:lstStyle/>
          <a:p>
            <a:pPr algn="r" rtl="1" eaLnBrk="1" hangingPunct="1">
              <a:buFont typeface="Wingdings" pitchFamily="2" charset="2"/>
              <a:buNone/>
            </a:pPr>
            <a:endParaRPr lang="ar-IQ" altLang="ar-IQ" sz="2000" b="1" dirty="0"/>
          </a:p>
          <a:p>
            <a:pPr marL="109728" indent="0" algn="r" rtl="1" eaLnBrk="1" hangingPunct="1">
              <a:buNone/>
            </a:pPr>
            <a:r>
              <a:rPr lang="ar-IQ" altLang="ar-IQ" sz="2200" dirty="0"/>
              <a:t>تنظر المحكمة الادارية العليا في الطعن المقدم لها بأحكام وقرارات محكمة القضاء الاداري ومحكمة قضاء الموظفين بأجراء التدقيقات لاوراق الدعوى دون ان تجمع الطرفين، ولها عند الاقتضاء دعوة الخصوم للاستيضاح منهم عن بعض النقاط التي تروم الاستيضاح عنها  (م/209 ق.م.م)، وبعد اكمال التدقيقات التميزية تصدر المحكمة قرارها على احد الوجوه الاتية (م/210): </a:t>
            </a:r>
          </a:p>
          <a:p>
            <a:pPr marL="109728" indent="0" algn="r" rtl="1" eaLnBrk="1" hangingPunct="1">
              <a:buNone/>
            </a:pPr>
            <a:endParaRPr lang="ar-IQ" altLang="ar-IQ" sz="2200" dirty="0"/>
          </a:p>
          <a:p>
            <a:pPr algn="r" rtl="1" eaLnBrk="1" hangingPunct="1">
              <a:buFont typeface="Wingdings" pitchFamily="2" charset="2"/>
              <a:buNone/>
            </a:pPr>
            <a:r>
              <a:rPr lang="ar-IQ" altLang="ar-IQ" sz="2200" dirty="0"/>
              <a:t>1- رد العريضة التمييزية اذا كانت العريضة مقدمة بعد مضي مدة التمييز ، او اذا وجدت المحكمة انها مقدمة في موعدها ولكنها خالية من الاسباب التي بني عليها الطعن .</a:t>
            </a:r>
          </a:p>
          <a:p>
            <a:pPr algn="r" rtl="1" eaLnBrk="1" hangingPunct="1">
              <a:buFont typeface="Wingdings" pitchFamily="2" charset="2"/>
              <a:buNone/>
            </a:pPr>
            <a:r>
              <a:rPr lang="ar-IQ" altLang="ar-IQ" sz="2200" dirty="0"/>
              <a:t>2- تصديق الحكم المميز اذا كان موافقاً للقانون.</a:t>
            </a:r>
            <a:endParaRPr lang="en-US" altLang="ar-IQ" sz="2200" dirty="0"/>
          </a:p>
          <a:p>
            <a:pPr algn="r" rtl="1" eaLnBrk="1" hangingPunct="1">
              <a:buFont typeface="Wingdings" pitchFamily="2" charset="2"/>
              <a:buNone/>
            </a:pPr>
            <a:r>
              <a:rPr lang="ar-IQ" altLang="ar-IQ" sz="2200" dirty="0"/>
              <a:t>3-نقض الحكم المميز اذا توافر سبب من الاسباب المذكورة . (وفقا لمادة 203)</a:t>
            </a:r>
          </a:p>
          <a:p>
            <a:pPr algn="r" rtl="1" eaLnBrk="1" hangingPunct="1">
              <a:buFont typeface="Wingdings" pitchFamily="2" charset="2"/>
              <a:buNone/>
            </a:pPr>
            <a:endParaRPr lang="ar-IQ" altLang="ar-IQ" sz="2400" dirty="0"/>
          </a:p>
          <a:p>
            <a:pPr algn="r" rtl="1">
              <a:buNone/>
            </a:pPr>
            <a:r>
              <a:rPr lang="ar-IQ" sz="1800" dirty="0"/>
              <a:t>م/ (</a:t>
            </a:r>
            <a:r>
              <a:rPr lang="ar-IQ" sz="2000" dirty="0"/>
              <a:t>تسري احكام قانون المرافعات المدنية رقم (83) لسنة 1969 وقانون الاثبات رقم (107) لسنة 1979 وقانون اصول المحاكمات الجزائية رقم (23) لسنة 1971 وقانون الرسوم العدلية رقم (114) لسنة 1981 في شأن الاجراءات التي تتبعها </a:t>
            </a:r>
            <a:r>
              <a:rPr lang="ar-IQ" sz="2000" b="1" u="sng" dirty="0"/>
              <a:t>المحكمة الادارية العليا ومحكمة القضاء الاداري ومحكمة قضاء الموظفين</a:t>
            </a:r>
            <a:r>
              <a:rPr lang="ar-IQ" sz="2000" dirty="0"/>
              <a:t> فيما لم يرد فيه نص خاص في هذا القانون.)(م 7/حادي عشر)</a:t>
            </a:r>
          </a:p>
          <a:p>
            <a:pPr algn="r" rtl="1">
              <a:lnSpc>
                <a:spcPct val="80000"/>
              </a:lnSpc>
              <a:buNone/>
            </a:pPr>
            <a:endParaRPr lang="en-US" altLang="ar-IQ" sz="2000" b="1" dirty="0"/>
          </a:p>
        </p:txBody>
      </p:sp>
    </p:spTree>
    <p:extLst>
      <p:ext uri="{BB962C8B-B14F-4D97-AF65-F5344CB8AC3E}">
        <p14:creationId xmlns:p14="http://schemas.microsoft.com/office/powerpoint/2010/main" val="1671244120"/>
      </p:ext>
    </p:extLst>
  </p:cSld>
  <p:clrMapOvr>
    <a:masterClrMapping/>
  </p:clrMapOvr>
  <p:transition advTm="20000"/>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46632" y="228600"/>
            <a:ext cx="3286206" cy="1569660"/>
          </a:xfrm>
          <a:prstGeom prst="rect">
            <a:avLst/>
          </a:prstGeom>
        </p:spPr>
        <p:txBody>
          <a:bodyPr wrap="square">
            <a:spAutoFit/>
          </a:bodyPr>
          <a:lstStyle/>
          <a:p>
            <a:pPr algn="ctr"/>
            <a:r>
              <a:rPr lang="ar-IQ" sz="2400" b="1" dirty="0">
                <a:solidFill>
                  <a:prstClr val="black"/>
                </a:solidFill>
              </a:rPr>
              <a:t> مدة التظلم و الطعن في العراق</a:t>
            </a:r>
          </a:p>
          <a:p>
            <a:pPr algn="r"/>
            <a:endParaRPr lang="ar-IQ" sz="2400" b="1" dirty="0">
              <a:solidFill>
                <a:prstClr val="black"/>
              </a:solidFill>
            </a:endParaRPr>
          </a:p>
          <a:p>
            <a:pPr algn="r"/>
            <a:endParaRPr lang="ar-IQ" sz="2400" b="1" dirty="0">
              <a:solidFill>
                <a:prstClr val="black"/>
              </a:solidFill>
            </a:endParaRPr>
          </a:p>
          <a:p>
            <a:pPr algn="r"/>
            <a:endParaRPr lang="en-US" sz="2400" b="1" dirty="0">
              <a:solidFill>
                <a:prstClr val="black"/>
              </a:solidFill>
            </a:endParaRPr>
          </a:p>
        </p:txBody>
      </p:sp>
      <p:cxnSp>
        <p:nvCxnSpPr>
          <p:cNvPr id="8" name="Straight Arrow Connector 7"/>
          <p:cNvCxnSpPr>
            <a:cxnSpLocks/>
          </p:cNvCxnSpPr>
          <p:nvPr/>
        </p:nvCxnSpPr>
        <p:spPr>
          <a:xfrm>
            <a:off x="4942752" y="698751"/>
            <a:ext cx="0" cy="5318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703672" y="1295190"/>
            <a:ext cx="3352800" cy="369332"/>
          </a:xfrm>
          <a:prstGeom prst="rect">
            <a:avLst/>
          </a:prstGeom>
          <a:noFill/>
        </p:spPr>
        <p:txBody>
          <a:bodyPr wrap="square" rtlCol="0">
            <a:spAutoFit/>
          </a:bodyPr>
          <a:lstStyle/>
          <a:p>
            <a:pPr algn="r"/>
            <a:r>
              <a:rPr lang="ar-IQ" dirty="0">
                <a:solidFill>
                  <a:prstClr val="black"/>
                </a:solidFill>
              </a:rPr>
              <a:t>(امام محكمة قضاء الموظفين )</a:t>
            </a:r>
            <a:endParaRPr lang="en-US" dirty="0">
              <a:solidFill>
                <a:prstClr val="black"/>
              </a:solidFill>
            </a:endParaRPr>
          </a:p>
        </p:txBody>
      </p:sp>
      <p:sp>
        <p:nvSpPr>
          <p:cNvPr id="30" name="TextBox 29"/>
          <p:cNvSpPr txBox="1"/>
          <p:nvPr/>
        </p:nvSpPr>
        <p:spPr>
          <a:xfrm>
            <a:off x="3539084" y="1746635"/>
            <a:ext cx="2514600" cy="1200329"/>
          </a:xfrm>
          <a:prstGeom prst="rect">
            <a:avLst/>
          </a:prstGeom>
          <a:noFill/>
        </p:spPr>
        <p:txBody>
          <a:bodyPr wrap="square" rtlCol="0">
            <a:spAutoFit/>
          </a:bodyPr>
          <a:lstStyle/>
          <a:p>
            <a:pPr algn="r"/>
            <a:r>
              <a:rPr lang="ar-IQ" dirty="0">
                <a:solidFill>
                  <a:prstClr val="black"/>
                </a:solidFill>
              </a:rPr>
              <a:t>(في مجال انضباط الموظفين)</a:t>
            </a:r>
          </a:p>
          <a:p>
            <a:pPr algn="r"/>
            <a:r>
              <a:rPr lang="ar-IQ" dirty="0">
                <a:solidFill>
                  <a:prstClr val="black"/>
                </a:solidFill>
              </a:rPr>
              <a:t> </a:t>
            </a:r>
          </a:p>
          <a:p>
            <a:pPr algn="r"/>
            <a:r>
              <a:rPr lang="ar-IQ" dirty="0">
                <a:solidFill>
                  <a:prstClr val="black"/>
                </a:solidFill>
              </a:rPr>
              <a:t>من تأريخ التبليغ بصدور القرار</a:t>
            </a:r>
            <a:endParaRPr lang="en-US" dirty="0">
              <a:solidFill>
                <a:prstClr val="black"/>
              </a:solidFill>
            </a:endParaRPr>
          </a:p>
          <a:p>
            <a:pPr algn="r"/>
            <a:endParaRPr lang="en-US" dirty="0">
              <a:solidFill>
                <a:prstClr val="black"/>
              </a:solidFill>
            </a:endParaRPr>
          </a:p>
        </p:txBody>
      </p:sp>
      <p:sp>
        <p:nvSpPr>
          <p:cNvPr id="26" name="TextBox 25"/>
          <p:cNvSpPr txBox="1"/>
          <p:nvPr/>
        </p:nvSpPr>
        <p:spPr>
          <a:xfrm>
            <a:off x="3572421" y="3157398"/>
            <a:ext cx="2590801" cy="923330"/>
          </a:xfrm>
          <a:prstGeom prst="rect">
            <a:avLst/>
          </a:prstGeom>
          <a:noFill/>
        </p:spPr>
        <p:txBody>
          <a:bodyPr wrap="square" rtlCol="0">
            <a:spAutoFit/>
          </a:bodyPr>
          <a:lstStyle/>
          <a:p>
            <a:pPr algn="ctr" rtl="1"/>
            <a:endParaRPr lang="ar-IQ" dirty="0">
              <a:solidFill>
                <a:prstClr val="black"/>
              </a:solidFill>
            </a:endParaRPr>
          </a:p>
          <a:p>
            <a:pPr algn="ctr" rtl="1"/>
            <a:r>
              <a:rPr lang="ar-IQ" dirty="0">
                <a:solidFill>
                  <a:prstClr val="black"/>
                </a:solidFill>
              </a:rPr>
              <a:t> التظلم امام الجهة الادارية </a:t>
            </a:r>
            <a:endParaRPr lang="en-US" dirty="0">
              <a:solidFill>
                <a:prstClr val="black"/>
              </a:solidFill>
            </a:endParaRPr>
          </a:p>
          <a:p>
            <a:pPr algn="ctr" rtl="1"/>
            <a:endParaRPr lang="en-US" dirty="0">
              <a:solidFill>
                <a:prstClr val="black"/>
              </a:solidFill>
            </a:endParaRPr>
          </a:p>
        </p:txBody>
      </p:sp>
      <p:cxnSp>
        <p:nvCxnSpPr>
          <p:cNvPr id="27" name="Straight Arrow Connector 26"/>
          <p:cNvCxnSpPr>
            <a:cxnSpLocks/>
          </p:cNvCxnSpPr>
          <p:nvPr/>
        </p:nvCxnSpPr>
        <p:spPr>
          <a:xfrm>
            <a:off x="4782801" y="2765896"/>
            <a:ext cx="13583" cy="663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cxnSpLocks/>
          </p:cNvCxnSpPr>
          <p:nvPr/>
        </p:nvCxnSpPr>
        <p:spPr>
          <a:xfrm>
            <a:off x="4782801" y="3784498"/>
            <a:ext cx="1825" cy="7078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4464835" y="2856530"/>
            <a:ext cx="1088881" cy="369332"/>
          </a:xfrm>
          <a:prstGeom prst="rect">
            <a:avLst/>
          </a:prstGeom>
          <a:noFill/>
        </p:spPr>
        <p:txBody>
          <a:bodyPr wrap="square" rtlCol="0">
            <a:spAutoFit/>
          </a:bodyPr>
          <a:lstStyle/>
          <a:p>
            <a:pPr algn="r"/>
            <a:r>
              <a:rPr lang="ar-IQ" dirty="0">
                <a:solidFill>
                  <a:prstClr val="black"/>
                </a:solidFill>
              </a:rPr>
              <a:t>30 يوما</a:t>
            </a:r>
            <a:endParaRPr lang="en-US" dirty="0">
              <a:solidFill>
                <a:prstClr val="black"/>
              </a:solidFill>
            </a:endParaRPr>
          </a:p>
        </p:txBody>
      </p:sp>
      <p:sp>
        <p:nvSpPr>
          <p:cNvPr id="40" name="TextBox 39"/>
          <p:cNvSpPr txBox="1"/>
          <p:nvPr/>
        </p:nvSpPr>
        <p:spPr>
          <a:xfrm>
            <a:off x="2873850" y="4568792"/>
            <a:ext cx="3124199" cy="369332"/>
          </a:xfrm>
          <a:prstGeom prst="rect">
            <a:avLst/>
          </a:prstGeom>
          <a:noFill/>
        </p:spPr>
        <p:txBody>
          <a:bodyPr wrap="square" rtlCol="0">
            <a:spAutoFit/>
          </a:bodyPr>
          <a:lstStyle/>
          <a:p>
            <a:pPr algn="ctr"/>
            <a:r>
              <a:rPr lang="ar-IQ" dirty="0">
                <a:solidFill>
                  <a:prstClr val="black"/>
                </a:solidFill>
              </a:rPr>
              <a:t>على الجهة الادارية ان تبت في التظلم  </a:t>
            </a:r>
            <a:endParaRPr lang="en-US" dirty="0">
              <a:solidFill>
                <a:prstClr val="black"/>
              </a:solidFill>
            </a:endParaRPr>
          </a:p>
        </p:txBody>
      </p:sp>
      <p:sp>
        <p:nvSpPr>
          <p:cNvPr id="43" name="TextBox 42"/>
          <p:cNvSpPr txBox="1"/>
          <p:nvPr/>
        </p:nvSpPr>
        <p:spPr>
          <a:xfrm>
            <a:off x="4572000" y="4060698"/>
            <a:ext cx="1088881" cy="369332"/>
          </a:xfrm>
          <a:prstGeom prst="rect">
            <a:avLst/>
          </a:prstGeom>
          <a:noFill/>
        </p:spPr>
        <p:txBody>
          <a:bodyPr wrap="square" rtlCol="0">
            <a:spAutoFit/>
          </a:bodyPr>
          <a:lstStyle/>
          <a:p>
            <a:pPr algn="r"/>
            <a:r>
              <a:rPr lang="ar-IQ" dirty="0">
                <a:solidFill>
                  <a:prstClr val="black"/>
                </a:solidFill>
              </a:rPr>
              <a:t>30 يوما</a:t>
            </a:r>
            <a:endParaRPr lang="en-US" dirty="0">
              <a:solidFill>
                <a:prstClr val="black"/>
              </a:solidFill>
            </a:endParaRPr>
          </a:p>
        </p:txBody>
      </p:sp>
      <p:sp>
        <p:nvSpPr>
          <p:cNvPr id="45" name="TextBox 44"/>
          <p:cNvSpPr txBox="1"/>
          <p:nvPr/>
        </p:nvSpPr>
        <p:spPr>
          <a:xfrm>
            <a:off x="3370005" y="5678206"/>
            <a:ext cx="2852757" cy="369332"/>
          </a:xfrm>
          <a:prstGeom prst="rect">
            <a:avLst/>
          </a:prstGeom>
          <a:noFill/>
        </p:spPr>
        <p:txBody>
          <a:bodyPr wrap="square" rtlCol="0">
            <a:spAutoFit/>
          </a:bodyPr>
          <a:lstStyle/>
          <a:p>
            <a:pPr algn="ctr"/>
            <a:r>
              <a:rPr lang="ar-IQ" dirty="0">
                <a:solidFill>
                  <a:prstClr val="black"/>
                </a:solidFill>
              </a:rPr>
              <a:t>الطعن امام محكمة قضاء الموظفين</a:t>
            </a:r>
            <a:endParaRPr lang="en-US" dirty="0">
              <a:solidFill>
                <a:prstClr val="black"/>
              </a:solidFill>
            </a:endParaRPr>
          </a:p>
        </p:txBody>
      </p:sp>
      <p:cxnSp>
        <p:nvCxnSpPr>
          <p:cNvPr id="23" name="Straight Arrow Connector 22"/>
          <p:cNvCxnSpPr/>
          <p:nvPr/>
        </p:nvCxnSpPr>
        <p:spPr>
          <a:xfrm>
            <a:off x="4782801" y="4822850"/>
            <a:ext cx="0" cy="7835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4755741" y="4869016"/>
            <a:ext cx="2088815" cy="646331"/>
          </a:xfrm>
          <a:prstGeom prst="rect">
            <a:avLst/>
          </a:prstGeom>
          <a:noFill/>
        </p:spPr>
        <p:txBody>
          <a:bodyPr wrap="square" rtlCol="0">
            <a:spAutoFit/>
          </a:bodyPr>
          <a:lstStyle/>
          <a:p>
            <a:pPr algn="ctr"/>
            <a:r>
              <a:rPr lang="ar-IQ" dirty="0">
                <a:solidFill>
                  <a:prstClr val="black"/>
                </a:solidFill>
              </a:rPr>
              <a:t>30 يوما/ داخل العراق</a:t>
            </a:r>
          </a:p>
          <a:p>
            <a:pPr algn="ctr"/>
            <a:r>
              <a:rPr lang="ar-IQ" dirty="0">
                <a:solidFill>
                  <a:prstClr val="black"/>
                </a:solidFill>
              </a:rPr>
              <a:t>60 يوما/ خارج العراق </a:t>
            </a:r>
            <a:endParaRPr lang="en-US" dirty="0">
              <a:solidFill>
                <a:prstClr val="black"/>
              </a:solidFill>
            </a:endParaRPr>
          </a:p>
        </p:txBody>
      </p:sp>
      <p:cxnSp>
        <p:nvCxnSpPr>
          <p:cNvPr id="53" name="Straight Arrow Connector 52"/>
          <p:cNvCxnSpPr/>
          <p:nvPr/>
        </p:nvCxnSpPr>
        <p:spPr>
          <a:xfrm>
            <a:off x="4784626" y="5954878"/>
            <a:ext cx="27167" cy="4626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3370005" y="6439986"/>
            <a:ext cx="2997862" cy="369332"/>
          </a:xfrm>
          <a:prstGeom prst="rect">
            <a:avLst/>
          </a:prstGeom>
          <a:noFill/>
        </p:spPr>
        <p:txBody>
          <a:bodyPr wrap="square" rtlCol="0">
            <a:spAutoFit/>
          </a:bodyPr>
          <a:lstStyle/>
          <a:p>
            <a:pPr algn="r"/>
            <a:r>
              <a:rPr lang="ar-IQ" dirty="0">
                <a:solidFill>
                  <a:prstClr val="black"/>
                </a:solidFill>
              </a:rPr>
              <a:t>الطعن تمييزا امام محكمة الادارية العليا</a:t>
            </a:r>
            <a:endParaRPr lang="en-US" dirty="0">
              <a:solidFill>
                <a:prstClr val="black"/>
              </a:solidFill>
            </a:endParaRPr>
          </a:p>
        </p:txBody>
      </p:sp>
      <p:sp>
        <p:nvSpPr>
          <p:cNvPr id="56" name="TextBox 55"/>
          <p:cNvSpPr txBox="1"/>
          <p:nvPr/>
        </p:nvSpPr>
        <p:spPr>
          <a:xfrm>
            <a:off x="4904239" y="6070763"/>
            <a:ext cx="892397" cy="369332"/>
          </a:xfrm>
          <a:prstGeom prst="rect">
            <a:avLst/>
          </a:prstGeom>
          <a:noFill/>
        </p:spPr>
        <p:txBody>
          <a:bodyPr wrap="square" rtlCol="0">
            <a:spAutoFit/>
          </a:bodyPr>
          <a:lstStyle/>
          <a:p>
            <a:pPr algn="r"/>
            <a:r>
              <a:rPr lang="ar-IQ" dirty="0">
                <a:solidFill>
                  <a:prstClr val="black"/>
                </a:solidFill>
              </a:rPr>
              <a:t>30 يوما</a:t>
            </a:r>
            <a:endParaRPr lang="en-US" dirty="0">
              <a:solidFill>
                <a:prstClr val="black"/>
              </a:solidFill>
            </a:endParaRPr>
          </a:p>
        </p:txBody>
      </p:sp>
    </p:spTree>
    <p:extLst>
      <p:ext uri="{BB962C8B-B14F-4D97-AF65-F5344CB8AC3E}">
        <p14:creationId xmlns:p14="http://schemas.microsoft.com/office/powerpoint/2010/main" val="31572553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4"/>
          <p:cNvSpPr>
            <a:spLocks noGrp="1"/>
          </p:cNvSpPr>
          <p:nvPr>
            <p:ph type="sldNum" sz="quarter" idx="11"/>
          </p:nvPr>
        </p:nvSpPr>
        <p:spPr>
          <a:xfrm>
            <a:off x="8610600" y="6264275"/>
            <a:ext cx="438362" cy="365125"/>
          </a:xfrm>
          <a:noFill/>
        </p:spPr>
        <p:txBody>
          <a:bodyPr/>
          <a:lstStyle>
            <a:lvl1pPr>
              <a:defRPr sz="3200">
                <a:solidFill>
                  <a:schemeClr val="tx1"/>
                </a:solidFill>
                <a:latin typeface="Arial" pitchFamily="34" charset="0"/>
                <a:cs typeface="Arial" pitchFamily="34" charset="0"/>
              </a:defRPr>
            </a:lvl1pPr>
            <a:lvl2pPr>
              <a:defRPr sz="2800">
                <a:solidFill>
                  <a:schemeClr val="tx1"/>
                </a:solidFill>
                <a:latin typeface="Arial" pitchFamily="34" charset="0"/>
                <a:cs typeface="Arial" pitchFamily="34" charset="0"/>
              </a:defRPr>
            </a:lvl2pPr>
            <a:lvl3pPr>
              <a:defRPr sz="2400">
                <a:solidFill>
                  <a:schemeClr val="tx1"/>
                </a:solidFill>
                <a:latin typeface="Arial" pitchFamily="34" charset="0"/>
                <a:cs typeface="Arial" pitchFamily="34" charset="0"/>
              </a:defRPr>
            </a:lvl3pPr>
            <a:lvl4pPr>
              <a:defRPr sz="2000">
                <a:solidFill>
                  <a:schemeClr val="tx1"/>
                </a:solidFill>
                <a:latin typeface="Arial" pitchFamily="34" charset="0"/>
                <a:cs typeface="Arial" pitchFamily="34" charset="0"/>
              </a:defRPr>
            </a:lvl4pPr>
            <a:lvl5pPr>
              <a:defRPr sz="2000">
                <a:solidFill>
                  <a:schemeClr val="tx1"/>
                </a:solidFill>
                <a:latin typeface="Arial" pitchFamily="34" charset="0"/>
                <a:cs typeface="Arial" pitchFamily="34" charset="0"/>
              </a:defRPr>
            </a:lvl5pPr>
            <a:lvl6pPr eaLnBrk="0" hangingPunct="0">
              <a:defRPr sz="2000">
                <a:solidFill>
                  <a:schemeClr val="tx1"/>
                </a:solidFill>
                <a:latin typeface="Arial" pitchFamily="34" charset="0"/>
                <a:cs typeface="Arial" pitchFamily="34" charset="0"/>
              </a:defRPr>
            </a:lvl6pPr>
            <a:lvl7pPr eaLnBrk="0" hangingPunct="0">
              <a:defRPr sz="2000">
                <a:solidFill>
                  <a:schemeClr val="tx1"/>
                </a:solidFill>
                <a:latin typeface="Arial" pitchFamily="34" charset="0"/>
                <a:cs typeface="Arial" pitchFamily="34" charset="0"/>
              </a:defRPr>
            </a:lvl7pPr>
            <a:lvl8pPr eaLnBrk="0" hangingPunct="0">
              <a:defRPr sz="2000">
                <a:solidFill>
                  <a:schemeClr val="tx1"/>
                </a:solidFill>
                <a:latin typeface="Arial" pitchFamily="34" charset="0"/>
                <a:cs typeface="Arial" pitchFamily="34" charset="0"/>
              </a:defRPr>
            </a:lvl8pPr>
            <a:lvl9pPr eaLnBrk="0" hangingPunct="0">
              <a:defRPr sz="2000">
                <a:solidFill>
                  <a:schemeClr val="tx1"/>
                </a:solidFill>
                <a:latin typeface="Arial" pitchFamily="34" charset="0"/>
                <a:cs typeface="Arial" pitchFamily="34" charset="0"/>
              </a:defRPr>
            </a:lvl9pPr>
          </a:lstStyle>
          <a:p>
            <a:r>
              <a:rPr lang="ku-Arab-IQ" altLang="ar-IQ" sz="1200" dirty="0">
                <a:solidFill>
                  <a:prstClr val="black"/>
                </a:solidFill>
                <a:latin typeface="Arial Black" pitchFamily="34" charset="0"/>
              </a:rPr>
              <a:t>٤٥</a:t>
            </a:r>
            <a:endParaRPr lang="en-US" altLang="ar-IQ" sz="1200" dirty="0">
              <a:solidFill>
                <a:prstClr val="black"/>
              </a:solidFill>
              <a:latin typeface="Arial Black" pitchFamily="34" charset="0"/>
            </a:endParaRPr>
          </a:p>
        </p:txBody>
      </p:sp>
      <p:sp>
        <p:nvSpPr>
          <p:cNvPr id="69636" name="Rectangle 3"/>
          <p:cNvSpPr>
            <a:spLocks noGrp="1" noChangeArrowheads="1"/>
          </p:cNvSpPr>
          <p:nvPr>
            <p:ph type="body" idx="1"/>
          </p:nvPr>
        </p:nvSpPr>
        <p:spPr>
          <a:xfrm>
            <a:off x="80749" y="228600"/>
            <a:ext cx="8982501" cy="5334000"/>
          </a:xfrm>
        </p:spPr>
        <p:txBody>
          <a:bodyPr>
            <a:noAutofit/>
          </a:bodyPr>
          <a:lstStyle/>
          <a:p>
            <a:pPr marL="109728" lvl="0" indent="0" algn="ctr" rtl="1">
              <a:lnSpc>
                <a:spcPct val="80000"/>
              </a:lnSpc>
              <a:spcBef>
                <a:spcPct val="20000"/>
              </a:spcBef>
              <a:buNone/>
              <a:defRPr/>
            </a:pPr>
            <a:r>
              <a:rPr lang="ar-IQ" altLang="ar-IQ" sz="3200" b="1" dirty="0">
                <a:solidFill>
                  <a:prstClr val="black"/>
                </a:solidFill>
                <a:latin typeface="Calibri"/>
              </a:rPr>
              <a:t>التظلم والطعن في الاقليم </a:t>
            </a:r>
          </a:p>
          <a:p>
            <a:pPr lvl="0" algn="ctr" rtl="1">
              <a:lnSpc>
                <a:spcPct val="80000"/>
              </a:lnSpc>
              <a:spcBef>
                <a:spcPct val="20000"/>
              </a:spcBef>
              <a:defRPr/>
            </a:pPr>
            <a:endParaRPr lang="ar-IQ" altLang="ar-IQ" sz="2400" dirty="0"/>
          </a:p>
          <a:p>
            <a:pPr marL="109728" indent="0" algn="r" rtl="1" eaLnBrk="1" hangingPunct="1">
              <a:lnSpc>
                <a:spcPct val="80000"/>
              </a:lnSpc>
              <a:buNone/>
            </a:pPr>
            <a:r>
              <a:rPr lang="ar-IQ" altLang="ar-IQ" sz="2400" b="1" dirty="0"/>
              <a:t>بموجب المادة (21- اولا) </a:t>
            </a:r>
            <a:r>
              <a:rPr lang="ar-SA" altLang="ar-IQ" sz="2400" b="1" dirty="0"/>
              <a:t>من قانون مجلس الشورى لاقليم كوردستان – العراق  رقم (25) لسنة 2008 .</a:t>
            </a:r>
            <a:r>
              <a:rPr lang="ar-IQ" altLang="ar-IQ" sz="2400" b="1" dirty="0"/>
              <a:t> فأن للموظف المعاقب بأحدى هذه العقوبات ان يعترض على هذه العقوبة امام هيأة انضباط موظفي الاقليم.</a:t>
            </a:r>
          </a:p>
          <a:p>
            <a:pPr marL="109728" indent="0" algn="r" rtl="1" eaLnBrk="1" hangingPunct="1">
              <a:lnSpc>
                <a:spcPct val="80000"/>
              </a:lnSpc>
              <a:buNone/>
            </a:pPr>
            <a:endParaRPr lang="ar-IQ" altLang="ar-IQ" sz="2400" dirty="0"/>
          </a:p>
          <a:p>
            <a:pPr marL="109728" indent="0" algn="r" rtl="1" eaLnBrk="1" hangingPunct="1">
              <a:lnSpc>
                <a:spcPct val="80000"/>
              </a:lnSpc>
              <a:buNone/>
            </a:pPr>
            <a:r>
              <a:rPr lang="ar-IQ" sz="2400" dirty="0"/>
              <a:t>ويشترط قبل تقديم الطعن لدى الهيأة انضباط موظفي الاقليم على القرار الصادر بفرض العقوبة التظلم من القرار لدى الجهة التي اصدرته، وذلك خلال </a:t>
            </a:r>
            <a:r>
              <a:rPr lang="ar-IQ" sz="2400" u="sng" dirty="0"/>
              <a:t>(30) يوماً</a:t>
            </a:r>
            <a:r>
              <a:rPr lang="ar-IQ" sz="2400" dirty="0"/>
              <a:t> من تاريخ </a:t>
            </a:r>
            <a:r>
              <a:rPr lang="ar-IQ" sz="2400" i="1" dirty="0">
                <a:effectLst>
                  <a:outerShdw blurRad="38100" dist="38100" dir="2700000" algn="tl">
                    <a:srgbClr val="C0C0C0"/>
                  </a:outerShdw>
                </a:effectLst>
              </a:rPr>
              <a:t>تبلغ الموظف بقرار فرض العقوبة</a:t>
            </a:r>
            <a:r>
              <a:rPr lang="ar-IQ" sz="2400" dirty="0"/>
              <a:t>، وعلى الجهة المذكورة البت بهذا التظلم خلال ثلاثين(30) يوماً من تاريخ تقديمه، وعند عدم البت فيه رغم انتهاء هذه المدة يعد ذلك رفضاً للتظلم (م/15 – ثانيا ق أ.م).</a:t>
            </a:r>
            <a:r>
              <a:rPr lang="ar-IQ" sz="2400" dirty="0">
                <a:solidFill>
                  <a:prstClr val="black"/>
                </a:solidFill>
                <a:latin typeface="Times New Roman" pitchFamily="18" charset="0"/>
                <a:cs typeface="Times New Roman" pitchFamily="18" charset="0"/>
              </a:rPr>
              <a:t> </a:t>
            </a:r>
          </a:p>
          <a:p>
            <a:pPr marL="342900" lvl="0" indent="-342900" algn="r" rtl="1">
              <a:spcBef>
                <a:spcPct val="20000"/>
              </a:spcBef>
              <a:buFont typeface="Arial" pitchFamily="34" charset="0"/>
              <a:buChar char="•"/>
              <a:defRPr/>
            </a:pPr>
            <a:r>
              <a:rPr lang="ar-IQ" sz="2400" dirty="0">
                <a:solidFill>
                  <a:prstClr val="black"/>
                </a:solidFill>
                <a:latin typeface="Times New Roman" pitchFamily="18" charset="0"/>
                <a:cs typeface="Times New Roman" pitchFamily="18" charset="0"/>
              </a:rPr>
              <a:t>و يشترط ان يقدم الطعن لدى </a:t>
            </a:r>
            <a:r>
              <a:rPr lang="ar-IQ" sz="2400" u="sng" dirty="0">
                <a:solidFill>
                  <a:prstClr val="black"/>
                </a:solidFill>
                <a:latin typeface="Times New Roman" pitchFamily="18" charset="0"/>
                <a:cs typeface="Times New Roman" pitchFamily="18" charset="0"/>
              </a:rPr>
              <a:t>هيأة انضباظ موظفي الاقليم خلال (30) يوما من تأريخ تبليغ الموظف برفض تظلمه حقيقة او حكما ( م/15- ثالثا من ق.أ.م).</a:t>
            </a:r>
          </a:p>
          <a:p>
            <a:pPr marL="342900" indent="-342900" algn="r" rtl="1">
              <a:spcBef>
                <a:spcPct val="20000"/>
              </a:spcBef>
              <a:buFont typeface="Arial" pitchFamily="34" charset="0"/>
              <a:buChar char="•"/>
              <a:defRPr/>
            </a:pPr>
            <a:r>
              <a:rPr lang="ar-IQ" altLang="ar-IQ" sz="2400" b="1" dirty="0"/>
              <a:t>ويكون قرار الهيأة الصادر بنتيجة الطعن باتاً (م/21- ثانيا).</a:t>
            </a:r>
          </a:p>
          <a:p>
            <a:pPr marL="342900" lvl="0" indent="-342900" algn="r" rtl="1">
              <a:spcBef>
                <a:spcPct val="20000"/>
              </a:spcBef>
              <a:buFont typeface="Arial" pitchFamily="34" charset="0"/>
              <a:buChar char="•"/>
              <a:defRPr/>
            </a:pPr>
            <a:endParaRPr lang="ar-IQ" sz="2400" u="sng" dirty="0">
              <a:solidFill>
                <a:prstClr val="black"/>
              </a:solidFill>
              <a:latin typeface="Times New Roman" pitchFamily="18" charset="0"/>
              <a:cs typeface="Times New Roman" pitchFamily="18" charset="0"/>
            </a:endParaRPr>
          </a:p>
          <a:p>
            <a:pPr marL="109728" indent="0" algn="r" rtl="1" eaLnBrk="1" hangingPunct="1">
              <a:lnSpc>
                <a:spcPct val="80000"/>
              </a:lnSpc>
              <a:buNone/>
            </a:pPr>
            <a:endParaRPr lang="ar-IQ" altLang="ar-IQ" sz="2800" b="1" dirty="0"/>
          </a:p>
          <a:p>
            <a:pPr marL="109728" indent="0" algn="r" rtl="1" eaLnBrk="1" hangingPunct="1">
              <a:lnSpc>
                <a:spcPct val="80000"/>
              </a:lnSpc>
              <a:buNone/>
            </a:pPr>
            <a:endParaRPr lang="ar-IQ" altLang="ar-IQ" sz="2800" b="1" dirty="0"/>
          </a:p>
        </p:txBody>
      </p:sp>
    </p:spTree>
    <p:extLst>
      <p:ext uri="{BB962C8B-B14F-4D97-AF65-F5344CB8AC3E}">
        <p14:creationId xmlns:p14="http://schemas.microsoft.com/office/powerpoint/2010/main" val="31853409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ar-IQ" dirty="0">
                <a:solidFill>
                  <a:prstClr val="black"/>
                </a:solidFill>
              </a:rPr>
              <a:t>د . نيكار فاضل </a:t>
            </a:r>
            <a:endParaRPr lang="en-US" dirty="0">
              <a:solidFill>
                <a:prstClr val="black"/>
              </a:solidFill>
            </a:endParaRPr>
          </a:p>
        </p:txBody>
      </p:sp>
      <p:sp>
        <p:nvSpPr>
          <p:cNvPr id="5" name="Rectangle 4"/>
          <p:cNvSpPr/>
          <p:nvPr/>
        </p:nvSpPr>
        <p:spPr>
          <a:xfrm>
            <a:off x="3146632" y="228600"/>
            <a:ext cx="3286206" cy="1569660"/>
          </a:xfrm>
          <a:prstGeom prst="rect">
            <a:avLst/>
          </a:prstGeom>
        </p:spPr>
        <p:txBody>
          <a:bodyPr wrap="square">
            <a:spAutoFit/>
          </a:bodyPr>
          <a:lstStyle/>
          <a:p>
            <a:pPr algn="ctr"/>
            <a:r>
              <a:rPr lang="ar-IQ" sz="2400" b="1" dirty="0">
                <a:solidFill>
                  <a:prstClr val="black"/>
                </a:solidFill>
              </a:rPr>
              <a:t> مدة التظلم و الطعن في الاقليم</a:t>
            </a:r>
          </a:p>
          <a:p>
            <a:pPr algn="r"/>
            <a:endParaRPr lang="ar-IQ" sz="2400" b="1" dirty="0">
              <a:solidFill>
                <a:prstClr val="black"/>
              </a:solidFill>
            </a:endParaRPr>
          </a:p>
          <a:p>
            <a:pPr algn="r"/>
            <a:endParaRPr lang="ar-IQ" sz="2400" b="1" dirty="0">
              <a:solidFill>
                <a:prstClr val="black"/>
              </a:solidFill>
            </a:endParaRPr>
          </a:p>
          <a:p>
            <a:pPr algn="r"/>
            <a:endParaRPr lang="en-US" sz="2400" b="1" dirty="0">
              <a:solidFill>
                <a:prstClr val="black"/>
              </a:solidFill>
            </a:endParaRPr>
          </a:p>
        </p:txBody>
      </p:sp>
      <p:cxnSp>
        <p:nvCxnSpPr>
          <p:cNvPr id="8" name="Straight Arrow Connector 7"/>
          <p:cNvCxnSpPr>
            <a:cxnSpLocks/>
          </p:cNvCxnSpPr>
          <p:nvPr/>
        </p:nvCxnSpPr>
        <p:spPr>
          <a:xfrm>
            <a:off x="4580830" y="654556"/>
            <a:ext cx="0" cy="713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541152" y="1467013"/>
            <a:ext cx="3352800" cy="369332"/>
          </a:xfrm>
          <a:prstGeom prst="rect">
            <a:avLst/>
          </a:prstGeom>
          <a:noFill/>
        </p:spPr>
        <p:txBody>
          <a:bodyPr wrap="square" rtlCol="0">
            <a:spAutoFit/>
          </a:bodyPr>
          <a:lstStyle/>
          <a:p>
            <a:pPr algn="r"/>
            <a:r>
              <a:rPr lang="ar-IQ" dirty="0">
                <a:solidFill>
                  <a:prstClr val="black"/>
                </a:solidFill>
              </a:rPr>
              <a:t>(امام  هيئة انضباط الموظفي الاقليم )</a:t>
            </a:r>
            <a:endParaRPr lang="en-US" dirty="0">
              <a:solidFill>
                <a:prstClr val="black"/>
              </a:solidFill>
            </a:endParaRPr>
          </a:p>
        </p:txBody>
      </p:sp>
      <p:sp>
        <p:nvSpPr>
          <p:cNvPr id="30" name="TextBox 29"/>
          <p:cNvSpPr txBox="1"/>
          <p:nvPr/>
        </p:nvSpPr>
        <p:spPr>
          <a:xfrm>
            <a:off x="3122772" y="1923259"/>
            <a:ext cx="2514600" cy="1200329"/>
          </a:xfrm>
          <a:prstGeom prst="rect">
            <a:avLst/>
          </a:prstGeom>
          <a:noFill/>
        </p:spPr>
        <p:txBody>
          <a:bodyPr wrap="square" rtlCol="0">
            <a:spAutoFit/>
          </a:bodyPr>
          <a:lstStyle/>
          <a:p>
            <a:pPr algn="r"/>
            <a:r>
              <a:rPr lang="ar-IQ" dirty="0">
                <a:solidFill>
                  <a:prstClr val="black"/>
                </a:solidFill>
              </a:rPr>
              <a:t>(في مجال انضباط الموظفين)</a:t>
            </a:r>
          </a:p>
          <a:p>
            <a:pPr algn="r"/>
            <a:r>
              <a:rPr lang="ar-IQ" dirty="0">
                <a:solidFill>
                  <a:prstClr val="black"/>
                </a:solidFill>
              </a:rPr>
              <a:t> </a:t>
            </a:r>
          </a:p>
          <a:p>
            <a:pPr algn="r"/>
            <a:r>
              <a:rPr lang="ar-IQ" dirty="0">
                <a:solidFill>
                  <a:prstClr val="black"/>
                </a:solidFill>
              </a:rPr>
              <a:t>من تأريخ التبليغ بصدور القرار</a:t>
            </a:r>
            <a:endParaRPr lang="en-US" dirty="0">
              <a:solidFill>
                <a:prstClr val="black"/>
              </a:solidFill>
            </a:endParaRPr>
          </a:p>
          <a:p>
            <a:pPr algn="r"/>
            <a:endParaRPr lang="en-US" dirty="0">
              <a:solidFill>
                <a:prstClr val="black"/>
              </a:solidFill>
            </a:endParaRPr>
          </a:p>
        </p:txBody>
      </p:sp>
      <p:sp>
        <p:nvSpPr>
          <p:cNvPr id="26" name="TextBox 25"/>
          <p:cNvSpPr txBox="1"/>
          <p:nvPr/>
        </p:nvSpPr>
        <p:spPr>
          <a:xfrm>
            <a:off x="3303151" y="3488773"/>
            <a:ext cx="2590801" cy="923330"/>
          </a:xfrm>
          <a:prstGeom prst="rect">
            <a:avLst/>
          </a:prstGeom>
          <a:noFill/>
        </p:spPr>
        <p:txBody>
          <a:bodyPr wrap="square" rtlCol="0">
            <a:spAutoFit/>
          </a:bodyPr>
          <a:lstStyle/>
          <a:p>
            <a:pPr algn="ctr" rtl="1"/>
            <a:endParaRPr lang="ar-IQ" dirty="0">
              <a:solidFill>
                <a:prstClr val="black"/>
              </a:solidFill>
            </a:endParaRPr>
          </a:p>
          <a:p>
            <a:pPr algn="ctr" rtl="1"/>
            <a:r>
              <a:rPr lang="ar-IQ" dirty="0">
                <a:solidFill>
                  <a:prstClr val="black"/>
                </a:solidFill>
              </a:rPr>
              <a:t> التظلم امام الجهة الادارية </a:t>
            </a:r>
            <a:endParaRPr lang="en-US" dirty="0">
              <a:solidFill>
                <a:prstClr val="black"/>
              </a:solidFill>
            </a:endParaRPr>
          </a:p>
          <a:p>
            <a:pPr algn="ctr" rtl="1"/>
            <a:endParaRPr lang="en-US" dirty="0">
              <a:solidFill>
                <a:prstClr val="black"/>
              </a:solidFill>
            </a:endParaRPr>
          </a:p>
        </p:txBody>
      </p:sp>
      <p:cxnSp>
        <p:nvCxnSpPr>
          <p:cNvPr id="27" name="Straight Arrow Connector 26"/>
          <p:cNvCxnSpPr>
            <a:cxnSpLocks/>
          </p:cNvCxnSpPr>
          <p:nvPr/>
        </p:nvCxnSpPr>
        <p:spPr>
          <a:xfrm>
            <a:off x="4529858" y="2924373"/>
            <a:ext cx="13583" cy="6747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543441" y="4091277"/>
            <a:ext cx="3651" cy="4995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4466531" y="3116265"/>
            <a:ext cx="1088881" cy="369332"/>
          </a:xfrm>
          <a:prstGeom prst="rect">
            <a:avLst/>
          </a:prstGeom>
          <a:noFill/>
        </p:spPr>
        <p:txBody>
          <a:bodyPr wrap="square" rtlCol="0">
            <a:spAutoFit/>
          </a:bodyPr>
          <a:lstStyle/>
          <a:p>
            <a:pPr algn="r"/>
            <a:r>
              <a:rPr lang="ar-IQ" dirty="0">
                <a:solidFill>
                  <a:prstClr val="black"/>
                </a:solidFill>
              </a:rPr>
              <a:t>30 يوما</a:t>
            </a:r>
            <a:endParaRPr lang="en-US" dirty="0">
              <a:solidFill>
                <a:prstClr val="black"/>
              </a:solidFill>
            </a:endParaRPr>
          </a:p>
        </p:txBody>
      </p:sp>
      <p:sp>
        <p:nvSpPr>
          <p:cNvPr id="40" name="TextBox 39"/>
          <p:cNvSpPr txBox="1"/>
          <p:nvPr/>
        </p:nvSpPr>
        <p:spPr>
          <a:xfrm>
            <a:off x="2967758" y="4583696"/>
            <a:ext cx="3124199" cy="369332"/>
          </a:xfrm>
          <a:prstGeom prst="rect">
            <a:avLst/>
          </a:prstGeom>
          <a:noFill/>
        </p:spPr>
        <p:txBody>
          <a:bodyPr wrap="square" rtlCol="0">
            <a:spAutoFit/>
          </a:bodyPr>
          <a:lstStyle/>
          <a:p>
            <a:pPr algn="ctr"/>
            <a:r>
              <a:rPr lang="ar-IQ" dirty="0">
                <a:solidFill>
                  <a:prstClr val="black"/>
                </a:solidFill>
              </a:rPr>
              <a:t>على الجهة الادارية ان تبت في التظلم  </a:t>
            </a:r>
            <a:endParaRPr lang="en-US" dirty="0">
              <a:solidFill>
                <a:prstClr val="black"/>
              </a:solidFill>
            </a:endParaRPr>
          </a:p>
        </p:txBody>
      </p:sp>
      <p:sp>
        <p:nvSpPr>
          <p:cNvPr id="43" name="TextBox 42"/>
          <p:cNvSpPr txBox="1"/>
          <p:nvPr/>
        </p:nvSpPr>
        <p:spPr>
          <a:xfrm>
            <a:off x="4511455" y="4043864"/>
            <a:ext cx="1088881" cy="369332"/>
          </a:xfrm>
          <a:prstGeom prst="rect">
            <a:avLst/>
          </a:prstGeom>
          <a:noFill/>
        </p:spPr>
        <p:txBody>
          <a:bodyPr wrap="square" rtlCol="0">
            <a:spAutoFit/>
          </a:bodyPr>
          <a:lstStyle/>
          <a:p>
            <a:pPr algn="r"/>
            <a:r>
              <a:rPr lang="ar-IQ" dirty="0">
                <a:solidFill>
                  <a:prstClr val="black"/>
                </a:solidFill>
              </a:rPr>
              <a:t>30 يوما</a:t>
            </a:r>
            <a:endParaRPr lang="en-US" dirty="0">
              <a:solidFill>
                <a:prstClr val="black"/>
              </a:solidFill>
            </a:endParaRPr>
          </a:p>
        </p:txBody>
      </p:sp>
      <p:sp>
        <p:nvSpPr>
          <p:cNvPr id="45" name="TextBox 44"/>
          <p:cNvSpPr txBox="1"/>
          <p:nvPr/>
        </p:nvSpPr>
        <p:spPr>
          <a:xfrm>
            <a:off x="3103478" y="5654242"/>
            <a:ext cx="2852757" cy="646331"/>
          </a:xfrm>
          <a:prstGeom prst="rect">
            <a:avLst/>
          </a:prstGeom>
          <a:noFill/>
        </p:spPr>
        <p:txBody>
          <a:bodyPr wrap="square" rtlCol="0">
            <a:spAutoFit/>
          </a:bodyPr>
          <a:lstStyle/>
          <a:p>
            <a:pPr algn="ctr"/>
            <a:r>
              <a:rPr lang="ar-IQ" dirty="0">
                <a:solidFill>
                  <a:prstClr val="black"/>
                </a:solidFill>
              </a:rPr>
              <a:t>الطعن امام هيئة انضباط موظفي الاقليم </a:t>
            </a:r>
            <a:endParaRPr lang="en-US" dirty="0">
              <a:solidFill>
                <a:prstClr val="black"/>
              </a:solidFill>
            </a:endParaRPr>
          </a:p>
        </p:txBody>
      </p:sp>
      <p:cxnSp>
        <p:nvCxnSpPr>
          <p:cNvPr id="23" name="Straight Arrow Connector 22"/>
          <p:cNvCxnSpPr/>
          <p:nvPr/>
        </p:nvCxnSpPr>
        <p:spPr>
          <a:xfrm>
            <a:off x="4540196" y="4943435"/>
            <a:ext cx="0" cy="7835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4380072" y="5142222"/>
            <a:ext cx="1638244" cy="369332"/>
          </a:xfrm>
          <a:prstGeom prst="rect">
            <a:avLst/>
          </a:prstGeom>
          <a:noFill/>
        </p:spPr>
        <p:txBody>
          <a:bodyPr wrap="square" rtlCol="0">
            <a:spAutoFit/>
          </a:bodyPr>
          <a:lstStyle/>
          <a:p>
            <a:pPr algn="ctr"/>
            <a:r>
              <a:rPr lang="ar-IQ" dirty="0">
                <a:solidFill>
                  <a:prstClr val="black"/>
                </a:solidFill>
              </a:rPr>
              <a:t>30 يوما </a:t>
            </a:r>
            <a:endParaRPr lang="en-US" dirty="0">
              <a:solidFill>
                <a:prstClr val="black"/>
              </a:solidFill>
            </a:endParaRPr>
          </a:p>
        </p:txBody>
      </p:sp>
    </p:spTree>
    <p:extLst>
      <p:ext uri="{BB962C8B-B14F-4D97-AF65-F5344CB8AC3E}">
        <p14:creationId xmlns:p14="http://schemas.microsoft.com/office/powerpoint/2010/main" val="29854523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4"/>
          <p:cNvSpPr>
            <a:spLocks noGrp="1"/>
          </p:cNvSpPr>
          <p:nvPr>
            <p:ph type="sldNum" sz="quarter" idx="11"/>
          </p:nvPr>
        </p:nvSpPr>
        <p:spPr>
          <a:xfrm>
            <a:off x="8610600" y="6264275"/>
            <a:ext cx="438362" cy="365125"/>
          </a:xfrm>
          <a:noFill/>
        </p:spPr>
        <p:txBody>
          <a:bodyPr/>
          <a:lstStyle>
            <a:lvl1pPr>
              <a:defRPr sz="3200">
                <a:solidFill>
                  <a:schemeClr val="tx1"/>
                </a:solidFill>
                <a:latin typeface="Arial" pitchFamily="34" charset="0"/>
                <a:cs typeface="Arial" pitchFamily="34" charset="0"/>
              </a:defRPr>
            </a:lvl1pPr>
            <a:lvl2pPr>
              <a:defRPr sz="2800">
                <a:solidFill>
                  <a:schemeClr val="tx1"/>
                </a:solidFill>
                <a:latin typeface="Arial" pitchFamily="34" charset="0"/>
                <a:cs typeface="Arial" pitchFamily="34" charset="0"/>
              </a:defRPr>
            </a:lvl2pPr>
            <a:lvl3pPr>
              <a:defRPr sz="2400">
                <a:solidFill>
                  <a:schemeClr val="tx1"/>
                </a:solidFill>
                <a:latin typeface="Arial" pitchFamily="34" charset="0"/>
                <a:cs typeface="Arial" pitchFamily="34" charset="0"/>
              </a:defRPr>
            </a:lvl3pPr>
            <a:lvl4pPr>
              <a:defRPr sz="2000">
                <a:solidFill>
                  <a:schemeClr val="tx1"/>
                </a:solidFill>
                <a:latin typeface="Arial" pitchFamily="34" charset="0"/>
                <a:cs typeface="Arial" pitchFamily="34" charset="0"/>
              </a:defRPr>
            </a:lvl4pPr>
            <a:lvl5pPr>
              <a:defRPr sz="2000">
                <a:solidFill>
                  <a:schemeClr val="tx1"/>
                </a:solidFill>
                <a:latin typeface="Arial" pitchFamily="34" charset="0"/>
                <a:cs typeface="Arial" pitchFamily="34" charset="0"/>
              </a:defRPr>
            </a:lvl5pPr>
            <a:lvl6pPr eaLnBrk="0" hangingPunct="0">
              <a:defRPr sz="2000">
                <a:solidFill>
                  <a:schemeClr val="tx1"/>
                </a:solidFill>
                <a:latin typeface="Arial" pitchFamily="34" charset="0"/>
                <a:cs typeface="Arial" pitchFamily="34" charset="0"/>
              </a:defRPr>
            </a:lvl6pPr>
            <a:lvl7pPr eaLnBrk="0" hangingPunct="0">
              <a:defRPr sz="2000">
                <a:solidFill>
                  <a:schemeClr val="tx1"/>
                </a:solidFill>
                <a:latin typeface="Arial" pitchFamily="34" charset="0"/>
                <a:cs typeface="Arial" pitchFamily="34" charset="0"/>
              </a:defRPr>
            </a:lvl7pPr>
            <a:lvl8pPr eaLnBrk="0" hangingPunct="0">
              <a:defRPr sz="2000">
                <a:solidFill>
                  <a:schemeClr val="tx1"/>
                </a:solidFill>
                <a:latin typeface="Arial" pitchFamily="34" charset="0"/>
                <a:cs typeface="Arial" pitchFamily="34" charset="0"/>
              </a:defRPr>
            </a:lvl8pPr>
            <a:lvl9pPr eaLnBrk="0" hangingPunct="0">
              <a:defRPr sz="2000">
                <a:solidFill>
                  <a:schemeClr val="tx1"/>
                </a:solidFill>
                <a:latin typeface="Arial" pitchFamily="34" charset="0"/>
                <a:cs typeface="Arial" pitchFamily="34" charset="0"/>
              </a:defRPr>
            </a:lvl9pPr>
          </a:lstStyle>
          <a:p>
            <a:r>
              <a:rPr lang="ku-Arab-IQ" altLang="ar-IQ" sz="1200" dirty="0">
                <a:solidFill>
                  <a:prstClr val="black"/>
                </a:solidFill>
                <a:latin typeface="Arial Black" pitchFamily="34" charset="0"/>
              </a:rPr>
              <a:t>٤٦</a:t>
            </a:r>
            <a:endParaRPr lang="en-US" altLang="ar-IQ" sz="1200" dirty="0">
              <a:solidFill>
                <a:prstClr val="black"/>
              </a:solidFill>
              <a:latin typeface="Arial Black" pitchFamily="34" charset="0"/>
            </a:endParaRPr>
          </a:p>
        </p:txBody>
      </p:sp>
      <p:sp>
        <p:nvSpPr>
          <p:cNvPr id="69636" name="Rectangle 3"/>
          <p:cNvSpPr>
            <a:spLocks noGrp="1" noChangeArrowheads="1"/>
          </p:cNvSpPr>
          <p:nvPr>
            <p:ph type="body" idx="1"/>
          </p:nvPr>
        </p:nvSpPr>
        <p:spPr>
          <a:xfrm>
            <a:off x="80749" y="228600"/>
            <a:ext cx="8982501" cy="5334000"/>
          </a:xfrm>
        </p:spPr>
        <p:txBody>
          <a:bodyPr>
            <a:noAutofit/>
          </a:bodyPr>
          <a:lstStyle/>
          <a:p>
            <a:pPr marL="109728" lvl="0" indent="0" algn="ctr" rtl="1">
              <a:lnSpc>
                <a:spcPct val="80000"/>
              </a:lnSpc>
              <a:spcBef>
                <a:spcPct val="20000"/>
              </a:spcBef>
              <a:buNone/>
              <a:defRPr/>
            </a:pPr>
            <a:r>
              <a:rPr lang="ar-IQ" altLang="ar-IQ" sz="3200" b="1" dirty="0">
                <a:solidFill>
                  <a:prstClr val="black"/>
                </a:solidFill>
                <a:latin typeface="Calibri"/>
              </a:rPr>
              <a:t>الغاء العقوبة</a:t>
            </a:r>
          </a:p>
          <a:p>
            <a:pPr marL="109728" lvl="0" indent="0" algn="ctr" rtl="1">
              <a:lnSpc>
                <a:spcPct val="80000"/>
              </a:lnSpc>
              <a:spcBef>
                <a:spcPct val="20000"/>
              </a:spcBef>
              <a:buNone/>
              <a:defRPr/>
            </a:pPr>
            <a:endParaRPr lang="ar-IQ" altLang="ar-IQ" sz="3200" b="1" dirty="0">
              <a:solidFill>
                <a:prstClr val="black"/>
              </a:solidFill>
              <a:latin typeface="Calibri"/>
            </a:endParaRPr>
          </a:p>
          <a:p>
            <a:pPr lvl="0" algn="ctr" rtl="1">
              <a:lnSpc>
                <a:spcPct val="80000"/>
              </a:lnSpc>
              <a:spcBef>
                <a:spcPct val="20000"/>
              </a:spcBef>
              <a:defRPr/>
            </a:pPr>
            <a:endParaRPr lang="ar-IQ" altLang="ar-IQ" sz="2400" dirty="0"/>
          </a:p>
          <a:p>
            <a:pPr marL="109728" indent="0" algn="r" rtl="1" eaLnBrk="1" hangingPunct="1">
              <a:lnSpc>
                <a:spcPct val="80000"/>
              </a:lnSpc>
              <a:buNone/>
            </a:pPr>
            <a:r>
              <a:rPr lang="ar-IQ" altLang="ar-IQ" sz="2400" b="1" dirty="0"/>
              <a:t>1/ بموجب المادة (13- اولا) </a:t>
            </a:r>
            <a:r>
              <a:rPr lang="ar-SA" altLang="ar-IQ" sz="2400" b="1" dirty="0"/>
              <a:t>من ق</a:t>
            </a:r>
            <a:r>
              <a:rPr lang="ar-IQ" altLang="ar-IQ" sz="2400" b="1" dirty="0"/>
              <a:t>. أ . م. للوزير الغاء العقوبة المفروضة على الموظف</a:t>
            </a:r>
          </a:p>
          <a:p>
            <a:pPr marL="109728" indent="0" algn="r" rtl="1" eaLnBrk="1" hangingPunct="1">
              <a:lnSpc>
                <a:spcPct val="80000"/>
              </a:lnSpc>
              <a:buNone/>
            </a:pPr>
            <a:r>
              <a:rPr lang="ar-IQ" altLang="ar-IQ" sz="2400" dirty="0"/>
              <a:t>عند توفر الشروط التالية:</a:t>
            </a:r>
          </a:p>
          <a:p>
            <a:pPr marL="109728" indent="0" algn="r" rtl="1" eaLnBrk="1" hangingPunct="1">
              <a:lnSpc>
                <a:spcPct val="80000"/>
              </a:lnSpc>
              <a:buNone/>
            </a:pPr>
            <a:endParaRPr lang="ar-IQ" altLang="ar-IQ" sz="2400" dirty="0"/>
          </a:p>
          <a:p>
            <a:pPr marL="342900" lvl="0" indent="-342900" algn="r" rtl="1">
              <a:spcBef>
                <a:spcPct val="20000"/>
              </a:spcBef>
              <a:buFont typeface="Arial" pitchFamily="34" charset="0"/>
              <a:buChar char="•"/>
              <a:defRPr/>
            </a:pPr>
            <a:r>
              <a:rPr lang="ar-IQ" sz="2400" u="sng" dirty="0">
                <a:solidFill>
                  <a:prstClr val="black"/>
                </a:solidFill>
                <a:latin typeface="Times New Roman" pitchFamily="18" charset="0"/>
                <a:cs typeface="Times New Roman" pitchFamily="18" charset="0"/>
              </a:rPr>
              <a:t>1/ مضي سنة واحدة على فرض العقوبة.</a:t>
            </a:r>
          </a:p>
          <a:p>
            <a:pPr marL="342900" lvl="0" indent="-342900" algn="r" rtl="1">
              <a:spcBef>
                <a:spcPct val="20000"/>
              </a:spcBef>
              <a:buFont typeface="Arial" pitchFamily="34" charset="0"/>
              <a:buChar char="•"/>
              <a:defRPr/>
            </a:pPr>
            <a:r>
              <a:rPr lang="ar-IQ" sz="2400" u="sng" dirty="0">
                <a:solidFill>
                  <a:prstClr val="black"/>
                </a:solidFill>
                <a:latin typeface="Times New Roman" pitchFamily="18" charset="0"/>
                <a:cs typeface="Times New Roman" pitchFamily="18" charset="0"/>
              </a:rPr>
              <a:t>2/ قيامه باعماله بصورة متميزة عن اقرانه</a:t>
            </a:r>
          </a:p>
          <a:p>
            <a:pPr marL="342900" lvl="0" indent="-342900" algn="r" rtl="1">
              <a:spcBef>
                <a:spcPct val="20000"/>
              </a:spcBef>
              <a:buFont typeface="Arial" pitchFamily="34" charset="0"/>
              <a:buChar char="•"/>
              <a:defRPr/>
            </a:pPr>
            <a:r>
              <a:rPr lang="ar-IQ" sz="2400" u="sng" dirty="0">
                <a:solidFill>
                  <a:prstClr val="black"/>
                </a:solidFill>
                <a:latin typeface="Times New Roman" pitchFamily="18" charset="0"/>
                <a:cs typeface="Times New Roman" pitchFamily="18" charset="0"/>
              </a:rPr>
              <a:t>3/ عدم معاقبته باي عقوبة خلال سنة  </a:t>
            </a:r>
          </a:p>
          <a:p>
            <a:pPr marL="109728" indent="0" algn="r" rtl="1" eaLnBrk="1" hangingPunct="1">
              <a:lnSpc>
                <a:spcPct val="80000"/>
              </a:lnSpc>
              <a:buNone/>
            </a:pPr>
            <a:endParaRPr lang="ar-IQ" altLang="ar-IQ" sz="2800" b="1" dirty="0"/>
          </a:p>
          <a:p>
            <a:pPr marL="109728" indent="0" algn="r" rtl="1" eaLnBrk="1" hangingPunct="1">
              <a:lnSpc>
                <a:spcPct val="80000"/>
              </a:lnSpc>
              <a:buNone/>
            </a:pPr>
            <a:endParaRPr lang="ar-IQ" altLang="ar-IQ" sz="2800" b="1" dirty="0"/>
          </a:p>
        </p:txBody>
      </p:sp>
    </p:spTree>
    <p:extLst>
      <p:ext uri="{BB962C8B-B14F-4D97-AF65-F5344CB8AC3E}">
        <p14:creationId xmlns:p14="http://schemas.microsoft.com/office/powerpoint/2010/main" val="452782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ku-Arab-IQ" dirty="0"/>
              <a:t>٤</a:t>
            </a:r>
            <a:endParaRPr lang="en-US" dirty="0"/>
          </a:p>
        </p:txBody>
      </p:sp>
      <p:sp>
        <p:nvSpPr>
          <p:cNvPr id="5" name="TextBox 4"/>
          <p:cNvSpPr txBox="1"/>
          <p:nvPr/>
        </p:nvSpPr>
        <p:spPr>
          <a:xfrm>
            <a:off x="190500" y="990600"/>
            <a:ext cx="8763000" cy="4154984"/>
          </a:xfrm>
          <a:prstGeom prst="rect">
            <a:avLst/>
          </a:prstGeom>
          <a:noFill/>
        </p:spPr>
        <p:txBody>
          <a:bodyPr wrap="square" rtlCol="0">
            <a:spAutoFit/>
          </a:bodyPr>
          <a:lstStyle/>
          <a:p>
            <a:pPr algn="r" rtl="1"/>
            <a:r>
              <a:rPr lang="ar-IQ" sz="2400" b="1" dirty="0">
                <a:solidFill>
                  <a:schemeClr val="accent6"/>
                </a:solidFill>
                <a:latin typeface="Times New Roman" pitchFamily="18" charset="0"/>
                <a:cs typeface="Times New Roman" pitchFamily="18" charset="0"/>
              </a:rPr>
              <a:t>الإدارة العامة: </a:t>
            </a:r>
            <a:r>
              <a:rPr lang="ar-IQ" sz="2400" b="1" dirty="0">
                <a:latin typeface="Times New Roman" pitchFamily="18" charset="0"/>
                <a:cs typeface="Times New Roman" pitchFamily="18" charset="0"/>
              </a:rPr>
              <a:t>هي قيام الموظفين العموميين والهيئات العامة بممارسة إختصاصات وأداء واجبات محددة قانونا لتحقيق نفع عام فيما لا يدخل في الوظيفة التشريعية أو القضائية.</a:t>
            </a:r>
          </a:p>
          <a:p>
            <a:pPr algn="r" rtl="1"/>
            <a:endParaRPr lang="ar-IQ" sz="2000" b="1" dirty="0">
              <a:latin typeface="Times New Roman" pitchFamily="18" charset="0"/>
              <a:cs typeface="Times New Roman" pitchFamily="18" charset="0"/>
            </a:endParaRPr>
          </a:p>
          <a:p>
            <a:pPr algn="r" rtl="1"/>
            <a:r>
              <a:rPr lang="ar-IQ" sz="3200" b="1" dirty="0">
                <a:solidFill>
                  <a:srgbClr val="FF0000"/>
                </a:solidFill>
                <a:latin typeface="Times New Roman" pitchFamily="18" charset="0"/>
                <a:cs typeface="Times New Roman" pitchFamily="18" charset="0"/>
              </a:rPr>
              <a:t>القانون الإداري:</a:t>
            </a:r>
            <a:r>
              <a:rPr lang="ar-IQ" sz="2000" b="1" dirty="0">
                <a:solidFill>
                  <a:srgbClr val="DEF5FA">
                    <a:lumMod val="25000"/>
                  </a:srgbClr>
                </a:solidFill>
                <a:latin typeface="Times New Roman" pitchFamily="18" charset="0"/>
                <a:cs typeface="Times New Roman" pitchFamily="18" charset="0"/>
              </a:rPr>
              <a:t> هو مجموعة القواعد القانونية التي تحكم الإدارة العامة  عملا بمبدأ المشروعية الذي يعني خضوع الإدارة لحكم القانون .</a:t>
            </a:r>
          </a:p>
          <a:p>
            <a:pPr algn="r" rtl="1"/>
            <a:endParaRPr lang="en-US" sz="3200" b="1" dirty="0">
              <a:solidFill>
                <a:srgbClr val="FF0000"/>
              </a:solidFill>
              <a:latin typeface="Times New Roman" pitchFamily="18" charset="0"/>
              <a:cs typeface="Times New Roman" pitchFamily="18" charset="0"/>
            </a:endParaRPr>
          </a:p>
          <a:p>
            <a:pPr algn="r" rtl="1"/>
            <a:r>
              <a:rPr lang="ar-IQ" sz="3200" b="1" dirty="0">
                <a:solidFill>
                  <a:srgbClr val="FF0000"/>
                </a:solidFill>
                <a:latin typeface="Times New Roman" pitchFamily="18" charset="0"/>
                <a:cs typeface="Times New Roman" pitchFamily="18" charset="0"/>
              </a:rPr>
              <a:t>القانون الإداري : </a:t>
            </a:r>
            <a:r>
              <a:rPr lang="ar-IQ" sz="2000" b="1" dirty="0">
                <a:solidFill>
                  <a:schemeClr val="bg2">
                    <a:lumMod val="25000"/>
                  </a:schemeClr>
                </a:solidFill>
                <a:latin typeface="Times New Roman" pitchFamily="18" charset="0"/>
                <a:cs typeface="Times New Roman" pitchFamily="18" charset="0"/>
              </a:rPr>
              <a:t>هو مجموعة القواعد القانونية التي تحكم الإدارة العامة تنظيما ونشاطا وتمنحها من الإمتيازات و السلطات ما يمكنها من القيام بنشاطها الهادف إلى تحقيق النفع العام. </a:t>
            </a:r>
            <a:endParaRPr lang="en-US" sz="2000" b="1" dirty="0">
              <a:solidFill>
                <a:schemeClr val="bg2">
                  <a:lumMod val="25000"/>
                </a:schemeClr>
              </a:solidFill>
              <a:latin typeface="Times New Roman" pitchFamily="18" charset="0"/>
              <a:cs typeface="Times New Roman" pitchFamily="18" charset="0"/>
            </a:endParaRPr>
          </a:p>
          <a:p>
            <a:pPr algn="r" rtl="1"/>
            <a:endParaRPr lang="ar-IQ" sz="2000" b="1" dirty="0">
              <a:latin typeface="Times New Roman" pitchFamily="18" charset="0"/>
              <a:cs typeface="Times New Roman" pitchFamily="18" charset="0"/>
            </a:endParaRPr>
          </a:p>
          <a:p>
            <a:pPr algn="r" rtl="1"/>
            <a:endParaRPr lang="ar-IQ" sz="2000" b="1" dirty="0">
              <a:latin typeface="Times New Roman" pitchFamily="18" charset="0"/>
              <a:cs typeface="Times New Roman" pitchFamily="18" charset="0"/>
            </a:endParaRPr>
          </a:p>
          <a:p>
            <a:pPr algn="r" rtl="1"/>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15598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arn(inVertical)">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961EB1-4B56-C9B1-080D-8015B420BDE8}"/>
              </a:ext>
            </a:extLst>
          </p:cNvPr>
          <p:cNvSpPr>
            <a:spLocks noGrp="1"/>
          </p:cNvSpPr>
          <p:nvPr>
            <p:ph idx="1"/>
          </p:nvPr>
        </p:nvSpPr>
        <p:spPr>
          <a:xfrm>
            <a:off x="381000" y="609600"/>
            <a:ext cx="8632032" cy="5397691"/>
          </a:xfrm>
        </p:spPr>
        <p:txBody>
          <a:bodyPr>
            <a:noAutofit/>
          </a:bodyPr>
          <a:lstStyle/>
          <a:p>
            <a:pPr marL="109728" indent="0" algn="r" rtl="1">
              <a:buNone/>
            </a:pPr>
            <a:r>
              <a:rPr lang="ar-IQ" sz="2400" b="0" i="0" dirty="0">
                <a:effectLst/>
                <a:latin typeface="Helvetica" panose="020B0604020202020204" pitchFamily="34" charset="0"/>
              </a:rPr>
              <a:t>2/ الشكر و التقدير: </a:t>
            </a:r>
          </a:p>
          <a:p>
            <a:pPr marL="109728" indent="0" algn="r" rtl="1">
              <a:buNone/>
            </a:pPr>
            <a:r>
              <a:rPr lang="ar-IQ" sz="2400" dirty="0">
                <a:latin typeface="Helvetica" panose="020B0604020202020204" pitchFamily="34" charset="0"/>
              </a:rPr>
              <a:t> </a:t>
            </a:r>
            <a:r>
              <a:rPr lang="ku-Arab-IQ" sz="2400" b="0" i="0" dirty="0">
                <a:effectLst/>
                <a:latin typeface="Helvetica" panose="020B0604020202020204" pitchFamily="34" charset="0"/>
              </a:rPr>
              <a:t>المادة </a:t>
            </a:r>
            <a:r>
              <a:rPr lang="ar-IQ" sz="2400" b="0" i="0" dirty="0">
                <a:effectLst/>
                <a:latin typeface="Helvetica" panose="020B0604020202020204" pitchFamily="34" charset="0"/>
              </a:rPr>
              <a:t>(</a:t>
            </a:r>
            <a:r>
              <a:rPr lang="ku-Arab-IQ" sz="2400" b="0" i="0" dirty="0">
                <a:effectLst/>
                <a:latin typeface="Helvetica" panose="020B0604020202020204" pitchFamily="34" charset="0"/>
              </a:rPr>
              <a:t>21</a:t>
            </a:r>
            <a:r>
              <a:rPr lang="ar-IQ" sz="2400" b="0" i="0" dirty="0">
                <a:effectLst/>
                <a:latin typeface="Helvetica" panose="020B0604020202020204" pitchFamily="34" charset="0"/>
              </a:rPr>
              <a:t>/ ثانيا</a:t>
            </a:r>
            <a:r>
              <a:rPr lang="ar-IQ" sz="2400" dirty="0">
                <a:latin typeface="Helvetica" panose="020B0604020202020204" pitchFamily="34" charset="0"/>
              </a:rPr>
              <a:t>)</a:t>
            </a:r>
            <a:r>
              <a:rPr lang="ku-Arab-IQ" sz="2400" b="0" i="0" dirty="0">
                <a:effectLst/>
                <a:latin typeface="Helvetica" panose="020B0604020202020204" pitchFamily="34" charset="0"/>
              </a:rPr>
              <a:t>من </a:t>
            </a:r>
            <a:r>
              <a:rPr lang="ar-IQ" sz="2400" b="0" i="0" dirty="0">
                <a:effectLst/>
                <a:latin typeface="Helvetica" panose="020B0604020202020204" pitchFamily="34" charset="0"/>
              </a:rPr>
              <a:t>(ق. أ. م) </a:t>
            </a:r>
          </a:p>
          <a:p>
            <a:pPr marL="109728" indent="0" algn="r" rtl="1">
              <a:buNone/>
            </a:pPr>
            <a:br>
              <a:rPr lang="ku-Arab-IQ" sz="2400" dirty="0"/>
            </a:br>
            <a:r>
              <a:rPr lang="ku-Arab-IQ" sz="2400" b="0" i="0" dirty="0">
                <a:effectLst/>
                <a:latin typeface="Helvetica" panose="020B0604020202020204" pitchFamily="34" charset="0"/>
              </a:rPr>
              <a:t>إذا كان الموظف معاقباً فإن </a:t>
            </a:r>
            <a:r>
              <a:rPr lang="ku-Arab-IQ" sz="2400" b="1" i="0" u="sng" dirty="0">
                <a:solidFill>
                  <a:schemeClr val="bg2">
                    <a:lumMod val="25000"/>
                  </a:schemeClr>
                </a:solidFill>
                <a:effectLst>
                  <a:outerShdw blurRad="38100" dist="38100" dir="2700000" algn="tl">
                    <a:srgbClr val="000000">
                      <a:alpha val="43137"/>
                    </a:srgbClr>
                  </a:outerShdw>
                </a:effectLst>
                <a:latin typeface="Helvetica" panose="020B0604020202020204" pitchFamily="34" charset="0"/>
              </a:rPr>
              <a:t>الشكر يلغي عقوبة لفت النظر </a:t>
            </a:r>
            <a:r>
              <a:rPr lang="ku-Arab-IQ" sz="2400" b="0" i="0" dirty="0">
                <a:effectLst/>
                <a:latin typeface="Helvetica" panose="020B0604020202020204" pitchFamily="34" charset="0"/>
              </a:rPr>
              <a:t>وإذا حصل على </a:t>
            </a:r>
            <a:r>
              <a:rPr lang="ku-Arab-IQ" sz="2400" b="1" i="0" u="sng" dirty="0">
                <a:solidFill>
                  <a:schemeClr val="bg2">
                    <a:lumMod val="25000"/>
                  </a:schemeClr>
                </a:solidFill>
                <a:effectLst/>
                <a:latin typeface="Helvetica" panose="020B0604020202020204" pitchFamily="34" charset="0"/>
              </a:rPr>
              <a:t>شكرين فيلغيان عقوبة الإنذار </a:t>
            </a:r>
            <a:r>
              <a:rPr lang="ku-Arab-IQ" sz="2400" b="0" i="0" dirty="0">
                <a:effectLst/>
                <a:latin typeface="Helvetica" panose="020B0604020202020204" pitchFamily="34" charset="0"/>
              </a:rPr>
              <a:t>المفروضة عليه وإذا حصل على </a:t>
            </a:r>
            <a:r>
              <a:rPr lang="ku-Arab-IQ" sz="2400" b="1" i="0" u="sng" dirty="0">
                <a:effectLst/>
                <a:latin typeface="Helvetica" panose="020B0604020202020204" pitchFamily="34" charset="0"/>
              </a:rPr>
              <a:t>ثلاثة كتب شكر فأكثر وكان معاقباً بعقوبة أشد من الإنذار فتقلص مدة تأخير ترفيعه شهراً واحداً عن كل شكر </a:t>
            </a:r>
            <a:r>
              <a:rPr lang="ku-Arab-IQ" sz="2400" b="0" i="0" dirty="0">
                <a:effectLst/>
                <a:latin typeface="Helvetica" panose="020B0604020202020204" pitchFamily="34" charset="0"/>
              </a:rPr>
              <a:t>وبما لا يزيد على ثلاثة أشهر في السنة .</a:t>
            </a:r>
            <a:br>
              <a:rPr lang="ku-Arab-IQ" sz="2400" dirty="0"/>
            </a:br>
            <a:endParaRPr lang="en-US" sz="2400" dirty="0"/>
          </a:p>
        </p:txBody>
      </p:sp>
      <p:sp>
        <p:nvSpPr>
          <p:cNvPr id="5" name="Slide Number Placeholder 4">
            <a:extLst>
              <a:ext uri="{FF2B5EF4-FFF2-40B4-BE49-F238E27FC236}">
                <a16:creationId xmlns:a16="http://schemas.microsoft.com/office/drawing/2014/main" id="{1234793B-1523-27E7-7F31-9CAEA86BBC6F}"/>
              </a:ext>
            </a:extLst>
          </p:cNvPr>
          <p:cNvSpPr>
            <a:spLocks noGrp="1"/>
          </p:cNvSpPr>
          <p:nvPr>
            <p:ph type="sldNum" sz="quarter" idx="12"/>
          </p:nvPr>
        </p:nvSpPr>
        <p:spPr>
          <a:xfrm>
            <a:off x="8534400" y="6248400"/>
            <a:ext cx="365760" cy="365125"/>
          </a:xfrm>
        </p:spPr>
        <p:txBody>
          <a:bodyPr/>
          <a:lstStyle/>
          <a:p>
            <a:r>
              <a:rPr lang="ku-Arab-IQ" dirty="0">
                <a:solidFill>
                  <a:prstClr val="black"/>
                </a:solidFill>
              </a:rPr>
              <a:t>٤٧</a:t>
            </a:r>
            <a:endParaRPr lang="en-US" dirty="0">
              <a:solidFill>
                <a:prstClr val="black"/>
              </a:solidFill>
            </a:endParaRPr>
          </a:p>
        </p:txBody>
      </p:sp>
    </p:spTree>
    <p:extLst>
      <p:ext uri="{BB962C8B-B14F-4D97-AF65-F5344CB8AC3E}">
        <p14:creationId xmlns:p14="http://schemas.microsoft.com/office/powerpoint/2010/main" val="12276112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4638"/>
            <a:ext cx="8229600" cy="334962"/>
          </a:xfrm>
        </p:spPr>
        <p:txBody>
          <a:bodyPr>
            <a:normAutofit fontScale="90000"/>
          </a:bodyPr>
          <a:lstStyle/>
          <a:p>
            <a:pPr algn="r" eaLnBrk="1" hangingPunct="1"/>
            <a:r>
              <a:rPr lang="ar-IQ" altLang="ar-IQ" sz="2000"/>
              <a:t>نموذج للتظلم الوجوبي الواجب تقديمه لادارة قبل إقامة الدعوى امام المحكمة الادارية .</a:t>
            </a:r>
            <a:endParaRPr lang="en-US" altLang="ar-IQ" sz="2000"/>
          </a:p>
        </p:txBody>
      </p:sp>
      <p:sp>
        <p:nvSpPr>
          <p:cNvPr id="38915" name="Rectangle 3"/>
          <p:cNvSpPr>
            <a:spLocks noGrp="1" noChangeArrowheads="1"/>
          </p:cNvSpPr>
          <p:nvPr>
            <p:ph type="body" idx="1"/>
          </p:nvPr>
        </p:nvSpPr>
        <p:spPr>
          <a:xfrm>
            <a:off x="457200" y="762000"/>
            <a:ext cx="8229600" cy="5368925"/>
          </a:xfrm>
        </p:spPr>
        <p:txBody>
          <a:bodyPr/>
          <a:lstStyle/>
          <a:p>
            <a:pPr algn="r" rtl="1" eaLnBrk="1" hangingPunct="1"/>
            <a:r>
              <a:rPr lang="ar-IQ" altLang="ar-IQ" sz="2400" dirty="0"/>
              <a:t>المتظلم </a:t>
            </a:r>
            <a:r>
              <a:rPr lang="ar-IQ" altLang="ar-IQ" dirty="0"/>
              <a:t>:</a:t>
            </a:r>
            <a:endParaRPr lang="ar-IQ" altLang="ar-IQ" sz="1800" dirty="0"/>
          </a:p>
          <a:p>
            <a:pPr algn="r" rtl="1" eaLnBrk="1" hangingPunct="1"/>
            <a:r>
              <a:rPr lang="ar-IQ" altLang="ar-IQ" sz="1800" dirty="0"/>
              <a:t>المتظلم منه : السيد وزير البلديات والسياحة في اقليم كوردستان – العراق اضافة الى وظيفته </a:t>
            </a:r>
          </a:p>
          <a:p>
            <a:pPr algn="r" rtl="1" eaLnBrk="1" hangingPunct="1"/>
            <a:r>
              <a:rPr lang="ar-IQ" altLang="ar-IQ" sz="1800" dirty="0"/>
              <a:t> جهة التظلم :</a:t>
            </a:r>
          </a:p>
          <a:p>
            <a:pPr algn="r" rtl="1" eaLnBrk="1" hangingPunct="1"/>
            <a:r>
              <a:rPr lang="ar-IQ" altLang="ar-IQ" sz="1800" dirty="0"/>
              <a:t>بعدد .......... وبتاريخ .......... اصدر السيد وزير البلديات والسياحة اضافة الى وظيفته قرار يتضمن سحب رخصة الموتيل العائد لي الواقع في ............. بحجة مخالفته للشروط والتعليمات السياحة وحيث ان الموتيل مجاز وفقا للاصول ،ولمخالفة قرار الوزير للقانون ولانطوائه على تعسف في استعمال السلطة ولما تقدم </a:t>
            </a:r>
          </a:p>
          <a:p>
            <a:pPr algn="r" rtl="1" eaLnBrk="1" hangingPunct="1"/>
            <a:r>
              <a:rPr lang="ar-IQ" altLang="ar-IQ" sz="1800" dirty="0"/>
              <a:t>اطلب الغاء قراره اعلاه . وبعكسه ساضطر الى اقامة الدعوى امام المحكمة الادارية لالغائه واحمل المتظلم منه الرسوم والمصاريف .</a:t>
            </a:r>
          </a:p>
          <a:p>
            <a:pPr algn="r" rtl="1" eaLnBrk="1" hangingPunct="1"/>
            <a:r>
              <a:rPr lang="ar-IQ" altLang="ar-IQ" sz="1800" dirty="0"/>
              <a:t>                                                                                                   توقيع واسم المتظلم</a:t>
            </a:r>
          </a:p>
          <a:p>
            <a:pPr algn="r" rtl="1" eaLnBrk="1" hangingPunct="1">
              <a:buFont typeface="Wingdings" pitchFamily="2" charset="2"/>
              <a:buNone/>
            </a:pPr>
            <a:endParaRPr lang="ar-IQ" altLang="ar-IQ" sz="1800" dirty="0"/>
          </a:p>
          <a:p>
            <a:pPr algn="r" rtl="1" eaLnBrk="1" hangingPunct="1"/>
            <a:r>
              <a:rPr lang="ar-IQ" altLang="ar-IQ" sz="2400" dirty="0"/>
              <a:t>مرفقات</a:t>
            </a:r>
          </a:p>
          <a:p>
            <a:pPr algn="r" rtl="1" eaLnBrk="1" hangingPunct="1">
              <a:buFont typeface="Wingdings" pitchFamily="2" charset="2"/>
              <a:buNone/>
            </a:pPr>
            <a:r>
              <a:rPr lang="ar-IQ" altLang="ar-IQ" sz="2400" dirty="0"/>
              <a:t> </a:t>
            </a:r>
            <a:r>
              <a:rPr lang="ar-IQ" altLang="ar-IQ" sz="2000" dirty="0"/>
              <a:t>اجازة فتح الموتيل</a:t>
            </a:r>
          </a:p>
          <a:p>
            <a:pPr algn="r" rtl="1" eaLnBrk="1" hangingPunct="1">
              <a:buFont typeface="Wingdings" pitchFamily="2" charset="2"/>
              <a:buNone/>
            </a:pPr>
            <a:r>
              <a:rPr lang="ar-IQ" altLang="ar-IQ" sz="2000" dirty="0"/>
              <a:t>قرار سحب رخصة الموتيل</a:t>
            </a:r>
          </a:p>
          <a:p>
            <a:pPr algn="r" rtl="1" eaLnBrk="1" hangingPunct="1">
              <a:buFont typeface="Wingdings" pitchFamily="2" charset="2"/>
              <a:buNone/>
            </a:pPr>
            <a:endParaRPr lang="en-US" altLang="ar-IQ" sz="2000" dirty="0"/>
          </a:p>
        </p:txBody>
      </p:sp>
    </p:spTree>
    <p:extLst>
      <p:ext uri="{BB962C8B-B14F-4D97-AF65-F5344CB8AC3E}">
        <p14:creationId xmlns:p14="http://schemas.microsoft.com/office/powerpoint/2010/main" val="29331127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4638"/>
            <a:ext cx="8229600" cy="639762"/>
          </a:xfrm>
        </p:spPr>
        <p:txBody>
          <a:bodyPr/>
          <a:lstStyle/>
          <a:p>
            <a:pPr algn="r" eaLnBrk="1" hangingPunct="1"/>
            <a:r>
              <a:rPr lang="ar-IQ" altLang="ar-IQ" sz="2000"/>
              <a:t>السيد رئيس هئية انضباط موظفي الاقليم المحترم</a:t>
            </a:r>
            <a:endParaRPr lang="en-US" altLang="ar-IQ" sz="2000"/>
          </a:p>
        </p:txBody>
      </p:sp>
      <p:sp>
        <p:nvSpPr>
          <p:cNvPr id="44035" name="Rectangle 3"/>
          <p:cNvSpPr>
            <a:spLocks noGrp="1" noChangeArrowheads="1"/>
          </p:cNvSpPr>
          <p:nvPr>
            <p:ph type="body" idx="1"/>
          </p:nvPr>
        </p:nvSpPr>
        <p:spPr>
          <a:xfrm>
            <a:off x="457200" y="1066800"/>
            <a:ext cx="8229600" cy="5064125"/>
          </a:xfrm>
        </p:spPr>
        <p:txBody>
          <a:bodyPr/>
          <a:lstStyle/>
          <a:p>
            <a:pPr algn="r" rtl="1" eaLnBrk="1" hangingPunct="1"/>
            <a:r>
              <a:rPr lang="ar-IQ" altLang="ar-IQ" sz="2000" dirty="0"/>
              <a:t>المعترض :</a:t>
            </a:r>
          </a:p>
          <a:p>
            <a:pPr algn="r" rtl="1" eaLnBrk="1" hangingPunct="1"/>
            <a:r>
              <a:rPr lang="ar-IQ" altLang="ar-IQ" sz="2000" dirty="0"/>
              <a:t>المعترض عليه :وزير التربية في اقليم كوردستان اضافة الى وظيفته </a:t>
            </a:r>
          </a:p>
          <a:p>
            <a:pPr algn="r" rtl="1" eaLnBrk="1" hangingPunct="1"/>
            <a:r>
              <a:rPr lang="ar-IQ" altLang="ar-IQ" sz="1800" dirty="0"/>
              <a:t>الموضوع : بتاريخ ..... اصدر السيد وزير التربية في اقليم كوردستان اضافة الى وظيفته</a:t>
            </a:r>
          </a:p>
          <a:p>
            <a:pPr algn="r" rtl="1" eaLnBrk="1" hangingPunct="1"/>
            <a:r>
              <a:rPr lang="ar-IQ" altLang="ar-IQ" sz="1800" dirty="0"/>
              <a:t>قرار بعدد ... وبتاريخ .... يتضمن معاقبتي بعقوبة تنزيل الدرجة لغيابي عن الدوام في فترة الامتحانات الوزارية ،وان كان السيد الوزير مخولا بتقديرخطورة المخالفة ومايناسبها من جزاء الا ان هذه السلطة يجب الايشوب استعمالها غلو ،وحيث  ان المخالفة غيابي له مايبرره وهو مرض ولدي المفاجيء واضطراري للسفر معه خارج العراق حسب ماهو ثابت من التقارير الطبية وتاشيرة الجواز المرفقين وتعهدي بعدم تكرار ذلك وحيث ان عقوبة تنزيل الدرجة لا تتناسب مع المخالفة المسندة لي ويشوبها الغلو في تطبيق العقوبة مما يتعين الغاء القرار من هذه الناحية عليه تقدمت الى المعترض عليه بتاريخ .... بتظلم الا انه قدرفض التظلم .... وعليه اطلب دعوة  المعترض عليه للمرافعة والحكم بالغاء قراره الخاص بمعاقبتي وتحمليه الرسوم والمصاريف واتعاب المحاماة   وتقبلوا فائق الشكر والاحترام </a:t>
            </a:r>
          </a:p>
          <a:p>
            <a:pPr algn="r" rtl="1" eaLnBrk="1" hangingPunct="1"/>
            <a:r>
              <a:rPr lang="ar-IQ" altLang="ar-IQ" sz="1800" dirty="0"/>
              <a:t>                                                                                        المعترض</a:t>
            </a:r>
          </a:p>
          <a:p>
            <a:pPr algn="r" rtl="1" eaLnBrk="1" hangingPunct="1"/>
            <a:r>
              <a:rPr lang="ar-IQ" altLang="ar-IQ" sz="1800" dirty="0"/>
              <a:t>الاسباب العقوبة ونسخة من تظلم </a:t>
            </a:r>
          </a:p>
          <a:p>
            <a:pPr algn="r" rtl="1" eaLnBrk="1" hangingPunct="1"/>
            <a:r>
              <a:rPr lang="ar-IQ" altLang="ar-IQ" sz="1800" dirty="0"/>
              <a:t>نسخة من التقاريرالطبية وجواز السفر </a:t>
            </a:r>
          </a:p>
          <a:p>
            <a:pPr algn="r" rtl="1" eaLnBrk="1" hangingPunct="1"/>
            <a:r>
              <a:rPr lang="ar-IQ" altLang="ar-IQ" sz="2000" dirty="0"/>
              <a:t>سائر البينات القانونية </a:t>
            </a:r>
            <a:endParaRPr lang="en-US" altLang="ar-IQ" sz="2000" dirty="0"/>
          </a:p>
        </p:txBody>
      </p:sp>
    </p:spTree>
    <p:extLst>
      <p:ext uri="{BB962C8B-B14F-4D97-AF65-F5344CB8AC3E}">
        <p14:creationId xmlns:p14="http://schemas.microsoft.com/office/powerpoint/2010/main" val="3122940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C14E6115-1775-ED02-6556-0342157FD5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8784431" cy="6103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46295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76200" y="1389063"/>
          <a:ext cx="89916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ar-IQ" dirty="0">
                <a:solidFill>
                  <a:prstClr val="black"/>
                </a:solidFill>
              </a:rPr>
              <a:t>د . نيكار فاضل </a:t>
            </a:r>
            <a:endParaRPr lang="en-US" dirty="0">
              <a:solidFill>
                <a:prstClr val="black"/>
              </a:solidFill>
            </a:endParaRPr>
          </a:p>
        </p:txBody>
      </p:sp>
      <p:sp>
        <p:nvSpPr>
          <p:cNvPr id="6" name="Slide Number Placeholder 5"/>
          <p:cNvSpPr>
            <a:spLocks noGrp="1"/>
          </p:cNvSpPr>
          <p:nvPr>
            <p:ph type="sldNum" sz="quarter" idx="12"/>
          </p:nvPr>
        </p:nvSpPr>
        <p:spPr/>
        <p:txBody>
          <a:bodyPr/>
          <a:lstStyle/>
          <a:p>
            <a:r>
              <a:rPr lang="ku-Arab-IQ" dirty="0">
                <a:solidFill>
                  <a:prstClr val="black"/>
                </a:solidFill>
              </a:rPr>
              <a:t>٤٨</a:t>
            </a:r>
            <a:endParaRPr lang="en-US" dirty="0">
              <a:solidFill>
                <a:prstClr val="black"/>
              </a:solidFill>
            </a:endParaRPr>
          </a:p>
        </p:txBody>
      </p:sp>
      <p:sp>
        <p:nvSpPr>
          <p:cNvPr id="3" name="Title 2"/>
          <p:cNvSpPr>
            <a:spLocks noGrp="1"/>
          </p:cNvSpPr>
          <p:nvPr>
            <p:ph type="title"/>
          </p:nvPr>
        </p:nvSpPr>
        <p:spPr>
          <a:xfrm>
            <a:off x="76200" y="274638"/>
            <a:ext cx="8936832" cy="1143000"/>
          </a:xfrm>
        </p:spPr>
        <p:txBody>
          <a:bodyPr>
            <a:normAutofit fontScale="90000"/>
          </a:bodyPr>
          <a:lstStyle/>
          <a:p>
            <a:pPr algn="ctr" rtl="1"/>
            <a:r>
              <a:rPr lang="ar-IQ" b="1" dirty="0">
                <a:solidFill>
                  <a:schemeClr val="bg2">
                    <a:lumMod val="25000"/>
                  </a:schemeClr>
                </a:solidFill>
              </a:rPr>
              <a:t>حقوق الموظف</a:t>
            </a:r>
            <a:br>
              <a:rPr lang="ar-IQ" b="1" dirty="0">
                <a:solidFill>
                  <a:schemeClr val="bg2">
                    <a:lumMod val="25000"/>
                  </a:schemeClr>
                </a:solidFill>
              </a:rPr>
            </a:br>
            <a:r>
              <a:rPr lang="ar-IQ" sz="2200" b="0" i="0" dirty="0">
                <a:solidFill>
                  <a:srgbClr val="000000"/>
                </a:solidFill>
                <a:effectLst/>
                <a:latin typeface="Arial" panose="020B0604020202020204" pitchFamily="34" charset="0"/>
              </a:rPr>
              <a:t>مقابل ا</a:t>
            </a:r>
            <a:r>
              <a:rPr lang="ku-Arab-IQ" sz="2200" b="0" i="0" dirty="0">
                <a:solidFill>
                  <a:srgbClr val="000000"/>
                </a:solidFill>
                <a:effectLst/>
                <a:latin typeface="Arial" panose="020B0604020202020204" pitchFamily="34" charset="0"/>
              </a:rPr>
              <a:t>لالتزامات التي أوردها المشرّع على عاتق الموظف لتحقيق دوام استمرار المرفق العام بانتظام واطراد ، توجد للموظف مجموعة من الحقوق التي توازن الالتزامات المفروضة على الموظف</a:t>
            </a:r>
            <a:r>
              <a:rPr lang="ar-IQ" sz="2200" b="0" dirty="0">
                <a:solidFill>
                  <a:srgbClr val="000000"/>
                </a:solidFill>
                <a:effectLst/>
                <a:latin typeface="Arial" panose="020B0604020202020204" pitchFamily="34" charset="0"/>
              </a:rPr>
              <a:t>.</a:t>
            </a:r>
            <a:r>
              <a:rPr lang="ku-Arab-IQ" sz="2200" b="0" i="0" dirty="0">
                <a:solidFill>
                  <a:srgbClr val="000000"/>
                </a:solidFill>
                <a:effectLst/>
                <a:latin typeface="Arial" panose="020B0604020202020204" pitchFamily="34" charset="0"/>
              </a:rPr>
              <a:t> </a:t>
            </a:r>
            <a:endParaRPr lang="ar-SA" sz="2200" b="1" dirty="0">
              <a:solidFill>
                <a:schemeClr val="bg2">
                  <a:lumMod val="25000"/>
                </a:schemeClr>
              </a:solidFill>
            </a:endParaRPr>
          </a:p>
        </p:txBody>
      </p:sp>
    </p:spTree>
    <p:extLst>
      <p:ext uri="{BB962C8B-B14F-4D97-AF65-F5344CB8AC3E}">
        <p14:creationId xmlns:p14="http://schemas.microsoft.com/office/powerpoint/2010/main" val="623951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381000"/>
            <a:ext cx="8534400" cy="5626291"/>
          </a:xfrm>
        </p:spPr>
        <p:txBody>
          <a:bodyPr>
            <a:normAutofit lnSpcReduction="10000"/>
          </a:bodyPr>
          <a:lstStyle/>
          <a:p>
            <a:pPr marL="0" marR="0" indent="0" algn="ctr">
              <a:lnSpc>
                <a:spcPct val="115000"/>
              </a:lnSpc>
              <a:spcBef>
                <a:spcPts val="0"/>
              </a:spcBef>
              <a:spcAft>
                <a:spcPts val="1000"/>
              </a:spcAft>
              <a:buNone/>
            </a:pPr>
            <a:r>
              <a:rPr lang="ar-IQ" sz="2800" b="1" dirty="0">
                <a:solidFill>
                  <a:srgbClr val="000000"/>
                </a:solidFill>
                <a:effectLst/>
                <a:latin typeface="Times New Roman" panose="02020603050405020304" pitchFamily="18" charset="0"/>
                <a:ea typeface="Times New Roman" panose="02020603050405020304" pitchFamily="18" charset="0"/>
              </a:rPr>
              <a:t>الحقوق المالية للموظف العام</a:t>
            </a:r>
            <a:endParaRPr lang="en-US" sz="2800" dirty="0">
              <a:effectLst/>
              <a:latin typeface="Calibri" panose="020F0502020204030204" pitchFamily="34" charset="0"/>
              <a:ea typeface="Calibri" panose="020F0502020204030204" pitchFamily="34" charset="0"/>
            </a:endParaRPr>
          </a:p>
          <a:p>
            <a:pPr marL="109728" indent="0" algn="r">
              <a:buNone/>
            </a:pPr>
            <a:r>
              <a:rPr lang="ar-IQ" sz="2800" dirty="0">
                <a:solidFill>
                  <a:srgbClr val="000000"/>
                </a:solidFill>
                <a:effectLst/>
                <a:latin typeface="Calibri" panose="020F0502020204030204" pitchFamily="34" charset="0"/>
                <a:ea typeface="Calibri" panose="020F0502020204030204" pitchFamily="34" charset="0"/>
              </a:rPr>
              <a:t>يلزم القانون الموظف العام تفرغه التام لوظيفته ومنعه من العمل في وظيفة أخرى لذلك ألزم الدولة مقابل ذلك بدفع مقابل مالي وهو الراتب وتوابعه، وذلك حسب المؤهل والخبرة ونوعية الوظيفة بما يتناسب قدرها. ومن هذه الحقوق:</a:t>
            </a:r>
          </a:p>
          <a:p>
            <a:pPr algn="r"/>
            <a:endParaRPr lang="ar-IQ" sz="2800" b="1" dirty="0">
              <a:solidFill>
                <a:srgbClr val="000000"/>
              </a:solidFill>
              <a:latin typeface="Calibri" panose="020F0502020204030204" pitchFamily="34" charset="0"/>
            </a:endParaRPr>
          </a:p>
          <a:p>
            <a:pPr marL="0" marR="0" indent="0" algn="just" rtl="1">
              <a:spcBef>
                <a:spcPts val="0"/>
              </a:spcBef>
              <a:spcAft>
                <a:spcPts val="0"/>
              </a:spcAft>
              <a:buNone/>
            </a:pPr>
            <a:r>
              <a:rPr lang="ar-IQ" sz="2800" b="1" dirty="0">
                <a:solidFill>
                  <a:srgbClr val="000000"/>
                </a:solidFill>
                <a:effectLst/>
                <a:latin typeface="Calibri" panose="020F0502020204030204" pitchFamily="34" charset="0"/>
                <a:ea typeface="Calibri" panose="020F0502020204030204" pitchFamily="34" charset="0"/>
              </a:rPr>
              <a:t>أولا/ الراتب:</a:t>
            </a:r>
            <a:r>
              <a:rPr lang="ar-IQ" sz="2800" dirty="0">
                <a:solidFill>
                  <a:srgbClr val="000000"/>
                </a:solidFill>
                <a:effectLst/>
                <a:latin typeface="Calibri" panose="020F0502020204030204" pitchFamily="34" charset="0"/>
                <a:ea typeface="Calibri" panose="020F0502020204030204" pitchFamily="34" charset="0"/>
              </a:rPr>
              <a:t> هوعبارة عن المبلغ الذي يتقاضاه الموظف شهريا في مقابل قيامه بمهام وظيفته</a:t>
            </a:r>
            <a:r>
              <a:rPr lang="ar-IQ" sz="2800" baseline="30000" dirty="0">
                <a:solidFill>
                  <a:srgbClr val="000000"/>
                </a:solidFill>
                <a:latin typeface="Calibri" panose="020F0502020204030204" pitchFamily="34" charset="0"/>
                <a:ea typeface="Calibri" panose="020F0502020204030204" pitchFamily="34" charset="0"/>
              </a:rPr>
              <a:t>.</a:t>
            </a:r>
            <a:r>
              <a:rPr lang="ar-IQ" sz="2800" dirty="0">
                <a:solidFill>
                  <a:srgbClr val="000000"/>
                </a:solidFill>
                <a:effectLst/>
                <a:latin typeface="Calibri" panose="020F0502020204030204" pitchFamily="34" charset="0"/>
                <a:ea typeface="Calibri" panose="020F0502020204030204" pitchFamily="34" charset="0"/>
              </a:rPr>
              <a:t> وهو مبلغ نقدي يحدده القانون ويستحقه بصفة دورية في نهاية شهر من تأريخ مباشرته لوظيفته.</a:t>
            </a:r>
          </a:p>
          <a:p>
            <a:pPr marL="0" marR="0" indent="0" algn="just" rtl="1">
              <a:lnSpc>
                <a:spcPct val="150000"/>
              </a:lnSpc>
              <a:spcBef>
                <a:spcPts val="0"/>
              </a:spcBef>
              <a:spcAft>
                <a:spcPts val="0"/>
              </a:spcAft>
              <a:buNone/>
              <a:tabLst>
                <a:tab pos="365760" algn="l"/>
              </a:tabLst>
            </a:pPr>
            <a:r>
              <a:rPr lang="ar-IQ" sz="2400" dirty="0">
                <a:solidFill>
                  <a:srgbClr val="000000"/>
                </a:solidFill>
                <a:effectLst/>
                <a:latin typeface="Calibri" panose="020F0502020204030204" pitchFamily="34" charset="0"/>
                <a:ea typeface="Calibri" panose="020F0502020204030204" pitchFamily="34" charset="0"/>
              </a:rPr>
              <a:t>ويكون حق الموظف في الراتب قائما طالما هو يقوم بواجبات وظيفته على نحو الذي يقتضيه القانون، وأن الراتب مقرر بنص قانوني حيث يبين لكل فئة ودرجة وسنة خدمة ما يقابلها من راتب بشكل مفصل لجميع وظائف الدولة المختلفة. </a:t>
            </a:r>
            <a:endParaRPr lang="ar-IQ" sz="2400" b="1" dirty="0">
              <a:solidFill>
                <a:srgbClr val="FF0000"/>
              </a:solidFill>
            </a:endParaRPr>
          </a:p>
        </p:txBody>
      </p:sp>
      <p:sp>
        <p:nvSpPr>
          <p:cNvPr id="5" name="Footer Placeholder 4"/>
          <p:cNvSpPr>
            <a:spLocks noGrp="1"/>
          </p:cNvSpPr>
          <p:nvPr>
            <p:ph type="ftr" sz="quarter" idx="11"/>
          </p:nvPr>
        </p:nvSpPr>
        <p:spPr/>
        <p:txBody>
          <a:bodyPr/>
          <a:lstStyle/>
          <a:p>
            <a:r>
              <a:rPr lang="ku-Arab-IQ" dirty="0">
                <a:solidFill>
                  <a:prstClr val="black"/>
                </a:solidFill>
              </a:rPr>
              <a:t>د</a:t>
            </a:r>
            <a:r>
              <a:rPr lang="ar-IQ" dirty="0">
                <a:solidFill>
                  <a:prstClr val="black"/>
                </a:solidFill>
              </a:rPr>
              <a:t> . نيكار فاضل </a:t>
            </a:r>
            <a:endParaRPr lang="en-US" dirty="0">
              <a:solidFill>
                <a:prstClr val="black"/>
              </a:solidFill>
            </a:endParaRPr>
          </a:p>
        </p:txBody>
      </p:sp>
      <p:sp>
        <p:nvSpPr>
          <p:cNvPr id="6" name="Slide Number Placeholder 5"/>
          <p:cNvSpPr>
            <a:spLocks noGrp="1"/>
          </p:cNvSpPr>
          <p:nvPr>
            <p:ph type="sldNum" sz="quarter" idx="12"/>
          </p:nvPr>
        </p:nvSpPr>
        <p:spPr/>
        <p:txBody>
          <a:bodyPr/>
          <a:lstStyle/>
          <a:p>
            <a:r>
              <a:rPr lang="ku-Arab-IQ" dirty="0">
                <a:solidFill>
                  <a:prstClr val="black"/>
                </a:solidFill>
              </a:rPr>
              <a:t>٤٩</a:t>
            </a:r>
            <a:endParaRPr lang="en-US" dirty="0">
              <a:solidFill>
                <a:prstClr val="black"/>
              </a:solidFill>
            </a:endParaRPr>
          </a:p>
        </p:txBody>
      </p:sp>
    </p:spTree>
    <p:extLst>
      <p:ext uri="{BB962C8B-B14F-4D97-AF65-F5344CB8AC3E}">
        <p14:creationId xmlns:p14="http://schemas.microsoft.com/office/powerpoint/2010/main" val="20324303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a:extLst>
              <a:ext uri="{FF2B5EF4-FFF2-40B4-BE49-F238E27FC236}">
                <a16:creationId xmlns:a16="http://schemas.microsoft.com/office/drawing/2014/main" id="{3827A27B-E575-0A4C-5000-364F66282F09}"/>
              </a:ext>
            </a:extLst>
          </p:cNvPr>
          <p:cNvGraphicFramePr>
            <a:graphicFrameLocks noGrp="1"/>
          </p:cNvGraphicFramePr>
          <p:nvPr>
            <p:ph idx="1"/>
          </p:nvPr>
        </p:nvGraphicFramePr>
        <p:xfrm>
          <a:off x="760862" y="685800"/>
          <a:ext cx="7321101" cy="4285140"/>
        </p:xfrm>
        <a:graphic>
          <a:graphicData uri="http://schemas.openxmlformats.org/drawingml/2006/table">
            <a:tbl>
              <a:tblPr rtl="1" bandRow="1"/>
              <a:tblGrid>
                <a:gridCol w="4494123">
                  <a:extLst>
                    <a:ext uri="{9D8B030D-6E8A-4147-A177-3AD203B41FA5}">
                      <a16:colId xmlns:a16="http://schemas.microsoft.com/office/drawing/2014/main" val="1683923986"/>
                    </a:ext>
                  </a:extLst>
                </a:gridCol>
                <a:gridCol w="2826978">
                  <a:extLst>
                    <a:ext uri="{9D8B030D-6E8A-4147-A177-3AD203B41FA5}">
                      <a16:colId xmlns:a16="http://schemas.microsoft.com/office/drawing/2014/main" val="2008861880"/>
                    </a:ext>
                  </a:extLst>
                </a:gridCol>
              </a:tblGrid>
              <a:tr h="428514">
                <a:tc>
                  <a:txBody>
                    <a:bodyPr/>
                    <a:lstStyle/>
                    <a:p>
                      <a:pPr marL="0" marR="0" indent="-457200" algn="ctr" rtl="1">
                        <a:lnSpc>
                          <a:spcPct val="115000"/>
                        </a:lnSpc>
                        <a:spcBef>
                          <a:spcPts val="0"/>
                        </a:spcBef>
                        <a:spcAft>
                          <a:spcPts val="1000"/>
                        </a:spcAft>
                      </a:pPr>
                      <a:r>
                        <a:rPr lang="en-US" sz="2000" dirty="0">
                          <a:solidFill>
                            <a:srgbClr val="000000"/>
                          </a:solidFill>
                          <a:effectLst/>
                          <a:latin typeface="Calibri" panose="020F0502020204030204" pitchFamily="34" charset="0"/>
                          <a:ea typeface="Calibri" panose="020F0502020204030204" pitchFamily="34" charset="0"/>
                          <a:cs typeface="+mn-cs"/>
                        </a:rPr>
                        <a:t>           </a:t>
                      </a:r>
                      <a:r>
                        <a:rPr lang="ar-IQ" sz="2000" dirty="0">
                          <a:solidFill>
                            <a:srgbClr val="000000"/>
                          </a:solidFill>
                          <a:effectLst/>
                          <a:latin typeface="Calibri" panose="020F0502020204030204" pitchFamily="34" charset="0"/>
                          <a:ea typeface="Calibri" panose="020F0502020204030204" pitchFamily="34" charset="0"/>
                          <a:cs typeface="+mn-cs"/>
                        </a:rPr>
                        <a:t>الشهادة</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Ali_K_Samik" pitchFamily="2" charset="-78"/>
                        </a:rPr>
                        <a:t>الراتب الاسمي</a:t>
                      </a:r>
                      <a:endParaRPr lang="en-US" sz="20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56529637"/>
                  </a:ext>
                </a:extLst>
              </a:tr>
              <a:tr h="428514">
                <a:tc>
                  <a:txBody>
                    <a:bodyPr/>
                    <a:lstStyle/>
                    <a:p>
                      <a:pPr marL="0" marR="0" algn="ctr" rtl="1">
                        <a:lnSpc>
                          <a:spcPct val="115000"/>
                        </a:lnSpc>
                        <a:spcBef>
                          <a:spcPts val="0"/>
                        </a:spcBef>
                        <a:spcAft>
                          <a:spcPts val="1000"/>
                        </a:spcAft>
                      </a:pPr>
                      <a:r>
                        <a:rPr lang="ar-SA" sz="2000" dirty="0">
                          <a:solidFill>
                            <a:srgbClr val="000000"/>
                          </a:solidFill>
                          <a:effectLst/>
                          <a:latin typeface="Calibri" panose="020F0502020204030204" pitchFamily="34" charset="0"/>
                          <a:ea typeface="Calibri" panose="020F0502020204030204" pitchFamily="34" charset="0"/>
                          <a:cs typeface="+mn-cs"/>
                        </a:rPr>
                        <a:t>دكت</a:t>
                      </a:r>
                      <a:r>
                        <a:rPr lang="ar-IQ" sz="2000" dirty="0">
                          <a:solidFill>
                            <a:srgbClr val="000000"/>
                          </a:solidFill>
                          <a:effectLst/>
                          <a:latin typeface="Calibri" panose="020F0502020204030204" pitchFamily="34" charset="0"/>
                          <a:ea typeface="Calibri" panose="020F0502020204030204" pitchFamily="34" charset="0"/>
                          <a:cs typeface="+mn-cs"/>
                        </a:rPr>
                        <a:t>و</a:t>
                      </a:r>
                      <a:r>
                        <a:rPr lang="ar-SA" sz="2000" dirty="0">
                          <a:solidFill>
                            <a:srgbClr val="000000"/>
                          </a:solidFill>
                          <a:effectLst/>
                          <a:latin typeface="Calibri" panose="020F0502020204030204" pitchFamily="34" charset="0"/>
                          <a:ea typeface="Calibri" panose="020F0502020204030204" pitchFamily="34" charset="0"/>
                          <a:cs typeface="+mn-cs"/>
                        </a:rPr>
                        <a:t>را</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2000" b="1">
                          <a:solidFill>
                            <a:srgbClr val="000000"/>
                          </a:solidFill>
                          <a:effectLst/>
                          <a:latin typeface="Calibri" panose="020F0502020204030204" pitchFamily="34" charset="0"/>
                          <a:ea typeface="Calibri" panose="020F0502020204030204" pitchFamily="34" charset="0"/>
                          <a:cs typeface="Ali_K_Samik" pitchFamily="2" charset="-78"/>
                        </a:rPr>
                        <a:t>429,000</a:t>
                      </a:r>
                      <a:endParaRPr lang="en-US" sz="200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01070141"/>
                  </a:ext>
                </a:extLst>
              </a:tr>
              <a:tr h="428514">
                <a:tc>
                  <a:txBody>
                    <a:bodyPr/>
                    <a:lstStyle/>
                    <a:p>
                      <a:pPr marL="0" marR="0" algn="ctr" rtl="1">
                        <a:lnSpc>
                          <a:spcPct val="115000"/>
                        </a:lnSpc>
                        <a:spcBef>
                          <a:spcPts val="0"/>
                        </a:spcBef>
                        <a:spcAft>
                          <a:spcPts val="1000"/>
                        </a:spcAft>
                      </a:pPr>
                      <a:r>
                        <a:rPr lang="ar-SA" sz="2000" dirty="0">
                          <a:solidFill>
                            <a:srgbClr val="000000"/>
                          </a:solidFill>
                          <a:effectLst/>
                          <a:latin typeface="Calibri" panose="020F0502020204030204" pitchFamily="34" charset="0"/>
                          <a:ea typeface="Calibri" panose="020F0502020204030204" pitchFamily="34" charset="0"/>
                          <a:cs typeface="+mn-cs"/>
                        </a:rPr>
                        <a:t>ماستر</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2000" b="1">
                          <a:solidFill>
                            <a:srgbClr val="000000"/>
                          </a:solidFill>
                          <a:effectLst/>
                          <a:latin typeface="Calibri" panose="020F0502020204030204" pitchFamily="34" charset="0"/>
                          <a:ea typeface="Calibri" panose="020F0502020204030204" pitchFamily="34" charset="0"/>
                          <a:cs typeface="Ali_K_Samik" pitchFamily="2" charset="-78"/>
                        </a:rPr>
                        <a:t>374,000</a:t>
                      </a:r>
                      <a:endParaRPr lang="en-US" sz="200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81206716"/>
                  </a:ext>
                </a:extLst>
              </a:tr>
              <a:tr h="428514">
                <a:tc>
                  <a:txBody>
                    <a:bodyPr/>
                    <a:lstStyle/>
                    <a:p>
                      <a:pPr marL="0" marR="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mn-cs"/>
                        </a:rPr>
                        <a:t>دبلوم العالي</a:t>
                      </a:r>
                      <a:r>
                        <a:rPr lang="ar-SA" sz="2000" dirty="0">
                          <a:solidFill>
                            <a:srgbClr val="000000"/>
                          </a:solidFill>
                          <a:effectLst/>
                          <a:latin typeface="Calibri" panose="020F0502020204030204" pitchFamily="34" charset="0"/>
                          <a:ea typeface="Calibri" panose="020F0502020204030204" pitchFamily="34" charset="0"/>
                          <a:cs typeface="+mn-cs"/>
                        </a:rPr>
                        <a:t>+ بكال</a:t>
                      </a:r>
                      <a:r>
                        <a:rPr lang="ar-IQ" sz="2000" dirty="0">
                          <a:solidFill>
                            <a:srgbClr val="000000"/>
                          </a:solidFill>
                          <a:effectLst/>
                          <a:latin typeface="Calibri" panose="020F0502020204030204" pitchFamily="34" charset="0"/>
                          <a:ea typeface="Calibri" panose="020F0502020204030204" pitchFamily="34" charset="0"/>
                          <a:cs typeface="+mn-cs"/>
                        </a:rPr>
                        <a:t>و</a:t>
                      </a:r>
                      <a:r>
                        <a:rPr lang="ar-SA" sz="2000" dirty="0">
                          <a:solidFill>
                            <a:srgbClr val="000000"/>
                          </a:solidFill>
                          <a:effectLst/>
                          <a:latin typeface="Calibri" panose="020F0502020204030204" pitchFamily="34" charset="0"/>
                          <a:ea typeface="Calibri" panose="020F0502020204030204" pitchFamily="34" charset="0"/>
                          <a:cs typeface="+mn-cs"/>
                        </a:rPr>
                        <a:t>ريس</a:t>
                      </a:r>
                      <a:r>
                        <a:rPr lang="ar-IQ" sz="2000" dirty="0">
                          <a:solidFill>
                            <a:srgbClr val="000000"/>
                          </a:solidFill>
                          <a:effectLst/>
                          <a:latin typeface="Calibri" panose="020F0502020204030204" pitchFamily="34" charset="0"/>
                          <a:ea typeface="Calibri" panose="020F0502020204030204" pitchFamily="34" charset="0"/>
                          <a:cs typeface="+mn-cs"/>
                        </a:rPr>
                        <a:t> </a:t>
                      </a:r>
                      <a:r>
                        <a:rPr lang="ar-SA" sz="2000" dirty="0">
                          <a:solidFill>
                            <a:srgbClr val="000000"/>
                          </a:solidFill>
                          <a:effectLst/>
                          <a:latin typeface="Calibri" panose="020F0502020204030204" pitchFamily="34" charset="0"/>
                          <a:ea typeface="Calibri" panose="020F0502020204030204" pitchFamily="34" charset="0"/>
                          <a:cs typeface="+mn-cs"/>
                        </a:rPr>
                        <a:t>(5) و( 6)س</a:t>
                      </a:r>
                      <a:r>
                        <a:rPr lang="ar-IQ" sz="2000" dirty="0">
                          <a:solidFill>
                            <a:srgbClr val="000000"/>
                          </a:solidFill>
                          <a:effectLst/>
                          <a:latin typeface="Calibri" panose="020F0502020204030204" pitchFamily="34" charset="0"/>
                          <a:ea typeface="Calibri" panose="020F0502020204030204" pitchFamily="34" charset="0"/>
                          <a:cs typeface="+mn-cs"/>
                        </a:rPr>
                        <a:t>نوات</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2000" b="1">
                          <a:solidFill>
                            <a:srgbClr val="000000"/>
                          </a:solidFill>
                          <a:effectLst/>
                          <a:latin typeface="Calibri" panose="020F0502020204030204" pitchFamily="34" charset="0"/>
                          <a:ea typeface="Calibri" panose="020F0502020204030204" pitchFamily="34" charset="0"/>
                          <a:cs typeface="Ali_K_Samik" pitchFamily="2" charset="-78"/>
                        </a:rPr>
                        <a:t>362,000</a:t>
                      </a:r>
                      <a:endParaRPr lang="en-US" sz="200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49000211"/>
                  </a:ext>
                </a:extLst>
              </a:tr>
              <a:tr h="428514">
                <a:tc>
                  <a:txBody>
                    <a:bodyPr/>
                    <a:lstStyle/>
                    <a:p>
                      <a:pPr marL="0" marR="0" algn="ctr" rtl="1">
                        <a:lnSpc>
                          <a:spcPct val="115000"/>
                        </a:lnSpc>
                        <a:spcBef>
                          <a:spcPts val="0"/>
                        </a:spcBef>
                        <a:spcAft>
                          <a:spcPts val="1000"/>
                        </a:spcAft>
                      </a:pPr>
                      <a:r>
                        <a:rPr lang="ar-SA" sz="2000" dirty="0">
                          <a:solidFill>
                            <a:srgbClr val="000000"/>
                          </a:solidFill>
                          <a:effectLst/>
                          <a:latin typeface="Calibri" panose="020F0502020204030204" pitchFamily="34" charset="0"/>
                          <a:ea typeface="Calibri" panose="020F0502020204030204" pitchFamily="34" charset="0"/>
                          <a:cs typeface="+mn-cs"/>
                        </a:rPr>
                        <a:t>بكال</a:t>
                      </a:r>
                      <a:r>
                        <a:rPr lang="ar-IQ" sz="2000" dirty="0">
                          <a:solidFill>
                            <a:srgbClr val="000000"/>
                          </a:solidFill>
                          <a:effectLst/>
                          <a:latin typeface="Calibri" panose="020F0502020204030204" pitchFamily="34" charset="0"/>
                          <a:ea typeface="Calibri" panose="020F0502020204030204" pitchFamily="34" charset="0"/>
                          <a:cs typeface="+mn-cs"/>
                        </a:rPr>
                        <a:t>و</a:t>
                      </a:r>
                      <a:r>
                        <a:rPr lang="ar-SA" sz="2000" dirty="0">
                          <a:solidFill>
                            <a:srgbClr val="000000"/>
                          </a:solidFill>
                          <a:effectLst/>
                          <a:latin typeface="Calibri" panose="020F0502020204030204" pitchFamily="34" charset="0"/>
                          <a:ea typeface="Calibri" panose="020F0502020204030204" pitchFamily="34" charset="0"/>
                          <a:cs typeface="+mn-cs"/>
                        </a:rPr>
                        <a:t>ري</a:t>
                      </a:r>
                      <a:r>
                        <a:rPr lang="ar-IQ" sz="2000" dirty="0">
                          <a:solidFill>
                            <a:srgbClr val="000000"/>
                          </a:solidFill>
                          <a:effectLst/>
                          <a:latin typeface="Calibri" panose="020F0502020204030204" pitchFamily="34" charset="0"/>
                          <a:ea typeface="Calibri" panose="020F0502020204030204" pitchFamily="34" charset="0"/>
                          <a:cs typeface="+mn-cs"/>
                        </a:rPr>
                        <a:t>و</a:t>
                      </a:r>
                      <a:r>
                        <a:rPr lang="ar-SA" sz="2000" dirty="0">
                          <a:solidFill>
                            <a:srgbClr val="000000"/>
                          </a:solidFill>
                          <a:effectLst/>
                          <a:latin typeface="Calibri" panose="020F0502020204030204" pitchFamily="34" charset="0"/>
                          <a:ea typeface="Calibri" panose="020F0502020204030204" pitchFamily="34" charset="0"/>
                          <a:cs typeface="+mn-cs"/>
                        </a:rPr>
                        <a:t>س</a:t>
                      </a:r>
                      <a:r>
                        <a:rPr lang="ar-IQ" sz="2000" dirty="0">
                          <a:solidFill>
                            <a:srgbClr val="000000"/>
                          </a:solidFill>
                          <a:effectLst/>
                          <a:latin typeface="Calibri" panose="020F0502020204030204" pitchFamily="34" charset="0"/>
                          <a:ea typeface="Calibri" panose="020F0502020204030204" pitchFamily="34" charset="0"/>
                          <a:cs typeface="+mn-cs"/>
                        </a:rPr>
                        <a:t> </a:t>
                      </a:r>
                      <a:r>
                        <a:rPr lang="ar-SA" sz="2000" dirty="0">
                          <a:solidFill>
                            <a:srgbClr val="000000"/>
                          </a:solidFill>
                          <a:effectLst/>
                          <a:latin typeface="Calibri" panose="020F0502020204030204" pitchFamily="34" charset="0"/>
                          <a:ea typeface="Calibri" panose="020F0502020204030204" pitchFamily="34" charset="0"/>
                          <a:cs typeface="+mn-cs"/>
                        </a:rPr>
                        <a:t>(4)س</a:t>
                      </a:r>
                      <a:r>
                        <a:rPr lang="ar-IQ" sz="2000" dirty="0">
                          <a:solidFill>
                            <a:srgbClr val="000000"/>
                          </a:solidFill>
                          <a:effectLst/>
                          <a:latin typeface="Calibri" panose="020F0502020204030204" pitchFamily="34" charset="0"/>
                          <a:ea typeface="Calibri" panose="020F0502020204030204" pitchFamily="34" charset="0"/>
                          <a:cs typeface="+mn-cs"/>
                        </a:rPr>
                        <a:t>نوات</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2000" b="1">
                          <a:solidFill>
                            <a:srgbClr val="000000"/>
                          </a:solidFill>
                          <a:effectLst/>
                          <a:latin typeface="Calibri" panose="020F0502020204030204" pitchFamily="34" charset="0"/>
                          <a:ea typeface="Calibri" panose="020F0502020204030204" pitchFamily="34" charset="0"/>
                          <a:cs typeface="Ali_K_Samik" pitchFamily="2" charset="-78"/>
                        </a:rPr>
                        <a:t>296,000</a:t>
                      </a:r>
                      <a:endParaRPr lang="en-US" sz="200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31610927"/>
                  </a:ext>
                </a:extLst>
              </a:tr>
              <a:tr h="428514">
                <a:tc>
                  <a:txBody>
                    <a:bodyPr/>
                    <a:lstStyle/>
                    <a:p>
                      <a:pPr marL="0" marR="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mn-cs"/>
                        </a:rPr>
                        <a:t>دبلوم</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2000" b="1" dirty="0">
                          <a:solidFill>
                            <a:srgbClr val="000000"/>
                          </a:solidFill>
                          <a:effectLst/>
                          <a:latin typeface="Calibri" panose="020F0502020204030204" pitchFamily="34" charset="0"/>
                          <a:ea typeface="Calibri" panose="020F0502020204030204" pitchFamily="34" charset="0"/>
                          <a:cs typeface="Ali_K_Samik" pitchFamily="2" charset="-78"/>
                        </a:rPr>
                        <a:t>265,000</a:t>
                      </a:r>
                      <a:endParaRPr lang="en-US" sz="20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92594797"/>
                  </a:ext>
                </a:extLst>
              </a:tr>
              <a:tr h="428514">
                <a:tc>
                  <a:txBody>
                    <a:bodyPr/>
                    <a:lstStyle/>
                    <a:p>
                      <a:pPr marL="0" marR="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mn-cs"/>
                        </a:rPr>
                        <a:t>الاعدادية</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2000" b="1" dirty="0">
                          <a:solidFill>
                            <a:srgbClr val="000000"/>
                          </a:solidFill>
                          <a:effectLst/>
                          <a:latin typeface="Calibri" panose="020F0502020204030204" pitchFamily="34" charset="0"/>
                          <a:ea typeface="Calibri" panose="020F0502020204030204" pitchFamily="34" charset="0"/>
                          <a:cs typeface="Ali_K_Samik" pitchFamily="2" charset="-78"/>
                        </a:rPr>
                        <a:t>240,000</a:t>
                      </a:r>
                      <a:endParaRPr lang="en-US" sz="20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43179224"/>
                  </a:ext>
                </a:extLst>
              </a:tr>
              <a:tr h="428514">
                <a:tc>
                  <a:txBody>
                    <a:bodyPr/>
                    <a:lstStyle/>
                    <a:p>
                      <a:pPr marL="0" marR="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mn-cs"/>
                        </a:rPr>
                        <a:t>المتوسطة</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2000" b="1" dirty="0">
                          <a:solidFill>
                            <a:srgbClr val="000000"/>
                          </a:solidFill>
                          <a:effectLst/>
                          <a:latin typeface="Calibri" panose="020F0502020204030204" pitchFamily="34" charset="0"/>
                          <a:ea typeface="Calibri" panose="020F0502020204030204" pitchFamily="34" charset="0"/>
                          <a:cs typeface="Ali_K_Samik" pitchFamily="2" charset="-78"/>
                        </a:rPr>
                        <a:t>185,000</a:t>
                      </a:r>
                      <a:endParaRPr lang="en-US" sz="20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26418000"/>
                  </a:ext>
                </a:extLst>
              </a:tr>
              <a:tr h="428514">
                <a:tc>
                  <a:txBody>
                    <a:bodyPr/>
                    <a:lstStyle/>
                    <a:p>
                      <a:pPr marL="0" marR="0" indent="-45720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mn-cs"/>
                        </a:rPr>
                        <a:t>الابتدائي</a:t>
                      </a:r>
                      <a:r>
                        <a:rPr lang="ar-SA" sz="2000" dirty="0">
                          <a:solidFill>
                            <a:srgbClr val="000000"/>
                          </a:solidFill>
                          <a:effectLst/>
                          <a:latin typeface="Calibri" panose="020F0502020204030204" pitchFamily="34" charset="0"/>
                          <a:ea typeface="Calibri" panose="020F0502020204030204" pitchFamily="34" charset="0"/>
                          <a:cs typeface="+mn-cs"/>
                        </a:rPr>
                        <a:t>           </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2000" b="1">
                          <a:solidFill>
                            <a:srgbClr val="000000"/>
                          </a:solidFill>
                          <a:effectLst/>
                          <a:latin typeface="Calibri" panose="020F0502020204030204" pitchFamily="34" charset="0"/>
                          <a:ea typeface="Calibri" panose="020F0502020204030204" pitchFamily="34" charset="0"/>
                          <a:cs typeface="Ali_K_Samik" pitchFamily="2" charset="-78"/>
                        </a:rPr>
                        <a:t>152,000</a:t>
                      </a:r>
                      <a:endParaRPr lang="en-US" sz="200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3494047"/>
                  </a:ext>
                </a:extLst>
              </a:tr>
              <a:tr h="428514">
                <a:tc>
                  <a:txBody>
                    <a:bodyPr/>
                    <a:lstStyle/>
                    <a:p>
                      <a:pPr marL="0" marR="0" indent="-45720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mn-cs"/>
                        </a:rPr>
                        <a:t>بدون شهادة</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2000" b="1" dirty="0">
                          <a:solidFill>
                            <a:srgbClr val="000000"/>
                          </a:solidFill>
                          <a:effectLst/>
                          <a:latin typeface="Calibri" panose="020F0502020204030204" pitchFamily="34" charset="0"/>
                          <a:ea typeface="Calibri" panose="020F0502020204030204" pitchFamily="34" charset="0"/>
                          <a:cs typeface="Ali_K_Samik" pitchFamily="2" charset="-78"/>
                        </a:rPr>
                        <a:t>140,000</a:t>
                      </a:r>
                      <a:endParaRPr lang="en-US" sz="20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05130798"/>
                  </a:ext>
                </a:extLst>
              </a:tr>
            </a:tbl>
          </a:graphicData>
        </a:graphic>
      </p:graphicFrame>
      <p:sp>
        <p:nvSpPr>
          <p:cNvPr id="5" name="Slide Number Placeholder 4">
            <a:extLst>
              <a:ext uri="{FF2B5EF4-FFF2-40B4-BE49-F238E27FC236}">
                <a16:creationId xmlns:a16="http://schemas.microsoft.com/office/drawing/2014/main" id="{C12A8C09-03AF-9C9E-97B2-42EAA59AF2C6}"/>
              </a:ext>
            </a:extLst>
          </p:cNvPr>
          <p:cNvSpPr>
            <a:spLocks noGrp="1"/>
          </p:cNvSpPr>
          <p:nvPr>
            <p:ph type="sldNum" sz="quarter" idx="12"/>
          </p:nvPr>
        </p:nvSpPr>
        <p:spPr/>
        <p:txBody>
          <a:bodyPr/>
          <a:lstStyle/>
          <a:p>
            <a:r>
              <a:rPr lang="ku-Arab-IQ" dirty="0">
                <a:solidFill>
                  <a:prstClr val="black"/>
                </a:solidFill>
              </a:rPr>
              <a:t>٥٠</a:t>
            </a:r>
            <a:endParaRPr lang="en-US" dirty="0">
              <a:solidFill>
                <a:prstClr val="black"/>
              </a:solidFill>
            </a:endParaRPr>
          </a:p>
        </p:txBody>
      </p:sp>
      <p:sp>
        <p:nvSpPr>
          <p:cNvPr id="11" name="Rectangle 2">
            <a:extLst>
              <a:ext uri="{FF2B5EF4-FFF2-40B4-BE49-F238E27FC236}">
                <a16:creationId xmlns:a16="http://schemas.microsoft.com/office/drawing/2014/main" id="{D318756C-6C28-0D81-7EA9-4C76E1990EE7}"/>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392805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34904A-DE34-D914-3915-E72EB436CBF9}"/>
              </a:ext>
            </a:extLst>
          </p:cNvPr>
          <p:cNvSpPr>
            <a:spLocks noGrp="1"/>
          </p:cNvSpPr>
          <p:nvPr>
            <p:ph idx="1"/>
          </p:nvPr>
        </p:nvSpPr>
        <p:spPr>
          <a:xfrm>
            <a:off x="152400" y="304800"/>
            <a:ext cx="8534400" cy="5867400"/>
          </a:xfrm>
        </p:spPr>
        <p:txBody>
          <a:bodyPr>
            <a:normAutofit/>
          </a:bodyPr>
          <a:lstStyle/>
          <a:p>
            <a:pPr marL="0" marR="0" indent="0" algn="r" rtl="1">
              <a:lnSpc>
                <a:spcPct val="150000"/>
              </a:lnSpc>
              <a:spcBef>
                <a:spcPts val="0"/>
              </a:spcBef>
              <a:spcAft>
                <a:spcPts val="0"/>
              </a:spcAft>
              <a:buNone/>
              <a:tabLst>
                <a:tab pos="365760" algn="l"/>
              </a:tabLst>
            </a:pPr>
            <a:r>
              <a:rPr lang="ar-IQ" sz="2400" b="1" dirty="0">
                <a:solidFill>
                  <a:srgbClr val="000000"/>
                </a:solidFill>
                <a:effectLst/>
                <a:latin typeface="Calibri" panose="020F0502020204030204" pitchFamily="34" charset="0"/>
                <a:ea typeface="Calibri" panose="020F0502020204030204" pitchFamily="34" charset="0"/>
              </a:rPr>
              <a:t>ثانيا/ العلاوة:</a:t>
            </a:r>
            <a:r>
              <a:rPr lang="ar-IQ" sz="2400" dirty="0">
                <a:solidFill>
                  <a:srgbClr val="000000"/>
                </a:solidFill>
                <a:effectLst/>
                <a:latin typeface="Calibri" panose="020F0502020204030204" pitchFamily="34" charset="0"/>
                <a:ea typeface="Calibri" panose="020F0502020204030204" pitchFamily="34" charset="0"/>
              </a:rPr>
              <a:t> هي عبارة عن مبلغ مقطوع من المال، يمثل زيادة سنوية محددة تضاف إلى الراتب الأساسي وتصبح عنصرا من عناصره، وهي مزايا مالية التي تعد ملحقات الراتب والاضافات التي تضاف إلى الراتب الأساسي لمساعدة الموظف على مواجهة الاعباء المعيشية التي تتزايد بتقدمه في السن. حيث تمثل العلاوة وسيلة لازدياد راتب الموظف سنويا</a:t>
            </a:r>
            <a:r>
              <a:rPr lang="ku-Arab-IQ" sz="2400" dirty="0">
                <a:solidFill>
                  <a:srgbClr val="000000"/>
                </a:solidFill>
                <a:latin typeface="Calibri" panose="020F0502020204030204" pitchFamily="34" charset="0"/>
                <a:ea typeface="Calibri" panose="020F0502020204030204" pitchFamily="34" charset="0"/>
              </a:rPr>
              <a:t>.</a:t>
            </a:r>
          </a:p>
        </p:txBody>
      </p:sp>
      <p:sp>
        <p:nvSpPr>
          <p:cNvPr id="5" name="Slide Number Placeholder 4">
            <a:extLst>
              <a:ext uri="{FF2B5EF4-FFF2-40B4-BE49-F238E27FC236}">
                <a16:creationId xmlns:a16="http://schemas.microsoft.com/office/drawing/2014/main" id="{72E0B759-F115-2BFD-8754-12489D12810D}"/>
              </a:ext>
            </a:extLst>
          </p:cNvPr>
          <p:cNvSpPr>
            <a:spLocks noGrp="1"/>
          </p:cNvSpPr>
          <p:nvPr>
            <p:ph type="sldNum" sz="quarter" idx="12"/>
          </p:nvPr>
        </p:nvSpPr>
        <p:spPr/>
        <p:txBody>
          <a:bodyPr/>
          <a:lstStyle/>
          <a:p>
            <a:r>
              <a:rPr lang="ku-Arab-IQ" dirty="0">
                <a:solidFill>
                  <a:prstClr val="black"/>
                </a:solidFill>
              </a:rPr>
              <a:t>٥١</a:t>
            </a:r>
            <a:endParaRPr lang="en-US" dirty="0">
              <a:solidFill>
                <a:prstClr val="black"/>
              </a:solidFill>
            </a:endParaRPr>
          </a:p>
        </p:txBody>
      </p:sp>
    </p:spTree>
    <p:extLst>
      <p:ext uri="{BB962C8B-B14F-4D97-AF65-F5344CB8AC3E}">
        <p14:creationId xmlns:p14="http://schemas.microsoft.com/office/powerpoint/2010/main" val="978606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34904A-DE34-D914-3915-E72EB436CBF9}"/>
              </a:ext>
            </a:extLst>
          </p:cNvPr>
          <p:cNvSpPr>
            <a:spLocks noGrp="1"/>
          </p:cNvSpPr>
          <p:nvPr>
            <p:ph idx="1"/>
          </p:nvPr>
        </p:nvSpPr>
        <p:spPr>
          <a:xfrm>
            <a:off x="76200" y="304800"/>
            <a:ext cx="8936832" cy="5867400"/>
          </a:xfrm>
        </p:spPr>
        <p:txBody>
          <a:bodyPr>
            <a:normAutofit/>
          </a:bodyPr>
          <a:lstStyle/>
          <a:p>
            <a:pPr marL="0" marR="0" indent="0" algn="r" rtl="1">
              <a:lnSpc>
                <a:spcPct val="150000"/>
              </a:lnSpc>
              <a:spcBef>
                <a:spcPts val="0"/>
              </a:spcBef>
              <a:spcAft>
                <a:spcPts val="0"/>
              </a:spcAft>
              <a:buNone/>
              <a:tabLst>
                <a:tab pos="365760" algn="l"/>
              </a:tabLst>
            </a:pPr>
            <a:endParaRPr lang="en-US" sz="1600" dirty="0">
              <a:effectLst/>
              <a:latin typeface="Calibri" panose="020F0502020204030204" pitchFamily="34" charset="0"/>
              <a:ea typeface="Calibri" panose="020F0502020204030204" pitchFamily="34" charset="0"/>
            </a:endParaRPr>
          </a:p>
          <a:p>
            <a:pPr marL="0" marR="0" indent="0" algn="r" rtl="1">
              <a:lnSpc>
                <a:spcPct val="150000"/>
              </a:lnSpc>
              <a:spcBef>
                <a:spcPts val="0"/>
              </a:spcBef>
              <a:spcAft>
                <a:spcPts val="0"/>
              </a:spcAft>
              <a:buNone/>
            </a:pPr>
            <a:r>
              <a:rPr lang="ar-IQ" sz="2000" b="1" dirty="0">
                <a:solidFill>
                  <a:srgbClr val="000000"/>
                </a:solidFill>
                <a:effectLst/>
                <a:latin typeface="Calibri" panose="020F0502020204030204" pitchFamily="34" charset="0"/>
                <a:ea typeface="Calibri" panose="020F0502020204030204" pitchFamily="34" charset="0"/>
              </a:rPr>
              <a:t>ثالثا/ الترفيع</a:t>
            </a:r>
            <a:r>
              <a:rPr lang="ar-IQ" sz="2000" dirty="0">
                <a:solidFill>
                  <a:srgbClr val="000000"/>
                </a:solidFill>
                <a:effectLst/>
                <a:latin typeface="Calibri" panose="020F0502020204030204" pitchFamily="34" charset="0"/>
                <a:ea typeface="Calibri" panose="020F0502020204030204" pitchFamily="34" charset="0"/>
              </a:rPr>
              <a:t>: يقصد بالترفيع إنتقال الموظف من الدرجة الوظيفية التي يشغلها إلى الدرجة الوظيفية التي تقع في الدرجة الاعلى التالية لدرجته دون أن يترتب على ذلك بالضرورة تغيير لعنوان الوظيفة المسندة إليه، حيث ينصب الترفيع أساسا على زيادة الراتب وقائما على أساس مدة الخدمة التي قضاها الموظف في الوظيفة وكفائته.</a:t>
            </a:r>
          </a:p>
          <a:p>
            <a:pPr marL="0" marR="0" indent="0" algn="r" rtl="1">
              <a:lnSpc>
                <a:spcPct val="150000"/>
              </a:lnSpc>
              <a:spcBef>
                <a:spcPts val="0"/>
              </a:spcBef>
              <a:spcAft>
                <a:spcPts val="0"/>
              </a:spcAft>
              <a:buNone/>
            </a:pPr>
            <a:r>
              <a:rPr lang="ku-Arab-IQ" sz="2000" dirty="0"/>
              <a:t>– </a:t>
            </a:r>
            <a:r>
              <a:rPr lang="ku-Arab-IQ" sz="2400" b="1" dirty="0">
                <a:effectLst>
                  <a:outerShdw blurRad="38100" dist="38100" dir="2700000" algn="tl">
                    <a:srgbClr val="000000">
                      <a:alpha val="43137"/>
                    </a:srgbClr>
                  </a:outerShdw>
                </a:effectLst>
              </a:rPr>
              <a:t>يشترط للترفيع توافر الشروط الآتية : </a:t>
            </a:r>
            <a:endParaRPr lang="ar-IQ" sz="2400" b="1" dirty="0">
              <a:effectLst>
                <a:outerShdw blurRad="38100" dist="38100" dir="2700000" algn="tl">
                  <a:srgbClr val="000000">
                    <a:alpha val="43137"/>
                  </a:srgbClr>
                </a:outerShdw>
              </a:effectLst>
            </a:endParaRPr>
          </a:p>
          <a:p>
            <a:pPr marL="0" marR="0" indent="0" algn="r" rtl="1">
              <a:lnSpc>
                <a:spcPct val="150000"/>
              </a:lnSpc>
              <a:spcBef>
                <a:spcPts val="0"/>
              </a:spcBef>
              <a:spcAft>
                <a:spcPts val="0"/>
              </a:spcAft>
              <a:buNone/>
            </a:pPr>
            <a:r>
              <a:rPr lang="ar-IQ" sz="2000" dirty="0"/>
              <a:t>أ- </a:t>
            </a:r>
            <a:r>
              <a:rPr lang="ku-Arab-IQ" sz="2000" dirty="0"/>
              <a:t>وجود وظيفة شاغرة في الدرجة الأعلى لدرجته ضمن الملاك الوظيفي للدائرة .</a:t>
            </a:r>
            <a:endParaRPr lang="ar-IQ" sz="2000" dirty="0"/>
          </a:p>
          <a:p>
            <a:pPr marL="0" marR="0" indent="0" algn="r" rtl="1">
              <a:lnSpc>
                <a:spcPct val="150000"/>
              </a:lnSpc>
              <a:spcBef>
                <a:spcPts val="0"/>
              </a:spcBef>
              <a:spcAft>
                <a:spcPts val="0"/>
              </a:spcAft>
              <a:buNone/>
            </a:pPr>
            <a:r>
              <a:rPr lang="ku-Arab-IQ" sz="2000" dirty="0"/>
              <a:t> ب- أكمال المدة المقررة للترفيع المنصوص عليھا في الجدول الملحق بھذا القانون .</a:t>
            </a:r>
            <a:endParaRPr lang="ar-IQ" sz="2000" dirty="0"/>
          </a:p>
          <a:p>
            <a:pPr marL="0" marR="0" indent="0" algn="r" rtl="1">
              <a:lnSpc>
                <a:spcPct val="150000"/>
              </a:lnSpc>
              <a:spcBef>
                <a:spcPts val="0"/>
              </a:spcBef>
              <a:spcAft>
                <a:spcPts val="0"/>
              </a:spcAft>
              <a:buNone/>
            </a:pPr>
            <a:r>
              <a:rPr lang="ku-Arab-IQ" sz="2000" dirty="0"/>
              <a:t> ج – أن يكون الموظف مستوفيا للشروط و المؤھلات المطلوبة لأشغال الوظيفة المرشح للترفيع اليھا.</a:t>
            </a:r>
            <a:endParaRPr lang="ar-IQ" sz="2000" dirty="0"/>
          </a:p>
          <a:p>
            <a:pPr marL="0" marR="0" indent="0" algn="r" rtl="1">
              <a:lnSpc>
                <a:spcPct val="150000"/>
              </a:lnSpc>
              <a:spcBef>
                <a:spcPts val="0"/>
              </a:spcBef>
              <a:spcAft>
                <a:spcPts val="0"/>
              </a:spcAft>
              <a:buNone/>
            </a:pPr>
            <a:r>
              <a:rPr lang="ku-Arab-IQ" sz="2000" dirty="0"/>
              <a:t> د- ثبوث قدرة و كفاءة الموظف على أشغال الوظيفة المراد ترفيعه أليھا بتوصية من رئيسه المباشر و مصادقة الرئيس الأعلى</a:t>
            </a:r>
            <a:endParaRPr lang="en-US" sz="2000" dirty="0"/>
          </a:p>
        </p:txBody>
      </p:sp>
      <p:sp>
        <p:nvSpPr>
          <p:cNvPr id="5" name="Slide Number Placeholder 4">
            <a:extLst>
              <a:ext uri="{FF2B5EF4-FFF2-40B4-BE49-F238E27FC236}">
                <a16:creationId xmlns:a16="http://schemas.microsoft.com/office/drawing/2014/main" id="{72E0B759-F115-2BFD-8754-12489D12810D}"/>
              </a:ext>
            </a:extLst>
          </p:cNvPr>
          <p:cNvSpPr>
            <a:spLocks noGrp="1"/>
          </p:cNvSpPr>
          <p:nvPr>
            <p:ph type="sldNum" sz="quarter" idx="12"/>
          </p:nvPr>
        </p:nvSpPr>
        <p:spPr/>
        <p:txBody>
          <a:bodyPr/>
          <a:lstStyle/>
          <a:p>
            <a:r>
              <a:rPr lang="ku-Arab-IQ" dirty="0">
                <a:solidFill>
                  <a:prstClr val="black"/>
                </a:solidFill>
              </a:rPr>
              <a:t>٥٢</a:t>
            </a:r>
            <a:endParaRPr lang="en-US" dirty="0">
              <a:solidFill>
                <a:prstClr val="black"/>
              </a:solidFill>
            </a:endParaRPr>
          </a:p>
        </p:txBody>
      </p:sp>
    </p:spTree>
    <p:extLst>
      <p:ext uri="{BB962C8B-B14F-4D97-AF65-F5344CB8AC3E}">
        <p14:creationId xmlns:p14="http://schemas.microsoft.com/office/powerpoint/2010/main" val="245494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1000"/>
                                        <p:tgtEl>
                                          <p:spTgt spid="2">
                                            <p:txEl>
                                              <p:pRg st="2" end="2"/>
                                            </p:txEl>
                                          </p:spTgt>
                                        </p:tgtEl>
                                      </p:cBhvr>
                                    </p:animEffect>
                                    <p:anim calcmode="lin" valueType="num">
                                      <p:cBhvr>
                                        <p:cTn id="14"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1000"/>
                                        <p:tgtEl>
                                          <p:spTgt spid="2">
                                            <p:txEl>
                                              <p:pRg st="3" end="3"/>
                                            </p:txEl>
                                          </p:spTgt>
                                        </p:tgtEl>
                                      </p:cBhvr>
                                    </p:animEffect>
                                    <p:anim calcmode="lin" valueType="num">
                                      <p:cBhvr>
                                        <p:cTn id="1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1000"/>
                                        <p:tgtEl>
                                          <p:spTgt spid="2">
                                            <p:txEl>
                                              <p:pRg st="4" end="4"/>
                                            </p:txEl>
                                          </p:spTgt>
                                        </p:tgtEl>
                                      </p:cBhvr>
                                    </p:animEffect>
                                    <p:anim calcmode="lin" valueType="num">
                                      <p:cBhvr>
                                        <p:cTn id="2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Effect transition="in" filter="fade">
                                      <p:cBhvr>
                                        <p:cTn id="33" dur="1000"/>
                                        <p:tgtEl>
                                          <p:spTgt spid="2">
                                            <p:txEl>
                                              <p:pRg st="6" end="6"/>
                                            </p:txEl>
                                          </p:spTgt>
                                        </p:tgtEl>
                                      </p:cBhvr>
                                    </p:animEffect>
                                    <p:anim calcmode="lin" valueType="num">
                                      <p:cBhvr>
                                        <p:cTn id="34"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258F0E-F83E-90B9-08F1-669879FDACF7}"/>
              </a:ext>
            </a:extLst>
          </p:cNvPr>
          <p:cNvSpPr>
            <a:spLocks noGrp="1"/>
          </p:cNvSpPr>
          <p:nvPr>
            <p:ph idx="1"/>
          </p:nvPr>
        </p:nvSpPr>
        <p:spPr>
          <a:xfrm>
            <a:off x="0" y="304800"/>
            <a:ext cx="9013032" cy="6019800"/>
          </a:xfrm>
        </p:spPr>
        <p:txBody>
          <a:bodyPr>
            <a:normAutofit fontScale="70000" lnSpcReduction="20000"/>
          </a:bodyPr>
          <a:lstStyle/>
          <a:p>
            <a:pPr marL="109728" indent="0" algn="r" rtl="1">
              <a:buNone/>
            </a:pPr>
            <a:endParaRPr lang="ar-IQ" sz="2600" b="1" dirty="0"/>
          </a:p>
          <a:p>
            <a:pPr marL="109728" indent="0" algn="r" rtl="1">
              <a:buNone/>
            </a:pPr>
            <a:r>
              <a:rPr lang="ar-IQ" sz="2900" b="1" dirty="0"/>
              <a:t>رابعا/ </a:t>
            </a:r>
            <a:r>
              <a:rPr lang="ar-IQ" sz="3100" b="1" dirty="0"/>
              <a:t>الترقية: </a:t>
            </a:r>
            <a:r>
              <a:rPr lang="ku-Arab-IQ" sz="3100" b="0" i="0" dirty="0">
                <a:solidFill>
                  <a:srgbClr val="000000"/>
                </a:solidFill>
                <a:effectLst/>
                <a:latin typeface="Arial" panose="020B0604020202020204" pitchFamily="34" charset="0"/>
              </a:rPr>
              <a:t>وهي إسناد وظيفة إلى الموظف أعلى من الوظيفة التي كان يشغلها في السلم الإداري تكون فيها</a:t>
            </a:r>
            <a:r>
              <a:rPr lang="ar-IQ" sz="3100" b="0" i="0" dirty="0">
                <a:solidFill>
                  <a:srgbClr val="000000"/>
                </a:solidFill>
                <a:effectLst/>
                <a:latin typeface="Arial" panose="020B0604020202020204" pitchFamily="34" charset="0"/>
              </a:rPr>
              <a:t> </a:t>
            </a:r>
            <a:r>
              <a:rPr lang="ku-Arab-IQ" sz="3100" b="0" i="0" dirty="0">
                <a:solidFill>
                  <a:srgbClr val="000000"/>
                </a:solidFill>
                <a:effectLst/>
                <a:latin typeface="Arial" panose="020B0604020202020204" pitchFamily="34" charset="0"/>
              </a:rPr>
              <a:t>مسؤولياته وصلاحياته أكثر من تلك التي كان مكلفاً بها كالترقية من معاون ملاحظ إلى ملاحظ وإلى رئيس ملاحظين، والترقية من معاون مدير إلى مدير، والترقية من رئيس قسم إلى عميد وهكذا .</a:t>
            </a:r>
            <a:endParaRPr lang="ku-Arab-IQ" sz="3100" b="0" i="0" dirty="0">
              <a:solidFill>
                <a:srgbClr val="666666"/>
              </a:solidFill>
              <a:effectLst/>
              <a:latin typeface="Poppins" panose="00000500000000000000" pitchFamily="2" charset="0"/>
            </a:endParaRPr>
          </a:p>
          <a:p>
            <a:pPr marL="342900" indent="0" algn="r" rtl="1">
              <a:spcAft>
                <a:spcPts val="0"/>
              </a:spcAft>
              <a:buNone/>
            </a:pPr>
            <a:r>
              <a:rPr lang="ar-IQ" sz="3100" dirty="0"/>
              <a:t>ويترتب عنها تغيير في المركز الوظيفي أو العنوان الوظيفي للموظف، </a:t>
            </a:r>
            <a:r>
              <a:rPr lang="ku-Arab-IQ" sz="3100" b="0" i="0" dirty="0">
                <a:solidFill>
                  <a:srgbClr val="000000"/>
                </a:solidFill>
                <a:effectLst/>
                <a:latin typeface="Arial" panose="020B0604020202020204" pitchFamily="34" charset="0"/>
              </a:rPr>
              <a:t>ومن حيث المبدأ العام فإن الترقية في المناصب الإدارية</a:t>
            </a:r>
            <a:r>
              <a:rPr lang="ar-IQ" sz="3100" dirty="0"/>
              <a:t> </a:t>
            </a:r>
            <a:r>
              <a:rPr lang="ku-Arab-IQ" sz="3100" b="0" i="0" dirty="0">
                <a:solidFill>
                  <a:srgbClr val="000000"/>
                </a:solidFill>
                <a:effectLst/>
                <a:latin typeface="Arial" panose="020B0604020202020204" pitchFamily="34" charset="0"/>
              </a:rPr>
              <a:t>لا يترتب عليها أية زيادة في الراتب من حيث المبدأ العام ، إلا أن قانون رواتب موظفي الدولة والقطاع العام قد قرن الترقية الوظيفية بزيادة في الراتب عموماً .</a:t>
            </a:r>
            <a:endParaRPr lang="ku-Arab-IQ" sz="3100" b="0" i="0" dirty="0">
              <a:solidFill>
                <a:srgbClr val="666666"/>
              </a:solidFill>
              <a:effectLst/>
              <a:latin typeface="Poppins" panose="00000500000000000000" pitchFamily="2" charset="0"/>
            </a:endParaRPr>
          </a:p>
          <a:p>
            <a:pPr marL="109728" indent="0" algn="just" rtl="1">
              <a:lnSpc>
                <a:spcPct val="120000"/>
              </a:lnSpc>
              <a:buNone/>
            </a:pPr>
            <a:endParaRPr lang="ar-IQ" sz="2900" b="1" dirty="0"/>
          </a:p>
          <a:p>
            <a:pPr marL="342900" indent="0" algn="just" rtl="1">
              <a:lnSpc>
                <a:spcPct val="120000"/>
              </a:lnSpc>
              <a:spcAft>
                <a:spcPts val="0"/>
              </a:spcAft>
              <a:buNone/>
            </a:pPr>
            <a:r>
              <a:rPr lang="ku-Arab-IQ" sz="2900" b="1" i="0" dirty="0">
                <a:solidFill>
                  <a:srgbClr val="000000"/>
                </a:solidFill>
                <a:effectLst/>
                <a:latin typeface="Arial" panose="020B0604020202020204" pitchFamily="34" charset="0"/>
              </a:rPr>
              <a:t>ونظم الترقية تعتمد على أسس متعددة وفقا لطبيعة عمل الموظف وكالآتي :</a:t>
            </a:r>
            <a:endParaRPr lang="ku-Arab-IQ" sz="2900" b="0" i="0" dirty="0">
              <a:solidFill>
                <a:srgbClr val="666666"/>
              </a:solidFill>
              <a:effectLst/>
              <a:latin typeface="Poppins" panose="00000500000000000000" pitchFamily="2" charset="0"/>
            </a:endParaRPr>
          </a:p>
          <a:p>
            <a:pPr marL="0" indent="0" algn="just" rtl="1">
              <a:lnSpc>
                <a:spcPct val="120000"/>
              </a:lnSpc>
              <a:spcAft>
                <a:spcPts val="0"/>
              </a:spcAft>
              <a:buNone/>
            </a:pPr>
            <a:r>
              <a:rPr lang="ku-Arab-IQ" sz="2900" b="1" i="0" dirty="0">
                <a:solidFill>
                  <a:srgbClr val="000000"/>
                </a:solidFill>
                <a:effectLst/>
                <a:latin typeface="Arial" panose="020B0604020202020204" pitchFamily="34" charset="0"/>
              </a:rPr>
              <a:t>‌أ.</a:t>
            </a:r>
            <a:r>
              <a:rPr lang="ku-Arab-IQ" sz="2900" b="0" i="0" dirty="0">
                <a:solidFill>
                  <a:srgbClr val="000000"/>
                </a:solidFill>
                <a:effectLst/>
                <a:latin typeface="Times New Roman" panose="02020603050405020304" pitchFamily="18" charset="0"/>
              </a:rPr>
              <a:t> </a:t>
            </a:r>
            <a:r>
              <a:rPr lang="ku-Arab-IQ" sz="2900" b="0" i="0" dirty="0">
                <a:solidFill>
                  <a:srgbClr val="000000"/>
                </a:solidFill>
                <a:effectLst/>
                <a:latin typeface="Arial" panose="020B0604020202020204" pitchFamily="34" charset="0"/>
              </a:rPr>
              <a:t>على أساس الأقدمية .</a:t>
            </a:r>
            <a:endParaRPr lang="ku-Arab-IQ" sz="2900" b="0" i="0" dirty="0">
              <a:solidFill>
                <a:srgbClr val="666666"/>
              </a:solidFill>
              <a:effectLst/>
              <a:latin typeface="Poppins" panose="00000500000000000000" pitchFamily="2" charset="0"/>
            </a:endParaRPr>
          </a:p>
          <a:p>
            <a:pPr marL="0" indent="0" algn="just" rtl="1">
              <a:lnSpc>
                <a:spcPct val="120000"/>
              </a:lnSpc>
              <a:spcAft>
                <a:spcPts val="0"/>
              </a:spcAft>
              <a:buNone/>
            </a:pPr>
            <a:r>
              <a:rPr lang="ku-Arab-IQ" sz="2900" b="1" i="0" dirty="0">
                <a:solidFill>
                  <a:srgbClr val="000000"/>
                </a:solidFill>
                <a:effectLst/>
                <a:latin typeface="Arial" panose="020B0604020202020204" pitchFamily="34" charset="0"/>
              </a:rPr>
              <a:t>‌ب.</a:t>
            </a:r>
            <a:r>
              <a:rPr lang="ku-Arab-IQ" sz="2900" b="0" i="0" dirty="0">
                <a:solidFill>
                  <a:srgbClr val="000000"/>
                </a:solidFill>
                <a:effectLst/>
                <a:latin typeface="Arial" panose="020B0604020202020204" pitchFamily="34" charset="0"/>
              </a:rPr>
              <a:t>على أساس القدرة والكفاءة .</a:t>
            </a:r>
            <a:endParaRPr lang="ku-Arab-IQ" sz="2900" b="0" i="0" dirty="0">
              <a:solidFill>
                <a:srgbClr val="666666"/>
              </a:solidFill>
              <a:effectLst/>
              <a:latin typeface="Poppins" panose="00000500000000000000" pitchFamily="2" charset="0"/>
            </a:endParaRPr>
          </a:p>
          <a:p>
            <a:pPr marL="0" indent="0" algn="just" rtl="1">
              <a:lnSpc>
                <a:spcPct val="120000"/>
              </a:lnSpc>
              <a:spcAft>
                <a:spcPts val="0"/>
              </a:spcAft>
              <a:buNone/>
            </a:pPr>
            <a:r>
              <a:rPr lang="ku-Arab-IQ" sz="2900" b="1" i="0" dirty="0">
                <a:solidFill>
                  <a:srgbClr val="000000"/>
                </a:solidFill>
                <a:effectLst/>
                <a:latin typeface="Arial" panose="020B0604020202020204" pitchFamily="34" charset="0"/>
              </a:rPr>
              <a:t>‌ج.</a:t>
            </a:r>
            <a:r>
              <a:rPr lang="ku-Arab-IQ" sz="2900" b="0" i="0" dirty="0">
                <a:solidFill>
                  <a:srgbClr val="000000"/>
                </a:solidFill>
                <a:effectLst/>
                <a:latin typeface="Times New Roman" panose="02020603050405020304" pitchFamily="18" charset="0"/>
              </a:rPr>
              <a:t> </a:t>
            </a:r>
            <a:r>
              <a:rPr lang="ku-Arab-IQ" sz="2900" b="0" i="0" dirty="0">
                <a:solidFill>
                  <a:srgbClr val="000000"/>
                </a:solidFill>
                <a:effectLst/>
                <a:latin typeface="Arial" panose="020B0604020202020204" pitchFamily="34" charset="0"/>
              </a:rPr>
              <a:t>على أساس الجمع بين الأقدمية والقدرة والكفاءة .</a:t>
            </a:r>
            <a:endParaRPr lang="ku-Arab-IQ" sz="2900" b="0" i="0" dirty="0">
              <a:solidFill>
                <a:srgbClr val="666666"/>
              </a:solidFill>
              <a:effectLst/>
              <a:latin typeface="Poppins" panose="00000500000000000000" pitchFamily="2" charset="0"/>
            </a:endParaRPr>
          </a:p>
          <a:p>
            <a:pPr marL="109728" indent="0" algn="just" rtl="1">
              <a:lnSpc>
                <a:spcPct val="120000"/>
              </a:lnSpc>
              <a:spcAft>
                <a:spcPts val="0"/>
              </a:spcAft>
              <a:buNone/>
            </a:pPr>
            <a:r>
              <a:rPr lang="ku-Arab-IQ" sz="2900" b="0" i="0" dirty="0">
                <a:solidFill>
                  <a:srgbClr val="000000"/>
                </a:solidFill>
                <a:effectLst/>
                <a:latin typeface="Arial" panose="020B0604020202020204" pitchFamily="34" charset="0"/>
              </a:rPr>
              <a:t> وبذلك يتضح أن </a:t>
            </a:r>
            <a:r>
              <a:rPr lang="ku-Arab-IQ" sz="2900" b="1" i="0" dirty="0">
                <a:solidFill>
                  <a:srgbClr val="000000"/>
                </a:solidFill>
                <a:effectLst/>
                <a:latin typeface="Arial" panose="020B0604020202020204" pitchFamily="34" charset="0"/>
              </a:rPr>
              <a:t>الترقية</a:t>
            </a:r>
            <a:r>
              <a:rPr lang="ku-Arab-IQ" sz="2900" b="0" i="0" dirty="0">
                <a:solidFill>
                  <a:srgbClr val="000000"/>
                </a:solidFill>
                <a:effectLst/>
                <a:latin typeface="Arial" panose="020B0604020202020204" pitchFamily="34" charset="0"/>
              </a:rPr>
              <a:t> ( التي هي تغيير العنوان الوظيفي ) مستقلة عن </a:t>
            </a:r>
            <a:r>
              <a:rPr lang="ku-Arab-IQ" sz="2900" b="1" i="0" dirty="0">
                <a:solidFill>
                  <a:srgbClr val="000000"/>
                </a:solidFill>
                <a:effectLst/>
                <a:latin typeface="Arial" panose="020B0604020202020204" pitchFamily="34" charset="0"/>
              </a:rPr>
              <a:t>الترفيع</a:t>
            </a:r>
            <a:r>
              <a:rPr lang="ku-Arab-IQ" sz="2900" b="0" i="0" dirty="0">
                <a:solidFill>
                  <a:srgbClr val="000000"/>
                </a:solidFill>
                <a:effectLst/>
                <a:latin typeface="Arial" panose="020B0604020202020204" pitchFamily="34" charset="0"/>
              </a:rPr>
              <a:t> (الذي هو انتقال الموظف من درجة إلى أخرى أعلى ضمن سلم الدرجات الوظيفية ) ولا تلازم بينهما.</a:t>
            </a:r>
            <a:endParaRPr lang="ar-IQ" sz="2900" b="0" i="0" dirty="0">
              <a:solidFill>
                <a:srgbClr val="000000"/>
              </a:solidFill>
              <a:effectLst/>
              <a:latin typeface="Arial" panose="020B0604020202020204" pitchFamily="34" charset="0"/>
            </a:endParaRPr>
          </a:p>
          <a:p>
            <a:pPr marL="109728" indent="0" algn="just" rtl="1">
              <a:lnSpc>
                <a:spcPct val="120000"/>
              </a:lnSpc>
              <a:spcAft>
                <a:spcPts val="0"/>
              </a:spcAft>
              <a:buNone/>
            </a:pPr>
            <a:endParaRPr lang="ku-Arab-IQ" sz="2900" b="0" i="0" dirty="0">
              <a:solidFill>
                <a:srgbClr val="666666"/>
              </a:solidFill>
              <a:effectLst/>
              <a:latin typeface="Poppins" panose="00000500000000000000" pitchFamily="2" charset="0"/>
            </a:endParaRPr>
          </a:p>
          <a:p>
            <a:pPr marL="109728" indent="0" algn="just" rtl="1">
              <a:lnSpc>
                <a:spcPct val="120000"/>
              </a:lnSpc>
              <a:spcAft>
                <a:spcPts val="0"/>
              </a:spcAft>
              <a:buNone/>
            </a:pPr>
            <a:r>
              <a:rPr lang="ku-Arab-IQ" sz="2900" b="0" i="0" dirty="0">
                <a:solidFill>
                  <a:srgbClr val="000000"/>
                </a:solidFill>
                <a:effectLst/>
                <a:latin typeface="Arial" panose="020B0604020202020204" pitchFamily="34" charset="0"/>
              </a:rPr>
              <a:t>غير أن المشرّع العراقي عندما عالج شروط الترفيع نلاحظ انه قد خلط ما بين الترقيـة والترفيـع بالمفهوم المتقدم وذلك في قانـون رواتـب موظفـي الدولـة والقطاع العام رقم (22) لسنـة 2008 </a:t>
            </a:r>
            <a:endParaRPr lang="ku-Arab-IQ" sz="2900" b="0" i="0" dirty="0">
              <a:solidFill>
                <a:srgbClr val="666666"/>
              </a:solidFill>
              <a:effectLst/>
              <a:latin typeface="Poppins" panose="00000500000000000000" pitchFamily="2" charset="0"/>
            </a:endParaRPr>
          </a:p>
          <a:p>
            <a:pPr marL="109728" indent="0" algn="r" rtl="1">
              <a:buNone/>
            </a:pPr>
            <a:endParaRPr lang="ar-IQ" b="1" dirty="0"/>
          </a:p>
          <a:p>
            <a:pPr algn="r" rtl="1"/>
            <a:endParaRPr lang="ar-IQ" b="1" dirty="0"/>
          </a:p>
        </p:txBody>
      </p:sp>
      <p:sp>
        <p:nvSpPr>
          <p:cNvPr id="5" name="Slide Number Placeholder 4">
            <a:extLst>
              <a:ext uri="{FF2B5EF4-FFF2-40B4-BE49-F238E27FC236}">
                <a16:creationId xmlns:a16="http://schemas.microsoft.com/office/drawing/2014/main" id="{FD2E896F-BF25-2CF7-F14F-8943349FE99F}"/>
              </a:ext>
            </a:extLst>
          </p:cNvPr>
          <p:cNvSpPr>
            <a:spLocks noGrp="1"/>
          </p:cNvSpPr>
          <p:nvPr>
            <p:ph type="sldNum" sz="quarter" idx="12"/>
          </p:nvPr>
        </p:nvSpPr>
        <p:spPr/>
        <p:txBody>
          <a:bodyPr/>
          <a:lstStyle/>
          <a:p>
            <a:r>
              <a:rPr lang="ku-Arab-IQ" dirty="0">
                <a:solidFill>
                  <a:prstClr val="black"/>
                </a:solidFill>
              </a:rPr>
              <a:t>٥٣</a:t>
            </a:r>
            <a:endParaRPr lang="en-US" dirty="0">
              <a:solidFill>
                <a:prstClr val="black"/>
              </a:solidFill>
            </a:endParaRPr>
          </a:p>
        </p:txBody>
      </p:sp>
    </p:spTree>
    <p:extLst>
      <p:ext uri="{BB962C8B-B14F-4D97-AF65-F5344CB8AC3E}">
        <p14:creationId xmlns:p14="http://schemas.microsoft.com/office/powerpoint/2010/main" val="3948908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r>
              <a:rPr lang="ku-Arab-IQ" dirty="0"/>
              <a:t>٥</a:t>
            </a:r>
            <a:endParaRPr lang="en-US" dirty="0"/>
          </a:p>
        </p:txBody>
      </p:sp>
      <p:sp>
        <p:nvSpPr>
          <p:cNvPr id="2" name="Title 1"/>
          <p:cNvSpPr>
            <a:spLocks noGrp="1"/>
          </p:cNvSpPr>
          <p:nvPr>
            <p:ph type="title" idx="4294967295"/>
          </p:nvPr>
        </p:nvSpPr>
        <p:spPr>
          <a:xfrm>
            <a:off x="2705100" y="245879"/>
            <a:ext cx="4038600" cy="1143000"/>
          </a:xfrm>
        </p:spPr>
        <p:txBody>
          <a:bodyPr>
            <a:normAutofit/>
          </a:bodyPr>
          <a:lstStyle/>
          <a:p>
            <a:pPr algn="ctr" rtl="1"/>
            <a:r>
              <a:rPr lang="ar-IQ" sz="4000" dirty="0">
                <a:latin typeface="Times New Roman" pitchFamily="18" charset="0"/>
                <a:cs typeface="Times New Roman" pitchFamily="18" charset="0"/>
              </a:rPr>
              <a:t>  معنى القانون الإداري</a:t>
            </a:r>
            <a:endParaRPr lang="en-US" sz="4000" dirty="0">
              <a:latin typeface="Times New Roman" pitchFamily="18" charset="0"/>
              <a:cs typeface="Times New Roman" pitchFamily="18" charset="0"/>
            </a:endParaRPr>
          </a:p>
        </p:txBody>
      </p:sp>
      <p:cxnSp>
        <p:nvCxnSpPr>
          <p:cNvPr id="5" name="Straight Arrow Connector 4"/>
          <p:cNvCxnSpPr/>
          <p:nvPr/>
        </p:nvCxnSpPr>
        <p:spPr>
          <a:xfrm>
            <a:off x="4626118" y="1461537"/>
            <a:ext cx="1877290" cy="160020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2895600" y="1451342"/>
            <a:ext cx="1676400" cy="167640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953000" y="3107591"/>
            <a:ext cx="3810000" cy="1631216"/>
          </a:xfrm>
          <a:prstGeom prst="rect">
            <a:avLst/>
          </a:prstGeom>
          <a:noFill/>
        </p:spPr>
        <p:txBody>
          <a:bodyPr wrap="square" rtlCol="0">
            <a:spAutoFit/>
          </a:bodyPr>
          <a:lstStyle/>
          <a:p>
            <a:pPr algn="ctr" rtl="1"/>
            <a:r>
              <a:rPr lang="ar-IQ" sz="4000" b="1" dirty="0">
                <a:latin typeface="Times New Roman" pitchFamily="18" charset="0"/>
                <a:cs typeface="Times New Roman" pitchFamily="18" charset="0"/>
              </a:rPr>
              <a:t>معنى الواسع </a:t>
            </a:r>
            <a:endParaRPr lang="ar-IQ" sz="2400" b="1" dirty="0">
              <a:latin typeface="Times New Roman" pitchFamily="18" charset="0"/>
              <a:cs typeface="Times New Roman" pitchFamily="18" charset="0"/>
            </a:endParaRPr>
          </a:p>
          <a:p>
            <a:pPr algn="r" rtl="1"/>
            <a:r>
              <a:rPr lang="ar-IQ" sz="2000" b="1" dirty="0">
                <a:latin typeface="Times New Roman" pitchFamily="18" charset="0"/>
                <a:cs typeface="Times New Roman" pitchFamily="18" charset="0"/>
              </a:rPr>
              <a:t>هو مجموعةالقواعد القانونية التي تطبق على الإدارة في تنظيمها و نشاطها و علاقاتها مع الأفراد .</a:t>
            </a:r>
            <a:endParaRPr lang="en-US" sz="2000" b="1" dirty="0">
              <a:latin typeface="Times New Roman" pitchFamily="18" charset="0"/>
              <a:cs typeface="Times New Roman" pitchFamily="18" charset="0"/>
            </a:endParaRPr>
          </a:p>
        </p:txBody>
      </p:sp>
      <p:sp>
        <p:nvSpPr>
          <p:cNvPr id="6" name="TextBox 5"/>
          <p:cNvSpPr txBox="1"/>
          <p:nvPr/>
        </p:nvSpPr>
        <p:spPr>
          <a:xfrm>
            <a:off x="381000" y="3124200"/>
            <a:ext cx="4343400" cy="1631216"/>
          </a:xfrm>
          <a:prstGeom prst="rect">
            <a:avLst/>
          </a:prstGeom>
          <a:noFill/>
        </p:spPr>
        <p:txBody>
          <a:bodyPr wrap="square" rtlCol="0">
            <a:spAutoFit/>
          </a:bodyPr>
          <a:lstStyle/>
          <a:p>
            <a:pPr algn="ctr" rtl="1"/>
            <a:r>
              <a:rPr lang="ar-IQ" sz="4000" b="1" dirty="0">
                <a:latin typeface="Times New Roman" pitchFamily="18" charset="0"/>
                <a:cs typeface="Times New Roman" pitchFamily="18" charset="0"/>
              </a:rPr>
              <a:t>معنى الضيق</a:t>
            </a:r>
          </a:p>
          <a:p>
            <a:pPr algn="r" rtl="1"/>
            <a:r>
              <a:rPr lang="ar-IQ" sz="2000" b="1" dirty="0">
                <a:latin typeface="Times New Roman" pitchFamily="18" charset="0"/>
                <a:cs typeface="Times New Roman" pitchFamily="18" charset="0"/>
              </a:rPr>
              <a:t>هومجموعة القواعد والمبادئ القانونية المتميزة التي أنشأها القضاء الإداري والتي يتولى تطبيقها هذا القضاء عندما يثور نزاع بسبب نشاط الإدارة.</a:t>
            </a:r>
            <a:endParaRPr lang="en-US"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3293852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in)">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258F0E-F83E-90B9-08F1-669879FDACF7}"/>
              </a:ext>
            </a:extLst>
          </p:cNvPr>
          <p:cNvSpPr>
            <a:spLocks noGrp="1"/>
          </p:cNvSpPr>
          <p:nvPr>
            <p:ph idx="1"/>
          </p:nvPr>
        </p:nvSpPr>
        <p:spPr>
          <a:xfrm>
            <a:off x="76200" y="304800"/>
            <a:ext cx="8763000" cy="5702491"/>
          </a:xfrm>
        </p:spPr>
        <p:txBody>
          <a:bodyPr>
            <a:normAutofit/>
          </a:bodyPr>
          <a:lstStyle/>
          <a:p>
            <a:pPr marL="109728" indent="0" algn="just" rtl="1">
              <a:buNone/>
            </a:pPr>
            <a:r>
              <a:rPr lang="ar-IQ" sz="2400" b="1" dirty="0"/>
              <a:t>خامسا</a:t>
            </a:r>
            <a:r>
              <a:rPr lang="ku-Arab-IQ" sz="2400" b="1" dirty="0"/>
              <a:t>/ المخصصات: </a:t>
            </a:r>
            <a:r>
              <a:rPr lang="ku-Arab-IQ" sz="2400" dirty="0"/>
              <a:t>وهي مبالغ يتقاضاها الموظف شهريا أو في الفترات التي يحددها القانون</a:t>
            </a:r>
            <a:r>
              <a:rPr lang="ar-IQ" sz="2400" dirty="0"/>
              <a:t>،</a:t>
            </a:r>
            <a:r>
              <a:rPr lang="ku-Arab-IQ" sz="2400" dirty="0"/>
              <a:t> وهي أمامبلغ مقطوع أو نسبة مئوية من الراتب الشهري. وأنه عبارة عن مبالغ نقدية مكملة لراتب الموظف بمعنى أنها تشمل كل ما يضاف إلى الراتب وتكون له صفة الدورية والتجدد تبعا لدورية الراتب وتجدده لقاء ما يتعرض له الموظف من اعباء أو ما يقوم به من عمل إضافي متصل بوظيفته بإستمرار</a:t>
            </a:r>
            <a:r>
              <a:rPr lang="ar-IQ" sz="2400" dirty="0"/>
              <a:t>.</a:t>
            </a:r>
          </a:p>
          <a:p>
            <a:pPr marL="109728" indent="0" algn="just" rtl="1">
              <a:spcAft>
                <a:spcPts val="0"/>
              </a:spcAft>
              <a:buNone/>
            </a:pPr>
            <a:endParaRPr lang="ar-IQ" sz="2400" dirty="0"/>
          </a:p>
          <a:p>
            <a:pPr marL="109728" indent="0" algn="just" rtl="1">
              <a:spcAft>
                <a:spcPts val="0"/>
              </a:spcAft>
              <a:buNone/>
            </a:pPr>
            <a:r>
              <a:rPr lang="ar-IQ" sz="2400" b="1" i="0" u="sng" dirty="0">
                <a:solidFill>
                  <a:srgbClr val="000000"/>
                </a:solidFill>
                <a:effectLst/>
                <a:latin typeface="Arial" panose="020B0604020202020204" pitchFamily="34" charset="0"/>
              </a:rPr>
              <a:t>الغاية من المخصصات: </a:t>
            </a:r>
          </a:p>
          <a:p>
            <a:pPr marL="109728" indent="0" algn="r" rtl="1">
              <a:spcAft>
                <a:spcPts val="0"/>
              </a:spcAft>
              <a:buNone/>
            </a:pPr>
            <a:r>
              <a:rPr lang="ku-Arab-IQ" sz="2400" b="0" i="0" dirty="0">
                <a:solidFill>
                  <a:srgbClr val="000000"/>
                </a:solidFill>
                <a:effectLst/>
                <a:latin typeface="Arial" panose="020B0604020202020204" pitchFamily="34" charset="0"/>
              </a:rPr>
              <a:t>المخصصات تمنح للموظف لتحقيق غايات معينة منهـا </a:t>
            </a:r>
            <a:endParaRPr lang="ku-Arab-IQ" sz="2400" b="0" i="0" dirty="0">
              <a:solidFill>
                <a:srgbClr val="666666"/>
              </a:solidFill>
              <a:effectLst/>
              <a:latin typeface="Poppins" panose="00000500000000000000" pitchFamily="2" charset="0"/>
            </a:endParaRPr>
          </a:p>
          <a:p>
            <a:pPr algn="r" rtl="1">
              <a:buFont typeface="+mj-lt"/>
              <a:buAutoNum type="arabicPeriod"/>
            </a:pPr>
            <a:r>
              <a:rPr lang="ku-Arab-IQ" sz="2400" b="0" i="0" dirty="0">
                <a:solidFill>
                  <a:srgbClr val="000000"/>
                </a:solidFill>
                <a:effectLst/>
                <a:latin typeface="Arial" panose="020B0604020202020204" pitchFamily="34" charset="0"/>
              </a:rPr>
              <a:t>لتمكين الموظف من مواجهة المتطلبات الاقتصادية للحياة بما يكفل عيشه بمستوى مقبول اجتماعيا.</a:t>
            </a:r>
            <a:endParaRPr lang="ku-Arab-IQ" sz="2400" b="0" i="0" dirty="0">
              <a:solidFill>
                <a:srgbClr val="666666"/>
              </a:solidFill>
              <a:effectLst/>
              <a:latin typeface="Poppins" panose="00000500000000000000" pitchFamily="2" charset="0"/>
            </a:endParaRPr>
          </a:p>
          <a:p>
            <a:pPr algn="r" rtl="1">
              <a:buFont typeface="+mj-lt"/>
              <a:buAutoNum type="arabicPeriod"/>
            </a:pPr>
            <a:r>
              <a:rPr lang="ku-Arab-IQ" sz="2400" b="0" i="0" dirty="0">
                <a:solidFill>
                  <a:srgbClr val="000000"/>
                </a:solidFill>
                <a:effectLst/>
                <a:latin typeface="Arial" panose="020B0604020202020204" pitchFamily="34" charset="0"/>
              </a:rPr>
              <a:t>لتمييز الموظف عن غيره من الموظفين</a:t>
            </a:r>
            <a:r>
              <a:rPr lang="ar-IQ" sz="2400" dirty="0">
                <a:solidFill>
                  <a:srgbClr val="000000"/>
                </a:solidFill>
                <a:latin typeface="Arial" panose="020B0604020202020204" pitchFamily="34" charset="0"/>
              </a:rPr>
              <a:t>، </a:t>
            </a:r>
            <a:r>
              <a:rPr lang="ku-Arab-IQ" sz="2400" b="0" i="0" dirty="0">
                <a:solidFill>
                  <a:srgbClr val="000000"/>
                </a:solidFill>
                <a:effectLst/>
                <a:latin typeface="Arial" panose="020B0604020202020204" pitchFamily="34" charset="0"/>
              </a:rPr>
              <a:t>لأن طبيعة عمله تحتاج إلى كفاءة علمية أو فنية غير مطلوبة في الوظائف الإدارية الأخرى .</a:t>
            </a:r>
            <a:endParaRPr lang="ku-Arab-IQ" sz="2400" b="0" i="0" dirty="0">
              <a:solidFill>
                <a:srgbClr val="666666"/>
              </a:solidFill>
              <a:effectLst/>
              <a:latin typeface="Poppins" panose="00000500000000000000" pitchFamily="2" charset="0"/>
            </a:endParaRPr>
          </a:p>
          <a:p>
            <a:pPr marL="109728" indent="0" algn="just" rtl="1">
              <a:buNone/>
            </a:pPr>
            <a:endParaRPr lang="en-US" sz="2400" dirty="0"/>
          </a:p>
        </p:txBody>
      </p:sp>
      <p:sp>
        <p:nvSpPr>
          <p:cNvPr id="5" name="Slide Number Placeholder 4">
            <a:extLst>
              <a:ext uri="{FF2B5EF4-FFF2-40B4-BE49-F238E27FC236}">
                <a16:creationId xmlns:a16="http://schemas.microsoft.com/office/drawing/2014/main" id="{FD2E896F-BF25-2CF7-F14F-8943349FE99F}"/>
              </a:ext>
            </a:extLst>
          </p:cNvPr>
          <p:cNvSpPr>
            <a:spLocks noGrp="1"/>
          </p:cNvSpPr>
          <p:nvPr>
            <p:ph type="sldNum" sz="quarter" idx="12"/>
          </p:nvPr>
        </p:nvSpPr>
        <p:spPr/>
        <p:txBody>
          <a:bodyPr/>
          <a:lstStyle/>
          <a:p>
            <a:r>
              <a:rPr lang="ku-Arab-IQ" dirty="0">
                <a:solidFill>
                  <a:prstClr val="black"/>
                </a:solidFill>
              </a:rPr>
              <a:t>٥٤</a:t>
            </a:r>
            <a:endParaRPr lang="en-US" dirty="0">
              <a:solidFill>
                <a:prstClr val="black"/>
              </a:solidFill>
            </a:endParaRPr>
          </a:p>
        </p:txBody>
      </p:sp>
    </p:spTree>
    <p:extLst>
      <p:ext uri="{BB962C8B-B14F-4D97-AF65-F5344CB8AC3E}">
        <p14:creationId xmlns:p14="http://schemas.microsoft.com/office/powerpoint/2010/main" val="11370770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81A464-E5A5-EFD6-EE60-B773FD592F33}"/>
              </a:ext>
            </a:extLst>
          </p:cNvPr>
          <p:cNvSpPr>
            <a:spLocks noGrp="1"/>
          </p:cNvSpPr>
          <p:nvPr>
            <p:ph idx="1"/>
          </p:nvPr>
        </p:nvSpPr>
        <p:spPr>
          <a:xfrm>
            <a:off x="152400" y="84296"/>
            <a:ext cx="8860632" cy="5922995"/>
          </a:xfrm>
        </p:spPr>
        <p:txBody>
          <a:bodyPr>
            <a:noAutofit/>
          </a:bodyPr>
          <a:lstStyle/>
          <a:p>
            <a:pPr marL="109728" indent="0" algn="r" rtl="1">
              <a:buNone/>
            </a:pPr>
            <a:r>
              <a:rPr lang="ar-IQ" sz="3600" b="1" i="0" dirty="0">
                <a:solidFill>
                  <a:schemeClr val="accent3">
                    <a:lumMod val="50000"/>
                  </a:schemeClr>
                </a:solidFill>
                <a:effectLst/>
                <a:latin typeface="Arial" panose="020B0604020202020204" pitchFamily="34" charset="0"/>
              </a:rPr>
              <a:t>أنواع المخصصات:-</a:t>
            </a:r>
          </a:p>
          <a:p>
            <a:pPr algn="r" rtl="1">
              <a:buFont typeface="+mj-lt"/>
              <a:buAutoNum type="arabicPeriod"/>
            </a:pPr>
            <a:r>
              <a:rPr lang="ku-Arab-IQ" sz="2400" b="1" i="0" dirty="0">
                <a:solidFill>
                  <a:srgbClr val="FF0000"/>
                </a:solidFill>
                <a:effectLst/>
                <a:latin typeface="Arial" panose="020B0604020202020204" pitchFamily="34" charset="0"/>
              </a:rPr>
              <a:t>المخصصات </a:t>
            </a:r>
            <a:r>
              <a:rPr lang="ar-IQ" sz="2400" b="1" i="0" dirty="0">
                <a:solidFill>
                  <a:srgbClr val="FF0000"/>
                </a:solidFill>
                <a:effectLst/>
                <a:latin typeface="Arial" panose="020B0604020202020204" pitchFamily="34" charset="0"/>
              </a:rPr>
              <a:t>الزوجية والاطفال</a:t>
            </a:r>
            <a:r>
              <a:rPr lang="ku-Arab-IQ" sz="2400" b="1" i="0" dirty="0">
                <a:solidFill>
                  <a:srgbClr val="FF0000"/>
                </a:solidFill>
                <a:effectLst/>
                <a:latin typeface="Arial" panose="020B0604020202020204" pitchFamily="34" charset="0"/>
              </a:rPr>
              <a:t> </a:t>
            </a:r>
            <a:r>
              <a:rPr lang="ku-Arab-IQ" sz="2400" b="1" i="0" dirty="0">
                <a:solidFill>
                  <a:srgbClr val="000000"/>
                </a:solidFill>
                <a:effectLst/>
                <a:latin typeface="Arial" panose="020B0604020202020204" pitchFamily="34" charset="0"/>
              </a:rPr>
              <a:t>:</a:t>
            </a:r>
            <a:r>
              <a:rPr lang="ku-Arab-IQ" sz="2400" b="0" i="0" dirty="0">
                <a:solidFill>
                  <a:srgbClr val="000000"/>
                </a:solidFill>
                <a:effectLst/>
                <a:latin typeface="Arial" panose="020B0604020202020204" pitchFamily="34" charset="0"/>
              </a:rPr>
              <a:t> وهي مبلغ يمنح للموظف الذي يتحمل أعباء مالية إضافية، وتصرف لأحد الزوجين إذا كان كلاهما موظفاً</a:t>
            </a:r>
            <a:r>
              <a:rPr lang="ar-IQ" sz="2400" b="0" i="0" dirty="0">
                <a:solidFill>
                  <a:srgbClr val="000000"/>
                </a:solidFill>
                <a:effectLst/>
                <a:latin typeface="Arial" panose="020B0604020202020204" pitchFamily="34" charset="0"/>
              </a:rPr>
              <a:t>. ويكون مقدارها (50000) للزوجية و (10000) لكل لطفل ولغاية الطفل الرابع.</a:t>
            </a:r>
            <a:r>
              <a:rPr lang="ku-Arab-IQ" sz="1600" dirty="0"/>
              <a:t> </a:t>
            </a:r>
            <a:endParaRPr lang="ar-IQ" sz="1600" dirty="0"/>
          </a:p>
          <a:p>
            <a:pPr algn="r" rtl="1">
              <a:buFont typeface="+mj-lt"/>
              <a:buAutoNum type="arabicPeriod"/>
            </a:pPr>
            <a:endParaRPr lang="ar-IQ" sz="1600" dirty="0"/>
          </a:p>
          <a:p>
            <a:pPr algn="r" rtl="1">
              <a:buFont typeface="+mj-lt"/>
              <a:buAutoNum type="arabicPeriod"/>
            </a:pPr>
            <a:r>
              <a:rPr lang="ku-Arab-IQ" sz="2400" b="1" i="0" dirty="0">
                <a:solidFill>
                  <a:srgbClr val="FF0000"/>
                </a:solidFill>
                <a:effectLst/>
                <a:latin typeface="Arial" panose="020B0604020202020204" pitchFamily="34" charset="0"/>
              </a:rPr>
              <a:t>مخصصات الشهادة العلمية :</a:t>
            </a:r>
            <a:r>
              <a:rPr lang="ku-Arab-IQ" sz="2400" b="0" i="0" dirty="0">
                <a:solidFill>
                  <a:srgbClr val="FF0000"/>
                </a:solidFill>
                <a:effectLst/>
                <a:latin typeface="Arial" panose="020B0604020202020204" pitchFamily="34" charset="0"/>
              </a:rPr>
              <a:t> </a:t>
            </a:r>
            <a:r>
              <a:rPr lang="ku-Arab-IQ" sz="2400" b="0" i="0" dirty="0">
                <a:solidFill>
                  <a:srgbClr val="000000"/>
                </a:solidFill>
                <a:effectLst/>
                <a:latin typeface="Arial" panose="020B0604020202020204" pitchFamily="34" charset="0"/>
              </a:rPr>
              <a:t>وهي مبلغ مالي يمنح للموظف الحاصل على شهادة علمية معينة</a:t>
            </a:r>
            <a:r>
              <a:rPr lang="ar-IQ" sz="2400" b="0" i="0" dirty="0">
                <a:solidFill>
                  <a:srgbClr val="000000"/>
                </a:solidFill>
                <a:effectLst/>
                <a:latin typeface="Arial" panose="020B0604020202020204" pitchFamily="34" charset="0"/>
              </a:rPr>
              <a:t>،</a:t>
            </a:r>
            <a:r>
              <a:rPr lang="ku-Arab-IQ" sz="2400" b="0" i="0" dirty="0">
                <a:solidFill>
                  <a:srgbClr val="000000"/>
                </a:solidFill>
                <a:effectLst/>
                <a:latin typeface="Arial" panose="020B0604020202020204" pitchFamily="34" charset="0"/>
              </a:rPr>
              <a:t> وهذا المبلغ يتدرج صعوداً بنسبة من الراتب الأساسي بالنسبة للموظف الحاصل على الشهادة الابتدائية وحتى شهادة الدكتوراه في اختصاص معين.</a:t>
            </a:r>
            <a:r>
              <a:rPr lang="ar-IQ" sz="2400" b="0" i="0" dirty="0">
                <a:solidFill>
                  <a:srgbClr val="000000"/>
                </a:solidFill>
                <a:effectLst/>
                <a:latin typeface="Arial" panose="020B0604020202020204" pitchFamily="34" charset="0"/>
              </a:rPr>
              <a:t> </a:t>
            </a:r>
          </a:p>
          <a:p>
            <a:pPr algn="r" rtl="1">
              <a:buFont typeface="+mj-lt"/>
              <a:buAutoNum type="arabicPeriod"/>
            </a:pPr>
            <a:endParaRPr lang="ku-Arab-IQ" sz="2400" b="0" i="0" dirty="0">
              <a:solidFill>
                <a:srgbClr val="666666"/>
              </a:solidFill>
              <a:effectLst/>
              <a:latin typeface="Poppins" panose="020B0502040204020203" pitchFamily="2" charset="0"/>
            </a:endParaRPr>
          </a:p>
          <a:p>
            <a:pPr marL="109728" indent="0" algn="r" rtl="1">
              <a:buNone/>
            </a:pPr>
            <a:endParaRPr lang="en-US" sz="2400" dirty="0"/>
          </a:p>
        </p:txBody>
      </p:sp>
      <p:sp>
        <p:nvSpPr>
          <p:cNvPr id="5" name="Slide Number Placeholder 4">
            <a:extLst>
              <a:ext uri="{FF2B5EF4-FFF2-40B4-BE49-F238E27FC236}">
                <a16:creationId xmlns:a16="http://schemas.microsoft.com/office/drawing/2014/main" id="{DD7CC39E-C350-0299-307D-CCE29A6901A0}"/>
              </a:ext>
            </a:extLst>
          </p:cNvPr>
          <p:cNvSpPr>
            <a:spLocks noGrp="1"/>
          </p:cNvSpPr>
          <p:nvPr>
            <p:ph type="sldNum" sz="quarter" idx="12"/>
          </p:nvPr>
        </p:nvSpPr>
        <p:spPr>
          <a:xfrm>
            <a:off x="8647272" y="6407944"/>
            <a:ext cx="365760" cy="319803"/>
          </a:xfrm>
        </p:spPr>
        <p:txBody>
          <a:bodyPr/>
          <a:lstStyle/>
          <a:p>
            <a:r>
              <a:rPr lang="ku-Arab-IQ" dirty="0">
                <a:solidFill>
                  <a:prstClr val="black"/>
                </a:solidFill>
              </a:rPr>
              <a:t>٥٥</a:t>
            </a:r>
            <a:endParaRPr lang="en-US" dirty="0">
              <a:solidFill>
                <a:prstClr val="black"/>
              </a:solidFill>
            </a:endParaRPr>
          </a:p>
        </p:txBody>
      </p:sp>
      <p:graphicFrame>
        <p:nvGraphicFramePr>
          <p:cNvPr id="9" name="Table 8">
            <a:extLst>
              <a:ext uri="{FF2B5EF4-FFF2-40B4-BE49-F238E27FC236}">
                <a16:creationId xmlns:a16="http://schemas.microsoft.com/office/drawing/2014/main" id="{77F20BBC-0D9A-7A1D-0039-34473E8C589E}"/>
              </a:ext>
            </a:extLst>
          </p:cNvPr>
          <p:cNvGraphicFramePr>
            <a:graphicFrameLocks noGrp="1"/>
          </p:cNvGraphicFramePr>
          <p:nvPr/>
        </p:nvGraphicFramePr>
        <p:xfrm>
          <a:off x="609600" y="3436236"/>
          <a:ext cx="7651910" cy="3291511"/>
        </p:xfrm>
        <a:graphic>
          <a:graphicData uri="http://schemas.openxmlformats.org/drawingml/2006/table">
            <a:tbl>
              <a:tblPr rtl="1" bandRow="1"/>
              <a:tblGrid>
                <a:gridCol w="4913847">
                  <a:extLst>
                    <a:ext uri="{9D8B030D-6E8A-4147-A177-3AD203B41FA5}">
                      <a16:colId xmlns:a16="http://schemas.microsoft.com/office/drawing/2014/main" val="3798302343"/>
                    </a:ext>
                  </a:extLst>
                </a:gridCol>
                <a:gridCol w="2738063">
                  <a:extLst>
                    <a:ext uri="{9D8B030D-6E8A-4147-A177-3AD203B41FA5}">
                      <a16:colId xmlns:a16="http://schemas.microsoft.com/office/drawing/2014/main" val="4015882711"/>
                    </a:ext>
                  </a:extLst>
                </a:gridCol>
              </a:tblGrid>
              <a:tr h="619177">
                <a:tc>
                  <a:txBody>
                    <a:bodyPr/>
                    <a:lstStyle/>
                    <a:p>
                      <a:pPr marL="0" marR="0" indent="-457200" algn="ctr" rtl="1">
                        <a:lnSpc>
                          <a:spcPct val="115000"/>
                        </a:lnSpc>
                        <a:spcBef>
                          <a:spcPts val="0"/>
                        </a:spcBef>
                        <a:spcAft>
                          <a:spcPts val="1000"/>
                        </a:spcAft>
                      </a:pPr>
                      <a:r>
                        <a:rPr lang="ar-IQ" sz="1800" dirty="0">
                          <a:solidFill>
                            <a:srgbClr val="000000"/>
                          </a:solidFill>
                          <a:effectLst/>
                          <a:latin typeface="Calibri" panose="020F0502020204030204" pitchFamily="34" charset="0"/>
                          <a:ea typeface="Calibri" panose="020F0502020204030204" pitchFamily="34" charset="0"/>
                          <a:cs typeface="+mn-cs"/>
                        </a:rPr>
                        <a:t>الشهاد</a:t>
                      </a:r>
                      <a:r>
                        <a:rPr lang="ar-SA" sz="1800" dirty="0">
                          <a:solidFill>
                            <a:srgbClr val="000000"/>
                          </a:solidFill>
                          <a:effectLst/>
                          <a:latin typeface="Calibri" panose="020F0502020204030204" pitchFamily="34" charset="0"/>
                          <a:ea typeface="Calibri" panose="020F0502020204030204" pitchFamily="34" charset="0"/>
                          <a:cs typeface="+mn-cs"/>
                        </a:rPr>
                        <a:t>ة</a:t>
                      </a:r>
                      <a:endParaRPr lang="en-US" sz="1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ar-IQ" sz="1800" dirty="0">
                          <a:solidFill>
                            <a:srgbClr val="000000"/>
                          </a:solidFill>
                          <a:effectLst/>
                          <a:latin typeface="Calibri" panose="020F0502020204030204" pitchFamily="34" charset="0"/>
                          <a:ea typeface="Calibri" panose="020F0502020204030204" pitchFamily="34" charset="0"/>
                          <a:cs typeface="+mn-cs"/>
                        </a:rPr>
                        <a:t>النسبة المئوية لمخصصات الشهاد</a:t>
                      </a:r>
                      <a:r>
                        <a:rPr lang="ar-SA" sz="1800" dirty="0">
                          <a:solidFill>
                            <a:srgbClr val="000000"/>
                          </a:solidFill>
                          <a:effectLst/>
                          <a:latin typeface="Calibri" panose="020F0502020204030204" pitchFamily="34" charset="0"/>
                          <a:ea typeface="Calibri" panose="020F0502020204030204" pitchFamily="34" charset="0"/>
                          <a:cs typeface="+mn-cs"/>
                        </a:rPr>
                        <a:t>ة</a:t>
                      </a:r>
                      <a:endParaRPr lang="en-US" sz="1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6610115"/>
                  </a:ext>
                </a:extLst>
              </a:tr>
              <a:tr h="283830">
                <a:tc>
                  <a:txBody>
                    <a:bodyPr/>
                    <a:lstStyle/>
                    <a:p>
                      <a:pPr marL="0" marR="0" algn="ctr" rtl="1">
                        <a:lnSpc>
                          <a:spcPct val="115000"/>
                        </a:lnSpc>
                        <a:spcBef>
                          <a:spcPts val="0"/>
                        </a:spcBef>
                        <a:spcAft>
                          <a:spcPts val="1000"/>
                        </a:spcAft>
                      </a:pPr>
                      <a:r>
                        <a:rPr lang="ar-SA" sz="1800" dirty="0">
                          <a:solidFill>
                            <a:srgbClr val="000000"/>
                          </a:solidFill>
                          <a:effectLst/>
                          <a:latin typeface="Calibri" panose="020F0502020204030204" pitchFamily="34" charset="0"/>
                          <a:ea typeface="Calibri" panose="020F0502020204030204" pitchFamily="34" charset="0"/>
                          <a:cs typeface="+mn-cs"/>
                        </a:rPr>
                        <a:t>دكت</a:t>
                      </a:r>
                      <a:r>
                        <a:rPr lang="ar-IQ" sz="1800" dirty="0">
                          <a:solidFill>
                            <a:srgbClr val="000000"/>
                          </a:solidFill>
                          <a:effectLst/>
                          <a:latin typeface="Calibri" panose="020F0502020204030204" pitchFamily="34" charset="0"/>
                          <a:ea typeface="Calibri" panose="020F0502020204030204" pitchFamily="34" charset="0"/>
                          <a:cs typeface="+mn-cs"/>
                        </a:rPr>
                        <a:t>و</a:t>
                      </a:r>
                      <a:r>
                        <a:rPr lang="ar-SA" sz="1800" dirty="0">
                          <a:solidFill>
                            <a:srgbClr val="000000"/>
                          </a:solidFill>
                          <a:effectLst/>
                          <a:latin typeface="Calibri" panose="020F0502020204030204" pitchFamily="34" charset="0"/>
                          <a:ea typeface="Calibri" panose="020F0502020204030204" pitchFamily="34" charset="0"/>
                          <a:cs typeface="+mn-cs"/>
                        </a:rPr>
                        <a:t>را</a:t>
                      </a:r>
                      <a:endParaRPr lang="en-US" sz="1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1800" b="1">
                          <a:solidFill>
                            <a:srgbClr val="000000"/>
                          </a:solidFill>
                          <a:effectLst/>
                          <a:latin typeface="Calibri" panose="020F0502020204030204" pitchFamily="34" charset="0"/>
                          <a:ea typeface="Calibri" panose="020F0502020204030204" pitchFamily="34" charset="0"/>
                          <a:cs typeface="+mn-cs"/>
                        </a:rPr>
                        <a:t>100%</a:t>
                      </a:r>
                      <a:endParaRPr lang="en-US" sz="18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85064638"/>
                  </a:ext>
                </a:extLst>
              </a:tr>
              <a:tr h="283830">
                <a:tc>
                  <a:txBody>
                    <a:bodyPr/>
                    <a:lstStyle/>
                    <a:p>
                      <a:pPr marL="0" marR="0" algn="ctr" rtl="1">
                        <a:lnSpc>
                          <a:spcPct val="115000"/>
                        </a:lnSpc>
                        <a:spcBef>
                          <a:spcPts val="0"/>
                        </a:spcBef>
                        <a:spcAft>
                          <a:spcPts val="1000"/>
                        </a:spcAft>
                      </a:pPr>
                      <a:r>
                        <a:rPr lang="ar-SA" sz="1800" dirty="0">
                          <a:solidFill>
                            <a:srgbClr val="000000"/>
                          </a:solidFill>
                          <a:effectLst/>
                          <a:latin typeface="Calibri" panose="020F0502020204030204" pitchFamily="34" charset="0"/>
                          <a:ea typeface="Calibri" panose="020F0502020204030204" pitchFamily="34" charset="0"/>
                          <a:cs typeface="+mn-cs"/>
                        </a:rPr>
                        <a:t>ماستر</a:t>
                      </a:r>
                      <a:endParaRPr lang="en-US" sz="1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1800" b="1">
                          <a:solidFill>
                            <a:srgbClr val="000000"/>
                          </a:solidFill>
                          <a:effectLst/>
                          <a:latin typeface="Calibri" panose="020F0502020204030204" pitchFamily="34" charset="0"/>
                          <a:ea typeface="Calibri" panose="020F0502020204030204" pitchFamily="34" charset="0"/>
                          <a:cs typeface="+mn-cs"/>
                        </a:rPr>
                        <a:t>75%</a:t>
                      </a:r>
                      <a:endParaRPr lang="en-US" sz="18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0839385"/>
                  </a:ext>
                </a:extLst>
              </a:tr>
              <a:tr h="283830">
                <a:tc>
                  <a:txBody>
                    <a:bodyPr/>
                    <a:lstStyle/>
                    <a:p>
                      <a:pPr marL="0" marR="0" algn="ctr" rtl="1">
                        <a:lnSpc>
                          <a:spcPct val="115000"/>
                        </a:lnSpc>
                        <a:spcBef>
                          <a:spcPts val="0"/>
                        </a:spcBef>
                        <a:spcAft>
                          <a:spcPts val="1000"/>
                        </a:spcAft>
                      </a:pPr>
                      <a:r>
                        <a:rPr lang="ar-SA" sz="1800" dirty="0">
                          <a:solidFill>
                            <a:srgbClr val="000000"/>
                          </a:solidFill>
                          <a:effectLst/>
                          <a:latin typeface="Calibri" panose="020F0502020204030204" pitchFamily="34" charset="0"/>
                          <a:ea typeface="Calibri" panose="020F0502020204030204" pitchFamily="34" charset="0"/>
                          <a:cs typeface="+mn-cs"/>
                        </a:rPr>
                        <a:t>دبل</a:t>
                      </a:r>
                      <a:r>
                        <a:rPr lang="ar-IQ" sz="1800" dirty="0">
                          <a:solidFill>
                            <a:srgbClr val="000000"/>
                          </a:solidFill>
                          <a:effectLst/>
                          <a:latin typeface="Calibri" panose="020F0502020204030204" pitchFamily="34" charset="0"/>
                          <a:ea typeface="Calibri" panose="020F0502020204030204" pitchFamily="34" charset="0"/>
                          <a:cs typeface="+mn-cs"/>
                        </a:rPr>
                        <a:t>وم العالي</a:t>
                      </a:r>
                      <a:endParaRPr lang="en-US" sz="1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1800" b="1">
                          <a:solidFill>
                            <a:srgbClr val="000000"/>
                          </a:solidFill>
                          <a:effectLst/>
                          <a:latin typeface="Calibri" panose="020F0502020204030204" pitchFamily="34" charset="0"/>
                          <a:ea typeface="Calibri" panose="020F0502020204030204" pitchFamily="34" charset="0"/>
                          <a:cs typeface="+mn-cs"/>
                        </a:rPr>
                        <a:t>55%</a:t>
                      </a:r>
                      <a:endParaRPr lang="en-US" sz="18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8580126"/>
                  </a:ext>
                </a:extLst>
              </a:tr>
              <a:tr h="283830">
                <a:tc>
                  <a:txBody>
                    <a:bodyPr/>
                    <a:lstStyle/>
                    <a:p>
                      <a:pPr marL="0" marR="0" algn="ctr" rtl="1">
                        <a:lnSpc>
                          <a:spcPct val="115000"/>
                        </a:lnSpc>
                        <a:spcBef>
                          <a:spcPts val="0"/>
                        </a:spcBef>
                        <a:spcAft>
                          <a:spcPts val="1000"/>
                        </a:spcAft>
                      </a:pPr>
                      <a:r>
                        <a:rPr lang="ar-SA" sz="1800" dirty="0">
                          <a:solidFill>
                            <a:srgbClr val="000000"/>
                          </a:solidFill>
                          <a:effectLst/>
                          <a:latin typeface="Calibri" panose="020F0502020204030204" pitchFamily="34" charset="0"/>
                          <a:ea typeface="Calibri" panose="020F0502020204030204" pitchFamily="34" charset="0"/>
                          <a:cs typeface="+mn-cs"/>
                        </a:rPr>
                        <a:t>بكال</a:t>
                      </a:r>
                      <a:r>
                        <a:rPr lang="ar-IQ" sz="1800" dirty="0">
                          <a:solidFill>
                            <a:srgbClr val="000000"/>
                          </a:solidFill>
                          <a:effectLst/>
                          <a:latin typeface="Calibri" panose="020F0502020204030204" pitchFamily="34" charset="0"/>
                          <a:ea typeface="Calibri" panose="020F0502020204030204" pitchFamily="34" charset="0"/>
                          <a:cs typeface="+mn-cs"/>
                        </a:rPr>
                        <a:t>و</a:t>
                      </a:r>
                      <a:r>
                        <a:rPr lang="ar-SA" sz="1800" dirty="0">
                          <a:solidFill>
                            <a:srgbClr val="000000"/>
                          </a:solidFill>
                          <a:effectLst/>
                          <a:latin typeface="Calibri" panose="020F0502020204030204" pitchFamily="34" charset="0"/>
                          <a:ea typeface="Calibri" panose="020F0502020204030204" pitchFamily="34" charset="0"/>
                          <a:cs typeface="+mn-cs"/>
                        </a:rPr>
                        <a:t>ري</a:t>
                      </a:r>
                      <a:r>
                        <a:rPr lang="ar-IQ" sz="1800" dirty="0">
                          <a:solidFill>
                            <a:srgbClr val="000000"/>
                          </a:solidFill>
                          <a:effectLst/>
                          <a:latin typeface="Calibri" panose="020F0502020204030204" pitchFamily="34" charset="0"/>
                          <a:ea typeface="Calibri" panose="020F0502020204030204" pitchFamily="34" charset="0"/>
                          <a:cs typeface="+mn-cs"/>
                        </a:rPr>
                        <a:t>و</a:t>
                      </a:r>
                      <a:r>
                        <a:rPr lang="ar-SA" sz="1800" dirty="0">
                          <a:solidFill>
                            <a:srgbClr val="000000"/>
                          </a:solidFill>
                          <a:effectLst/>
                          <a:latin typeface="Calibri" panose="020F0502020204030204" pitchFamily="34" charset="0"/>
                          <a:ea typeface="Calibri" panose="020F0502020204030204" pitchFamily="34" charset="0"/>
                          <a:cs typeface="+mn-cs"/>
                        </a:rPr>
                        <a:t>س</a:t>
                      </a:r>
                      <a:endParaRPr lang="en-US" sz="1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1800" b="1">
                          <a:solidFill>
                            <a:srgbClr val="000000"/>
                          </a:solidFill>
                          <a:effectLst/>
                          <a:latin typeface="Calibri" panose="020F0502020204030204" pitchFamily="34" charset="0"/>
                          <a:ea typeface="Calibri" panose="020F0502020204030204" pitchFamily="34" charset="0"/>
                          <a:cs typeface="+mn-cs"/>
                        </a:rPr>
                        <a:t>45%</a:t>
                      </a:r>
                      <a:endParaRPr lang="en-US" sz="18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64739684"/>
                  </a:ext>
                </a:extLst>
              </a:tr>
              <a:tr h="283830">
                <a:tc>
                  <a:txBody>
                    <a:bodyPr/>
                    <a:lstStyle/>
                    <a:p>
                      <a:pPr marL="0" marR="0" algn="ctr" rtl="1">
                        <a:lnSpc>
                          <a:spcPct val="115000"/>
                        </a:lnSpc>
                        <a:spcBef>
                          <a:spcPts val="0"/>
                        </a:spcBef>
                        <a:spcAft>
                          <a:spcPts val="1000"/>
                        </a:spcAft>
                      </a:pPr>
                      <a:r>
                        <a:rPr lang="ar-SA" sz="1800" dirty="0">
                          <a:solidFill>
                            <a:srgbClr val="000000"/>
                          </a:solidFill>
                          <a:effectLst/>
                          <a:latin typeface="Calibri" panose="020F0502020204030204" pitchFamily="34" charset="0"/>
                          <a:ea typeface="Calibri" panose="020F0502020204030204" pitchFamily="34" charset="0"/>
                          <a:cs typeface="+mn-cs"/>
                        </a:rPr>
                        <a:t>دبل</a:t>
                      </a:r>
                      <a:r>
                        <a:rPr lang="ar-IQ" sz="1800" dirty="0">
                          <a:solidFill>
                            <a:srgbClr val="000000"/>
                          </a:solidFill>
                          <a:effectLst/>
                          <a:latin typeface="Calibri" panose="020F0502020204030204" pitchFamily="34" charset="0"/>
                          <a:ea typeface="Calibri" panose="020F0502020204030204" pitchFamily="34" charset="0"/>
                          <a:cs typeface="+mn-cs"/>
                        </a:rPr>
                        <a:t>و</a:t>
                      </a:r>
                      <a:r>
                        <a:rPr lang="ar-SA" sz="1800" dirty="0">
                          <a:solidFill>
                            <a:srgbClr val="000000"/>
                          </a:solidFill>
                          <a:effectLst/>
                          <a:latin typeface="Calibri" panose="020F0502020204030204" pitchFamily="34" charset="0"/>
                          <a:ea typeface="Calibri" panose="020F0502020204030204" pitchFamily="34" charset="0"/>
                          <a:cs typeface="+mn-cs"/>
                        </a:rPr>
                        <a:t>م</a:t>
                      </a:r>
                      <a:endParaRPr lang="en-US" sz="1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1800" b="1">
                          <a:solidFill>
                            <a:srgbClr val="000000"/>
                          </a:solidFill>
                          <a:effectLst/>
                          <a:latin typeface="Calibri" panose="020F0502020204030204" pitchFamily="34" charset="0"/>
                          <a:ea typeface="Calibri" panose="020F0502020204030204" pitchFamily="34" charset="0"/>
                          <a:cs typeface="+mn-cs"/>
                        </a:rPr>
                        <a:t>35%</a:t>
                      </a:r>
                      <a:endParaRPr lang="en-US" sz="18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5072802"/>
                  </a:ext>
                </a:extLst>
              </a:tr>
              <a:tr h="283830">
                <a:tc>
                  <a:txBody>
                    <a:bodyPr/>
                    <a:lstStyle/>
                    <a:p>
                      <a:pPr marL="0" marR="0" algn="ctr" rtl="1">
                        <a:lnSpc>
                          <a:spcPct val="115000"/>
                        </a:lnSpc>
                        <a:spcBef>
                          <a:spcPts val="0"/>
                        </a:spcBef>
                        <a:spcAft>
                          <a:spcPts val="1000"/>
                        </a:spcAft>
                      </a:pPr>
                      <a:r>
                        <a:rPr lang="ar-IQ" sz="1800" dirty="0">
                          <a:solidFill>
                            <a:srgbClr val="000000"/>
                          </a:solidFill>
                          <a:effectLst/>
                          <a:latin typeface="Calibri" panose="020F0502020204030204" pitchFamily="34" charset="0"/>
                          <a:ea typeface="Calibri" panose="020F0502020204030204" pitchFamily="34" charset="0"/>
                          <a:cs typeface="+mn-cs"/>
                        </a:rPr>
                        <a:t>الاعدادية</a:t>
                      </a:r>
                      <a:endParaRPr lang="en-US" sz="1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1800" b="1">
                          <a:solidFill>
                            <a:srgbClr val="000000"/>
                          </a:solidFill>
                          <a:effectLst/>
                          <a:latin typeface="Calibri" panose="020F0502020204030204" pitchFamily="34" charset="0"/>
                          <a:ea typeface="Calibri" panose="020F0502020204030204" pitchFamily="34" charset="0"/>
                          <a:cs typeface="+mn-cs"/>
                        </a:rPr>
                        <a:t>25%</a:t>
                      </a:r>
                      <a:endParaRPr lang="en-US" sz="18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48757747"/>
                  </a:ext>
                </a:extLst>
              </a:tr>
              <a:tr h="283830">
                <a:tc>
                  <a:txBody>
                    <a:bodyPr/>
                    <a:lstStyle/>
                    <a:p>
                      <a:pPr marL="0" marR="0" algn="ctr" rtl="1">
                        <a:lnSpc>
                          <a:spcPct val="115000"/>
                        </a:lnSpc>
                        <a:spcBef>
                          <a:spcPts val="0"/>
                        </a:spcBef>
                        <a:spcAft>
                          <a:spcPts val="1000"/>
                        </a:spcAft>
                      </a:pPr>
                      <a:r>
                        <a:rPr lang="ar-IQ" sz="1800" dirty="0">
                          <a:solidFill>
                            <a:srgbClr val="000000"/>
                          </a:solidFill>
                          <a:effectLst/>
                          <a:latin typeface="Calibri" panose="020F0502020204030204" pitchFamily="34" charset="0"/>
                          <a:ea typeface="Calibri" panose="020F0502020204030204" pitchFamily="34" charset="0"/>
                          <a:cs typeface="+mn-cs"/>
                        </a:rPr>
                        <a:t>المتوسطة</a:t>
                      </a:r>
                      <a:endParaRPr lang="en-US" sz="1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1800" b="1">
                          <a:solidFill>
                            <a:srgbClr val="000000"/>
                          </a:solidFill>
                          <a:effectLst/>
                          <a:latin typeface="Calibri" panose="020F0502020204030204" pitchFamily="34" charset="0"/>
                          <a:ea typeface="Calibri" panose="020F0502020204030204" pitchFamily="34" charset="0"/>
                          <a:cs typeface="+mn-cs"/>
                        </a:rPr>
                        <a:t>15%</a:t>
                      </a:r>
                      <a:endParaRPr lang="en-US" sz="18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1661652"/>
                  </a:ext>
                </a:extLst>
              </a:tr>
              <a:tr h="227145">
                <a:tc>
                  <a:txBody>
                    <a:bodyPr/>
                    <a:lstStyle/>
                    <a:p>
                      <a:pPr marL="0" marR="0" algn="ctr" rtl="1">
                        <a:lnSpc>
                          <a:spcPct val="115000"/>
                        </a:lnSpc>
                        <a:spcBef>
                          <a:spcPts val="0"/>
                        </a:spcBef>
                        <a:spcAft>
                          <a:spcPts val="1000"/>
                        </a:spcAft>
                      </a:pPr>
                      <a:r>
                        <a:rPr lang="ar-IQ" sz="1800" dirty="0">
                          <a:solidFill>
                            <a:srgbClr val="000000"/>
                          </a:solidFill>
                          <a:effectLst/>
                          <a:latin typeface="Calibri" panose="020F0502020204030204" pitchFamily="34" charset="0"/>
                          <a:ea typeface="Calibri" panose="020F0502020204030204" pitchFamily="34" charset="0"/>
                          <a:cs typeface="+mn-cs"/>
                        </a:rPr>
                        <a:t>الابتدائي</a:t>
                      </a:r>
                      <a:endParaRPr lang="en-US" sz="1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1800" b="1">
                          <a:solidFill>
                            <a:srgbClr val="000000"/>
                          </a:solidFill>
                          <a:effectLst/>
                          <a:latin typeface="Calibri" panose="020F0502020204030204" pitchFamily="34" charset="0"/>
                          <a:ea typeface="Calibri" panose="020F0502020204030204" pitchFamily="34" charset="0"/>
                          <a:cs typeface="+mn-cs"/>
                        </a:rPr>
                        <a:t>15%</a:t>
                      </a:r>
                      <a:endParaRPr lang="en-US" sz="18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3679101"/>
                  </a:ext>
                </a:extLst>
              </a:tr>
              <a:tr h="283830">
                <a:tc>
                  <a:txBody>
                    <a:bodyPr/>
                    <a:lstStyle/>
                    <a:p>
                      <a:pPr marL="0" marR="0" algn="ctr" rtl="1">
                        <a:lnSpc>
                          <a:spcPct val="115000"/>
                        </a:lnSpc>
                        <a:spcBef>
                          <a:spcPts val="0"/>
                        </a:spcBef>
                        <a:spcAft>
                          <a:spcPts val="1000"/>
                        </a:spcAft>
                      </a:pPr>
                      <a:r>
                        <a:rPr lang="ar-SA" sz="1800" dirty="0">
                          <a:solidFill>
                            <a:srgbClr val="000000"/>
                          </a:solidFill>
                          <a:effectLst/>
                          <a:latin typeface="Calibri" panose="020F0502020204030204" pitchFamily="34" charset="0"/>
                          <a:ea typeface="Calibri" panose="020F0502020204030204" pitchFamily="34" charset="0"/>
                          <a:cs typeface="+mn-cs"/>
                        </a:rPr>
                        <a:t>ب</a:t>
                      </a:r>
                      <a:r>
                        <a:rPr lang="ar-IQ" sz="1800" dirty="0">
                          <a:solidFill>
                            <a:srgbClr val="000000"/>
                          </a:solidFill>
                          <a:effectLst/>
                          <a:latin typeface="Calibri" panose="020F0502020204030204" pitchFamily="34" charset="0"/>
                          <a:ea typeface="Calibri" panose="020F0502020204030204" pitchFamily="34" charset="0"/>
                          <a:cs typeface="+mn-cs"/>
                        </a:rPr>
                        <a:t>دون الشهادة</a:t>
                      </a:r>
                      <a:endParaRPr lang="en-US" sz="1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en-US" sz="1800" b="1" dirty="0">
                          <a:solidFill>
                            <a:srgbClr val="000000"/>
                          </a:solidFill>
                          <a:effectLst/>
                          <a:latin typeface="Calibri" panose="020F0502020204030204" pitchFamily="34" charset="0"/>
                          <a:ea typeface="Calibri" panose="020F0502020204030204" pitchFamily="34" charset="0"/>
                          <a:cs typeface="+mn-cs"/>
                        </a:rPr>
                        <a:t>15%</a:t>
                      </a:r>
                      <a:endParaRPr lang="en-US" sz="1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95251889"/>
                  </a:ext>
                </a:extLst>
              </a:tr>
            </a:tbl>
          </a:graphicData>
        </a:graphic>
      </p:graphicFrame>
      <p:sp>
        <p:nvSpPr>
          <p:cNvPr id="10" name="Rectangle 2">
            <a:extLst>
              <a:ext uri="{FF2B5EF4-FFF2-40B4-BE49-F238E27FC236}">
                <a16:creationId xmlns:a16="http://schemas.microsoft.com/office/drawing/2014/main" id="{F2446E73-2E7A-BD53-04EF-789BCA5AB9FF}"/>
              </a:ext>
            </a:extLst>
          </p:cNvPr>
          <p:cNvSpPr>
            <a:spLocks noChangeArrowheads="1"/>
          </p:cNvSpPr>
          <p:nvPr/>
        </p:nvSpPr>
        <p:spPr bwMode="auto">
          <a:xfrm>
            <a:off x="995361" y="3436237"/>
            <a:ext cx="978140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0722112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81A464-E5A5-EFD6-EE60-B773FD592F33}"/>
              </a:ext>
            </a:extLst>
          </p:cNvPr>
          <p:cNvSpPr>
            <a:spLocks noGrp="1"/>
          </p:cNvSpPr>
          <p:nvPr>
            <p:ph idx="1"/>
          </p:nvPr>
        </p:nvSpPr>
        <p:spPr>
          <a:xfrm>
            <a:off x="152400" y="84296"/>
            <a:ext cx="8860632" cy="5922995"/>
          </a:xfrm>
        </p:spPr>
        <p:txBody>
          <a:bodyPr>
            <a:noAutofit/>
          </a:bodyPr>
          <a:lstStyle/>
          <a:p>
            <a:pPr algn="r" rtl="1">
              <a:buFont typeface="+mj-lt"/>
              <a:buAutoNum type="arabicPeriod"/>
            </a:pPr>
            <a:endParaRPr lang="ku-Arab-IQ" sz="2400" b="0" i="0" dirty="0">
              <a:solidFill>
                <a:srgbClr val="666666"/>
              </a:solidFill>
              <a:effectLst/>
              <a:latin typeface="Poppins" panose="020B0502040204020203" pitchFamily="2" charset="0"/>
            </a:endParaRPr>
          </a:p>
          <a:p>
            <a:pPr marL="566928" indent="-457200" algn="r" rtl="1">
              <a:buFont typeface="+mj-lt"/>
              <a:buAutoNum type="arabicPeriod" startAt="3"/>
            </a:pPr>
            <a:r>
              <a:rPr lang="ku-Arab-IQ" sz="2400" b="1" i="0" dirty="0">
                <a:solidFill>
                  <a:srgbClr val="FF0000"/>
                </a:solidFill>
                <a:effectLst/>
                <a:latin typeface="Arial" panose="020B0604020202020204" pitchFamily="34" charset="0"/>
              </a:rPr>
              <a:t>مخصصات التفرغ الجامعي والعلمي </a:t>
            </a:r>
            <a:r>
              <a:rPr lang="ku-Arab-IQ" sz="2400" b="1" i="0" dirty="0">
                <a:solidFill>
                  <a:srgbClr val="000000"/>
                </a:solidFill>
                <a:effectLst/>
                <a:latin typeface="Arial" panose="020B0604020202020204" pitchFamily="34" charset="0"/>
              </a:rPr>
              <a:t>:</a:t>
            </a:r>
            <a:r>
              <a:rPr lang="ku-Arab-IQ" sz="2400" b="0" i="0" dirty="0">
                <a:solidFill>
                  <a:srgbClr val="000000"/>
                </a:solidFill>
                <a:effectLst/>
                <a:latin typeface="Arial" panose="020B0604020202020204" pitchFamily="34" charset="0"/>
              </a:rPr>
              <a:t> وتمنح عادة لبعض ذوي الاختصاصات النادرة لقاء تفرغهم للعمل العلمي أو البحثي كأعضاء الهيئات التدريسية في الجامعات والمعاهد أو الباحثين العلميين .  </a:t>
            </a:r>
            <a:endParaRPr lang="ar-IQ" sz="2400" b="0" i="0" dirty="0">
              <a:solidFill>
                <a:srgbClr val="000000"/>
              </a:solidFill>
              <a:effectLst/>
              <a:latin typeface="Arial" panose="020B0604020202020204" pitchFamily="34" charset="0"/>
            </a:endParaRPr>
          </a:p>
          <a:p>
            <a:pPr algn="r" rtl="1">
              <a:buFont typeface="+mj-lt"/>
              <a:buAutoNum type="arabicPeriod" startAt="3"/>
            </a:pPr>
            <a:endParaRPr lang="ku-Arab-IQ" sz="2400" b="0" i="0" dirty="0">
              <a:solidFill>
                <a:srgbClr val="666666"/>
              </a:solidFill>
              <a:effectLst/>
              <a:latin typeface="Poppins" panose="020B0502040204020203" pitchFamily="2" charset="0"/>
            </a:endParaRPr>
          </a:p>
          <a:p>
            <a:pPr algn="r" rtl="1">
              <a:buFont typeface="+mj-lt"/>
              <a:buAutoNum type="arabicPeriod" startAt="3"/>
            </a:pPr>
            <a:r>
              <a:rPr lang="ku-Arab-IQ" sz="2400" b="1" i="0" dirty="0">
                <a:solidFill>
                  <a:srgbClr val="FF0000"/>
                </a:solidFill>
                <a:effectLst/>
                <a:latin typeface="Arial" panose="020B0604020202020204" pitchFamily="34" charset="0"/>
              </a:rPr>
              <a:t>مخصصات منع مزاولة المهنة :</a:t>
            </a:r>
            <a:r>
              <a:rPr lang="ku-Arab-IQ" sz="2400" b="0" i="0" dirty="0">
                <a:solidFill>
                  <a:srgbClr val="FF0000"/>
                </a:solidFill>
                <a:effectLst/>
                <a:latin typeface="Arial" panose="020B0604020202020204" pitchFamily="34" charset="0"/>
              </a:rPr>
              <a:t> </a:t>
            </a:r>
            <a:r>
              <a:rPr lang="ku-Arab-IQ" sz="2400" b="0" i="0" dirty="0">
                <a:solidFill>
                  <a:srgbClr val="000000"/>
                </a:solidFill>
                <a:effectLst/>
                <a:latin typeface="Arial" panose="020B0604020202020204" pitchFamily="34" charset="0"/>
              </a:rPr>
              <a:t>وتمنح للبعض من الموظفين الذي يحملون شهادات علمية جامعية معينة وذلك عندما يمنعهم القانون من ممارسة مهنهم خارج أوقات الدوام الرسمي ليتفرغوا كليا للعمل الوظيفي كالمهندسين والصيادلة والأطباء الأخصائيين .</a:t>
            </a:r>
            <a:endParaRPr lang="ku-Arab-IQ" sz="2400" b="0" i="0" dirty="0">
              <a:solidFill>
                <a:srgbClr val="666666"/>
              </a:solidFill>
              <a:effectLst/>
              <a:latin typeface="Poppins" panose="020B0502040204020203" pitchFamily="2" charset="0"/>
            </a:endParaRPr>
          </a:p>
          <a:p>
            <a:pPr marL="109728" indent="0" algn="r" rtl="1">
              <a:buNone/>
            </a:pPr>
            <a:endParaRPr lang="en-US" sz="2400" dirty="0"/>
          </a:p>
        </p:txBody>
      </p:sp>
      <p:sp>
        <p:nvSpPr>
          <p:cNvPr id="5" name="Slide Number Placeholder 4">
            <a:extLst>
              <a:ext uri="{FF2B5EF4-FFF2-40B4-BE49-F238E27FC236}">
                <a16:creationId xmlns:a16="http://schemas.microsoft.com/office/drawing/2014/main" id="{DD7CC39E-C350-0299-307D-CCE29A6901A0}"/>
              </a:ext>
            </a:extLst>
          </p:cNvPr>
          <p:cNvSpPr>
            <a:spLocks noGrp="1"/>
          </p:cNvSpPr>
          <p:nvPr>
            <p:ph type="sldNum" sz="quarter" idx="12"/>
          </p:nvPr>
        </p:nvSpPr>
        <p:spPr/>
        <p:txBody>
          <a:bodyPr/>
          <a:lstStyle/>
          <a:p>
            <a:r>
              <a:rPr lang="ku-Arab-IQ" dirty="0">
                <a:solidFill>
                  <a:prstClr val="black"/>
                </a:solidFill>
              </a:rPr>
              <a:t>٥٦</a:t>
            </a:r>
            <a:endParaRPr lang="en-US" dirty="0">
              <a:solidFill>
                <a:prstClr val="black"/>
              </a:solidFill>
            </a:endParaRPr>
          </a:p>
        </p:txBody>
      </p:sp>
      <p:sp>
        <p:nvSpPr>
          <p:cNvPr id="4" name="Rectangle 1">
            <a:extLst>
              <a:ext uri="{FF2B5EF4-FFF2-40B4-BE49-F238E27FC236}">
                <a16:creationId xmlns:a16="http://schemas.microsoft.com/office/drawing/2014/main" id="{654247A0-2642-EA9A-8440-EE6372C7037A}"/>
              </a:ext>
            </a:extLst>
          </p:cNvPr>
          <p:cNvSpPr>
            <a:spLocks noChangeArrowheads="1"/>
          </p:cNvSpPr>
          <p:nvPr/>
        </p:nvSpPr>
        <p:spPr bwMode="auto">
          <a:xfrm>
            <a:off x="995363" y="29289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778043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81A464-E5A5-EFD6-EE60-B773FD592F33}"/>
              </a:ext>
            </a:extLst>
          </p:cNvPr>
          <p:cNvSpPr>
            <a:spLocks noGrp="1"/>
          </p:cNvSpPr>
          <p:nvPr>
            <p:ph idx="1"/>
          </p:nvPr>
        </p:nvSpPr>
        <p:spPr>
          <a:xfrm>
            <a:off x="152400" y="84296"/>
            <a:ext cx="8860632" cy="5922995"/>
          </a:xfrm>
        </p:spPr>
        <p:txBody>
          <a:bodyPr>
            <a:noAutofit/>
          </a:bodyPr>
          <a:lstStyle/>
          <a:p>
            <a:pPr algn="r" rtl="1">
              <a:buFont typeface="+mj-lt"/>
              <a:buAutoNum type="arabicPeriod"/>
            </a:pPr>
            <a:endParaRPr lang="ku-Arab-IQ" sz="2400" b="0" i="0" dirty="0">
              <a:solidFill>
                <a:srgbClr val="666666"/>
              </a:solidFill>
              <a:effectLst/>
              <a:latin typeface="Poppins" panose="020B0502040204020203" pitchFamily="2" charset="0"/>
            </a:endParaRPr>
          </a:p>
          <a:p>
            <a:pPr marL="566928" indent="-457200" algn="r" rtl="1">
              <a:buFont typeface="+mj-lt"/>
              <a:buAutoNum type="arabicPeriod" startAt="5"/>
            </a:pPr>
            <a:r>
              <a:rPr lang="ku-Arab-IQ" sz="2400" b="1" i="0" dirty="0">
                <a:solidFill>
                  <a:srgbClr val="FF0000"/>
                </a:solidFill>
                <a:effectLst/>
                <a:latin typeface="Arial" panose="020B0604020202020204" pitchFamily="34" charset="0"/>
              </a:rPr>
              <a:t>مخصصات الموقع الجغرافي </a:t>
            </a:r>
            <a:r>
              <a:rPr lang="ku-Arab-IQ" sz="2400" b="1" i="0" dirty="0">
                <a:solidFill>
                  <a:srgbClr val="000000"/>
                </a:solidFill>
                <a:effectLst/>
                <a:latin typeface="Arial" panose="020B0604020202020204" pitchFamily="34" charset="0"/>
              </a:rPr>
              <a:t>:</a:t>
            </a:r>
            <a:r>
              <a:rPr lang="ku-Arab-IQ" sz="2400" b="0" i="0" dirty="0">
                <a:solidFill>
                  <a:srgbClr val="000000"/>
                </a:solidFill>
                <a:effectLst/>
                <a:latin typeface="Arial" panose="020B0604020202020204" pitchFamily="34" charset="0"/>
              </a:rPr>
              <a:t> وهي تمنح للموظفين الذين يكون مقر عملهم الدائم في الوحدات الإدارية أو القرى أو الأرياف أو المناطق النائية .</a:t>
            </a:r>
            <a:endParaRPr lang="ar-IQ" sz="2400" b="0" i="0" dirty="0">
              <a:solidFill>
                <a:srgbClr val="000000"/>
              </a:solidFill>
              <a:effectLst/>
              <a:latin typeface="Arial" panose="020B0604020202020204" pitchFamily="34" charset="0"/>
            </a:endParaRPr>
          </a:p>
          <a:p>
            <a:pPr marL="109728" indent="0" algn="r" rtl="1">
              <a:buNone/>
            </a:pPr>
            <a:endParaRPr lang="en-US" sz="2400" dirty="0"/>
          </a:p>
        </p:txBody>
      </p:sp>
      <p:sp>
        <p:nvSpPr>
          <p:cNvPr id="5" name="Slide Number Placeholder 4">
            <a:extLst>
              <a:ext uri="{FF2B5EF4-FFF2-40B4-BE49-F238E27FC236}">
                <a16:creationId xmlns:a16="http://schemas.microsoft.com/office/drawing/2014/main" id="{DD7CC39E-C350-0299-307D-CCE29A6901A0}"/>
              </a:ext>
            </a:extLst>
          </p:cNvPr>
          <p:cNvSpPr>
            <a:spLocks noGrp="1"/>
          </p:cNvSpPr>
          <p:nvPr>
            <p:ph type="sldNum" sz="quarter" idx="12"/>
          </p:nvPr>
        </p:nvSpPr>
        <p:spPr/>
        <p:txBody>
          <a:bodyPr/>
          <a:lstStyle/>
          <a:p>
            <a:r>
              <a:rPr lang="ku-Arab-IQ" dirty="0">
                <a:solidFill>
                  <a:prstClr val="black"/>
                </a:solidFill>
              </a:rPr>
              <a:t>٥٧</a:t>
            </a:r>
            <a:endParaRPr lang="en-US" dirty="0">
              <a:solidFill>
                <a:prstClr val="black"/>
              </a:solidFill>
            </a:endParaRPr>
          </a:p>
        </p:txBody>
      </p:sp>
      <p:graphicFrame>
        <p:nvGraphicFramePr>
          <p:cNvPr id="3" name="Table 2">
            <a:extLst>
              <a:ext uri="{FF2B5EF4-FFF2-40B4-BE49-F238E27FC236}">
                <a16:creationId xmlns:a16="http://schemas.microsoft.com/office/drawing/2014/main" id="{42C7280F-1262-998E-70C6-A864BBC1FB39}"/>
              </a:ext>
            </a:extLst>
          </p:cNvPr>
          <p:cNvGraphicFramePr>
            <a:graphicFrameLocks noGrp="1"/>
          </p:cNvGraphicFramePr>
          <p:nvPr/>
        </p:nvGraphicFramePr>
        <p:xfrm>
          <a:off x="1006078" y="2034579"/>
          <a:ext cx="7153275" cy="2874568"/>
        </p:xfrm>
        <a:graphic>
          <a:graphicData uri="http://schemas.openxmlformats.org/drawingml/2006/table">
            <a:tbl>
              <a:tblPr rtl="1" bandRow="1"/>
              <a:tblGrid>
                <a:gridCol w="4593637">
                  <a:extLst>
                    <a:ext uri="{9D8B030D-6E8A-4147-A177-3AD203B41FA5}">
                      <a16:colId xmlns:a16="http://schemas.microsoft.com/office/drawing/2014/main" val="460995315"/>
                    </a:ext>
                  </a:extLst>
                </a:gridCol>
                <a:gridCol w="2559638">
                  <a:extLst>
                    <a:ext uri="{9D8B030D-6E8A-4147-A177-3AD203B41FA5}">
                      <a16:colId xmlns:a16="http://schemas.microsoft.com/office/drawing/2014/main" val="2542349010"/>
                    </a:ext>
                  </a:extLst>
                </a:gridCol>
              </a:tblGrid>
              <a:tr h="556368">
                <a:tc>
                  <a:txBody>
                    <a:bodyPr/>
                    <a:lstStyle/>
                    <a:p>
                      <a:pPr marL="0" marR="0" indent="-45720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mn-cs"/>
                        </a:rPr>
                        <a:t>الموقع ال</a:t>
                      </a:r>
                      <a:r>
                        <a:rPr lang="ar-SA" sz="2000" dirty="0">
                          <a:solidFill>
                            <a:srgbClr val="000000"/>
                          </a:solidFill>
                          <a:effectLst/>
                          <a:latin typeface="Calibri" panose="020F0502020204030204" pitchFamily="34" charset="0"/>
                          <a:ea typeface="Calibri" panose="020F0502020204030204" pitchFamily="34" charset="0"/>
                          <a:cs typeface="+mn-cs"/>
                        </a:rPr>
                        <a:t>ج</a:t>
                      </a:r>
                      <a:r>
                        <a:rPr lang="ar-IQ" sz="2000" dirty="0">
                          <a:solidFill>
                            <a:srgbClr val="000000"/>
                          </a:solidFill>
                          <a:effectLst/>
                          <a:latin typeface="Calibri" panose="020F0502020204030204" pitchFamily="34" charset="0"/>
                          <a:ea typeface="Calibri" panose="020F0502020204030204" pitchFamily="34" charset="0"/>
                          <a:cs typeface="+mn-cs"/>
                        </a:rPr>
                        <a:t>غ</a:t>
                      </a:r>
                      <a:r>
                        <a:rPr lang="ar-SA" sz="2000" dirty="0">
                          <a:solidFill>
                            <a:srgbClr val="000000"/>
                          </a:solidFill>
                          <a:effectLst/>
                          <a:latin typeface="Calibri" panose="020F0502020204030204" pitchFamily="34" charset="0"/>
                          <a:ea typeface="Calibri" panose="020F0502020204030204" pitchFamily="34" charset="0"/>
                          <a:cs typeface="+mn-cs"/>
                        </a:rPr>
                        <a:t>رافي </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mn-cs"/>
                        </a:rPr>
                        <a:t>مقدار المخصصات</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18240532"/>
                  </a:ext>
                </a:extLst>
              </a:tr>
              <a:tr h="463640">
                <a:tc>
                  <a:txBody>
                    <a:bodyPr/>
                    <a:lstStyle/>
                    <a:p>
                      <a:pPr marL="0" marR="0" indent="-45720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mn-cs"/>
                        </a:rPr>
                        <a:t>مراكز المحافظة</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ar-SA" sz="2000">
                          <a:solidFill>
                            <a:srgbClr val="000000"/>
                          </a:solidFill>
                          <a:effectLst/>
                          <a:latin typeface="Calibri" panose="020F0502020204030204" pitchFamily="34" charset="0"/>
                          <a:ea typeface="Calibri" panose="020F0502020204030204" pitchFamily="34" charset="0"/>
                          <a:cs typeface="+mn-cs"/>
                        </a:rPr>
                        <a:t>20,000 دينار</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22387021"/>
                  </a:ext>
                </a:extLst>
              </a:tr>
              <a:tr h="463640">
                <a:tc>
                  <a:txBody>
                    <a:bodyPr/>
                    <a:lstStyle/>
                    <a:p>
                      <a:pPr marL="0" marR="0" indent="-45720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mn-cs"/>
                        </a:rPr>
                        <a:t>مركز القضاء</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ar-SA" sz="2000">
                          <a:solidFill>
                            <a:srgbClr val="000000"/>
                          </a:solidFill>
                          <a:effectLst/>
                          <a:latin typeface="Calibri" panose="020F0502020204030204" pitchFamily="34" charset="0"/>
                          <a:ea typeface="Calibri" panose="020F0502020204030204" pitchFamily="34" charset="0"/>
                          <a:cs typeface="+mn-cs"/>
                        </a:rPr>
                        <a:t>30,000 دينار</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62244090"/>
                  </a:ext>
                </a:extLst>
              </a:tr>
              <a:tr h="463640">
                <a:tc>
                  <a:txBody>
                    <a:bodyPr/>
                    <a:lstStyle/>
                    <a:p>
                      <a:pPr marL="0" marR="0" indent="-45720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mn-cs"/>
                        </a:rPr>
                        <a:t>مركز الناحية</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ar-SA" sz="2000">
                          <a:solidFill>
                            <a:srgbClr val="000000"/>
                          </a:solidFill>
                          <a:effectLst/>
                          <a:latin typeface="Calibri" panose="020F0502020204030204" pitchFamily="34" charset="0"/>
                          <a:ea typeface="Calibri" panose="020F0502020204030204" pitchFamily="34" charset="0"/>
                          <a:cs typeface="+mn-cs"/>
                        </a:rPr>
                        <a:t>40,000 دينار</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6484216"/>
                  </a:ext>
                </a:extLst>
              </a:tr>
              <a:tr h="463640">
                <a:tc>
                  <a:txBody>
                    <a:bodyPr/>
                    <a:lstStyle/>
                    <a:p>
                      <a:pPr marL="0" marR="0" indent="-45720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mn-cs"/>
                        </a:rPr>
                        <a:t>مناطق الريفية</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ar-SA" sz="2000" dirty="0">
                          <a:solidFill>
                            <a:srgbClr val="000000"/>
                          </a:solidFill>
                          <a:effectLst/>
                          <a:latin typeface="Calibri" panose="020F0502020204030204" pitchFamily="34" charset="0"/>
                          <a:ea typeface="Calibri" panose="020F0502020204030204" pitchFamily="34" charset="0"/>
                          <a:cs typeface="+mn-cs"/>
                        </a:rPr>
                        <a:t>50,000 دينار</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64365760"/>
                  </a:ext>
                </a:extLst>
              </a:tr>
              <a:tr h="463640">
                <a:tc>
                  <a:txBody>
                    <a:bodyPr/>
                    <a:lstStyle/>
                    <a:p>
                      <a:pPr marL="0" marR="0" indent="-457200" algn="ctr" rtl="1">
                        <a:lnSpc>
                          <a:spcPct val="115000"/>
                        </a:lnSpc>
                        <a:spcBef>
                          <a:spcPts val="0"/>
                        </a:spcBef>
                        <a:spcAft>
                          <a:spcPts val="1000"/>
                        </a:spcAft>
                      </a:pPr>
                      <a:r>
                        <a:rPr lang="ar-IQ" sz="2000" dirty="0">
                          <a:solidFill>
                            <a:srgbClr val="000000"/>
                          </a:solidFill>
                          <a:effectLst/>
                          <a:latin typeface="Calibri" panose="020F0502020204030204" pitchFamily="34" charset="0"/>
                          <a:ea typeface="Calibri" panose="020F0502020204030204" pitchFamily="34" charset="0"/>
                          <a:cs typeface="+mn-cs"/>
                        </a:rPr>
                        <a:t>مناطق النائية</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457200" algn="ctr" rtl="1">
                        <a:lnSpc>
                          <a:spcPct val="115000"/>
                        </a:lnSpc>
                        <a:spcBef>
                          <a:spcPts val="0"/>
                        </a:spcBef>
                        <a:spcAft>
                          <a:spcPts val="1000"/>
                        </a:spcAft>
                      </a:pPr>
                      <a:r>
                        <a:rPr lang="ar-SA" sz="2000" dirty="0">
                          <a:solidFill>
                            <a:srgbClr val="000000"/>
                          </a:solidFill>
                          <a:effectLst/>
                          <a:latin typeface="Calibri" panose="020F0502020204030204" pitchFamily="34" charset="0"/>
                          <a:ea typeface="Calibri" panose="020F0502020204030204" pitchFamily="34" charset="0"/>
                          <a:cs typeface="+mn-cs"/>
                        </a:rPr>
                        <a:t>60,000 دينار</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36582758"/>
                  </a:ext>
                </a:extLst>
              </a:tr>
            </a:tbl>
          </a:graphicData>
        </a:graphic>
      </p:graphicFrame>
      <p:sp>
        <p:nvSpPr>
          <p:cNvPr id="4" name="Rectangle 1">
            <a:extLst>
              <a:ext uri="{FF2B5EF4-FFF2-40B4-BE49-F238E27FC236}">
                <a16:creationId xmlns:a16="http://schemas.microsoft.com/office/drawing/2014/main" id="{654247A0-2642-EA9A-8440-EE6372C7037A}"/>
              </a:ext>
            </a:extLst>
          </p:cNvPr>
          <p:cNvSpPr>
            <a:spLocks noChangeArrowheads="1"/>
          </p:cNvSpPr>
          <p:nvPr/>
        </p:nvSpPr>
        <p:spPr bwMode="auto">
          <a:xfrm>
            <a:off x="995363" y="29289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7365304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81A464-E5A5-EFD6-EE60-B773FD592F33}"/>
              </a:ext>
            </a:extLst>
          </p:cNvPr>
          <p:cNvSpPr>
            <a:spLocks noGrp="1"/>
          </p:cNvSpPr>
          <p:nvPr>
            <p:ph idx="1"/>
          </p:nvPr>
        </p:nvSpPr>
        <p:spPr>
          <a:xfrm>
            <a:off x="457200" y="84296"/>
            <a:ext cx="8555832" cy="5922995"/>
          </a:xfrm>
        </p:spPr>
        <p:txBody>
          <a:bodyPr>
            <a:noAutofit/>
          </a:bodyPr>
          <a:lstStyle/>
          <a:p>
            <a:pPr marL="566928" indent="-457200" algn="just" rtl="1">
              <a:buFont typeface="+mj-lt"/>
              <a:buAutoNum type="arabicPeriod" startAt="5"/>
            </a:pPr>
            <a:endParaRPr lang="ku-Arab-IQ" sz="2400" b="0" i="0" dirty="0">
              <a:solidFill>
                <a:srgbClr val="666666"/>
              </a:solidFill>
              <a:effectLst/>
              <a:latin typeface="Poppins" panose="020B0502040204020203" pitchFamily="2" charset="0"/>
            </a:endParaRPr>
          </a:p>
          <a:p>
            <a:pPr marL="566928" indent="-457200" algn="just" rtl="1">
              <a:buFont typeface="+mj-lt"/>
              <a:buAutoNum type="arabicPeriod" startAt="6"/>
            </a:pPr>
            <a:r>
              <a:rPr lang="ku-Arab-IQ" sz="2400" b="1" i="0" dirty="0">
                <a:solidFill>
                  <a:srgbClr val="FF0000"/>
                </a:solidFill>
                <a:effectLst/>
                <a:latin typeface="Arial" panose="020B0604020202020204" pitchFamily="34" charset="0"/>
              </a:rPr>
              <a:t>مخصصات الأعمال الإضافية </a:t>
            </a:r>
            <a:r>
              <a:rPr lang="ku-Arab-IQ" sz="2400" b="1" i="0" dirty="0">
                <a:solidFill>
                  <a:srgbClr val="000000"/>
                </a:solidFill>
                <a:effectLst/>
                <a:latin typeface="Arial" panose="020B0604020202020204" pitchFamily="34" charset="0"/>
              </a:rPr>
              <a:t>: </a:t>
            </a:r>
            <a:r>
              <a:rPr lang="ku-Arab-IQ" sz="2400" b="0" i="0" dirty="0">
                <a:solidFill>
                  <a:srgbClr val="000000"/>
                </a:solidFill>
                <a:effectLst/>
                <a:latin typeface="Arial" panose="020B0604020202020204" pitchFamily="34" charset="0"/>
              </a:rPr>
              <a:t>وتمنح للموظف عند تكليفه بالعمل أكثر من الساعات المقررة لأوقات الدوام الرسمي كتعويض عن الجهد الإضافي الذي يبذله الموظف في أوقات راحته . وقد حدد قانون رواتب موظفي الدولة والقطاع العام بضرورة أن لاتزيد عدد هذه الساعات عن الثلاث ويتم صرفها بتعليمات يصدرها وزير المالية .</a:t>
            </a:r>
            <a:endParaRPr lang="ar-IQ" sz="2400" b="0" i="0" dirty="0">
              <a:solidFill>
                <a:srgbClr val="000000"/>
              </a:solidFill>
              <a:effectLst/>
              <a:latin typeface="Arial" panose="020B0604020202020204" pitchFamily="34" charset="0"/>
            </a:endParaRPr>
          </a:p>
          <a:p>
            <a:pPr algn="just" rtl="1">
              <a:buFont typeface="+mj-lt"/>
              <a:buAutoNum type="arabicPeriod" startAt="6"/>
            </a:pPr>
            <a:endParaRPr lang="ku-Arab-IQ" sz="2400" b="0" i="0" dirty="0">
              <a:solidFill>
                <a:srgbClr val="666666"/>
              </a:solidFill>
              <a:effectLst/>
              <a:latin typeface="Poppins" panose="020B0502040204020203" pitchFamily="2" charset="0"/>
            </a:endParaRPr>
          </a:p>
          <a:p>
            <a:pPr algn="just" rtl="1">
              <a:buFont typeface="+mj-lt"/>
              <a:buAutoNum type="arabicPeriod" startAt="6"/>
            </a:pPr>
            <a:r>
              <a:rPr lang="ku-Arab-IQ" sz="2400" b="1" i="0" dirty="0">
                <a:solidFill>
                  <a:srgbClr val="FF0000"/>
                </a:solidFill>
                <a:effectLst/>
                <a:latin typeface="Arial" panose="020B0604020202020204" pitchFamily="34" charset="0"/>
              </a:rPr>
              <a:t>مخصصات الخطورة </a:t>
            </a:r>
            <a:r>
              <a:rPr lang="ku-Arab-IQ" sz="2400" b="1" i="0" dirty="0">
                <a:solidFill>
                  <a:srgbClr val="000000"/>
                </a:solidFill>
                <a:effectLst/>
                <a:latin typeface="Arial" panose="020B0604020202020204" pitchFamily="34" charset="0"/>
              </a:rPr>
              <a:t>:</a:t>
            </a:r>
            <a:r>
              <a:rPr lang="ku-Arab-IQ" sz="2400" b="0" i="0" dirty="0">
                <a:solidFill>
                  <a:srgbClr val="000000"/>
                </a:solidFill>
                <a:effectLst/>
                <a:latin typeface="Arial" panose="020B0604020202020204" pitchFamily="34" charset="0"/>
              </a:rPr>
              <a:t> وتمنح للموظف عندما يقرر القانون أن وظيفةً ما ترافقها خطورة معينة لذا تمنح للموظف الذي يشغل هذه الوظيفة .</a:t>
            </a:r>
            <a:r>
              <a:rPr lang="ar-IQ" sz="2400" b="0" i="0" dirty="0">
                <a:solidFill>
                  <a:srgbClr val="000000"/>
                </a:solidFill>
                <a:effectLst/>
                <a:latin typeface="Arial" panose="020B0604020202020204" pitchFamily="34" charset="0"/>
              </a:rPr>
              <a:t> و</a:t>
            </a:r>
            <a:r>
              <a:rPr lang="ku-Arab-IQ" sz="2400" b="0" i="0" dirty="0">
                <a:solidFill>
                  <a:srgbClr val="000000"/>
                </a:solidFill>
                <a:effectLst/>
                <a:latin typeface="Arial" panose="020B0604020202020204" pitchFamily="34" charset="0"/>
              </a:rPr>
              <a:t>تتراوح بين (20</a:t>
            </a:r>
            <a:r>
              <a:rPr lang="ar-IQ" sz="2400" b="0" i="0" dirty="0">
                <a:solidFill>
                  <a:srgbClr val="000000"/>
                </a:solidFill>
                <a:effectLst/>
                <a:latin typeface="Arial" panose="020B0604020202020204" pitchFamily="34" charset="0"/>
              </a:rPr>
              <a:t>)</a:t>
            </a:r>
            <a:r>
              <a:rPr lang="ku-Arab-IQ" sz="2400" b="0" i="0" dirty="0">
                <a:solidFill>
                  <a:srgbClr val="000000"/>
                </a:solidFill>
                <a:effectLst/>
                <a:latin typeface="Arial" panose="020B0604020202020204" pitchFamily="34" charset="0"/>
              </a:rPr>
              <a:t>%</a:t>
            </a:r>
            <a:r>
              <a:rPr lang="ar-IQ" sz="2400" b="0" i="0" dirty="0">
                <a:solidFill>
                  <a:srgbClr val="000000"/>
                </a:solidFill>
                <a:effectLst/>
                <a:latin typeface="Arial" panose="020B0604020202020204" pitchFamily="34" charset="0"/>
              </a:rPr>
              <a:t> </a:t>
            </a:r>
            <a:r>
              <a:rPr lang="ku-Arab-IQ" sz="2400" b="0" i="0" dirty="0">
                <a:solidFill>
                  <a:srgbClr val="000000"/>
                </a:solidFill>
                <a:effectLst/>
                <a:latin typeface="Arial" panose="020B0604020202020204" pitchFamily="34" charset="0"/>
              </a:rPr>
              <a:t>عشرون من</a:t>
            </a:r>
            <a:r>
              <a:rPr lang="ar-IQ" sz="2400" b="0" i="0" dirty="0">
                <a:solidFill>
                  <a:srgbClr val="000000"/>
                </a:solidFill>
                <a:effectLst/>
                <a:latin typeface="Arial" panose="020B0604020202020204" pitchFamily="34" charset="0"/>
              </a:rPr>
              <a:t> </a:t>
            </a:r>
            <a:r>
              <a:rPr lang="ku-Arab-IQ" sz="2400" b="0" i="0" dirty="0">
                <a:solidFill>
                  <a:srgbClr val="000000"/>
                </a:solidFill>
                <a:effectLst/>
                <a:latin typeface="Arial" panose="020B0604020202020204" pitchFamily="34" charset="0"/>
              </a:rPr>
              <a:t>المائة و (</a:t>
            </a:r>
            <a:r>
              <a:rPr lang="ar-IQ" sz="2400" b="0" i="0" dirty="0">
                <a:solidFill>
                  <a:srgbClr val="000000"/>
                </a:solidFill>
                <a:effectLst/>
                <a:latin typeface="Arial" panose="020B0604020202020204" pitchFamily="34" charset="0"/>
              </a:rPr>
              <a:t>30) </a:t>
            </a:r>
            <a:r>
              <a:rPr lang="ku-Arab-IQ" sz="2400" b="0" i="0" dirty="0">
                <a:solidFill>
                  <a:srgbClr val="000000"/>
                </a:solidFill>
                <a:effectLst/>
                <a:latin typeface="Arial" panose="020B0604020202020204" pitchFamily="34" charset="0"/>
              </a:rPr>
              <a:t>%</a:t>
            </a:r>
            <a:r>
              <a:rPr lang="ar-IQ" sz="2400" b="0" i="0" dirty="0">
                <a:solidFill>
                  <a:srgbClr val="000000"/>
                </a:solidFill>
                <a:effectLst/>
                <a:latin typeface="Arial" panose="020B0604020202020204" pitchFamily="34" charset="0"/>
              </a:rPr>
              <a:t> </a:t>
            </a:r>
            <a:r>
              <a:rPr lang="ku-Arab-IQ" sz="2400" b="0" i="0" dirty="0">
                <a:solidFill>
                  <a:srgbClr val="000000"/>
                </a:solidFill>
                <a:effectLst/>
                <a:latin typeface="Arial" panose="020B0604020202020204" pitchFamily="34" charset="0"/>
              </a:rPr>
              <a:t>ثلاثون من المائة من الراتب بموجب تعليمات يصدرھا وزير المالية </a:t>
            </a:r>
            <a:endParaRPr lang="ar-IQ" sz="2400" b="0" i="0" dirty="0">
              <a:solidFill>
                <a:srgbClr val="000000"/>
              </a:solidFill>
              <a:effectLst/>
              <a:latin typeface="Arial" panose="020B0604020202020204" pitchFamily="34" charset="0"/>
            </a:endParaRPr>
          </a:p>
          <a:p>
            <a:pPr algn="just" rtl="1">
              <a:buFont typeface="+mj-lt"/>
              <a:buAutoNum type="arabicPeriod" startAt="6"/>
            </a:pPr>
            <a:endParaRPr lang="ku-Arab-IQ" sz="2400" b="0" i="0" dirty="0">
              <a:solidFill>
                <a:srgbClr val="666666"/>
              </a:solidFill>
              <a:effectLst/>
              <a:latin typeface="Poppins" panose="020B0502040204020203" pitchFamily="2" charset="0"/>
            </a:endParaRPr>
          </a:p>
        </p:txBody>
      </p:sp>
      <p:sp>
        <p:nvSpPr>
          <p:cNvPr id="5" name="Slide Number Placeholder 4">
            <a:extLst>
              <a:ext uri="{FF2B5EF4-FFF2-40B4-BE49-F238E27FC236}">
                <a16:creationId xmlns:a16="http://schemas.microsoft.com/office/drawing/2014/main" id="{DD7CC39E-C350-0299-307D-CCE29A6901A0}"/>
              </a:ext>
            </a:extLst>
          </p:cNvPr>
          <p:cNvSpPr>
            <a:spLocks noGrp="1"/>
          </p:cNvSpPr>
          <p:nvPr>
            <p:ph type="sldNum" sz="quarter" idx="12"/>
          </p:nvPr>
        </p:nvSpPr>
        <p:spPr/>
        <p:txBody>
          <a:bodyPr/>
          <a:lstStyle/>
          <a:p>
            <a:r>
              <a:rPr lang="ku-Arab-IQ" dirty="0">
                <a:solidFill>
                  <a:prstClr val="black"/>
                </a:solidFill>
              </a:rPr>
              <a:t>٥٨</a:t>
            </a:r>
            <a:endParaRPr lang="en-US" dirty="0">
              <a:solidFill>
                <a:prstClr val="black"/>
              </a:solidFill>
            </a:endParaRPr>
          </a:p>
        </p:txBody>
      </p:sp>
    </p:spTree>
    <p:extLst>
      <p:ext uri="{BB962C8B-B14F-4D97-AF65-F5344CB8AC3E}">
        <p14:creationId xmlns:p14="http://schemas.microsoft.com/office/powerpoint/2010/main" val="33486897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81A464-E5A5-EFD6-EE60-B773FD592F33}"/>
              </a:ext>
            </a:extLst>
          </p:cNvPr>
          <p:cNvSpPr>
            <a:spLocks noGrp="1"/>
          </p:cNvSpPr>
          <p:nvPr>
            <p:ph idx="1"/>
          </p:nvPr>
        </p:nvSpPr>
        <p:spPr>
          <a:xfrm>
            <a:off x="457200" y="84296"/>
            <a:ext cx="8555832" cy="6323648"/>
          </a:xfrm>
        </p:spPr>
        <p:txBody>
          <a:bodyPr>
            <a:noAutofit/>
          </a:bodyPr>
          <a:lstStyle/>
          <a:p>
            <a:pPr marL="566928" indent="-457200" algn="r" rtl="1">
              <a:buFont typeface="+mj-lt"/>
              <a:buAutoNum type="arabicPeriod" startAt="8"/>
            </a:pPr>
            <a:r>
              <a:rPr lang="ku-Arab-IQ" sz="2400" b="1" i="0" dirty="0">
                <a:solidFill>
                  <a:srgbClr val="000000"/>
                </a:solidFill>
                <a:effectLst/>
                <a:latin typeface="Arial" panose="020B0604020202020204" pitchFamily="34" charset="0"/>
              </a:rPr>
              <a:t>مخصصات المنصب الوظيفي : </a:t>
            </a:r>
            <a:r>
              <a:rPr lang="ku-Arab-IQ" sz="2400" b="0" i="0" dirty="0">
                <a:solidFill>
                  <a:srgbClr val="000000"/>
                </a:solidFill>
                <a:effectLst/>
                <a:latin typeface="Arial" panose="020B0604020202020204" pitchFamily="34" charset="0"/>
              </a:rPr>
              <a:t>وتمنح عندما يكون الموظف مكلفاً بإشغال منصب وظيفي معين كـ ( رئيس قسم ، مدير دائرة ، معاون عميد ، عميد… الخ ) . وهي تحتسب بنسبة مئوية معينة من الراتب الأساسي للموظف .</a:t>
            </a:r>
            <a:r>
              <a:rPr lang="ku-Arab-IQ" sz="2400" dirty="0"/>
              <a:t> </a:t>
            </a:r>
            <a:endParaRPr lang="ar-IQ" sz="2400" dirty="0"/>
          </a:p>
          <a:p>
            <a:pPr marL="109728" indent="0" algn="r" rtl="1">
              <a:buNone/>
            </a:pPr>
            <a:r>
              <a:rPr lang="ar-IQ" sz="2000" dirty="0"/>
              <a:t>-(</a:t>
            </a:r>
            <a:r>
              <a:rPr lang="ku-Arab-IQ" sz="2000" dirty="0"/>
              <a:t>30%</a:t>
            </a:r>
            <a:r>
              <a:rPr lang="ar-IQ" sz="2000" dirty="0"/>
              <a:t>) </a:t>
            </a:r>
            <a:r>
              <a:rPr lang="ku-Arab-IQ" sz="2000" dirty="0"/>
              <a:t>ثلاثون من المائة من الراتب لمن يشغل منصب معاون مدير عام ورد ضمن الھيكل التنظيمي للدائرة .</a:t>
            </a:r>
            <a:endParaRPr lang="ar-IQ" sz="2000" dirty="0"/>
          </a:p>
          <a:p>
            <a:pPr marL="109728" indent="0" algn="r" rtl="1">
              <a:buNone/>
            </a:pPr>
            <a:r>
              <a:rPr lang="ku-Arab-IQ" sz="2000" dirty="0"/>
              <a:t>– (25 %</a:t>
            </a:r>
            <a:r>
              <a:rPr lang="ar-IQ" sz="2000" dirty="0"/>
              <a:t>) </a:t>
            </a:r>
            <a:r>
              <a:rPr lang="ku-Arab-IQ" sz="2000" dirty="0"/>
              <a:t>خمس وعشرون من المائة من الراتب للمشرفين الاختصاصيين والمشرفين التربويين ومدراء المدارس والمعاھد والتعليم المھني . </a:t>
            </a:r>
            <a:endParaRPr lang="ar-IQ" sz="2000" dirty="0"/>
          </a:p>
          <a:p>
            <a:pPr marL="109728" indent="0" algn="r" rtl="1">
              <a:buNone/>
            </a:pPr>
            <a:r>
              <a:rPr lang="ku-Arab-IQ" sz="2000" dirty="0"/>
              <a:t>– (25 %</a:t>
            </a:r>
            <a:r>
              <a:rPr lang="ar-IQ" sz="2000" dirty="0"/>
              <a:t>)</a:t>
            </a:r>
            <a:r>
              <a:rPr lang="ku-Arab-IQ" sz="2000" dirty="0"/>
              <a:t>خمس وعشرون من المائة من الراتب لمن يشغل إدارة تشكيل دون مستوى دائرة ورد ضمن الھيكل التنظيمي للدائرة . </a:t>
            </a:r>
            <a:endParaRPr lang="ar-IQ" sz="2000" dirty="0"/>
          </a:p>
          <a:p>
            <a:pPr marL="109728" indent="0" algn="r" rtl="1">
              <a:buNone/>
            </a:pPr>
            <a:r>
              <a:rPr lang="ku-Arab-IQ" sz="2000" dirty="0"/>
              <a:t>– (20 %</a:t>
            </a:r>
            <a:r>
              <a:rPr lang="ar-IQ" sz="2000" dirty="0"/>
              <a:t>) </a:t>
            </a:r>
            <a:r>
              <a:rPr lang="ku-Arab-IQ" sz="2000" dirty="0"/>
              <a:t>عشرون من المائة من الراتب لمن يشغل منصب مدير قسم . </a:t>
            </a:r>
            <a:endParaRPr lang="ar-IQ" sz="2000" dirty="0"/>
          </a:p>
          <a:p>
            <a:pPr marL="109728" indent="0" algn="r" rtl="1">
              <a:buNone/>
            </a:pPr>
            <a:r>
              <a:rPr lang="ku-Arab-IQ" sz="2000" dirty="0"/>
              <a:t>– (15 %</a:t>
            </a:r>
            <a:r>
              <a:rPr lang="ar-IQ" sz="2000" dirty="0"/>
              <a:t>)</a:t>
            </a:r>
            <a:r>
              <a:rPr lang="ku-Arab-IQ" sz="2000" dirty="0"/>
              <a:t>خمسة عشر من المائة من الراتب لمعاوني مدراء المدارس والمعاھد والتعليم المھني ومعاوني  مدراء التشكيلات المنصوص عليھا في البندين (ثالثا) و (رابعا) من ھذه المادة ورؤساء الشعب</a:t>
            </a:r>
            <a:r>
              <a:rPr lang="ar-IQ" sz="2000" dirty="0"/>
              <a:t>.</a:t>
            </a:r>
          </a:p>
          <a:p>
            <a:pPr marL="228600" marR="0" indent="0" algn="r" rtl="1">
              <a:lnSpc>
                <a:spcPct val="115000"/>
              </a:lnSpc>
              <a:spcBef>
                <a:spcPts val="0"/>
              </a:spcBef>
              <a:spcAft>
                <a:spcPts val="0"/>
              </a:spcAft>
              <a:buNone/>
            </a:pPr>
            <a:r>
              <a:rPr lang="ar-IQ" sz="2000" b="1" i="0" dirty="0">
                <a:effectLst/>
                <a:latin typeface="Poppins" panose="020B0502040204020203" pitchFamily="2" charset="0"/>
              </a:rPr>
              <a:t> أ</a:t>
            </a:r>
            <a:r>
              <a:rPr lang="ar-IQ" sz="2000" b="1" dirty="0">
                <a:latin typeface="Poppins" panose="020B0502040204020203" pitchFamily="2" charset="0"/>
              </a:rPr>
              <a:t>و مقطوعة : </a:t>
            </a:r>
          </a:p>
          <a:p>
            <a:pPr marL="228600" marR="0" indent="0" algn="r" rtl="1">
              <a:lnSpc>
                <a:spcPct val="115000"/>
              </a:lnSpc>
              <a:spcBef>
                <a:spcPts val="0"/>
              </a:spcBef>
              <a:spcAft>
                <a:spcPts val="0"/>
              </a:spcAft>
              <a:buNone/>
            </a:pPr>
            <a:r>
              <a:rPr lang="ar-IQ" sz="1800" b="1" dirty="0">
                <a:effectLst/>
                <a:latin typeface="Calibri" panose="020F0502020204030204" pitchFamily="34" charset="0"/>
                <a:ea typeface="Calibri" panose="020F0502020204030204" pitchFamily="34" charset="0"/>
              </a:rPr>
              <a:t>- عميد الكليات</a:t>
            </a:r>
            <a:r>
              <a:rPr lang="ar-SA" sz="1800" b="1" dirty="0">
                <a:effectLst/>
                <a:latin typeface="Calibri" panose="020F0502020204030204" pitchFamily="34" charset="0"/>
                <a:ea typeface="Calibri" panose="020F0502020204030204" pitchFamily="34" charset="0"/>
              </a:rPr>
              <a:t>...........</a:t>
            </a:r>
            <a:r>
              <a:rPr lang="ar-IQ" sz="1800" b="1" dirty="0">
                <a:effectLst/>
                <a:latin typeface="Calibri" panose="020F0502020204030204" pitchFamily="34" charset="0"/>
                <a:ea typeface="Calibri" panose="020F0502020204030204" pitchFamily="34" charset="0"/>
              </a:rPr>
              <a:t>.....</a:t>
            </a:r>
            <a:r>
              <a:rPr lang="ar-SA" sz="1800" b="1" dirty="0">
                <a:effectLst/>
                <a:latin typeface="Calibri" panose="020F0502020204030204" pitchFamily="34" charset="0"/>
                <a:ea typeface="Calibri" panose="020F0502020204030204" pitchFamily="34" charset="0"/>
              </a:rPr>
              <a:t>..  1,500,000 دينار</a:t>
            </a:r>
            <a:endParaRPr lang="en-US" sz="1800" b="1" dirty="0">
              <a:effectLst/>
              <a:latin typeface="Calibri" panose="020F0502020204030204" pitchFamily="34" charset="0"/>
              <a:ea typeface="Calibri" panose="020F0502020204030204" pitchFamily="34" charset="0"/>
            </a:endParaRPr>
          </a:p>
          <a:p>
            <a:pPr marL="228600" marR="0" indent="0" algn="r" rtl="1">
              <a:lnSpc>
                <a:spcPct val="115000"/>
              </a:lnSpc>
              <a:spcBef>
                <a:spcPts val="0"/>
              </a:spcBef>
              <a:spcAft>
                <a:spcPts val="0"/>
              </a:spcAft>
              <a:buNone/>
            </a:pPr>
            <a:r>
              <a:rPr lang="ar-SA" sz="1800" b="1" dirty="0">
                <a:effectLst/>
                <a:latin typeface="Calibri" panose="020F0502020204030204" pitchFamily="34" charset="0"/>
                <a:ea typeface="Calibri" panose="020F0502020204030204" pitchFamily="34" charset="0"/>
              </a:rPr>
              <a:t>- </a:t>
            </a:r>
            <a:r>
              <a:rPr lang="ar-IQ" sz="1800" b="1" dirty="0">
                <a:effectLst/>
                <a:latin typeface="Calibri" panose="020F0502020204030204" pitchFamily="34" charset="0"/>
                <a:ea typeface="Calibri" panose="020F0502020204030204" pitchFamily="34" charset="0"/>
              </a:rPr>
              <a:t>رئيس الاقسام العلمية</a:t>
            </a:r>
            <a:r>
              <a:rPr lang="ar-SA" sz="1800" b="1" dirty="0">
                <a:effectLst/>
                <a:latin typeface="Calibri" panose="020F0502020204030204" pitchFamily="34" charset="0"/>
                <a:ea typeface="Calibri" panose="020F0502020204030204" pitchFamily="34" charset="0"/>
              </a:rPr>
              <a:t>..........250,000 دينار</a:t>
            </a:r>
            <a:endParaRPr lang="en-US" sz="1800" b="1" dirty="0">
              <a:effectLst/>
              <a:latin typeface="Calibri" panose="020F0502020204030204" pitchFamily="34" charset="0"/>
              <a:ea typeface="Calibri" panose="020F0502020204030204" pitchFamily="34" charset="0"/>
            </a:endParaRPr>
          </a:p>
          <a:p>
            <a:pPr marL="228600" marR="0" indent="0" algn="r" rtl="1">
              <a:lnSpc>
                <a:spcPct val="115000"/>
              </a:lnSpc>
              <a:spcBef>
                <a:spcPts val="0"/>
              </a:spcBef>
              <a:spcAft>
                <a:spcPts val="0"/>
              </a:spcAft>
              <a:buNone/>
            </a:pPr>
            <a:r>
              <a:rPr lang="ar-SA" sz="1800" b="1" dirty="0">
                <a:effectLst/>
                <a:latin typeface="Calibri" panose="020F0502020204030204" pitchFamily="34" charset="0"/>
                <a:ea typeface="Calibri" panose="020F0502020204030204" pitchFamily="34" charset="0"/>
              </a:rPr>
              <a:t>- </a:t>
            </a:r>
            <a:r>
              <a:rPr lang="ar-IQ" sz="1800" b="1" dirty="0">
                <a:effectLst/>
                <a:latin typeface="Calibri" panose="020F0502020204030204" pitchFamily="34" charset="0"/>
                <a:ea typeface="Calibri" panose="020F0502020204030204" pitchFamily="34" charset="0"/>
              </a:rPr>
              <a:t>مقرر الاقسام </a:t>
            </a:r>
            <a:r>
              <a:rPr lang="ar-SA" sz="1800" b="1" dirty="0">
                <a:effectLst/>
                <a:latin typeface="Calibri" panose="020F0502020204030204" pitchFamily="34" charset="0"/>
                <a:ea typeface="Calibri" panose="020F0502020204030204" pitchFamily="34" charset="0"/>
              </a:rPr>
              <a:t>...................150,000 دينار</a:t>
            </a:r>
            <a:endParaRPr lang="en-US" sz="1800" b="1" dirty="0">
              <a:effectLst/>
              <a:latin typeface="Calibri" panose="020F0502020204030204" pitchFamily="34" charset="0"/>
              <a:ea typeface="Calibri" panose="020F0502020204030204" pitchFamily="34" charset="0"/>
            </a:endParaRPr>
          </a:p>
          <a:p>
            <a:pPr marL="228600" marR="0" indent="0" algn="r" rtl="1">
              <a:lnSpc>
                <a:spcPct val="115000"/>
              </a:lnSpc>
              <a:spcBef>
                <a:spcPts val="0"/>
              </a:spcBef>
              <a:spcAft>
                <a:spcPts val="0"/>
              </a:spcAft>
              <a:buNone/>
            </a:pPr>
            <a:r>
              <a:rPr lang="ar-SA" sz="1800" b="1" dirty="0">
                <a:effectLst/>
                <a:latin typeface="Calibri" panose="020F0502020204030204" pitchFamily="34" charset="0"/>
                <a:ea typeface="Calibri" panose="020F0502020204030204" pitchFamily="34" charset="0"/>
              </a:rPr>
              <a:t>- </a:t>
            </a:r>
            <a:r>
              <a:rPr lang="ar-IQ" sz="1800" b="1" dirty="0">
                <a:effectLst/>
                <a:latin typeface="Calibri" panose="020F0502020204030204" pitchFamily="34" charset="0"/>
                <a:ea typeface="Calibri" panose="020F0502020204030204" pitchFamily="34" charset="0"/>
              </a:rPr>
              <a:t>مدير و مسؤول الاقسام .......</a:t>
            </a:r>
            <a:r>
              <a:rPr lang="ar-SA" sz="1800" b="1" dirty="0">
                <a:effectLst/>
                <a:latin typeface="Calibri" panose="020F0502020204030204" pitchFamily="34" charset="0"/>
                <a:ea typeface="Calibri" panose="020F0502020204030204" pitchFamily="34" charset="0"/>
              </a:rPr>
              <a:t>100,000 دينار</a:t>
            </a:r>
            <a:endParaRPr lang="en-US" sz="1800" b="1" dirty="0">
              <a:effectLst/>
              <a:latin typeface="Calibri" panose="020F0502020204030204" pitchFamily="34" charset="0"/>
              <a:ea typeface="Calibri" panose="020F0502020204030204" pitchFamily="34" charset="0"/>
            </a:endParaRPr>
          </a:p>
          <a:p>
            <a:pPr marL="109728" indent="0" algn="r" rtl="1">
              <a:buNone/>
            </a:pPr>
            <a:endParaRPr lang="ar-IQ" sz="2000" dirty="0">
              <a:solidFill>
                <a:srgbClr val="666666"/>
              </a:solidFill>
              <a:latin typeface="Poppins" panose="020B0502040204020203" pitchFamily="2" charset="0"/>
            </a:endParaRPr>
          </a:p>
          <a:p>
            <a:pPr marL="109728" indent="0" algn="r" rtl="1">
              <a:buNone/>
            </a:pPr>
            <a:endParaRPr lang="ku-Arab-IQ" sz="3600" b="0" i="0" dirty="0">
              <a:solidFill>
                <a:srgbClr val="666666"/>
              </a:solidFill>
              <a:effectLst/>
              <a:latin typeface="Poppins" panose="020B0502040204020203" pitchFamily="2" charset="0"/>
            </a:endParaRPr>
          </a:p>
          <a:p>
            <a:pPr algn="r" rtl="1">
              <a:buFont typeface="+mj-lt"/>
              <a:buAutoNum type="arabicPeriod" startAt="8"/>
            </a:pPr>
            <a:endParaRPr lang="ar-IQ" sz="2400" b="0" i="0" dirty="0">
              <a:solidFill>
                <a:srgbClr val="000000"/>
              </a:solidFill>
              <a:effectLst/>
              <a:latin typeface="Arial" panose="020B0604020202020204" pitchFamily="34" charset="0"/>
            </a:endParaRPr>
          </a:p>
          <a:p>
            <a:pPr algn="r" rtl="1"/>
            <a:endParaRPr lang="en-US" sz="2400" dirty="0"/>
          </a:p>
        </p:txBody>
      </p:sp>
      <p:sp>
        <p:nvSpPr>
          <p:cNvPr id="5" name="Slide Number Placeholder 4">
            <a:extLst>
              <a:ext uri="{FF2B5EF4-FFF2-40B4-BE49-F238E27FC236}">
                <a16:creationId xmlns:a16="http://schemas.microsoft.com/office/drawing/2014/main" id="{DD7CC39E-C350-0299-307D-CCE29A6901A0}"/>
              </a:ext>
            </a:extLst>
          </p:cNvPr>
          <p:cNvSpPr>
            <a:spLocks noGrp="1"/>
          </p:cNvSpPr>
          <p:nvPr>
            <p:ph type="sldNum" sz="quarter" idx="12"/>
          </p:nvPr>
        </p:nvSpPr>
        <p:spPr/>
        <p:txBody>
          <a:bodyPr/>
          <a:lstStyle/>
          <a:p>
            <a:r>
              <a:rPr lang="ku-Arab-IQ" dirty="0">
                <a:solidFill>
                  <a:prstClr val="black"/>
                </a:solidFill>
              </a:rPr>
              <a:t>٥٩</a:t>
            </a:r>
            <a:endParaRPr lang="en-US" dirty="0">
              <a:solidFill>
                <a:prstClr val="black"/>
              </a:solidFill>
            </a:endParaRPr>
          </a:p>
        </p:txBody>
      </p:sp>
    </p:spTree>
    <p:extLst>
      <p:ext uri="{BB962C8B-B14F-4D97-AF65-F5344CB8AC3E}">
        <p14:creationId xmlns:p14="http://schemas.microsoft.com/office/powerpoint/2010/main" val="35990121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B3B4B4-F4D6-7B50-DDA1-B9D7129A842C}"/>
              </a:ext>
            </a:extLst>
          </p:cNvPr>
          <p:cNvSpPr>
            <a:spLocks noGrp="1"/>
          </p:cNvSpPr>
          <p:nvPr>
            <p:ph idx="1"/>
          </p:nvPr>
        </p:nvSpPr>
        <p:spPr>
          <a:xfrm>
            <a:off x="152400" y="381000"/>
            <a:ext cx="8763000" cy="5791200"/>
          </a:xfrm>
        </p:spPr>
        <p:txBody>
          <a:bodyPr>
            <a:normAutofit fontScale="85000" lnSpcReduction="20000"/>
          </a:bodyPr>
          <a:lstStyle/>
          <a:p>
            <a:pPr marL="109728" indent="0" algn="ctr" rtl="1">
              <a:buNone/>
            </a:pPr>
            <a:r>
              <a:rPr lang="ku-Arab-IQ" b="1" dirty="0"/>
              <a:t>الحقوق غير المالية للموظف العام</a:t>
            </a:r>
            <a:endParaRPr lang="ar-IQ" b="1" dirty="0"/>
          </a:p>
          <a:p>
            <a:pPr marL="109728" indent="0" algn="ctr" rtl="1">
              <a:buNone/>
            </a:pPr>
            <a:endParaRPr lang="ar-IQ" b="1" dirty="0"/>
          </a:p>
          <a:p>
            <a:pPr marL="109728" indent="0" algn="r" rtl="1">
              <a:buNone/>
            </a:pPr>
            <a:r>
              <a:rPr lang="ku-Arab-IQ" dirty="0"/>
              <a:t>يقصد بالحقوق غير المالية الامتيازات الوظيفية التي يتمتع بها الموظف والتي هي ذات طابع معنوي</a:t>
            </a:r>
            <a:r>
              <a:rPr lang="ar-IQ" dirty="0"/>
              <a:t>.</a:t>
            </a:r>
          </a:p>
          <a:p>
            <a:pPr marL="109728" indent="0" algn="r" rtl="1">
              <a:buNone/>
            </a:pPr>
            <a:endParaRPr lang="ar-IQ" dirty="0"/>
          </a:p>
          <a:p>
            <a:pPr marL="109728" indent="0" algn="just" rtl="1">
              <a:buNone/>
            </a:pPr>
            <a:r>
              <a:rPr lang="ar-IQ" dirty="0">
                <a:solidFill>
                  <a:srgbClr val="FF0000"/>
                </a:solidFill>
              </a:rPr>
              <a:t>اولا</a:t>
            </a:r>
            <a:r>
              <a:rPr lang="ku-Arab-IQ" dirty="0">
                <a:solidFill>
                  <a:srgbClr val="FF0000"/>
                </a:solidFill>
              </a:rPr>
              <a:t>/ </a:t>
            </a:r>
            <a:r>
              <a:rPr lang="ar-SA" dirty="0">
                <a:solidFill>
                  <a:srgbClr val="FF0000"/>
                </a:solidFill>
              </a:rPr>
              <a:t>الإجـازات </a:t>
            </a:r>
            <a:r>
              <a:rPr lang="ar-IQ" dirty="0">
                <a:solidFill>
                  <a:srgbClr val="FF0000"/>
                </a:solidFill>
              </a:rPr>
              <a:t>:</a:t>
            </a:r>
            <a:r>
              <a:rPr lang="ar-SA" dirty="0">
                <a:solidFill>
                  <a:srgbClr val="FF0000"/>
                </a:solidFill>
              </a:rPr>
              <a:t> </a:t>
            </a:r>
            <a:r>
              <a:rPr lang="ku-Arab-IQ" sz="2800" dirty="0"/>
              <a:t>يقصد بالإجازة إنقطاع الموظف عن العمل مدة من الزمن وفقا للشروط التي تضعها القوانين والانظمة. بمعنى أن الموظف ينقطع عن الوظيفة بصورة مشروعة مع احتفاظه بالمركز الوظيفي وذلك في حدود معينة وطبقا لشروط محددة</a:t>
            </a:r>
            <a:r>
              <a:rPr lang="ar-IQ" sz="2800" dirty="0"/>
              <a:t>.</a:t>
            </a:r>
          </a:p>
          <a:p>
            <a:pPr marL="109728" indent="0" algn="just" rtl="1">
              <a:buNone/>
            </a:pPr>
            <a:endParaRPr lang="ar-IQ" sz="2800" dirty="0"/>
          </a:p>
          <a:p>
            <a:pPr marL="109728" indent="0" algn="just" rtl="1">
              <a:buNone/>
            </a:pPr>
            <a:r>
              <a:rPr lang="ku-Arab-IQ" sz="2800" dirty="0"/>
              <a:t> ويستحق الموظف العام العديد من الاجازات التي يستمد حق التمتع بها من القانون لا يجوز حرمانه منه إلا أن للإدارة تنظيمه لضمان حسن سير المرفق العام ويعتبر الموظف مستمرا في خدمته اثناء تمتعه بها كما يستحق عنها راتبه ومخصصاته ما</a:t>
            </a:r>
            <a:r>
              <a:rPr lang="ar-IQ" sz="2800" dirty="0"/>
              <a:t> </a:t>
            </a:r>
            <a:r>
              <a:rPr lang="ku-Arab-IQ" sz="2800" dirty="0"/>
              <a:t>لم تكن الإجازة بدون راتب أو بجزء من الراتب. </a:t>
            </a:r>
            <a:endParaRPr lang="en-US" sz="2800" dirty="0"/>
          </a:p>
          <a:p>
            <a:pPr marL="109728" indent="0" algn="r" rtl="1">
              <a:buNone/>
            </a:pPr>
            <a:br>
              <a:rPr lang="ar-SA" dirty="0">
                <a:solidFill>
                  <a:srgbClr val="FF0000"/>
                </a:solidFill>
              </a:rPr>
            </a:br>
            <a:r>
              <a:rPr lang="ar-SA" dirty="0"/>
              <a:t>كل موظف لابد له من الراحة من عناء العمل لتجديد نشاطه ، كما أن ظروفه الصحية والاجتماعية قد تضطره لطلب الإجازة . كما أن المصلحة العامة تقتضي في كثير من الأحيان منح الموظف فترة من الراحة ليعود بعدها نشيطاً وكفوءً لممارسة عمله . </a:t>
            </a:r>
            <a:endParaRPr lang="ar-IQ" dirty="0"/>
          </a:p>
          <a:p>
            <a:pPr marL="109728" indent="0" algn="r" rtl="1">
              <a:buNone/>
            </a:pPr>
            <a:endParaRPr lang="ar-IQ" dirty="0"/>
          </a:p>
          <a:p>
            <a:pPr marL="109728" indent="0" algn="r" rtl="1">
              <a:buNone/>
            </a:pPr>
            <a:endParaRPr lang="ku-Arab-IQ" dirty="0"/>
          </a:p>
          <a:p>
            <a:pPr marL="109728" indent="0" algn="r" rtl="1">
              <a:buNone/>
            </a:pPr>
            <a:endParaRPr lang="ar-IQ" dirty="0"/>
          </a:p>
          <a:p>
            <a:endParaRPr lang="en-US" dirty="0"/>
          </a:p>
        </p:txBody>
      </p:sp>
      <p:sp>
        <p:nvSpPr>
          <p:cNvPr id="5" name="Slide Number Placeholder 4">
            <a:extLst>
              <a:ext uri="{FF2B5EF4-FFF2-40B4-BE49-F238E27FC236}">
                <a16:creationId xmlns:a16="http://schemas.microsoft.com/office/drawing/2014/main" id="{64D3CB89-F4DF-2CE6-7DE9-D26BA4A985DC}"/>
              </a:ext>
            </a:extLst>
          </p:cNvPr>
          <p:cNvSpPr>
            <a:spLocks noGrp="1"/>
          </p:cNvSpPr>
          <p:nvPr>
            <p:ph type="sldNum" sz="quarter" idx="12"/>
          </p:nvPr>
        </p:nvSpPr>
        <p:spPr/>
        <p:txBody>
          <a:bodyPr/>
          <a:lstStyle/>
          <a:p>
            <a:r>
              <a:rPr lang="ku-Arab-IQ" dirty="0">
                <a:solidFill>
                  <a:prstClr val="black"/>
                </a:solidFill>
              </a:rPr>
              <a:t>٦٠</a:t>
            </a:r>
            <a:endParaRPr lang="en-US" dirty="0">
              <a:solidFill>
                <a:prstClr val="black"/>
              </a:solidFill>
            </a:endParaRPr>
          </a:p>
        </p:txBody>
      </p:sp>
    </p:spTree>
    <p:extLst>
      <p:ext uri="{BB962C8B-B14F-4D97-AF65-F5344CB8AC3E}">
        <p14:creationId xmlns:p14="http://schemas.microsoft.com/office/powerpoint/2010/main" val="252152698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IQ" sz="7200" b="1" u="sng" dirty="0">
                <a:solidFill>
                  <a:srgbClr val="FF0000"/>
                </a:solidFill>
              </a:rPr>
              <a:t>الاجازات </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28600"/>
            <a:ext cx="8229600" cy="6629400"/>
          </a:xfrm>
        </p:spPr>
        <p:txBody>
          <a:bodyPr>
            <a:normAutofit fontScale="92500" lnSpcReduction="10000"/>
          </a:bodyPr>
          <a:lstStyle/>
          <a:p>
            <a:pPr marL="109728" indent="0" algn="r" rtl="1">
              <a:buNone/>
            </a:pPr>
            <a:r>
              <a:rPr lang="ar-IQ" dirty="0">
                <a:solidFill>
                  <a:srgbClr val="FF0000"/>
                </a:solidFill>
              </a:rPr>
              <a:t>انواع الاجازات: </a:t>
            </a:r>
            <a:br>
              <a:rPr lang="ar-SA" dirty="0"/>
            </a:br>
            <a:endParaRPr lang="ar-IQ" dirty="0"/>
          </a:p>
          <a:p>
            <a:pPr marL="109728" indent="0" algn="r" rtl="1">
              <a:buNone/>
            </a:pPr>
            <a:r>
              <a:rPr lang="ar-SA" dirty="0"/>
              <a:t>1.</a:t>
            </a:r>
            <a:r>
              <a:rPr lang="ar-SA" b="1" u="sng" dirty="0"/>
              <a:t> الإجازة الاعتيادية</a:t>
            </a:r>
          </a:p>
          <a:p>
            <a:pPr marL="109728" indent="0" algn="just" rtl="1">
              <a:buNone/>
            </a:pPr>
            <a:r>
              <a:rPr lang="ar-SA" dirty="0"/>
              <a:t>وهي الإجازة التي تتقرر اعتياديا من أجل الراحة من عناء العمل ولتجديد نشاط الموظف مما ينعكس على كفاءته في تأدية وظيفته وقد حددتها المادة (٤٣) من قانون الخدمة المدنية بيوم واحد عن كل عشرة ايام خدمة براتب تام ويجوز ان تتراكم الاجازات لمدة (۱۸۰) يوما على ان لا يمنح الموظف لكل مرة أكثر من (۱۲۰) يوما براتب تام ، والادارة ليست ملزمة بمنح الاجازة في اي وقت يحدده الموظف فقد لا يتلائم الوقت مع متطلبات العمل في المرفق ، غير إن الاداره لا تستطيع الامتناع عن منح الاجازة لمدة تزيد على ستة اشهر . هذا ويستحق الموظف عند احالتة على التقاعد راتب الاجازات المتراكمه لحد (۱۸۰) اما</a:t>
            </a:r>
            <a:r>
              <a:rPr lang="ar-IQ" dirty="0"/>
              <a:t> </a:t>
            </a:r>
            <a:r>
              <a:rPr lang="ar-SA" dirty="0"/>
              <a:t>مازاد على ذلك فيضاف الى مدة الخدمة التقاعدية.</a:t>
            </a:r>
            <a:endParaRPr lang="ar-IQ" dirty="0"/>
          </a:p>
          <a:p>
            <a:pPr marL="109728" indent="0" algn="just" rtl="1">
              <a:buNone/>
            </a:pPr>
            <a:endParaRPr lang="ar-IQ" dirty="0"/>
          </a:p>
          <a:p>
            <a:pPr marL="109728" indent="0" algn="just" rtl="1">
              <a:buNone/>
            </a:pPr>
            <a:endParaRPr lang="ar-IQ" dirty="0"/>
          </a:p>
          <a:p>
            <a:pPr marL="109728" indent="0" algn="just" rtl="1">
              <a:buNone/>
            </a:pPr>
            <a:endParaRPr lang="ar-IQ" dirty="0"/>
          </a:p>
          <a:p>
            <a:pPr marL="109728" indent="0" algn="r" rtl="1">
              <a:buNone/>
            </a:pPr>
            <a:endParaRPr lang="ar-IQ" dirty="0"/>
          </a:p>
          <a:p>
            <a:pPr marL="109728" indent="0" algn="r" rtl="1">
              <a:buNone/>
            </a:pPr>
            <a:br>
              <a:rPr lang="ar-SA" dirty="0"/>
            </a:br>
            <a:endParaRPr lang="en-US" sz="2400" b="1" dirty="0"/>
          </a:p>
        </p:txBody>
      </p:sp>
      <p:sp>
        <p:nvSpPr>
          <p:cNvPr id="2" name="TextBox 1">
            <a:extLst>
              <a:ext uri="{FF2B5EF4-FFF2-40B4-BE49-F238E27FC236}">
                <a16:creationId xmlns:a16="http://schemas.microsoft.com/office/drawing/2014/main" id="{91FC5B82-408F-34B5-6388-15A6D3A23830}"/>
              </a:ext>
            </a:extLst>
          </p:cNvPr>
          <p:cNvSpPr txBox="1"/>
          <p:nvPr/>
        </p:nvSpPr>
        <p:spPr>
          <a:xfrm>
            <a:off x="8534400" y="6477000"/>
            <a:ext cx="609600" cy="276999"/>
          </a:xfrm>
          <a:prstGeom prst="rect">
            <a:avLst/>
          </a:prstGeom>
          <a:noFill/>
        </p:spPr>
        <p:txBody>
          <a:bodyPr wrap="square" rtlCol="0">
            <a:spAutoFit/>
          </a:bodyPr>
          <a:lstStyle/>
          <a:p>
            <a:r>
              <a:rPr lang="ku-Arab-IQ" sz="1200" dirty="0"/>
              <a:t>٦١</a:t>
            </a:r>
            <a:endParaRPr lang="en-US" sz="12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152400"/>
            <a:ext cx="8534400" cy="6629400"/>
          </a:xfrm>
        </p:spPr>
        <p:txBody>
          <a:bodyPr>
            <a:normAutofit fontScale="92500" lnSpcReduction="20000"/>
          </a:bodyPr>
          <a:lstStyle/>
          <a:p>
            <a:pPr marL="109728" indent="0" algn="just" rtl="1">
              <a:buNone/>
            </a:pPr>
            <a:br>
              <a:rPr lang="ar-SA" dirty="0"/>
            </a:br>
            <a:r>
              <a:rPr lang="ku-Arab-IQ" b="1" u="sng" dirty="0"/>
              <a:t>٢- </a:t>
            </a:r>
            <a:r>
              <a:rPr lang="ar-SA" b="1" u="sng" dirty="0"/>
              <a:t> الإجازة المرضية </a:t>
            </a:r>
            <a:r>
              <a:rPr lang="ku-Arab-IQ" b="1" u="sng" dirty="0"/>
              <a:t>:</a:t>
            </a:r>
          </a:p>
          <a:p>
            <a:pPr marL="109728" indent="0" algn="just" rtl="1">
              <a:buNone/>
            </a:pPr>
            <a:r>
              <a:rPr lang="ar-SA" dirty="0"/>
              <a:t>من المهم الحفاظ على صحة الموظف العام ليتمكن من القيام بمهامه الوظيفية على أكمل وجه ، وعلى ذلك كان من الواجب على المشرع أن يوفر العناية اللازمة للموظف من خلال منحه إجازة إذا لحق به مرض يحول دون قيامه بعمله على الوجه المطلوب . ومدة الاجازة المرضية </a:t>
            </a:r>
            <a:r>
              <a:rPr lang="ku-Arab-IQ" dirty="0"/>
              <a:t>(٣٠) </a:t>
            </a:r>
            <a:r>
              <a:rPr lang="ar-SA" dirty="0"/>
              <a:t>ثلاثون يوما عن كل سنة كاملة من الخدمة براتب تام واجازة مرضي</a:t>
            </a:r>
            <a:r>
              <a:rPr lang="ar-IQ" dirty="0"/>
              <a:t>ة </a:t>
            </a:r>
            <a:r>
              <a:rPr lang="ar-SA" dirty="0"/>
              <a:t>بنصف راتب لمدة </a:t>
            </a:r>
            <a:r>
              <a:rPr lang="ku-Arab-IQ" dirty="0"/>
              <a:t>(٤٥) </a:t>
            </a:r>
            <a:r>
              <a:rPr lang="ar-SA" dirty="0"/>
              <a:t>خمسة واربعون يوما خلال السنة .</a:t>
            </a:r>
          </a:p>
          <a:p>
            <a:pPr marL="109728" indent="0" algn="just" rtl="1">
              <a:buNone/>
            </a:pPr>
            <a:r>
              <a:rPr lang="ar-SA" dirty="0"/>
              <a:t>ويمكن ان تتراكم الاجازات المرضية على ان لاتتجاوز ۱۲۰ يوما براتب تام ويليها ٩٠ يوما بنصف راتب على ان لا يتجاوز مجموع الاجازة المرضية خلال الخمس سنوات التي تسبق انتهاء مدة الاجازة ۱۸۰ يوما براتب تام ومثلها بنصف راتب .</a:t>
            </a:r>
          </a:p>
          <a:p>
            <a:pPr marL="109728" indent="0" algn="just" rtl="1">
              <a:buNone/>
            </a:pPr>
            <a:r>
              <a:rPr lang="ar-SA" dirty="0"/>
              <a:t>اما اذا استنفذ الموظف رصيده من الاجازات المرضيه والاعتيادية فيجوز منحة اجازة بدون راتب لمد اقصاها ۱۸۰ يوما واذا لم يلتحق بالخدمة بانتهائها يجوز احالته على التقاعد مالم يكن مصابا بمرض مزمن أو يستعصي علاجه فقد اجازت المادة ٤٦ من قانون الخدمة المدنية منحة اجازة براتب تام لمدة اقصاها سنتان يحال على التعاقد بعدها اذا لم يستانف عمله ، كما اجاز قرار مجلس قيادة الثورة المنحل رقم ۳۹۲ لسنة ۱۹۸۰ ان تكون هذه</a:t>
            </a:r>
            <a:r>
              <a:rPr lang="ar-IQ" dirty="0"/>
              <a:t> </a:t>
            </a:r>
            <a:r>
              <a:rPr lang="ar-SA" dirty="0"/>
              <a:t>الاجازة براتب ولمدة ثلاث سنوات.</a:t>
            </a:r>
            <a:endParaRPr lang="ar-IQ" dirty="0"/>
          </a:p>
          <a:p>
            <a:pPr marL="109728" indent="0" algn="just" rtl="1">
              <a:buNone/>
            </a:pPr>
            <a:endParaRPr lang="ar-IQ" dirty="0"/>
          </a:p>
          <a:p>
            <a:pPr marL="109728" indent="0" algn="just" rtl="1">
              <a:buNone/>
            </a:pPr>
            <a:r>
              <a:rPr lang="ar-SA" dirty="0"/>
              <a:t> </a:t>
            </a:r>
            <a:endParaRPr lang="ar-IQ" dirty="0"/>
          </a:p>
          <a:p>
            <a:pPr marL="109728" indent="0" algn="just" rtl="1">
              <a:buNone/>
            </a:pPr>
            <a:endParaRPr lang="ar-SA" dirty="0"/>
          </a:p>
          <a:p>
            <a:pPr marL="109728" indent="0" algn="r" rtl="1">
              <a:buNone/>
            </a:pPr>
            <a:endParaRPr lang="en-US" sz="2400" b="1" dirty="0"/>
          </a:p>
        </p:txBody>
      </p:sp>
      <p:sp>
        <p:nvSpPr>
          <p:cNvPr id="2" name="TextBox 1">
            <a:extLst>
              <a:ext uri="{FF2B5EF4-FFF2-40B4-BE49-F238E27FC236}">
                <a16:creationId xmlns:a16="http://schemas.microsoft.com/office/drawing/2014/main" id="{BA5875F1-ABA9-4B2F-F964-E0372E9F1326}"/>
              </a:ext>
            </a:extLst>
          </p:cNvPr>
          <p:cNvSpPr txBox="1"/>
          <p:nvPr/>
        </p:nvSpPr>
        <p:spPr>
          <a:xfrm>
            <a:off x="8458200" y="6477000"/>
            <a:ext cx="457200" cy="276999"/>
          </a:xfrm>
          <a:prstGeom prst="rect">
            <a:avLst/>
          </a:prstGeom>
          <a:noFill/>
        </p:spPr>
        <p:txBody>
          <a:bodyPr wrap="square" rtlCol="0">
            <a:spAutoFit/>
          </a:bodyPr>
          <a:lstStyle/>
          <a:p>
            <a:r>
              <a:rPr lang="ku-Arab-IQ" sz="1200" dirty="0"/>
              <a:t>٦٢</a:t>
            </a:r>
            <a:endParaRPr lang="en-US" sz="1200" dirty="0"/>
          </a:p>
        </p:txBody>
      </p:sp>
    </p:spTree>
    <p:extLst>
      <p:ext uri="{BB962C8B-B14F-4D97-AF65-F5344CB8AC3E}">
        <p14:creationId xmlns:p14="http://schemas.microsoft.com/office/powerpoint/2010/main" val="3359899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5775" y="2350365"/>
            <a:ext cx="8229600" cy="4525963"/>
          </a:xfrm>
        </p:spPr>
        <p:txBody>
          <a:bodyPr/>
          <a:lstStyle/>
          <a:p>
            <a:pPr marL="0" indent="0" algn="r" rtl="1">
              <a:buNone/>
            </a:pPr>
            <a:r>
              <a:rPr lang="ku-Arab-IQ" b="1" dirty="0">
                <a:solidFill>
                  <a:schemeClr val="bg2">
                    <a:lumMod val="25000"/>
                  </a:schemeClr>
                </a:solidFill>
              </a:rPr>
              <a:t>١</a:t>
            </a:r>
            <a:r>
              <a:rPr lang="ar-IQ" b="1" dirty="0">
                <a:solidFill>
                  <a:schemeClr val="bg2">
                    <a:lumMod val="25000"/>
                  </a:schemeClr>
                </a:solidFill>
              </a:rPr>
              <a:t>- تمكين السلطات الإدارية من تحقيق أهدافها.</a:t>
            </a:r>
          </a:p>
          <a:p>
            <a:pPr marL="0" indent="0" algn="r" rtl="1">
              <a:buNone/>
            </a:pPr>
            <a:endParaRPr lang="ar-IQ" b="1" dirty="0">
              <a:solidFill>
                <a:schemeClr val="bg2">
                  <a:lumMod val="25000"/>
                </a:schemeClr>
              </a:solidFill>
            </a:endParaRPr>
          </a:p>
          <a:p>
            <a:pPr marL="0" indent="0" algn="r" rtl="1">
              <a:buNone/>
            </a:pPr>
            <a:r>
              <a:rPr lang="ku-Arab-IQ" b="1" dirty="0">
                <a:solidFill>
                  <a:schemeClr val="bg2">
                    <a:lumMod val="25000"/>
                  </a:schemeClr>
                </a:solidFill>
              </a:rPr>
              <a:t>٢</a:t>
            </a:r>
            <a:r>
              <a:rPr lang="ar-IQ" b="1" dirty="0">
                <a:solidFill>
                  <a:schemeClr val="bg2">
                    <a:lumMod val="25000"/>
                  </a:schemeClr>
                </a:solidFill>
              </a:rPr>
              <a:t>- تنظيم العلاقات  ما بين الأشخاص المعنوية العامة.</a:t>
            </a:r>
          </a:p>
          <a:p>
            <a:pPr marL="0" indent="0" algn="r" rtl="1">
              <a:buNone/>
            </a:pPr>
            <a:endParaRPr lang="ar-IQ" b="1" dirty="0">
              <a:solidFill>
                <a:schemeClr val="bg2">
                  <a:lumMod val="25000"/>
                </a:schemeClr>
              </a:solidFill>
            </a:endParaRPr>
          </a:p>
          <a:p>
            <a:pPr marL="0" indent="0" algn="r" rtl="1">
              <a:buNone/>
            </a:pPr>
            <a:r>
              <a:rPr lang="ku-Arab-IQ" b="1" dirty="0">
                <a:solidFill>
                  <a:schemeClr val="bg2">
                    <a:lumMod val="25000"/>
                  </a:schemeClr>
                </a:solidFill>
              </a:rPr>
              <a:t>٣</a:t>
            </a:r>
            <a:r>
              <a:rPr lang="ar-IQ" b="1" dirty="0">
                <a:solidFill>
                  <a:schemeClr val="bg2">
                    <a:lumMod val="25000"/>
                  </a:schemeClr>
                </a:solidFill>
              </a:rPr>
              <a:t>-تنظيم العلاقات بين الأشخاص المعنوية العامة و الأفراد.</a:t>
            </a:r>
            <a:endParaRPr lang="en-US" b="1" dirty="0">
              <a:solidFill>
                <a:schemeClr val="bg2">
                  <a:lumMod val="25000"/>
                </a:schemeClr>
              </a:solidFill>
            </a:endParaRPr>
          </a:p>
        </p:txBody>
      </p:sp>
      <p:sp>
        <p:nvSpPr>
          <p:cNvPr id="6" name="Slide Number Placeholder 5"/>
          <p:cNvSpPr>
            <a:spLocks noGrp="1"/>
          </p:cNvSpPr>
          <p:nvPr>
            <p:ph type="sldNum" sz="quarter" idx="12"/>
          </p:nvPr>
        </p:nvSpPr>
        <p:spPr/>
        <p:txBody>
          <a:bodyPr/>
          <a:lstStyle/>
          <a:p>
            <a:r>
              <a:rPr lang="ku-Arab-IQ" dirty="0"/>
              <a:t>٦</a:t>
            </a:r>
            <a:endParaRPr lang="en-US" dirty="0"/>
          </a:p>
        </p:txBody>
      </p:sp>
      <p:sp>
        <p:nvSpPr>
          <p:cNvPr id="2" name="Title 1"/>
          <p:cNvSpPr>
            <a:spLocks noGrp="1"/>
          </p:cNvSpPr>
          <p:nvPr>
            <p:ph type="title"/>
          </p:nvPr>
        </p:nvSpPr>
        <p:spPr>
          <a:xfrm>
            <a:off x="1295400" y="704088"/>
            <a:ext cx="7391400" cy="1143000"/>
          </a:xfrm>
          <a:solidFill>
            <a:schemeClr val="accent3">
              <a:lumMod val="20000"/>
              <a:lumOff val="80000"/>
            </a:schemeClr>
          </a:solidFill>
          <a:ln>
            <a:solidFill>
              <a:schemeClr val="tx1"/>
            </a:solidFill>
          </a:ln>
        </p:spPr>
        <p:txBody>
          <a:bodyPr/>
          <a:lstStyle/>
          <a:p>
            <a:pPr algn="r" rtl="1"/>
            <a:r>
              <a:rPr lang="ar-IQ" dirty="0">
                <a:solidFill>
                  <a:schemeClr val="accent1">
                    <a:lumMod val="50000"/>
                  </a:schemeClr>
                </a:solidFill>
              </a:rPr>
              <a:t>وظائف القانون الإداري:</a:t>
            </a:r>
            <a:endParaRPr lang="en-US" dirty="0">
              <a:solidFill>
                <a:schemeClr val="accent1">
                  <a:lumMod val="50000"/>
                </a:schemeClr>
              </a:solidFill>
            </a:endParaRPr>
          </a:p>
        </p:txBody>
      </p:sp>
    </p:spTree>
    <p:extLst>
      <p:ext uri="{BB962C8B-B14F-4D97-AF65-F5344CB8AC3E}">
        <p14:creationId xmlns:p14="http://schemas.microsoft.com/office/powerpoint/2010/main" val="37233769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34E25A-1AB3-AB9D-C028-E81A31FF9C2E}"/>
              </a:ext>
            </a:extLst>
          </p:cNvPr>
          <p:cNvSpPr>
            <a:spLocks noGrp="1"/>
          </p:cNvSpPr>
          <p:nvPr>
            <p:ph idx="1"/>
          </p:nvPr>
        </p:nvSpPr>
        <p:spPr>
          <a:xfrm>
            <a:off x="457200" y="457200"/>
            <a:ext cx="8229600" cy="5550091"/>
          </a:xfrm>
        </p:spPr>
        <p:txBody>
          <a:bodyPr>
            <a:normAutofit fontScale="92500" lnSpcReduction="20000"/>
          </a:bodyPr>
          <a:lstStyle/>
          <a:p>
            <a:pPr marL="109728" indent="0" algn="just" rtl="1">
              <a:buNone/>
            </a:pPr>
            <a:endParaRPr lang="ar-IQ" sz="2400" dirty="0"/>
          </a:p>
          <a:p>
            <a:pPr marL="109728" indent="0" algn="just" rtl="1">
              <a:buNone/>
            </a:pPr>
            <a:r>
              <a:rPr lang="ku-Arab-IQ" sz="2400" dirty="0"/>
              <a:t>٣</a:t>
            </a:r>
            <a:r>
              <a:rPr lang="ar-IQ" sz="2400" b="1" u="sng" dirty="0"/>
              <a:t>- الاجازة الدراسية:</a:t>
            </a:r>
          </a:p>
          <a:p>
            <a:pPr marL="109728" indent="0" algn="just" rtl="1">
              <a:buNone/>
            </a:pPr>
            <a:r>
              <a:rPr lang="ar-IQ" sz="2400" dirty="0"/>
              <a:t>يجوز منح الموظف اجازة دراسية براتب تام اذا كان الموظف يحمل شهادة جامعية اولية او عليا واكمل سنتين في خدمة وظيفية فعلية لاكمال دراستة خارج القطر والحصول على شهادة اعلى وتكون مدة الاجازة هي المدة التي تتطلبها الدراسة وتعلم اللغة وفق الشروط المعتمدة بالنسبة لطلبة البعثات. ويجوز تمديد الاجازة للحصول على شهادة اعلى . كما يجوز ان تمنح الاجازة للموظف الذي اكمل سنتين من الخدمة الفعلية للحصول على شهادة جامعية اولية او عليا داخل القطر.</a:t>
            </a:r>
          </a:p>
          <a:p>
            <a:pPr marL="109728" indent="0" algn="just" rtl="1">
              <a:buNone/>
            </a:pPr>
            <a:endParaRPr lang="ar-IQ" sz="2400" dirty="0"/>
          </a:p>
          <a:p>
            <a:pPr marL="109728" indent="0" algn="just" rtl="1">
              <a:buNone/>
            </a:pPr>
            <a:r>
              <a:rPr lang="ku-Arab-IQ" sz="2400" b="1" u="sng" dirty="0"/>
              <a:t>٤- </a:t>
            </a:r>
            <a:r>
              <a:rPr lang="ar-IQ" sz="2400" b="1" u="sng" dirty="0"/>
              <a:t>اجازة المصاحبة الزوجية: </a:t>
            </a:r>
          </a:p>
          <a:p>
            <a:pPr marL="109728" indent="0" algn="just" rtl="1">
              <a:buNone/>
            </a:pPr>
            <a:r>
              <a:rPr lang="ar-IQ" sz="2400" dirty="0"/>
              <a:t>يجوز منح الزوجه اجازة لمصاحبة زوجها الموظف الذي يزاول وظيفة او طالب البعثة لاكمال دراسته في خارج العراق ما تستحقه من اجازة اعتيادية براتب تام وما جاوز ذلك بدون راتب على ان تتمتع الزوجه بهذه الاجازة مرة واحدة خلال وجود الزوج في مكان</a:t>
            </a:r>
          </a:p>
          <a:p>
            <a:pPr marL="109728" indent="0" algn="just" rtl="1">
              <a:buNone/>
            </a:pPr>
            <a:r>
              <a:rPr lang="ar-IQ" sz="2400" dirty="0"/>
              <a:t>واحد .</a:t>
            </a:r>
          </a:p>
          <a:p>
            <a:pPr marL="109728" indent="0" algn="just" rtl="1">
              <a:buNone/>
            </a:pPr>
            <a:endParaRPr lang="ar-IQ" sz="2400" dirty="0"/>
          </a:p>
          <a:p>
            <a:pPr marL="109728" indent="0" algn="just" rtl="1">
              <a:buNone/>
            </a:pPr>
            <a:endParaRPr lang="ar-IQ" sz="2400" dirty="0"/>
          </a:p>
          <a:p>
            <a:pPr marL="109728" indent="0" algn="just" rtl="1">
              <a:buNone/>
            </a:pPr>
            <a:endParaRPr lang="ar-IQ" sz="2400" dirty="0"/>
          </a:p>
          <a:p>
            <a:pPr marL="109728" indent="0" algn="just" rtl="1">
              <a:buNone/>
            </a:pPr>
            <a:r>
              <a:rPr lang="ku-Arab-IQ" sz="2400" dirty="0"/>
              <a:t> </a:t>
            </a:r>
            <a:endParaRPr lang="en-US" sz="2400" dirty="0"/>
          </a:p>
        </p:txBody>
      </p:sp>
      <p:sp>
        <p:nvSpPr>
          <p:cNvPr id="5" name="Slide Number Placeholder 4">
            <a:extLst>
              <a:ext uri="{FF2B5EF4-FFF2-40B4-BE49-F238E27FC236}">
                <a16:creationId xmlns:a16="http://schemas.microsoft.com/office/drawing/2014/main" id="{E15EDB14-389C-87A7-F680-A0FF6C6452A9}"/>
              </a:ext>
            </a:extLst>
          </p:cNvPr>
          <p:cNvSpPr>
            <a:spLocks noGrp="1"/>
          </p:cNvSpPr>
          <p:nvPr>
            <p:ph type="sldNum" sz="quarter" idx="12"/>
          </p:nvPr>
        </p:nvSpPr>
        <p:spPr/>
        <p:txBody>
          <a:bodyPr/>
          <a:lstStyle/>
          <a:p>
            <a:r>
              <a:rPr lang="ku-Arab-IQ" dirty="0">
                <a:solidFill>
                  <a:prstClr val="black"/>
                </a:solidFill>
              </a:rPr>
              <a:t>٦٣</a:t>
            </a:r>
            <a:endParaRPr lang="en-US" dirty="0">
              <a:solidFill>
                <a:prstClr val="black"/>
              </a:solidFill>
            </a:endParaRPr>
          </a:p>
        </p:txBody>
      </p:sp>
    </p:spTree>
    <p:extLst>
      <p:ext uri="{BB962C8B-B14F-4D97-AF65-F5344CB8AC3E}">
        <p14:creationId xmlns:p14="http://schemas.microsoft.com/office/powerpoint/2010/main" val="35200530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34E25A-1AB3-AB9D-C028-E81A31FF9C2E}"/>
              </a:ext>
            </a:extLst>
          </p:cNvPr>
          <p:cNvSpPr>
            <a:spLocks noGrp="1"/>
          </p:cNvSpPr>
          <p:nvPr>
            <p:ph idx="1"/>
          </p:nvPr>
        </p:nvSpPr>
        <p:spPr>
          <a:xfrm>
            <a:off x="457200" y="457200"/>
            <a:ext cx="8382000" cy="5550091"/>
          </a:xfrm>
        </p:spPr>
        <p:txBody>
          <a:bodyPr>
            <a:normAutofit lnSpcReduction="10000"/>
          </a:bodyPr>
          <a:lstStyle/>
          <a:p>
            <a:pPr marL="109728" indent="0" algn="just" rtl="1">
              <a:buNone/>
            </a:pPr>
            <a:endParaRPr lang="ar-IQ" sz="2400" dirty="0"/>
          </a:p>
          <a:p>
            <a:pPr marL="109728" indent="0" algn="r" rtl="1">
              <a:buNone/>
            </a:pPr>
            <a:r>
              <a:rPr lang="ku-Arab-IQ" sz="2400" b="1" u="sng" dirty="0"/>
              <a:t>٥- </a:t>
            </a:r>
            <a:r>
              <a:rPr lang="ar-SA" sz="2400" b="1" u="sng" dirty="0"/>
              <a:t>اجازة الحمل والولاد</a:t>
            </a:r>
            <a:r>
              <a:rPr lang="ar-IQ" sz="2400" b="1" u="sng" dirty="0"/>
              <a:t>ة</a:t>
            </a:r>
            <a:endParaRPr lang="ar-SA" sz="2400" b="1" u="sng" dirty="0"/>
          </a:p>
          <a:p>
            <a:pPr marL="109728" indent="0" algn="r" rtl="1">
              <a:buNone/>
            </a:pPr>
            <a:r>
              <a:rPr lang="ar-SA" sz="2400" dirty="0"/>
              <a:t>وهي اجازة تستحقها الموظفة الحامل ومدتها (۷۲) يوما براتب كامل على ان تتمتع بما</a:t>
            </a:r>
            <a:r>
              <a:rPr lang="ar-IQ" sz="2400" dirty="0"/>
              <a:t> ل</a:t>
            </a:r>
            <a:r>
              <a:rPr lang="ar-SA" sz="2400" dirty="0"/>
              <a:t>ا يقل عن (۲۱) يوما منها قبل الوضع ويجوز أن تتكرر هذه الاجازة كلما تكرر الحمل</a:t>
            </a:r>
            <a:r>
              <a:rPr lang="ar-IQ" sz="2400" dirty="0"/>
              <a:t> </a:t>
            </a:r>
            <a:r>
              <a:rPr lang="ar-SA" sz="2400" dirty="0"/>
              <a:t>والوضع .</a:t>
            </a:r>
          </a:p>
          <a:p>
            <a:pPr marL="109728" indent="0" algn="just" rtl="1">
              <a:buNone/>
            </a:pPr>
            <a:endParaRPr lang="ar-IQ" sz="2400" dirty="0"/>
          </a:p>
          <a:p>
            <a:pPr marL="109728" indent="0" algn="just" rtl="1">
              <a:buNone/>
            </a:pPr>
            <a:endParaRPr lang="ar-IQ" sz="2400" dirty="0"/>
          </a:p>
          <a:p>
            <a:pPr marL="109728" indent="0" algn="just" rtl="1">
              <a:buNone/>
            </a:pPr>
            <a:endParaRPr lang="ar-IQ" sz="2400" dirty="0"/>
          </a:p>
          <a:p>
            <a:pPr marL="109728" indent="0" algn="r" rtl="1">
              <a:buNone/>
            </a:pPr>
            <a:r>
              <a:rPr lang="ar-SA" sz="2400" dirty="0"/>
              <a:t> </a:t>
            </a:r>
            <a:r>
              <a:rPr lang="ku-Arab-IQ" sz="2400" b="1" u="sng" dirty="0"/>
              <a:t>٦- </a:t>
            </a:r>
            <a:r>
              <a:rPr lang="ar-SA" sz="2400" b="1" u="sng" dirty="0"/>
              <a:t>اجازة الاموم</a:t>
            </a:r>
            <a:r>
              <a:rPr lang="ar-IQ" sz="2400" b="1" u="sng" dirty="0"/>
              <a:t>ة:</a:t>
            </a:r>
            <a:r>
              <a:rPr lang="ar-IQ" sz="2400" u="sng" dirty="0"/>
              <a:t> و</a:t>
            </a:r>
            <a:r>
              <a:rPr lang="ar-SA" sz="2400" u="sng" dirty="0"/>
              <a:t>هي اجازة تمنح الى الام الموظفة الغاية منها التفرغ لرعاية طفلها الذي لم يتجاوزعمرة سنة واحدة</a:t>
            </a:r>
            <a:r>
              <a:rPr lang="ar-IQ" sz="2400" u="sng" dirty="0"/>
              <a:t>،</a:t>
            </a:r>
            <a:r>
              <a:rPr lang="ku-Arab-IQ" sz="2400" i="0" dirty="0">
                <a:effectLst/>
                <a:latin typeface="Arial" panose="020B0604020202020204" pitchFamily="34" charset="0"/>
              </a:rPr>
              <a:t> وهي الإجازة الممنوحة للأم بعد الوضع ومد</a:t>
            </a:r>
            <a:r>
              <a:rPr lang="ar-IQ" sz="2400" i="0" dirty="0">
                <a:effectLst/>
                <a:latin typeface="Arial" panose="020B0604020202020204" pitchFamily="34" charset="0"/>
              </a:rPr>
              <a:t>ت</a:t>
            </a:r>
            <a:r>
              <a:rPr lang="ku-Arab-IQ" sz="2400" i="0" dirty="0">
                <a:effectLst/>
                <a:latin typeface="Arial" panose="020B0604020202020204" pitchFamily="34" charset="0"/>
              </a:rPr>
              <a:t>ها سنة كاملة ، ستة أشهر براتب تام وستة أشهر أخرى بنصف راتب ، أما إذا كانت الموظفة قد ولدت توأم فتمنح إجازة أمومة مد</a:t>
            </a:r>
            <a:r>
              <a:rPr lang="ar-IQ" sz="2400" i="0" dirty="0">
                <a:effectLst/>
                <a:latin typeface="Arial" panose="020B0604020202020204" pitchFamily="34" charset="0"/>
              </a:rPr>
              <a:t>ت</a:t>
            </a:r>
            <a:r>
              <a:rPr lang="ku-Arab-IQ" sz="2400" i="0" dirty="0">
                <a:effectLst/>
                <a:latin typeface="Arial" panose="020B0604020202020204" pitchFamily="34" charset="0"/>
              </a:rPr>
              <a:t>ها سنة براتب تام .</a:t>
            </a:r>
            <a:endParaRPr lang="ar-SA" sz="2400" u="sng" dirty="0"/>
          </a:p>
          <a:p>
            <a:pPr marL="109728" indent="0" algn="just" rtl="1">
              <a:buNone/>
            </a:pPr>
            <a:endParaRPr lang="ar-IQ" sz="2400" dirty="0"/>
          </a:p>
          <a:p>
            <a:pPr marL="109728" indent="0" algn="just" rtl="1">
              <a:buNone/>
            </a:pPr>
            <a:r>
              <a:rPr lang="ku-Arab-IQ" sz="2400" dirty="0"/>
              <a:t> </a:t>
            </a:r>
            <a:endParaRPr lang="en-US" sz="2400" dirty="0"/>
          </a:p>
        </p:txBody>
      </p:sp>
      <p:sp>
        <p:nvSpPr>
          <p:cNvPr id="5" name="Slide Number Placeholder 4">
            <a:extLst>
              <a:ext uri="{FF2B5EF4-FFF2-40B4-BE49-F238E27FC236}">
                <a16:creationId xmlns:a16="http://schemas.microsoft.com/office/drawing/2014/main" id="{E15EDB14-389C-87A7-F680-A0FF6C6452A9}"/>
              </a:ext>
            </a:extLst>
          </p:cNvPr>
          <p:cNvSpPr>
            <a:spLocks noGrp="1"/>
          </p:cNvSpPr>
          <p:nvPr>
            <p:ph type="sldNum" sz="quarter" idx="12"/>
          </p:nvPr>
        </p:nvSpPr>
        <p:spPr/>
        <p:txBody>
          <a:bodyPr/>
          <a:lstStyle/>
          <a:p>
            <a:r>
              <a:rPr lang="ku-Arab-IQ" dirty="0">
                <a:solidFill>
                  <a:prstClr val="black"/>
                </a:solidFill>
              </a:rPr>
              <a:t>٦٤</a:t>
            </a:r>
            <a:endParaRPr lang="en-US" dirty="0">
              <a:solidFill>
                <a:prstClr val="black"/>
              </a:solidFill>
            </a:endParaRPr>
          </a:p>
        </p:txBody>
      </p:sp>
    </p:spTree>
    <p:extLst>
      <p:ext uri="{BB962C8B-B14F-4D97-AF65-F5344CB8AC3E}">
        <p14:creationId xmlns:p14="http://schemas.microsoft.com/office/powerpoint/2010/main" val="219617850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258F0E-F83E-90B9-08F1-669879FDACF7}"/>
              </a:ext>
            </a:extLst>
          </p:cNvPr>
          <p:cNvSpPr>
            <a:spLocks noGrp="1"/>
          </p:cNvSpPr>
          <p:nvPr>
            <p:ph idx="1"/>
          </p:nvPr>
        </p:nvSpPr>
        <p:spPr>
          <a:xfrm>
            <a:off x="76200" y="304800"/>
            <a:ext cx="8763000" cy="5702491"/>
          </a:xfrm>
        </p:spPr>
        <p:txBody>
          <a:bodyPr>
            <a:normAutofit fontScale="92500"/>
          </a:bodyPr>
          <a:lstStyle/>
          <a:p>
            <a:pPr marL="109728" indent="0" algn="just" rtl="1">
              <a:buNone/>
            </a:pPr>
            <a:r>
              <a:rPr lang="ar-IQ" sz="3500" b="1" dirty="0"/>
              <a:t>ثانيا</a:t>
            </a:r>
            <a:r>
              <a:rPr lang="ku-Arab-IQ" sz="3500" b="1" dirty="0"/>
              <a:t>/ ال</a:t>
            </a:r>
            <a:r>
              <a:rPr lang="ar-IQ" sz="3500" b="1" dirty="0"/>
              <a:t>قدم: </a:t>
            </a:r>
          </a:p>
          <a:p>
            <a:pPr marL="109728" indent="0" algn="just" rtl="1">
              <a:buNone/>
            </a:pPr>
            <a:r>
              <a:rPr lang="ar-IQ" sz="2400" b="1" dirty="0"/>
              <a:t> </a:t>
            </a:r>
            <a:r>
              <a:rPr lang="ar-IQ" sz="2400" dirty="0"/>
              <a:t>هو حق من حقوق الموظف المعنوية حيث يتم بموجبه تقديم استحقاق الموظف</a:t>
            </a:r>
          </a:p>
          <a:p>
            <a:pPr marL="109728" indent="0" algn="just" rtl="1">
              <a:buNone/>
            </a:pPr>
            <a:r>
              <a:rPr lang="ar-IQ" sz="2400" dirty="0"/>
              <a:t>القانوني للعلاوة السنوية او الترفيع لمدة زمنية معلومة، أو هو تقصير المدة القانونية المشترطة لمنح العلاوة أو الترفيع.</a:t>
            </a:r>
          </a:p>
          <a:p>
            <a:pPr marL="109728" indent="0" algn="just" rtl="1">
              <a:buNone/>
            </a:pPr>
            <a:r>
              <a:rPr lang="ar-IQ" sz="2400" b="1" dirty="0"/>
              <a:t> اسباب القدم: </a:t>
            </a:r>
          </a:p>
          <a:p>
            <a:pPr marL="109728" indent="0" algn="just" rtl="1">
              <a:buNone/>
            </a:pPr>
            <a:r>
              <a:rPr lang="ar-IQ" sz="2400" b="1" dirty="0"/>
              <a:t>1- الحصول على الشهدة الدراسية (</a:t>
            </a:r>
            <a:r>
              <a:rPr lang="ar-IQ" sz="2400" dirty="0"/>
              <a:t>م/19-4) من ق. الخدمة المدنية  (كل موظف حصل على الشهادة الجامعية عليا اثناء الخدمة أو خارجها يمنج قدما لمدة سنة واحدة لغرض الترفيع)</a:t>
            </a:r>
          </a:p>
          <a:p>
            <a:pPr marL="109728" indent="0" algn="just" rtl="1">
              <a:buNone/>
            </a:pPr>
            <a:r>
              <a:rPr lang="ar-IQ" sz="2400" dirty="0"/>
              <a:t>2- حصول على كتاب الشكر (م/ 21- اولا من ق. ا. م) ( اذا وجه للموظف كتاب شكر من رئاسة الجمهورية ، أو مجلس الوزراء ، أو الوزيرالمختص أو من يخوله، ولم يكن معاقباً ،او كان معاقباً واستنفدت العقوبة اثرها ، فيمنح الموظف قدماً لمدة شهر واحد عن كل شكر يوجه له ، وبما لا تتجاوز مدة القدم ثلاثة اشهر في السنة الواحدة)</a:t>
            </a:r>
          </a:p>
          <a:p>
            <a:pPr marL="109728" indent="0" algn="just" rtl="1">
              <a:buNone/>
            </a:pPr>
            <a:r>
              <a:rPr lang="ar-IQ" sz="2400" dirty="0"/>
              <a:t>قرار مجلس قيادة الثورة (المنحل) رقم (١٥٥) في 2000/9/28 ( يترتب على الشكر الموجه من رئيس الجمهورية الى اي منتسب في الدولة قدم لمدة ( ٦ اشهر ) لاغراض الترقية والترفيع والعلاوة وتغيير العنوان الوظيفي ولمدة سنة واحدة للاغراض ذاتها في حالة تكراره، انه يمنح للاغراض الثلاثة التي تعد حقوقاً للموظف وهي الترقية والترفيع والعلاوة )</a:t>
            </a:r>
          </a:p>
          <a:p>
            <a:pPr marL="109728" indent="0" algn="just" rtl="1">
              <a:buNone/>
            </a:pPr>
            <a:endParaRPr lang="ar-IQ" sz="2400" b="1" dirty="0"/>
          </a:p>
          <a:p>
            <a:pPr marL="109728" indent="0" algn="just" rtl="1">
              <a:buNone/>
            </a:pPr>
            <a:endParaRPr lang="en-US" sz="2400" dirty="0"/>
          </a:p>
        </p:txBody>
      </p:sp>
      <p:sp>
        <p:nvSpPr>
          <p:cNvPr id="5" name="Slide Number Placeholder 4">
            <a:extLst>
              <a:ext uri="{FF2B5EF4-FFF2-40B4-BE49-F238E27FC236}">
                <a16:creationId xmlns:a16="http://schemas.microsoft.com/office/drawing/2014/main" id="{FD2E896F-BF25-2CF7-F14F-8943349FE99F}"/>
              </a:ext>
            </a:extLst>
          </p:cNvPr>
          <p:cNvSpPr>
            <a:spLocks noGrp="1"/>
          </p:cNvSpPr>
          <p:nvPr>
            <p:ph type="sldNum" sz="quarter" idx="12"/>
          </p:nvPr>
        </p:nvSpPr>
        <p:spPr/>
        <p:txBody>
          <a:bodyPr/>
          <a:lstStyle/>
          <a:p>
            <a:r>
              <a:rPr lang="ku-Arab-IQ" dirty="0">
                <a:solidFill>
                  <a:prstClr val="black"/>
                </a:solidFill>
              </a:rPr>
              <a:t>٦٥</a:t>
            </a:r>
            <a:endParaRPr lang="en-US" dirty="0">
              <a:solidFill>
                <a:prstClr val="black"/>
              </a:solidFill>
            </a:endParaRPr>
          </a:p>
        </p:txBody>
      </p:sp>
    </p:spTree>
    <p:extLst>
      <p:ext uri="{BB962C8B-B14F-4D97-AF65-F5344CB8AC3E}">
        <p14:creationId xmlns:p14="http://schemas.microsoft.com/office/powerpoint/2010/main" val="377064630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258F0E-F83E-90B9-08F1-669879FDACF7}"/>
              </a:ext>
            </a:extLst>
          </p:cNvPr>
          <p:cNvSpPr>
            <a:spLocks noGrp="1"/>
          </p:cNvSpPr>
          <p:nvPr>
            <p:ph idx="1"/>
          </p:nvPr>
        </p:nvSpPr>
        <p:spPr>
          <a:xfrm>
            <a:off x="76200" y="304800"/>
            <a:ext cx="8763000" cy="5702491"/>
          </a:xfrm>
        </p:spPr>
        <p:txBody>
          <a:bodyPr>
            <a:normAutofit fontScale="92500"/>
          </a:bodyPr>
          <a:lstStyle/>
          <a:p>
            <a:pPr marL="109728" indent="0" algn="just" rtl="1">
              <a:buNone/>
            </a:pPr>
            <a:r>
              <a:rPr lang="ar-IQ" sz="2400" b="1" dirty="0"/>
              <a:t>3- اجتياز الدورة التدربيبة:</a:t>
            </a:r>
          </a:p>
          <a:p>
            <a:pPr marL="109728" indent="0" algn="just" rtl="1">
              <a:buNone/>
            </a:pPr>
            <a:r>
              <a:rPr lang="ar-IQ" sz="2400" b="1" dirty="0"/>
              <a:t>م (5/19-9)</a:t>
            </a:r>
          </a:p>
          <a:p>
            <a:pPr marL="109728" indent="0" algn="just" rtl="1">
              <a:buNone/>
            </a:pPr>
            <a:r>
              <a:rPr lang="ar-IQ" sz="2400" b="1" dirty="0"/>
              <a:t>يمنح قدما لغرض الترفيع كل موظف اجتاز بنجاح دورة تدريبية لا تقل مدتها عن </a:t>
            </a:r>
            <a:r>
              <a:rPr lang="ar-IQ" sz="2400" b="1" u="sng" dirty="0"/>
              <a:t>ستة اشهر</a:t>
            </a:r>
            <a:r>
              <a:rPr lang="ar-IQ" sz="2400" b="1" dirty="0"/>
              <a:t> متصلة داخل العراق او خارجه على الوجه المبين ادناه:-</a:t>
            </a:r>
          </a:p>
          <a:p>
            <a:pPr marL="109728" indent="0" algn="just" rtl="1">
              <a:buNone/>
            </a:pPr>
            <a:r>
              <a:rPr lang="ar-IQ" sz="2400" b="1" dirty="0"/>
              <a:t>ا - لمدة </a:t>
            </a:r>
            <a:r>
              <a:rPr lang="ar-IQ" sz="2400" b="1" u="sng" dirty="0"/>
              <a:t>ستة اشهر </a:t>
            </a:r>
            <a:r>
              <a:rPr lang="ar-IQ" sz="2400" b="1" dirty="0"/>
              <a:t>لمن كان معدل درجاته الامتحانية في الدورة 85% فما فوق او بتقدير جيد جدا</a:t>
            </a:r>
          </a:p>
          <a:p>
            <a:pPr marL="109728" indent="0" algn="just" rtl="1">
              <a:buNone/>
            </a:pPr>
            <a:r>
              <a:rPr lang="ar-IQ" sz="2400" b="1" dirty="0"/>
              <a:t>ب - لمدة </a:t>
            </a:r>
            <a:r>
              <a:rPr lang="ar-IQ" sz="2400" b="1" u="sng" dirty="0"/>
              <a:t>ثلاثة اشهر </a:t>
            </a:r>
            <a:r>
              <a:rPr lang="ar-IQ" sz="2400" b="1" dirty="0"/>
              <a:t>لمن كان معدل درجاته الامتحانية من 70 – 84 % او بتقدير جيد</a:t>
            </a:r>
          </a:p>
          <a:p>
            <a:pPr marL="109728" indent="0" algn="just" rtl="1">
              <a:buNone/>
            </a:pPr>
            <a:r>
              <a:rPr lang="ar-IQ" sz="2400" b="1" dirty="0"/>
              <a:t>- لا يمنح القدم المشار اليه في الفقرة 5 الموظف الذي يقل معدل درجاته الامتحانية في الدورة عن 70% على ان يؤخذ نجاحه فيها بنظر الاعتبار عند المنافسة في الترفيع .</a:t>
            </a:r>
          </a:p>
          <a:p>
            <a:pPr marL="109728" indent="0" algn="just" rtl="1">
              <a:buNone/>
            </a:pPr>
            <a:r>
              <a:rPr lang="ar-IQ" sz="2400" b="1" dirty="0"/>
              <a:t>- كل موظف يشترك في دورة تدريبية ويقل معدل درجاته الامتحانية فيها عن 50% يؤخر ترفيعه لمدة سنة واحدة اعتبارا من تاريخ استحقاقه الترفيع</a:t>
            </a:r>
          </a:p>
          <a:p>
            <a:pPr marL="109728" indent="0" algn="just" rtl="1">
              <a:buNone/>
            </a:pPr>
            <a:r>
              <a:rPr lang="ar-IQ" sz="2400" b="1" dirty="0"/>
              <a:t>- يكون الاشترك في الدورات التدريبية الزاميا بالنسبة للموظفين الذين تقرر الوزارة المختصة ترشيحهم للاشتراك فيها</a:t>
            </a:r>
          </a:p>
          <a:p>
            <a:pPr marL="109728" indent="0" algn="just" rtl="1">
              <a:buNone/>
            </a:pPr>
            <a:r>
              <a:rPr lang="ar-IQ" sz="2400" b="1" dirty="0"/>
              <a:t>- يتولى المركز القومي للاستشارات والتطوير الاداري الاشراف على الدورات التدريبية ووضع المناهج التفصيلية وغير ذلك مما تستلزمه ضرورات اقامة هذه الدورات.</a:t>
            </a:r>
          </a:p>
          <a:p>
            <a:pPr marL="109728" indent="0" algn="just" rtl="1">
              <a:buNone/>
            </a:pPr>
            <a:endParaRPr lang="en-US" sz="2400" dirty="0"/>
          </a:p>
        </p:txBody>
      </p:sp>
      <p:sp>
        <p:nvSpPr>
          <p:cNvPr id="5" name="Slide Number Placeholder 4">
            <a:extLst>
              <a:ext uri="{FF2B5EF4-FFF2-40B4-BE49-F238E27FC236}">
                <a16:creationId xmlns:a16="http://schemas.microsoft.com/office/drawing/2014/main" id="{FD2E896F-BF25-2CF7-F14F-8943349FE99F}"/>
              </a:ext>
            </a:extLst>
          </p:cNvPr>
          <p:cNvSpPr>
            <a:spLocks noGrp="1"/>
          </p:cNvSpPr>
          <p:nvPr>
            <p:ph type="sldNum" sz="quarter" idx="12"/>
          </p:nvPr>
        </p:nvSpPr>
        <p:spPr/>
        <p:txBody>
          <a:bodyPr/>
          <a:lstStyle/>
          <a:p>
            <a:r>
              <a:rPr lang="ku-Arab-IQ" dirty="0">
                <a:solidFill>
                  <a:prstClr val="black"/>
                </a:solidFill>
              </a:rPr>
              <a:t>٦٦</a:t>
            </a:r>
            <a:endParaRPr lang="en-US" dirty="0">
              <a:solidFill>
                <a:prstClr val="black"/>
              </a:solidFill>
            </a:endParaRPr>
          </a:p>
        </p:txBody>
      </p:sp>
    </p:spTree>
    <p:extLst>
      <p:ext uri="{BB962C8B-B14F-4D97-AF65-F5344CB8AC3E}">
        <p14:creationId xmlns:p14="http://schemas.microsoft.com/office/powerpoint/2010/main" val="2090480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30234130"/>
              </p:ext>
            </p:extLst>
          </p:nvPr>
        </p:nvGraphicFramePr>
        <p:xfrm>
          <a:off x="304800" y="152400"/>
          <a:ext cx="88392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81415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4294967295"/>
            <p:extLst>
              <p:ext uri="{D42A27DB-BD31-4B8C-83A1-F6EECF244321}">
                <p14:modId xmlns:p14="http://schemas.microsoft.com/office/powerpoint/2010/main" val="1967611108"/>
              </p:ext>
            </p:extLst>
          </p:nvPr>
        </p:nvGraphicFramePr>
        <p:xfrm>
          <a:off x="0" y="228600"/>
          <a:ext cx="9139451"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147862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AFB98-6BEF-C1CE-1932-0BE21CCEC6CA}"/>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6DF0EE5-A715-2B67-47AE-DE50904D271C}"/>
              </a:ext>
            </a:extLst>
          </p:cNvPr>
          <p:cNvSpPr>
            <a:spLocks noGrp="1"/>
          </p:cNvSpPr>
          <p:nvPr>
            <p:ph type="sldNum" sz="quarter" idx="12"/>
          </p:nvPr>
        </p:nvSpPr>
        <p:spPr/>
        <p:txBody>
          <a:bodyPr/>
          <a:lstStyle/>
          <a:p>
            <a:r>
              <a:rPr lang="ku-Arab-IQ" dirty="0">
                <a:solidFill>
                  <a:prstClr val="black"/>
                </a:solidFill>
              </a:rPr>
              <a:t>٦٧</a:t>
            </a:r>
            <a:endParaRPr lang="en-US" dirty="0">
              <a:solidFill>
                <a:prstClr val="black"/>
              </a:solidFill>
            </a:endParaRPr>
          </a:p>
        </p:txBody>
      </p:sp>
      <p:sp>
        <p:nvSpPr>
          <p:cNvPr id="6" name="TextBox 5">
            <a:extLst>
              <a:ext uri="{FF2B5EF4-FFF2-40B4-BE49-F238E27FC236}">
                <a16:creationId xmlns:a16="http://schemas.microsoft.com/office/drawing/2014/main" id="{94985825-CB2A-C73D-E38D-742F93A939EF}"/>
              </a:ext>
            </a:extLst>
          </p:cNvPr>
          <p:cNvSpPr txBox="1"/>
          <p:nvPr/>
        </p:nvSpPr>
        <p:spPr>
          <a:xfrm>
            <a:off x="379572" y="302359"/>
            <a:ext cx="8633460" cy="6247864"/>
          </a:xfrm>
          <a:prstGeom prst="rect">
            <a:avLst/>
          </a:prstGeom>
          <a:noFill/>
        </p:spPr>
        <p:txBody>
          <a:bodyPr wrap="square">
            <a:spAutoFit/>
          </a:bodyPr>
          <a:lstStyle/>
          <a:p>
            <a:pPr algn="r" rtl="1"/>
            <a:r>
              <a:rPr lang="ku-Arab-IQ" sz="2400" b="1" dirty="0"/>
              <a:t>أولا</a:t>
            </a:r>
            <a:r>
              <a:rPr lang="ar-IQ" sz="2400" b="1" dirty="0"/>
              <a:t>/ الوفاة:</a:t>
            </a:r>
          </a:p>
          <a:p>
            <a:pPr algn="r" rtl="1"/>
            <a:r>
              <a:rPr lang="ar-IQ" sz="2400" dirty="0"/>
              <a:t>طبيعيا تنتهى خدمة الموظف بوفاته وفي هذه الحالة تستحق أسرة الموظف حقوقه التقاعدية بصرف النظر عن خدمته.</a:t>
            </a:r>
          </a:p>
          <a:p>
            <a:pPr algn="r" rtl="1"/>
            <a:endParaRPr lang="ar-IQ" sz="2400" b="1" dirty="0"/>
          </a:p>
          <a:p>
            <a:pPr algn="r" rtl="1"/>
            <a:r>
              <a:rPr lang="ar-IQ" sz="2400" b="1" dirty="0"/>
              <a:t>ثانيا/  الاستقالة: </a:t>
            </a:r>
            <a:r>
              <a:rPr lang="ku-Arab-IQ" sz="2000" b="1" i="0" dirty="0">
                <a:solidFill>
                  <a:srgbClr val="003E61"/>
                </a:solidFill>
                <a:effectLst/>
                <a:latin typeface="rasol"/>
              </a:rPr>
              <a:t>الاستقالة هي احدى اسباب انقضاء الرابطة الوظيفية بين الموظف والادارة قبل حلول اجلها</a:t>
            </a:r>
            <a:r>
              <a:rPr lang="ar-IQ" sz="2000" b="1" i="0" dirty="0">
                <a:solidFill>
                  <a:srgbClr val="003E61"/>
                </a:solidFill>
                <a:effectLst/>
                <a:latin typeface="rasol"/>
              </a:rPr>
              <a:t>.</a:t>
            </a:r>
          </a:p>
          <a:p>
            <a:pPr algn="r" rtl="1"/>
            <a:endParaRPr lang="ar-IQ" sz="2000" b="1" dirty="0">
              <a:solidFill>
                <a:srgbClr val="003E61"/>
              </a:solidFill>
              <a:latin typeface="rasol"/>
            </a:endParaRPr>
          </a:p>
          <a:p>
            <a:pPr algn="r" rtl="1"/>
            <a:r>
              <a:rPr lang="ku-Arab-IQ" sz="2000" b="1" i="0" dirty="0">
                <a:solidFill>
                  <a:srgbClr val="085178"/>
                </a:solidFill>
                <a:effectLst/>
                <a:latin typeface="R121"/>
              </a:rPr>
              <a:t>انواع الاستقالة الوظيفية</a:t>
            </a:r>
            <a:r>
              <a:rPr lang="ar-IQ" sz="2000" b="1" i="0" dirty="0">
                <a:solidFill>
                  <a:srgbClr val="085178"/>
                </a:solidFill>
                <a:effectLst/>
                <a:latin typeface="R121"/>
              </a:rPr>
              <a:t>:</a:t>
            </a:r>
          </a:p>
          <a:p>
            <a:pPr algn="r" rtl="1"/>
            <a:r>
              <a:rPr lang="ar-IQ" sz="2000" b="1" dirty="0">
                <a:solidFill>
                  <a:srgbClr val="085178"/>
                </a:solidFill>
                <a:latin typeface="R121"/>
              </a:rPr>
              <a:t>1- الاستقالة الصريحة: م/35 مة قانون الخدمة المدنية</a:t>
            </a:r>
            <a:endParaRPr lang="ar-IQ" sz="2000" dirty="0"/>
          </a:p>
          <a:p>
            <a:pPr algn="r" rtl="1"/>
            <a:r>
              <a:rPr lang="ar-IQ" sz="2000" dirty="0"/>
              <a:t> هي أن يتقدم الموظف بطلب مكتوب للجهة الإدارية المختصة يطلب فيه ترك الخدمة ، ولا تنتهي خدمة الموظف إلا بعد صدور قرار من الإدارة بقبول طلبه. وقد نظم قانون قانون الخدمة المدنية في المادة (٣٥) الأحكام. الخاصة بالاستقالة ، واشترط لقبولها ما يلي :-</a:t>
            </a:r>
          </a:p>
          <a:p>
            <a:pPr algn="r" rtl="1"/>
            <a:r>
              <a:rPr lang="ar-IQ" sz="2000" dirty="0"/>
              <a:t>1. أن يقدم  الموظف استقالته من الوظيفة بطلب تحريري .</a:t>
            </a:r>
          </a:p>
          <a:p>
            <a:pPr algn="r" rtl="1"/>
            <a:r>
              <a:rPr lang="ar-IQ" sz="2000" dirty="0"/>
              <a:t>2. تلتزم السلطة المختصة بالتعيين بالبت فيها </a:t>
            </a:r>
            <a:r>
              <a:rPr lang="ar-IQ" sz="2000" b="1" u="sng" dirty="0"/>
              <a:t>خلال ثلاثين يوما </a:t>
            </a:r>
            <a:r>
              <a:rPr lang="ar-IQ" sz="2000" dirty="0"/>
              <a:t>من تاريخ تقديمها ذلك . ويعتبر الموظف منفكا بانتهائها الا اذا صدر أمر القبول قبل ذلك.</a:t>
            </a:r>
          </a:p>
          <a:p>
            <a:pPr algn="r" rtl="1"/>
            <a:r>
              <a:rPr lang="ar-IQ" sz="2000" dirty="0"/>
              <a:t>3. لا تنتهي خدمة الموظف إلا بقبول استقالته صراحة أوضمنا وعليه الاستمرار بتادية وظيفته حتى هذا التاريخ .</a:t>
            </a:r>
          </a:p>
          <a:p>
            <a:pPr algn="r" rtl="1"/>
            <a:endParaRPr lang="ar-IQ" sz="2000" dirty="0"/>
          </a:p>
          <a:p>
            <a:pPr algn="r" rtl="1"/>
            <a:endParaRPr lang="ar-IQ" sz="2000" dirty="0"/>
          </a:p>
        </p:txBody>
      </p:sp>
    </p:spTree>
    <p:extLst>
      <p:ext uri="{BB962C8B-B14F-4D97-AF65-F5344CB8AC3E}">
        <p14:creationId xmlns:p14="http://schemas.microsoft.com/office/powerpoint/2010/main" val="102061999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69AF61-76F7-82D5-3422-B96856D77B5F}"/>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61F03E2-3D82-9CB9-C5A6-FA510B0BFB4B}"/>
              </a:ext>
            </a:extLst>
          </p:cNvPr>
          <p:cNvSpPr>
            <a:spLocks noGrp="1"/>
          </p:cNvSpPr>
          <p:nvPr>
            <p:ph type="sldNum" sz="quarter" idx="12"/>
          </p:nvPr>
        </p:nvSpPr>
        <p:spPr>
          <a:xfrm>
            <a:off x="8647272" y="6407945"/>
            <a:ext cx="365760" cy="297656"/>
          </a:xfrm>
        </p:spPr>
        <p:txBody>
          <a:bodyPr/>
          <a:lstStyle/>
          <a:p>
            <a:r>
              <a:rPr lang="ku-Arab-IQ" dirty="0">
                <a:solidFill>
                  <a:prstClr val="black"/>
                </a:solidFill>
              </a:rPr>
              <a:t>٦٨</a:t>
            </a:r>
            <a:endParaRPr lang="en-US" dirty="0">
              <a:solidFill>
                <a:prstClr val="black"/>
              </a:solidFill>
            </a:endParaRPr>
          </a:p>
        </p:txBody>
      </p:sp>
      <p:sp>
        <p:nvSpPr>
          <p:cNvPr id="6" name="TextBox 5">
            <a:extLst>
              <a:ext uri="{FF2B5EF4-FFF2-40B4-BE49-F238E27FC236}">
                <a16:creationId xmlns:a16="http://schemas.microsoft.com/office/drawing/2014/main" id="{8A222151-AA75-0312-C4D5-857D7006004A}"/>
              </a:ext>
            </a:extLst>
          </p:cNvPr>
          <p:cNvSpPr txBox="1"/>
          <p:nvPr/>
        </p:nvSpPr>
        <p:spPr>
          <a:xfrm>
            <a:off x="379572" y="302359"/>
            <a:ext cx="8633460" cy="5632311"/>
          </a:xfrm>
          <a:prstGeom prst="rect">
            <a:avLst/>
          </a:prstGeom>
          <a:noFill/>
        </p:spPr>
        <p:txBody>
          <a:bodyPr wrap="square">
            <a:spAutoFit/>
          </a:bodyPr>
          <a:lstStyle/>
          <a:p>
            <a:pPr algn="just" rtl="1"/>
            <a:endParaRPr lang="ar-IQ" sz="2000" dirty="0"/>
          </a:p>
          <a:p>
            <a:pPr algn="just" rtl="1"/>
            <a:r>
              <a:rPr lang="ar-IQ" sz="2000" b="1" i="0" dirty="0">
                <a:solidFill>
                  <a:srgbClr val="085178"/>
                </a:solidFill>
                <a:effectLst/>
                <a:latin typeface="R121"/>
              </a:rPr>
              <a:t>2- الا</a:t>
            </a:r>
            <a:r>
              <a:rPr lang="ar-IQ" sz="2000" b="1" dirty="0">
                <a:solidFill>
                  <a:srgbClr val="085178"/>
                </a:solidFill>
                <a:latin typeface="R121"/>
              </a:rPr>
              <a:t>ستقالة الضمنية (الحكمية): </a:t>
            </a:r>
            <a:r>
              <a:rPr lang="ar-IQ" sz="2000" dirty="0">
                <a:latin typeface="R121"/>
              </a:rPr>
              <a:t>يقصد به الحالة الواقعية الناتجة عن تغيب </a:t>
            </a:r>
            <a:r>
              <a:rPr lang="ku-Arab-IQ" sz="2000" dirty="0"/>
              <a:t>الموظ</a:t>
            </a:r>
            <a:r>
              <a:rPr lang="ar-IQ" sz="2000" dirty="0"/>
              <a:t>ف أو انقطاعه عن </a:t>
            </a:r>
            <a:r>
              <a:rPr lang="ku-Arab-IQ" sz="2000" dirty="0"/>
              <a:t>وظيفته لمدة محددة </a:t>
            </a:r>
            <a:r>
              <a:rPr lang="ar-IQ" sz="2000" dirty="0"/>
              <a:t>دون موافقة الادارة.</a:t>
            </a:r>
          </a:p>
          <a:p>
            <a:pPr algn="just" rtl="1"/>
            <a:r>
              <a:rPr lang="ar-IQ" sz="2000" dirty="0"/>
              <a:t>و</a:t>
            </a:r>
            <a:r>
              <a:rPr lang="ku-Arab-IQ" sz="2000" i="0" dirty="0">
                <a:effectLst/>
                <a:latin typeface="rasol"/>
              </a:rPr>
              <a:t>يراد بها افتراض نية الاستقالة لدى الموظف الذي يقوم بتصرفات معينة تنم عن قصده في انهاء علاقته بالادارة ، أي اننا نكون امام قرينة قانونية تستمد من تصرفات الموظف اذا ما تحققت هذه القرينة فان الموظف يعد مستقيلاً ضمناً </a:t>
            </a:r>
            <a:r>
              <a:rPr lang="ku-Arab-IQ" sz="2000" i="0" dirty="0">
                <a:solidFill>
                  <a:schemeClr val="accent3"/>
                </a:solidFill>
                <a:effectLst/>
                <a:latin typeface="rasol"/>
              </a:rPr>
              <a:t>.(فالاصل ان تكون الاستقالة بناء على طلب صريح صادر عن ارادة الموظف الحرة وموافقة الجهة الادارية ، الا ان المشرع وحرصا على مصلحة المرافق العامة وضمان سيرها بانتظام واطراد قام بتحديد بعض التصرفات التي اذا ما اتاها الموظف تعتبر هذه التصرفات افصاح عن نيته بالاستقالة عن وظيفته بصورة ضمنية</a:t>
            </a:r>
            <a:r>
              <a:rPr lang="ku-Arab-IQ" sz="2000" i="0" dirty="0">
                <a:effectLst/>
                <a:latin typeface="rasol"/>
              </a:rPr>
              <a:t> </a:t>
            </a:r>
            <a:r>
              <a:rPr lang="ar-IQ" sz="2000" i="0" dirty="0">
                <a:effectLst/>
                <a:latin typeface="rasol"/>
              </a:rPr>
              <a:t>)</a:t>
            </a:r>
            <a:r>
              <a:rPr lang="ku-Arab-IQ" sz="2000" i="0" dirty="0">
                <a:effectLst/>
                <a:latin typeface="rasol"/>
              </a:rPr>
              <a:t>. </a:t>
            </a:r>
            <a:endParaRPr lang="ar-IQ" sz="2000" i="0" dirty="0">
              <a:effectLst/>
              <a:latin typeface="R121"/>
            </a:endParaRPr>
          </a:p>
          <a:p>
            <a:pPr algn="r" rtl="1"/>
            <a:endParaRPr lang="ar-IQ" sz="2000" dirty="0"/>
          </a:p>
          <a:p>
            <a:pPr algn="r" rtl="1"/>
            <a:endParaRPr lang="ar-IQ" sz="2000" dirty="0"/>
          </a:p>
          <a:p>
            <a:pPr algn="just" rtl="1"/>
            <a:r>
              <a:rPr lang="ku-Arab-IQ" sz="2000" b="1" i="0" dirty="0">
                <a:solidFill>
                  <a:srgbClr val="003E61"/>
                </a:solidFill>
                <a:effectLst/>
                <a:latin typeface="rasol"/>
              </a:rPr>
              <a:t> حالات </a:t>
            </a:r>
            <a:r>
              <a:rPr lang="ar-IQ" sz="2000" b="1" i="0" dirty="0">
                <a:solidFill>
                  <a:srgbClr val="003E61"/>
                </a:solidFill>
                <a:effectLst/>
                <a:latin typeface="rasol"/>
              </a:rPr>
              <a:t>الاستقالة الضمنية</a:t>
            </a:r>
            <a:r>
              <a:rPr lang="ku-Arab-IQ" sz="2000" b="1" i="0" dirty="0">
                <a:solidFill>
                  <a:srgbClr val="003E61"/>
                </a:solidFill>
                <a:effectLst/>
                <a:latin typeface="rasol"/>
              </a:rPr>
              <a:t>:-</a:t>
            </a:r>
            <a:r>
              <a:rPr lang="ar-IQ" sz="2000" b="1" i="0" dirty="0">
                <a:solidFill>
                  <a:srgbClr val="003E61"/>
                </a:solidFill>
                <a:effectLst/>
                <a:latin typeface="rasol"/>
              </a:rPr>
              <a:t> م/ 37 من قانون الخدمة المدنية</a:t>
            </a:r>
            <a:endParaRPr lang="ku-Arab-IQ" sz="2000" b="1" i="0" dirty="0">
              <a:solidFill>
                <a:srgbClr val="003E61"/>
              </a:solidFill>
              <a:effectLst/>
              <a:latin typeface="rasol"/>
            </a:endParaRPr>
          </a:p>
          <a:p>
            <a:pPr algn="just" rtl="1"/>
            <a:r>
              <a:rPr lang="ar-IQ" sz="2000" b="1" dirty="0">
                <a:latin typeface="rasol"/>
              </a:rPr>
              <a:t>1- عدم التحاق </a:t>
            </a:r>
            <a:r>
              <a:rPr lang="ku-Arab-IQ" sz="2000" b="1" i="0" dirty="0">
                <a:effectLst/>
                <a:latin typeface="rasol"/>
              </a:rPr>
              <a:t>الموظف ال</a:t>
            </a:r>
            <a:r>
              <a:rPr lang="ar-IQ" sz="2000" b="1" i="0" dirty="0">
                <a:effectLst/>
                <a:latin typeface="rasol"/>
              </a:rPr>
              <a:t>م</a:t>
            </a:r>
            <a:r>
              <a:rPr lang="ku-Arab-IQ" sz="2000" b="1" i="0" dirty="0">
                <a:effectLst/>
                <a:latin typeface="rasol"/>
              </a:rPr>
              <a:t>نق</a:t>
            </a:r>
            <a:r>
              <a:rPr lang="ar-IQ" sz="2000" b="1" i="0" dirty="0">
                <a:effectLst/>
                <a:latin typeface="rasol"/>
              </a:rPr>
              <a:t>و</a:t>
            </a:r>
            <a:r>
              <a:rPr lang="ku-Arab-IQ" sz="2000" b="1" i="0" dirty="0">
                <a:effectLst/>
                <a:latin typeface="rasol"/>
              </a:rPr>
              <a:t>ل ب</a:t>
            </a:r>
            <a:r>
              <a:rPr lang="ar-IQ" sz="2000" b="1" i="0" dirty="0">
                <a:effectLst/>
                <a:latin typeface="rasol"/>
              </a:rPr>
              <a:t>ال</a:t>
            </a:r>
            <a:r>
              <a:rPr lang="ku-Arab-IQ" sz="2000" b="1" i="0" dirty="0">
                <a:effectLst/>
                <a:latin typeface="rasol"/>
              </a:rPr>
              <a:t>وظيف</a:t>
            </a:r>
            <a:r>
              <a:rPr lang="ar-IQ" sz="2000" b="1" i="0" dirty="0">
                <a:effectLst/>
                <a:latin typeface="rasol"/>
              </a:rPr>
              <a:t>ة</a:t>
            </a:r>
            <a:r>
              <a:rPr lang="ku-Arab-IQ" sz="2000" b="1" i="0" dirty="0">
                <a:effectLst/>
                <a:latin typeface="rasol"/>
              </a:rPr>
              <a:t> </a:t>
            </a:r>
            <a:r>
              <a:rPr lang="ar-IQ" sz="2000" b="1" i="0" dirty="0">
                <a:effectLst/>
                <a:latin typeface="rasol"/>
              </a:rPr>
              <a:t>التي نقلت اليها </a:t>
            </a:r>
            <a:r>
              <a:rPr lang="ku-Arab-IQ" sz="2000" b="1" i="0" dirty="0">
                <a:effectLst/>
                <a:latin typeface="rasol"/>
              </a:rPr>
              <a:t>خلال مدة لا تتجاو</a:t>
            </a:r>
            <a:r>
              <a:rPr lang="ar-IQ" sz="2000" b="1" dirty="0">
                <a:latin typeface="rasol"/>
              </a:rPr>
              <a:t>ز (5)</a:t>
            </a:r>
            <a:r>
              <a:rPr lang="ku-Arab-IQ" sz="2000" b="1" i="0" dirty="0">
                <a:effectLst/>
                <a:latin typeface="rasol"/>
              </a:rPr>
              <a:t> ايام ( عدا ايام السفر المعتادة ) الا اذا نص في امر النقل على مدة تزيد على ذلك،</a:t>
            </a:r>
            <a:r>
              <a:rPr lang="ar-IQ" sz="2000" b="1" i="0" dirty="0">
                <a:effectLst/>
                <a:latin typeface="rasol"/>
              </a:rPr>
              <a:t>بدون عذر مشروع</a:t>
            </a:r>
            <a:r>
              <a:rPr lang="ku-Arab-IQ" sz="2000" b="1" i="0" dirty="0">
                <a:effectLst/>
                <a:latin typeface="rasol"/>
              </a:rPr>
              <a:t>.</a:t>
            </a:r>
          </a:p>
          <a:p>
            <a:pPr algn="just" rtl="1"/>
            <a:r>
              <a:rPr lang="ku-Arab-IQ" sz="2000" b="1" i="0" dirty="0">
                <a:effectLst/>
                <a:latin typeface="rasol"/>
              </a:rPr>
              <a:t>2 – </a:t>
            </a:r>
            <a:r>
              <a:rPr lang="ar-IQ" sz="2000" b="1" i="0" dirty="0">
                <a:effectLst/>
                <a:latin typeface="rasol"/>
              </a:rPr>
              <a:t>عدم التحاق الموظف المجاز</a:t>
            </a:r>
            <a:r>
              <a:rPr lang="ku-Arab-IQ" sz="2000" b="1" i="0" dirty="0">
                <a:effectLst/>
                <a:latin typeface="rasol"/>
              </a:rPr>
              <a:t> بوظيفته </a:t>
            </a:r>
            <a:r>
              <a:rPr lang="ar-IQ" sz="2000" b="1" i="0" dirty="0">
                <a:effectLst/>
                <a:latin typeface="rasol"/>
              </a:rPr>
              <a:t>بعد</a:t>
            </a:r>
            <a:r>
              <a:rPr lang="ku-Arab-IQ" sz="2000" b="1" i="0" dirty="0">
                <a:effectLst/>
                <a:latin typeface="rasol"/>
              </a:rPr>
              <a:t> </a:t>
            </a:r>
            <a:r>
              <a:rPr lang="ar-IQ" sz="2000" b="1" i="0" dirty="0">
                <a:effectLst/>
                <a:latin typeface="rasol"/>
              </a:rPr>
              <a:t>ا</a:t>
            </a:r>
            <a:r>
              <a:rPr lang="ku-Arab-IQ" sz="2000" b="1" i="0" dirty="0">
                <a:effectLst/>
                <a:latin typeface="rasol"/>
              </a:rPr>
              <a:t>نته</a:t>
            </a:r>
            <a:r>
              <a:rPr lang="ar-IQ" sz="2000" b="1" i="0" dirty="0">
                <a:effectLst/>
                <a:latin typeface="rasol"/>
              </a:rPr>
              <a:t>اء</a:t>
            </a:r>
            <a:r>
              <a:rPr lang="ku-Arab-IQ" sz="2000" b="1" i="0" dirty="0">
                <a:effectLst/>
                <a:latin typeface="rasol"/>
              </a:rPr>
              <a:t> اجازته، </a:t>
            </a:r>
            <a:r>
              <a:rPr lang="ar-IQ" sz="2000" b="1" i="0" dirty="0">
                <a:effectLst/>
                <a:latin typeface="rasol"/>
              </a:rPr>
              <a:t>ب</a:t>
            </a:r>
            <a:r>
              <a:rPr lang="ku-Arab-IQ" sz="2000" b="1" i="0" dirty="0">
                <a:effectLst/>
                <a:latin typeface="rasol"/>
              </a:rPr>
              <a:t>دون عذر مشروع خلال مدة اقصاها </a:t>
            </a:r>
            <a:r>
              <a:rPr lang="ar-IQ" sz="2000" b="1" i="0" dirty="0">
                <a:effectLst/>
                <a:latin typeface="rasol"/>
              </a:rPr>
              <a:t>(10)</a:t>
            </a:r>
            <a:r>
              <a:rPr lang="ku-Arab-IQ" sz="2000" b="1" i="0" dirty="0">
                <a:effectLst/>
                <a:latin typeface="rasol"/>
              </a:rPr>
              <a:t> ايام من تاريخ انتهاء اجازته يعد مستقيلا ً.</a:t>
            </a:r>
          </a:p>
          <a:p>
            <a:pPr algn="just" rtl="1"/>
            <a:r>
              <a:rPr lang="ku-Arab-IQ" sz="2000" b="1" i="0" dirty="0">
                <a:effectLst/>
                <a:latin typeface="rasol"/>
              </a:rPr>
              <a:t>3 – </a:t>
            </a:r>
            <a:r>
              <a:rPr lang="ar-IQ" sz="2000" b="1" i="0" dirty="0">
                <a:effectLst/>
                <a:latin typeface="rasol"/>
              </a:rPr>
              <a:t>انقطاع </a:t>
            </a:r>
            <a:r>
              <a:rPr lang="ku-Arab-IQ" sz="2000" b="1" i="0" dirty="0">
                <a:effectLst/>
                <a:latin typeface="rasol"/>
              </a:rPr>
              <a:t>الموظف </a:t>
            </a:r>
            <a:r>
              <a:rPr lang="ar-IQ" sz="2000" b="1" i="0" dirty="0">
                <a:effectLst/>
                <a:latin typeface="rasol"/>
              </a:rPr>
              <a:t>عن </a:t>
            </a:r>
            <a:r>
              <a:rPr lang="ku-Arab-IQ" sz="2000" b="1" i="0" dirty="0">
                <a:effectLst/>
                <a:latin typeface="rasol"/>
              </a:rPr>
              <a:t>وظيفته </a:t>
            </a:r>
            <a:r>
              <a:rPr lang="ar-IQ" sz="2000" b="1" i="0" dirty="0">
                <a:effectLst/>
                <a:latin typeface="rasol"/>
              </a:rPr>
              <a:t>لمدة تتجاوز (10) ايام بدون عذر</a:t>
            </a:r>
            <a:r>
              <a:rPr lang="ku-Arab-IQ" sz="2000" b="1" i="0" dirty="0">
                <a:effectLst/>
                <a:latin typeface="rasol"/>
              </a:rPr>
              <a:t>مشروع تبرر</a:t>
            </a:r>
            <a:r>
              <a:rPr lang="ar-IQ" sz="2000" b="1" i="0" dirty="0">
                <a:effectLst/>
                <a:latin typeface="rasol"/>
              </a:rPr>
              <a:t> </a:t>
            </a:r>
            <a:r>
              <a:rPr lang="ku-Arab-IQ" sz="2000" b="1" i="0" dirty="0">
                <a:effectLst/>
                <a:latin typeface="rasol"/>
              </a:rPr>
              <a:t>انقطاع</a:t>
            </a:r>
            <a:r>
              <a:rPr lang="ar-IQ" sz="2000" b="1" i="0" dirty="0">
                <a:effectLst/>
                <a:latin typeface="rasol"/>
              </a:rPr>
              <a:t>ه</a:t>
            </a:r>
            <a:r>
              <a:rPr lang="ku-Arab-IQ" sz="2000" b="1" i="0" dirty="0">
                <a:effectLst/>
                <a:latin typeface="rasol"/>
              </a:rPr>
              <a:t> )</a:t>
            </a:r>
          </a:p>
          <a:p>
            <a:pPr algn="r" rtl="1"/>
            <a:endParaRPr lang="ar-IQ" sz="2000" dirty="0"/>
          </a:p>
        </p:txBody>
      </p:sp>
    </p:spTree>
    <p:extLst>
      <p:ext uri="{BB962C8B-B14F-4D97-AF65-F5344CB8AC3E}">
        <p14:creationId xmlns:p14="http://schemas.microsoft.com/office/powerpoint/2010/main" val="27360653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B594022-8205-AA44-914D-C5EB99F204A7}"/>
              </a:ext>
            </a:extLst>
          </p:cNvPr>
          <p:cNvSpPr>
            <a:spLocks noGrp="1"/>
          </p:cNvSpPr>
          <p:nvPr>
            <p:ph type="sldNum" sz="quarter" idx="12"/>
          </p:nvPr>
        </p:nvSpPr>
        <p:spPr/>
        <p:txBody>
          <a:bodyPr/>
          <a:lstStyle/>
          <a:p>
            <a:r>
              <a:rPr lang="ku-Arab-IQ" dirty="0">
                <a:solidFill>
                  <a:prstClr val="black"/>
                </a:solidFill>
              </a:rPr>
              <a:t>٦٩</a:t>
            </a:r>
            <a:endParaRPr lang="en-US" dirty="0">
              <a:solidFill>
                <a:prstClr val="black"/>
              </a:solidFill>
            </a:endParaRPr>
          </a:p>
        </p:txBody>
      </p:sp>
      <p:sp>
        <p:nvSpPr>
          <p:cNvPr id="6" name="TextBox 5">
            <a:extLst>
              <a:ext uri="{FF2B5EF4-FFF2-40B4-BE49-F238E27FC236}">
                <a16:creationId xmlns:a16="http://schemas.microsoft.com/office/drawing/2014/main" id="{117FAFA9-E84D-1CA6-BF11-E54A5ED43850}"/>
              </a:ext>
            </a:extLst>
          </p:cNvPr>
          <p:cNvSpPr txBox="1"/>
          <p:nvPr/>
        </p:nvSpPr>
        <p:spPr>
          <a:xfrm>
            <a:off x="379572" y="609600"/>
            <a:ext cx="8633460" cy="5632311"/>
          </a:xfrm>
          <a:prstGeom prst="rect">
            <a:avLst/>
          </a:prstGeom>
          <a:noFill/>
        </p:spPr>
        <p:txBody>
          <a:bodyPr wrap="square">
            <a:spAutoFit/>
          </a:bodyPr>
          <a:lstStyle/>
          <a:p>
            <a:pPr algn="r" rtl="1"/>
            <a:r>
              <a:rPr lang="ar-IQ" sz="2000" b="1" dirty="0"/>
              <a:t>ثالثا/ عدم اللياقة الصحية:</a:t>
            </a:r>
          </a:p>
          <a:p>
            <a:pPr algn="r" rtl="1"/>
            <a:r>
              <a:rPr lang="ar-IQ" sz="2000" dirty="0"/>
              <a:t> إذا مرض الموظف واستطال مرضه ولم يرجى شفائه أو عجز عن تادية واجباته الوظيفية لاصابتة بعاهه جسدية أو عقليه استنادا إلى تقرير من اللجنة الطبية رسمية يحال على التقاعد بصرف النظر عن مدة خدمته.</a:t>
            </a:r>
          </a:p>
          <a:p>
            <a:pPr algn="r" rtl="1"/>
            <a:endParaRPr lang="ar-IQ" sz="2000" dirty="0"/>
          </a:p>
          <a:p>
            <a:pPr algn="r" rtl="1"/>
            <a:r>
              <a:rPr lang="ar-IQ" sz="2000" b="1" dirty="0"/>
              <a:t>رابعا/ الاستغناء عن الخدمات في مدة التجربة:</a:t>
            </a:r>
          </a:p>
          <a:p>
            <a:pPr algn="just" rtl="1"/>
            <a:r>
              <a:rPr lang="ar-IQ" sz="2000" dirty="0"/>
              <a:t>إذا تبين كفايه الموظف عند أول تعيينه في الوظيفة تحت التجربة بعد مرورمدة سنة واحده على عملة يجوز توصي تثبيته اما اذا تبين عدم كفائته او صلاحيته للعمل الذي تم تعيينه فيه، فلدائرته ان تصدر أمرا بالاستغناء عن خدماته، ولها أن تمهله ستة أشهر أخرى فيِ وظيفته للتأكد من صلاحيته.</a:t>
            </a:r>
          </a:p>
          <a:p>
            <a:pPr algn="r" rtl="1"/>
            <a:endParaRPr lang="ar-IQ" sz="2000" dirty="0"/>
          </a:p>
          <a:p>
            <a:pPr algn="r" rtl="1"/>
            <a:r>
              <a:rPr lang="ar-IQ" sz="2000" b="1" dirty="0"/>
              <a:t>خامسا/ </a:t>
            </a:r>
            <a:r>
              <a:rPr lang="ku-Arab-IQ" sz="2000" b="1" dirty="0"/>
              <a:t>بلوغ سن التقاعد</a:t>
            </a:r>
            <a:r>
              <a:rPr lang="ar-IQ" sz="2000" b="1" dirty="0"/>
              <a:t>:</a:t>
            </a:r>
            <a:endParaRPr lang="ku-Arab-IQ" sz="2000" b="1" dirty="0"/>
          </a:p>
          <a:p>
            <a:pPr algn="just" rtl="1"/>
            <a:r>
              <a:rPr lang="ku-Arab-IQ" sz="2000" dirty="0"/>
              <a:t>السبب الرئيسي لانتهاء خدمة الموظف العام بحكم القانون هو بلوغه السن التقاعد،</a:t>
            </a:r>
            <a:r>
              <a:rPr lang="ar-IQ" sz="2000" dirty="0"/>
              <a:t> </a:t>
            </a:r>
            <a:r>
              <a:rPr lang="ku-Arab-IQ" sz="2000" dirty="0"/>
              <a:t>وقد حدد المشرع السن القانونية لترك الخدمة ببلوغ الموظف ثلاث وستون سنة ميلادية كاملة، ومع ذلك يجوز إذا دعت ظروف استثنائية يقتضيها صالح العمل من خدمة الموظف</a:t>
            </a:r>
            <a:r>
              <a:rPr lang="ar-IQ" sz="2000" dirty="0"/>
              <a:t> </a:t>
            </a:r>
            <a:r>
              <a:rPr lang="ku-Arab-IQ" sz="2000" dirty="0"/>
              <a:t>لمدة معين</a:t>
            </a:r>
            <a:r>
              <a:rPr lang="ar-IQ" sz="2000" dirty="0"/>
              <a:t>ة .</a:t>
            </a:r>
          </a:p>
          <a:p>
            <a:pPr algn="just" rtl="1"/>
            <a:r>
              <a:rPr lang="ku-Arab-IQ" sz="2000" dirty="0"/>
              <a:t>ومع ذلك فانه يجوز وفقا للماده الخامسة من قانون التقاعد الموحد رقم ۲۷ لسنة ٢٠٠٥</a:t>
            </a:r>
            <a:r>
              <a:rPr lang="ar-IQ" sz="2000" dirty="0"/>
              <a:t> </a:t>
            </a:r>
            <a:r>
              <a:rPr lang="ku-Arab-IQ" sz="2000" dirty="0"/>
              <a:t>يحال الموظف على التقاعد اذا كان قد اكمل (٢٥) سنه من الخدمة او اكمل (٥٠) سنة</a:t>
            </a:r>
            <a:r>
              <a:rPr lang="ar-IQ" sz="2000" dirty="0"/>
              <a:t> </a:t>
            </a:r>
            <a:r>
              <a:rPr lang="ku-Arab-IQ" sz="2000" dirty="0"/>
              <a:t>من عمره وعلى الوزير او رئيس الدائرة المختص ان يبت في الطلب اما اذا كانت هناك</a:t>
            </a:r>
            <a:r>
              <a:rPr lang="ar-IQ" sz="2000" dirty="0"/>
              <a:t> </a:t>
            </a:r>
            <a:r>
              <a:rPr lang="ku-Arab-IQ" sz="2000" dirty="0"/>
              <a:t>ضرورة قصوى لابقاءة في الوظيفة فعلى الادارة ان توفر البديل خلال مدة سنة يعد بعدها</a:t>
            </a:r>
            <a:r>
              <a:rPr lang="ar-IQ" sz="2000" dirty="0"/>
              <a:t> </a:t>
            </a:r>
            <a:r>
              <a:rPr lang="ku-Arab-IQ" sz="2000" dirty="0"/>
              <a:t>الموظف محالا على التقاعد</a:t>
            </a:r>
            <a:r>
              <a:rPr lang="ar-IQ" sz="2000" dirty="0"/>
              <a:t>.</a:t>
            </a:r>
          </a:p>
        </p:txBody>
      </p:sp>
    </p:spTree>
    <p:extLst>
      <p:ext uri="{BB962C8B-B14F-4D97-AF65-F5344CB8AC3E}">
        <p14:creationId xmlns:p14="http://schemas.microsoft.com/office/powerpoint/2010/main" val="119296035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4294967295"/>
            <p:extLst>
              <p:ext uri="{D42A27DB-BD31-4B8C-83A1-F6EECF244321}">
                <p14:modId xmlns:p14="http://schemas.microsoft.com/office/powerpoint/2010/main" val="422098617"/>
              </p:ext>
            </p:extLst>
          </p:nvPr>
        </p:nvGraphicFramePr>
        <p:xfrm>
          <a:off x="0" y="228600"/>
          <a:ext cx="9139451"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a:extLst>
              <a:ext uri="{FF2B5EF4-FFF2-40B4-BE49-F238E27FC236}">
                <a16:creationId xmlns:a16="http://schemas.microsoft.com/office/drawing/2014/main" id="{E54DBA64-1301-F62D-A24D-C61EC6D2BBD8}"/>
              </a:ext>
            </a:extLst>
          </p:cNvPr>
          <p:cNvSpPr>
            <a:spLocks noGrp="1"/>
          </p:cNvSpPr>
          <p:nvPr>
            <p:ph type="sldNum" sz="quarter" idx="12"/>
          </p:nvPr>
        </p:nvSpPr>
        <p:spPr/>
        <p:txBody>
          <a:bodyPr/>
          <a:lstStyle/>
          <a:p>
            <a:r>
              <a:rPr lang="ku-Arab-IQ" dirty="0">
                <a:solidFill>
                  <a:prstClr val="black"/>
                </a:solidFill>
              </a:rPr>
              <a:t>٧٠</a:t>
            </a:r>
            <a:endParaRPr lang="en-US" dirty="0">
              <a:solidFill>
                <a:prstClr val="black"/>
              </a:solidFill>
            </a:endParaRPr>
          </a:p>
        </p:txBody>
      </p:sp>
    </p:spTree>
    <p:extLst>
      <p:ext uri="{BB962C8B-B14F-4D97-AF65-F5344CB8AC3E}">
        <p14:creationId xmlns:p14="http://schemas.microsoft.com/office/powerpoint/2010/main" val="4185204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a:xfrm>
            <a:off x="8686800" y="6400799"/>
            <a:ext cx="457200" cy="365125"/>
          </a:xfrm>
        </p:spPr>
        <p:txBody>
          <a:bodyPr/>
          <a:lstStyle/>
          <a:p>
            <a:r>
              <a:rPr lang="ku-Arab-IQ" dirty="0">
                <a:solidFill>
                  <a:prstClr val="black"/>
                </a:solidFill>
              </a:rPr>
              <a:t>٧</a:t>
            </a:r>
            <a:endParaRPr lang="en-US" dirty="0">
              <a:solidFill>
                <a:prstClr val="black"/>
              </a:solidFill>
            </a:endParaRPr>
          </a:p>
        </p:txBody>
      </p:sp>
      <p:sp>
        <p:nvSpPr>
          <p:cNvPr id="2" name="Title 1"/>
          <p:cNvSpPr>
            <a:spLocks noGrp="1"/>
          </p:cNvSpPr>
          <p:nvPr>
            <p:ph type="title"/>
          </p:nvPr>
        </p:nvSpPr>
        <p:spPr/>
        <p:txBody>
          <a:bodyPr/>
          <a:lstStyle/>
          <a:p>
            <a:pPr algn="ctr"/>
            <a:r>
              <a:rPr lang="ar-IQ" dirty="0"/>
              <a:t>وسائل الادارة العامة</a:t>
            </a:r>
            <a:endParaRPr lang="ar-SA" dirty="0"/>
          </a:p>
        </p:txBody>
      </p:sp>
    </p:spTree>
    <p:extLst>
      <p:ext uri="{BB962C8B-B14F-4D97-AF65-F5344CB8AC3E}">
        <p14:creationId xmlns:p14="http://schemas.microsoft.com/office/powerpoint/2010/main" val="184210140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E8CA6F-06C7-B29F-8765-3BF38B663AFC}"/>
              </a:ext>
            </a:extLst>
          </p:cNvPr>
          <p:cNvSpPr>
            <a:spLocks noGrp="1"/>
          </p:cNvSpPr>
          <p:nvPr>
            <p:ph idx="1"/>
          </p:nvPr>
        </p:nvSpPr>
        <p:spPr/>
        <p:txBody>
          <a:bodyPr>
            <a:normAutofit fontScale="85000" lnSpcReduction="20000"/>
          </a:bodyPr>
          <a:lstStyle/>
          <a:p>
            <a:pPr marL="109728" indent="0" algn="just" rtl="1">
              <a:buNone/>
            </a:pPr>
            <a:r>
              <a:rPr lang="ku-Arab-IQ" b="0" i="0" dirty="0">
                <a:solidFill>
                  <a:srgbClr val="000000"/>
                </a:solidFill>
                <a:effectLst/>
                <a:latin typeface="Arial" panose="020B0604020202020204" pitchFamily="34" charset="0"/>
              </a:rPr>
              <a:t>إن جميع القرارات الإدارية الصادرة في مجال حقوق الخدمة المدنية تكون قابلة للطعن أمام محكمة قضاء الموظفين (مجلس الانضباط العام سابقا) إذا مست المركز القانوني للموظف وكانت معيبة. وهذا الاختصاص مقرر للمحكمة المذكورة بموجب المادة (59/ 1) من قانون الخدمة المدنية وكذلك أكد عليه قانون التعديل الخامس لقانون مجلس شورى الدولة ذي الرقم 17 لسنة 2013 المادة (5/تاسعا – أ) ولكن ضمن السقوف الزمنية المحددة قانوناً، </a:t>
            </a:r>
            <a:endParaRPr lang="ar-IQ" b="0" i="0" dirty="0">
              <a:solidFill>
                <a:srgbClr val="000000"/>
              </a:solidFill>
              <a:effectLst/>
              <a:latin typeface="Arial" panose="020B0604020202020204" pitchFamily="34" charset="0"/>
            </a:endParaRPr>
          </a:p>
          <a:p>
            <a:pPr marL="109728" indent="0" algn="just" rtl="1">
              <a:buNone/>
            </a:pPr>
            <a:r>
              <a:rPr lang="ku-Arab-IQ" b="0" i="0" dirty="0">
                <a:solidFill>
                  <a:srgbClr val="000000"/>
                </a:solidFill>
                <a:effectLst/>
                <a:latin typeface="Arial" panose="020B0604020202020204" pitchFamily="34" charset="0"/>
              </a:rPr>
              <a:t>حيث يجب على الموظف المعني رفع دعواه أمام المحكمة خلال ثلاثين يوماً من تاريخ تبليغ الموظف بالقرار الإداري الماس بحقوقه الوظيفية إذا كان الموظف داخل العراق ، وخلال ( ستين يوماً ) إذا كان خارج العراق . والقرار الصادر من محكمة قضاء الموظفين ملزم للحكومة ويقبل الطعن به تمييزاً أمام المحكمة الإدارية العليا خلال (ثلاثين يوماً ) من تاريخ التبليغ بقرار محكمة قضاء الموظفين ، والقرار الصادر من المحكمة الإدارية العليا باتاً وملزماً . كذلك يكون باتا وملزما القرار الصادر من محكمة قضاء الموظفين ولم يطعن به تمييزا أمام المحكمة الإدارية العليا والحكم ذاته ينطبق على القرار الإداري غير المطعون فيه نهائيا .</a:t>
            </a:r>
            <a:endParaRPr lang="en-US" dirty="0"/>
          </a:p>
        </p:txBody>
      </p:sp>
      <p:sp>
        <p:nvSpPr>
          <p:cNvPr id="5" name="Slide Number Placeholder 4">
            <a:extLst>
              <a:ext uri="{FF2B5EF4-FFF2-40B4-BE49-F238E27FC236}">
                <a16:creationId xmlns:a16="http://schemas.microsoft.com/office/drawing/2014/main" id="{04595364-0FEF-AA6D-71A8-A9FDA7E8C1F2}"/>
              </a:ext>
            </a:extLst>
          </p:cNvPr>
          <p:cNvSpPr>
            <a:spLocks noGrp="1"/>
          </p:cNvSpPr>
          <p:nvPr>
            <p:ph type="sldNum" sz="quarter" idx="12"/>
          </p:nvPr>
        </p:nvSpPr>
        <p:spPr/>
        <p:txBody>
          <a:bodyPr/>
          <a:lstStyle/>
          <a:p>
            <a:r>
              <a:rPr lang="ku-Arab-IQ" dirty="0">
                <a:solidFill>
                  <a:prstClr val="black"/>
                </a:solidFill>
              </a:rPr>
              <a:t>٧١</a:t>
            </a:r>
            <a:endParaRPr lang="en-US" dirty="0">
              <a:solidFill>
                <a:prstClr val="black"/>
              </a:solidFill>
            </a:endParaRPr>
          </a:p>
        </p:txBody>
      </p:sp>
    </p:spTree>
    <p:extLst>
      <p:ext uri="{BB962C8B-B14F-4D97-AF65-F5344CB8AC3E}">
        <p14:creationId xmlns:p14="http://schemas.microsoft.com/office/powerpoint/2010/main" val="21160566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860632" cy="4525963"/>
          </a:xfrm>
        </p:spPr>
        <p:txBody>
          <a:bodyPr>
            <a:normAutofit lnSpcReduction="10000"/>
          </a:bodyPr>
          <a:lstStyle/>
          <a:p>
            <a:pPr algn="r" rtl="1">
              <a:buNone/>
            </a:pPr>
            <a:r>
              <a:rPr lang="ar-IQ" sz="3200" b="1" dirty="0"/>
              <a:t>تعد اموالا عامة العقارات والمنقولات التي للدولة أو للأشخاص المعنوية العامة والتي تكون المخصصة لمنفعة العامة </a:t>
            </a:r>
            <a:r>
              <a:rPr lang="ku-Arab-IQ" sz="3200" b="1" i="0" dirty="0">
                <a:solidFill>
                  <a:srgbClr val="000000"/>
                </a:solidFill>
                <a:effectLst/>
                <a:latin typeface="Times New Roman" panose="02020603050405020304" pitchFamily="18" charset="0"/>
              </a:rPr>
              <a:t>بالفعل او بمقتضى القانون</a:t>
            </a:r>
            <a:r>
              <a:rPr lang="ar-IQ" sz="3200" b="1" dirty="0"/>
              <a:t>. (م 71 ق. م)</a:t>
            </a:r>
          </a:p>
          <a:p>
            <a:pPr algn="r" rtl="1">
              <a:buNone/>
            </a:pPr>
            <a:r>
              <a:rPr lang="ku-Arab-IQ" sz="2400" b="0" i="0" dirty="0">
                <a:solidFill>
                  <a:srgbClr val="000000"/>
                </a:solidFill>
                <a:effectLst/>
                <a:latin typeface="Times New Roman" panose="02020603050405020304" pitchFamily="18" charset="0"/>
              </a:rPr>
              <a:t>ان المال العام يجب ان يكون مملوكاً للدولة او لاحد اشخاص القانون العام كاموال البلديات والمنشأت العامة سواء كانت تلك الاموال منقولات او عقارات وسواء كانت مخصصة لخدمة الجمهور بشكل مباشر او انها وضعت لخدمة المرفق العام</a:t>
            </a:r>
            <a:r>
              <a:rPr lang="ar-IQ" sz="2400" b="0" i="0" dirty="0">
                <a:solidFill>
                  <a:srgbClr val="000000"/>
                </a:solidFill>
                <a:effectLst/>
                <a:latin typeface="Times New Roman" panose="02020603050405020304" pitchFamily="18" charset="0"/>
              </a:rPr>
              <a:t>.</a:t>
            </a:r>
          </a:p>
          <a:p>
            <a:pPr algn="r" rtl="1">
              <a:buNone/>
            </a:pPr>
            <a:endParaRPr lang="ar-IQ" sz="2400" b="1" dirty="0"/>
          </a:p>
          <a:p>
            <a:pPr algn="r" rtl="1">
              <a:buNone/>
            </a:pPr>
            <a:r>
              <a:rPr lang="ar-IQ" sz="3200" b="1" dirty="0"/>
              <a:t>أنواع المال العام :- </a:t>
            </a:r>
          </a:p>
          <a:p>
            <a:pPr algn="r" rtl="1">
              <a:buNone/>
            </a:pPr>
            <a:r>
              <a:rPr lang="ar-IQ" sz="3200" b="1" dirty="0">
                <a:solidFill>
                  <a:srgbClr val="FF0000"/>
                </a:solidFill>
              </a:rPr>
              <a:t>1- الدومين العام.</a:t>
            </a:r>
          </a:p>
          <a:p>
            <a:pPr algn="r" rtl="1">
              <a:buNone/>
            </a:pPr>
            <a:r>
              <a:rPr lang="ar-IQ" sz="3200" b="1" dirty="0">
                <a:solidFill>
                  <a:srgbClr val="FF0000"/>
                </a:solidFill>
              </a:rPr>
              <a:t>2- الدومين الخاص.</a:t>
            </a:r>
          </a:p>
          <a:p>
            <a:pPr algn="r" rtl="1">
              <a:buNone/>
            </a:pPr>
            <a:endParaRPr lang="ar-IQ" sz="3200" b="1" dirty="0">
              <a:solidFill>
                <a:srgbClr val="FF0000"/>
              </a:solidFill>
            </a:endParaRPr>
          </a:p>
        </p:txBody>
      </p:sp>
      <p:sp>
        <p:nvSpPr>
          <p:cNvPr id="6" name="Slide Number Placeholder 5"/>
          <p:cNvSpPr>
            <a:spLocks noGrp="1"/>
          </p:cNvSpPr>
          <p:nvPr>
            <p:ph type="sldNum" sz="quarter" idx="12"/>
          </p:nvPr>
        </p:nvSpPr>
        <p:spPr/>
        <p:txBody>
          <a:bodyPr/>
          <a:lstStyle/>
          <a:p>
            <a:r>
              <a:rPr lang="ku-Arab-IQ" dirty="0">
                <a:solidFill>
                  <a:prstClr val="black"/>
                </a:solidFill>
              </a:rPr>
              <a:t>٧٢</a:t>
            </a:r>
            <a:endParaRPr lang="en-US" dirty="0">
              <a:solidFill>
                <a:prstClr val="black"/>
              </a:solidFill>
            </a:endParaRPr>
          </a:p>
        </p:txBody>
      </p:sp>
      <p:sp>
        <p:nvSpPr>
          <p:cNvPr id="3" name="Title 2"/>
          <p:cNvSpPr>
            <a:spLocks noGrp="1"/>
          </p:cNvSpPr>
          <p:nvPr>
            <p:ph type="title"/>
          </p:nvPr>
        </p:nvSpPr>
        <p:spPr/>
        <p:txBody>
          <a:bodyPr/>
          <a:lstStyle/>
          <a:p>
            <a:pPr algn="ctr"/>
            <a:r>
              <a:rPr lang="ar-IQ" b="1" dirty="0">
                <a:solidFill>
                  <a:schemeClr val="bg2">
                    <a:lumMod val="25000"/>
                  </a:schemeClr>
                </a:solidFill>
              </a:rPr>
              <a:t>المال العام</a:t>
            </a:r>
            <a:endParaRPr lang="ar-SA" b="1" dirty="0">
              <a:solidFill>
                <a:schemeClr val="bg2">
                  <a:lumMod val="25000"/>
                </a:schemeClr>
              </a:solidFill>
            </a:endParaRPr>
          </a:p>
        </p:txBody>
      </p:sp>
    </p:spTree>
    <p:extLst>
      <p:ext uri="{BB962C8B-B14F-4D97-AF65-F5344CB8AC3E}">
        <p14:creationId xmlns:p14="http://schemas.microsoft.com/office/powerpoint/2010/main" val="142874405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860632" cy="4926616"/>
          </a:xfrm>
        </p:spPr>
        <p:txBody>
          <a:bodyPr>
            <a:normAutofit/>
          </a:bodyPr>
          <a:lstStyle/>
          <a:p>
            <a:pPr algn="r" rtl="1">
              <a:buNone/>
            </a:pPr>
            <a:r>
              <a:rPr lang="ku-Arab-IQ" sz="3200" b="0" i="0" dirty="0">
                <a:solidFill>
                  <a:srgbClr val="000000"/>
                </a:solidFill>
                <a:effectLst/>
                <a:latin typeface="Times New Roman" panose="02020603050405020304" pitchFamily="18" charset="0"/>
              </a:rPr>
              <a:t>لأهمية الاموال العامة ولكونها الوسيلة الفعالة بيد الادارة لتحقيق اهدافها فقد اسبغت عليها التشريعات الحماية القانونية اللازمة</a:t>
            </a:r>
            <a:r>
              <a:rPr lang="ar-IQ" sz="3200" b="0" i="0" dirty="0">
                <a:solidFill>
                  <a:srgbClr val="000000"/>
                </a:solidFill>
                <a:effectLst/>
                <a:latin typeface="Times New Roman" panose="02020603050405020304" pitchFamily="18" charset="0"/>
              </a:rPr>
              <a:t> له.</a:t>
            </a:r>
          </a:p>
          <a:p>
            <a:pPr algn="r" rtl="1">
              <a:buNone/>
            </a:pPr>
            <a:endParaRPr lang="ar-IQ" sz="3200" b="1" dirty="0"/>
          </a:p>
          <a:p>
            <a:pPr algn="just" rtl="1">
              <a:buNone/>
            </a:pPr>
            <a:r>
              <a:rPr lang="ar-IQ" sz="2600" b="1" dirty="0"/>
              <a:t>1- الحماية الدستورية: م(27) في دستور جمهورية العراق 2005</a:t>
            </a:r>
          </a:p>
          <a:p>
            <a:pPr algn="just" rtl="1">
              <a:buNone/>
            </a:pPr>
            <a:endParaRPr lang="ar-IQ" sz="2600" b="1" dirty="0"/>
          </a:p>
          <a:p>
            <a:pPr marL="109728" indent="0" algn="just" rtl="1">
              <a:buNone/>
            </a:pPr>
            <a:r>
              <a:rPr lang="ku-Arab-IQ" sz="2600" b="0" i="0" dirty="0">
                <a:solidFill>
                  <a:srgbClr val="000000"/>
                </a:solidFill>
                <a:effectLst/>
                <a:latin typeface="Times New Roman" panose="02020603050405020304" pitchFamily="18" charset="0"/>
              </a:rPr>
              <a:t>اولاً</a:t>
            </a:r>
            <a:r>
              <a:rPr lang="ar-IQ" sz="2600" b="0" i="0" dirty="0">
                <a:solidFill>
                  <a:srgbClr val="000000"/>
                </a:solidFill>
                <a:effectLst/>
                <a:latin typeface="Times New Roman" panose="02020603050405020304" pitchFamily="18" charset="0"/>
              </a:rPr>
              <a:t>/</a:t>
            </a:r>
            <a:r>
              <a:rPr lang="ku-Arab-IQ" sz="2600" b="0" i="0" dirty="0">
                <a:solidFill>
                  <a:srgbClr val="000000"/>
                </a:solidFill>
                <a:effectLst/>
                <a:latin typeface="Times New Roman" panose="02020603050405020304" pitchFamily="18" charset="0"/>
              </a:rPr>
              <a:t>  للاموال العامة حرم</a:t>
            </a:r>
            <a:r>
              <a:rPr lang="ar-IQ" sz="2600" b="0" i="0" dirty="0">
                <a:solidFill>
                  <a:srgbClr val="000000"/>
                </a:solidFill>
                <a:effectLst/>
                <a:latin typeface="Times New Roman" panose="02020603050405020304" pitchFamily="18" charset="0"/>
              </a:rPr>
              <a:t>ة</a:t>
            </a:r>
            <a:r>
              <a:rPr lang="ku-Arab-IQ" sz="2600" b="0" i="0" dirty="0">
                <a:solidFill>
                  <a:srgbClr val="000000"/>
                </a:solidFill>
                <a:effectLst/>
                <a:latin typeface="Times New Roman" panose="02020603050405020304" pitchFamily="18" charset="0"/>
              </a:rPr>
              <a:t>، وحمايتها واجب على كل مواطن</a:t>
            </a:r>
            <a:r>
              <a:rPr lang="ar-IQ" sz="2600" b="0" i="0" dirty="0">
                <a:solidFill>
                  <a:srgbClr val="000000"/>
                </a:solidFill>
                <a:effectLst/>
                <a:latin typeface="Times New Roman" panose="02020603050405020304" pitchFamily="18" charset="0"/>
              </a:rPr>
              <a:t>.</a:t>
            </a:r>
          </a:p>
          <a:p>
            <a:pPr marL="109728" indent="0" algn="just" rtl="1">
              <a:buNone/>
            </a:pPr>
            <a:endParaRPr lang="ar-IQ" sz="2600" b="0" i="0" dirty="0">
              <a:solidFill>
                <a:srgbClr val="000000"/>
              </a:solidFill>
              <a:effectLst/>
              <a:latin typeface="Times New Roman" panose="02020603050405020304" pitchFamily="18" charset="0"/>
            </a:endParaRPr>
          </a:p>
          <a:p>
            <a:pPr marL="109728" indent="0" algn="just" rtl="1">
              <a:buNone/>
            </a:pPr>
            <a:r>
              <a:rPr lang="ku-Arab-IQ" sz="2600" b="0" i="0" dirty="0">
                <a:solidFill>
                  <a:srgbClr val="000000"/>
                </a:solidFill>
                <a:effectLst/>
                <a:latin typeface="Times New Roman" panose="02020603050405020304" pitchFamily="18" charset="0"/>
              </a:rPr>
              <a:t>ثانياً</a:t>
            </a:r>
            <a:r>
              <a:rPr lang="ar-IQ" sz="2600" b="0" i="0" dirty="0">
                <a:solidFill>
                  <a:srgbClr val="000000"/>
                </a:solidFill>
                <a:effectLst/>
                <a:latin typeface="Times New Roman" panose="02020603050405020304" pitchFamily="18" charset="0"/>
              </a:rPr>
              <a:t>/</a:t>
            </a:r>
            <a:r>
              <a:rPr lang="ku-Arab-IQ" sz="2600" b="0" i="0" dirty="0">
                <a:solidFill>
                  <a:srgbClr val="000000"/>
                </a:solidFill>
                <a:effectLst/>
                <a:latin typeface="Times New Roman" panose="02020603050405020304" pitchFamily="18" charset="0"/>
              </a:rPr>
              <a:t> تنظم بقانون الاحكام الخاصة بحفظ املاك الدولة وادارتها</a:t>
            </a:r>
            <a:r>
              <a:rPr lang="ar-IQ" sz="2600" b="0" i="0" dirty="0">
                <a:solidFill>
                  <a:srgbClr val="000000"/>
                </a:solidFill>
                <a:effectLst/>
                <a:latin typeface="Times New Roman" panose="02020603050405020304" pitchFamily="18" charset="0"/>
              </a:rPr>
              <a:t> </a:t>
            </a:r>
            <a:r>
              <a:rPr lang="ku-Arab-IQ" sz="2600" b="0" i="0" dirty="0">
                <a:solidFill>
                  <a:srgbClr val="000000"/>
                </a:solidFill>
                <a:effectLst/>
                <a:latin typeface="Times New Roman" panose="02020603050405020304" pitchFamily="18" charset="0"/>
              </a:rPr>
              <a:t>وشروط التصرف فيها والحدود التي لا يجوز فيها النزول عن شيء من هذه الاموال</a:t>
            </a:r>
            <a:r>
              <a:rPr lang="ar-IQ" sz="2600" b="0" i="0" dirty="0">
                <a:solidFill>
                  <a:srgbClr val="000000"/>
                </a:solidFill>
                <a:effectLst/>
                <a:latin typeface="Times New Roman" panose="02020603050405020304" pitchFamily="18" charset="0"/>
              </a:rPr>
              <a:t>.</a:t>
            </a:r>
            <a:endParaRPr lang="ku-Arab-IQ" sz="2600" b="0" i="0" dirty="0">
              <a:solidFill>
                <a:srgbClr val="000000"/>
              </a:solidFill>
              <a:effectLst/>
              <a:latin typeface="Times New Roman" panose="02020603050405020304" pitchFamily="18" charset="0"/>
            </a:endParaRPr>
          </a:p>
          <a:p>
            <a:pPr algn="r" rtl="1">
              <a:buNone/>
            </a:pPr>
            <a:endParaRPr lang="ar-IQ" sz="3200" b="1" dirty="0"/>
          </a:p>
          <a:p>
            <a:pPr algn="r" rtl="1">
              <a:buNone/>
            </a:pPr>
            <a:endParaRPr lang="ar-IQ" sz="3200" b="1" dirty="0">
              <a:solidFill>
                <a:schemeClr val="accent3">
                  <a:lumMod val="75000"/>
                </a:schemeClr>
              </a:solidFill>
            </a:endParaRPr>
          </a:p>
          <a:p>
            <a:pPr algn="r" rtl="1">
              <a:buNone/>
            </a:pPr>
            <a:endParaRPr lang="ar-IQ" sz="3200" b="1" dirty="0">
              <a:solidFill>
                <a:srgbClr val="FF0000"/>
              </a:solidFill>
            </a:endParaRPr>
          </a:p>
        </p:txBody>
      </p:sp>
      <p:sp>
        <p:nvSpPr>
          <p:cNvPr id="6" name="Slide Number Placeholder 5"/>
          <p:cNvSpPr>
            <a:spLocks noGrp="1"/>
          </p:cNvSpPr>
          <p:nvPr>
            <p:ph type="sldNum" sz="quarter" idx="12"/>
          </p:nvPr>
        </p:nvSpPr>
        <p:spPr/>
        <p:txBody>
          <a:bodyPr/>
          <a:lstStyle/>
          <a:p>
            <a:r>
              <a:rPr lang="ku-Arab-IQ" dirty="0">
                <a:solidFill>
                  <a:prstClr val="black"/>
                </a:solidFill>
              </a:rPr>
              <a:t>٧٣</a:t>
            </a:r>
            <a:endParaRPr lang="en-US" dirty="0">
              <a:solidFill>
                <a:prstClr val="black"/>
              </a:solidFill>
            </a:endParaRPr>
          </a:p>
        </p:txBody>
      </p:sp>
      <p:sp>
        <p:nvSpPr>
          <p:cNvPr id="3" name="Title 2"/>
          <p:cNvSpPr>
            <a:spLocks noGrp="1"/>
          </p:cNvSpPr>
          <p:nvPr>
            <p:ph type="title"/>
          </p:nvPr>
        </p:nvSpPr>
        <p:spPr/>
        <p:txBody>
          <a:bodyPr/>
          <a:lstStyle/>
          <a:p>
            <a:pPr algn="ctr" rtl="1"/>
            <a:r>
              <a:rPr lang="ar-IQ" b="1" dirty="0">
                <a:solidFill>
                  <a:schemeClr val="bg2">
                    <a:lumMod val="25000"/>
                  </a:schemeClr>
                </a:solidFill>
              </a:rPr>
              <a:t>الحماية القانونية لاموال العامة</a:t>
            </a:r>
            <a:endParaRPr lang="ar-SA" b="1" dirty="0">
              <a:solidFill>
                <a:schemeClr val="bg2">
                  <a:lumMod val="25000"/>
                </a:schemeClr>
              </a:solidFill>
            </a:endParaRPr>
          </a:p>
        </p:txBody>
      </p:sp>
    </p:spTree>
    <p:extLst>
      <p:ext uri="{BB962C8B-B14F-4D97-AF65-F5344CB8AC3E}">
        <p14:creationId xmlns:p14="http://schemas.microsoft.com/office/powerpoint/2010/main" val="215197277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8600"/>
            <a:ext cx="8860632" cy="6179344"/>
          </a:xfrm>
        </p:spPr>
        <p:txBody>
          <a:bodyPr>
            <a:normAutofit/>
          </a:bodyPr>
          <a:lstStyle/>
          <a:p>
            <a:pPr algn="r" rtl="1">
              <a:buNone/>
            </a:pPr>
            <a:endParaRPr lang="ar-IQ" sz="3200" b="1" dirty="0"/>
          </a:p>
          <a:p>
            <a:pPr algn="r" rtl="1">
              <a:buNone/>
            </a:pPr>
            <a:r>
              <a:rPr lang="ar-IQ" sz="3200" b="1" dirty="0"/>
              <a:t>2- حماية القانون المدني</a:t>
            </a:r>
            <a:r>
              <a:rPr lang="ar-IQ" sz="2800" b="1" dirty="0"/>
              <a:t>: </a:t>
            </a:r>
            <a:r>
              <a:rPr lang="ar-IQ" sz="2800" b="0" i="0" dirty="0">
                <a:solidFill>
                  <a:srgbClr val="000000"/>
                </a:solidFill>
                <a:effectLst/>
                <a:latin typeface="Times New Roman" panose="02020603050405020304" pitchFamily="18" charset="0"/>
              </a:rPr>
              <a:t>قد </a:t>
            </a:r>
            <a:r>
              <a:rPr lang="ku-Arab-IQ" sz="2800" b="0" i="0" dirty="0">
                <a:solidFill>
                  <a:srgbClr val="000000"/>
                </a:solidFill>
                <a:effectLst/>
                <a:latin typeface="Times New Roman" panose="02020603050405020304" pitchFamily="18" charset="0"/>
              </a:rPr>
              <a:t>تضمن القانون المدني العراقي رقم 40 لسنة 1951 نصوصاً تتضمن الحماية المدنية للمال العام </a:t>
            </a:r>
            <a:r>
              <a:rPr lang="ar-IQ" sz="2800" b="1" dirty="0"/>
              <a:t>وفقا للمادة (71/2)</a:t>
            </a:r>
            <a:r>
              <a:rPr lang="ku-Arab-IQ" sz="2800" b="0" i="0" dirty="0">
                <a:solidFill>
                  <a:srgbClr val="000000"/>
                </a:solidFill>
                <a:effectLst/>
                <a:latin typeface="Times New Roman" panose="02020603050405020304" pitchFamily="18" charset="0"/>
              </a:rPr>
              <a:t> و</a:t>
            </a:r>
            <a:r>
              <a:rPr lang="ar-IQ" sz="2800" b="0" i="0" dirty="0">
                <a:solidFill>
                  <a:srgbClr val="000000"/>
                </a:solidFill>
                <a:effectLst/>
                <a:latin typeface="Times New Roman" panose="02020603050405020304" pitchFamily="18" charset="0"/>
              </a:rPr>
              <a:t>المتمثلة في</a:t>
            </a:r>
            <a:r>
              <a:rPr lang="ar-IQ" sz="2000" b="0" i="0" dirty="0">
                <a:solidFill>
                  <a:srgbClr val="000000"/>
                </a:solidFill>
                <a:effectLst/>
                <a:latin typeface="Times New Roman" panose="02020603050405020304" pitchFamily="18" charset="0"/>
              </a:rPr>
              <a:t>: </a:t>
            </a:r>
            <a:endParaRPr lang="ar-IQ" sz="2000" b="1" dirty="0"/>
          </a:p>
          <a:p>
            <a:pPr marL="624078" indent="-514350" algn="r" rtl="1">
              <a:buAutoNum type="arabic1Minus"/>
            </a:pPr>
            <a:r>
              <a:rPr lang="ar-IQ" sz="2800" b="1" dirty="0">
                <a:solidFill>
                  <a:schemeClr val="accent3">
                    <a:lumMod val="75000"/>
                  </a:schemeClr>
                </a:solidFill>
              </a:rPr>
              <a:t>عدم جواز التصرف في الأموال العامة.</a:t>
            </a:r>
          </a:p>
          <a:p>
            <a:pPr marL="624078" indent="-514350" algn="r" rtl="1">
              <a:buAutoNum type="arabic1Minus"/>
            </a:pPr>
            <a:r>
              <a:rPr lang="ar-IQ" sz="2800" b="1" dirty="0">
                <a:solidFill>
                  <a:schemeClr val="accent3">
                    <a:lumMod val="75000"/>
                  </a:schemeClr>
                </a:solidFill>
              </a:rPr>
              <a:t>عدم جواز الحجز على الأموال العامة.</a:t>
            </a:r>
          </a:p>
          <a:p>
            <a:pPr marL="624078" indent="-514350" algn="r" rtl="1">
              <a:buAutoNum type="arabic1Minus"/>
            </a:pPr>
            <a:r>
              <a:rPr lang="ar-IQ" sz="2800" b="1" dirty="0">
                <a:solidFill>
                  <a:schemeClr val="accent3">
                    <a:lumMod val="75000"/>
                  </a:schemeClr>
                </a:solidFill>
              </a:rPr>
              <a:t>عدم جواز تملك المال العام بالتقادم</a:t>
            </a:r>
            <a:r>
              <a:rPr lang="ar-IQ" sz="3200" b="1" dirty="0">
                <a:solidFill>
                  <a:schemeClr val="accent3">
                    <a:lumMod val="75000"/>
                  </a:schemeClr>
                </a:solidFill>
              </a:rPr>
              <a:t>.</a:t>
            </a:r>
          </a:p>
          <a:p>
            <a:pPr marL="109728" indent="0" algn="r" rtl="1">
              <a:buNone/>
            </a:pPr>
            <a:endParaRPr lang="ar-IQ" sz="3200" b="1" dirty="0">
              <a:solidFill>
                <a:schemeClr val="accent3">
                  <a:lumMod val="75000"/>
                </a:schemeClr>
              </a:solidFill>
            </a:endParaRPr>
          </a:p>
          <a:p>
            <a:pPr algn="just" rtl="1">
              <a:buNone/>
            </a:pPr>
            <a:r>
              <a:rPr lang="ar-IQ" sz="3200" b="1" dirty="0"/>
              <a:t>3- حماية الجنائية</a:t>
            </a:r>
            <a:r>
              <a:rPr lang="ar-IQ" sz="2000" b="1" dirty="0"/>
              <a:t>: </a:t>
            </a:r>
            <a:r>
              <a:rPr lang="ar-IQ" sz="2400" dirty="0">
                <a:solidFill>
                  <a:srgbClr val="000000"/>
                </a:solidFill>
                <a:latin typeface="Times New Roman" panose="02020603050405020304" pitchFamily="18" charset="0"/>
              </a:rPr>
              <a:t>قد </a:t>
            </a:r>
            <a:r>
              <a:rPr lang="ku-Arab-IQ" sz="2400" b="0" i="0" dirty="0">
                <a:solidFill>
                  <a:srgbClr val="000000"/>
                </a:solidFill>
                <a:effectLst/>
                <a:latin typeface="Times New Roman" panose="02020603050405020304" pitchFamily="18" charset="0"/>
              </a:rPr>
              <a:t>تضمن قانون العقوبات العراقي رقم 111 لسنة 1969 حماية الاموال العامة بما تضمنته من نصوص عقابية تقرر لمن يتعرض للاموال العامة بالتخريب او التلف او الاعتداء عليها لان الاموال العامة هي ملكية الشعب عموماً</a:t>
            </a:r>
            <a:r>
              <a:rPr lang="ar-IQ" sz="2400" b="0" i="0" dirty="0">
                <a:solidFill>
                  <a:srgbClr val="000000"/>
                </a:solidFill>
                <a:effectLst/>
                <a:latin typeface="Times New Roman" panose="02020603050405020304" pitchFamily="18" charset="0"/>
              </a:rPr>
              <a:t>.</a:t>
            </a:r>
          </a:p>
          <a:p>
            <a:pPr algn="just" rtl="1">
              <a:buNone/>
            </a:pPr>
            <a:r>
              <a:rPr lang="ar-IQ" sz="2400" dirty="0">
                <a:solidFill>
                  <a:srgbClr val="000000"/>
                </a:solidFill>
                <a:latin typeface="Times New Roman" panose="02020603050405020304" pitchFamily="18" charset="0"/>
              </a:rPr>
              <a:t>المواد</a:t>
            </a:r>
            <a:r>
              <a:rPr lang="ar-IQ" sz="2400" b="1" i="0" dirty="0">
                <a:effectLst/>
                <a:latin typeface="Times New Roman" panose="02020603050405020304" pitchFamily="18" charset="0"/>
              </a:rPr>
              <a:t> (</a:t>
            </a:r>
            <a:r>
              <a:rPr lang="ar-IQ" sz="2400" b="1" dirty="0">
                <a:solidFill>
                  <a:srgbClr val="FF0000"/>
                </a:solidFill>
              </a:rPr>
              <a:t> 352و 353 و355و444/11) مثلا.</a:t>
            </a:r>
          </a:p>
          <a:p>
            <a:pPr algn="r" rtl="1">
              <a:buNone/>
            </a:pPr>
            <a:endParaRPr lang="ar-IQ" sz="3200" b="1" dirty="0">
              <a:solidFill>
                <a:srgbClr val="FF0000"/>
              </a:solidFill>
            </a:endParaRPr>
          </a:p>
        </p:txBody>
      </p:sp>
      <p:sp>
        <p:nvSpPr>
          <p:cNvPr id="6" name="Slide Number Placeholder 5"/>
          <p:cNvSpPr>
            <a:spLocks noGrp="1"/>
          </p:cNvSpPr>
          <p:nvPr>
            <p:ph type="sldNum" sz="quarter" idx="12"/>
          </p:nvPr>
        </p:nvSpPr>
        <p:spPr/>
        <p:txBody>
          <a:bodyPr/>
          <a:lstStyle/>
          <a:p>
            <a:r>
              <a:rPr lang="ku-Arab-IQ" dirty="0">
                <a:solidFill>
                  <a:prstClr val="black"/>
                </a:solidFill>
              </a:rPr>
              <a:t>٧٤</a:t>
            </a:r>
            <a:endParaRPr lang="en-US" dirty="0">
              <a:solidFill>
                <a:prstClr val="black"/>
              </a:solidFill>
            </a:endParaRPr>
          </a:p>
        </p:txBody>
      </p:sp>
    </p:spTree>
    <p:extLst>
      <p:ext uri="{BB962C8B-B14F-4D97-AF65-F5344CB8AC3E}">
        <p14:creationId xmlns:p14="http://schemas.microsoft.com/office/powerpoint/2010/main" val="4252993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1143000"/>
          </a:xfrm>
        </p:spPr>
        <p:txBody>
          <a:bodyPr/>
          <a:lstStyle/>
          <a:p>
            <a:pPr algn="ctr" rtl="1"/>
            <a:r>
              <a:rPr lang="ar-SA" dirty="0"/>
              <a:t>ال</a:t>
            </a:r>
            <a:r>
              <a:rPr lang="ar-IQ" dirty="0"/>
              <a:t>م</a:t>
            </a:r>
            <a:r>
              <a:rPr lang="ar-SA" dirty="0"/>
              <a:t>وظف العام </a:t>
            </a:r>
            <a:endParaRPr lang="en-US" dirty="0"/>
          </a:p>
        </p:txBody>
      </p:sp>
      <p:sp>
        <p:nvSpPr>
          <p:cNvPr id="3" name="عنصر نائب للمحتوى 2"/>
          <p:cNvSpPr>
            <a:spLocks noGrp="1"/>
          </p:cNvSpPr>
          <p:nvPr>
            <p:ph idx="1"/>
          </p:nvPr>
        </p:nvSpPr>
        <p:spPr>
          <a:xfrm>
            <a:off x="228600" y="1219200"/>
            <a:ext cx="8534400" cy="5410200"/>
          </a:xfrm>
        </p:spPr>
        <p:txBody>
          <a:bodyPr>
            <a:normAutofit/>
          </a:bodyPr>
          <a:lstStyle/>
          <a:p>
            <a:pPr marL="109728" indent="0" algn="r" rtl="1">
              <a:buNone/>
            </a:pPr>
            <a:r>
              <a:rPr lang="ar-SA" sz="4400" b="1" dirty="0">
                <a:solidFill>
                  <a:srgbClr val="FF0000"/>
                </a:solidFill>
              </a:rPr>
              <a:t>الوظيفــة</a:t>
            </a:r>
            <a:r>
              <a:rPr lang="ar-IQ" sz="4400" b="1" dirty="0">
                <a:solidFill>
                  <a:srgbClr val="FF0000"/>
                </a:solidFill>
              </a:rPr>
              <a:t> </a:t>
            </a:r>
            <a:r>
              <a:rPr lang="ar-SA" sz="4400" b="1" dirty="0">
                <a:solidFill>
                  <a:srgbClr val="FF0000"/>
                </a:solidFill>
              </a:rPr>
              <a:t>العامة </a:t>
            </a:r>
            <a:br>
              <a:rPr lang="ar-SA" sz="4400" b="1" dirty="0">
                <a:solidFill>
                  <a:srgbClr val="FF0000"/>
                </a:solidFill>
              </a:rPr>
            </a:br>
            <a:r>
              <a:rPr lang="ar-SA" b="1" dirty="0"/>
              <a:t>تمارس الدولة نشاطها المرفقي من خلال موظفيها فهم أداة الدولة لتحقيق أهدافها</a:t>
            </a:r>
            <a:r>
              <a:rPr lang="ar-IQ" b="1" dirty="0"/>
              <a:t>,</a:t>
            </a:r>
            <a:r>
              <a:rPr lang="ar-SA" b="1" dirty="0"/>
              <a:t> وتحضى الوظيفة العامة بعناية المشرع والفقهاء في مختلف الدول, ويتحدد دور الموظف العام ضيقاً واتساعاً حسب الفلسفة الاقتصادية والاجتماعية لكل دولة فاتساع نشاط الدولة وعدم اقتصار دورها على حماية الأمن الداخلي والخارجي وحل المنازعات بين الأفراد.</a:t>
            </a:r>
            <a:r>
              <a:rPr lang="ar-SA" dirty="0"/>
              <a:t> </a:t>
            </a:r>
            <a:endParaRPr lang="ar-IQ" dirty="0"/>
          </a:p>
          <a:p>
            <a:pPr marL="109728" indent="0" algn="just" rtl="1">
              <a:buNone/>
            </a:pPr>
            <a:endParaRPr lang="ar-SA" dirty="0"/>
          </a:p>
          <a:p>
            <a:pPr algn="r" rtl="1"/>
            <a:endParaRPr lang="en-US" dirty="0"/>
          </a:p>
        </p:txBody>
      </p:sp>
      <p:sp>
        <p:nvSpPr>
          <p:cNvPr id="4" name="Footer Placeholder 4">
            <a:extLst>
              <a:ext uri="{FF2B5EF4-FFF2-40B4-BE49-F238E27FC236}">
                <a16:creationId xmlns:a16="http://schemas.microsoft.com/office/drawing/2014/main" id="{DF910C0A-A84F-4E37-8ABB-50319EC0544F}"/>
              </a:ext>
            </a:extLst>
          </p:cNvPr>
          <p:cNvSpPr>
            <a:spLocks noGrp="1"/>
          </p:cNvSpPr>
          <p:nvPr>
            <p:ph type="ftr" sz="quarter" idx="11"/>
          </p:nvPr>
        </p:nvSpPr>
        <p:spPr>
          <a:xfrm>
            <a:off x="8153400" y="6370637"/>
            <a:ext cx="685800" cy="365125"/>
          </a:xfrm>
        </p:spPr>
        <p:txBody>
          <a:bodyPr/>
          <a:lstStyle/>
          <a:p>
            <a:r>
              <a:rPr lang="ku-Arab-IQ" dirty="0">
                <a:solidFill>
                  <a:prstClr val="black"/>
                </a:solidFill>
              </a:rPr>
              <a:t>٨</a:t>
            </a:r>
            <a:endParaRPr lang="en-US" dirty="0">
              <a:solidFill>
                <a:prstClr val="black"/>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2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2708</TotalTime>
  <Words>9415</Words>
  <Application>Microsoft Office PowerPoint</Application>
  <PresentationFormat>On-screen Show (4:3)</PresentationFormat>
  <Paragraphs>724</Paragraphs>
  <Slides>83</Slides>
  <Notes>5</Notes>
  <HiddenSlides>0</HiddenSlides>
  <MMClips>0</MMClips>
  <ScaleCrop>false</ScaleCrop>
  <HeadingPairs>
    <vt:vector size="6" baseType="variant">
      <vt:variant>
        <vt:lpstr>Fonts Used</vt:lpstr>
      </vt:variant>
      <vt:variant>
        <vt:i4>16</vt:i4>
      </vt:variant>
      <vt:variant>
        <vt:lpstr>Theme</vt:lpstr>
      </vt:variant>
      <vt:variant>
        <vt:i4>2</vt:i4>
      </vt:variant>
      <vt:variant>
        <vt:lpstr>Slide Titles</vt:lpstr>
      </vt:variant>
      <vt:variant>
        <vt:i4>83</vt:i4>
      </vt:variant>
    </vt:vector>
  </HeadingPairs>
  <TitlesOfParts>
    <vt:vector size="101" baseType="lpstr">
      <vt:lpstr>Ali- Arabesque</vt:lpstr>
      <vt:lpstr>Ali-A-Jiddah</vt:lpstr>
      <vt:lpstr>Arial</vt:lpstr>
      <vt:lpstr>Arial Black</vt:lpstr>
      <vt:lpstr>Calibri</vt:lpstr>
      <vt:lpstr>DIN Next</vt:lpstr>
      <vt:lpstr>Helvetica</vt:lpstr>
      <vt:lpstr>Lucida Sans Unicode</vt:lpstr>
      <vt:lpstr>Poppins</vt:lpstr>
      <vt:lpstr>R121</vt:lpstr>
      <vt:lpstr>rasol</vt:lpstr>
      <vt:lpstr>Times New Roman</vt:lpstr>
      <vt:lpstr>Verdana</vt:lpstr>
      <vt:lpstr>Wingdings</vt:lpstr>
      <vt:lpstr>Wingdings 2</vt:lpstr>
      <vt:lpstr>Wingdings 3</vt:lpstr>
      <vt:lpstr>1_Concourse</vt:lpstr>
      <vt:lpstr>2_Concourse</vt:lpstr>
      <vt:lpstr>PowerPoint Presentation</vt:lpstr>
      <vt:lpstr>القانون : هو مجموعة من القواعد القانونية عامة ومجردة وملزمة.</vt:lpstr>
      <vt:lpstr>التعريف بالقانون الإداري</vt:lpstr>
      <vt:lpstr>PowerPoint Presentation</vt:lpstr>
      <vt:lpstr>PowerPoint Presentation</vt:lpstr>
      <vt:lpstr>  معنى القانون الإداري</vt:lpstr>
      <vt:lpstr>وظائف القانون الإداري:</vt:lpstr>
      <vt:lpstr>وسائل الادارة العامة</vt:lpstr>
      <vt:lpstr>الموظف العام </vt:lpstr>
      <vt:lpstr>الموظف العام</vt:lpstr>
      <vt:lpstr>PowerPoint Presentation</vt:lpstr>
      <vt:lpstr>PowerPoint Presentation</vt:lpstr>
      <vt:lpstr>التعيين في الوظيفة العامة </vt:lpstr>
      <vt:lpstr>PowerPoint Presentation</vt:lpstr>
      <vt:lpstr>PowerPoint Presentation</vt:lpstr>
      <vt:lpstr>طرق اختيار الموظفين</vt:lpstr>
      <vt:lpstr>PowerPoint Presentation</vt:lpstr>
      <vt:lpstr>PowerPoint Presentation</vt:lpstr>
      <vt:lpstr>PowerPoint Presentation</vt:lpstr>
      <vt:lpstr>PowerPoint Presentation</vt:lpstr>
      <vt:lpstr>PowerPoint Presentation</vt:lpstr>
      <vt:lpstr>PowerPoint Presentation</vt:lpstr>
      <vt:lpstr>تكييف علاقة الموظف بالدولة</vt:lpstr>
      <vt:lpstr>PowerPoint Presentation</vt:lpstr>
      <vt:lpstr>PowerPoint Presentation</vt:lpstr>
      <vt:lpstr>PowerPoint Presentation</vt:lpstr>
      <vt:lpstr>واجبات وحقوق الموظف العام</vt:lpstr>
      <vt:lpstr>واجبات الموظف</vt:lpstr>
      <vt:lpstr>PowerPoint Presentation</vt:lpstr>
      <vt:lpstr>PowerPoint Presentation</vt:lpstr>
      <vt:lpstr>PowerPoint Presentation</vt:lpstr>
      <vt:lpstr>انضباط الموظفين</vt:lpstr>
      <vt:lpstr>إنضباط الموظفين</vt:lpstr>
      <vt:lpstr>اولا: العقوبات الانضباطية</vt:lpstr>
      <vt:lpstr>اولا: العقوبات الانضباطية</vt:lpstr>
      <vt:lpstr>PowerPoint Presentation</vt:lpstr>
      <vt:lpstr>PowerPoint Presentation</vt:lpstr>
      <vt:lpstr>PowerPoint Presentation</vt:lpstr>
      <vt:lpstr>PowerPoint Presentation</vt:lpstr>
      <vt:lpstr>PowerPoint Presentation</vt:lpstr>
      <vt:lpstr>الطعن بقرار فرض العقوبة</vt:lpstr>
      <vt:lpstr>PowerPoint Presentation</vt:lpstr>
      <vt:lpstr>PowerPoint Presentation</vt:lpstr>
      <vt:lpstr>PowerPoint Presentation</vt:lpstr>
      <vt:lpstr> صلاحية محكمة الادارية العليا</vt:lpstr>
      <vt:lpstr>PowerPoint Presentation</vt:lpstr>
      <vt:lpstr>PowerPoint Presentation</vt:lpstr>
      <vt:lpstr>PowerPoint Presentation</vt:lpstr>
      <vt:lpstr>PowerPoint Presentation</vt:lpstr>
      <vt:lpstr>PowerPoint Presentation</vt:lpstr>
      <vt:lpstr>نموذج للتظلم الوجوبي الواجب تقديمه لادارة قبل إقامة الدعوى امام المحكمة الادارية .</vt:lpstr>
      <vt:lpstr>السيد رئيس هئية انضباط موظفي الاقليم المحترم</vt:lpstr>
      <vt:lpstr>PowerPoint Presentation</vt:lpstr>
      <vt:lpstr>حقوق الموظف مقابل الالتزامات التي أوردها المشرّع على عاتق الموظف لتحقيق دوام استمرار المرفق العام بانتظام واطراد ، توجد للموظف مجموعة من الحقوق التي توازن الالتزامات المفروضة على الموظف.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الاجازات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المال العام</vt:lpstr>
      <vt:lpstr>الحماية القانونية لاموال العامة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A K</cp:lastModifiedBy>
  <cp:revision>220</cp:revision>
  <dcterms:created xsi:type="dcterms:W3CDTF">2006-08-16T00:00:00Z</dcterms:created>
  <dcterms:modified xsi:type="dcterms:W3CDTF">2024-09-30T06:59:27Z</dcterms:modified>
</cp:coreProperties>
</file>