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924" r:id="rId1"/>
  </p:sldMasterIdLst>
  <p:sldIdLst>
    <p:sldId id="256" r:id="rId2"/>
    <p:sldId id="272" r:id="rId3"/>
    <p:sldId id="273" r:id="rId4"/>
    <p:sldId id="274" r:id="rId5"/>
    <p:sldId id="275" r:id="rId6"/>
    <p:sldId id="276" r:id="rId7"/>
    <p:sldId id="277" r:id="rId8"/>
    <p:sldId id="278" r:id="rId9"/>
    <p:sldId id="279" r:id="rId10"/>
    <p:sldId id="280" r:id="rId11"/>
    <p:sldId id="282" r:id="rId1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71" autoAdjust="0"/>
  </p:normalViewPr>
  <p:slideViewPr>
    <p:cSldViewPr>
      <p:cViewPr varScale="1">
        <p:scale>
          <a:sx n="52" d="100"/>
          <a:sy n="52" d="100"/>
        </p:scale>
        <p:origin x="-2274" y="-84"/>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286803" y="0"/>
            <a:ext cx="7449249" cy="9144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486822" y="-28681"/>
            <a:ext cx="2628900" cy="308385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550024" y="3611301"/>
            <a:ext cx="2485016" cy="2269547"/>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3550024" y="5894774"/>
            <a:ext cx="2482352" cy="168083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3554058" y="2022438"/>
            <a:ext cx="1600200" cy="1001308"/>
          </a:xfrm>
        </p:spPr>
        <p:txBody>
          <a:bodyPr anchor="b"/>
          <a:lstStyle>
            <a:lvl1pPr algn="l">
              <a:defRPr sz="2400"/>
            </a:lvl1pPr>
          </a:lstStyle>
          <a:p>
            <a:fld id="{1D8BD707-D9CF-40AE-B4C6-C98DA3205C09}" type="datetimeFigureOut">
              <a:rPr lang="en-US" smtClean="0"/>
              <a:pPr/>
              <a:t>1/12/2013</a:t>
            </a:fld>
            <a:endParaRPr lang="en-US"/>
          </a:p>
        </p:txBody>
      </p:sp>
      <p:sp>
        <p:nvSpPr>
          <p:cNvPr id="50" name="Rectangle 49"/>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3977640" y="7626622"/>
            <a:ext cx="2123694" cy="486833"/>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3486822" y="7626622"/>
            <a:ext cx="482750" cy="486833"/>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73529"/>
            <a:ext cx="1113340" cy="6373792"/>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789972" y="1373529"/>
            <a:ext cx="4067778" cy="637379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3984" y="3867773"/>
            <a:ext cx="4978101" cy="1816100"/>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943984" y="5689601"/>
            <a:ext cx="4978100" cy="202721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781812" y="3084576"/>
            <a:ext cx="2564892" cy="46573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3483864" y="3084575"/>
            <a:ext cx="2564892" cy="46573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9083" y="3088012"/>
            <a:ext cx="2292861" cy="85301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81291" y="3966259"/>
            <a:ext cx="2564892" cy="37810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758878" y="3088013"/>
            <a:ext cx="2291788" cy="853016"/>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864" y="3966259"/>
            <a:ext cx="2564892" cy="37810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286803" y="0"/>
            <a:ext cx="7449249" cy="9144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1/12/2013</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679179" y="802511"/>
            <a:ext cx="2671693" cy="753126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859421" y="1142036"/>
            <a:ext cx="2317830" cy="6867645"/>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3481086" y="7633114"/>
            <a:ext cx="2620248" cy="486833"/>
          </a:xfrm>
        </p:spPr>
        <p:txBody>
          <a:bodyPr>
            <a:normAutofit/>
          </a:bodyPr>
          <a:lstStyle/>
          <a:p>
            <a:endParaRPr lang="en-US"/>
          </a:p>
        </p:txBody>
      </p:sp>
      <p:sp>
        <p:nvSpPr>
          <p:cNvPr id="2" name="Title 1"/>
          <p:cNvSpPr>
            <a:spLocks noGrp="1"/>
          </p:cNvSpPr>
          <p:nvPr>
            <p:ph type="title"/>
          </p:nvPr>
        </p:nvSpPr>
        <p:spPr>
          <a:xfrm>
            <a:off x="3554875" y="3543246"/>
            <a:ext cx="2478429" cy="1950871"/>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3552444" y="5515992"/>
            <a:ext cx="2474088" cy="2023872"/>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286803" y="0"/>
            <a:ext cx="7449249" cy="9144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3420932" y="-28681"/>
            <a:ext cx="2759337" cy="836245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679179" y="802511"/>
            <a:ext cx="2671693" cy="7531260"/>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3488167" y="8117712"/>
            <a:ext cx="2628900" cy="1089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550818" y="3547872"/>
            <a:ext cx="2475738" cy="195072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753907" y="925060"/>
            <a:ext cx="2519717" cy="7290816"/>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550973" y="5510785"/>
            <a:ext cx="2475430" cy="202608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1/12/2013</a:t>
            </a:fld>
            <a:endParaRPr lang="en-US"/>
          </a:p>
        </p:txBody>
      </p:sp>
      <p:sp>
        <p:nvSpPr>
          <p:cNvPr id="6" name="Footer Placeholder 5"/>
          <p:cNvSpPr>
            <a:spLocks noGrp="1"/>
          </p:cNvSpPr>
          <p:nvPr>
            <p:ph type="ftr" sz="quarter" idx="11"/>
          </p:nvPr>
        </p:nvSpPr>
        <p:spPr>
          <a:xfrm>
            <a:off x="3481086" y="7633114"/>
            <a:ext cx="2620248" cy="486833"/>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228600" y="0"/>
            <a:ext cx="7449249" cy="9144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342900" y="444650"/>
            <a:ext cx="6172200" cy="824752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420932" y="-28681"/>
            <a:ext cx="2759337" cy="932325"/>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3486822" y="-28680"/>
            <a:ext cx="2628900" cy="83191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82618" y="1370219"/>
            <a:ext cx="5268558" cy="1524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82619" y="3098203"/>
            <a:ext cx="5082988" cy="46786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498041" y="299324"/>
            <a:ext cx="1600200" cy="486833"/>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1/12/2013</a:t>
            </a:fld>
            <a:endParaRPr lang="en-US"/>
          </a:p>
        </p:txBody>
      </p:sp>
      <p:sp>
        <p:nvSpPr>
          <p:cNvPr id="5" name="Footer Placeholder 4"/>
          <p:cNvSpPr>
            <a:spLocks noGrp="1"/>
          </p:cNvSpPr>
          <p:nvPr>
            <p:ph type="ftr" sz="quarter" idx="3"/>
          </p:nvPr>
        </p:nvSpPr>
        <p:spPr>
          <a:xfrm>
            <a:off x="3481086" y="7802881"/>
            <a:ext cx="2626614" cy="486833"/>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3486822" y="299322"/>
            <a:ext cx="999117" cy="486833"/>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20143" y="1295400"/>
            <a:ext cx="2667000" cy="954107"/>
          </a:xfrm>
          <a:prstGeom prst="rect">
            <a:avLst/>
          </a:prstGeom>
        </p:spPr>
        <p:txBody>
          <a:bodyPr wrap="square">
            <a:spAutoFit/>
          </a:bodyPr>
          <a:lstStyle/>
          <a:p>
            <a:pPr indent="457200" algn="ctr"/>
            <a:r>
              <a:rPr lang="en-US" sz="2800" b="1" dirty="0" smtClean="0">
                <a:solidFill>
                  <a:srgbClr val="000000"/>
                </a:solidFill>
                <a:latin typeface="Times New Roman"/>
                <a:ea typeface="Times New Roman"/>
              </a:rPr>
              <a:t>Soil Organic     Matter</a:t>
            </a:r>
            <a:endParaRPr lang="en-US" sz="2800" dirty="0">
              <a:effectLst/>
              <a:latin typeface="Times New Roman"/>
              <a:ea typeface="Times New Roman"/>
            </a:endParaRPr>
          </a:p>
        </p:txBody>
      </p:sp>
      <p:sp>
        <p:nvSpPr>
          <p:cNvPr id="5" name="Rectangle 4"/>
          <p:cNvSpPr/>
          <p:nvPr/>
        </p:nvSpPr>
        <p:spPr>
          <a:xfrm>
            <a:off x="178837" y="2438400"/>
            <a:ext cx="6400799" cy="267765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800" dirty="0">
                <a:latin typeface="Times New Roman"/>
                <a:ea typeface="Times New Roman"/>
              </a:rPr>
              <a:t>Almost all life in the soil is dependent on organic matter for nutrients and energy. People have long recognized the importance of organic matter for plant growth. Although organic matter in soils is very beneficial</a:t>
            </a:r>
            <a:endParaRPr lang="en-US" sz="2800" dirty="0"/>
          </a:p>
        </p:txBody>
      </p:sp>
      <p:sp>
        <p:nvSpPr>
          <p:cNvPr id="6" name="Rectangle 5"/>
          <p:cNvSpPr/>
          <p:nvPr/>
        </p:nvSpPr>
        <p:spPr>
          <a:xfrm>
            <a:off x="178837" y="5257800"/>
            <a:ext cx="6400799" cy="310854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800" dirty="0">
                <a:latin typeface="Times New Roman"/>
                <a:ea typeface="Times New Roman"/>
              </a:rPr>
              <a:t>Organic matter (or organic material) is matter that has come from a once-living organism; is capable of decay, or the product of decay; or is composed of organic compounds. The definition of organic matter varies upon the subject for which it is being used.</a:t>
            </a:r>
          </a:p>
        </p:txBody>
      </p:sp>
    </p:spTree>
  </p:cSld>
  <p:clrMapOvr>
    <a:masterClrMapping/>
  </p:clrMapOvr>
  <mc:AlternateContent xmlns:mc="http://schemas.openxmlformats.org/markup-compatibility/2006">
    <mc:Choice xmlns:p14="http://schemas.microsoft.com/office/powerpoint/2010/main" xmlns="" Requires="p14">
      <p:transition spd="slow" p14:dur="2000">
        <p14:warp dir="in"/>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838200"/>
            <a:ext cx="6248400" cy="8217634"/>
          </a:xfrm>
          <a:prstGeom prst="rect">
            <a:avLst/>
          </a:prstGeom>
        </p:spPr>
        <p:txBody>
          <a:bodyPr wrap="square">
            <a:spAutoFit/>
          </a:bodyPr>
          <a:lstStyle/>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Humus can hold the equivalent of 80–90% of its weight in moisture, and therefore increases the soil's capacity to withstand drought conditions. </a:t>
            </a:r>
          </a:p>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The biochemical structure of humus enables it to moderate or buffer excessive acid or alkaline soil conditions. </a:t>
            </a:r>
          </a:p>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During the </a:t>
            </a:r>
            <a:r>
              <a:rPr lang="en-US" sz="2400" dirty="0" err="1">
                <a:solidFill>
                  <a:srgbClr val="000000"/>
                </a:solidFill>
                <a:latin typeface="Times New Roman"/>
                <a:ea typeface="Times New Roman"/>
              </a:rPr>
              <a:t>humification</a:t>
            </a:r>
            <a:r>
              <a:rPr lang="en-US" sz="2400" dirty="0">
                <a:solidFill>
                  <a:srgbClr val="000000"/>
                </a:solidFill>
                <a:latin typeface="Times New Roman"/>
                <a:ea typeface="Times New Roman"/>
              </a:rPr>
              <a:t> process, microbes (bacteria and fungi) secrete sticky gums and </a:t>
            </a:r>
            <a:r>
              <a:rPr lang="en-US" sz="2400" dirty="0" err="1">
                <a:solidFill>
                  <a:srgbClr val="000000"/>
                </a:solidFill>
                <a:latin typeface="Times New Roman"/>
                <a:ea typeface="Times New Roman"/>
              </a:rPr>
              <a:t>mucilages</a:t>
            </a:r>
            <a:r>
              <a:rPr lang="en-US" sz="2400" dirty="0">
                <a:solidFill>
                  <a:srgbClr val="000000"/>
                </a:solidFill>
                <a:latin typeface="Times New Roman"/>
                <a:ea typeface="Times New Roman"/>
              </a:rPr>
              <a:t>; these contribute to the crumb structure of the soil by holding particles together, allowing greater aeration of the soil. Toxic substances such as heavy metals, as well as excess nutrients, can be chelated (that is, bound to the complex organic molecules of humus) and prevented from entering the wider </a:t>
            </a:r>
            <a:r>
              <a:rPr lang="en-US" sz="2400" dirty="0" smtClean="0">
                <a:solidFill>
                  <a:srgbClr val="000000"/>
                </a:solidFill>
                <a:latin typeface="Times New Roman"/>
                <a:ea typeface="Times New Roman"/>
              </a:rPr>
              <a:t>ecosystem</a:t>
            </a:r>
            <a:r>
              <a:rPr lang="en-US" sz="2400" dirty="0">
                <a:solidFill>
                  <a:srgbClr val="000000"/>
                </a:solidFill>
                <a:latin typeface="Times New Roman"/>
                <a:ea typeface="Times New Roman"/>
              </a:rPr>
              <a:t>, thereby detoxifying it. </a:t>
            </a:r>
          </a:p>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The dark color of humus (usually black or dark brown) helps to warm up cold soils in the </a:t>
            </a:r>
            <a:r>
              <a:rPr lang="en-US" sz="2400" dirty="0" smtClean="0">
                <a:solidFill>
                  <a:srgbClr val="000000"/>
                </a:solidFill>
                <a:latin typeface="Times New Roman"/>
                <a:ea typeface="Times New Roman"/>
              </a:rPr>
              <a:t>spring</a:t>
            </a:r>
            <a:r>
              <a:rPr lang="en-US" sz="2400" dirty="0">
                <a:solidFill>
                  <a:srgbClr val="000000"/>
                </a:solidFill>
                <a:latin typeface="Times New Roman"/>
                <a:ea typeface="Times New Roman"/>
              </a:rPr>
              <a:t>.</a:t>
            </a:r>
          </a:p>
          <a:p>
            <a:pPr algn="just"/>
            <a:r>
              <a:rPr lang="en-US" sz="2400" dirty="0">
                <a:latin typeface="Times New Roman"/>
                <a:ea typeface="Times New Roman"/>
              </a:rPr>
              <a:t/>
            </a:r>
            <a:br>
              <a:rPr lang="en-US" sz="2400" dirty="0">
                <a:latin typeface="Times New Roman"/>
                <a:ea typeface="Times New Roman"/>
              </a:rPr>
            </a:br>
            <a:endParaRPr lang="en-US" sz="2400" dirty="0"/>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2000">
        <p:push dir="r"/>
      </p:transition>
    </mc:Choice>
    <mc:Fallback>
      <p:transition spd="slow">
        <p:push dir="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157984125"/>
      </p:ext>
    </p:extLst>
  </p:cSld>
  <p:clrMapOvr>
    <a:masterClrMapping/>
  </p:clrMapOvr>
  <p:transition spd="slow">
    <p:push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6096000" cy="4154984"/>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US" sz="2400" b="1" dirty="0">
                <a:latin typeface="Times New Roman"/>
                <a:ea typeface="Times New Roman"/>
              </a:rPr>
              <a:t>The Organic Matter In Ecosystems</a:t>
            </a:r>
            <a:endParaRPr lang="en-US" sz="2400" dirty="0">
              <a:latin typeface="Times New Roman"/>
              <a:ea typeface="Times New Roman"/>
            </a:endParaRPr>
          </a:p>
          <a:p>
            <a:pPr algn="just"/>
            <a:r>
              <a:rPr lang="en-US" sz="2400" dirty="0">
                <a:latin typeface="Times New Roman"/>
                <a:ea typeface="Times New Roman"/>
              </a:rPr>
              <a:t>The organic matter in an ecosystem consists of the organic matter above and below the soil surface. The distribution of organic matter in forest soil , expressed as organic carbon, was 38 percent in the trees and ground cover and 9 percent in the forest floor. The remaining 53 percent of the organic matter was in the soil and included the roots plus the organic matter associated with soil particles. </a:t>
            </a:r>
          </a:p>
          <a:p>
            <a:pPr algn="just"/>
            <a:r>
              <a:rPr lang="en-US" sz="2400" dirty="0">
                <a:latin typeface="Times New Roman"/>
                <a:ea typeface="Times New Roman"/>
              </a:rPr>
              <a:t> </a:t>
            </a:r>
            <a:endParaRPr lang="en-US" sz="2400" dirty="0">
              <a:effectLst/>
              <a:latin typeface="Times New Roman"/>
              <a:ea typeface="Times New Roman"/>
            </a:endParaRPr>
          </a:p>
        </p:txBody>
      </p:sp>
      <p:sp>
        <p:nvSpPr>
          <p:cNvPr id="3" name="Rectangle 2"/>
          <p:cNvSpPr/>
          <p:nvPr/>
        </p:nvSpPr>
        <p:spPr>
          <a:xfrm>
            <a:off x="359229" y="5257800"/>
            <a:ext cx="6096000" cy="3416320"/>
          </a:xfrm>
          <a:prstGeom prst="rect">
            <a:avLst/>
          </a:prstGeom>
        </p:spPr>
        <p:txBody>
          <a:bodyPr wrap="square">
            <a:spAutoFit/>
          </a:bodyPr>
          <a:lstStyle/>
          <a:p>
            <a:pPr algn="just"/>
            <a:r>
              <a:rPr lang="en-US" sz="2400" b="1" dirty="0">
                <a:latin typeface="Times New Roman"/>
                <a:ea typeface="Times New Roman"/>
              </a:rPr>
              <a:t>Decomposition And Accumulation</a:t>
            </a:r>
            <a:endParaRPr lang="en-US" sz="2400" dirty="0">
              <a:latin typeface="Times New Roman"/>
              <a:ea typeface="Times New Roman"/>
            </a:endParaRPr>
          </a:p>
          <a:p>
            <a:pPr algn="just"/>
            <a:r>
              <a:rPr lang="en-US" sz="2400" dirty="0">
                <a:latin typeface="Times New Roman"/>
                <a:ea typeface="Times New Roman"/>
              </a:rPr>
              <a:t>The primary or original source of soil organic matter (SOM) is the production of the primary producers-the higher plants. This organic material is subsequently consumed and decomposed by soil organisms. The result is the decomposition and the accumulation of organic matter in soils that has great diversity and a highly variable composition</a:t>
            </a:r>
            <a:endParaRPr lang="en-US" sz="2400" dirty="0"/>
          </a:p>
        </p:txBody>
      </p:sp>
    </p:spTree>
    <p:extLst>
      <p:ext uri="{BB962C8B-B14F-4D97-AF65-F5344CB8AC3E}">
        <p14:creationId xmlns:p14="http://schemas.microsoft.com/office/powerpoint/2010/main" xmlns="" val="1514873117"/>
      </p:ext>
    </p:extLst>
  </p:cSld>
  <p:clrMapOvr>
    <a:masterClrMapping/>
  </p:clrMapOvr>
  <mc:AlternateContent xmlns:mc="http://schemas.openxmlformats.org/markup-compatibility/2006">
    <mc:Choice xmlns:p14="http://schemas.microsoft.com/office/powerpoint/2010/main" xmlns="" Requires="p14">
      <p:transition spd="slow" p14:dur="3000">
        <p14:flip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5943600" cy="70788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r>
              <a:rPr lang="en-US" sz="2000" b="1" dirty="0">
                <a:solidFill>
                  <a:srgbClr val="000000"/>
                </a:solidFill>
                <a:latin typeface="Times New Roman"/>
                <a:ea typeface="Times New Roman"/>
              </a:rPr>
              <a:t>There are several ways to quickly increase the amount of organic matter</a:t>
            </a:r>
            <a:endParaRPr lang="en-US" sz="2000" b="1" dirty="0"/>
          </a:p>
        </p:txBody>
      </p:sp>
      <p:sp>
        <p:nvSpPr>
          <p:cNvPr id="3" name="Rectangle 2"/>
          <p:cNvSpPr/>
          <p:nvPr/>
        </p:nvSpPr>
        <p:spPr>
          <a:xfrm>
            <a:off x="457200" y="1432679"/>
            <a:ext cx="5943600" cy="1938992"/>
          </a:xfrm>
          <a:prstGeom prst="rect">
            <a:avLst/>
          </a:prstGeom>
        </p:spPr>
        <p:txBody>
          <a:bodyPr wrap="square">
            <a:spAutoFit/>
          </a:bodyPr>
          <a:lstStyle/>
          <a:p>
            <a:pPr marL="342900" lvl="0" indent="-342900" algn="just">
              <a:buFont typeface="+mj-lt"/>
              <a:buAutoNum type="arabicPeriod"/>
              <a:tabLst>
                <a:tab pos="457200" algn="l"/>
              </a:tabLst>
            </a:pPr>
            <a:r>
              <a:rPr lang="en-US" sz="2000" dirty="0">
                <a:solidFill>
                  <a:srgbClr val="000000"/>
                </a:solidFill>
                <a:latin typeface="Times New Roman"/>
                <a:ea typeface="Times New Roman"/>
              </a:rPr>
              <a:t>Compost: Decomposed organic material.</a:t>
            </a:r>
          </a:p>
          <a:p>
            <a:pPr marL="342900" lvl="0" indent="-342900" algn="just">
              <a:buFont typeface="+mj-lt"/>
              <a:buAutoNum type="arabicPeriod"/>
              <a:tabLst>
                <a:tab pos="457200" algn="l"/>
              </a:tabLst>
            </a:pPr>
            <a:r>
              <a:rPr lang="en-US" sz="2000" dirty="0">
                <a:solidFill>
                  <a:srgbClr val="000000"/>
                </a:solidFill>
                <a:latin typeface="Times New Roman"/>
                <a:ea typeface="Times New Roman"/>
              </a:rPr>
              <a:t>Plant and animal material and waste: Dead plants or plant waste such as leaves or bush and tree trimmings, or animal manure.</a:t>
            </a:r>
          </a:p>
          <a:p>
            <a:pPr marL="342900" lvl="0" indent="-342900" algn="just">
              <a:buFont typeface="+mj-lt"/>
              <a:buAutoNum type="arabicPeriod"/>
              <a:tabLst>
                <a:tab pos="457200" algn="l"/>
              </a:tabLst>
            </a:pPr>
            <a:r>
              <a:rPr lang="en-US" sz="2000" dirty="0">
                <a:solidFill>
                  <a:srgbClr val="000000"/>
                </a:solidFill>
                <a:latin typeface="Times New Roman"/>
                <a:ea typeface="Times New Roman"/>
              </a:rPr>
              <a:t>Green manure: Plants or plant material that is grown for the sole purpose of being incorporated with soil.</a:t>
            </a:r>
            <a:endParaRPr lang="en-US" sz="2000" dirty="0">
              <a:solidFill>
                <a:srgbClr val="000000"/>
              </a:solidFill>
              <a:effectLst/>
              <a:latin typeface="Times New Roman"/>
              <a:ea typeface="Times New Roman"/>
            </a:endParaRPr>
          </a:p>
        </p:txBody>
      </p:sp>
      <p:sp>
        <p:nvSpPr>
          <p:cNvPr id="4" name="Rectangle 3"/>
          <p:cNvSpPr/>
          <p:nvPr/>
        </p:nvSpPr>
        <p:spPr>
          <a:xfrm>
            <a:off x="457200" y="3810000"/>
            <a:ext cx="5943600" cy="3785652"/>
          </a:xfrm>
          <a:prstGeom prst="rect">
            <a:avLst/>
          </a:prstGeom>
        </p:spPr>
        <p:txBody>
          <a:bodyPr wrap="square">
            <a:spAutoFit/>
          </a:bodyPr>
          <a:lstStyle/>
          <a:p>
            <a:pPr algn="just"/>
            <a:r>
              <a:rPr lang="en-US" sz="2400" b="1" dirty="0">
                <a:latin typeface="Times New Roman"/>
                <a:ea typeface="Times New Roman"/>
              </a:rPr>
              <a:t>Labile Soil Organic Matter</a:t>
            </a:r>
            <a:endParaRPr lang="en-US" sz="2400" dirty="0">
              <a:latin typeface="Times New Roman"/>
              <a:ea typeface="Times New Roman"/>
            </a:endParaRPr>
          </a:p>
          <a:p>
            <a:pPr algn="just"/>
            <a:r>
              <a:rPr lang="en-US" sz="2400" dirty="0">
                <a:latin typeface="Times New Roman"/>
                <a:ea typeface="Times New Roman"/>
              </a:rPr>
              <a:t>The labile fraction of SOM consists of any readily degradable materials from the plant and animal residues, and readily degradable microbial products. The labile organic matter composes about 10 to 20 percent of the total SOM. Labile organic matter is an important reservoir of nutrients because the nutrients, especially nitrogen, are rapidly recycled in the soil ecosystem. </a:t>
            </a:r>
            <a:endParaRPr lang="en-US" sz="2400" dirty="0">
              <a:effectLst/>
              <a:latin typeface="Times New Roman"/>
              <a:ea typeface="Times New Roman"/>
            </a:endParaRPr>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30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727" y="601682"/>
            <a:ext cx="5791200" cy="526297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dirty="0">
                <a:latin typeface="Times New Roman"/>
                <a:ea typeface="Times New Roman"/>
              </a:rPr>
              <a:t>Stable Soil Organic Matter</a:t>
            </a:r>
            <a:endParaRPr lang="en-US" sz="2400" dirty="0">
              <a:latin typeface="Times New Roman"/>
              <a:ea typeface="Times New Roman"/>
            </a:endParaRPr>
          </a:p>
          <a:p>
            <a:pPr algn="just"/>
            <a:r>
              <a:rPr lang="en-US" sz="2400" dirty="0">
                <a:latin typeface="Times New Roman"/>
                <a:ea typeface="Times New Roman"/>
              </a:rPr>
              <a:t>The stable SOM fraction consists of resistant compounds: (1) in the decomposing residues, (2) in microbial products, and (3) that formed as a result of interaction of organic compounds with each other and with the mineral components of the soil, especially the clay. The stable organic matter is equivalent to humus. </a:t>
            </a:r>
            <a:r>
              <a:rPr lang="en-US" sz="2400" b="1" i="1" dirty="0">
                <a:solidFill>
                  <a:srgbClr val="000000"/>
                </a:solidFill>
                <a:latin typeface="Times New Roman"/>
                <a:ea typeface="Times New Roman"/>
              </a:rPr>
              <a:t>In soil science, humus refers to any organic matter that has reached a point of stability, where it will break down no further and might, if conditions do not change, remain essentially as it is for centuries.</a:t>
            </a:r>
            <a:endParaRPr lang="en-US" sz="2400" b="1" i="1" dirty="0"/>
          </a:p>
        </p:txBody>
      </p:sp>
      <p:sp>
        <p:nvSpPr>
          <p:cNvPr id="3" name="Rectangle 2"/>
          <p:cNvSpPr/>
          <p:nvPr/>
        </p:nvSpPr>
        <p:spPr>
          <a:xfrm>
            <a:off x="556727" y="5851038"/>
            <a:ext cx="5791200" cy="2677656"/>
          </a:xfrm>
          <a:prstGeom prst="rect">
            <a:avLst/>
          </a:prstGeom>
        </p:spPr>
        <p:txBody>
          <a:bodyPr wrap="square">
            <a:spAutoFit/>
          </a:bodyPr>
          <a:lstStyle/>
          <a:p>
            <a:pPr algn="just"/>
            <a:r>
              <a:rPr lang="en-US" sz="2400" dirty="0">
                <a:solidFill>
                  <a:srgbClr val="000000"/>
                </a:solidFill>
                <a:latin typeface="Times New Roman"/>
                <a:ea typeface="Times New Roman"/>
              </a:rPr>
              <a:t>Polymers and plastics, although they may be organic compounds, are usually not considered organic material, due to their poor ability to decompose. A clam's shell, while biotic, would not be considered organic matter by this definition because of its inability to decay</a:t>
            </a:r>
            <a:endParaRPr lang="en-US" sz="2400" dirty="0"/>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2750">
        <p14:vortex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4286" y="685800"/>
            <a:ext cx="5715000" cy="784830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r>
              <a:rPr lang="en-US" sz="2400" dirty="0">
                <a:solidFill>
                  <a:srgbClr val="000000"/>
                </a:solidFill>
                <a:latin typeface="Times New Roman"/>
                <a:ea typeface="Times New Roman"/>
              </a:rPr>
              <a:t>The process of “</a:t>
            </a:r>
            <a:r>
              <a:rPr lang="en-US" sz="2400" dirty="0" err="1">
                <a:solidFill>
                  <a:srgbClr val="000000"/>
                </a:solidFill>
                <a:latin typeface="Times New Roman"/>
                <a:ea typeface="Times New Roman"/>
              </a:rPr>
              <a:t>humification</a:t>
            </a:r>
            <a:r>
              <a:rPr lang="en-US" sz="2400" dirty="0">
                <a:solidFill>
                  <a:srgbClr val="000000"/>
                </a:solidFill>
                <a:latin typeface="Times New Roman"/>
                <a:ea typeface="Times New Roman"/>
              </a:rPr>
              <a:t>” can occur naturally in soil, or in the production of compost. The importance of chemically stable humus is thought by some to be the fertility it provides to soils in both a physical and chemical sense</a:t>
            </a:r>
            <a:r>
              <a:rPr lang="en-US" sz="2400" dirty="0" smtClean="0">
                <a:solidFill>
                  <a:srgbClr val="000000"/>
                </a:solidFill>
                <a:latin typeface="Times New Roman"/>
                <a:ea typeface="Times New Roman"/>
              </a:rPr>
              <a:t>.</a:t>
            </a:r>
          </a:p>
          <a:p>
            <a:pPr algn="just"/>
            <a:r>
              <a:rPr lang="en-US" sz="2400" dirty="0" smtClean="0">
                <a:solidFill>
                  <a:srgbClr val="000000"/>
                </a:solidFill>
                <a:latin typeface="Times New Roman"/>
                <a:ea typeface="Times New Roman"/>
              </a:rPr>
              <a:t> </a:t>
            </a:r>
            <a:r>
              <a:rPr lang="en-US" sz="2400" dirty="0">
                <a:solidFill>
                  <a:srgbClr val="000000"/>
                </a:solidFill>
                <a:latin typeface="Times New Roman"/>
                <a:ea typeface="Times New Roman"/>
              </a:rPr>
              <a:t>Physically, it helps the soil retain moisture by increasing </a:t>
            </a:r>
            <a:r>
              <a:rPr lang="en-US" sz="2400" dirty="0" err="1">
                <a:solidFill>
                  <a:srgbClr val="000000"/>
                </a:solidFill>
                <a:latin typeface="Times New Roman"/>
                <a:ea typeface="Times New Roman"/>
              </a:rPr>
              <a:t>microporosity</a:t>
            </a:r>
            <a:r>
              <a:rPr lang="en-US" sz="2400" dirty="0">
                <a:solidFill>
                  <a:srgbClr val="000000"/>
                </a:solidFill>
                <a:latin typeface="Times New Roman"/>
                <a:ea typeface="Times New Roman"/>
              </a:rPr>
              <a:t>, and encourages the formation of good soil </a:t>
            </a:r>
            <a:r>
              <a:rPr lang="en-US" sz="2400" dirty="0" smtClean="0">
                <a:solidFill>
                  <a:srgbClr val="000000"/>
                </a:solidFill>
                <a:latin typeface="Times New Roman"/>
                <a:ea typeface="Times New Roman"/>
              </a:rPr>
              <a:t>structure.</a:t>
            </a:r>
          </a:p>
          <a:p>
            <a:pPr algn="just"/>
            <a:endParaRPr lang="en-US" sz="2400" dirty="0">
              <a:solidFill>
                <a:srgbClr val="000000"/>
              </a:solidFill>
              <a:latin typeface="Times New Roman"/>
              <a:ea typeface="Times New Roman"/>
            </a:endParaRPr>
          </a:p>
          <a:p>
            <a:pPr algn="just"/>
            <a:r>
              <a:rPr lang="en-US" sz="2400" dirty="0" smtClean="0">
                <a:solidFill>
                  <a:srgbClr val="000000"/>
                </a:solidFill>
                <a:latin typeface="Times New Roman"/>
                <a:ea typeface="Times New Roman"/>
              </a:rPr>
              <a:t>Chemically</a:t>
            </a:r>
            <a:r>
              <a:rPr lang="en-US" sz="2400" dirty="0">
                <a:solidFill>
                  <a:srgbClr val="000000"/>
                </a:solidFill>
                <a:latin typeface="Times New Roman"/>
                <a:ea typeface="Times New Roman"/>
              </a:rPr>
              <a:t>, the incorporation of oxygen into large organic molecular assemblages generates many active, negatively charged sites that bind to positively charged </a:t>
            </a:r>
            <a:r>
              <a:rPr lang="en-US" sz="2400" dirty="0" smtClean="0">
                <a:solidFill>
                  <a:srgbClr val="000000"/>
                </a:solidFill>
                <a:latin typeface="Times New Roman"/>
                <a:ea typeface="Times New Roman"/>
              </a:rPr>
              <a:t>ions </a:t>
            </a:r>
            <a:r>
              <a:rPr lang="en-US" sz="2400" dirty="0">
                <a:solidFill>
                  <a:srgbClr val="000000"/>
                </a:solidFill>
                <a:latin typeface="Times New Roman"/>
                <a:ea typeface="Times New Roman"/>
              </a:rPr>
              <a:t>(</a:t>
            </a:r>
            <a:r>
              <a:rPr lang="en-US" sz="2400" dirty="0" err="1">
                <a:solidFill>
                  <a:srgbClr val="000000"/>
                </a:solidFill>
                <a:latin typeface="Times New Roman"/>
                <a:ea typeface="Times New Roman"/>
              </a:rPr>
              <a:t>cations</a:t>
            </a:r>
            <a:r>
              <a:rPr lang="en-US" sz="2400" dirty="0">
                <a:solidFill>
                  <a:srgbClr val="000000"/>
                </a:solidFill>
                <a:latin typeface="Times New Roman"/>
                <a:ea typeface="Times New Roman"/>
              </a:rPr>
              <a:t>) of plant nutrients, making them more available by ion </a:t>
            </a:r>
            <a:r>
              <a:rPr lang="en-US" sz="2400" dirty="0" smtClean="0">
                <a:solidFill>
                  <a:srgbClr val="000000"/>
                </a:solidFill>
                <a:latin typeface="Times New Roman"/>
                <a:ea typeface="Times New Roman"/>
              </a:rPr>
              <a:t>exchange.</a:t>
            </a:r>
          </a:p>
          <a:p>
            <a:pPr algn="just"/>
            <a:endParaRPr lang="en-US" sz="2400" dirty="0">
              <a:solidFill>
                <a:srgbClr val="000000"/>
              </a:solidFill>
              <a:latin typeface="Times New Roman"/>
              <a:ea typeface="Times New Roman"/>
            </a:endParaRPr>
          </a:p>
          <a:p>
            <a:pPr algn="just"/>
            <a:r>
              <a:rPr lang="en-US" sz="2400" dirty="0" smtClean="0">
                <a:solidFill>
                  <a:srgbClr val="000000"/>
                </a:solidFill>
                <a:latin typeface="Times New Roman"/>
                <a:ea typeface="Times New Roman"/>
              </a:rPr>
              <a:t>Biologically</a:t>
            </a:r>
            <a:r>
              <a:rPr lang="en-US" sz="2400" dirty="0">
                <a:solidFill>
                  <a:srgbClr val="000000"/>
                </a:solidFill>
                <a:latin typeface="Times New Roman"/>
                <a:ea typeface="Times New Roman"/>
              </a:rPr>
              <a:t>, it allows soil organisms (microbes and animals) to feed and reproduce. Humus is often described as the “life-force” of the soil. </a:t>
            </a:r>
            <a:endParaRPr lang="en-US" sz="2400" dirty="0"/>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400" y="0"/>
            <a:ext cx="6553200" cy="4357686"/>
          </a:xfrm>
          <a:prstGeom prst="rect">
            <a:avLst/>
          </a:prstGeom>
          <a:noFill/>
          <a:extLst>
            <a:ext uri="{909E8E84-426E-40DD-AFC4-6F175D3DCCD1}">
              <a14:hiddenFill xmlns:a14="http://schemas.microsoft.com/office/drawing/2010/main" xmlns="">
                <a:solidFill>
                  <a:srgbClr val="FFFFFF"/>
                </a:solidFill>
              </a14:hiddenFill>
            </a:ext>
          </a:extLst>
        </p:spPr>
      </p:pic>
      <p:sp>
        <p:nvSpPr>
          <p:cNvPr id="3" name="Rectangle 2"/>
          <p:cNvSpPr/>
          <p:nvPr/>
        </p:nvSpPr>
        <p:spPr>
          <a:xfrm>
            <a:off x="428604" y="4214810"/>
            <a:ext cx="6109996" cy="4708981"/>
          </a:xfrm>
          <a:prstGeom prst="rect">
            <a:avLst/>
          </a:prstGeom>
        </p:spPr>
        <p:txBody>
          <a:bodyPr wrap="square">
            <a:spAutoFit/>
          </a:bodyPr>
          <a:lstStyle/>
          <a:p>
            <a:pPr algn="just"/>
            <a:r>
              <a:rPr lang="en-US" sz="2000" dirty="0">
                <a:solidFill>
                  <a:srgbClr val="000000"/>
                </a:solidFill>
                <a:latin typeface="Times New Roman"/>
                <a:ea typeface="Times New Roman"/>
              </a:rPr>
              <a:t>Figure : Sources and sinks of dissolved organic matter (DOM) in soils </a:t>
            </a:r>
            <a:endParaRPr lang="en-US" sz="2000" dirty="0" smtClean="0">
              <a:solidFill>
                <a:srgbClr val="000000"/>
              </a:solidFill>
              <a:latin typeface="Times New Roman"/>
              <a:ea typeface="Times New Roman"/>
            </a:endParaRPr>
          </a:p>
          <a:p>
            <a:pPr algn="just"/>
            <a:r>
              <a:rPr lang="en-US" sz="2000" dirty="0" smtClean="0">
                <a:solidFill>
                  <a:srgbClr val="000000"/>
                </a:solidFill>
                <a:latin typeface="Times New Roman"/>
                <a:ea typeface="Times New Roman"/>
              </a:rPr>
              <a:t>Sources</a:t>
            </a:r>
            <a:r>
              <a:rPr lang="en-US" sz="2000" dirty="0">
                <a:solidFill>
                  <a:srgbClr val="000000"/>
                </a:solidFill>
                <a:latin typeface="Times New Roman"/>
                <a:ea typeface="Times New Roman"/>
              </a:rPr>
              <a:t>: </a:t>
            </a:r>
            <a:endParaRPr lang="en-US" sz="2000" dirty="0" smtClean="0">
              <a:solidFill>
                <a:srgbClr val="000000"/>
              </a:solidFill>
              <a:latin typeface="Times New Roman"/>
              <a:ea typeface="Times New Roman"/>
            </a:endParaRPr>
          </a:p>
          <a:p>
            <a:pPr algn="just"/>
            <a:r>
              <a:rPr lang="en-US" sz="2000" dirty="0" smtClean="0">
                <a:solidFill>
                  <a:srgbClr val="000000"/>
                </a:solidFill>
                <a:latin typeface="Times New Roman"/>
                <a:ea typeface="Times New Roman"/>
              </a:rPr>
              <a:t>1</a:t>
            </a:r>
            <a:r>
              <a:rPr lang="en-US" sz="2000" dirty="0">
                <a:solidFill>
                  <a:srgbClr val="000000"/>
                </a:solidFill>
                <a:latin typeface="Times New Roman"/>
                <a:ea typeface="Times New Roman"/>
              </a:rPr>
              <a:t>. </a:t>
            </a:r>
            <a:r>
              <a:rPr lang="en-US" sz="2000" dirty="0" smtClean="0">
                <a:solidFill>
                  <a:srgbClr val="000000"/>
                </a:solidFill>
                <a:latin typeface="Times New Roman"/>
                <a:ea typeface="Times New Roman"/>
              </a:rPr>
              <a:t>Through fall</a:t>
            </a:r>
          </a:p>
          <a:p>
            <a:pPr algn="just"/>
            <a:r>
              <a:rPr lang="en-US" sz="2000" dirty="0" smtClean="0">
                <a:solidFill>
                  <a:srgbClr val="000000"/>
                </a:solidFill>
                <a:latin typeface="Times New Roman"/>
                <a:ea typeface="Times New Roman"/>
              </a:rPr>
              <a:t>2</a:t>
            </a:r>
            <a:r>
              <a:rPr lang="en-US" sz="2000" dirty="0">
                <a:solidFill>
                  <a:srgbClr val="000000"/>
                </a:solidFill>
                <a:latin typeface="Times New Roman"/>
                <a:ea typeface="Times New Roman"/>
              </a:rPr>
              <a:t>. Root exudates; </a:t>
            </a:r>
            <a:endParaRPr lang="en-US" sz="2000" dirty="0" smtClean="0">
              <a:solidFill>
                <a:srgbClr val="000000"/>
              </a:solidFill>
              <a:latin typeface="Times New Roman"/>
              <a:ea typeface="Times New Roman"/>
            </a:endParaRPr>
          </a:p>
          <a:p>
            <a:pPr algn="just"/>
            <a:r>
              <a:rPr lang="en-US" sz="2000" dirty="0" smtClean="0">
                <a:solidFill>
                  <a:srgbClr val="000000"/>
                </a:solidFill>
                <a:latin typeface="Times New Roman"/>
                <a:ea typeface="Times New Roman"/>
              </a:rPr>
              <a:t>3</a:t>
            </a:r>
            <a:r>
              <a:rPr lang="en-US" sz="2000" dirty="0">
                <a:solidFill>
                  <a:srgbClr val="000000"/>
                </a:solidFill>
                <a:latin typeface="Times New Roman"/>
                <a:ea typeface="Times New Roman"/>
              </a:rPr>
              <a:t>. Microbial </a:t>
            </a:r>
            <a:r>
              <a:rPr lang="en-US" sz="2000" dirty="0" err="1" smtClean="0">
                <a:solidFill>
                  <a:srgbClr val="000000"/>
                </a:solidFill>
                <a:latin typeface="Times New Roman"/>
                <a:ea typeface="Times New Roman"/>
              </a:rPr>
              <a:t>lysis</a:t>
            </a:r>
            <a:endParaRPr lang="en-US" sz="2000" dirty="0" smtClean="0">
              <a:solidFill>
                <a:srgbClr val="000000"/>
              </a:solidFill>
              <a:latin typeface="Times New Roman"/>
              <a:ea typeface="Times New Roman"/>
            </a:endParaRPr>
          </a:p>
          <a:p>
            <a:pPr algn="just"/>
            <a:r>
              <a:rPr lang="en-US" sz="2000" dirty="0" smtClean="0">
                <a:solidFill>
                  <a:srgbClr val="000000"/>
                </a:solidFill>
                <a:latin typeface="Times New Roman"/>
                <a:ea typeface="Times New Roman"/>
              </a:rPr>
              <a:t>4</a:t>
            </a:r>
            <a:r>
              <a:rPr lang="en-US" sz="2000" dirty="0">
                <a:solidFill>
                  <a:srgbClr val="000000"/>
                </a:solidFill>
                <a:latin typeface="Times New Roman"/>
                <a:ea typeface="Times New Roman"/>
              </a:rPr>
              <a:t>. </a:t>
            </a:r>
            <a:r>
              <a:rPr lang="en-US" sz="2000" dirty="0" err="1" smtClean="0">
                <a:solidFill>
                  <a:srgbClr val="000000"/>
                </a:solidFill>
                <a:latin typeface="Times New Roman"/>
                <a:ea typeface="Times New Roman"/>
              </a:rPr>
              <a:t>Humification</a:t>
            </a:r>
            <a:endParaRPr lang="en-US" sz="2000" dirty="0" smtClean="0">
              <a:solidFill>
                <a:srgbClr val="000000"/>
              </a:solidFill>
              <a:latin typeface="Times New Roman"/>
              <a:ea typeface="Times New Roman"/>
            </a:endParaRPr>
          </a:p>
          <a:p>
            <a:pPr algn="just"/>
            <a:r>
              <a:rPr lang="en-US" sz="2000" dirty="0" smtClean="0">
                <a:solidFill>
                  <a:srgbClr val="000000"/>
                </a:solidFill>
                <a:latin typeface="Times New Roman"/>
                <a:ea typeface="Times New Roman"/>
              </a:rPr>
              <a:t>5</a:t>
            </a:r>
            <a:r>
              <a:rPr lang="en-US" sz="2000" dirty="0">
                <a:solidFill>
                  <a:srgbClr val="000000"/>
                </a:solidFill>
                <a:latin typeface="Times New Roman"/>
                <a:ea typeface="Times New Roman"/>
              </a:rPr>
              <a:t>. Litter and root </a:t>
            </a:r>
            <a:r>
              <a:rPr lang="en-US" sz="2000" dirty="0" smtClean="0">
                <a:solidFill>
                  <a:srgbClr val="000000"/>
                </a:solidFill>
                <a:latin typeface="Times New Roman"/>
                <a:ea typeface="Times New Roman"/>
              </a:rPr>
              <a:t>decomposition</a:t>
            </a:r>
          </a:p>
          <a:p>
            <a:pPr algn="just"/>
            <a:r>
              <a:rPr lang="en-US" sz="2000" dirty="0" smtClean="0">
                <a:solidFill>
                  <a:srgbClr val="000000"/>
                </a:solidFill>
                <a:latin typeface="Times New Roman"/>
                <a:ea typeface="Times New Roman"/>
              </a:rPr>
              <a:t>6</a:t>
            </a:r>
            <a:r>
              <a:rPr lang="en-US" sz="2000" dirty="0">
                <a:solidFill>
                  <a:srgbClr val="000000"/>
                </a:solidFill>
                <a:latin typeface="Times New Roman"/>
                <a:ea typeface="Times New Roman"/>
              </a:rPr>
              <a:t>. Organic </a:t>
            </a:r>
            <a:r>
              <a:rPr lang="en-US" sz="2000" dirty="0" smtClean="0">
                <a:solidFill>
                  <a:srgbClr val="000000"/>
                </a:solidFill>
                <a:latin typeface="Times New Roman"/>
                <a:ea typeface="Times New Roman"/>
              </a:rPr>
              <a:t>amendments</a:t>
            </a:r>
          </a:p>
          <a:p>
            <a:pPr algn="just"/>
            <a:r>
              <a:rPr lang="en-US" sz="2000" dirty="0" smtClean="0">
                <a:solidFill>
                  <a:srgbClr val="000000"/>
                </a:solidFill>
                <a:latin typeface="Times New Roman"/>
                <a:ea typeface="Times New Roman"/>
              </a:rPr>
              <a:t>Sinks</a:t>
            </a:r>
            <a:r>
              <a:rPr lang="en-US" sz="2000" dirty="0" smtClean="0">
                <a:solidFill>
                  <a:srgbClr val="000000"/>
                </a:solidFill>
                <a:latin typeface="Times New Roman"/>
                <a:ea typeface="Times New Roman"/>
              </a:rPr>
              <a:t>:</a:t>
            </a:r>
          </a:p>
          <a:p>
            <a:pPr algn="just"/>
            <a:r>
              <a:rPr lang="en-US" sz="2000" dirty="0" smtClean="0">
                <a:solidFill>
                  <a:srgbClr val="000000"/>
                </a:solidFill>
                <a:latin typeface="Times New Roman"/>
                <a:ea typeface="Times New Roman"/>
              </a:rPr>
              <a:t>7</a:t>
            </a:r>
            <a:r>
              <a:rPr lang="en-US" sz="2000" dirty="0">
                <a:solidFill>
                  <a:srgbClr val="000000"/>
                </a:solidFill>
                <a:latin typeface="Times New Roman"/>
                <a:ea typeface="Times New Roman"/>
              </a:rPr>
              <a:t>. Microbial </a:t>
            </a:r>
            <a:r>
              <a:rPr lang="en-US" sz="2000" dirty="0" smtClean="0">
                <a:solidFill>
                  <a:srgbClr val="000000"/>
                </a:solidFill>
                <a:latin typeface="Times New Roman"/>
                <a:ea typeface="Times New Roman"/>
              </a:rPr>
              <a:t>degradation </a:t>
            </a:r>
          </a:p>
          <a:p>
            <a:pPr algn="just"/>
            <a:r>
              <a:rPr lang="en-US" sz="2000" dirty="0" smtClean="0">
                <a:solidFill>
                  <a:srgbClr val="000000"/>
                </a:solidFill>
                <a:latin typeface="Times New Roman"/>
                <a:ea typeface="Times New Roman"/>
              </a:rPr>
              <a:t>8</a:t>
            </a:r>
            <a:r>
              <a:rPr lang="en-US" sz="2000" dirty="0">
                <a:solidFill>
                  <a:srgbClr val="000000"/>
                </a:solidFill>
                <a:latin typeface="Times New Roman"/>
                <a:ea typeface="Times New Roman"/>
              </a:rPr>
              <a:t>. Microbial </a:t>
            </a:r>
            <a:r>
              <a:rPr lang="en-US" sz="2000" dirty="0" smtClean="0">
                <a:solidFill>
                  <a:srgbClr val="000000"/>
                </a:solidFill>
                <a:latin typeface="Times New Roman"/>
                <a:ea typeface="Times New Roman"/>
              </a:rPr>
              <a:t>assimilation</a:t>
            </a:r>
          </a:p>
          <a:p>
            <a:pPr algn="just"/>
            <a:r>
              <a:rPr lang="en-US" sz="2000" dirty="0" smtClean="0">
                <a:solidFill>
                  <a:srgbClr val="000000"/>
                </a:solidFill>
                <a:latin typeface="Times New Roman"/>
                <a:ea typeface="Times New Roman"/>
              </a:rPr>
              <a:t>9</a:t>
            </a:r>
            <a:r>
              <a:rPr lang="en-US" sz="2000" dirty="0">
                <a:solidFill>
                  <a:srgbClr val="000000"/>
                </a:solidFill>
                <a:latin typeface="Times New Roman"/>
                <a:ea typeface="Times New Roman"/>
              </a:rPr>
              <a:t>. Lateral </a:t>
            </a:r>
            <a:r>
              <a:rPr lang="en-US" sz="2000" dirty="0" smtClean="0">
                <a:solidFill>
                  <a:srgbClr val="000000"/>
                </a:solidFill>
                <a:latin typeface="Times New Roman"/>
                <a:ea typeface="Times New Roman"/>
              </a:rPr>
              <a:t>flow</a:t>
            </a:r>
          </a:p>
          <a:p>
            <a:pPr algn="just"/>
            <a:r>
              <a:rPr lang="en-US" sz="2000" dirty="0" smtClean="0">
                <a:solidFill>
                  <a:srgbClr val="000000"/>
                </a:solidFill>
                <a:latin typeface="Times New Roman"/>
                <a:ea typeface="Times New Roman"/>
              </a:rPr>
              <a:t>10</a:t>
            </a:r>
            <a:r>
              <a:rPr lang="en-US" sz="2000" dirty="0">
                <a:solidFill>
                  <a:srgbClr val="000000"/>
                </a:solidFill>
                <a:latin typeface="Times New Roman"/>
                <a:ea typeface="Times New Roman"/>
              </a:rPr>
              <a:t>. </a:t>
            </a:r>
            <a:r>
              <a:rPr lang="en-US" sz="2000" dirty="0" smtClean="0">
                <a:solidFill>
                  <a:srgbClr val="000000"/>
                </a:solidFill>
                <a:latin typeface="Times New Roman"/>
                <a:ea typeface="Times New Roman"/>
              </a:rPr>
              <a:t>Sorption</a:t>
            </a:r>
          </a:p>
          <a:p>
            <a:pPr algn="just"/>
            <a:r>
              <a:rPr lang="en-US" sz="2000" dirty="0" smtClean="0">
                <a:solidFill>
                  <a:srgbClr val="000000"/>
                </a:solidFill>
                <a:latin typeface="Times New Roman"/>
                <a:ea typeface="Times New Roman"/>
              </a:rPr>
              <a:t>11</a:t>
            </a:r>
            <a:r>
              <a:rPr lang="en-US" sz="2000" dirty="0">
                <a:solidFill>
                  <a:srgbClr val="000000"/>
                </a:solidFill>
                <a:latin typeface="Times New Roman"/>
                <a:ea typeface="Times New Roman"/>
              </a:rPr>
              <a:t>. Leaching) </a:t>
            </a:r>
            <a:endParaRPr lang="en-US" sz="2000" dirty="0">
              <a:effectLst/>
              <a:latin typeface="Times New Roman"/>
              <a:ea typeface="Times New Roman"/>
            </a:endParaRPr>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igure 2 Organic Matter Decomposition Pathways for Aerobic Respiration."/>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2400" y="0"/>
            <a:ext cx="6553200" cy="3657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p:cNvSpPr/>
          <p:nvPr/>
        </p:nvSpPr>
        <p:spPr>
          <a:xfrm>
            <a:off x="762000" y="3741003"/>
            <a:ext cx="5638800" cy="323165"/>
          </a:xfrm>
          <a:prstGeom prst="rect">
            <a:avLst/>
          </a:prstGeom>
        </p:spPr>
        <p:txBody>
          <a:bodyPr wrap="square">
            <a:spAutoFit/>
          </a:bodyPr>
          <a:lstStyle/>
          <a:p>
            <a:pPr marL="114300" algn="just">
              <a:lnSpc>
                <a:spcPts val="1800"/>
              </a:lnSpc>
            </a:pPr>
            <a:r>
              <a:rPr lang="en-US" dirty="0">
                <a:latin typeface="Times New Roman"/>
                <a:ea typeface="Times New Roman"/>
              </a:rPr>
              <a:t>Generalized Representation of the Composting Process.</a:t>
            </a:r>
            <a:endParaRPr lang="en-US" dirty="0">
              <a:effectLst/>
              <a:latin typeface="Times New Roman"/>
              <a:ea typeface="Times New Roman"/>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52400" y="4064168"/>
            <a:ext cx="6553200" cy="3860632"/>
          </a:xfrm>
          <a:prstGeom prst="rect">
            <a:avLst/>
          </a:prstGeom>
          <a:noFill/>
          <a:extLst>
            <a:ext uri="{909E8E84-426E-40DD-AFC4-6F175D3DCCD1}">
              <a14:hiddenFill xmlns:a14="http://schemas.microsoft.com/office/drawing/2010/main" xmlns="">
                <a:solidFill>
                  <a:srgbClr val="FFFFFF"/>
                </a:solidFill>
              </a14:hiddenFill>
            </a:ext>
          </a:extLst>
        </p:spPr>
      </p:pic>
      <p:sp>
        <p:nvSpPr>
          <p:cNvPr id="3" name="Rectangle 2"/>
          <p:cNvSpPr/>
          <p:nvPr/>
        </p:nvSpPr>
        <p:spPr>
          <a:xfrm>
            <a:off x="533400" y="7924800"/>
            <a:ext cx="5867400" cy="646331"/>
          </a:xfrm>
          <a:prstGeom prst="rect">
            <a:avLst/>
          </a:prstGeom>
        </p:spPr>
        <p:txBody>
          <a:bodyPr wrap="square">
            <a:spAutoFit/>
          </a:bodyPr>
          <a:lstStyle/>
          <a:p>
            <a:r>
              <a:rPr lang="en-US" dirty="0">
                <a:latin typeface="Times New Roman"/>
                <a:ea typeface="Times New Roman"/>
              </a:rPr>
              <a:t>Organic Matter Decomposition and the Formation of </a:t>
            </a:r>
            <a:r>
              <a:rPr lang="en-US" dirty="0" err="1">
                <a:latin typeface="Times New Roman"/>
                <a:ea typeface="Times New Roman"/>
              </a:rPr>
              <a:t>Humic</a:t>
            </a:r>
            <a:r>
              <a:rPr lang="en-US" dirty="0">
                <a:latin typeface="Times New Roman"/>
                <a:ea typeface="Times New Roman"/>
              </a:rPr>
              <a:t> Substances.</a:t>
            </a:r>
            <a:endParaRPr lang="en-US" dirty="0"/>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2500">
        <p:push dir="u"/>
      </p:transition>
    </mc:Choice>
    <mc:Fallback>
      <p:transition spd="slow">
        <p:push dir="u"/>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49868"/>
            <a:ext cx="5257800" cy="369332"/>
          </a:xfrm>
          <a:prstGeom prst="rect">
            <a:avLst/>
          </a:prstGeom>
        </p:spPr>
        <p:txBody>
          <a:bodyPr wrap="square">
            <a:spAutoFit/>
          </a:bodyPr>
          <a:lstStyle/>
          <a:p>
            <a:pPr algn="justLow"/>
            <a:r>
              <a:rPr lang="en-US" b="1" dirty="0">
                <a:latin typeface="Times New Roman"/>
              </a:rPr>
              <a:t>Benefits of soil organic matter and humus</a:t>
            </a:r>
            <a:endParaRPr lang="en-US" sz="2800" b="1" dirty="0">
              <a:effectLst/>
              <a:latin typeface="Times New Roman"/>
            </a:endParaRPr>
          </a:p>
        </p:txBody>
      </p:sp>
      <p:sp>
        <p:nvSpPr>
          <p:cNvPr id="3" name="Rectangle 2"/>
          <p:cNvSpPr/>
          <p:nvPr/>
        </p:nvSpPr>
        <p:spPr>
          <a:xfrm>
            <a:off x="381000" y="1755845"/>
            <a:ext cx="6096000" cy="6001643"/>
          </a:xfrm>
          <a:prstGeom prst="rect">
            <a:avLst/>
          </a:prstGeom>
        </p:spPr>
        <p:txBody>
          <a:bodyPr wrap="square">
            <a:spAutoFit/>
          </a:bodyPr>
          <a:lstStyle/>
          <a:p>
            <a:pPr marL="342900" lvl="0" indent="-342900" algn="justLow">
              <a:buSzPts val="1000"/>
              <a:buFont typeface="Symbol"/>
              <a:buChar char=""/>
              <a:tabLst>
                <a:tab pos="457200" algn="l"/>
              </a:tabLst>
            </a:pPr>
            <a:r>
              <a:rPr lang="en-US" sz="2400" dirty="0">
                <a:solidFill>
                  <a:srgbClr val="000000"/>
                </a:solidFill>
                <a:latin typeface="Times New Roman"/>
                <a:ea typeface="Times New Roman"/>
              </a:rPr>
              <a:t>The mineralization process that converts raw organic matter to the relatively stable substance that is humus feeds the soil population of microorganisms and other creatures, thus maintaining high and healthy levels of soil life. </a:t>
            </a:r>
          </a:p>
          <a:p>
            <a:pPr marL="342900" lvl="0" indent="-342900" algn="justLow">
              <a:buSzPts val="1000"/>
              <a:buFont typeface="Symbol"/>
              <a:buChar char=""/>
              <a:tabLst>
                <a:tab pos="457200" algn="l"/>
              </a:tabLst>
            </a:pPr>
            <a:r>
              <a:rPr lang="en-US" sz="2400" dirty="0">
                <a:solidFill>
                  <a:srgbClr val="000000"/>
                </a:solidFill>
                <a:latin typeface="Times New Roman"/>
                <a:ea typeface="Times New Roman"/>
              </a:rPr>
              <a:t>The rate at which raw organic matter is converted into humus promotes (when fast) or limits (when slow) the coexistence of plants, animals and microbes in terrestrial ecosystems. </a:t>
            </a:r>
          </a:p>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Effective and stable humus are further sources of nutrients to microbes, the former providing a readily available supply while the latter acts as a more long-term storage reservoir.</a:t>
            </a:r>
            <a:endParaRPr lang="en-US" sz="2400" dirty="0">
              <a:solidFill>
                <a:srgbClr val="000000"/>
              </a:solidFill>
              <a:effectLst/>
              <a:latin typeface="Times New Roman"/>
              <a:ea typeface="Times New Roman"/>
            </a:endParaRPr>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2250">
        <p:cover/>
      </p:transition>
    </mc:Choice>
    <mc:Fallback>
      <p:transition spd="slow">
        <p:cov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6151983" cy="858696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Decomposition of dead plant material causes complex organic compounds to be slowly oxidized (lignin-like humus) or to break down into simpler forms (sugars and amino sugars, aliphatic and phenolic organic </a:t>
            </a:r>
            <a:r>
              <a:rPr lang="en-US" sz="2400" dirty="0" smtClean="0">
                <a:solidFill>
                  <a:srgbClr val="000000"/>
                </a:solidFill>
                <a:latin typeface="Times New Roman"/>
                <a:ea typeface="Times New Roman"/>
              </a:rPr>
              <a:t>acids</a:t>
            </a:r>
            <a:r>
              <a:rPr lang="en-US" sz="2400" dirty="0">
                <a:solidFill>
                  <a:srgbClr val="000000"/>
                </a:solidFill>
                <a:latin typeface="Times New Roman"/>
                <a:ea typeface="Times New Roman"/>
              </a:rPr>
              <a:t>) which are further transformed into microbial biomass (microbial humus) or are reorganized (and still oxidized) in </a:t>
            </a:r>
            <a:r>
              <a:rPr lang="en-US" sz="2400" dirty="0" err="1">
                <a:solidFill>
                  <a:srgbClr val="000000"/>
                </a:solidFill>
                <a:latin typeface="Times New Roman"/>
                <a:ea typeface="Times New Roman"/>
              </a:rPr>
              <a:t>humic</a:t>
            </a:r>
            <a:r>
              <a:rPr lang="en-US" sz="2400" dirty="0">
                <a:solidFill>
                  <a:srgbClr val="000000"/>
                </a:solidFill>
                <a:latin typeface="Times New Roman"/>
                <a:ea typeface="Times New Roman"/>
              </a:rPr>
              <a:t> assemblages (</a:t>
            </a:r>
            <a:r>
              <a:rPr lang="en-US" sz="2400" dirty="0" err="1">
                <a:solidFill>
                  <a:srgbClr val="000000"/>
                </a:solidFill>
                <a:latin typeface="Times New Roman"/>
                <a:ea typeface="Times New Roman"/>
              </a:rPr>
              <a:t>fulvic</a:t>
            </a:r>
            <a:r>
              <a:rPr lang="en-US" sz="2400" dirty="0">
                <a:solidFill>
                  <a:srgbClr val="000000"/>
                </a:solidFill>
                <a:latin typeface="Times New Roman"/>
                <a:ea typeface="Times New Roman"/>
              </a:rPr>
              <a:t> and </a:t>
            </a:r>
            <a:r>
              <a:rPr lang="en-US" sz="2400" dirty="0" err="1">
                <a:solidFill>
                  <a:srgbClr val="000000"/>
                </a:solidFill>
                <a:latin typeface="Times New Roman"/>
                <a:ea typeface="Times New Roman"/>
              </a:rPr>
              <a:t>humic</a:t>
            </a:r>
            <a:r>
              <a:rPr lang="en-US" sz="2400" dirty="0">
                <a:solidFill>
                  <a:srgbClr val="000000"/>
                </a:solidFill>
                <a:latin typeface="Times New Roman"/>
                <a:ea typeface="Times New Roman"/>
              </a:rPr>
              <a:t> acids, </a:t>
            </a:r>
            <a:r>
              <a:rPr lang="en-US" sz="2400" dirty="0" err="1">
                <a:solidFill>
                  <a:srgbClr val="000000"/>
                </a:solidFill>
                <a:latin typeface="Times New Roman"/>
                <a:ea typeface="Times New Roman"/>
              </a:rPr>
              <a:t>humins</a:t>
            </a:r>
            <a:r>
              <a:rPr lang="en-US" sz="2400" dirty="0">
                <a:solidFill>
                  <a:srgbClr val="000000"/>
                </a:solidFill>
                <a:latin typeface="Times New Roman"/>
                <a:ea typeface="Times New Roman"/>
              </a:rPr>
              <a:t>) which bind to clay minerals and metal hydroxides. There has been a long debate about the ability of plants to uptake </a:t>
            </a:r>
            <a:r>
              <a:rPr lang="en-US" sz="2400" dirty="0" err="1">
                <a:solidFill>
                  <a:srgbClr val="000000"/>
                </a:solidFill>
                <a:latin typeface="Times New Roman"/>
                <a:ea typeface="Times New Roman"/>
              </a:rPr>
              <a:t>humic</a:t>
            </a:r>
            <a:r>
              <a:rPr lang="en-US" sz="2400" dirty="0">
                <a:solidFill>
                  <a:srgbClr val="000000"/>
                </a:solidFill>
                <a:latin typeface="Times New Roman"/>
                <a:ea typeface="Times New Roman"/>
              </a:rPr>
              <a:t> substances from their root systems and to metabolize them. There is now a consensus about humus as playing a hormonal role rather than a </a:t>
            </a:r>
            <a:r>
              <a:rPr lang="en-US" sz="2400" dirty="0" smtClean="0">
                <a:solidFill>
                  <a:srgbClr val="000000"/>
                </a:solidFill>
                <a:latin typeface="Times New Roman"/>
                <a:ea typeface="Times New Roman"/>
              </a:rPr>
              <a:t>nutritional </a:t>
            </a:r>
            <a:r>
              <a:rPr lang="en-US" sz="2400" dirty="0">
                <a:solidFill>
                  <a:srgbClr val="000000"/>
                </a:solidFill>
                <a:latin typeface="Times New Roman"/>
                <a:ea typeface="Times New Roman"/>
              </a:rPr>
              <a:t>role in </a:t>
            </a:r>
            <a:r>
              <a:rPr lang="en-US" sz="2400" dirty="0" smtClean="0">
                <a:solidFill>
                  <a:srgbClr val="000000"/>
                </a:solidFill>
                <a:latin typeface="Times New Roman"/>
                <a:ea typeface="Times New Roman"/>
              </a:rPr>
              <a:t>plant </a:t>
            </a:r>
            <a:r>
              <a:rPr lang="en-US" sz="2400" dirty="0">
                <a:solidFill>
                  <a:srgbClr val="000000"/>
                </a:solidFill>
                <a:latin typeface="Times New Roman"/>
                <a:ea typeface="Times New Roman"/>
              </a:rPr>
              <a:t>physiology. </a:t>
            </a:r>
          </a:p>
          <a:p>
            <a:pPr marL="342900" lvl="0" indent="-342900" algn="just">
              <a:buSzPts val="1000"/>
              <a:buFont typeface="Symbol"/>
              <a:buChar char=""/>
              <a:tabLst>
                <a:tab pos="457200" algn="l"/>
              </a:tabLst>
            </a:pPr>
            <a:r>
              <a:rPr lang="en-US" sz="2400" dirty="0">
                <a:solidFill>
                  <a:srgbClr val="000000"/>
                </a:solidFill>
                <a:latin typeface="Times New Roman"/>
                <a:ea typeface="Times New Roman"/>
              </a:rPr>
              <a:t>Humus is a colloidal substance, and increases the soil's </a:t>
            </a:r>
            <a:r>
              <a:rPr lang="en-US" sz="2400" dirty="0" err="1">
                <a:solidFill>
                  <a:srgbClr val="000000"/>
                </a:solidFill>
                <a:latin typeface="Times New Roman"/>
                <a:ea typeface="Times New Roman"/>
              </a:rPr>
              <a:t>cation</a:t>
            </a:r>
            <a:r>
              <a:rPr lang="en-US" sz="2400" dirty="0">
                <a:solidFill>
                  <a:srgbClr val="000000"/>
                </a:solidFill>
                <a:latin typeface="Times New Roman"/>
                <a:ea typeface="Times New Roman"/>
              </a:rPr>
              <a:t> exchange capacity, hence its ability to store nutrients by chelation as can clay particles; thus while these nutrient </a:t>
            </a:r>
            <a:r>
              <a:rPr lang="en-US" sz="2400" dirty="0" err="1">
                <a:solidFill>
                  <a:srgbClr val="000000"/>
                </a:solidFill>
                <a:latin typeface="Times New Roman"/>
                <a:ea typeface="Times New Roman"/>
              </a:rPr>
              <a:t>cations</a:t>
            </a:r>
            <a:r>
              <a:rPr lang="en-US" sz="2400" dirty="0">
                <a:solidFill>
                  <a:srgbClr val="000000"/>
                </a:solidFill>
                <a:latin typeface="Times New Roman"/>
                <a:ea typeface="Times New Roman"/>
              </a:rPr>
              <a:t> are accessible to plants, they are held in the soil safe from leaching away by rain or </a:t>
            </a:r>
            <a:r>
              <a:rPr lang="en-US" sz="2400" dirty="0" smtClean="0">
                <a:solidFill>
                  <a:srgbClr val="000000"/>
                </a:solidFill>
                <a:latin typeface="Times New Roman"/>
                <a:ea typeface="Times New Roman"/>
              </a:rPr>
              <a:t>irrigation</a:t>
            </a:r>
            <a:r>
              <a:rPr lang="en-US" sz="2400" dirty="0">
                <a:solidFill>
                  <a:srgbClr val="000000"/>
                </a:solidFill>
                <a:latin typeface="Times New Roman"/>
                <a:ea typeface="Times New Roman"/>
              </a:rPr>
              <a:t>. </a:t>
            </a:r>
            <a:endParaRPr lang="en-US" sz="2400" dirty="0">
              <a:solidFill>
                <a:srgbClr val="000000"/>
              </a:solidFill>
              <a:effectLst/>
              <a:latin typeface="Times New Roman"/>
              <a:ea typeface="Times New Roman"/>
            </a:endParaRPr>
          </a:p>
        </p:txBody>
      </p:sp>
    </p:spTree>
    <p:extLst>
      <p:ext uri="{BB962C8B-B14F-4D97-AF65-F5344CB8AC3E}">
        <p14:creationId xmlns:p14="http://schemas.microsoft.com/office/powerpoint/2010/main" xmlns="" val="4157984125"/>
      </p:ext>
    </p:extLst>
  </p:cSld>
  <p:clrMapOvr>
    <a:masterClrMapping/>
  </p:clrMapOvr>
  <mc:AlternateContent xmlns:mc="http://schemas.openxmlformats.org/markup-compatibility/2006">
    <mc:Choice xmlns:p14="http://schemas.microsoft.com/office/powerpoint/2010/main" xmlns="" Requires="p14">
      <p:transition spd="slow" p14:dur="2000">
        <p:blinds dir="vert"/>
      </p:transition>
    </mc:Choice>
    <mc:Fallback>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600</TotalTime>
  <Words>1154</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Austin</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water </dc:title>
  <dc:creator>Sarwar</dc:creator>
  <cp:lastModifiedBy>Dahen .ce</cp:lastModifiedBy>
  <cp:revision>29</cp:revision>
  <dcterms:created xsi:type="dcterms:W3CDTF">2006-08-16T00:00:00Z</dcterms:created>
  <dcterms:modified xsi:type="dcterms:W3CDTF">2013-01-12T08:47:07Z</dcterms:modified>
</cp:coreProperties>
</file>