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7" r:id="rId3"/>
    <p:sldId id="257" r:id="rId4"/>
    <p:sldId id="258" r:id="rId5"/>
    <p:sldId id="259" r:id="rId6"/>
    <p:sldId id="268" r:id="rId7"/>
    <p:sldId id="269" r:id="rId8"/>
    <p:sldId id="260" r:id="rId9"/>
    <p:sldId id="261" r:id="rId10"/>
    <p:sldId id="262" r:id="rId11"/>
    <p:sldId id="263" r:id="rId12"/>
    <p:sldId id="270" r:id="rId13"/>
    <p:sldId id="271" r:id="rId14"/>
    <p:sldId id="264" r:id="rId15"/>
    <p:sldId id="265"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656"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12/3/2012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12/3/2012</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12/3/2012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13564" y="457200"/>
            <a:ext cx="3581400" cy="1323439"/>
          </a:xfrm>
          <a:prstGeom prst="rect">
            <a:avLst/>
          </a:prstGeom>
        </p:spPr>
        <p:txBody>
          <a:bodyPr wrap="square">
            <a:spAutoFit/>
          </a:bodyPr>
          <a:lstStyle/>
          <a:p>
            <a:pPr algn="ctr"/>
            <a:r>
              <a:rPr lang="en-US" sz="4000" b="1" dirty="0">
                <a:latin typeface="Albertus Medium" pitchFamily="34" charset="0"/>
              </a:rPr>
              <a:t>Hydraulic </a:t>
            </a:r>
            <a:r>
              <a:rPr lang="en-US" sz="4000" b="1" dirty="0" smtClean="0">
                <a:latin typeface="Albertus Medium" pitchFamily="34" charset="0"/>
              </a:rPr>
              <a:t>Conductivity</a:t>
            </a:r>
            <a:endParaRPr lang="en-US" sz="4000" dirty="0">
              <a:latin typeface="Albertus Medium" pitchFamily="34" charset="0"/>
            </a:endParaRPr>
          </a:p>
        </p:txBody>
      </p:sp>
      <p:sp>
        <p:nvSpPr>
          <p:cNvPr id="7" name="Rectangle 6"/>
          <p:cNvSpPr/>
          <p:nvPr/>
        </p:nvSpPr>
        <p:spPr>
          <a:xfrm>
            <a:off x="214282" y="3071810"/>
            <a:ext cx="8429684" cy="310854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800" dirty="0" smtClean="0">
                <a:latin typeface="Times New Roman" pitchFamily="18" charset="0"/>
                <a:cs typeface="Times New Roman" pitchFamily="18" charset="0"/>
              </a:rPr>
              <a:t>Water in the subsurface serves as a critical resource for human consumption, both directly and indirectly Groundwater resources serve as one of the two primary sources of potable water supply in the world (the other being surface water). In addition, water in the soil profile supports plant life, upon which humans are dependent in several ways.</a:t>
            </a:r>
            <a:endParaRPr lang="ar-SA"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3284718467"/>
      </p:ext>
    </p:extLst>
  </p:cSld>
  <p:clrMapOvr>
    <a:masterClrMapping/>
  </p:clrMapOvr>
  <mc:AlternateContent xmlns:mc="http://schemas.openxmlformats.org/markup-compatibility/2006">
    <mc:Choice xmlns="" xmlns:p14="http://schemas.microsoft.com/office/powerpoint/2010/main" Requires="p14">
      <p:transition spd="slow" p14:dur="2250">
        <p14:pan dir="u"/>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33400" y="685800"/>
            <a:ext cx="8077200" cy="5257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144355397"/>
      </p:ext>
    </p:extLst>
  </p:cSld>
  <p:clrMapOvr>
    <a:masterClrMapping/>
  </p:clrMapOvr>
  <mc:AlternateContent xmlns:mc="http://schemas.openxmlformats.org/markup-compatibility/2006">
    <mc:Choice xmlns="" xmlns:p14="http://schemas.microsoft.com/office/powerpoint/2010/main" Requires="p14">
      <p:transition spd="slow" p14:dur="2250">
        <p14:conveyor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0"/>
            <a:ext cx="7772400" cy="3785652"/>
          </a:xfrm>
          <a:prstGeom prst="rect">
            <a:avLst/>
          </a:prstGeom>
        </p:spPr>
        <p:txBody>
          <a:bodyPr wrap="square">
            <a:spAutoFit/>
          </a:bodyPr>
          <a:lstStyle/>
          <a:p>
            <a:pPr algn="just"/>
            <a:r>
              <a:rPr lang="en-US" sz="2400" b="1" dirty="0">
                <a:latin typeface="Bell MT" pitchFamily="18" charset="0"/>
              </a:rPr>
              <a:t>Constant-head method</a:t>
            </a:r>
          </a:p>
          <a:p>
            <a:pPr algn="just"/>
            <a:r>
              <a:rPr lang="en-US" sz="2400" dirty="0">
                <a:latin typeface="Bell MT" pitchFamily="18" charset="0"/>
              </a:rPr>
              <a:t>The constant-head method is typically used on granular soil. This procedure allows water to move through the soil under a steady state head condition while the quantity (volume) of water flowing through the soil specimen is measured over a period of time. By knowing the quantity Q of water measured, length L of specimen, cross-sectional area A of the specimen, time t required for the quantity of water Q to be discharged, and head h, the hydraulic conductivity can be calculated:</a:t>
            </a:r>
          </a:p>
        </p:txBody>
      </p:sp>
      <p:sp>
        <p:nvSpPr>
          <p:cNvPr id="3" name="Rectangle 2"/>
          <p:cNvSpPr/>
          <p:nvPr/>
        </p:nvSpPr>
        <p:spPr>
          <a:xfrm>
            <a:off x="1071538" y="4500570"/>
            <a:ext cx="6705600" cy="461665"/>
          </a:xfrm>
          <a:prstGeom prst="rect">
            <a:avLst/>
          </a:prstGeom>
        </p:spPr>
        <p:txBody>
          <a:bodyPr wrap="square">
            <a:spAutoFit/>
          </a:bodyPr>
          <a:lstStyle/>
          <a:p>
            <a:r>
              <a:rPr lang="en-US" sz="2400" dirty="0" smtClean="0">
                <a:latin typeface="Bell MT" pitchFamily="18" charset="0"/>
              </a:rPr>
              <a:t> </a:t>
            </a:r>
            <a:r>
              <a:rPr lang="en-US" sz="2400" dirty="0">
                <a:latin typeface="Bell MT" pitchFamily="18" charset="0"/>
              </a:rPr>
              <a:t>Using Darcy's Law</a:t>
            </a:r>
            <a:r>
              <a:rPr lang="en-US" dirty="0"/>
              <a:t>:</a:t>
            </a:r>
          </a:p>
        </p:txBody>
      </p:sp>
    </p:spTree>
    <p:extLst>
      <p:ext uri="{BB962C8B-B14F-4D97-AF65-F5344CB8AC3E}">
        <p14:creationId xmlns="" xmlns:p14="http://schemas.microsoft.com/office/powerpoint/2010/main" val="3144355397"/>
      </p:ext>
    </p:extLst>
  </p:cSld>
  <p:clrMapOvr>
    <a:masterClrMapping/>
  </p:clrMapOvr>
  <mc:AlternateContent xmlns:mc="http://schemas.openxmlformats.org/markup-compatibility/2006">
    <mc:Choice xmlns="" xmlns:p14="http://schemas.microsoft.com/office/powerpoint/2010/main" Requires="p14">
      <p:transition spd="slow" p14:dur="20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500034" y="1357298"/>
            <a:ext cx="8143932"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31F20"/>
                </a:solidFill>
                <a:effectLst/>
                <a:latin typeface="Times New Roman" pitchFamily="18" charset="0"/>
                <a:ea typeface="Calibri" pitchFamily="34" charset="0"/>
                <a:cs typeface="Times New Roman" pitchFamily="18" charset="0"/>
              </a:rPr>
              <a:t>In 1856, a French hydraulic engineer, Henry Darcy, established a relationship that bears his name to this day. The relationship is based on studies of water flow through columns of sand, similar to the schematic shown in Figure below. In Darcy</a:t>
            </a:r>
            <a:r>
              <a:rPr kumimoji="0" lang="en-US" sz="2400" b="0" i="0" u="none" strike="noStrike" cap="none" normalizeH="0" baseline="0" dirty="0" smtClean="0">
                <a:ln>
                  <a:noFill/>
                </a:ln>
                <a:solidFill>
                  <a:srgbClr val="231F2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231F20"/>
                </a:solidFill>
                <a:effectLst/>
                <a:latin typeface="Times New Roman" pitchFamily="18" charset="0"/>
                <a:ea typeface="Calibri" pitchFamily="34" charset="0"/>
                <a:cs typeface="Times New Roman" pitchFamily="18" charset="0"/>
              </a:rPr>
              <a:t>s experiment, the column is packed with sand and plugged on both ends with stoppers. Water is introduced into the column under pressure through an inlet in the stopper and allowed to flow through it until all the pores are fully saturated with water and inflow and outflow rates are equal. Water pressures along the flow path are measured by the manometers installed at the ends of the column.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2"/>
          <a:srcRect/>
          <a:stretch>
            <a:fillRect/>
          </a:stretch>
        </p:blipFill>
        <p:spPr bwMode="auto">
          <a:xfrm>
            <a:off x="357158" y="0"/>
            <a:ext cx="8429684" cy="4143380"/>
          </a:xfrm>
          <a:prstGeom prst="rect">
            <a:avLst/>
          </a:prstGeom>
          <a:noFill/>
          <a:ln w="9525">
            <a:noFill/>
            <a:miter lim="800000"/>
            <a:headEnd/>
            <a:tailEnd/>
          </a:ln>
        </p:spPr>
      </p:pic>
      <p:sp>
        <p:nvSpPr>
          <p:cNvPr id="31746" name="Rectangle 2"/>
          <p:cNvSpPr>
            <a:spLocks noChangeArrowheads="1"/>
          </p:cNvSpPr>
          <p:nvPr/>
        </p:nvSpPr>
        <p:spPr bwMode="auto">
          <a:xfrm>
            <a:off x="285720" y="4357695"/>
            <a:ext cx="8643998" cy="2215991"/>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31F20"/>
                </a:solidFill>
                <a:effectLst/>
                <a:latin typeface="Times New Roman" pitchFamily="18" charset="0"/>
                <a:ea typeface="Calibri" pitchFamily="34" charset="0"/>
                <a:cs typeface="Times New Roman" pitchFamily="18" charset="0"/>
              </a:rPr>
              <a:t>In his series of experiments, Darcy studied the relationship between flow rate and the head loss between the inlet and outlet of the column. He found that: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31F20"/>
                </a:solidFill>
                <a:effectLst/>
                <a:latin typeface="Times New Roman" pitchFamily="18" charset="0"/>
                <a:ea typeface="Calibri" pitchFamily="34" charset="0"/>
                <a:cs typeface="Times New Roman" pitchFamily="18" charset="0"/>
              </a:rPr>
              <a:t>-The flow rate is proportional to the head loss between the inlet and outlet of the column: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1745" name="Picture 10"/>
          <p:cNvPicPr>
            <a:picLocks noChangeAspect="1" noChangeArrowheads="1"/>
          </p:cNvPicPr>
          <p:nvPr/>
        </p:nvPicPr>
        <p:blipFill>
          <a:blip r:embed="rId3"/>
          <a:srcRect/>
          <a:stretch>
            <a:fillRect/>
          </a:stretch>
        </p:blipFill>
        <p:spPr bwMode="auto">
          <a:xfrm>
            <a:off x="3643306" y="5857892"/>
            <a:ext cx="2357454" cy="714380"/>
          </a:xfrm>
          <a:prstGeom prst="rect">
            <a:avLst/>
          </a:prstGeom>
          <a:noFill/>
        </p:spPr>
      </p:pic>
      <p:sp>
        <p:nvSpPr>
          <p:cNvPr id="31747" name="Rectangle 3"/>
          <p:cNvSpPr>
            <a:spLocks noChangeArrowheads="1"/>
          </p:cNvSpPr>
          <p:nvPr/>
        </p:nvSpPr>
        <p:spPr bwMode="auto">
          <a:xfrm>
            <a:off x="22860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144355397"/>
      </p:ext>
    </p:extLst>
  </p:cSld>
  <p:clrMapOvr>
    <a:masterClrMapping/>
  </p:clrMapOvr>
  <mc:AlternateContent xmlns:mc="http://schemas.openxmlformats.org/markup-compatibility/2006">
    <mc:Choice xmlns=""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85786" y="4714884"/>
            <a:ext cx="4000528" cy="923330"/>
          </a:xfrm>
          <a:prstGeom prst="rect">
            <a:avLst/>
          </a:prstGeom>
        </p:spPr>
        <p:txBody>
          <a:bodyPr wrap="square">
            <a:spAutoFit/>
          </a:bodyPr>
          <a:lstStyle/>
          <a:p>
            <a:r>
              <a:rPr lang="en-US" dirty="0"/>
              <a:t>where </a:t>
            </a:r>
            <a:r>
              <a:rPr lang="en-US" i="1" dirty="0"/>
              <a:t>h</a:t>
            </a:r>
            <a:r>
              <a:rPr lang="en-US" dirty="0"/>
              <a:t> is the difference of hydraulic head over distance </a:t>
            </a:r>
            <a:r>
              <a:rPr lang="en-US" i="1" dirty="0"/>
              <a:t>L</a:t>
            </a:r>
            <a:r>
              <a:rPr lang="en-US" dirty="0"/>
              <a:t>, yields</a:t>
            </a:r>
          </a:p>
        </p:txBody>
      </p:sp>
      <p:pic>
        <p:nvPicPr>
          <p:cNvPr id="8" name="Picture 7" descr="Q = \frac{AKh}{L}"/>
          <p:cNvPicPr/>
          <p:nvPr/>
        </p:nvPicPr>
        <p:blipFill>
          <a:blip r:embed="rId2">
            <a:extLst>
              <a:ext uri="{28A0092B-C50C-407E-A947-70E740481C1C}">
                <a14:useLocalDpi xmlns="" xmlns:a14="http://schemas.microsoft.com/office/drawing/2010/main" val="0"/>
              </a:ext>
            </a:extLst>
          </a:blip>
          <a:srcRect/>
          <a:stretch>
            <a:fillRect/>
          </a:stretch>
        </p:blipFill>
        <p:spPr bwMode="auto">
          <a:xfrm>
            <a:off x="4857752" y="4929198"/>
            <a:ext cx="1371600" cy="609600"/>
          </a:xfrm>
          <a:prstGeom prst="rect">
            <a:avLst/>
          </a:prstGeom>
          <a:noFill/>
          <a:ln>
            <a:noFill/>
          </a:ln>
        </p:spPr>
      </p:pic>
      <p:sp>
        <p:nvSpPr>
          <p:cNvPr id="7" name="Rectangle 6"/>
          <p:cNvSpPr/>
          <p:nvPr/>
        </p:nvSpPr>
        <p:spPr>
          <a:xfrm>
            <a:off x="714348" y="5857892"/>
            <a:ext cx="2706318" cy="461665"/>
          </a:xfrm>
          <a:prstGeom prst="rect">
            <a:avLst/>
          </a:prstGeom>
        </p:spPr>
        <p:txBody>
          <a:bodyPr wrap="none">
            <a:spAutoFit/>
          </a:bodyPr>
          <a:lstStyle/>
          <a:p>
            <a:r>
              <a:rPr lang="en-US" sz="2400" dirty="0">
                <a:latin typeface="Bell MT" pitchFamily="18" charset="0"/>
              </a:rPr>
              <a:t>Solving for </a:t>
            </a:r>
            <a:r>
              <a:rPr lang="en-US" sz="2400" i="1" dirty="0">
                <a:latin typeface="Bell MT" pitchFamily="18" charset="0"/>
              </a:rPr>
              <a:t>K</a:t>
            </a:r>
            <a:r>
              <a:rPr lang="en-US" sz="2400" dirty="0">
                <a:latin typeface="Bell MT" pitchFamily="18" charset="0"/>
              </a:rPr>
              <a:t> gives</a:t>
            </a:r>
            <a:r>
              <a:rPr lang="en-US" dirty="0"/>
              <a:t>: </a:t>
            </a:r>
          </a:p>
        </p:txBody>
      </p:sp>
      <p:pic>
        <p:nvPicPr>
          <p:cNvPr id="10" name="Picture 9" descr="K = \frac{QL}{Ah}"/>
          <p:cNvPicPr/>
          <p:nvPr/>
        </p:nvPicPr>
        <p:blipFill>
          <a:blip r:embed="rId3">
            <a:extLst>
              <a:ext uri="{28A0092B-C50C-407E-A947-70E740481C1C}">
                <a14:useLocalDpi xmlns="" xmlns:a14="http://schemas.microsoft.com/office/drawing/2010/main" val="0"/>
              </a:ext>
            </a:extLst>
          </a:blip>
          <a:srcRect/>
          <a:stretch>
            <a:fillRect/>
          </a:stretch>
        </p:blipFill>
        <p:spPr bwMode="auto">
          <a:xfrm>
            <a:off x="3857620" y="5857892"/>
            <a:ext cx="1421424" cy="617855"/>
          </a:xfrm>
          <a:prstGeom prst="rect">
            <a:avLst/>
          </a:prstGeom>
          <a:noFill/>
          <a:ln>
            <a:noFill/>
          </a:ln>
        </p:spPr>
      </p:pic>
      <p:sp>
        <p:nvSpPr>
          <p:cNvPr id="9" name="Rectangle 8"/>
          <p:cNvSpPr/>
          <p:nvPr/>
        </p:nvSpPr>
        <p:spPr>
          <a:xfrm>
            <a:off x="357158" y="285728"/>
            <a:ext cx="8215370" cy="46166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dirty="0" smtClean="0">
                <a:latin typeface="Times New Roman" pitchFamily="18" charset="0"/>
                <a:cs typeface="Times New Roman" pitchFamily="18" charset="0"/>
              </a:rPr>
              <a:t>-The flow rate is inversely proportional to the length of flow path</a:t>
            </a:r>
            <a:endParaRPr lang="ar-SA" sz="2400" dirty="0">
              <a:latin typeface="Times New Roman" pitchFamily="18" charset="0"/>
              <a:cs typeface="Times New Roman" pitchFamily="18" charset="0"/>
            </a:endParaRPr>
          </a:p>
        </p:txBody>
      </p:sp>
      <p:pic>
        <p:nvPicPr>
          <p:cNvPr id="11" name="Picture 10"/>
          <p:cNvPicPr/>
          <p:nvPr/>
        </p:nvPicPr>
        <p:blipFill>
          <a:blip r:embed="rId4"/>
          <a:srcRect/>
          <a:stretch>
            <a:fillRect/>
          </a:stretch>
        </p:blipFill>
        <p:spPr bwMode="auto">
          <a:xfrm>
            <a:off x="2857488" y="785795"/>
            <a:ext cx="2571768" cy="1000132"/>
          </a:xfrm>
          <a:prstGeom prst="rect">
            <a:avLst/>
          </a:prstGeom>
          <a:noFill/>
          <a:ln w="9525">
            <a:noFill/>
            <a:miter lim="800000"/>
            <a:headEnd/>
            <a:tailEnd/>
          </a:ln>
        </p:spPr>
      </p:pic>
      <p:sp>
        <p:nvSpPr>
          <p:cNvPr id="6146" name="Rectangle 2"/>
          <p:cNvSpPr>
            <a:spLocks noChangeArrowheads="1"/>
          </p:cNvSpPr>
          <p:nvPr/>
        </p:nvSpPr>
        <p:spPr bwMode="auto">
          <a:xfrm>
            <a:off x="571472" y="2143116"/>
            <a:ext cx="785818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31F20"/>
                </a:solidFill>
                <a:effectLst/>
                <a:latin typeface="Times New Roman" pitchFamily="18" charset="0"/>
                <a:ea typeface="Calibri" pitchFamily="34" charset="0"/>
                <a:cs typeface="Times New Roman" pitchFamily="18" charset="0"/>
              </a:rPr>
              <a:t>-The flow rate is proportional to the cross-sectional area of the column: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7" name="Rectangle 3"/>
          <p:cNvSpPr>
            <a:spLocks noChangeArrowheads="1"/>
          </p:cNvSpPr>
          <p:nvPr/>
        </p:nvSpPr>
        <p:spPr bwMode="auto">
          <a:xfrm>
            <a:off x="0" y="847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pic>
        <p:nvPicPr>
          <p:cNvPr id="14" name="Picture 13"/>
          <p:cNvPicPr/>
          <p:nvPr/>
        </p:nvPicPr>
        <p:blipFill>
          <a:blip r:embed="rId5"/>
          <a:srcRect/>
          <a:stretch>
            <a:fillRect/>
          </a:stretch>
        </p:blipFill>
        <p:spPr bwMode="auto">
          <a:xfrm>
            <a:off x="3786182" y="2500306"/>
            <a:ext cx="1610685" cy="623255"/>
          </a:xfrm>
          <a:prstGeom prst="rect">
            <a:avLst/>
          </a:prstGeom>
          <a:noFill/>
          <a:ln w="9525">
            <a:noFill/>
            <a:miter lim="800000"/>
            <a:headEnd/>
            <a:tailEnd/>
          </a:ln>
        </p:spPr>
      </p:pic>
      <p:sp>
        <p:nvSpPr>
          <p:cNvPr id="6148" name="Rectangle 4"/>
          <p:cNvSpPr>
            <a:spLocks noChangeArrowheads="1"/>
          </p:cNvSpPr>
          <p:nvPr/>
        </p:nvSpPr>
        <p:spPr bwMode="auto">
          <a:xfrm>
            <a:off x="428596" y="3286124"/>
            <a:ext cx="828680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31F20"/>
                </a:solidFill>
                <a:effectLst/>
                <a:latin typeface="Times New Roman" pitchFamily="18" charset="0"/>
                <a:ea typeface="Calibri" pitchFamily="34" charset="0"/>
                <a:cs typeface="Times New Roman" pitchFamily="18" charset="0"/>
              </a:rPr>
              <a:t>-Mathematically, these experimental results can be written as: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6" name="Picture 15"/>
          <p:cNvPicPr/>
          <p:nvPr/>
        </p:nvPicPr>
        <p:blipFill>
          <a:blip r:embed="rId6"/>
          <a:srcRect/>
          <a:stretch>
            <a:fillRect/>
          </a:stretch>
        </p:blipFill>
        <p:spPr bwMode="auto">
          <a:xfrm>
            <a:off x="2357422" y="3643314"/>
            <a:ext cx="4143404" cy="928694"/>
          </a:xfrm>
          <a:prstGeom prst="rect">
            <a:avLst/>
          </a:prstGeom>
          <a:noFill/>
          <a:ln w="9525">
            <a:noFill/>
            <a:miter lim="800000"/>
            <a:headEnd/>
            <a:tailEnd/>
          </a:ln>
        </p:spPr>
      </p:pic>
    </p:spTree>
    <p:extLst>
      <p:ext uri="{BB962C8B-B14F-4D97-AF65-F5344CB8AC3E}">
        <p14:creationId xmlns="" xmlns:p14="http://schemas.microsoft.com/office/powerpoint/2010/main" val="3144355397"/>
      </p:ext>
    </p:extLst>
  </p:cSld>
  <p:clrMapOvr>
    <a:masterClrMapping/>
  </p:clrMapOvr>
  <mc:AlternateContent xmlns:mc="http://schemas.openxmlformats.org/markup-compatibility/2006">
    <mc:Choice xmlns=""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964" y="838200"/>
            <a:ext cx="7772400" cy="3046988"/>
          </a:xfrm>
          <a:prstGeom prst="rect">
            <a:avLst/>
          </a:prstGeom>
        </p:spPr>
        <p:txBody>
          <a:bodyPr wrap="square">
            <a:spAutoFit/>
          </a:bodyPr>
          <a:lstStyle/>
          <a:p>
            <a:pPr algn="just"/>
            <a:r>
              <a:rPr lang="en-US" sz="2400" b="1" dirty="0">
                <a:latin typeface="Bell MT" pitchFamily="18" charset="0"/>
              </a:rPr>
              <a:t>Falling-head method</a:t>
            </a:r>
          </a:p>
          <a:p>
            <a:pPr lvl="0" algn="just"/>
            <a:r>
              <a:rPr lang="en-US" sz="2400" dirty="0">
                <a:latin typeface="Bell MT" pitchFamily="18" charset="0"/>
              </a:rPr>
              <a:t>The falling-head method is totally different than the constant head methods in its initial setup; however, the advantage to the falling-head method is that can be used for both fine-grained and coarse-grained soils. The soil sample is first saturated under a specific head condition. The water is then allowed to flow through the soil without maintaining a constant pressure head.</a:t>
            </a:r>
          </a:p>
        </p:txBody>
      </p:sp>
      <p:pic>
        <p:nvPicPr>
          <p:cNvPr id="3" name="Picture 2" descr="K = \frac{2.3aL}{At}\log\left(\frac{h_1}{h_2}\right)"/>
          <p:cNvPicPr/>
          <p:nvPr/>
        </p:nvPicPr>
        <p:blipFill>
          <a:blip r:embed="rId2">
            <a:extLst>
              <a:ext uri="{28A0092B-C50C-407E-A947-70E740481C1C}">
                <a14:useLocalDpi xmlns="" xmlns:a14="http://schemas.microsoft.com/office/drawing/2010/main" val="0"/>
              </a:ext>
            </a:extLst>
          </a:blip>
          <a:srcRect/>
          <a:stretch>
            <a:fillRect/>
          </a:stretch>
        </p:blipFill>
        <p:spPr bwMode="auto">
          <a:xfrm>
            <a:off x="2743201" y="4114800"/>
            <a:ext cx="2546956" cy="762000"/>
          </a:xfrm>
          <a:prstGeom prst="rect">
            <a:avLst/>
          </a:prstGeom>
          <a:noFill/>
          <a:ln>
            <a:noFill/>
          </a:ln>
        </p:spPr>
      </p:pic>
    </p:spTree>
    <p:extLst>
      <p:ext uri="{BB962C8B-B14F-4D97-AF65-F5344CB8AC3E}">
        <p14:creationId xmlns="" xmlns:p14="http://schemas.microsoft.com/office/powerpoint/2010/main" val="3144355397"/>
      </p:ext>
    </p:extLst>
  </p:cSld>
  <p:clrMapOvr>
    <a:masterClrMapping/>
  </p:clrMapOvr>
  <mc:AlternateContent xmlns:mc="http://schemas.openxmlformats.org/markup-compatibility/2006">
    <mc:Choice xmlns="" xmlns:p14="http://schemas.microsoft.com/office/powerpoint/2010/main" Requires="p14">
      <p:transition spd="slow" p14:dur="2000">
        <p:fad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46560"/>
            <a:ext cx="7696200" cy="369332"/>
          </a:xfrm>
          <a:prstGeom prst="rect">
            <a:avLst/>
          </a:prstGeom>
        </p:spPr>
        <p:txBody>
          <a:bodyPr wrap="square">
            <a:spAutoFit/>
          </a:bodyPr>
          <a:lstStyle/>
          <a:p>
            <a:r>
              <a:rPr lang="en-US" b="1" dirty="0"/>
              <a:t>Table of saturated hydraulic conductivity (</a:t>
            </a:r>
            <a:r>
              <a:rPr lang="en-US" b="1" i="1" dirty="0"/>
              <a:t>K</a:t>
            </a:r>
            <a:r>
              <a:rPr lang="en-US" b="1" dirty="0"/>
              <a:t>) values found in nature</a:t>
            </a:r>
            <a:endParaRPr lang="en-US" dirty="0"/>
          </a:p>
        </p:txBody>
      </p:sp>
      <p:graphicFrame>
        <p:nvGraphicFramePr>
          <p:cNvPr id="5" name="Object 4"/>
          <p:cNvGraphicFramePr>
            <a:graphicFrameLocks noChangeAspect="1"/>
          </p:cNvGraphicFramePr>
          <p:nvPr>
            <p:extLst>
              <p:ext uri="{D42A27DB-BD31-4B8C-83A1-F6EECF244321}">
                <p14:modId xmlns="" xmlns:p14="http://schemas.microsoft.com/office/powerpoint/2010/main" val="2705664541"/>
              </p:ext>
            </p:extLst>
          </p:nvPr>
        </p:nvGraphicFramePr>
        <p:xfrm>
          <a:off x="609600" y="1143000"/>
          <a:ext cx="8001000" cy="5105400"/>
        </p:xfrm>
        <a:graphic>
          <a:graphicData uri="http://schemas.openxmlformats.org/presentationml/2006/ole">
            <p:oleObj spid="_x0000_s4101" name="Document" r:id="rId3" imgW="5727117" imgH="2993120" progId="Word.Document.12">
              <p:embed/>
            </p:oleObj>
          </a:graphicData>
        </a:graphic>
      </p:graphicFrame>
    </p:spTree>
    <p:extLst>
      <p:ext uri="{BB962C8B-B14F-4D97-AF65-F5344CB8AC3E}">
        <p14:creationId xmlns="" xmlns:p14="http://schemas.microsoft.com/office/powerpoint/2010/main" val="3144355397"/>
      </p:ext>
    </p:extLst>
  </p:cSld>
  <p:clrMapOvr>
    <a:masterClrMapping/>
  </p:clrMapOvr>
  <mc:AlternateContent xmlns:mc="http://schemas.openxmlformats.org/markup-compatibility/2006">
    <mc:Choice xmlns="" xmlns:p14="http://schemas.microsoft.com/office/powerpoint/2010/main" Requires="p14">
      <p:transition spd="slow" p14:dur="2000">
        <p:push dir="u"/>
      </p:transition>
    </mc:Choice>
    <mc:Fallback>
      <p:transition spd="slow">
        <p:push dir="u"/>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2910" y="1142984"/>
            <a:ext cx="8108373" cy="1569660"/>
          </a:xfrm>
          <a:prstGeom prst="rect">
            <a:avLst/>
          </a:prstGeom>
        </p:spPr>
        <p:txBody>
          <a:bodyPr wrap="square">
            <a:spAutoFit/>
          </a:bodyPr>
          <a:lstStyle/>
          <a:p>
            <a:pPr algn="just"/>
            <a:r>
              <a:rPr lang="en-US" sz="3200" b="1" dirty="0">
                <a:latin typeface="Bell MT" pitchFamily="18" charset="0"/>
              </a:rPr>
              <a:t>An important soil property involved in the behavior of soil water flow systems is the conductivity of the soil to water</a:t>
            </a:r>
          </a:p>
        </p:txBody>
      </p:sp>
      <p:sp>
        <p:nvSpPr>
          <p:cNvPr id="6" name="Rectangle 5"/>
          <p:cNvSpPr/>
          <p:nvPr/>
        </p:nvSpPr>
        <p:spPr>
          <a:xfrm>
            <a:off x="642910" y="3786190"/>
            <a:ext cx="8004464" cy="1077218"/>
          </a:xfrm>
          <a:prstGeom prst="rect">
            <a:avLst/>
          </a:prstGeom>
        </p:spPr>
        <p:txBody>
          <a:bodyPr wrap="square">
            <a:spAutoFit/>
          </a:bodyPr>
          <a:lstStyle/>
          <a:p>
            <a:pPr algn="just"/>
            <a:r>
              <a:rPr lang="en-US" sz="3200" b="1" dirty="0">
                <a:latin typeface="Bell MT" pitchFamily="18" charset="0"/>
              </a:rPr>
              <a:t>Qualitatively the conductivity is the ability of soil to transmit water.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8764" y="1447800"/>
            <a:ext cx="8077200" cy="3108543"/>
          </a:xfrm>
          <a:prstGeom prst="rect">
            <a:avLst/>
          </a:prstGeom>
        </p:spPr>
        <p:txBody>
          <a:bodyPr wrap="square">
            <a:spAutoFit/>
          </a:bodyPr>
          <a:lstStyle/>
          <a:p>
            <a:pPr algn="just"/>
            <a:r>
              <a:rPr lang="en-US" sz="2800" dirty="0">
                <a:latin typeface="Bell MT" pitchFamily="18" charset="0"/>
              </a:rPr>
              <a:t>The rate of movement of water through soil is of considerable important in many aspects of agriculture and urban life. </a:t>
            </a:r>
            <a:endParaRPr lang="en-US" sz="2800" dirty="0" smtClean="0">
              <a:latin typeface="Bell MT" pitchFamily="18" charset="0"/>
            </a:endParaRPr>
          </a:p>
          <a:p>
            <a:pPr algn="just"/>
            <a:r>
              <a:rPr lang="en-US" sz="2800" dirty="0" smtClean="0">
                <a:latin typeface="Bell MT" pitchFamily="18" charset="0"/>
              </a:rPr>
              <a:t>the </a:t>
            </a:r>
            <a:r>
              <a:rPr lang="en-US" sz="2800" dirty="0">
                <a:latin typeface="Bell MT" pitchFamily="18" charset="0"/>
              </a:rPr>
              <a:t>entry of water into soil </a:t>
            </a:r>
            <a:endParaRPr lang="en-US" sz="2800" dirty="0" smtClean="0">
              <a:latin typeface="Bell MT" pitchFamily="18" charset="0"/>
            </a:endParaRPr>
          </a:p>
          <a:p>
            <a:pPr algn="just"/>
            <a:r>
              <a:rPr lang="en-US" sz="2800" dirty="0" smtClean="0">
                <a:latin typeface="Bell MT" pitchFamily="18" charset="0"/>
              </a:rPr>
              <a:t>the </a:t>
            </a:r>
            <a:r>
              <a:rPr lang="en-US" sz="2800" dirty="0">
                <a:latin typeface="Bell MT" pitchFamily="18" charset="0"/>
              </a:rPr>
              <a:t>movement of water to plant </a:t>
            </a:r>
            <a:r>
              <a:rPr lang="en-US" sz="2800" dirty="0" smtClean="0">
                <a:latin typeface="Bell MT" pitchFamily="18" charset="0"/>
              </a:rPr>
              <a:t>roots</a:t>
            </a:r>
          </a:p>
          <a:p>
            <a:pPr algn="just"/>
            <a:r>
              <a:rPr lang="en-US" sz="2800" dirty="0" smtClean="0">
                <a:latin typeface="Bell MT" pitchFamily="18" charset="0"/>
              </a:rPr>
              <a:t>the </a:t>
            </a:r>
            <a:r>
              <a:rPr lang="en-US" sz="2800" dirty="0">
                <a:latin typeface="Bell MT" pitchFamily="18" charset="0"/>
              </a:rPr>
              <a:t>flow of water to drains and well </a:t>
            </a:r>
            <a:endParaRPr lang="en-US" sz="2800" dirty="0" smtClean="0">
              <a:latin typeface="Bell MT" pitchFamily="18" charset="0"/>
            </a:endParaRPr>
          </a:p>
          <a:p>
            <a:pPr algn="just"/>
            <a:r>
              <a:rPr lang="en-US" sz="2800" dirty="0" smtClean="0">
                <a:latin typeface="Bell MT" pitchFamily="18" charset="0"/>
              </a:rPr>
              <a:t>the </a:t>
            </a:r>
            <a:r>
              <a:rPr lang="en-US" sz="2800" dirty="0">
                <a:latin typeface="Bell MT" pitchFamily="18" charset="0"/>
              </a:rPr>
              <a:t>evaporation of water from the surface of </a:t>
            </a:r>
            <a:r>
              <a:rPr lang="en-US" sz="2800" dirty="0" smtClean="0">
                <a:latin typeface="Bell MT" pitchFamily="18" charset="0"/>
              </a:rPr>
              <a:t>soil</a:t>
            </a:r>
            <a:endParaRPr lang="en-US" sz="2800" dirty="0">
              <a:latin typeface="Bell MT" pitchFamily="18" charset="0"/>
            </a:endParaRPr>
          </a:p>
        </p:txBody>
      </p:sp>
    </p:spTree>
    <p:extLst>
      <p:ext uri="{BB962C8B-B14F-4D97-AF65-F5344CB8AC3E}">
        <p14:creationId xmlns="" xmlns:p14="http://schemas.microsoft.com/office/powerpoint/2010/main" val="2812951467"/>
      </p:ext>
    </p:extLst>
  </p:cSld>
  <p:clrMapOvr>
    <a:masterClrMapping/>
  </p:clrMapOvr>
  <mc:AlternateContent xmlns:mc="http://schemas.openxmlformats.org/markup-compatibility/2006">
    <mc:Choice xmlns="" xmlns:p14="http://schemas.microsoft.com/office/powerpoint/2010/main" Requires="p14">
      <p:transition spd="slow" p14:dur="2000">
        <p14:pan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838200"/>
            <a:ext cx="7848600" cy="3539430"/>
          </a:xfrm>
          <a:prstGeom prst="rect">
            <a:avLst/>
          </a:prstGeom>
        </p:spPr>
        <p:txBody>
          <a:bodyPr wrap="square">
            <a:spAutoFit/>
          </a:bodyPr>
          <a:lstStyle/>
          <a:p>
            <a:pPr algn="just"/>
            <a:r>
              <a:rPr lang="en-US" sz="2800" dirty="0">
                <a:latin typeface="Bell MT" pitchFamily="18" charset="0"/>
              </a:rPr>
              <a:t>Measurements of conductivity of saturated soil have long </a:t>
            </a:r>
            <a:r>
              <a:rPr lang="en-US" sz="2800">
                <a:latin typeface="Bell MT" pitchFamily="18" charset="0"/>
              </a:rPr>
              <a:t>been </a:t>
            </a:r>
            <a:r>
              <a:rPr lang="en-US" sz="2800" smtClean="0">
                <a:latin typeface="Bell MT" pitchFamily="18" charset="0"/>
              </a:rPr>
              <a:t>made. </a:t>
            </a:r>
            <a:r>
              <a:rPr lang="en-US" sz="2800" dirty="0">
                <a:latin typeface="Bell MT" pitchFamily="18" charset="0"/>
              </a:rPr>
              <a:t>These include drainage of soils for agriculture as well as engineering </a:t>
            </a:r>
            <a:r>
              <a:rPr lang="en-US" sz="2800" dirty="0" smtClean="0">
                <a:latin typeface="Bell MT" pitchFamily="18" charset="0"/>
              </a:rPr>
              <a:t>purpose:</a:t>
            </a:r>
          </a:p>
          <a:p>
            <a:pPr algn="just"/>
            <a:r>
              <a:rPr lang="en-US" sz="2800" dirty="0" smtClean="0">
                <a:latin typeface="Bell MT" pitchFamily="18" charset="0"/>
              </a:rPr>
              <a:t>Drainage </a:t>
            </a:r>
            <a:r>
              <a:rPr lang="en-US" sz="2800" dirty="0">
                <a:latin typeface="Bell MT" pitchFamily="18" charset="0"/>
              </a:rPr>
              <a:t>of highways, airport, and construction sites, and seepage below </a:t>
            </a:r>
            <a:r>
              <a:rPr lang="en-US" sz="2800" dirty="0" smtClean="0">
                <a:latin typeface="Bell MT" pitchFamily="18" charset="0"/>
              </a:rPr>
              <a:t>dams.</a:t>
            </a:r>
          </a:p>
          <a:p>
            <a:pPr algn="just"/>
            <a:endParaRPr lang="en-US" sz="2800" dirty="0" smtClean="0">
              <a:latin typeface="Bell MT" pitchFamily="18" charset="0"/>
            </a:endParaRPr>
          </a:p>
          <a:p>
            <a:pPr algn="just"/>
            <a:r>
              <a:rPr lang="en-US" sz="2800" dirty="0" smtClean="0">
                <a:latin typeface="Bell MT" pitchFamily="18" charset="0"/>
              </a:rPr>
              <a:t>The </a:t>
            </a:r>
            <a:r>
              <a:rPr lang="en-US" sz="2800" dirty="0">
                <a:latin typeface="Bell MT" pitchFamily="18" charset="0"/>
              </a:rPr>
              <a:t>data also provide indirect information about the structure and structure stability of soil </a:t>
            </a:r>
            <a:r>
              <a:rPr lang="en-US" sz="2800" dirty="0" smtClean="0">
                <a:latin typeface="Bell MT" pitchFamily="18" charset="0"/>
              </a:rPr>
              <a:t>.</a:t>
            </a:r>
            <a:endParaRPr lang="en-US" sz="2800" dirty="0">
              <a:latin typeface="Bell MT" pitchFamily="18" charset="0"/>
            </a:endParaRPr>
          </a:p>
        </p:txBody>
      </p:sp>
    </p:spTree>
    <p:extLst>
      <p:ext uri="{BB962C8B-B14F-4D97-AF65-F5344CB8AC3E}">
        <p14:creationId xmlns="" xmlns:p14="http://schemas.microsoft.com/office/powerpoint/2010/main" val="3144355397"/>
      </p:ext>
    </p:extLst>
  </p:cSld>
  <p:clrMapOvr>
    <a:masterClrMapping/>
  </p:clrMapOvr>
  <mc:AlternateContent xmlns:mc="http://schemas.openxmlformats.org/markup-compatibility/2006">
    <mc:Choice xmlns="" xmlns:p14="http://schemas.microsoft.com/office/powerpoint/2010/main" Requires="p14">
      <p:transition spd="slow" p14:dur="2000">
        <p14:warp dir="in"/>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0327" y="990600"/>
            <a:ext cx="8153400" cy="3970318"/>
          </a:xfrm>
          <a:prstGeom prst="rect">
            <a:avLst/>
          </a:prstGeom>
        </p:spPr>
        <p:txBody>
          <a:bodyPr wrap="square">
            <a:spAutoFit/>
          </a:bodyPr>
          <a:lstStyle/>
          <a:p>
            <a:pPr algn="just"/>
            <a:r>
              <a:rPr lang="en-US" sz="2800" dirty="0">
                <a:latin typeface="Bell MT" pitchFamily="18" charset="0"/>
              </a:rPr>
              <a:t>Water moves through a soil is response to the various forces acting up on it. Among these </a:t>
            </a:r>
            <a:r>
              <a:rPr lang="en-US" sz="2800" dirty="0" smtClean="0">
                <a:latin typeface="Bell MT" pitchFamily="18" charset="0"/>
              </a:rPr>
              <a:t>are:</a:t>
            </a:r>
          </a:p>
          <a:p>
            <a:pPr algn="just"/>
            <a:r>
              <a:rPr lang="en-US" sz="2800" dirty="0" smtClean="0">
                <a:latin typeface="Bell MT" pitchFamily="18" charset="0"/>
              </a:rPr>
              <a:t> </a:t>
            </a:r>
            <a:r>
              <a:rPr lang="en-US" sz="2800" dirty="0">
                <a:latin typeface="Bell MT" pitchFamily="18" charset="0"/>
              </a:rPr>
              <a:t>pressure </a:t>
            </a:r>
            <a:r>
              <a:rPr lang="en-US" sz="2800" dirty="0" smtClean="0">
                <a:latin typeface="Bell MT" pitchFamily="18" charset="0"/>
              </a:rPr>
              <a:t>gradient</a:t>
            </a:r>
          </a:p>
          <a:p>
            <a:pPr algn="just"/>
            <a:r>
              <a:rPr lang="en-US" sz="2800" dirty="0" smtClean="0">
                <a:latin typeface="Bell MT" pitchFamily="18" charset="0"/>
              </a:rPr>
              <a:t> gravitational</a:t>
            </a:r>
          </a:p>
          <a:p>
            <a:pPr algn="just"/>
            <a:r>
              <a:rPr lang="en-US" sz="2800" dirty="0" smtClean="0">
                <a:latin typeface="Bell MT" pitchFamily="18" charset="0"/>
              </a:rPr>
              <a:t> </a:t>
            </a:r>
            <a:r>
              <a:rPr lang="en-US" sz="2800" dirty="0">
                <a:latin typeface="Bell MT" pitchFamily="18" charset="0"/>
              </a:rPr>
              <a:t>adsorptive </a:t>
            </a:r>
            <a:endParaRPr lang="en-US" sz="2800" dirty="0" smtClean="0">
              <a:latin typeface="Bell MT" pitchFamily="18" charset="0"/>
            </a:endParaRPr>
          </a:p>
          <a:p>
            <a:pPr algn="just"/>
            <a:r>
              <a:rPr lang="en-US" sz="2800" dirty="0" smtClean="0">
                <a:latin typeface="Bell MT" pitchFamily="18" charset="0"/>
              </a:rPr>
              <a:t> </a:t>
            </a:r>
            <a:r>
              <a:rPr lang="en-US" sz="2800" dirty="0">
                <a:latin typeface="Bell MT" pitchFamily="18" charset="0"/>
              </a:rPr>
              <a:t>osmotic force</a:t>
            </a:r>
            <a:r>
              <a:rPr lang="en-US" sz="2800" dirty="0" smtClean="0">
                <a:latin typeface="Bell MT" pitchFamily="18" charset="0"/>
              </a:rPr>
              <a:t>.</a:t>
            </a:r>
          </a:p>
          <a:p>
            <a:pPr algn="just"/>
            <a:r>
              <a:rPr lang="en-US" sz="2800" dirty="0" smtClean="0">
                <a:latin typeface="Bell MT" pitchFamily="18" charset="0"/>
              </a:rPr>
              <a:t> </a:t>
            </a:r>
            <a:r>
              <a:rPr lang="en-US" sz="2800" dirty="0">
                <a:latin typeface="Bell MT" pitchFamily="18" charset="0"/>
              </a:rPr>
              <a:t>In addition, thermal and electrical gradients may impose force upon the water in soil and cause its movement under certain circumstances</a:t>
            </a:r>
          </a:p>
        </p:txBody>
      </p:sp>
    </p:spTree>
    <p:extLst>
      <p:ext uri="{BB962C8B-B14F-4D97-AF65-F5344CB8AC3E}">
        <p14:creationId xmlns="" xmlns:p14="http://schemas.microsoft.com/office/powerpoint/2010/main" val="3144355397"/>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1720840"/>
            <a:ext cx="8001056" cy="267765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smtClean="0">
                <a:latin typeface="Times New Roman" pitchFamily="18" charset="0"/>
                <a:cs typeface="Times New Roman" pitchFamily="18" charset="0"/>
              </a:rPr>
              <a:t>Hydraulic conductivity is a critical piece of information required for evaluating aquifer performance, characterizing contaminated sites for remediation, and determining the fate and transport of contaminant plumes in subsurface environments. For example, for water management issues, one needs to know the hydraulic conductivity to calculate the water-transmitting and storage capacities of the aquifers</a:t>
            </a:r>
            <a:endParaRPr lang="ar-SA"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571472" y="1357298"/>
            <a:ext cx="8072494" cy="341632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Unsaturated hydraulic conductivity is always lower than saturated hydraulic conductivity. Unsaturated hydraulic conductivity is a function of soil water content. As the soil-water content decreases, so does K. In fact, a small drop in the soil-water content of a porous medium, depending upon its texture, may result in a dramatic decrease (e.g.10</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3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 10</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6</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in the unsaturated hydraulic conductivity. As we discussed earlier, the hydraulic conductivity of sands is always greater than that of clays for saturated porous media</a:t>
            </a: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95400"/>
            <a:ext cx="7924800" cy="3970318"/>
          </a:xfrm>
          <a:prstGeom prst="rect">
            <a:avLst/>
          </a:prstGeom>
        </p:spPr>
        <p:txBody>
          <a:bodyPr wrap="square">
            <a:spAutoFit/>
          </a:bodyPr>
          <a:lstStyle/>
          <a:p>
            <a:pPr algn="just"/>
            <a:r>
              <a:rPr lang="en-US" sz="2800" dirty="0">
                <a:latin typeface="Bell MT" pitchFamily="18" charset="0"/>
              </a:rPr>
              <a:t>Hydraulic conductivity: symbolically represented as K, is a property of vascular plants, soil or rock, that describes the ease with which water can move through pore spaces or fractures. It depends on the intrinsic permeability of the material and on the degree of saturation. </a:t>
            </a:r>
            <a:endParaRPr lang="en-US" sz="2800" dirty="0" smtClean="0">
              <a:latin typeface="Bell MT" pitchFamily="18" charset="0"/>
            </a:endParaRPr>
          </a:p>
          <a:p>
            <a:pPr algn="just"/>
            <a:endParaRPr lang="en-US" sz="2800" dirty="0">
              <a:latin typeface="Bell MT" pitchFamily="18" charset="0"/>
            </a:endParaRPr>
          </a:p>
          <a:p>
            <a:pPr algn="just"/>
            <a:r>
              <a:rPr lang="en-US" sz="2800" dirty="0" smtClean="0">
                <a:latin typeface="Bell MT" pitchFamily="18" charset="0"/>
              </a:rPr>
              <a:t>Saturated </a:t>
            </a:r>
            <a:r>
              <a:rPr lang="en-US" sz="2800" dirty="0">
                <a:latin typeface="Bell MT" pitchFamily="18" charset="0"/>
              </a:rPr>
              <a:t>hydraulic conductivity, </a:t>
            </a:r>
            <a:r>
              <a:rPr lang="en-US" sz="2800" dirty="0" err="1">
                <a:latin typeface="Bell MT" pitchFamily="18" charset="0"/>
              </a:rPr>
              <a:t>K</a:t>
            </a:r>
            <a:r>
              <a:rPr lang="en-US" sz="2800" baseline="-25000" dirty="0" err="1">
                <a:latin typeface="Bell MT" pitchFamily="18" charset="0"/>
              </a:rPr>
              <a:t>sat</a:t>
            </a:r>
            <a:r>
              <a:rPr lang="en-US" sz="2800" dirty="0">
                <a:latin typeface="Bell MT" pitchFamily="18" charset="0"/>
              </a:rPr>
              <a:t>, describes water movement through saturated media.</a:t>
            </a:r>
          </a:p>
        </p:txBody>
      </p:sp>
    </p:spTree>
    <p:extLst>
      <p:ext uri="{BB962C8B-B14F-4D97-AF65-F5344CB8AC3E}">
        <p14:creationId xmlns="" xmlns:p14="http://schemas.microsoft.com/office/powerpoint/2010/main" val="3144355397"/>
      </p:ext>
    </p:extLst>
  </p:cSld>
  <p:clrMapOvr>
    <a:masterClrMapping/>
  </p:clrMapOvr>
  <mc:AlternateContent xmlns:mc="http://schemas.openxmlformats.org/markup-compatibility/2006">
    <mc:Choice xmlns="" xmlns:p14="http://schemas.microsoft.com/office/powerpoint/2010/main"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4015843" cy="461665"/>
          </a:xfrm>
          <a:prstGeom prst="rect">
            <a:avLst/>
          </a:prstGeom>
        </p:spPr>
        <p:txBody>
          <a:bodyPr wrap="none">
            <a:spAutoFit/>
          </a:bodyPr>
          <a:lstStyle/>
          <a:p>
            <a:r>
              <a:rPr lang="en-US" sz="2400" b="1" dirty="0"/>
              <a:t>Methods of determination</a:t>
            </a:r>
          </a:p>
        </p:txBody>
      </p:sp>
      <p:sp>
        <p:nvSpPr>
          <p:cNvPr id="3" name="Rectangle 2"/>
          <p:cNvSpPr/>
          <p:nvPr/>
        </p:nvSpPr>
        <p:spPr>
          <a:xfrm>
            <a:off x="533400" y="1143000"/>
            <a:ext cx="8077200" cy="3970318"/>
          </a:xfrm>
          <a:prstGeom prst="rect">
            <a:avLst/>
          </a:prstGeom>
        </p:spPr>
        <p:txBody>
          <a:bodyPr wrap="square">
            <a:spAutoFit/>
          </a:bodyPr>
          <a:lstStyle/>
          <a:p>
            <a:pPr algn="just"/>
            <a:r>
              <a:rPr lang="en-US" sz="2800" dirty="0">
                <a:latin typeface="Bell MT" pitchFamily="18" charset="0"/>
              </a:rPr>
              <a:t>There are two broad categories of determining hydraulic conductivity:</a:t>
            </a:r>
          </a:p>
          <a:p>
            <a:pPr marL="457200" lvl="0" indent="-457200" algn="just">
              <a:buFont typeface="Arial" pitchFamily="34" charset="0"/>
              <a:buChar char="•"/>
            </a:pPr>
            <a:r>
              <a:rPr lang="en-US" sz="2800" dirty="0">
                <a:latin typeface="Bell MT" pitchFamily="18" charset="0"/>
              </a:rPr>
              <a:t>Empirical approach by which the hydraulic conductivity is correlated to soil properties like pore size and particle size (grain size) distributions, and soil texture</a:t>
            </a:r>
          </a:p>
          <a:p>
            <a:pPr marL="457200" lvl="0" indent="-457200" algn="just">
              <a:buFont typeface="Arial" pitchFamily="34" charset="0"/>
              <a:buChar char="•"/>
            </a:pPr>
            <a:r>
              <a:rPr lang="en-US" sz="2800" dirty="0">
                <a:latin typeface="Bell MT" pitchFamily="18" charset="0"/>
              </a:rPr>
              <a:t>Experimental approach by which the hydraulic conductivity is determined from hydraulic experiments using Darcy's law</a:t>
            </a:r>
          </a:p>
        </p:txBody>
      </p:sp>
    </p:spTree>
    <p:extLst>
      <p:ext uri="{BB962C8B-B14F-4D97-AF65-F5344CB8AC3E}">
        <p14:creationId xmlns="" xmlns:p14="http://schemas.microsoft.com/office/powerpoint/2010/main" val="3144355397"/>
      </p:ext>
    </p:extLst>
  </p:cSld>
  <p:clrMapOvr>
    <a:masterClrMapping/>
  </p:clrMapOvr>
  <mc:AlternateContent xmlns:mc="http://schemas.openxmlformats.org/markup-compatibility/2006">
    <mc:Choice xmlns=""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485</TotalTime>
  <Words>924</Words>
  <Application>Microsoft Office PowerPoint</Application>
  <PresentationFormat>On-screen Show (4:3)</PresentationFormat>
  <Paragraphs>42</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Austin</vt:lpstr>
      <vt:lpstr>Document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Dalshad</dc:creator>
  <cp:lastModifiedBy>Dahen .ce</cp:lastModifiedBy>
  <cp:revision>26</cp:revision>
  <dcterms:created xsi:type="dcterms:W3CDTF">2006-08-16T00:00:00Z</dcterms:created>
  <dcterms:modified xsi:type="dcterms:W3CDTF">2012-12-03T18:04:49Z</dcterms:modified>
</cp:coreProperties>
</file>