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5"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9" r:id="rId39"/>
    <p:sldId id="305" r:id="rId40"/>
    <p:sldId id="306" r:id="rId41"/>
    <p:sldId id="307" r:id="rId42"/>
    <p:sldId id="308"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7" r:id="rId60"/>
    <p:sldId id="328" r:id="rId61"/>
    <p:sldId id="329" r:id="rId62"/>
    <p:sldId id="330" r:id="rId63"/>
    <p:sldId id="326" r:id="rId64"/>
    <p:sldId id="331" r:id="rId65"/>
    <p:sldId id="332" r:id="rId66"/>
    <p:sldId id="333" r:id="rId67"/>
    <p:sldId id="334" r:id="rId68"/>
    <p:sldId id="335" r:id="rId69"/>
    <p:sldId id="336" r:id="rId70"/>
    <p:sldId id="337" r:id="rId71"/>
    <p:sldId id="338" r:id="rId72"/>
    <p:sldId id="339" r:id="rId73"/>
    <p:sldId id="340" r:id="rId74"/>
    <p:sldId id="341" r:id="rId75"/>
    <p:sldId id="342" r:id="rId76"/>
    <p:sldId id="343" r:id="rId77"/>
    <p:sldId id="344" r:id="rId78"/>
    <p:sldId id="345" r:id="rId79"/>
    <p:sldId id="346" r:id="rId80"/>
    <p:sldId id="347" r:id="rId81"/>
    <p:sldId id="348" r:id="rId82"/>
    <p:sldId id="349" r:id="rId83"/>
    <p:sldId id="350" r:id="rId84"/>
    <p:sldId id="351" r:id="rId85"/>
    <p:sldId id="352" r:id="rId86"/>
    <p:sldId id="353" r:id="rId87"/>
    <p:sldId id="354" r:id="rId88"/>
    <p:sldId id="355" r:id="rId89"/>
    <p:sldId id="356" r:id="rId90"/>
    <p:sldId id="357" r:id="rId91"/>
    <p:sldId id="359" r:id="rId92"/>
    <p:sldId id="360" r:id="rId93"/>
    <p:sldId id="361" r:id="rId94"/>
    <p:sldId id="362" r:id="rId95"/>
    <p:sldId id="358" r:id="rId96"/>
    <p:sldId id="363" r:id="rId97"/>
    <p:sldId id="364" r:id="rId98"/>
    <p:sldId id="365" r:id="rId99"/>
    <p:sldId id="366" r:id="rId100"/>
    <p:sldId id="367" r:id="rId101"/>
    <p:sldId id="368" r:id="rId102"/>
    <p:sldId id="373" r:id="rId103"/>
    <p:sldId id="374" r:id="rId104"/>
    <p:sldId id="375" r:id="rId105"/>
    <p:sldId id="369" r:id="rId106"/>
    <p:sldId id="376" r:id="rId107"/>
    <p:sldId id="377" r:id="rId108"/>
    <p:sldId id="378" r:id="rId109"/>
    <p:sldId id="370" r:id="rId110"/>
    <p:sldId id="379" r:id="rId111"/>
    <p:sldId id="380" r:id="rId112"/>
    <p:sldId id="381" r:id="rId113"/>
    <p:sldId id="382" r:id="rId114"/>
    <p:sldId id="371" r:id="rId115"/>
    <p:sldId id="383" r:id="rId116"/>
    <p:sldId id="384" r:id="rId117"/>
    <p:sldId id="385" r:id="rId118"/>
    <p:sldId id="386" r:id="rId119"/>
    <p:sldId id="372" r:id="rId120"/>
    <p:sldId id="387" r:id="rId121"/>
    <p:sldId id="388" r:id="rId122"/>
    <p:sldId id="393" r:id="rId123"/>
    <p:sldId id="394" r:id="rId124"/>
    <p:sldId id="395" r:id="rId125"/>
    <p:sldId id="396" r:id="rId126"/>
    <p:sldId id="397" r:id="rId127"/>
    <p:sldId id="399" r:id="rId128"/>
    <p:sldId id="400" r:id="rId129"/>
    <p:sldId id="401" r:id="rId130"/>
    <p:sldId id="402" r:id="rId131"/>
    <p:sldId id="403" r:id="rId132"/>
    <p:sldId id="404" r:id="rId133"/>
    <p:sldId id="405" r:id="rId134"/>
    <p:sldId id="406" r:id="rId135"/>
    <p:sldId id="398" r:id="rId136"/>
    <p:sldId id="407" r:id="rId137"/>
    <p:sldId id="408" r:id="rId138"/>
    <p:sldId id="409" r:id="rId139"/>
    <p:sldId id="410" r:id="rId140"/>
    <p:sldId id="411" r:id="rId141"/>
    <p:sldId id="412" r:id="rId142"/>
    <p:sldId id="413" r:id="rId143"/>
    <p:sldId id="414" r:id="rId144"/>
    <p:sldId id="415" r:id="rId145"/>
    <p:sldId id="416" r:id="rId146"/>
    <p:sldId id="417" r:id="rId147"/>
    <p:sldId id="418" r:id="rId148"/>
    <p:sldId id="419" r:id="rId149"/>
    <p:sldId id="420" r:id="rId150"/>
    <p:sldId id="421" r:id="rId151"/>
    <p:sldId id="422" r:id="rId152"/>
    <p:sldId id="423" r:id="rId153"/>
    <p:sldId id="424" r:id="rId154"/>
    <p:sldId id="425" r:id="rId155"/>
    <p:sldId id="426" r:id="rId156"/>
    <p:sldId id="427" r:id="rId157"/>
    <p:sldId id="428" r:id="rId158"/>
    <p:sldId id="429" r:id="rId159"/>
    <p:sldId id="430" r:id="rId160"/>
    <p:sldId id="431" r:id="rId1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055486-C616-4D1C-95BE-82326A48F1BE}"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168309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55486-C616-4D1C-95BE-82326A48F1BE}"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364144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55486-C616-4D1C-95BE-82326A48F1BE}"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119918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55486-C616-4D1C-95BE-82326A48F1BE}"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98889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055486-C616-4D1C-95BE-82326A48F1BE}"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2798734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055486-C616-4D1C-95BE-82326A48F1BE}"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38646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055486-C616-4D1C-95BE-82326A48F1BE}" type="datetimeFigureOut">
              <a:rPr lang="en-US" smtClean="0"/>
              <a:t>5/2/2023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2075178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055486-C616-4D1C-95BE-82326A48F1BE}" type="datetimeFigureOut">
              <a:rPr lang="en-US" smtClean="0"/>
              <a:t>5/2/2023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340242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55486-C616-4D1C-95BE-82326A48F1BE}" type="datetimeFigureOut">
              <a:rPr lang="en-US" smtClean="0"/>
              <a:t>5/2/2023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3715124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055486-C616-4D1C-95BE-82326A48F1BE}"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532346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055486-C616-4D1C-95BE-82326A48F1BE}"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12134-8E19-457C-B973-4DCF7A877B13}" type="slidenum">
              <a:rPr lang="en-US" smtClean="0"/>
              <a:t>‹#›</a:t>
            </a:fld>
            <a:endParaRPr lang="en-US"/>
          </a:p>
        </p:txBody>
      </p:sp>
    </p:spTree>
    <p:extLst>
      <p:ext uri="{BB962C8B-B14F-4D97-AF65-F5344CB8AC3E}">
        <p14:creationId xmlns:p14="http://schemas.microsoft.com/office/powerpoint/2010/main" val="202763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55486-C616-4D1C-95BE-82326A48F1BE}" type="datetimeFigureOut">
              <a:rPr lang="en-US" smtClean="0"/>
              <a:t>5/2/2023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12134-8E19-457C-B973-4DCF7A877B13}" type="slidenum">
              <a:rPr lang="en-US" smtClean="0"/>
              <a:t>‹#›</a:t>
            </a:fld>
            <a:endParaRPr lang="en-US"/>
          </a:p>
        </p:txBody>
      </p:sp>
    </p:spTree>
    <p:extLst>
      <p:ext uri="{BB962C8B-B14F-4D97-AF65-F5344CB8AC3E}">
        <p14:creationId xmlns:p14="http://schemas.microsoft.com/office/powerpoint/2010/main" val="3375286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82094"/>
          </a:xfrm>
        </p:spPr>
        <p:txBody>
          <a:bodyPr/>
          <a:lstStyle/>
          <a:p>
            <a:r>
              <a:rPr lang="ar-IQ" dirty="0">
                <a:cs typeface="Ali_K_Alwand" pitchFamily="2" charset="-78"/>
              </a:rPr>
              <a:t>جةنطي جيهاني يةكةم:</a:t>
            </a:r>
            <a:r>
              <a:rPr lang="en-US" dirty="0">
                <a:cs typeface="Ali_K_Alwand" pitchFamily="2" charset="-78"/>
              </a:rPr>
              <a:t/>
            </a:r>
            <a:br>
              <a:rPr lang="en-US" dirty="0">
                <a:cs typeface="Ali_K_Alwand" pitchFamily="2" charset="-78"/>
              </a:rPr>
            </a:br>
            <a:endParaRPr lang="en-US" dirty="0"/>
          </a:p>
        </p:txBody>
      </p:sp>
      <p:sp>
        <p:nvSpPr>
          <p:cNvPr id="3" name="Subtitle 2"/>
          <p:cNvSpPr>
            <a:spLocks noGrp="1"/>
          </p:cNvSpPr>
          <p:nvPr>
            <p:ph type="subTitle" idx="1"/>
          </p:nvPr>
        </p:nvSpPr>
        <p:spPr/>
        <p:txBody>
          <a:bodyPr>
            <a:normAutofit fontScale="25000" lnSpcReduction="20000"/>
          </a:bodyPr>
          <a:lstStyle/>
          <a:p>
            <a:pPr algn="just" rtl="1"/>
            <a:r>
              <a:rPr lang="ar-IQ" sz="9600" dirty="0" smtClean="0">
                <a:cs typeface="Ali_K_Alwand" pitchFamily="2" charset="-78"/>
              </a:rPr>
              <a:t>لة </a:t>
            </a:r>
            <a:r>
              <a:rPr lang="ar-IQ" sz="9600" dirty="0">
                <a:cs typeface="Ali_K_Alwand" pitchFamily="2" charset="-78"/>
              </a:rPr>
              <a:t>سةرةتاكاني سةدةى بيستةمدا، يةكيَك لة طةورةترين رووداوة ميَذووييةكاني جيهان روويدا، كة لة ميَذوودا بة جةنطي جيهاني يةكةم ناسراوة، دةكريَت بلَيَين بةر لةم رووداوة، مرؤظايةتي جةنطي بةم جؤرة فراوان و طشتطيرةى بةخؤيةوة نةبينيوة، لةم جةنطةدا ضةندين ولآت لة ضةندين كيشوةرى جيهان بةشداربوون و نويَترين جؤرةكاني ضةكي تيَدا بةكارهاتووة، نزيكةى 65 مليؤن مرؤظ سووتةمةنييةكةى بوو، رووداو و ئةنجامةكاني بةسةر تةواوي جيهانةوة كاريطةربوون، ئةم جةنطة لة نيَوان دوو جةمسةرى سةرةكيدا روويدا، كة جةمسةريَكيان ئينطلتةرا و فةرةنسا و رووسيا و هاوثةيمانةكانيان بوون و بة هاوثةيمانان ناسرابوون، جةمسةرةكةى تريشي بة ولآتاني ناوةند ناسرابوون، كة لة ئةلَمانيا و ئيمثراتؤرياى نةمسا و مةجةر و دةولَةتي عوسماني و بولطاريا ثيَكدةهات. </a:t>
            </a:r>
            <a:endParaRPr lang="en-US" sz="9600" dirty="0">
              <a:cs typeface="Ali_K_Alwand" pitchFamily="2" charset="-78"/>
            </a:endParaRPr>
          </a:p>
          <a:p>
            <a:endParaRPr lang="en-US" dirty="0"/>
          </a:p>
        </p:txBody>
      </p:sp>
    </p:spTree>
    <p:extLst>
      <p:ext uri="{BB962C8B-B14F-4D97-AF65-F5344CB8AC3E}">
        <p14:creationId xmlns:p14="http://schemas.microsoft.com/office/powerpoint/2010/main" val="233774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Alwand" pitchFamily="2" charset="-78"/>
              </a:rPr>
              <a:t>شةشةم: ريَككةوتننامةى ئيتالي-فةرةنسي 1900:</a:t>
            </a:r>
            <a:endParaRPr lang="en-US" dirty="0" smtClean="0">
              <a:effectLst/>
              <a:cs typeface="Ali_K_Alwand" pitchFamily="2" charset="-78"/>
            </a:endParaRPr>
          </a:p>
          <a:p>
            <a:pPr algn="just" rtl="1"/>
            <a:r>
              <a:rPr lang="ar-IQ" dirty="0">
                <a:cs typeface="Ali_K_Alwand" pitchFamily="2" charset="-78"/>
              </a:rPr>
              <a:t>ئةم ريَككةوتنة لة سالَى 1900دا لة نيَوان ئيتاليا و فةرةنسادا بةسترا، كة بةثيَي ئةم ريَككةوتنة، ئيتاليا داني بة بةرذةوةندييةكاني فةرةنسا دانا لة مةراكيش، لةبةرانبةريشدا فةرةنسا داني بة بةرذةوةندييةكاني ئيتاليا دانا لة تةرابلوسي رؤذئاوا، هةردوو لاش لةسةر ئةوة ريَككةوتن كة لة كاتي هةر رووبةرِووبوونةوةيةكي هةر لايةكيان بؤ هيَرشي لايةني سيَيةم، ثيَويستة بيَلايةني بثاريَزن. </a:t>
            </a:r>
            <a:endParaRPr lang="en-US" dirty="0">
              <a:effectLst/>
              <a:cs typeface="Ali_K_Alwand" pitchFamily="2" charset="-78"/>
            </a:endParaRPr>
          </a:p>
        </p:txBody>
      </p:sp>
    </p:spTree>
    <p:extLst>
      <p:ext uri="{BB962C8B-B14F-4D97-AF65-F5344CB8AC3E}">
        <p14:creationId xmlns:p14="http://schemas.microsoft.com/office/powerpoint/2010/main" val="267824707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r>
              <a:rPr lang="ar-IQ" dirty="0">
                <a:cs typeface="AF_Jeddah Kurdi" pitchFamily="2" charset="-78"/>
              </a:rPr>
              <a:t>ئةمةش ئةوةى دةطةياند كة ئاشتي نيَودةولَةتي كاريطةرة لة سياسةتي ئةمةريكا و بةرذةوةندييةكاني، بؤية ناتوانيَت لةم رووةوة خؤى دوورةثةريَز بطريَت و بة طؤشةطيري بميَنيَـتةوة</a:t>
            </a:r>
            <a:r>
              <a:rPr lang="ar-IQ" dirty="0" smtClean="0">
                <a:cs typeface="AF_Jeddah Kurdi" pitchFamily="2" charset="-78"/>
              </a:rPr>
              <a:t>،</a:t>
            </a:r>
            <a:endParaRPr lang="ku-Arab-IQ" dirty="0" smtClean="0">
              <a:cs typeface="AF_Jeddah Kurdi" pitchFamily="2" charset="-78"/>
            </a:endParaRPr>
          </a:p>
          <a:p>
            <a:pPr algn="r"/>
            <a:endParaRPr lang="ku-Arab-IQ" dirty="0">
              <a:cs typeface="AF_Jeddah Kurdi" pitchFamily="2" charset="-78"/>
            </a:endParaRPr>
          </a:p>
          <a:p>
            <a:pPr algn="r"/>
            <a:r>
              <a:rPr lang="ar-IQ" dirty="0" smtClean="0">
                <a:cs typeface="AF_Jeddah Kurdi" pitchFamily="2" charset="-78"/>
              </a:rPr>
              <a:t> </a:t>
            </a:r>
            <a:r>
              <a:rPr lang="ar-IQ" dirty="0">
                <a:cs typeface="AF_Jeddah Kurdi" pitchFamily="2" charset="-78"/>
              </a:rPr>
              <a:t>ئةمة ويَرِاي ئةوةى كة لةرِووي ئابوورييةوة سةرمايةى ئةمةريكي و بزنسمانةكاني ئةمةريكا و بةرهةمي ئةمةريكا لةبةشي هةرة زؤرى جيهاندا بوونيان هةبوو، ئةمة وايكردبوو كة ئةمةريكا لة زؤربةى كيَشةكاني ولآتاندا </a:t>
            </a:r>
            <a:r>
              <a:rPr lang="ar-IQ" dirty="0" smtClean="0">
                <a:cs typeface="AF_Jeddah Kurdi" pitchFamily="2" charset="-78"/>
              </a:rPr>
              <a:t>تيَوةبطليَت</a:t>
            </a:r>
            <a:r>
              <a:rPr lang="ku-Arab-IQ" dirty="0" smtClean="0">
                <a:cs typeface="AF_Jeddah Kurdi" pitchFamily="2" charset="-78"/>
              </a:rPr>
              <a:t>.</a:t>
            </a:r>
          </a:p>
          <a:p>
            <a:pPr algn="r"/>
            <a:r>
              <a:rPr lang="ar-IQ" dirty="0">
                <a:cs typeface="AF_Jeddah Kurdi" pitchFamily="2" charset="-78"/>
              </a:rPr>
              <a:t>بؤ نموونة هةر لة سالَى 1922ةوة ئةمةريكا رؤلَي بةرضاوي لة كيَشةكاني رؤذهةلآتي دووردا بيني، لةو ثةيماننامة نيَودةولَةتييةدا بةشدار بوو، كة لةبارةى سيادة و يةكيَتي ضينةوة ئةنجام درا</a:t>
            </a:r>
            <a:r>
              <a:rPr lang="ar-IQ" dirty="0" smtClean="0">
                <a:cs typeface="AF_Jeddah Kurdi" pitchFamily="2" charset="-78"/>
              </a:rPr>
              <a:t>،</a:t>
            </a:r>
            <a:endParaRPr lang="ku-Arab-IQ" dirty="0" smtClean="0">
              <a:cs typeface="AF_Jeddah Kurdi" pitchFamily="2" charset="-78"/>
            </a:endParaRPr>
          </a:p>
          <a:p>
            <a:pPr algn="r"/>
            <a:endParaRPr lang="ku-Arab-IQ" dirty="0">
              <a:cs typeface="AF_Jeddah Kurdi" pitchFamily="2" charset="-78"/>
            </a:endParaRPr>
          </a:p>
          <a:p>
            <a:pPr algn="r"/>
            <a:r>
              <a:rPr lang="ar-IQ" dirty="0" smtClean="0">
                <a:cs typeface="AF_Jeddah Kurdi" pitchFamily="2" charset="-78"/>
              </a:rPr>
              <a:t> </a:t>
            </a:r>
            <a:r>
              <a:rPr lang="ar-IQ" dirty="0">
                <a:cs typeface="AF_Jeddah Kurdi" pitchFamily="2" charset="-78"/>
              </a:rPr>
              <a:t>بةمجؤرة دةبينين كة زلهيَزيَكي وةكو ئةمةريكا سةرةرِاى ثيادةكردني سياسةتي طؤشةطيرانةش، نةيدةتواني بة تةواوةتي خؤى لة كيَشةكان دوورةثةريَز بطريَت. </a:t>
            </a:r>
            <a:r>
              <a:rPr lang="ku-Arab-IQ" dirty="0" smtClean="0">
                <a:cs typeface="AF_Jeddah Kurdi" pitchFamily="2" charset="-78"/>
              </a:rPr>
              <a:t> </a:t>
            </a:r>
            <a:endParaRPr lang="en-US" dirty="0">
              <a:cs typeface="AF_Jeddah Kurdi" pitchFamily="2" charset="-78"/>
            </a:endParaRPr>
          </a:p>
          <a:p>
            <a:pPr algn="r"/>
            <a:endParaRPr lang="en-US" dirty="0">
              <a:cs typeface="AF_Jeddah Kurdi" pitchFamily="2" charset="-78"/>
            </a:endParaRPr>
          </a:p>
        </p:txBody>
      </p:sp>
    </p:spTree>
    <p:extLst>
      <p:ext uri="{BB962C8B-B14F-4D97-AF65-F5344CB8AC3E}">
        <p14:creationId xmlns:p14="http://schemas.microsoft.com/office/powerpoint/2010/main" val="6332790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F_Jeddah Kurdi" pitchFamily="2" charset="-78"/>
              </a:rPr>
              <a:t>لة سالَى 1923ةوة سةردةمي حوكمي (كؤليدج) دةستثيَدةكات، كة لةسةردةمي ئةودا بووذانةوةيةكي ئابووري باش ولآتي طرتبووةوة، بةلآم ئةو بووذانةوةية بةشيَوةيةكي يةكسان و هاوتةريب نةبوو لة نيَو كةرتة جياجياكاني ئابووري ئةمةريكادا، بؤ نموونة لايةني كشتوكالَي بةدريَذايي بيستةكان لة قةيراندا بوو، </a:t>
            </a:r>
            <a:endParaRPr lang="ku-Arab-IQ" dirty="0" smtClean="0">
              <a:cs typeface="AF_Jeddah Kurdi" pitchFamily="2" charset="-78"/>
            </a:endParaRPr>
          </a:p>
          <a:p>
            <a:pPr algn="r"/>
            <a:endParaRPr lang="ku-Arab-IQ" dirty="0">
              <a:cs typeface="AF_Jeddah Kurdi" pitchFamily="2" charset="-78"/>
            </a:endParaRPr>
          </a:p>
          <a:p>
            <a:pPr algn="r"/>
            <a:r>
              <a:rPr lang="ar-IQ" dirty="0">
                <a:solidFill>
                  <a:schemeClr val="accent2"/>
                </a:solidFill>
                <a:cs typeface="AF_Najed Kurdi" pitchFamily="2" charset="-78"/>
              </a:rPr>
              <a:t>ضونكة</a:t>
            </a:r>
            <a:r>
              <a:rPr lang="ar-IQ" dirty="0">
                <a:cs typeface="AF_Najed Kurdi" pitchFamily="2" charset="-78"/>
              </a:rPr>
              <a:t> جوتياراني ئةمةريكا هةر بةو نيازةى كاتي جةنطةوة بةرهةميان دةهيَنا، كة رؤذ بة رؤذ نرخ روو لةبةرزبوون بوو، بؤية ئةوانيش تا دةهات بةرهةميان زياد دةكرد، بةلآم لةبةر ئةوةى جةنط كؤتايي ثيَهاتبوو، بازارِة دةرةكييةكان داواكارييةكةى ثيَشوويان نةمابوو، بازارِي نيَوخؤييش لة ئاست ئةو هةموو بةرهةمةدا نةبوو، بؤية نرخي بةرهةمة كشتوكالَييةكان رؤذ بة رؤذ لة دابةزيندا بوو و قةيراني بؤ ذيانيان دروست دةكرد،</a:t>
            </a:r>
            <a:endParaRPr lang="en-US" dirty="0">
              <a:cs typeface="AF_Najed Kurdi" pitchFamily="2" charset="-78"/>
            </a:endParaRPr>
          </a:p>
        </p:txBody>
      </p:sp>
    </p:spTree>
    <p:extLst>
      <p:ext uri="{BB962C8B-B14F-4D97-AF65-F5344CB8AC3E}">
        <p14:creationId xmlns:p14="http://schemas.microsoft.com/office/powerpoint/2010/main" val="180731582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F_Najed Kurdi" pitchFamily="2" charset="-78"/>
              </a:rPr>
              <a:t>كةضي بة ثيَضةوانةوة ثيشةسازيية قورسةكان لةسةردةمي (كؤليدج)دا بةرِادةيةكي زؤر ثيَشكةوت، بةلآم لة سالَى 1929دا، ئةم بووذانةوةية وةستانيَكي كتوثرِى بةخؤيةوة بيني</a:t>
            </a:r>
            <a:r>
              <a:rPr lang="ar-IQ" dirty="0" smtClean="0">
                <a:cs typeface="AF_Najed Kurdi" pitchFamily="2" charset="-78"/>
              </a:rPr>
              <a:t>،</a:t>
            </a:r>
            <a:endParaRPr lang="ku-Arab-IQ" dirty="0" smtClean="0">
              <a:cs typeface="AF_Najed Kurdi" pitchFamily="2" charset="-78"/>
            </a:endParaRPr>
          </a:p>
          <a:p>
            <a:pPr algn="r"/>
            <a:endParaRPr lang="ku-Arab-IQ" dirty="0">
              <a:cs typeface="AF_Najed Kurdi" pitchFamily="2" charset="-78"/>
            </a:endParaRPr>
          </a:p>
          <a:p>
            <a:pPr algn="r"/>
            <a:r>
              <a:rPr lang="ar-IQ" dirty="0" smtClean="0">
                <a:cs typeface="AF_Najed Kurdi" pitchFamily="2" charset="-78"/>
              </a:rPr>
              <a:t> </a:t>
            </a:r>
            <a:r>
              <a:rPr lang="ar-IQ" dirty="0">
                <a:cs typeface="AF_Najed Kurdi" pitchFamily="2" charset="-78"/>
              </a:rPr>
              <a:t>ئةوة بوو لة ثاييزي ئةو سالَةدا بازارِي ئةمةريكا بة شيَوةيةكي زؤر خراث هاتة خوارةوة و بووة هؤى مايةثووضبووني بةشي زؤري بانك و كؤمثانيا و وةبةرهيَنةرةكان، كة ئةمةش قةيرانيَكي دارايي طةورةى لة ئةمةريكا </a:t>
            </a:r>
            <a:r>
              <a:rPr lang="ar-IQ" dirty="0">
                <a:cs typeface="Ali_K_Sharif" pitchFamily="2" charset="-78"/>
              </a:rPr>
              <a:t>خستةوة، كة بة قةيراني دارايي 1929-1933 ناسرا. </a:t>
            </a:r>
            <a:endParaRPr lang="en-US" dirty="0">
              <a:cs typeface="Ali_K_Sharif" pitchFamily="2" charset="-78"/>
            </a:endParaRPr>
          </a:p>
          <a:p>
            <a:endParaRPr lang="en-US" dirty="0"/>
          </a:p>
        </p:txBody>
      </p:sp>
    </p:spTree>
    <p:extLst>
      <p:ext uri="{BB962C8B-B14F-4D97-AF65-F5344CB8AC3E}">
        <p14:creationId xmlns:p14="http://schemas.microsoft.com/office/powerpoint/2010/main" val="22369666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قةيراني دارايي</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lstStyle/>
          <a:p>
            <a:pPr algn="r"/>
            <a:r>
              <a:rPr lang="ar-IQ" dirty="0">
                <a:cs typeface="Ali_K_Sharif" pitchFamily="2" charset="-78"/>
              </a:rPr>
              <a:t>ئةم قةيرانة دارايية بة رادةيةك بوو لة ئةمةريكا، كة لة سالَى 1933دا ذمارةى بيَكاراني خؤى لة 21 مليؤن كةس دةدا، لة سةرةتادا بةشيَك لة سياسةتمدار و بزنسمانةكاني ئةمةريكا ئةمةيان بة طرذبوونةوة و قةيرانيَكي ئابووري كاتي لةقةلَةم دةدا، بةلآم دواتر دةركةوت كة ئةم قةيرانة لة قةيرانةكاني ثيَشووتر جياوازة و نزيكةى ضوار سالَى خاياند، </a:t>
            </a:r>
            <a:endParaRPr lang="ku-Arab-IQ" dirty="0" smtClean="0">
              <a:cs typeface="Ali_K_Sharif" pitchFamily="2" charset="-78"/>
            </a:endParaRPr>
          </a:p>
          <a:p>
            <a:pPr algn="r"/>
            <a:r>
              <a:rPr lang="ar-IQ" dirty="0">
                <a:cs typeface="Ali_K_Sharif" pitchFamily="2" charset="-78"/>
              </a:rPr>
              <a:t>ئةم قةيرانة بة ثيَضةوانةى قةيرانةكاني ثيَشووتر لة ئةنجامي زؤرى بةرهةمةوة بوو، نةك بةهؤى كةمي بةرهةمةوة بيَت، كة ئةمةش بةلَطةيةك بوو بؤ رزيوي و بيَكةلَكي سيستةمي دابةشكردني سامان لةو ولآتةدا، قورسي ئةم قةيرانة بة جؤريَك بوو كة تةواوي بزنسمان و سياسةتمةداراني ئةو ولآتةى ناضاركرد، بة دلَسؤزييةكي طةورةوة كار بؤ ضارةسةركردني بكةن،</a:t>
            </a:r>
            <a:endParaRPr lang="en-US" dirty="0">
              <a:cs typeface="Ali_K_Sharif" pitchFamily="2" charset="-78"/>
            </a:endParaRPr>
          </a:p>
        </p:txBody>
      </p:sp>
    </p:spTree>
    <p:extLst>
      <p:ext uri="{BB962C8B-B14F-4D97-AF65-F5344CB8AC3E}">
        <p14:creationId xmlns:p14="http://schemas.microsoft.com/office/powerpoint/2010/main" val="128653791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F_Najed Kurdi" pitchFamily="2" charset="-78"/>
              </a:rPr>
              <a:t>بؤية كاتيَك كة (هؤظةر) هاتة سةر حوكم، كاتي قةيرانة داراييةكة بوو، ناضار بوو داوا لة كؤنطريَس بكات بودجةى تايبةت بؤ جيَبةجيَكردني ثرؤذةكان و وةطةرِخستنةوةى بازارِ دابنيَن، (هؤظةر) بة هةموو جؤريَك هةولَيدةدا بةسةر قةيرانةكةدا زالَ بيَت، بةلآم تةواوي هةولَةكاني بيَ ئاكام </a:t>
            </a:r>
            <a:r>
              <a:rPr lang="ar-IQ" dirty="0" smtClean="0">
                <a:cs typeface="AF_Najed Kurdi" pitchFamily="2" charset="-78"/>
              </a:rPr>
              <a:t>بوون،</a:t>
            </a:r>
            <a:r>
              <a:rPr lang="ku-Arab-IQ" dirty="0" smtClean="0">
                <a:cs typeface="AF_Najed Kurdi" pitchFamily="2" charset="-78"/>
              </a:rPr>
              <a:t>.</a:t>
            </a:r>
          </a:p>
          <a:p>
            <a:pPr algn="just" rtl="1"/>
            <a:endParaRPr lang="ku-Arab-IQ" dirty="0">
              <a:cs typeface="AF_Najed Kurdi" pitchFamily="2" charset="-78"/>
            </a:endParaRPr>
          </a:p>
          <a:p>
            <a:pPr algn="just" rtl="1"/>
            <a:r>
              <a:rPr lang="ar-IQ" dirty="0" smtClean="0">
                <a:cs typeface="AF_Najed Kurdi" pitchFamily="2" charset="-78"/>
              </a:rPr>
              <a:t>هةربؤية </a:t>
            </a:r>
            <a:r>
              <a:rPr lang="ar-IQ" dirty="0">
                <a:cs typeface="AF_Najed Kurdi" pitchFamily="2" charset="-78"/>
              </a:rPr>
              <a:t>لة هةلَبذاردني سالَى 1932دا دواى ماوةيةكي دريَذ لة حوكمي كؤمارييةكان، جاريَكي تر ديموكراتةكان توانيان سةركةوتن بةدةست بهيَننةوة و لة سالَى 1933شدا (فرانكلين ديلانؤر رؤزفيَلد) وةك سةرؤكيَكي ديموكراتةكان دةستي بةكار كردةوة. </a:t>
            </a:r>
            <a:endParaRPr lang="en-US" dirty="0">
              <a:cs typeface="AF_Najed Kurdi" pitchFamily="2" charset="-78"/>
            </a:endParaRPr>
          </a:p>
        </p:txBody>
      </p:sp>
    </p:spTree>
    <p:extLst>
      <p:ext uri="{BB962C8B-B14F-4D97-AF65-F5344CB8AC3E}">
        <p14:creationId xmlns:p14="http://schemas.microsoft.com/office/powerpoint/2010/main" val="1101557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F_Najed Kurdi" pitchFamily="2" charset="-78"/>
              </a:rPr>
              <a:t>لةكاتيَكدا بوو كة ولآت لة هةرِةتي قةيرانةكةدا بوو، بؤية (رؤزفيَلد) بةبايةخيَكي زؤرةوة هةولَي دا ئةم قةيرانة ضارةسةر بكات، لةم ثيَناوةشدا سياسةتيَكي دارِشت، كة بة سياسةتي نيودل (ريَبازي نويَ) ناسراوة. ئةم سياسةتةش بريتي بوو لة ثشت بةستن بة مامؤستاياني زانكؤ، (رؤزفيَلد) لة ضوارضيَوةي ئةم سياسةتةدا، كؤمةلَيَك مامؤستاي زانكؤى لةخؤى كؤكردةوة كة طرنطترينيان (ريمؤند مؤلي) و (تؤكويَل بوون)، ئةم مامؤستايانة رؤزفيَلديان بؤ كؤمةلَيَك ضاكسازي لةسةرجةم بوارةكاندا ريَنويَني </a:t>
            </a:r>
            <a:r>
              <a:rPr lang="ar-IQ" dirty="0" smtClean="0">
                <a:cs typeface="AF_Najed Kurdi" pitchFamily="2" charset="-78"/>
              </a:rPr>
              <a:t>كرد</a:t>
            </a:r>
            <a:endParaRPr lang="ku-Arab-IQ" dirty="0" smtClean="0">
              <a:cs typeface="AF_Najed Kurdi" pitchFamily="2" charset="-78"/>
            </a:endParaRPr>
          </a:p>
          <a:p>
            <a:pPr algn="r"/>
            <a:r>
              <a:rPr lang="ar-IQ" dirty="0">
                <a:cs typeface="AF_Najed Kurdi" pitchFamily="2" charset="-78"/>
              </a:rPr>
              <a:t>ئةوة بوو (رؤزفيَلد) كؤمةلَيَك ضاكسازي لة كار و ثرؤذةكاندا ئةنجام دا، بةشيَكي ئةم ثرؤذةية مةبةستي لة بووذانةوة و يارمةتيدان بوو، بةشةكةى تريشي وةك ريفؤرم وابوو، لة بوارى يارمةتيدانةكاندا، يارمةتييةكي زؤرى ئةو كةسانةى دا كة لة تةنطانةدا بوون، هةروةها قةرزيَكي زؤريشي بؤ بوارى بيناسازي و ريَطةوبان بةخشي و بةمةش هةلي كارى رةخساند، هةروةها سيستةميَكي وردي بؤ يارمةتيداني بيَكارةكان دانا،</a:t>
            </a:r>
            <a:endParaRPr lang="en-US" dirty="0">
              <a:cs typeface="AF_Najed Kurdi" pitchFamily="2" charset="-78"/>
            </a:endParaRPr>
          </a:p>
        </p:txBody>
      </p:sp>
    </p:spTree>
    <p:extLst>
      <p:ext uri="{BB962C8B-B14F-4D97-AF65-F5344CB8AC3E}">
        <p14:creationId xmlns:p14="http://schemas.microsoft.com/office/powerpoint/2010/main" val="35568712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r>
              <a:rPr lang="ar-IQ" dirty="0">
                <a:cs typeface="Ali_K_Sharif" pitchFamily="2" charset="-78"/>
              </a:rPr>
              <a:t>لة بوارى ضاكسازيشدا، </a:t>
            </a:r>
            <a:endParaRPr lang="ku-Arab-IQ" dirty="0" smtClean="0">
              <a:cs typeface="Ali_K_Sharif" pitchFamily="2" charset="-78"/>
            </a:endParaRPr>
          </a:p>
          <a:p>
            <a:pPr algn="r"/>
            <a:r>
              <a:rPr lang="ar-IQ" dirty="0" smtClean="0">
                <a:cs typeface="Ali_K_Sharif" pitchFamily="2" charset="-78"/>
              </a:rPr>
              <a:t>ئةم </a:t>
            </a:r>
            <a:r>
              <a:rPr lang="ar-IQ" dirty="0">
                <a:cs typeface="Ali_K_Sharif" pitchFamily="2" charset="-78"/>
              </a:rPr>
              <a:t>ثرؤذةية بةرى بة سياسةتي كيَبةرِكيَي زيانبةخش طرت، </a:t>
            </a:r>
            <a:endParaRPr lang="ku-Arab-IQ" dirty="0" smtClean="0">
              <a:cs typeface="Ali_K_Sharif" pitchFamily="2" charset="-78"/>
            </a:endParaRPr>
          </a:p>
          <a:p>
            <a:pPr algn="r"/>
            <a:r>
              <a:rPr lang="ar-IQ" dirty="0" smtClean="0">
                <a:cs typeface="Ali_K_Sharif" pitchFamily="2" charset="-78"/>
              </a:rPr>
              <a:t>هاوكات </a:t>
            </a:r>
            <a:r>
              <a:rPr lang="ar-IQ" dirty="0">
                <a:cs typeface="Ali_K_Sharif" pitchFamily="2" charset="-78"/>
              </a:rPr>
              <a:t>باجي سةر داهاتي ضينة دةولَةمةندةكان و كؤمثانيا طةورةكاني زياد كرد</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ئةمة جطة لةوةى كة لة بوارى كشتوكالَيشدا ضةند هةنطاويَكي طرنطي نا</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لةوانةش هةولَيَكي زؤرى دا بؤ بةرزكردنةوةى نرخي بةروبوومة كشتوكالَييةكان تا بطةرِيَتةوة بؤ ئاستي ثيَش جةنط</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هةروةها هةولَيَكي زؤريشي خستةطةرِ بؤ هيَشتنةوةي زةوييةكان بةثيتي</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هاوكات ئاسانكاري بؤ جوتيارةكان كرد لة بةدةستهيَناني ثارة، </a:t>
            </a:r>
            <a:endParaRPr lang="ku-Arab-IQ" dirty="0" smtClean="0">
              <a:cs typeface="Ali_K_Sharif" pitchFamily="2" charset="-78"/>
            </a:endParaRPr>
          </a:p>
          <a:p>
            <a:pPr algn="r"/>
            <a:r>
              <a:rPr lang="ar-IQ" dirty="0" smtClean="0">
                <a:cs typeface="Ali_K_Sharif" pitchFamily="2" charset="-78"/>
              </a:rPr>
              <a:t>كاريشي </a:t>
            </a:r>
            <a:r>
              <a:rPr lang="ar-IQ" dirty="0">
                <a:cs typeface="Ali_K_Sharif" pitchFamily="2" charset="-78"/>
              </a:rPr>
              <a:t>بؤ كردنةوةى بازارِي نويَ لة دةرةوة و ناوةوة بؤ بةروبوومةكانيان كرد</a:t>
            </a:r>
            <a:endParaRPr lang="en-US" dirty="0">
              <a:cs typeface="Ali_K_Sharif" pitchFamily="2" charset="-78"/>
            </a:endParaRPr>
          </a:p>
        </p:txBody>
      </p:sp>
    </p:spTree>
    <p:extLst>
      <p:ext uri="{BB962C8B-B14F-4D97-AF65-F5344CB8AC3E}">
        <p14:creationId xmlns:p14="http://schemas.microsoft.com/office/powerpoint/2010/main" val="74057734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F_Najed Kurdi" pitchFamily="2" charset="-78"/>
              </a:rPr>
              <a:t>لة بوارى كاريشدا يةك زنجيرةي لة ياسا دةركرد، </a:t>
            </a:r>
            <a:endParaRPr lang="ku-Arab-IQ" dirty="0" smtClean="0">
              <a:cs typeface="AF_Najed Kurdi" pitchFamily="2" charset="-78"/>
            </a:endParaRPr>
          </a:p>
          <a:p>
            <a:pPr algn="just" rtl="1"/>
            <a:r>
              <a:rPr lang="ar-IQ" dirty="0" smtClean="0">
                <a:cs typeface="AF_Najed Kurdi" pitchFamily="2" charset="-78"/>
              </a:rPr>
              <a:t>لةوانةش </a:t>
            </a:r>
            <a:r>
              <a:rPr lang="ar-IQ" dirty="0">
                <a:cs typeface="AF_Najed Kurdi" pitchFamily="2" charset="-78"/>
              </a:rPr>
              <a:t>ياساي بووذانةوةى نيشتماني لة سالَى 1933دا، كة تيايدا هةولَيدا كاتذميَرى كار كةمبكاتةوة و كريَ بةرز بكاتةوة و هةلي كار برِةخسيَنيَت، </a:t>
            </a:r>
            <a:endParaRPr lang="ku-Arab-IQ" dirty="0" smtClean="0">
              <a:cs typeface="AF_Najed Kurdi" pitchFamily="2" charset="-78"/>
            </a:endParaRPr>
          </a:p>
          <a:p>
            <a:pPr algn="just" rtl="1"/>
            <a:r>
              <a:rPr lang="ar-IQ" dirty="0" smtClean="0">
                <a:cs typeface="AF_Najed Kurdi" pitchFamily="2" charset="-78"/>
              </a:rPr>
              <a:t>لة </a:t>
            </a:r>
            <a:r>
              <a:rPr lang="ar-IQ" dirty="0">
                <a:cs typeface="AF_Najed Kurdi" pitchFamily="2" charset="-78"/>
              </a:rPr>
              <a:t>سالَى 1937يشدا، كؤنطريَس زنجيرةيةك ياساي بؤ بيمةى كؤمةلآيةتي دةركرد، لةوانة مووضةى بةسالآضووان و بيمةى بيَكارى و يارمةتي ثةككةوتووان و ذناني بيَكار و مندالآني كةمئةندام.</a:t>
            </a:r>
            <a:endParaRPr lang="en-US" dirty="0">
              <a:cs typeface="AF_Najed Kurdi" pitchFamily="2" charset="-78"/>
            </a:endParaRPr>
          </a:p>
        </p:txBody>
      </p:sp>
    </p:spTree>
    <p:extLst>
      <p:ext uri="{BB962C8B-B14F-4D97-AF65-F5344CB8AC3E}">
        <p14:creationId xmlns:p14="http://schemas.microsoft.com/office/powerpoint/2010/main" val="28069798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F_Najed Kurdi" pitchFamily="2" charset="-78"/>
              </a:rPr>
              <a:t>هةرضةندة ناوةناوة نارِةزايةتي و طفتوطؤى توند لةبارةى ئةم سياسةتةى (رؤزفيَلد)ةوة دةكرا، هةنديَك بةوةيان دةزاني كة دةستوةردانة لة مافة شةرعيةكانيان</a:t>
            </a:r>
            <a:r>
              <a:rPr lang="ar-IQ" dirty="0" smtClean="0">
                <a:cs typeface="AF_Najed Kurdi" pitchFamily="2" charset="-78"/>
              </a:rPr>
              <a:t>،</a:t>
            </a:r>
            <a:endParaRPr lang="ku-Arab-IQ" dirty="0" smtClean="0">
              <a:cs typeface="AF_Najed Kurdi" pitchFamily="2" charset="-78"/>
            </a:endParaRPr>
          </a:p>
          <a:p>
            <a:pPr algn="just" rtl="1"/>
            <a:r>
              <a:rPr lang="ar-IQ" dirty="0" smtClean="0">
                <a:cs typeface="AF_Najed Kurdi" pitchFamily="2" charset="-78"/>
              </a:rPr>
              <a:t> </a:t>
            </a:r>
            <a:r>
              <a:rPr lang="ar-IQ" dirty="0">
                <a:cs typeface="AF_Najed Kurdi" pitchFamily="2" charset="-78"/>
              </a:rPr>
              <a:t>كؤمارييةكانيش بةرهةلَستكاري بوون بةو بيانووةي كة سةرثيَضي دةستووري ئةمةريكاية، بةلآم ئةم سياسةتة رؤلَيَكي طةورةى هةبوو لة زالَبووني (رؤزفيَلد) بةسةر كيَشة ئابوورييةكان و قةيرانة داراييةكاندا، </a:t>
            </a:r>
            <a:endParaRPr lang="ku-Arab-IQ" dirty="0" smtClean="0">
              <a:cs typeface="AF_Najed Kurdi" pitchFamily="2" charset="-78"/>
            </a:endParaRPr>
          </a:p>
          <a:p>
            <a:pPr algn="just" rtl="1"/>
            <a:r>
              <a:rPr lang="ar-IQ" dirty="0" smtClean="0">
                <a:cs typeface="AF_Najed Kurdi" pitchFamily="2" charset="-78"/>
              </a:rPr>
              <a:t>بؤية </a:t>
            </a:r>
            <a:r>
              <a:rPr lang="ar-IQ" dirty="0">
                <a:cs typeface="AF_Najed Kurdi" pitchFamily="2" charset="-78"/>
              </a:rPr>
              <a:t>لةوة بةدواوة بوو بة كةسايةتييةكي خؤشةويستي نيَو طةلي ئةمةريكي و لة هةرسيَ هةلَبذاردني 1936، 1940، 1944دا سةركةوتني بةدةستهيَنا و لة دةستثيَكي جةنطي جيهاني دووةميشدا هةر ئةو لةسةر حوكمي ئةمةريكا بوو. </a:t>
            </a:r>
            <a:endParaRPr lang="en-US" dirty="0">
              <a:cs typeface="AF_Najed Kurdi" pitchFamily="2" charset="-78"/>
            </a:endParaRPr>
          </a:p>
        </p:txBody>
      </p:sp>
    </p:spTree>
    <p:extLst>
      <p:ext uri="{BB962C8B-B14F-4D97-AF65-F5344CB8AC3E}">
        <p14:creationId xmlns:p14="http://schemas.microsoft.com/office/powerpoint/2010/main" val="14841579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F_Najed Kurdi" pitchFamily="2" charset="-78"/>
              </a:rPr>
              <a:t>ضوارةم: يةكيَتي سؤظيَت</a:t>
            </a:r>
            <a:r>
              <a:rPr lang="en-US" dirty="0">
                <a:cs typeface="AF_Najed Kurdi" pitchFamily="2" charset="-78"/>
              </a:rPr>
              <a:t/>
            </a:r>
            <a:br>
              <a:rPr lang="en-US" dirty="0">
                <a:cs typeface="AF_Najed Kurdi" pitchFamily="2" charset="-78"/>
              </a:rPr>
            </a:br>
            <a:endParaRPr lang="en-US" dirty="0">
              <a:cs typeface="AF_Najed Kurdi" pitchFamily="2" charset="-78"/>
            </a:endParaRPr>
          </a:p>
        </p:txBody>
      </p:sp>
      <p:sp>
        <p:nvSpPr>
          <p:cNvPr id="3" name="Content Placeholder 2"/>
          <p:cNvSpPr>
            <a:spLocks noGrp="1"/>
          </p:cNvSpPr>
          <p:nvPr>
            <p:ph idx="1"/>
          </p:nvPr>
        </p:nvSpPr>
        <p:spPr/>
        <p:txBody>
          <a:bodyPr/>
          <a:lstStyle/>
          <a:p>
            <a:pPr rtl="1"/>
            <a:r>
              <a:rPr lang="ar-IQ" dirty="0"/>
              <a:t> </a:t>
            </a:r>
            <a:endParaRPr lang="en-US" dirty="0"/>
          </a:p>
          <a:p>
            <a:pPr algn="r" rtl="1"/>
            <a:r>
              <a:rPr lang="ar-IQ" b="1" dirty="0">
                <a:cs typeface="Ali_K_Sharif" pitchFamily="2" charset="-78"/>
              </a:rPr>
              <a:t>يةكةم: شؤرِشي مارتي 1917 </a:t>
            </a:r>
            <a:endParaRPr lang="en-US" dirty="0">
              <a:cs typeface="Ali_K_Sharif" pitchFamily="2" charset="-78"/>
            </a:endParaRPr>
          </a:p>
          <a:p>
            <a:pPr algn="r"/>
            <a:r>
              <a:rPr lang="ar-IQ" dirty="0">
                <a:cs typeface="Ali_K_Sharif" pitchFamily="2" charset="-78"/>
              </a:rPr>
              <a:t>لة سةرةتاى سالَى 1917دا رووسيا بة تةواوي لة قةيرانيَكي سياسيي-ئابووريدا دةذيا و سةرةنجامي ئةم قةيرانةش، شؤرِشيَكي طةورة بوو، كة لة سةرةتاي مانطي مارتدا دذ بة دةستةلآتي قةيسةرى </a:t>
            </a:r>
            <a:r>
              <a:rPr lang="ar-IQ" dirty="0" smtClean="0">
                <a:cs typeface="Ali_K_Sharif" pitchFamily="2" charset="-78"/>
              </a:rPr>
              <a:t>دةركةوت</a:t>
            </a:r>
            <a:r>
              <a:rPr lang="ku-Arab-IQ" dirty="0" smtClean="0">
                <a:cs typeface="Ali_K_Sharif" pitchFamily="2" charset="-78"/>
              </a:rPr>
              <a:t>.</a:t>
            </a: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لة 8ي مارتي 1917دا لة شارى ثةترؤطراتةوة خؤثيشاندانةكان بة دروشمي دذ بةقةيسةرى، دةستيان ثيَكرد، دواي سيَ رؤذيش ياخيبوون لة ريزةكاني سوثادا دةركةوت، </a:t>
            </a:r>
            <a:r>
              <a:rPr lang="ar-IQ" dirty="0">
                <a:solidFill>
                  <a:schemeClr val="accent2"/>
                </a:solidFill>
                <a:cs typeface="Ali_K_Sharif" pitchFamily="2" charset="-78"/>
              </a:rPr>
              <a:t>ضونكة</a:t>
            </a:r>
            <a:r>
              <a:rPr lang="ar-IQ" dirty="0">
                <a:cs typeface="Ali_K_Sharif" pitchFamily="2" charset="-78"/>
              </a:rPr>
              <a:t> ئةوان رازينةبوون تةقة بةرِووي خؤثيشاندةراندا بكةن و بة ثيَضةوانةوة ضوونة ثالَ خؤثيشاندةران، دواى ئةوةش توانيان بة تةواوي ثايتةخت كؤنترؤلَ بكةن، دواى ئةوةى ثايتةخت كؤنترؤلَ </a:t>
            </a:r>
            <a:r>
              <a:rPr lang="ar-IQ" dirty="0" smtClean="0">
                <a:cs typeface="Ali_K_Sharif" pitchFamily="2" charset="-78"/>
              </a:rPr>
              <a:t>كرا</a:t>
            </a:r>
            <a:r>
              <a:rPr lang="ku-Arab-IQ" dirty="0" smtClean="0">
                <a:cs typeface="Ali_K_Sharif" pitchFamily="2" charset="-78"/>
              </a:rPr>
              <a:t>.</a:t>
            </a:r>
            <a:r>
              <a:rPr lang="ar-IQ" dirty="0" smtClean="0">
                <a:cs typeface="Ali_K_Sharif" pitchFamily="2" charset="-78"/>
              </a:rPr>
              <a:t> </a:t>
            </a:r>
            <a:endParaRPr lang="en-US" dirty="0">
              <a:cs typeface="Ali_K_Sharif" pitchFamily="2" charset="-78"/>
            </a:endParaRPr>
          </a:p>
        </p:txBody>
      </p:sp>
    </p:spTree>
    <p:extLst>
      <p:ext uri="{BB962C8B-B14F-4D97-AF65-F5344CB8AC3E}">
        <p14:creationId xmlns:p14="http://schemas.microsoft.com/office/powerpoint/2010/main" val="1934958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rtl="1"/>
            <a:r>
              <a:rPr lang="ar-IQ" dirty="0">
                <a:cs typeface="Ali_K_Alwand" pitchFamily="2" charset="-78"/>
              </a:rPr>
              <a:t>حةوتةم: ويفاقي دؤستانةى نيَوان بريتانيا و فةرةنسا 1904:</a:t>
            </a:r>
            <a:endParaRPr lang="en-US" dirty="0" smtClean="0">
              <a:effectLst/>
              <a:cs typeface="Ali_K_Alwand" pitchFamily="2" charset="-78"/>
            </a:endParaRPr>
          </a:p>
          <a:p>
            <a:pPr algn="just" rtl="1"/>
            <a:r>
              <a:rPr lang="ar-IQ" dirty="0">
                <a:cs typeface="Ali_K_Alwand" pitchFamily="2" charset="-78"/>
              </a:rPr>
              <a:t> ليَرة بةدواوة ئيدي نزيكبوونةوةى فةرةنسا و بريتانياي كؤنةركابةر لةبةرانبةر ئةلَمانيا ديَتةثيَش، ضونكة وةك ثيَشتر باسكرا، ئةلَمانيا هةر لة سالَي 1871ةوة دوذمني سةرةكي فةرةنسا بوو، هةروةها لةو سةروبةندةشدا بوو كة ئةلَمانيا بوو بة دةولَةتيَكي ثيشةسازي طةورة و وردة وردة كيَبةرِكيَي لةطةلأ بريتانيا لة ناوضة كؤلؤنيالييةكانيدا دةكرد، بةمةش تا دةهات ئةلَمانيا دةبوو بة دوذمني هةردوولا و ليَرةشةوة هةريةكة لة بريتانيا و فةرةنسا دةيانويست بةرذةوةنديية كؤلؤنيالييةكانيان لةطةلأ ئةلَمانيا بة تةواوةتي يةكلا بكةنةوة، هةربؤية لة 8ي نيساني 1904دا ريَككةوتنيَكيان مؤركرد كة تيايدا هاتبوو: </a:t>
            </a:r>
            <a:endParaRPr lang="en-US" dirty="0" smtClean="0">
              <a:effectLst/>
              <a:cs typeface="Ali_K_Alwand" pitchFamily="2" charset="-78"/>
            </a:endParaRPr>
          </a:p>
          <a:p>
            <a:pPr lvl="0" algn="just" rtl="1"/>
            <a:r>
              <a:rPr lang="ar-IQ" dirty="0">
                <a:cs typeface="Ali_K_Alwand" pitchFamily="2" charset="-78"/>
              </a:rPr>
              <a:t>ئةو كيَشانة ضارةسةربكريَن، كة لةنيَوانياندا هةبوو لةسةر راوةماسي لة نيوفاونلاند، هةروةها سنووري نيَوان هةنديَك لة ناوضة كؤلؤنيالييةكاني هةردوولا ريَكبخريَت.</a:t>
            </a:r>
            <a:endParaRPr lang="en-US" dirty="0">
              <a:cs typeface="Ali_K_Alwand" pitchFamily="2" charset="-78"/>
            </a:endParaRPr>
          </a:p>
          <a:p>
            <a:pPr lvl="0" algn="just" rtl="1"/>
            <a:r>
              <a:rPr lang="ar-IQ" dirty="0">
                <a:cs typeface="Ali_K_Alwand" pitchFamily="2" charset="-78"/>
              </a:rPr>
              <a:t>ضارةسةركردني كيَشةكانيان لة سيام و مةدغةشقةر و نيوهيَردس.</a:t>
            </a:r>
            <a:endParaRPr lang="en-US" dirty="0">
              <a:cs typeface="Ali_K_Alwand" pitchFamily="2" charset="-78"/>
            </a:endParaRPr>
          </a:p>
          <a:p>
            <a:pPr lvl="0" algn="just" rtl="1"/>
            <a:r>
              <a:rPr lang="ar-IQ" dirty="0">
                <a:cs typeface="Ali_K_Alwand" pitchFamily="2" charset="-78"/>
              </a:rPr>
              <a:t>بريتانيا دان بة بةرذةوةنديي فةرةنسييةكاندا بنيَت لة مةراكش و فةرةنساش دان بة بةرذةوةندييةكاني بريتانيادا بنيَت لة ميسر. </a:t>
            </a:r>
            <a:endParaRPr lang="en-US" dirty="0">
              <a:cs typeface="Ali_K_Alwand" pitchFamily="2" charset="-78"/>
            </a:endParaRPr>
          </a:p>
          <a:p>
            <a:pPr algn="just" rtl="1"/>
            <a:r>
              <a:rPr lang="ar-IQ" dirty="0">
                <a:cs typeface="Ali_K_Alwand" pitchFamily="2" charset="-78"/>
              </a:rPr>
              <a:t>بةمجؤرةش بريتانيا و فةرةنسا كؤتاييان بة كيَشة و ململانيَكانيان هيَنا و ليَرةشةوة ماكي جةمسةري دووةمي جةنطي جيهانيش دةركةوت، كة هاوثةيمانةكان بوون. </a:t>
            </a:r>
            <a:endParaRPr lang="en-US" dirty="0">
              <a:cs typeface="Ali_K_Alwand" pitchFamily="2" charset="-78"/>
            </a:endParaRPr>
          </a:p>
          <a:p>
            <a:pPr algn="just"/>
            <a:endParaRPr lang="en-US" dirty="0">
              <a:cs typeface="Ali_K_Alwand" pitchFamily="2" charset="-78"/>
            </a:endParaRPr>
          </a:p>
        </p:txBody>
      </p:sp>
    </p:spTree>
    <p:extLst>
      <p:ext uri="{BB962C8B-B14F-4D97-AF65-F5344CB8AC3E}">
        <p14:creationId xmlns:p14="http://schemas.microsoft.com/office/powerpoint/2010/main" val="308444465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Sharif" pitchFamily="2" charset="-78"/>
              </a:rPr>
              <a:t>دوو ليذنةى شؤرِشطيَرِانة دامةزرا</a:t>
            </a:r>
            <a:r>
              <a:rPr lang="ar-IQ" dirty="0" smtClean="0">
                <a:cs typeface="Ali_K_Sharif" pitchFamily="2" charset="-78"/>
              </a:rPr>
              <a:t>،</a:t>
            </a:r>
            <a:endParaRPr lang="ku-Arab-IQ" dirty="0" smtClean="0">
              <a:cs typeface="Ali_K_Sharif" pitchFamily="2" charset="-78"/>
            </a:endParaRPr>
          </a:p>
          <a:p>
            <a:pPr algn="just"/>
            <a:r>
              <a:rPr lang="ar-IQ" dirty="0" smtClean="0">
                <a:cs typeface="Ali_K_Sharif" pitchFamily="2" charset="-78"/>
              </a:rPr>
              <a:t> </a:t>
            </a:r>
            <a:r>
              <a:rPr lang="ar-IQ" dirty="0">
                <a:cs typeface="Ali_K_Sharif" pitchFamily="2" charset="-78"/>
              </a:rPr>
              <a:t>يةكيَكيان ئةنجوومةني نويَنةرايةتي (دؤما) بوو، كة ميانرِةوةكان </a:t>
            </a:r>
            <a:r>
              <a:rPr lang="ar-IQ" dirty="0" smtClean="0">
                <a:cs typeface="Ali_K_Sharif" pitchFamily="2" charset="-78"/>
              </a:rPr>
              <a:t>بوون</a:t>
            </a:r>
            <a:endParaRPr lang="ku-Arab-IQ" dirty="0" smtClean="0">
              <a:cs typeface="Ali_K_Sharif" pitchFamily="2" charset="-78"/>
            </a:endParaRPr>
          </a:p>
          <a:p>
            <a:pPr algn="just"/>
            <a:r>
              <a:rPr lang="ar-IQ" dirty="0" smtClean="0">
                <a:cs typeface="Ali_K_Sharif" pitchFamily="2" charset="-78"/>
              </a:rPr>
              <a:t> </a:t>
            </a:r>
            <a:r>
              <a:rPr lang="ar-IQ" dirty="0">
                <a:cs typeface="Ali_K_Sharif" pitchFamily="2" charset="-78"/>
              </a:rPr>
              <a:t>ئةويتريشيان ئةنجوومةني سؤفيتاتي كريَكارةكان بوو (راديكالةكان</a:t>
            </a:r>
            <a:r>
              <a:rPr lang="ar-IQ" dirty="0" smtClean="0">
                <a:cs typeface="Ali_K_Sharif" pitchFamily="2" charset="-78"/>
              </a:rPr>
              <a:t>)</a:t>
            </a:r>
            <a:endParaRPr lang="ku-Arab-IQ" dirty="0" smtClean="0">
              <a:cs typeface="Ali_K_Sharif" pitchFamily="2" charset="-78"/>
            </a:endParaRPr>
          </a:p>
          <a:p>
            <a:pPr algn="just"/>
            <a:r>
              <a:rPr lang="ar-IQ" dirty="0" smtClean="0">
                <a:cs typeface="Ali_K_Sharif" pitchFamily="2" charset="-78"/>
              </a:rPr>
              <a:t> </a:t>
            </a:r>
            <a:r>
              <a:rPr lang="ar-IQ" dirty="0">
                <a:cs typeface="Ali_K_Sharif" pitchFamily="2" charset="-78"/>
              </a:rPr>
              <a:t>ئةم دوو ليذنةية هةر لة سةرةتاوة ململانيَكانيان لةسةر دةستةلآت دةستيثيَكرد، دواى ئةوةى ثايتةختيان كؤنترؤلَ كرد، شؤرِش تةواوي شارة طةورةكاني طرتةوة و سوثاش ياخيبووني خؤى دةربرِى و ئةمةش (نيكؤلاي دووةم)ي قةيسةرى ناضاركرد دةست لة تةختي ثاشايةتي بؤ برازاكةى هةلَطريَت، كة دواى ماوةيةكي زؤر كورت ئةويش دةستبةردارى تةخت بوو، بةمةش دةستةلآتي بنةمالَةى رؤمانؤظ لة رووسيا بة تةواوةتي كؤتايي ثيَهات. </a:t>
            </a:r>
            <a:endParaRPr lang="en-US" dirty="0">
              <a:cs typeface="Ali_K_Sharif" pitchFamily="2" charset="-78"/>
            </a:endParaRPr>
          </a:p>
          <a:p>
            <a:endParaRPr lang="en-US" dirty="0"/>
          </a:p>
        </p:txBody>
      </p:sp>
    </p:spTree>
    <p:extLst>
      <p:ext uri="{BB962C8B-B14F-4D97-AF65-F5344CB8AC3E}">
        <p14:creationId xmlns:p14="http://schemas.microsoft.com/office/powerpoint/2010/main" val="23150206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بة نةماني بنةمالَةى رؤمانؤظ، ململانيَي نيَوان دوو ئاراستةكة قولَتر و توندتر بوو، كة لة سةرةنجامدا ئاراستةى بؤرجوازةكان يان ميانرِةوةكان، بة سةركردايةتي (ليفؤف)، توانيان حكومةتيَكي كاتي دابمةزريَنن، بةلآم دواى ماوةيةكي كورت (كيرنسكي) شويَني (ليفؤف)ي طرتةوة. </a:t>
            </a:r>
            <a:endParaRPr lang="ku-Arab-IQ" dirty="0" smtClean="0">
              <a:cs typeface="Ali_K_Sharif" pitchFamily="2" charset="-78"/>
            </a:endParaRPr>
          </a:p>
          <a:p>
            <a:pPr algn="r"/>
            <a:endParaRPr lang="ku-Arab-IQ" dirty="0">
              <a:cs typeface="Ali_K_Sharif" pitchFamily="2" charset="-78"/>
            </a:endParaRPr>
          </a:p>
          <a:p>
            <a:pPr algn="r"/>
            <a:endParaRPr lang="en-US" dirty="0">
              <a:cs typeface="Ali_K_Sharif" pitchFamily="2" charset="-78"/>
            </a:endParaRPr>
          </a:p>
          <a:p>
            <a:endParaRPr lang="en-US" dirty="0"/>
          </a:p>
        </p:txBody>
      </p:sp>
    </p:spTree>
    <p:extLst>
      <p:ext uri="{BB962C8B-B14F-4D97-AF65-F5344CB8AC3E}">
        <p14:creationId xmlns:p14="http://schemas.microsoft.com/office/powerpoint/2010/main" val="311171166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شؤرِشي ئؤكتؤبةرى 1917</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lstStyle/>
          <a:p>
            <a:pPr algn="r"/>
            <a:r>
              <a:rPr lang="ar-IQ" dirty="0">
                <a:cs typeface="Ali_K_Sharif" pitchFamily="2" charset="-78"/>
              </a:rPr>
              <a:t>رةوتةكةى تر، كة راديكالةكان بوون و بة سةرؤكايةتي (لينين) بوو، هةر لة سةرةتاى دامةزراندني دةستةلآتي حكومةتي كاتييةوة، كةوتنة بةربةرةكانيَ لةطةلأ ئةو حكومةتةدا، بةتايبةت كة حكومةتي كاتي نةيتواني ضاكسازييةكي ئةوتؤ لة بوارى ئابووري و سياسييةوة بكات و هيض هةنطاويَكي راستةقينةشي بؤ داناني دةستووريَكي نويَ بؤ ولآت و كشانةوة لة جةنطي جيهاني يةكةم نةدةنا</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لة بةرانبةريشدا بةلشةفيةكان داواكارى طؤرِانكارى ريشةيي بوون لة بوارى كؤمةلآيةتي و سياسييةوة و ثيَداطريشيان لةسةر كشانةوة لة جةنط دةكرد، </a:t>
            </a:r>
            <a:endParaRPr lang="en-US" dirty="0">
              <a:cs typeface="Ali_K_Sharif" pitchFamily="2" charset="-78"/>
            </a:endParaRPr>
          </a:p>
        </p:txBody>
      </p:sp>
    </p:spTree>
    <p:extLst>
      <p:ext uri="{BB962C8B-B14F-4D97-AF65-F5344CB8AC3E}">
        <p14:creationId xmlns:p14="http://schemas.microsoft.com/office/powerpoint/2010/main" val="370110179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IQ" dirty="0">
                <a:cs typeface="Ali_K_Sharif" pitchFamily="2" charset="-78"/>
              </a:rPr>
              <a:t>ئةم ململانيَية رؤذ بة رؤذ توندتر دةبوو، تا لة ناوةرِاستي سالَى 1917دا بة تايبةتي دواى شكستي رووسيا لةبةرةكاني جةنطدا لةبةرانبةر هيَزةكاني ئةلَمانيا لة مانطي حوزةيراندا قةيرانيَكي سياسيي نويَي لة ولآتدا كةوتةوة، كة لة ئةنجامدا لة ثةترؤطراد و مؤسكؤ و ضةند شاريَكي تري رووسيا خؤثيشانداني طةورة دةستيثيَكرد</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كة ئةم دؤخة زياتر بةلشةفيةكاني بةهيَزتر و فراوانتر دةكرد، سةرةنجام لة تشريني دووةمي سالَى 1917دا سةربازةكاني ثايتةخت ئةوةيان راطةياند كة ضوونةتة ثالَ </a:t>
            </a:r>
            <a:r>
              <a:rPr lang="ar-IQ" dirty="0" smtClean="0">
                <a:cs typeface="Ali_K_Sharif" pitchFamily="2" charset="-78"/>
              </a:rPr>
              <a:t>بةلشةفيةكان</a:t>
            </a:r>
            <a:endParaRPr lang="ku-Arab-IQ" dirty="0" smtClean="0">
              <a:cs typeface="Ali_K_Sharif" pitchFamily="2" charset="-78"/>
            </a:endParaRPr>
          </a:p>
          <a:p>
            <a:pPr algn="r"/>
            <a:r>
              <a:rPr lang="ar-IQ" dirty="0">
                <a:cs typeface="Ali_K_Sharif" pitchFamily="2" charset="-78"/>
              </a:rPr>
              <a:t>ليَرةوة حكومةتي كاتي زؤر بة توندي ويستي رووبةرِووي بةلشةفيةكان ببيَـتةوة و بة هةموو شيَوةيةك هةولَي سةركوتكردنةوةي دان، هةر لة داخستني رؤذنامةكانيان و راوةدووناني ئةندام و سةركردةكانيان و بةكارهيَناني سوثا لةبةرانبةريان، بةلآم هيض يةكيَك لةمانة ئةنجاميَكي ئةوتؤى نةدا بةدةستةوة، بؤية (كيرنسكي) بة ناضاري ولآتي بةجيَهيَشت و روويكردة ئةمةريكا.</a:t>
            </a:r>
            <a:r>
              <a:rPr lang="ar-IQ" dirty="0" smtClean="0">
                <a:cs typeface="Ali_K_Sharif" pitchFamily="2" charset="-78"/>
              </a:rPr>
              <a:t>،</a:t>
            </a:r>
            <a:endParaRPr lang="en-US" dirty="0">
              <a:cs typeface="Ali_K_Sharif" pitchFamily="2" charset="-78"/>
            </a:endParaRPr>
          </a:p>
        </p:txBody>
      </p:sp>
    </p:spTree>
    <p:extLst>
      <p:ext uri="{BB962C8B-B14F-4D97-AF65-F5344CB8AC3E}">
        <p14:creationId xmlns:p14="http://schemas.microsoft.com/office/powerpoint/2010/main" val="426680077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a:r>
              <a:rPr lang="ar-IQ" dirty="0">
                <a:cs typeface="Ali_K_Sharif" pitchFamily="2" charset="-78"/>
              </a:rPr>
              <a:t>بةمجؤرةش لةبةرةبةياني 7ي تشريني دووةمي سالَى 1917دا (لينين) سةركةوتني شؤرِشي سؤسياليستي لة ولآتدا راطةياند و حكومةتي نويَي ولآتي بة سةرؤكايةتي خؤى راطةياند.</a:t>
            </a:r>
            <a:endParaRPr lang="en-US" dirty="0">
              <a:cs typeface="Ali_K_Sharif" pitchFamily="2" charset="-78"/>
            </a:endParaRPr>
          </a:p>
          <a:p>
            <a:pPr lvl="0" algn="r" rtl="1"/>
            <a:r>
              <a:rPr lang="ar-IQ" dirty="0">
                <a:solidFill>
                  <a:schemeClr val="accent2"/>
                </a:solidFill>
                <a:cs typeface="Ali_K_Sharif" pitchFamily="2" charset="-78"/>
              </a:rPr>
              <a:t>كارةكاني دةستةلآتي نويَ سؤظيَتي لةدواى شؤرِش</a:t>
            </a:r>
            <a:endParaRPr lang="en-US" dirty="0">
              <a:solidFill>
                <a:schemeClr val="accent2"/>
              </a:solidFill>
              <a:cs typeface="Ali_K_Sharif" pitchFamily="2" charset="-78"/>
            </a:endParaRPr>
          </a:p>
          <a:p>
            <a:pPr algn="r"/>
            <a:r>
              <a:rPr lang="ar-IQ" dirty="0">
                <a:cs typeface="Ali_K_Sharif" pitchFamily="2" charset="-78"/>
              </a:rPr>
              <a:t>دواى سةركةوتني شؤرِش، حكومةتي نويَي بةلشةفيةكان بؤ ثاراستني شؤرِش و جيَطيركردني دةستةلآتةكةى، ناضار بوو ئةو بةلَيَنانةى دابووي، جيَبةجيَ بكات. ئةوةبوو لةدواى سةركةوتنيان راستةوخؤ دوو بةياننامةى سةرةكيان راطةياند، </a:t>
            </a:r>
            <a:endParaRPr lang="ku-Arab-IQ" dirty="0">
              <a:cs typeface="Ali_K_Sharif" pitchFamily="2" charset="-78"/>
            </a:endParaRPr>
          </a:p>
          <a:p>
            <a:pPr algn="r"/>
            <a:r>
              <a:rPr lang="ar-IQ" dirty="0">
                <a:cs typeface="Ali_K_Sharif" pitchFamily="2" charset="-78"/>
              </a:rPr>
              <a:t>يةكيَكيان بة </a:t>
            </a:r>
            <a:r>
              <a:rPr lang="ar-IQ" dirty="0">
                <a:solidFill>
                  <a:schemeClr val="accent2"/>
                </a:solidFill>
                <a:cs typeface="Ali_K_Sharif" pitchFamily="2" charset="-78"/>
              </a:rPr>
              <a:t>(بةياننامةى ئاشتي) </a:t>
            </a:r>
            <a:r>
              <a:rPr lang="ar-IQ" dirty="0">
                <a:cs typeface="Ali_K_Sharif" pitchFamily="2" charset="-78"/>
              </a:rPr>
              <a:t>ناسراوة، كة تيايدا داواى دةستثيَكردني طفتوطؤ و وةستاني جةنطي جيهاني يةكةميان دةكرد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ئةويتريشيان بة </a:t>
            </a:r>
            <a:r>
              <a:rPr lang="ar-IQ" dirty="0">
                <a:solidFill>
                  <a:schemeClr val="accent2"/>
                </a:solidFill>
                <a:cs typeface="Ali_K_Sharif" pitchFamily="2" charset="-78"/>
              </a:rPr>
              <a:t>(بةياننامةى زةوي) </a:t>
            </a:r>
            <a:r>
              <a:rPr lang="ar-IQ" dirty="0">
                <a:cs typeface="Ali_K_Sharif" pitchFamily="2" charset="-78"/>
              </a:rPr>
              <a:t>ناسراوة، كة تيايدا سةرجةم زةوييةكاني ولآت لةذيَر دةستةلآت و كؤنترؤلَي دةرةبةط و مولَكدارةكاندا هيَنراية دةر و هةروةها كؤنترؤلَي دةولَةت بةسةر تةواوي دةزطا ثيشةسازييةكاني ولآتدا سةثيَنرا، </a:t>
            </a:r>
            <a:endParaRPr lang="en-US" dirty="0">
              <a:cs typeface="Ali_K_Sharif" pitchFamily="2" charset="-78"/>
            </a:endParaRPr>
          </a:p>
        </p:txBody>
      </p:sp>
    </p:spTree>
    <p:extLst>
      <p:ext uri="{BB962C8B-B14F-4D97-AF65-F5344CB8AC3E}">
        <p14:creationId xmlns:p14="http://schemas.microsoft.com/office/powerpoint/2010/main" val="6617844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سةبارةت بة هةلَويَستي بةلشةفيةكان لة شةرِى جيهاني </a:t>
            </a:r>
            <a:r>
              <a:rPr lang="ar-IQ" dirty="0" smtClean="0">
                <a:cs typeface="Ali_K_Sharif" pitchFamily="2" charset="-78"/>
              </a:rPr>
              <a:t>يةكةم، </a:t>
            </a:r>
            <a:r>
              <a:rPr lang="ar-IQ" dirty="0">
                <a:cs typeface="Ali_K_Sharif" pitchFamily="2" charset="-78"/>
              </a:rPr>
              <a:t>رووسةكان دواى ئةوةى لة رازيكردني ولآتة شةرِكةرةكان بؤ وةستاندني جةنط سةركةوتوو نةبوون، ئةوة بوو يةكلايةنانة ئاشتيان لةطةلأ ئةلَمانيادا راطةياند، بةتايبةت دواى ئةوةى هيَزةكاني ئةلَمانيا بة رِووبةريَكي زؤر هاتبووة ناو خاكي رووسياوة، </a:t>
            </a:r>
            <a:endParaRPr lang="ku-Arab-IQ" dirty="0" smtClean="0">
              <a:cs typeface="Ali_K_Sharif" pitchFamily="2" charset="-78"/>
            </a:endParaRPr>
          </a:p>
          <a:p>
            <a:pPr algn="r"/>
            <a:r>
              <a:rPr lang="ar-IQ" dirty="0" smtClean="0">
                <a:cs typeface="Ali_K_Sharif" pitchFamily="2" charset="-78"/>
              </a:rPr>
              <a:t>بؤية </a:t>
            </a:r>
            <a:r>
              <a:rPr lang="ar-IQ" dirty="0">
                <a:cs typeface="Ali_K_Sharif" pitchFamily="2" charset="-78"/>
              </a:rPr>
              <a:t>لة 3ي مارتي 1918دا، روسياي نويَ بةثيَي ثةيماننامةى (بريست ليوتؤفسك) لةطةلأ ئةلَمانيادا ريَككةوت، كة تيايدا دةستبةرداري بةشيَكي زؤر لةناوضةكاني و بةرذةوةندييةكاني بوو. </a:t>
            </a:r>
            <a:endParaRPr lang="en-US" dirty="0">
              <a:cs typeface="Ali_K_Sharif" pitchFamily="2" charset="-78"/>
            </a:endParaRPr>
          </a:p>
        </p:txBody>
      </p:sp>
    </p:spTree>
    <p:extLst>
      <p:ext uri="{BB962C8B-B14F-4D97-AF65-F5344CB8AC3E}">
        <p14:creationId xmlns:p14="http://schemas.microsoft.com/office/powerpoint/2010/main" val="179290583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بةمجؤرة رووسياي سؤظيَتي لة جةنطي جيهاني يةكةم هاتةدةرةوة، هةرضةندة زؤر لةسةريكةوت، بةلآم ئاشتي لة ولآتدا بةرقةرار كرد و ليَرةوة دةستي بة ريَكخستني كاروبارى ناوخؤي ولآت كرد</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بؤية هةردواى بةستني ئاشتينامةكة، هةنطاوي دووةمي دةستثيَكرد، كة داناني دةستووريَكي نويَ بوو بؤ ولآت، ئةوة بوو لة 10ي تةمموزي سالَى 1918دا لة كؤنطرةى ثيَنجةمي سؤفيداتةكاني رووسيادا، يةكةم </a:t>
            </a:r>
            <a:r>
              <a:rPr lang="ar-IQ" dirty="0">
                <a:solidFill>
                  <a:schemeClr val="accent2"/>
                </a:solidFill>
                <a:cs typeface="Ali_K_Sharif" pitchFamily="2" charset="-78"/>
              </a:rPr>
              <a:t>دةستووري كؤماري رووسياي يةكيَتي سؤظيَتي لةسةر بنةماى سؤسياليستي راطةيةنرا. </a:t>
            </a:r>
            <a:r>
              <a:rPr lang="ku-Arab-IQ" dirty="0" smtClean="0">
                <a:solidFill>
                  <a:schemeClr val="accent2"/>
                </a:solidFill>
                <a:cs typeface="Ali_K_Sharif" pitchFamily="2" charset="-78"/>
              </a:rPr>
              <a:t> </a:t>
            </a:r>
            <a:endParaRPr lang="en-US" dirty="0">
              <a:solidFill>
                <a:schemeClr val="accent2"/>
              </a:solidFill>
              <a:cs typeface="Ali_K_Sharif" pitchFamily="2" charset="-78"/>
            </a:endParaRPr>
          </a:p>
        </p:txBody>
      </p:sp>
    </p:spTree>
    <p:extLst>
      <p:ext uri="{BB962C8B-B14F-4D97-AF65-F5344CB8AC3E}">
        <p14:creationId xmlns:p14="http://schemas.microsoft.com/office/powerpoint/2010/main" val="1573313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r>
              <a:rPr lang="ar-IQ" dirty="0">
                <a:cs typeface="Ali_K_Sharif" pitchFamily="2" charset="-78"/>
              </a:rPr>
              <a:t>لة دةستوورةكةدا </a:t>
            </a:r>
            <a:endParaRPr lang="ku-Arab-IQ" dirty="0" smtClean="0">
              <a:cs typeface="Ali_K_Sharif" pitchFamily="2" charset="-78"/>
            </a:endParaRPr>
          </a:p>
          <a:p>
            <a:pPr algn="r" rtl="1"/>
            <a:r>
              <a:rPr lang="ar-IQ" dirty="0" smtClean="0">
                <a:cs typeface="Ali_K_Sharif" pitchFamily="2" charset="-78"/>
              </a:rPr>
              <a:t>مولَكايةتي </a:t>
            </a:r>
            <a:r>
              <a:rPr lang="ar-IQ" dirty="0">
                <a:cs typeface="Ali_K_Sharif" pitchFamily="2" charset="-78"/>
              </a:rPr>
              <a:t>تايبةتي هؤيةكاني بةرهةمهيَنان هةلَوةشيَنرايةوة، </a:t>
            </a:r>
            <a:endParaRPr lang="ku-Arab-IQ" dirty="0" smtClean="0">
              <a:cs typeface="Ali_K_Sharif" pitchFamily="2" charset="-78"/>
            </a:endParaRPr>
          </a:p>
          <a:p>
            <a:pPr algn="r" rtl="1"/>
            <a:r>
              <a:rPr lang="ar-IQ" dirty="0" smtClean="0">
                <a:cs typeface="Ali_K_Sharif" pitchFamily="2" charset="-78"/>
              </a:rPr>
              <a:t>سةرجةم </a:t>
            </a:r>
            <a:r>
              <a:rPr lang="ar-IQ" dirty="0">
                <a:cs typeface="Ali_K_Sharif" pitchFamily="2" charset="-78"/>
              </a:rPr>
              <a:t>بانك و بازرطانيية دةرةكييةكان و بةشيَكي زؤرى جومطة ئابوورييةكاني تر خرانة ذيَر دةستةلآتي دةولَةوة</a:t>
            </a:r>
            <a:r>
              <a:rPr lang="ar-IQ" dirty="0" smtClean="0">
                <a:cs typeface="Ali_K_Sharif" pitchFamily="2" charset="-78"/>
              </a:rPr>
              <a:t>،</a:t>
            </a:r>
            <a:endParaRPr lang="ku-Arab-IQ" dirty="0" smtClean="0">
              <a:cs typeface="Ali_K_Sharif" pitchFamily="2" charset="-78"/>
            </a:endParaRPr>
          </a:p>
          <a:p>
            <a:pPr algn="r" rtl="1"/>
            <a:r>
              <a:rPr lang="ar-IQ" dirty="0" smtClean="0">
                <a:cs typeface="Ali_K_Sharif" pitchFamily="2" charset="-78"/>
              </a:rPr>
              <a:t> </a:t>
            </a:r>
            <a:r>
              <a:rPr lang="ar-IQ" dirty="0">
                <a:cs typeface="Ali_K_Sharif" pitchFamily="2" charset="-78"/>
              </a:rPr>
              <a:t>لةرِووي سياسييشةوة بةثيَي بةندةكاني دةستوور، دةستةلآتي سياسيي ولآت خراية ذيَر دةستي ضيني كريَكاران بة هاوثةيمانيَتي لةطةلأ جوتياران و رؤشنبيرة شؤرِشطيَرِةكان، </a:t>
            </a:r>
            <a:endParaRPr lang="ku-Arab-IQ" dirty="0" smtClean="0">
              <a:cs typeface="Ali_K_Sharif" pitchFamily="2" charset="-78"/>
            </a:endParaRPr>
          </a:p>
          <a:p>
            <a:pPr algn="r" rtl="1"/>
            <a:r>
              <a:rPr lang="ar-IQ" dirty="0" smtClean="0">
                <a:cs typeface="Ali_K_Sharif" pitchFamily="2" charset="-78"/>
              </a:rPr>
              <a:t>هةروةها </a:t>
            </a:r>
            <a:r>
              <a:rPr lang="ar-IQ" dirty="0">
                <a:cs typeface="Ali_K_Sharif" pitchFamily="2" charset="-78"/>
              </a:rPr>
              <a:t>مافي هةلَبذاردن درا بة هةموو هاوولآتييةكي رووسي كة تةمةني لة 18 سالَ بةسةرةوة بيَت بةبيَ جياوازي رةطةز و نةتةوة. </a:t>
            </a:r>
            <a:endParaRPr lang="ku-Arab-IQ" dirty="0" smtClean="0">
              <a:cs typeface="Ali_K_Sharif" pitchFamily="2" charset="-78"/>
            </a:endParaRPr>
          </a:p>
          <a:p>
            <a:pPr algn="r" rtl="1"/>
            <a:r>
              <a:rPr lang="ar-IQ" dirty="0" smtClean="0">
                <a:cs typeface="Ali_K_Sharif" pitchFamily="2" charset="-78"/>
              </a:rPr>
              <a:t>هةروةها </a:t>
            </a:r>
            <a:r>
              <a:rPr lang="ar-IQ" dirty="0">
                <a:cs typeface="Ali_K_Sharif" pitchFamily="2" charset="-78"/>
              </a:rPr>
              <a:t>لة دةستووردا برِيار لةسةر يةكساني رةهاى هاوولآتيان لة مافةكانيان درا بةبيَ رةضاوكردني نةتةوايةتييان.</a:t>
            </a:r>
            <a:endParaRPr lang="en-US" dirty="0">
              <a:cs typeface="Ali_K_Sharif" pitchFamily="2" charset="-78"/>
            </a:endParaRPr>
          </a:p>
          <a:p>
            <a:pPr rtl="1"/>
            <a:r>
              <a:rPr lang="ar-IQ" dirty="0"/>
              <a:t> </a:t>
            </a:r>
            <a:endParaRPr lang="en-US" dirty="0"/>
          </a:p>
          <a:p>
            <a:endParaRPr lang="en-US" dirty="0"/>
          </a:p>
        </p:txBody>
      </p:sp>
    </p:spTree>
    <p:extLst>
      <p:ext uri="{BB962C8B-B14F-4D97-AF65-F5344CB8AC3E}">
        <p14:creationId xmlns:p14="http://schemas.microsoft.com/office/powerpoint/2010/main" val="210453543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cs typeface="Ali_K_Sharif" pitchFamily="2" charset="-78"/>
              </a:rPr>
              <a:t>راطةياندني يةكيَتي سؤظيَت</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lstStyle/>
          <a:p>
            <a:pPr algn="r"/>
            <a:r>
              <a:rPr lang="ar-IQ" dirty="0">
                <a:cs typeface="AF_Najed Kurdi" pitchFamily="2" charset="-78"/>
              </a:rPr>
              <a:t>دوابةدواى سةركةوتني سوثاي سوور و وةدةرناني سوثاي بيَطانة لة خاكي رووسيادا، هةنطاوةكاني جيَطيركردني ولآت لةناوخؤوة دةستيثيَكرد</a:t>
            </a:r>
            <a:r>
              <a:rPr lang="ar-IQ" dirty="0" smtClean="0">
                <a:cs typeface="AF_Najed Kurdi" pitchFamily="2" charset="-78"/>
              </a:rPr>
              <a:t>،</a:t>
            </a:r>
            <a:endParaRPr lang="ku-Arab-IQ" dirty="0" smtClean="0">
              <a:cs typeface="AF_Najed Kurdi" pitchFamily="2" charset="-78"/>
            </a:endParaRPr>
          </a:p>
          <a:p>
            <a:pPr algn="r"/>
            <a:r>
              <a:rPr lang="ar-IQ" dirty="0" smtClean="0">
                <a:cs typeface="AF_Najed Kurdi" pitchFamily="2" charset="-78"/>
              </a:rPr>
              <a:t> </a:t>
            </a:r>
            <a:r>
              <a:rPr lang="ar-IQ" dirty="0">
                <a:cs typeface="AF_Najed Kurdi" pitchFamily="2" charset="-78"/>
              </a:rPr>
              <a:t>ئةوةبوو لة سالَى 1922دا كؤمارةكاني رووسياي يةكطرتوو، ئؤكرانيا و بيلارووسيا و يةكيَتي كؤمارةكاني ثشتةوةى كافكاس كة لة ئازربايجان و ئةرمينيا و جؤرجيا ثيَكهاتبوو، دةولَةتيَكي نويَيان دامةزراند كة بة يةكيَتي كؤمارة سؤسياليستة سؤظيَتييةكان ناسرابوو و نزيكةى 15 كؤمار و ضةند يةكةيةكي سياسيي تر لةخؤدةطرت، </a:t>
            </a:r>
            <a:endParaRPr lang="ku-Arab-IQ" dirty="0" smtClean="0">
              <a:cs typeface="AF_Najed Kurdi" pitchFamily="2" charset="-78"/>
            </a:endParaRPr>
          </a:p>
          <a:p>
            <a:pPr algn="r"/>
            <a:r>
              <a:rPr lang="ar-IQ" dirty="0" smtClean="0">
                <a:cs typeface="AF_Najed Kurdi" pitchFamily="2" charset="-78"/>
              </a:rPr>
              <a:t>لة </a:t>
            </a:r>
            <a:r>
              <a:rPr lang="ar-IQ" dirty="0">
                <a:cs typeface="AF_Najed Kurdi" pitchFamily="2" charset="-78"/>
              </a:rPr>
              <a:t>سالَى 1923شدا دةستووريَكي تايبةت بؤ ئةم يةكيَتيية دانرا. </a:t>
            </a:r>
            <a:endParaRPr lang="en-US" dirty="0">
              <a:cs typeface="AF_Najed Kurdi" pitchFamily="2" charset="-78"/>
            </a:endParaRPr>
          </a:p>
          <a:p>
            <a:endParaRPr lang="en-US" dirty="0"/>
          </a:p>
        </p:txBody>
      </p:sp>
    </p:spTree>
    <p:extLst>
      <p:ext uri="{BB962C8B-B14F-4D97-AF65-F5344CB8AC3E}">
        <p14:creationId xmlns:p14="http://schemas.microsoft.com/office/powerpoint/2010/main" val="133924760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F_Najed Kurdi" pitchFamily="2" charset="-78"/>
              </a:rPr>
              <a:t>كيَشة ناوخؤييةكاني سؤظيَت</a:t>
            </a:r>
            <a:r>
              <a:rPr lang="en-US" dirty="0">
                <a:cs typeface="AF_Najed Kurdi" pitchFamily="2" charset="-78"/>
              </a:rPr>
              <a:t/>
            </a:r>
            <a:br>
              <a:rPr lang="en-US" dirty="0">
                <a:cs typeface="AF_Najed Kurdi" pitchFamily="2" charset="-78"/>
              </a:rPr>
            </a:br>
            <a:endParaRPr lang="en-US" dirty="0">
              <a:cs typeface="AF_Najed Kurdi" pitchFamily="2" charset="-78"/>
            </a:endParaRPr>
          </a:p>
        </p:txBody>
      </p:sp>
      <p:sp>
        <p:nvSpPr>
          <p:cNvPr id="3" name="Content Placeholder 2"/>
          <p:cNvSpPr>
            <a:spLocks noGrp="1"/>
          </p:cNvSpPr>
          <p:nvPr>
            <p:ph idx="1"/>
          </p:nvPr>
        </p:nvSpPr>
        <p:spPr/>
        <p:txBody>
          <a:bodyPr>
            <a:normAutofit fontScale="92500"/>
          </a:bodyPr>
          <a:lstStyle/>
          <a:p>
            <a:pPr algn="r"/>
            <a:r>
              <a:rPr lang="ar-IQ" dirty="0">
                <a:cs typeface="Ali_K_Sharif" pitchFamily="2" charset="-78"/>
              </a:rPr>
              <a:t>يةكيَك لة طرفتة سةرةكييةكاني يةكيَتي سؤظيَت، ولآتة سةرمايةدارييةكان بوون و ترسي سؤظيَت بوو لة دةستيَوةرداني ئةو ولآتانة لة ناوةوةى سؤظيَت، بؤية لة سؤظيَتدا بةردةوام بةرهةلَستكارةكان بة دةستكردي ولآتاني دةرةوة و سةرمايةدارةكان لةقةلَةم دةدران و زؤر بيَبةزةييانة سةركةوت دةكران، خاوةن مولَكة فراوانةكان و ئةو كيَشانةي كة لة لاديَكاندا لة سةرةتاى خؤمالَيكردني زةوييةكاندا دةستيان ثيَكرد يةكيَك بوون لة كيَشة ناوخؤييةكاني سؤظيَت، ئةوة بوو لةدواى ئةوةى كة حكومةت سةرجةم زةوييةكاني لة خاوةن مولَكة طةورةكان </a:t>
            </a:r>
            <a:r>
              <a:rPr lang="ar-IQ" dirty="0" smtClean="0">
                <a:cs typeface="Ali_K_Sharif" pitchFamily="2" charset="-78"/>
              </a:rPr>
              <a:t>وةرطرتةوة</a:t>
            </a:r>
            <a:r>
              <a:rPr lang="ku-Arab-IQ" dirty="0" smtClean="0">
                <a:cs typeface="Ali_K_Sharif" pitchFamily="2" charset="-78"/>
              </a:rPr>
              <a:t>.</a:t>
            </a:r>
          </a:p>
          <a:p>
            <a:pPr algn="r"/>
            <a:endParaRPr lang="ku-Arab-IQ" dirty="0">
              <a:cs typeface="Ali_K_Sharif" pitchFamily="2" charset="-78"/>
            </a:endParaRPr>
          </a:p>
          <a:p>
            <a:pPr algn="r" rtl="1"/>
            <a:r>
              <a:rPr lang="ar-IQ" dirty="0">
                <a:cs typeface="AF_Najed Kurdi" pitchFamily="2" charset="-78"/>
              </a:rPr>
              <a:t>ضةندين ياخيبوون و جولآنةوةى ضةكدارييانة لة دذي دةستةلآت دةركةوت، كيَشةيةكي تري دةستةلآتي سؤظيَت لة ناوخؤدا كيَشةى ئةو ململانيَ توندة بوو كة لة دواى مردني لينينةوة لة سالَى 1924 لة نيَوان رةوتة جياجياكاندا لةسةر دةستةلآت دةركةوت، بةتايبةتي كيَشةى نيَوان (ترؤتسكي) و (ستالين)، كة سةرةنجامةكةى سةركةوتني (ستالين) و دامةزراندني دةستةلآتيَكي تاكرِةوانةى ستاليني بوو. </a:t>
            </a:r>
            <a:endParaRPr lang="en-US" dirty="0">
              <a:cs typeface="AF_Najed Kurdi" pitchFamily="2" charset="-78"/>
            </a:endParaRPr>
          </a:p>
        </p:txBody>
      </p:sp>
    </p:spTree>
    <p:extLst>
      <p:ext uri="{BB962C8B-B14F-4D97-AF65-F5344CB8AC3E}">
        <p14:creationId xmlns:p14="http://schemas.microsoft.com/office/powerpoint/2010/main" val="3142369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IQ" dirty="0">
                <a:cs typeface="Ali_K_Alwand" pitchFamily="2" charset="-78"/>
              </a:rPr>
              <a:t>هةشتةم: ريَككةوتني بريتاني-رووسي 1907: </a:t>
            </a:r>
            <a:endParaRPr lang="en-US" dirty="0" smtClean="0">
              <a:effectLst/>
              <a:cs typeface="Ali_K_Alwand" pitchFamily="2" charset="-78"/>
            </a:endParaRPr>
          </a:p>
          <a:p>
            <a:pPr algn="r" rtl="1"/>
            <a:r>
              <a:rPr lang="ar-IQ" dirty="0">
                <a:cs typeface="Ali_K_Alwand" pitchFamily="2" charset="-78"/>
              </a:rPr>
              <a:t>دواي سيَ سالَ لة ريَككةوتني فةرةنسا و بريتانيا، كاتي يةكلاييكردنةوة و كؤتاييهيَنان بة كيَشةكاني نيَوان رووسيا و بريتانيا هات، ضونكة بريتانيا بةرِيَككةوتني لةطةلأ فةرةنسا، بوو بة ركابةري ئةلَمانيا و نةمسا، رووسياش هةروةكو باسكرا، دةميَك بوو ركابةر و دوذمني ئةو بةرةية بوو، لةبةر ئةمةش دةبوو ئةو دوو ولآتةش ليَكتر نزيك بووبوونايةوة، بؤية لة سالَي 1907دا، ريَككةوتنيَك لةنيَوان رووسيا و بريتانياشدا بةسترا، كة تيايدا سةرجةم كيَشةكاني خؤيان لة ئاسيا ضارةسةركرد، تايبةت ئةوةى ثةيوةست بوو بة ئيرانةوة، كة بؤ سيَ ناوضة دابةشكرا، باكوور بؤ رووسيا و باشوور بؤ بريتانيا و ناوةرِاستيش بيَلايةن، لة لايةكي تريشةوة رووسيا داني بة بةرذةوةندييةكاني بريتانيا دانا لة كةنداوي فارس، بريتانياش بةلَيَني دا ئاسانكاري بؤ رووسيا بكات لة كردنةوةى طةرووةكان لة بةردةم كةشتيية جةنطييةكانيدا، هاوكات هةر لةو سةروحةددةدا بوو كة رووسيا و ذاثؤنيش ريَككةوتن و فةرةنسا و ذاثؤنيش ريَككةوتنيان مؤركرد.</a:t>
            </a:r>
            <a:endParaRPr lang="en-US" dirty="0">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112543282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F_Najed Kurdi" pitchFamily="2" charset="-78"/>
              </a:rPr>
              <a:t>لة </a:t>
            </a:r>
            <a:r>
              <a:rPr lang="ar-IQ" dirty="0">
                <a:solidFill>
                  <a:schemeClr val="accent2"/>
                </a:solidFill>
                <a:cs typeface="AF_Najed Kurdi" pitchFamily="2" charset="-78"/>
              </a:rPr>
              <a:t>دوو بوارى تردا، سيستةمي سؤظيَتي رووبةرِووي بةرهةلَستكاري بووةوة، بواريَكيان بوارى </a:t>
            </a:r>
            <a:r>
              <a:rPr lang="ar-IQ" dirty="0" smtClean="0">
                <a:solidFill>
                  <a:schemeClr val="accent2"/>
                </a:solidFill>
                <a:cs typeface="AF_Najed Kurdi" pitchFamily="2" charset="-78"/>
              </a:rPr>
              <a:t>ئاييني </a:t>
            </a:r>
            <a:r>
              <a:rPr lang="ar-IQ" dirty="0">
                <a:cs typeface="AF_Najed Kurdi" pitchFamily="2" charset="-78"/>
              </a:rPr>
              <a:t>بوو، </a:t>
            </a:r>
            <a:r>
              <a:rPr lang="ar-IQ" dirty="0">
                <a:solidFill>
                  <a:schemeClr val="accent2"/>
                </a:solidFill>
                <a:cs typeface="AF_Najed Kurdi" pitchFamily="2" charset="-78"/>
              </a:rPr>
              <a:t>ضونكة</a:t>
            </a:r>
            <a:r>
              <a:rPr lang="ar-IQ" dirty="0">
                <a:cs typeface="AF_Najed Kurdi" pitchFamily="2" charset="-78"/>
              </a:rPr>
              <a:t> شؤرِش لةرِووي ئايينييةوة كلَيَساي ئةرتؤدؤكسي لة تةواوي دةستةلآت و مولَكةكاني دامالَي و هيض رؤلَيَكي سياسيي بؤ نةهيَشتةوة، لةلايةكي تريشةوة لةرِووي فةلسةفييةوة دةولَةتي سؤظيَتي لةسةر بنةماى سؤسياليزم دةرِؤيشت، كة بة هةموو هيَزييةوة داواى دوورخستنةوةى كلَيَساي دةكرد لة دةستةلآت و بة تةواوي دذايةتي بانطةشة و سروتة ئايينييةكاني دةكرد و تةواوي دةزطا و ناوةندة فيَركارييةكاني كلَيَساي داخست و سةرجةم بؤنة و سروتة ئايينييةكانيشي قةدةغة كردبوو، كة ئةمة بؤخؤى كيَشةيةكي قورسي كؤمةلآيةتي بؤ يةكيَتي سؤظيَـت نابؤوة و نارِةزايةتييةكي زؤر بةرانبةر بةم سياسةتةى حكومةت لةناو كؤمةلَطادا هةبوو، بؤية وردة وردة لةدواي سالَى 1936ةوة بواري بؤ لايةنة ئايينييةكان دةرِةخساندةوة، </a:t>
            </a:r>
            <a:endParaRPr lang="en-US" dirty="0">
              <a:cs typeface="AF_Najed Kurdi" pitchFamily="2" charset="-78"/>
            </a:endParaRPr>
          </a:p>
        </p:txBody>
      </p:sp>
    </p:spTree>
    <p:extLst>
      <p:ext uri="{BB962C8B-B14F-4D97-AF65-F5344CB8AC3E}">
        <p14:creationId xmlns:p14="http://schemas.microsoft.com/office/powerpoint/2010/main" val="229311489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F_Najed Kurdi" pitchFamily="2" charset="-78"/>
              </a:rPr>
              <a:t>لايةنةكةى تريش لايةني نةتةوةيي بوو، ضونكة هةر زؤر خيَرا ئاراستةيةكي نةتةوةيي لة ناوضةكاني ئةوروثا بة تايبةت لة ولآتاني بةلتيك و ئؤكرانيا لةدذي دةولَةتي سؤظيَتي دةركةوت، ئةمة جطة لةوةى كة لة ناوضة ئاسياييةكاندا هاوثةيمانيَتييةكي توند لة نيَوان جولَة ئاييني و جولَة نةتةوةييةكان لة دذي دةستةلآتي سؤظيَتي دةركةوتن و بةرهةلَستكارييةكي طةورةى ئةو دةستةلآتةيان دةكرد، ئةمةش وايكرد سؤظيَـت هةر لة سالَى 1938ةوة ضةند برِياريَكي بؤ رةضاوكردني مافة ئاييني و نةتةوةييةكاني ئةو ولآتانة </a:t>
            </a:r>
            <a:r>
              <a:rPr lang="ar-IQ" dirty="0" smtClean="0">
                <a:cs typeface="AF_Najed Kurdi" pitchFamily="2" charset="-78"/>
              </a:rPr>
              <a:t>دةكرد</a:t>
            </a:r>
            <a:endParaRPr lang="ku-Arab-IQ" dirty="0" smtClean="0">
              <a:cs typeface="AF_Najed Kurdi" pitchFamily="2" charset="-78"/>
            </a:endParaRPr>
          </a:p>
          <a:p>
            <a:pPr algn="r"/>
            <a:endParaRPr lang="ku-Arab-IQ" dirty="0">
              <a:cs typeface="AF_Najed Kurdi" pitchFamily="2" charset="-78"/>
            </a:endParaRPr>
          </a:p>
          <a:p>
            <a:pPr algn="r"/>
            <a:r>
              <a:rPr lang="ar-IQ" dirty="0" smtClean="0">
                <a:cs typeface="AF_Najed Kurdi" pitchFamily="2" charset="-78"/>
              </a:rPr>
              <a:t> </a:t>
            </a:r>
            <a:r>
              <a:rPr lang="ar-IQ" dirty="0">
                <a:cs typeface="AF_Najed Kurdi" pitchFamily="2" charset="-78"/>
              </a:rPr>
              <a:t>لةلايةكي تريشةوة يةكيَك لة كيَشةكاني دةولَةتي سؤظيَتي بريتي بوو لة دةستةلآتي شمولي تاك ثارتيانة، هةروةها سياسةتي ستةمكارى و بةكارهيَناني توندوتيذى و ئةشكةنجة و كوشتن لةبةرانبةر هاوولآتيان و ثيَشيَلكردني مافة مةدةنييةكاني هاوولآتييةكان بةتايبةت لة سةردةمي ستاليندا.</a:t>
            </a:r>
            <a:endParaRPr lang="en-US" dirty="0">
              <a:cs typeface="AF_Najed Kurdi" pitchFamily="2" charset="-78"/>
            </a:endParaRPr>
          </a:p>
          <a:p>
            <a:endParaRPr lang="en-US" dirty="0"/>
          </a:p>
        </p:txBody>
      </p:sp>
    </p:spTree>
    <p:extLst>
      <p:ext uri="{BB962C8B-B14F-4D97-AF65-F5344CB8AC3E}">
        <p14:creationId xmlns:p14="http://schemas.microsoft.com/office/powerpoint/2010/main" val="127709107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F_Najed Kurdi" pitchFamily="2" charset="-78"/>
              </a:rPr>
              <a:t>سياسةتي دةرةكي سؤظيَت</a:t>
            </a:r>
            <a:r>
              <a:rPr lang="en-US" dirty="0">
                <a:cs typeface="AF_Najed Kurdi" pitchFamily="2" charset="-78"/>
              </a:rPr>
              <a:t/>
            </a:r>
            <a:br>
              <a:rPr lang="en-US" dirty="0">
                <a:cs typeface="AF_Najed Kurdi" pitchFamily="2" charset="-78"/>
              </a:rPr>
            </a:br>
            <a:endParaRPr lang="en-US" dirty="0">
              <a:cs typeface="AF_Najed Kurdi" pitchFamily="2" charset="-78"/>
            </a:endParaRPr>
          </a:p>
        </p:txBody>
      </p:sp>
      <p:sp>
        <p:nvSpPr>
          <p:cNvPr id="3" name="Content Placeholder 2"/>
          <p:cNvSpPr>
            <a:spLocks noGrp="1"/>
          </p:cNvSpPr>
          <p:nvPr>
            <p:ph idx="1"/>
          </p:nvPr>
        </p:nvSpPr>
        <p:spPr/>
        <p:txBody>
          <a:bodyPr/>
          <a:lstStyle/>
          <a:p>
            <a:pPr algn="r"/>
            <a:r>
              <a:rPr lang="ar-IQ" dirty="0">
                <a:cs typeface="AF_Najed Kurdi" pitchFamily="2" charset="-78"/>
              </a:rPr>
              <a:t>بة حوكمي ئةو طؤشةطيرييةى كة لةدواى شؤرِشي ئؤكتؤبةرةوة سؤظيَتي طرتبؤوة، سؤظيَت لةرِووي سياسةتي دةرةكييةوة بةردةوام هةولَيدةدا سياسةتيَكي ميانرِةوانة بةكاربهيَنيَت تا بتوانيَت لةو طؤشةطيريية رزطاري بيَت، ئةوةى يارمةتي سؤظيَتي دا بؤ دةرضوون لةو طؤشةطيريية، ئةو ململانيَ نيَودةولَةتيية بوو كة لةدواي جةنطةوة لة نيَو ولآتاني جيهان هةبوو، تايبةت براوة و دؤرِاوةكاني جةنط، </a:t>
            </a:r>
            <a:endParaRPr lang="ku-Arab-IQ" dirty="0" smtClean="0">
              <a:cs typeface="AF_Najed Kurdi" pitchFamily="2" charset="-78"/>
            </a:endParaRPr>
          </a:p>
          <a:p>
            <a:pPr algn="r"/>
            <a:endParaRPr lang="ku-Arab-IQ" dirty="0">
              <a:cs typeface="AF_Najed Kurdi" pitchFamily="2" charset="-78"/>
            </a:endParaRPr>
          </a:p>
          <a:p>
            <a:pPr algn="r"/>
            <a:endParaRPr lang="en-US" dirty="0">
              <a:cs typeface="AF_Najed Kurdi" pitchFamily="2" charset="-78"/>
            </a:endParaRPr>
          </a:p>
        </p:txBody>
      </p:sp>
    </p:spTree>
    <p:extLst>
      <p:ext uri="{BB962C8B-B14F-4D97-AF65-F5344CB8AC3E}">
        <p14:creationId xmlns:p14="http://schemas.microsoft.com/office/powerpoint/2010/main" val="215316193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F_Najed Kurdi" pitchFamily="2" charset="-78"/>
              </a:rPr>
              <a:t>بؤية هةر لة سةرةتاي بيستةكانةوة يةكيَتي سؤظيَت تواني ثةيوةنديية ئابووريي و ديثلؤماسييةكاني لةطةلَ ضةند دةولَةتيَكي ئةوروثي و رؤذهةلآتي ناوةرِاستدا ببةستيَت، ئةوة بوو لة ئةوروثا تواني لة سالَى 1926ةوة ثةيوةندي لةطةلَ ئةلَمانيا ببةستيَتةوة، لة رؤذهةلآتي ناوةرِاستيش تواني ثةيوةندي لةطةلَ توركيا و ئيران و ئةفغانستاندا ببةستيَت، دواتريش ثةيوةندي لةطةلَ فنلاند و ولآتاني بةلتيكدا بةست، بةرِادةيةك بةر لة كؤتاييهاتني دةيةى بيستةمي سةدةى رابوردوو، يةكيَتي سؤظيَت ثةيوةنديية بازرطاني و ديثلؤماسييةكاني لةطةلأ ضةند ولآتيَكي تريشدا بةست لةوانة بريتانيا و فةرةنسا، ئةطةرضي ئةم ثةيوةندييانة جيَطير نةبوون</a:t>
            </a:r>
            <a:endParaRPr lang="en-US" dirty="0">
              <a:cs typeface="AF_Najed Kurdi" pitchFamily="2" charset="-78"/>
            </a:endParaRPr>
          </a:p>
          <a:p>
            <a:endParaRPr lang="en-US" dirty="0"/>
          </a:p>
        </p:txBody>
      </p:sp>
    </p:spTree>
    <p:extLst>
      <p:ext uri="{BB962C8B-B14F-4D97-AF65-F5344CB8AC3E}">
        <p14:creationId xmlns:p14="http://schemas.microsoft.com/office/powerpoint/2010/main" val="407481041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F_Najed Kurdi" pitchFamily="2" charset="-78"/>
              </a:rPr>
              <a:t>بةلآم لةطةلأ ئةوةشدا يةكيَتي سؤظيَت لة سييةكاندا لة ضةند كؤبوونةوة و كؤنطرةيةكي نيَودةولَةتيدا بةشداربوو، لة سالَى 1933شدا تواني سةركةوتنيَكي ديار لة سياسةتي دةرةكيدا بةدةست بهيَنيَت بةوةى كة لةو سالَةدا ولآتة يةكطرتووةكاني ئةمةريكا داني بة يةكيَتي سؤظيَت دانا، هةر لةو سالَةشدا تواني ثةيوةندي ديثلؤماسي لةطةلَ ئيسثانيا وئؤراطواي و ضةند ولآتيَكي تريشدا ببةستيَـت.</a:t>
            </a:r>
            <a:endParaRPr lang="en-US" dirty="0">
              <a:cs typeface="AF_Najed Kurdi" pitchFamily="2" charset="-78"/>
            </a:endParaRPr>
          </a:p>
          <a:p>
            <a:endParaRPr lang="en-US" dirty="0"/>
          </a:p>
        </p:txBody>
      </p:sp>
    </p:spTree>
    <p:extLst>
      <p:ext uri="{BB962C8B-B14F-4D97-AF65-F5344CB8AC3E}">
        <p14:creationId xmlns:p14="http://schemas.microsoft.com/office/powerpoint/2010/main" val="286132155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F_Najed Kurdi" pitchFamily="2" charset="-78"/>
              </a:rPr>
              <a:t>بة شيَوةيةكي طشتي لة سييةكاني سةدةى رابوردوودا يةكيَتي سؤظيَت لة سةرجةم رووةكاني ئابووري و سياسةتي ناوخؤيي و سياسةتي دةرةكيدا رؤذ بة رؤذ زياتر دةضووة ثيَش و بة رادةيةك بةر لة دةستثيَكردني جةنطي جيهانيدووةم، لة سياسةتي نيَودةولَةتيدا سةنطي يةكيَتي سؤظيَت بةشيَوةيةكي زؤر ديار زيادي كرد.</a:t>
            </a:r>
            <a:endParaRPr lang="en-US" dirty="0">
              <a:cs typeface="AF_Najed Kurdi" pitchFamily="2" charset="-78"/>
            </a:endParaRPr>
          </a:p>
          <a:p>
            <a:endParaRPr lang="en-US" dirty="0"/>
          </a:p>
        </p:txBody>
      </p:sp>
    </p:spTree>
    <p:extLst>
      <p:ext uri="{BB962C8B-B14F-4D97-AF65-F5344CB8AC3E}">
        <p14:creationId xmlns:p14="http://schemas.microsoft.com/office/powerpoint/2010/main" val="126710791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Sharif" pitchFamily="2" charset="-78"/>
              </a:rPr>
              <a:t>شةشةم: ئيتاليا</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ar-IQ" dirty="0" smtClean="0">
                <a:cs typeface="Ali_K_Sharif" pitchFamily="2" charset="-78"/>
              </a:rPr>
              <a:t>ئيتاليا </a:t>
            </a:r>
            <a:r>
              <a:rPr lang="ar-IQ" dirty="0">
                <a:cs typeface="Ali_K_Sharif" pitchFamily="2" charset="-78"/>
              </a:rPr>
              <a:t>هةروةكو ولآتاني تري ئةوروثا لة بارودؤخيَكي دذواردا </a:t>
            </a:r>
            <a:r>
              <a:rPr lang="ar-IQ" dirty="0" smtClean="0">
                <a:cs typeface="Ali_K_Sharif" pitchFamily="2" charset="-78"/>
              </a:rPr>
              <a:t>دةذيا</a:t>
            </a:r>
            <a:endParaRPr lang="ku-Arab-IQ" dirty="0" smtClean="0">
              <a:cs typeface="Ali_K_Sharif" pitchFamily="2" charset="-78"/>
            </a:endParaRPr>
          </a:p>
          <a:p>
            <a:pPr algn="r" rtl="1"/>
            <a:r>
              <a:rPr lang="ar-IQ" dirty="0" smtClean="0">
                <a:cs typeface="Ali_K_Sharif" pitchFamily="2" charset="-78"/>
              </a:rPr>
              <a:t>خةلَكي </a:t>
            </a:r>
            <a:r>
              <a:rPr lang="ar-IQ" dirty="0">
                <a:cs typeface="Ali_K_Sharif" pitchFamily="2" charset="-78"/>
              </a:rPr>
              <a:t>ئيتاليا بة تةواوي لةبةندةكاني ظيَرساي نارِازيبوون </a:t>
            </a:r>
            <a:endParaRPr lang="ku-Arab-IQ" dirty="0" smtClean="0">
              <a:cs typeface="Ali_K_Sharif" pitchFamily="2" charset="-78"/>
            </a:endParaRPr>
          </a:p>
          <a:p>
            <a:pPr algn="r" rtl="1"/>
            <a:r>
              <a:rPr lang="ar-IQ" dirty="0" smtClean="0">
                <a:cs typeface="Ali_K_Sharif" pitchFamily="2" charset="-78"/>
              </a:rPr>
              <a:t>بيَكارى </a:t>
            </a:r>
            <a:r>
              <a:rPr lang="ar-IQ" dirty="0">
                <a:cs typeface="Ali_K_Sharif" pitchFamily="2" charset="-78"/>
              </a:rPr>
              <a:t>بة تايبةت دواى ضوونةوة مالَي دوو مليؤن سةرباز، رؤذ بةرِؤذ </a:t>
            </a:r>
            <a:r>
              <a:rPr lang="ar-IQ" dirty="0" smtClean="0">
                <a:cs typeface="Ali_K_Sharif" pitchFamily="2" charset="-78"/>
              </a:rPr>
              <a:t>زياديدةكرد</a:t>
            </a:r>
            <a:r>
              <a:rPr lang="ku-Arab-IQ" dirty="0" smtClean="0">
                <a:cs typeface="Ali_K_Sharif" pitchFamily="2" charset="-78"/>
              </a:rPr>
              <a:t>.</a:t>
            </a:r>
          </a:p>
          <a:p>
            <a:pPr algn="r" rtl="1"/>
            <a:r>
              <a:rPr lang="ar-IQ" dirty="0" smtClean="0">
                <a:cs typeface="Ali_K_Sharif" pitchFamily="2" charset="-78"/>
              </a:rPr>
              <a:t>بةهاى </a:t>
            </a:r>
            <a:r>
              <a:rPr lang="ar-IQ" dirty="0">
                <a:cs typeface="Ali_K_Sharif" pitchFamily="2" charset="-78"/>
              </a:rPr>
              <a:t>دراويش لة نزمبوونةوةي بةردةوامدا </a:t>
            </a:r>
            <a:r>
              <a:rPr lang="ar-IQ" dirty="0" smtClean="0">
                <a:cs typeface="Ali_K_Sharif" pitchFamily="2" charset="-78"/>
              </a:rPr>
              <a:t>بوو</a:t>
            </a:r>
            <a:r>
              <a:rPr lang="ku-Arab-IQ" dirty="0" smtClean="0">
                <a:cs typeface="Ali_K_Sharif" pitchFamily="2" charset="-78"/>
              </a:rPr>
              <a:t>.</a:t>
            </a:r>
          </a:p>
          <a:p>
            <a:pPr algn="r" rtl="1"/>
            <a:r>
              <a:rPr lang="ar-IQ" dirty="0" smtClean="0">
                <a:cs typeface="Ali_K_Sharif" pitchFamily="2" charset="-78"/>
              </a:rPr>
              <a:t> </a:t>
            </a:r>
            <a:r>
              <a:rPr lang="ar-IQ" dirty="0">
                <a:cs typeface="Ali_K_Sharif" pitchFamily="2" charset="-78"/>
              </a:rPr>
              <a:t>ثيشةسازي ئيتالياش لة دؤخيَكي خراثدا بوو </a:t>
            </a:r>
            <a:r>
              <a:rPr lang="ku-Arab-IQ" dirty="0" smtClean="0">
                <a:cs typeface="Ali_K_Sharif" pitchFamily="2" charset="-78"/>
              </a:rPr>
              <a:t>.</a:t>
            </a:r>
          </a:p>
          <a:p>
            <a:pPr algn="r" rtl="1"/>
            <a:r>
              <a:rPr lang="ar-IQ" dirty="0" smtClean="0">
                <a:cs typeface="Ali_K_Sharif" pitchFamily="2" charset="-78"/>
              </a:rPr>
              <a:t> </a:t>
            </a:r>
            <a:r>
              <a:rPr lang="ar-IQ" dirty="0">
                <a:cs typeface="Ali_K_Sharif" pitchFamily="2" charset="-78"/>
              </a:rPr>
              <a:t>مانطرتني كريَكاران لة هةموو شويَنيَكي ئيتاليادا بةردةوامي </a:t>
            </a:r>
            <a:r>
              <a:rPr lang="ar-IQ" dirty="0" smtClean="0">
                <a:cs typeface="Ali_K_Sharif" pitchFamily="2" charset="-78"/>
              </a:rPr>
              <a:t>هةبوو</a:t>
            </a:r>
            <a:r>
              <a:rPr lang="ku-Arab-IQ" dirty="0" smtClean="0">
                <a:cs typeface="Ali_K_Sharif" pitchFamily="2" charset="-78"/>
              </a:rPr>
              <a:t>.</a:t>
            </a:r>
          </a:p>
          <a:p>
            <a:pPr algn="r" rtl="1"/>
            <a:r>
              <a:rPr lang="ar-IQ" dirty="0" smtClean="0">
                <a:cs typeface="Ali_K_Sharif" pitchFamily="2" charset="-78"/>
              </a:rPr>
              <a:t>جوتياران </a:t>
            </a:r>
            <a:r>
              <a:rPr lang="ar-IQ" dirty="0">
                <a:cs typeface="Ali_K_Sharif" pitchFamily="2" charset="-78"/>
              </a:rPr>
              <a:t>لة خاوةن زةوي و كيَلَطة طةورةكان ياخيبوون و لةزؤر جيَطة دةستيان بةسةر زةويةكانياندا طرتبوو و لة هةنديَك شويَنيش كريَكانيان </a:t>
            </a:r>
            <a:r>
              <a:rPr lang="ar-IQ" dirty="0" smtClean="0">
                <a:cs typeface="Ali_K_Sharif" pitchFamily="2" charset="-78"/>
              </a:rPr>
              <a:t>نةدةدانيَ</a:t>
            </a:r>
            <a:r>
              <a:rPr lang="ku-Arab-IQ" dirty="0" smtClean="0">
                <a:cs typeface="Ali_K_Sharif" pitchFamily="2" charset="-78"/>
              </a:rPr>
              <a:t>.</a:t>
            </a:r>
          </a:p>
          <a:p>
            <a:pPr algn="r" rtl="1"/>
            <a:r>
              <a:rPr lang="ar-IQ" dirty="0" smtClean="0">
                <a:cs typeface="Ali_K_Sharif" pitchFamily="2" charset="-78"/>
              </a:rPr>
              <a:t> </a:t>
            </a:r>
            <a:r>
              <a:rPr lang="ar-IQ" dirty="0">
                <a:cs typeface="Ali_K_Sharif" pitchFamily="2" charset="-78"/>
              </a:rPr>
              <a:t>ئةوةى لة هةموو شتيَك دذوارتر بوو بؤ ئيتاليا، ئةوة بوو كة لةو كاتةدا حكومةت رؤلَيَكي ئةوتؤى نةبوو لة هيَوركردنةوةى دؤخةكة و سياسةتيَكي رووني نةبوو بةرانبةر بةم رةوشة، ئةمة جطة لةوةى كة هةر ئيتاليا بؤ خؤي ميَذووييةكي قولَي لة ديَمؤكراسيدا نةبوو.</a:t>
            </a:r>
            <a:endParaRPr lang="en-US" dirty="0">
              <a:cs typeface="Ali_K_Sharif" pitchFamily="2" charset="-78"/>
            </a:endParaRPr>
          </a:p>
          <a:p>
            <a:endParaRPr lang="en-US" dirty="0"/>
          </a:p>
        </p:txBody>
      </p:sp>
    </p:spTree>
    <p:extLst>
      <p:ext uri="{BB962C8B-B14F-4D97-AF65-F5344CB8AC3E}">
        <p14:creationId xmlns:p14="http://schemas.microsoft.com/office/powerpoint/2010/main" val="417956911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smtClean="0">
                <a:cs typeface="Ali_K_Sharif" pitchFamily="2" charset="-78"/>
              </a:rPr>
              <a:t>لةو </a:t>
            </a:r>
            <a:r>
              <a:rPr lang="ar-IQ" dirty="0">
                <a:cs typeface="Ali_K_Sharif" pitchFamily="2" charset="-78"/>
              </a:rPr>
              <a:t>ماوةيةدا و بة تايبةت لة نيَوان سالآني 1919-1920 كؤميونيزم بة شيَوةيةكي بةرضاو لة ئيتاليا بلآوبووبؤوة، بةتايبةتيش لة ناوضة كشتوكالَييةكاندا، كة بووبوونة مايةى ياخيبووني جوتياران و نانةوةى كيَشة بؤ كةرتي كشتوكالَي لة </a:t>
            </a:r>
            <a:r>
              <a:rPr lang="ar-IQ" dirty="0" smtClean="0">
                <a:cs typeface="Ali_K_Sharif" pitchFamily="2" charset="-78"/>
              </a:rPr>
              <a:t>ولآت</a:t>
            </a:r>
            <a:r>
              <a:rPr lang="ku-Arab-IQ" dirty="0" smtClean="0">
                <a:cs typeface="Ali_K_Sharif" pitchFamily="2" charset="-78"/>
              </a:rPr>
              <a:t>.</a:t>
            </a:r>
          </a:p>
          <a:p>
            <a:pPr algn="r"/>
            <a:r>
              <a:rPr lang="ar-IQ" dirty="0" smtClean="0">
                <a:cs typeface="Ali_K_Sharif" pitchFamily="2" charset="-78"/>
              </a:rPr>
              <a:t> </a:t>
            </a:r>
            <a:r>
              <a:rPr lang="ar-IQ" dirty="0">
                <a:cs typeface="Ali_K_Sharif" pitchFamily="2" charset="-78"/>
              </a:rPr>
              <a:t>هاوكات لةكايةى ثيشةسازيشدا لةوكاتةدا بةدةيان مانطرتن و وةستاندني كار لةشارة طةورةكاندا </a:t>
            </a:r>
            <a:r>
              <a:rPr lang="ar-IQ" dirty="0" smtClean="0">
                <a:cs typeface="Ali_K_Sharif" pitchFamily="2" charset="-78"/>
              </a:rPr>
              <a:t>هةبوو</a:t>
            </a:r>
            <a:r>
              <a:rPr lang="ku-Arab-IQ" dirty="0" smtClean="0">
                <a:cs typeface="Ali_K_Sharif" pitchFamily="2" charset="-78"/>
              </a:rPr>
              <a:t>.</a:t>
            </a:r>
            <a:endParaRPr lang="ku-Arab-IQ" dirty="0">
              <a:cs typeface="Ali_K_Sharif" pitchFamily="2" charset="-78"/>
            </a:endParaRPr>
          </a:p>
          <a:p>
            <a:pPr algn="r"/>
            <a:r>
              <a:rPr lang="ar-IQ" dirty="0" smtClean="0">
                <a:cs typeface="Ali_K_Sharif" pitchFamily="2" charset="-78"/>
              </a:rPr>
              <a:t>لة </a:t>
            </a:r>
            <a:r>
              <a:rPr lang="ar-IQ" dirty="0">
                <a:cs typeface="Ali_K_Sharif" pitchFamily="2" charset="-78"/>
              </a:rPr>
              <a:t>سالَي 1920دا نزيكةى نيو مليؤن كريَكار </a:t>
            </a:r>
            <a:r>
              <a:rPr lang="ar-IQ" dirty="0" smtClean="0">
                <a:cs typeface="Ali_K_Sharif" pitchFamily="2" charset="-78"/>
              </a:rPr>
              <a:t>مانيطرتبوو</a:t>
            </a:r>
            <a:r>
              <a:rPr lang="ku-Arab-IQ" dirty="0" smtClean="0">
                <a:cs typeface="Ali_K_Sharif" pitchFamily="2" charset="-78"/>
              </a:rPr>
              <a:t>.</a:t>
            </a:r>
          </a:p>
          <a:p>
            <a:pPr algn="r"/>
            <a:r>
              <a:rPr lang="ar-IQ" dirty="0" smtClean="0">
                <a:cs typeface="Ali_K_Sharif" pitchFamily="2" charset="-78"/>
              </a:rPr>
              <a:t> </a:t>
            </a:r>
            <a:r>
              <a:rPr lang="ar-IQ" dirty="0">
                <a:cs typeface="Ali_K_Sharif" pitchFamily="2" charset="-78"/>
              </a:rPr>
              <a:t>ئةم بارودؤخة بةرِادةيةك دؤخي ئيتالياي شثرزة كردبوو، كة لة ماوةى نيَوان 1919-1922 نزيكةى ضوار كابينة لة ئيتاليا </a:t>
            </a:r>
            <a:r>
              <a:rPr lang="ar-IQ" dirty="0" smtClean="0">
                <a:cs typeface="Ali_K_Sharif" pitchFamily="2" charset="-78"/>
              </a:rPr>
              <a:t>طؤرِا</a:t>
            </a:r>
            <a:r>
              <a:rPr lang="ku-Arab-IQ" dirty="0" smtClean="0">
                <a:cs typeface="Ali_K_Sharif" pitchFamily="2" charset="-78"/>
              </a:rPr>
              <a:t>.</a:t>
            </a:r>
          </a:p>
          <a:p>
            <a:pPr algn="r"/>
            <a:r>
              <a:rPr lang="ar-IQ" dirty="0" smtClean="0">
                <a:cs typeface="Ali_K_Sharif" pitchFamily="2" charset="-78"/>
              </a:rPr>
              <a:t> </a:t>
            </a:r>
            <a:r>
              <a:rPr lang="ar-IQ" dirty="0">
                <a:cs typeface="Ali_K_Sharif" pitchFamily="2" charset="-78"/>
              </a:rPr>
              <a:t>بؤية بةناضاري لة تشريني يةكةمي 1922دا ثاشا ناضار بوو (بةنيتؤ مؤسؤليني) بؤ ثيَكهيَناني كابينةيةكي نويَ بانطهيَشت بكات. </a:t>
            </a:r>
            <a:endParaRPr lang="en-US" dirty="0">
              <a:cs typeface="Ali_K_Sharif" pitchFamily="2" charset="-78"/>
            </a:endParaRPr>
          </a:p>
        </p:txBody>
      </p:sp>
    </p:spTree>
    <p:extLst>
      <p:ext uri="{BB962C8B-B14F-4D97-AF65-F5344CB8AC3E}">
        <p14:creationId xmlns:p14="http://schemas.microsoft.com/office/powerpoint/2010/main" val="402663577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بةنيتؤ مؤسؤليني</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ar-IQ" dirty="0" smtClean="0">
                <a:cs typeface="Ali_K_Sharif" pitchFamily="2" charset="-78"/>
              </a:rPr>
              <a:t>مؤسؤليني </a:t>
            </a:r>
            <a:r>
              <a:rPr lang="ar-IQ" dirty="0">
                <a:cs typeface="Ali_K_Sharif" pitchFamily="2" charset="-78"/>
              </a:rPr>
              <a:t>لة سالَى 1883 لة طوندي (فؤرلي) لة ويلايةتي (رؤمانا)ي باكوري ئيتاليا لةدايكبووة، </a:t>
            </a:r>
            <a:endParaRPr lang="ku-Arab-IQ" dirty="0" smtClean="0">
              <a:cs typeface="Ali_K_Sharif" pitchFamily="2" charset="-78"/>
            </a:endParaRPr>
          </a:p>
          <a:p>
            <a:pPr algn="just" rtl="1"/>
            <a:r>
              <a:rPr lang="ar-IQ" dirty="0" smtClean="0">
                <a:cs typeface="Ali_K_Sharif" pitchFamily="2" charset="-78"/>
              </a:rPr>
              <a:t>باوكي </a:t>
            </a:r>
            <a:r>
              <a:rPr lang="ar-IQ" dirty="0">
                <a:cs typeface="Ali_K_Sharif" pitchFamily="2" charset="-78"/>
              </a:rPr>
              <a:t>مؤسؤليني ئاسنطةر بووة و دايكيشي مامؤستاي سةرةتايي بووة</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مؤسؤلينيش بؤ خؤى لة تةمةني 18 سالَيدا بووةتة مامؤستا </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دواى ئةوةش ضووةتة سويسرا و لة زانكؤكاني لؤزان و ذنيَف خويَندوويةتي</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لةويَش ثةيوةندي بة سةنديكا كريَكارييةكانةوة كردووة </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رؤلَيَكي باشي لة هانداني كريَكاران بؤ مانطرتن طيَرِاوة، بؤية حكومةتي سويسرا لة ولآتةكةى دةريكردوة. </a:t>
            </a:r>
            <a:endParaRPr lang="ku-Arab-IQ" dirty="0" smtClean="0">
              <a:cs typeface="Ali_K_Sharif" pitchFamily="2" charset="-78"/>
            </a:endParaRPr>
          </a:p>
          <a:p>
            <a:pPr algn="just" rtl="1"/>
            <a:r>
              <a:rPr lang="ar-IQ" dirty="0" smtClean="0">
                <a:cs typeface="Ali_K_Sharif" pitchFamily="2" charset="-78"/>
              </a:rPr>
              <a:t>كاتيَك </a:t>
            </a:r>
            <a:r>
              <a:rPr lang="ar-IQ" dirty="0">
                <a:cs typeface="Ali_K_Sharif" pitchFamily="2" charset="-78"/>
              </a:rPr>
              <a:t>طةرِاوةتةوة بؤ ئيتالياش، مؤسؤليني بةشدارى بةرضاوي بووة لةو مانطرتنانةى كة لة ناوضة طوندنشينةكاندا ئةنجام دراون، </a:t>
            </a:r>
            <a:endParaRPr lang="ku-Arab-IQ" dirty="0" smtClean="0">
              <a:cs typeface="Ali_K_Sharif" pitchFamily="2" charset="-78"/>
            </a:endParaRPr>
          </a:p>
          <a:p>
            <a:pPr algn="just" rtl="1"/>
            <a:r>
              <a:rPr lang="ar-IQ" dirty="0" smtClean="0">
                <a:cs typeface="Ali_K_Sharif" pitchFamily="2" charset="-78"/>
              </a:rPr>
              <a:t>بؤية </a:t>
            </a:r>
            <a:r>
              <a:rPr lang="ar-IQ" dirty="0">
                <a:cs typeface="Ali_K_Sharif" pitchFamily="2" charset="-78"/>
              </a:rPr>
              <a:t>لة سالَى 1908دا دةستطير كراوة</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لة كؤتايي سالَى 1911دا كرا بة سةرنووسةري رؤذنامةى (ئاظانتين)ي زمانحالَي ثارتي سؤسياليستي ئيتاليا</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لة سالَى 1913يشدا مؤسؤليني خؤى كانديدكرد بؤ ئةنداميَتي ثةرلةمان، بةلآم سةركةوتوو نةبوو.</a:t>
            </a:r>
            <a:endParaRPr lang="en-US" dirty="0">
              <a:cs typeface="Ali_K_Sharif" pitchFamily="2" charset="-78"/>
            </a:endParaRPr>
          </a:p>
          <a:p>
            <a:endParaRPr lang="en-US" dirty="0"/>
          </a:p>
        </p:txBody>
      </p:sp>
    </p:spTree>
    <p:extLst>
      <p:ext uri="{BB962C8B-B14F-4D97-AF65-F5344CB8AC3E}">
        <p14:creationId xmlns:p14="http://schemas.microsoft.com/office/powerpoint/2010/main" val="342262751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لة سالَى 1921دا بزووتنةوةى فاشيزم وةرضةرخانيَكي طةورةى بةسةردا </a:t>
            </a:r>
            <a:r>
              <a:rPr lang="ar-IQ" dirty="0" smtClean="0">
                <a:cs typeface="Ali_K_Sharif" pitchFamily="2" charset="-78"/>
              </a:rPr>
              <a:t>هات</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ئةوة بوو لةو سالَةدا ثارتي فاشيستي ئيتاليا راطةيةنرا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لةرِيَي بانطةشة و دروشمةكانييةوة، كة تةواو سووديان لةو دؤخة وةرطرتبوو، تواني خةلَكيَكي زؤر لةخؤى كؤبكاتةوة</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طرنطترين دروشمي فاشيستةكان ئةوة بوو كة كؤميونيستةكان هؤكارى شكستي ولآتن و حكومةتيش زؤر لاوازة لة ضارةسةركردني </a:t>
            </a:r>
            <a:r>
              <a:rPr lang="ar-IQ" dirty="0" smtClean="0">
                <a:cs typeface="Ali_K_Sharif" pitchFamily="2" charset="-78"/>
              </a:rPr>
              <a:t>كيَشةكان</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ئةمةش وردة وردة ثيَطةياني فراوانتر كرد بة رادةيةك هةر لةو سالَةدا مؤسؤليني داواى لة (فاكتا)ى سةرؤك وةزير كرد دةست لةكار بكيَشيَتةوة و كابينةيةكي نويَ دابمةزريَنيَت، كة ثيَنج وةزيرى فاشيستي تيَدابيَت، بةلآم (فاكتا) ئةمةى </a:t>
            </a:r>
            <a:r>
              <a:rPr lang="ar-IQ" dirty="0" smtClean="0">
                <a:cs typeface="Ali_K_Sharif" pitchFamily="2" charset="-78"/>
              </a:rPr>
              <a:t>رةتكردةوة</a:t>
            </a:r>
            <a:r>
              <a:rPr lang="ku-Arab-IQ" dirty="0" smtClean="0">
                <a:cs typeface="Ali_K_Sharif" pitchFamily="2" charset="-78"/>
              </a:rPr>
              <a:t>.</a:t>
            </a:r>
            <a:endParaRPr lang="en-US" dirty="0">
              <a:cs typeface="Ali_K_Sharif" pitchFamily="2" charset="-78"/>
            </a:endParaRPr>
          </a:p>
        </p:txBody>
      </p:sp>
    </p:spTree>
    <p:extLst>
      <p:ext uri="{BB962C8B-B14F-4D97-AF65-F5344CB8AC3E}">
        <p14:creationId xmlns:p14="http://schemas.microsoft.com/office/powerpoint/2010/main" val="1893573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u-Arab-IQ" dirty="0" smtClean="0"/>
              <a:t>٤-: </a:t>
            </a:r>
            <a:r>
              <a:rPr lang="ar-IQ" b="1" dirty="0" smtClean="0">
                <a:cs typeface="Ali_K_Alwand" pitchFamily="2" charset="-78"/>
              </a:rPr>
              <a:t>ثةرةسةندني طياني سةربازي و كيَبةرِكيَي خؤثرِضةككردن</a:t>
            </a:r>
            <a:endParaRPr lang="en-US" dirty="0"/>
          </a:p>
        </p:txBody>
      </p:sp>
      <p:sp>
        <p:nvSpPr>
          <p:cNvPr id="3" name="Content Placeholder 2"/>
          <p:cNvSpPr>
            <a:spLocks noGrp="1"/>
          </p:cNvSpPr>
          <p:nvPr>
            <p:ph idx="1"/>
          </p:nvPr>
        </p:nvSpPr>
        <p:spPr/>
        <p:txBody>
          <a:bodyPr>
            <a:normAutofit lnSpcReduction="10000"/>
          </a:bodyPr>
          <a:lstStyle/>
          <a:p>
            <a:pPr algn="just"/>
            <a:r>
              <a:rPr lang="ar-IQ" dirty="0" smtClean="0">
                <a:cs typeface="Ali_K_Alwand" pitchFamily="2" charset="-78"/>
              </a:rPr>
              <a:t>دواى </a:t>
            </a:r>
            <a:r>
              <a:rPr lang="ar-IQ" dirty="0">
                <a:cs typeface="Ali_K_Alwand" pitchFamily="2" charset="-78"/>
              </a:rPr>
              <a:t>ئةوةى لةدواى جةنطةكاني يةكيَتي ئيتاليا و يةكيَتي ئةلَمانياوة لة سالَى 1870-1871 بةدواوة، تا رادةيةك ئةو دؤخة جيَطيري و بيَ جةنطييةى كة لة دواى كؤنطرةى ظيةنناوة هاتبووة ئاراوة لة ئةوروثا كؤتايي ثيَهات. ماوةى نيَوان 1870-1914 ئةطةرضي سةردةمي ئاشتي و بيَ جةنطي بوو، بةلآم ئاشتييةكي ثرِ مةترسي و ضةكدارانة بوو، لةو ماوةيةدا ولآتاني ئةوروثا، تايبةت زلهيَزةكان، لة رووي سةربازييةوة كةوتنة خؤرِيَكخستنةوة و خؤثرِضةككردن و برِيارى سةربازي زؤرةمليَيي لةبةشي هةرةزؤري ئةو ولآتانةدا دةردةكرا و تا دةهات ذمارةى سةربازةكان زياتر دةبوون، بة رادةيةك لةو ماوةيةدا ئةوروثا لة ضةشني سةربازطةيةكي ثرِضةكي ليَهاتبوو، كة ئةمةش ثةيوةندييةكي زؤرى بةو سياسةتي هاوثةيمانيطرتنةوة هةبوو، كة ثيَشتر باسكرا، ضونكة ئةو ولآتانة لة ترس و طومان لةبةرانبةر ركابةرةكانيان هاوثةيمانيَتيان دةبةست، بؤية دةبينريَت لةبةشي هةرة زؤري هاوثةيمانةكاندا ئةطةري جةنط و رووبةرِووبوونةوةى سةربازي باسكراون، لةبةرئةمةش ئةوان بةردةوام هةولَيان دةدا تواناى سةربازيشيان لة ئاستيَكي بةرزدا بيَت، تا بتوانن رووبةرِووي ترسي ولآتة نةيارةكانيان ببنةوة، </a:t>
            </a:r>
            <a:endParaRPr lang="en-US" dirty="0">
              <a:cs typeface="Ali_K_Alwand" pitchFamily="2" charset="-78"/>
            </a:endParaRPr>
          </a:p>
        </p:txBody>
      </p:sp>
    </p:spTree>
    <p:extLst>
      <p:ext uri="{BB962C8B-B14F-4D97-AF65-F5344CB8AC3E}">
        <p14:creationId xmlns:p14="http://schemas.microsoft.com/office/powerpoint/2010/main" val="229810044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Sharif" pitchFamily="2" charset="-78"/>
              </a:rPr>
              <a:t>هةربؤية لة تشريني يةكةمي 1922 لة ناثؤلي كؤبوونةوةى طشتي فاشيستةكان ئةنجام درا و سةرةنجاميش مؤسؤليني جاريَكي تر هةرِةشةى لة حكومةت كردةوة كة يان دةست لةكاربكيَشيَتةوة يان ئةوان هيَرش دةكةنة سةر رؤما و داطيري دةكةن</a:t>
            </a:r>
            <a:r>
              <a:rPr lang="ar-IQ" dirty="0" smtClean="0">
                <a:cs typeface="Ali_K_Sharif" pitchFamily="2" charset="-78"/>
              </a:rPr>
              <a:t>،</a:t>
            </a:r>
            <a:endParaRPr lang="ku-Arab-IQ" dirty="0" smtClean="0">
              <a:cs typeface="Ali_K_Sharif" pitchFamily="2" charset="-78"/>
            </a:endParaRPr>
          </a:p>
          <a:p>
            <a:pPr algn="just" rtl="1"/>
            <a:endParaRPr lang="ku-Arab-IQ" dirty="0">
              <a:cs typeface="Ali_K_Sharif" pitchFamily="2" charset="-78"/>
            </a:endParaRPr>
          </a:p>
          <a:p>
            <a:pPr algn="just" rtl="1"/>
            <a:r>
              <a:rPr lang="ar-IQ" dirty="0" smtClean="0">
                <a:cs typeface="Ali_K_Sharif" pitchFamily="2" charset="-78"/>
              </a:rPr>
              <a:t> </a:t>
            </a:r>
            <a:r>
              <a:rPr lang="ar-IQ" dirty="0">
                <a:cs typeface="Ali_K_Sharif" pitchFamily="2" charset="-78"/>
              </a:rPr>
              <a:t>دواى ئةمةش فاشيستةكان ثايتةختيان ئابلؤقة دا و ئةطةري كةوتنةوةى جةنطي ناوخؤيي هاتةثيَش، بؤية ثاشا بةناضاري داواى لة (فاكتا) كرد دةست لة حكومةت بكيَشيَتةوة و مؤسؤلينيشي بؤ دامةزراندني حكومةتيَكي نويَ بانطهيَشت كرد.</a:t>
            </a:r>
            <a:endParaRPr lang="en-US" dirty="0">
              <a:cs typeface="Ali_K_Sharif" pitchFamily="2" charset="-78"/>
            </a:endParaRPr>
          </a:p>
          <a:p>
            <a:pPr rtl="1"/>
            <a:r>
              <a:rPr lang="ar-IQ" dirty="0"/>
              <a:t> </a:t>
            </a:r>
            <a:endParaRPr lang="en-US" dirty="0"/>
          </a:p>
          <a:p>
            <a:endParaRPr lang="en-US" dirty="0"/>
          </a:p>
        </p:txBody>
      </p:sp>
    </p:spTree>
    <p:extLst>
      <p:ext uri="{BB962C8B-B14F-4D97-AF65-F5344CB8AC3E}">
        <p14:creationId xmlns:p14="http://schemas.microsoft.com/office/powerpoint/2010/main" val="268504287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مؤسؤليني لةسةر دةستةلآت</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ar-IQ" dirty="0" smtClean="0">
                <a:cs typeface="Ali_K_Sharif" pitchFamily="2" charset="-78"/>
              </a:rPr>
              <a:t>كابينةكةى </a:t>
            </a:r>
            <a:r>
              <a:rPr lang="ar-IQ" dirty="0">
                <a:cs typeface="Ali_K_Sharif" pitchFamily="2" charset="-78"/>
              </a:rPr>
              <a:t>مؤسؤليني لة سةرةتادا كابينةيةكي ئيئتلافي بوو، بةلآم زؤربةى وةزيرةكاني لة فاشييةكان بوو</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دواى ماوةيةك مؤسؤليني وردة وردة هةنطاوةكاني بةرةو حوكمي تاكرِةوي دةستثيَكرد</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لةوانة </a:t>
            </a:r>
            <a:r>
              <a:rPr lang="ar-IQ" dirty="0">
                <a:cs typeface="Ali_K_Sharif" pitchFamily="2" charset="-78"/>
              </a:rPr>
              <a:t>داواى لة ثةرلةمان كرد تا كؤتايي سالَى 1923 دةستةلآتي تاكرِةوانةى </a:t>
            </a:r>
            <a:r>
              <a:rPr lang="ar-IQ" dirty="0" smtClean="0">
                <a:cs typeface="Ali_K_Sharif" pitchFamily="2" charset="-78"/>
              </a:rPr>
              <a:t>ثيَببةخشيَت</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دواى ئةوةش ثةرلةماني ناضاركرد كة ياسايةك دةربكات و بةثيَي ئةو ياساية ئةو دةستةلآتة بة حكومةت ببةخشيَت، ئةو فةرمانبةرانة لةسةر كار لابةريَت كة باوةرِيان بة بيروبؤضوونةكاني مؤسؤليني نيية</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هةر لةو سةروبةندةشدا بوو كة مؤسؤليني طةلآلَةنامةيةكي دا بة ثةرلةمان بة مةبةستي ريَكخستنةوةى مةرجةكاني هةلَبذاردن كة بة جؤريَك بوو زؤرينة بؤ فاشيستةكان مسؤطةر بكات</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ئةوة بوو لة هةلَبذاردنةكةى سالَى 1924دا فاشيستةكان لة 60%ي كورسييةكانيان بةدةستهيَنا</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بةمجؤرةش بةسةر ثةرلةماندا زالَ بوون</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دواى ئةوةى بةسةر ثةرلةماندا زالَ بوون، ئيدي ياسادانان كةوتة دةستي فاشيستةكان و بةثيَي ويستي خؤيان ياساكانيان دادةرِشت.</a:t>
            </a:r>
            <a:endParaRPr lang="en-US" dirty="0">
              <a:cs typeface="Ali_K_Sharif" pitchFamily="2" charset="-78"/>
            </a:endParaRPr>
          </a:p>
          <a:p>
            <a:endParaRPr lang="en-US" dirty="0"/>
          </a:p>
        </p:txBody>
      </p:sp>
    </p:spTree>
    <p:extLst>
      <p:ext uri="{BB962C8B-B14F-4D97-AF65-F5344CB8AC3E}">
        <p14:creationId xmlns:p14="http://schemas.microsoft.com/office/powerpoint/2010/main" val="145098460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قةيراني دارايي لة ئيتاليا</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lstStyle/>
          <a:p>
            <a:pPr algn="r"/>
            <a:r>
              <a:rPr lang="ar-IQ" dirty="0">
                <a:cs typeface="Ali_K_Sharif" pitchFamily="2" charset="-78"/>
              </a:rPr>
              <a:t>لةكاتي قةيرانة ئابوورييةكةدا، دةستةلآتي ئابووري ئيتاليا لةتوانايدا نةبوو رووبةرِووي ئةو قةيرانة ببيَتةوة، مؤسؤلينيش بؤ ضارةسةركردني قةيرانةكة و خؤثةرِاندنةوة لة كيَشةكان، تةواوي كيَشة ئابوورييةكاني دةخستة ئةستؤى ئةو قةيرانة جيهانييةوة.  مؤسؤليني دةيةويست بةرنامةيةكي ضالاك بؤ خزمةتكردني طشتي و زيادكردني خؤبذيَوي ئابووري دابرِيَذيَت</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كة سةرةتاى هةنطاوةكاني بة (جةنطي طةنم) دةستيثيَكرد، كة بريتي بوو لة هةولَدان بؤ بةرزكردنةوةى بةرهةمة خؤراكييةكان، لةم ثيَناوةشدا هةولَيدا زةوييةكان بةثيتتر بكات و زؤلطاوةكان ثرِ بكاتةوة وةك زةوي كشتوكالَي بةكاريانبهيَنيَت،</a:t>
            </a:r>
            <a:endParaRPr lang="en-US" dirty="0">
              <a:cs typeface="Ali_K_Sharif" pitchFamily="2" charset="-78"/>
            </a:endParaRPr>
          </a:p>
        </p:txBody>
      </p:sp>
    </p:spTree>
    <p:extLst>
      <p:ext uri="{BB962C8B-B14F-4D97-AF65-F5344CB8AC3E}">
        <p14:creationId xmlns:p14="http://schemas.microsoft.com/office/powerpoint/2010/main" val="400778702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r>
              <a:rPr lang="ar-IQ" dirty="0">
                <a:cs typeface="Ali_K_Sharif" pitchFamily="2" charset="-78"/>
              </a:rPr>
              <a:t>هةروةها لايةنيَكي ترى هةولَةكاني باشتركردني بةرهةمهيَناني كارةبا بوو، وةك جيَطرةوةيةك بؤ خةلَوز و بؤ ئةوةى ئةمانة هاندةريَك بن بؤ بةرةوثيَشضووني ثيشةسازي و دامةزراندني ثيشةسازي طةورة</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لة سالَي 1933يشدا قةرزيَكي دريَذخايةني بةخشيية بوارة ثيشةسازييةكان، تايبةت ئةو بوارة ثيشةسازييانةى كة لة قةيراندا </a:t>
            </a:r>
            <a:r>
              <a:rPr lang="ar-IQ" dirty="0" smtClean="0">
                <a:cs typeface="Ali_K_Sharif" pitchFamily="2" charset="-78"/>
              </a:rPr>
              <a:t>بوون</a:t>
            </a:r>
            <a:r>
              <a:rPr lang="ku-Arab-IQ" dirty="0" smtClean="0">
                <a:cs typeface="Ali_K_Sharif" pitchFamily="2" charset="-78"/>
              </a:rPr>
              <a:t>.</a:t>
            </a:r>
          </a:p>
          <a:p>
            <a:pPr algn="r"/>
            <a:r>
              <a:rPr lang="ar-IQ" dirty="0" smtClean="0">
                <a:cs typeface="Ali_K_Sharif" pitchFamily="2" charset="-78"/>
              </a:rPr>
              <a:t>، </a:t>
            </a:r>
            <a:r>
              <a:rPr lang="ar-IQ" dirty="0">
                <a:cs typeface="Ali_K_Sharif" pitchFamily="2" charset="-78"/>
              </a:rPr>
              <a:t>لةطةلأ هةموو ئةو هةنطاوانةشدا، قةيرانةكة كاريطةرى خؤي هةر هةبوو، بةرِادةيةك لة سالَى 1933دا يةك مليؤن بيَكار لة ئيتاليا هةبوو</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بؤية يةكيَك لة هةنطاوةكاني تري مؤسؤليني كردنةوةى ضةند ثرؤذةيةك بوو بؤ كةمكردنةوةى بيَكارى و هةروةها كاتي كاري بؤ هةشت سةعات لة رؤذيَكدا ضل سةعات لة حةفتةيةكدا دياريكرد و كريَي كاريشي بةرزكردةوة</a:t>
            </a:r>
            <a:endParaRPr lang="en-US" dirty="0">
              <a:cs typeface="Ali_K_Sharif" pitchFamily="2" charset="-78"/>
            </a:endParaRPr>
          </a:p>
        </p:txBody>
      </p:sp>
    </p:spTree>
    <p:extLst>
      <p:ext uri="{BB962C8B-B14F-4D97-AF65-F5344CB8AC3E}">
        <p14:creationId xmlns:p14="http://schemas.microsoft.com/office/powerpoint/2010/main" val="33673527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هةرضةندة ئةم هةنطاوانةى مؤسؤليني تا رادةيةك كاريطةرييان لة كةمكردنةوةى كيَشة داراييةكان هةبوو</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بةلآم كيَشةى حةبةشة لة سالَى 1935 و دةستيَوةرداني ئيتاليا لة جةنطي نيَوخؤيي ئيسثانيا 1936-1939 </a:t>
            </a:r>
            <a:endParaRPr lang="ku-Arab-IQ" dirty="0" smtClean="0">
              <a:cs typeface="Ali_K_Sharif" pitchFamily="2" charset="-78"/>
            </a:endParaRPr>
          </a:p>
          <a:p>
            <a:pPr algn="r"/>
            <a:r>
              <a:rPr lang="ar-IQ" dirty="0" smtClean="0">
                <a:cs typeface="Ali_K_Sharif" pitchFamily="2" charset="-78"/>
              </a:rPr>
              <a:t>جاريَكي </a:t>
            </a:r>
            <a:r>
              <a:rPr lang="ar-IQ" dirty="0">
                <a:cs typeface="Ali_K_Sharif" pitchFamily="2" charset="-78"/>
              </a:rPr>
              <a:t>تر كاريطةري خراثيان لةسةر ئابووري ئيتاليا دانا، بة رادةيةك كة سةرةرِاى ئةو هةموو هةولَةى فاشيستةكان لة بوارى ئابووريدا، نةيانتواني طرةنتي ئابووري بؤ تاكةكاني ئيتاليا دابين بكةن. </a:t>
            </a:r>
            <a:endParaRPr lang="en-US" dirty="0">
              <a:cs typeface="Ali_K_Sharif" pitchFamily="2" charset="-78"/>
            </a:endParaRPr>
          </a:p>
          <a:p>
            <a:endParaRPr lang="en-US" dirty="0"/>
          </a:p>
        </p:txBody>
      </p:sp>
    </p:spTree>
    <p:extLst>
      <p:ext uri="{BB962C8B-B14F-4D97-AF65-F5344CB8AC3E}">
        <p14:creationId xmlns:p14="http://schemas.microsoft.com/office/powerpoint/2010/main" val="212471748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مؤسؤليني و ثاثا</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ar-IQ" dirty="0" smtClean="0">
                <a:cs typeface="Ali_K_Sharif" pitchFamily="2" charset="-78"/>
              </a:rPr>
              <a:t>سةبارةت </a:t>
            </a:r>
            <a:r>
              <a:rPr lang="ar-IQ" dirty="0">
                <a:cs typeface="Ali_K_Sharif" pitchFamily="2" charset="-78"/>
              </a:rPr>
              <a:t>بة ثةيوةندي مؤسؤلينيش لةطةلأ ثاثادا، ئةوا مؤسؤليني تواني كؤتايي بةو كيَشةية بهيَنيَت كة لة سالَى 1870ةوة لة نيَوان ثاثا و حكومةتي ئيتاليدا هةبوو، ئةويش بة بةستني ريَككةوتننامةى (لاتيران) شوباتي سالَى 1929 لةطةلأ ثاثادا</a:t>
            </a:r>
            <a:r>
              <a:rPr lang="ar-IQ" dirty="0" smtClean="0">
                <a:cs typeface="Ali_K_Sharif" pitchFamily="2" charset="-78"/>
              </a:rPr>
              <a:t>،</a:t>
            </a:r>
            <a:endParaRPr lang="ku-Arab-IQ" dirty="0" smtClean="0">
              <a:cs typeface="Ali_K_Sharif" pitchFamily="2" charset="-78"/>
            </a:endParaRPr>
          </a:p>
          <a:p>
            <a:pPr algn="r" rtl="1"/>
            <a:r>
              <a:rPr lang="ar-IQ" dirty="0" smtClean="0">
                <a:cs typeface="Ali_K_Sharif" pitchFamily="2" charset="-78"/>
              </a:rPr>
              <a:t> </a:t>
            </a:r>
            <a:r>
              <a:rPr lang="ar-IQ" dirty="0">
                <a:cs typeface="Ali_K_Sharif" pitchFamily="2" charset="-78"/>
              </a:rPr>
              <a:t>كة بةثيَي ئةو </a:t>
            </a:r>
            <a:r>
              <a:rPr lang="ar-IQ" dirty="0" smtClean="0">
                <a:cs typeface="Ali_K_Sharif" pitchFamily="2" charset="-78"/>
              </a:rPr>
              <a:t>ريَككةوتننامةية</a:t>
            </a:r>
            <a:r>
              <a:rPr lang="ku-Arab-IQ" dirty="0" smtClean="0">
                <a:cs typeface="Ali_K_Sharif" pitchFamily="2" charset="-78"/>
              </a:rPr>
              <a:t>:</a:t>
            </a:r>
          </a:p>
          <a:p>
            <a:pPr algn="r" rtl="1"/>
            <a:r>
              <a:rPr lang="ar-IQ" dirty="0" smtClean="0">
                <a:cs typeface="Ali_K_Sharif" pitchFamily="2" charset="-78"/>
              </a:rPr>
              <a:t> </a:t>
            </a:r>
            <a:r>
              <a:rPr lang="ar-IQ" dirty="0">
                <a:cs typeface="Ali_K_Sharif" pitchFamily="2" charset="-78"/>
              </a:rPr>
              <a:t>دةستةلآتي دونيايي ثاثا تةنها بةسةر ناوضةيةكي دياريكراوي ظاتيكاندا مايةوة، كة رووبةرِةكةى 108 دؤنم بوو، </a:t>
            </a:r>
            <a:endParaRPr lang="ku-Arab-IQ" dirty="0" smtClean="0">
              <a:cs typeface="Ali_K_Sharif" pitchFamily="2" charset="-78"/>
            </a:endParaRPr>
          </a:p>
          <a:p>
            <a:pPr algn="r" rtl="1"/>
            <a:r>
              <a:rPr lang="ar-IQ" dirty="0" smtClean="0">
                <a:cs typeface="Ali_K_Sharif" pitchFamily="2" charset="-78"/>
              </a:rPr>
              <a:t>لةويَدا </a:t>
            </a:r>
            <a:r>
              <a:rPr lang="ar-IQ" dirty="0">
                <a:cs typeface="Ali_K_Sharif" pitchFamily="2" charset="-78"/>
              </a:rPr>
              <a:t>دةولَةتي سةربةخؤ بؤ ثاثا دامةزرا و ئايينزاي كاتؤليكيش بوو بة ئايينزاى فةرمي </a:t>
            </a:r>
            <a:r>
              <a:rPr lang="ar-IQ" dirty="0" smtClean="0">
                <a:cs typeface="Ali_K_Sharif" pitchFamily="2" charset="-78"/>
              </a:rPr>
              <a:t>ولآتةكة</a:t>
            </a:r>
            <a:r>
              <a:rPr lang="ku-Arab-IQ" dirty="0" smtClean="0">
                <a:cs typeface="Ali_K_Sharif" pitchFamily="2" charset="-78"/>
              </a:rPr>
              <a:t>.</a:t>
            </a:r>
          </a:p>
          <a:p>
            <a:pPr algn="r" rtl="1"/>
            <a:r>
              <a:rPr lang="ar-IQ" dirty="0" smtClean="0">
                <a:cs typeface="Ali_K_Sharif" pitchFamily="2" charset="-78"/>
              </a:rPr>
              <a:t> </a:t>
            </a:r>
            <a:r>
              <a:rPr lang="ar-IQ" dirty="0">
                <a:cs typeface="Ali_K_Sharif" pitchFamily="2" charset="-78"/>
              </a:rPr>
              <a:t>لة بةرانبةريشدا حكومةتي ئيتاليا لةبري ئةو زةوي و زارةى كة هةيبوو قةرةبوويةكي زؤرى دا بة </a:t>
            </a:r>
            <a:r>
              <a:rPr lang="ar-IQ" dirty="0" smtClean="0">
                <a:cs typeface="Ali_K_Sharif" pitchFamily="2" charset="-78"/>
              </a:rPr>
              <a:t>ثاثا</a:t>
            </a:r>
            <a:endParaRPr lang="ku-Arab-IQ" dirty="0" smtClean="0">
              <a:cs typeface="Ali_K_Sharif" pitchFamily="2" charset="-78"/>
            </a:endParaRPr>
          </a:p>
          <a:p>
            <a:pPr algn="r" rtl="1"/>
            <a:r>
              <a:rPr lang="ar-IQ" dirty="0" smtClean="0">
                <a:cs typeface="Ali_K_Sharif" pitchFamily="2" charset="-78"/>
              </a:rPr>
              <a:t> </a:t>
            </a:r>
            <a:r>
              <a:rPr lang="ar-IQ" dirty="0">
                <a:cs typeface="Ali_K_Sharif" pitchFamily="2" charset="-78"/>
              </a:rPr>
              <a:t>بةثيَي ئةو ريَككةوتننامةيةش، ثاثا مافي بةستني ثةيوةندي ديثلؤماسي لةطةلأ ولآتاني تردا هةبيَت</a:t>
            </a:r>
            <a:r>
              <a:rPr lang="ar-IQ" dirty="0" smtClean="0">
                <a:cs typeface="Ali_K_Sharif" pitchFamily="2" charset="-78"/>
              </a:rPr>
              <a:t>،</a:t>
            </a:r>
            <a:endParaRPr lang="ku-Arab-IQ" dirty="0" smtClean="0">
              <a:cs typeface="Ali_K_Sharif" pitchFamily="2" charset="-78"/>
            </a:endParaRPr>
          </a:p>
          <a:p>
            <a:pPr algn="r" rtl="1"/>
            <a:r>
              <a:rPr lang="ar-IQ" dirty="0" smtClean="0">
                <a:cs typeface="Ali_K_Sharif" pitchFamily="2" charset="-78"/>
              </a:rPr>
              <a:t> </a:t>
            </a:r>
            <a:r>
              <a:rPr lang="ar-IQ" dirty="0">
                <a:cs typeface="Ali_K_Sharif" pitchFamily="2" charset="-78"/>
              </a:rPr>
              <a:t>لة ئيتالياش نة ثاثا دةست لة كاروبارى حكومةت وةردةدات و نة حكومةتيش دةست لة كاروبارى ثياواني ئاييني.</a:t>
            </a:r>
            <a:endParaRPr lang="en-US" dirty="0">
              <a:cs typeface="Ali_K_Sharif" pitchFamily="2" charset="-78"/>
            </a:endParaRPr>
          </a:p>
          <a:p>
            <a:pPr rtl="1"/>
            <a:r>
              <a:rPr lang="ar-IQ" dirty="0"/>
              <a:t> </a:t>
            </a:r>
            <a:endParaRPr lang="en-US" dirty="0"/>
          </a:p>
          <a:p>
            <a:endParaRPr lang="en-US" dirty="0"/>
          </a:p>
        </p:txBody>
      </p:sp>
    </p:spTree>
    <p:extLst>
      <p:ext uri="{BB962C8B-B14F-4D97-AF65-F5344CB8AC3E}">
        <p14:creationId xmlns:p14="http://schemas.microsoft.com/office/powerpoint/2010/main" val="90529172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سياسةتي دةرةوة</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lstStyle/>
          <a:p>
            <a:pPr algn="r"/>
            <a:r>
              <a:rPr lang="ar-IQ" dirty="0">
                <a:cs typeface="Ali_K_Sharif" pitchFamily="2" charset="-78"/>
              </a:rPr>
              <a:t>لةبارةى سياسةتي دةرةوةش، مؤسؤليني مةيلي لة دامةزراندني ئيمثراتؤريةتيَك بوو كة بةسةر تةواوي دةرياي ناوةرِاست و دةرياي ئةدرياتيكيدا زالَ بيَت، كة ئةمةش دةبووة هؤكارى تيَكضووني ثةيوةندي ئيتاليا لةطةلأ بريتانيا و فةرةنسا و يؤنان و يوطسلاظيا، </a:t>
            </a:r>
            <a:endParaRPr lang="ku-Arab-IQ" dirty="0" smtClean="0">
              <a:cs typeface="Ali_K_Sharif" pitchFamily="2" charset="-78"/>
            </a:endParaRPr>
          </a:p>
          <a:p>
            <a:pPr algn="r"/>
            <a:r>
              <a:rPr lang="ar-IQ" dirty="0" smtClean="0">
                <a:cs typeface="Ali_K_Sharif" pitchFamily="2" charset="-78"/>
              </a:rPr>
              <a:t>هةرضةندة </a:t>
            </a:r>
            <a:r>
              <a:rPr lang="ar-IQ" dirty="0">
                <a:cs typeface="Ali_K_Sharif" pitchFamily="2" charset="-78"/>
              </a:rPr>
              <a:t>ئيتاليا لة سالَى 1933دا طةلآلَةنامةيةكي بؤ ولآتاني ئةوروثا ثيَشنياركرد بؤ هةرةوةزي و يةكطرتوويي لة ضارةسةركردني كيَشة سياسييةكاندا، بةلآم ولآتة ئةوروثييةكان ثيَي رازينةبوون</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لة سالَى 1934يشدا مؤسؤليني ثرؤتؤكؤلي رؤماى لةطةلأ نةمسادا مؤركرد، كة تايبةت بوو بة هاوكارى بازرطاني. </a:t>
            </a:r>
            <a:endParaRPr lang="en-US" dirty="0">
              <a:cs typeface="Ali_K_Sharif" pitchFamily="2" charset="-78"/>
            </a:endParaRPr>
          </a:p>
          <a:p>
            <a:endParaRPr lang="en-US" dirty="0"/>
          </a:p>
        </p:txBody>
      </p:sp>
    </p:spTree>
    <p:extLst>
      <p:ext uri="{BB962C8B-B14F-4D97-AF65-F5344CB8AC3E}">
        <p14:creationId xmlns:p14="http://schemas.microsoft.com/office/powerpoint/2010/main" val="175297376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ar-IQ" dirty="0">
                <a:cs typeface="Ali_K_Sharif" pitchFamily="2" charset="-78"/>
              </a:rPr>
              <a:t>لة سالَى 1935 بةدواوة، ثةيوةنديية دةرةكييةكاني ئيتاليا روولةخراثي ضوو، </a:t>
            </a:r>
            <a:r>
              <a:rPr lang="ar-IQ" dirty="0">
                <a:solidFill>
                  <a:srgbClr val="FF0000"/>
                </a:solidFill>
                <a:cs typeface="Ali_K_Sharif" pitchFamily="2" charset="-78"/>
              </a:rPr>
              <a:t>ضونكة</a:t>
            </a:r>
            <a:r>
              <a:rPr lang="ar-IQ" dirty="0">
                <a:cs typeface="Ali_K_Sharif" pitchFamily="2" charset="-78"/>
              </a:rPr>
              <a:t> لةو سالَةدا ئيتاليا هيَرشيكردة سةر ناوضةى حةبةشة و داطيريكرد، كة ئةمة بووة هؤكارى كشانةوةى لة كؤمةلَةى طةلان و دووضارى طؤشةطيرى سياسيي كرد</a:t>
            </a:r>
            <a:r>
              <a:rPr lang="ar-IQ" dirty="0" smtClean="0">
                <a:cs typeface="Ali_K_Sharif" pitchFamily="2" charset="-78"/>
              </a:rPr>
              <a:t>،</a:t>
            </a:r>
            <a:endParaRPr lang="ku-Arab-IQ" dirty="0" smtClean="0">
              <a:cs typeface="Ali_K_Sharif" pitchFamily="2" charset="-78"/>
            </a:endParaRPr>
          </a:p>
          <a:p>
            <a:pPr algn="just" rtl="1"/>
            <a:endParaRPr lang="ku-Arab-IQ" dirty="0">
              <a:cs typeface="Ali_K_Sharif" pitchFamily="2" charset="-78"/>
            </a:endParaRPr>
          </a:p>
          <a:p>
            <a:pPr algn="just" rtl="1"/>
            <a:r>
              <a:rPr lang="ar-IQ" dirty="0" smtClean="0">
                <a:cs typeface="Ali_K_Sharif" pitchFamily="2" charset="-78"/>
              </a:rPr>
              <a:t> </a:t>
            </a:r>
            <a:r>
              <a:rPr lang="ar-IQ" dirty="0">
                <a:cs typeface="Ali_K_Sharif" pitchFamily="2" charset="-78"/>
              </a:rPr>
              <a:t>بؤية لة سالَى 1936 بةدواة، ئيتاليا بؤ خؤرِزطاركردن لةو طؤشةطيريية، لة ئةلَمانيا نزيك كةوتةوة و بالَي (رؤما-بةرلين)يان دامةزراند، </a:t>
            </a:r>
            <a:endParaRPr lang="ku-Arab-IQ" dirty="0" smtClean="0">
              <a:cs typeface="Ali_K_Sharif" pitchFamily="2" charset="-78"/>
            </a:endParaRPr>
          </a:p>
          <a:p>
            <a:pPr algn="just" rtl="1"/>
            <a:endParaRPr lang="ku-Arab-IQ" dirty="0">
              <a:cs typeface="Ali_K_Sharif" pitchFamily="2" charset="-78"/>
            </a:endParaRPr>
          </a:p>
          <a:p>
            <a:pPr algn="just" rtl="1"/>
            <a:r>
              <a:rPr lang="ar-IQ" dirty="0" smtClean="0">
                <a:cs typeface="Ali_K_Sharif" pitchFamily="2" charset="-78"/>
              </a:rPr>
              <a:t>دواتريش </a:t>
            </a:r>
            <a:r>
              <a:rPr lang="ar-IQ" dirty="0">
                <a:cs typeface="Ali_K_Sharif" pitchFamily="2" charset="-78"/>
              </a:rPr>
              <a:t>لة جةنطي ئيسثانيادا ئةلَمانيا لةثالَ ئيتالياوة وةك بةشيَك لة ثةيوةنديية ئالَؤزةكاني لةطةلأ سؤظيَتدا ثشتطيرى لة بةرةى فرانكؤ كرد، هةروةك دذايةتي بؤ رووسياي سؤظيَتي ئيتاليا لة سالَى 1937يشدا هاوثةيمانيَتي لةطةلأ ذاثؤندا طريَدا. </a:t>
            </a:r>
            <a:endParaRPr lang="en-US" dirty="0">
              <a:cs typeface="Ali_K_Sharif" pitchFamily="2" charset="-78"/>
            </a:endParaRPr>
          </a:p>
        </p:txBody>
      </p:sp>
    </p:spTree>
    <p:extLst>
      <p:ext uri="{BB962C8B-B14F-4D97-AF65-F5344CB8AC3E}">
        <p14:creationId xmlns:p14="http://schemas.microsoft.com/office/powerpoint/2010/main" val="308432096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Sharif" pitchFamily="2" charset="-78"/>
              </a:rPr>
              <a:t>حةوتةم: ئةلَمانيا</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lstStyle/>
          <a:p>
            <a:pPr lvl="0" algn="r" rtl="1"/>
            <a:r>
              <a:rPr lang="ar-IQ" dirty="0">
                <a:cs typeface="Ali_K_Sharif" pitchFamily="2" charset="-78"/>
              </a:rPr>
              <a:t>كؤمارى ظايمار</a:t>
            </a:r>
            <a:endParaRPr lang="en-US" dirty="0">
              <a:cs typeface="Ali_K_Sharif" pitchFamily="2" charset="-78"/>
            </a:endParaRPr>
          </a:p>
          <a:p>
            <a:pPr algn="r"/>
            <a:r>
              <a:rPr lang="ar-IQ" dirty="0">
                <a:cs typeface="Ali_K_Sharif" pitchFamily="2" charset="-78"/>
              </a:rPr>
              <a:t>بةدؤرِاندني ئةلَمانيا لة جةنطي جيهاني يةكةمدا، ولآتةكة رووبةرِووي كؤمةلَيَك كيَشةى ئابووري و كؤمةلآيةتي و سياسيي </a:t>
            </a:r>
            <a:r>
              <a:rPr lang="ar-IQ" dirty="0" smtClean="0">
                <a:cs typeface="Ali_K_Sharif" pitchFamily="2" charset="-78"/>
              </a:rPr>
              <a:t>بووةوة</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كة دةرةنجامةكةى زنجيرةيةك راثةرِين و شؤرِش بوو لةدذي دةستةلآتي ئيمثراتؤر ويليةمي دووةم</a:t>
            </a:r>
            <a:r>
              <a:rPr lang="ar-IQ" dirty="0" smtClean="0">
                <a:cs typeface="Ali_K_Sharif" pitchFamily="2" charset="-78"/>
              </a:rPr>
              <a:t>، </a:t>
            </a:r>
            <a:r>
              <a:rPr lang="ar-IQ" dirty="0">
                <a:cs typeface="Ali_K_Sharif" pitchFamily="2" charset="-78"/>
              </a:rPr>
              <a:t>ناضار بوو دةستبةردارى تةخت </a:t>
            </a:r>
            <a:r>
              <a:rPr lang="ar-IQ" dirty="0" smtClean="0">
                <a:cs typeface="Ali_K_Sharif" pitchFamily="2" charset="-78"/>
              </a:rPr>
              <a:t>بيَت</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دواى رؤيشتني ئيمثراتؤريش، ئةنجوومةنيَكي نيشتماني لة كانووني دووةمي سالَى 1919دا بؤ داناني دةستووري ئةلَماني بةسترا،</a:t>
            </a:r>
            <a:endParaRPr lang="en-US" dirty="0">
              <a:cs typeface="Ali_K_Sharif" pitchFamily="2" charset="-78"/>
            </a:endParaRPr>
          </a:p>
        </p:txBody>
      </p:sp>
    </p:spTree>
    <p:extLst>
      <p:ext uri="{BB962C8B-B14F-4D97-AF65-F5344CB8AC3E}">
        <p14:creationId xmlns:p14="http://schemas.microsoft.com/office/powerpoint/2010/main" val="222541217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r>
              <a:rPr lang="ar-IQ" dirty="0">
                <a:cs typeface="Ali_K_Sharif" pitchFamily="2" charset="-78"/>
              </a:rPr>
              <a:t>ئةم ئةنجوومةنة بةشيَوةيةكي كاتي لة شارى ظايمار كؤبووةوة، </a:t>
            </a:r>
            <a:r>
              <a:rPr lang="ar-IQ" dirty="0">
                <a:solidFill>
                  <a:srgbClr val="FF0000"/>
                </a:solidFill>
                <a:cs typeface="Ali_K_Sharif" pitchFamily="2" charset="-78"/>
              </a:rPr>
              <a:t>ضونكة</a:t>
            </a:r>
            <a:r>
              <a:rPr lang="ar-IQ" dirty="0">
                <a:cs typeface="Ali_K_Sharif" pitchFamily="2" charset="-78"/>
              </a:rPr>
              <a:t> لةو كاتةدا بةرلين ثرِبوو لة كيَشة، </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لة </a:t>
            </a:r>
            <a:r>
              <a:rPr lang="ar-IQ" dirty="0">
                <a:cs typeface="Ali_K_Sharif" pitchFamily="2" charset="-78"/>
              </a:rPr>
              <a:t>ئةنجامي كؤبوونةوةكاني ئةم ئةنجوومةنةش، كؤماريَكي نويَ هاتةئاراوة، كة لة ميَذووي ئةلَمانيا بة كؤمارى ظايمار ناسراوة و يةكةم سةرؤكيشي (ئيَبةرت) بووة، كة كةسايةتييةكي سؤسيال-ديموكرات بوو</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بةثيَي ئةو دةستوورةى ئةنجوومةني نيشتماني داينابوو، دةستةلآتي بالآ لة ئةلَمانيا درابووة رايشتاط (ثةرلةمان) و هةموو سةرؤكي دةولَةت و وةزيرةكان بةرثرس بوون لة بةرانبةر رايشتاطدا</a:t>
            </a:r>
            <a:endParaRPr lang="en-US" dirty="0">
              <a:cs typeface="Ali_K_Sharif" pitchFamily="2" charset="-78"/>
            </a:endParaRPr>
          </a:p>
        </p:txBody>
      </p:sp>
    </p:spTree>
    <p:extLst>
      <p:ext uri="{BB962C8B-B14F-4D97-AF65-F5344CB8AC3E}">
        <p14:creationId xmlns:p14="http://schemas.microsoft.com/office/powerpoint/2010/main" val="1625988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708"/>
            <a:ext cx="10515600" cy="1325563"/>
          </a:xfrm>
        </p:spPr>
        <p:txBody>
          <a:bodyPr/>
          <a:lstStyle/>
          <a:p>
            <a:pPr algn="r"/>
            <a:r>
              <a:rPr lang="ku-Arab-IQ" b="1" dirty="0" smtClean="0">
                <a:cs typeface="Ali_K_Alwand" pitchFamily="2" charset="-78"/>
              </a:rPr>
              <a:t>٥- </a:t>
            </a:r>
            <a:r>
              <a:rPr lang="ar-IQ" b="1" dirty="0" smtClean="0">
                <a:cs typeface="Ali_K_Alwand" pitchFamily="2" charset="-78"/>
              </a:rPr>
              <a:t>رؤلَي رؤذنامةطةري و ثرِوثاطةندة: </a:t>
            </a:r>
            <a:r>
              <a:rPr lang="en-US" dirty="0" smtClean="0">
                <a:cs typeface="Ali_K_Alwand" pitchFamily="2" charset="-78"/>
              </a:rPr>
              <a:t/>
            </a:r>
            <a:br>
              <a:rPr lang="en-US" dirty="0" smtClean="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algn="just" rtl="1"/>
            <a:r>
              <a:rPr lang="ar-IQ" dirty="0" smtClean="0">
                <a:cs typeface="Ali_K_Alwand" pitchFamily="2" charset="-78"/>
              </a:rPr>
              <a:t>لةكاتي </a:t>
            </a:r>
            <a:r>
              <a:rPr lang="ar-IQ" dirty="0">
                <a:cs typeface="Ali_K_Alwand" pitchFamily="2" charset="-78"/>
              </a:rPr>
              <a:t>ئةوطرذبوونة و ئالَؤزييةى كة تا دةهات لة نيَو ولآتة زلهيَزةكاندا زياتر دةبوو، رؤذنامةطةري و ثرؤثاطةندةش رؤلَيَكي باشيان بيني لة زياتر تيَكضووني ثةيوةندييةكان و بةرةوشةرِبردني جيهان، ضونكة زؤرجار رؤذنامةكان لةو ولآتانةدا هةوالَي دذ بةبةرذةوةندييةكاني يةكتريان بلآو دةكردةوة و ثرؤثاطةندةى خراثيان ض بة مةبةست و ض بيَ مةبةست، بلآودةكردةوة، جطة لةوةى هةنديَك جاريش خودي حكومةتةكان دةكةوتنة شةرِى راطةياندن و ثرؤثاطةندةيان لة دذي يةكتر بلآودةكردةوة، كة هةموو ئةمانة كاريطةربوون لةوةى درزي ثةيوةنديية نيَودةولَةتييةكان فراوانتر بكةن و لةوكاتةدا زلهيَزةكان بةرةو جةنط بةرن. </a:t>
            </a:r>
            <a:endParaRPr lang="en-US" dirty="0">
              <a:effectLst/>
              <a:cs typeface="Ali_K_Alwand" pitchFamily="2" charset="-78"/>
            </a:endParaRPr>
          </a:p>
        </p:txBody>
      </p:sp>
    </p:spTree>
    <p:extLst>
      <p:ext uri="{BB962C8B-B14F-4D97-AF65-F5344CB8AC3E}">
        <p14:creationId xmlns:p14="http://schemas.microsoft.com/office/powerpoint/2010/main" val="4256791373"/>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cs typeface="Ali_K_Sharif" pitchFamily="2" charset="-78"/>
              </a:rPr>
              <a:t>هيَزة بةرهةلَستكارةكان</a:t>
            </a:r>
            <a:endParaRPr lang="en-US" dirty="0">
              <a:cs typeface="Ali_K_Sharif" pitchFamily="2" charset="-78"/>
            </a:endParaRPr>
          </a:p>
        </p:txBody>
      </p:sp>
      <p:sp>
        <p:nvSpPr>
          <p:cNvPr id="3" name="Content Placeholder 2"/>
          <p:cNvSpPr>
            <a:spLocks noGrp="1"/>
          </p:cNvSpPr>
          <p:nvPr>
            <p:ph idx="1"/>
          </p:nvPr>
        </p:nvSpPr>
        <p:spPr/>
        <p:txBody>
          <a:bodyPr>
            <a:normAutofit lnSpcReduction="10000"/>
          </a:bodyPr>
          <a:lstStyle/>
          <a:p>
            <a:pPr algn="r" rtl="1"/>
            <a:r>
              <a:rPr lang="ar-IQ" dirty="0">
                <a:cs typeface="Ali_K_Sharif" pitchFamily="2" charset="-78"/>
              </a:rPr>
              <a:t>هةر لة سةرةتاى دامةزراندنييةوة، حكومةتي ظايمار رووبةرِووي زنجيرةيةكي يةك لةدواى يةك لة بةرهةلَستكارى بووةوة ض لةلايةن ضةثرِةوةكانةوة يان لة لايةن ثاريَزطارةكانةوة بيَت</a:t>
            </a:r>
            <a:r>
              <a:rPr lang="ar-IQ" dirty="0" smtClean="0">
                <a:cs typeface="Ali_K_Sharif" pitchFamily="2" charset="-78"/>
              </a:rPr>
              <a:t>.</a:t>
            </a:r>
            <a:endParaRPr lang="ku-Arab-IQ" dirty="0" smtClean="0">
              <a:cs typeface="Ali_K_Sharif" pitchFamily="2" charset="-78"/>
            </a:endParaRPr>
          </a:p>
          <a:p>
            <a:pPr algn="r" rtl="1"/>
            <a:endParaRPr lang="ku-Arab-IQ" dirty="0">
              <a:cs typeface="Ali_K_Sharif" pitchFamily="2" charset="-78"/>
            </a:endParaRPr>
          </a:p>
          <a:p>
            <a:pPr algn="r" rtl="1"/>
            <a:r>
              <a:rPr lang="ar-IQ" dirty="0" smtClean="0">
                <a:cs typeface="Ali_K_Sharif" pitchFamily="2" charset="-78"/>
              </a:rPr>
              <a:t> </a:t>
            </a:r>
            <a:r>
              <a:rPr lang="ar-IQ" dirty="0">
                <a:cs typeface="Ali_K_Sharif" pitchFamily="2" charset="-78"/>
              </a:rPr>
              <a:t>سةبارةت بة ضةثرِةوكان، لةوكاتةدا كؤميونيستة راديكالةكان بوون، ئةوان بة شؤرِشي 17ى ئؤكتؤبةرى رووسي كاريطةربوون و ئةم بيرؤكةية لة نيَو كريَكاران و تويَذيَكي دياريكراوي سةربازاندا، بوو بوو بة بزووتنةوةيةكي كؤميونيستانة و لة كانووني دووةمي سالَى 1919دا شؤرِشي (سثارت)يان</a:t>
            </a:r>
            <a:r>
              <a:rPr lang="ar-IQ" baseline="30000" dirty="0">
                <a:cs typeface="Ali_K_Sharif" pitchFamily="2" charset="-78"/>
                <a:hlinkClick r:id="rId2" action="ppaction://hlinkfile"/>
              </a:rPr>
              <a:t>*</a:t>
            </a:r>
            <a:r>
              <a:rPr lang="ar-IQ" dirty="0">
                <a:cs typeface="Ali_K_Sharif" pitchFamily="2" charset="-78"/>
              </a:rPr>
              <a:t> راطةياند </a:t>
            </a:r>
            <a:endParaRPr lang="ku-Arab-IQ" dirty="0">
              <a:cs typeface="Ali_K_Sharif" pitchFamily="2" charset="-78"/>
            </a:endParaRPr>
          </a:p>
          <a:p>
            <a:pPr algn="r" rtl="1"/>
            <a:endParaRPr lang="ku-Arab-IQ" dirty="0" smtClean="0">
              <a:cs typeface="Ali_K_Sharif" pitchFamily="2" charset="-78"/>
            </a:endParaRPr>
          </a:p>
          <a:p>
            <a:pPr algn="r" rtl="1"/>
            <a:r>
              <a:rPr lang="ar-IQ" dirty="0" smtClean="0">
                <a:cs typeface="Ali_K_Sharif" pitchFamily="2" charset="-78"/>
              </a:rPr>
              <a:t>توانيان </a:t>
            </a:r>
            <a:r>
              <a:rPr lang="ar-IQ" dirty="0">
                <a:cs typeface="Ali_K_Sharif" pitchFamily="2" charset="-78"/>
              </a:rPr>
              <a:t>بؤ ماوةيةك بةرليني ثايتةخت بخةنة ذيَر كؤنترؤلَي خؤيانةوة و حكومةتيَكي كاتي دابمةزريَنن، بةلآم دواى ماوةيةكي كورت كؤمارييةكان توانيان لةناويان </a:t>
            </a:r>
            <a:r>
              <a:rPr lang="ar-IQ" dirty="0" smtClean="0">
                <a:cs typeface="Ali_K_Sharif" pitchFamily="2" charset="-78"/>
              </a:rPr>
              <a:t>بةرن</a:t>
            </a:r>
            <a:endParaRPr lang="ku-Arab-IQ" dirty="0" smtClean="0">
              <a:cs typeface="Ali_K_Sharif" pitchFamily="2" charset="-78"/>
            </a:endParaRPr>
          </a:p>
          <a:p>
            <a:pPr algn="r" rtl="1"/>
            <a:r>
              <a:rPr lang="en-US" dirty="0" smtClean="0">
                <a:cs typeface="Ali_K_Sharif" pitchFamily="2" charset="-78"/>
              </a:rPr>
              <a:t> </a:t>
            </a:r>
            <a:r>
              <a:rPr lang="ar-SA" baseline="30000" dirty="0">
                <a:cs typeface="Ali_K_Sharif" pitchFamily="2" charset="-78"/>
                <a:hlinkClick r:id="rId3" action="ppaction://hlinkfile"/>
              </a:rPr>
              <a:t>*</a:t>
            </a:r>
            <a:r>
              <a:rPr lang="ar-SA" dirty="0">
                <a:cs typeface="Ali_K_Sharif" pitchFamily="2" charset="-78"/>
              </a:rPr>
              <a:t> لة ناوي شؤرِشي سثارتاكؤسي رؤمانييةوة وةرطيراوة</a:t>
            </a:r>
            <a:endParaRPr lang="en-US" dirty="0">
              <a:cs typeface="Ali_K_Sharif" pitchFamily="2" charset="-78"/>
            </a:endParaRPr>
          </a:p>
        </p:txBody>
      </p:sp>
    </p:spTree>
    <p:extLst>
      <p:ext uri="{BB962C8B-B14F-4D97-AF65-F5344CB8AC3E}">
        <p14:creationId xmlns:p14="http://schemas.microsoft.com/office/powerpoint/2010/main" val="23638955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a:r>
              <a:rPr lang="ar-IQ" dirty="0">
                <a:cs typeface="Ali_K_Sharif" pitchFamily="2" charset="-78"/>
              </a:rPr>
              <a:t>يةكيَكي تر لة بةرهةلَستكارةكاني كؤمارى ظايمار، ثاريَزطارةكان بوون</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ئةوان داواى طةرِانةوةى سيستةمي ثاشايةتي و ئةريستؤكراتي سةربازيان دةكرد، ئةمانة هةرضةندة ئيمثراتؤر ويليةم بؤ هؤلَةندا هةلَهاتبوو، بةلآم ئةوان هةولَياندةدا جاريَكي تر ثاشايةتي و ئيمثراتؤر بؤ ئةلَمانيا بطيَرِنةوة. </a:t>
            </a:r>
            <a:endParaRPr lang="ku-Arab-IQ" dirty="0" smtClean="0">
              <a:cs typeface="Ali_K_Sharif" pitchFamily="2" charset="-78"/>
            </a:endParaRPr>
          </a:p>
          <a:p>
            <a:pPr algn="r"/>
            <a:r>
              <a:rPr lang="ar-IQ" dirty="0" smtClean="0">
                <a:cs typeface="Ali_K_Sharif" pitchFamily="2" charset="-78"/>
              </a:rPr>
              <a:t>لة </a:t>
            </a:r>
            <a:r>
              <a:rPr lang="ar-IQ" dirty="0">
                <a:cs typeface="Ali_K_Sharif" pitchFamily="2" charset="-78"/>
              </a:rPr>
              <a:t>مارتي 1920دا ئةم ثاريَزطارانة كؤمةلَيَك داواكاريان خستة بةردةم حكومةتي ظايمار، كة تيايدا </a:t>
            </a:r>
            <a:r>
              <a:rPr lang="ar-IQ" dirty="0" smtClean="0">
                <a:cs typeface="Ali_K_Sharif" pitchFamily="2" charset="-78"/>
              </a:rPr>
              <a:t>داوايانكردبوو</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كؤنطرةى ظيَرساي رةتبكريَتةوة </a:t>
            </a:r>
            <a:r>
              <a:rPr lang="ar-IQ" dirty="0" smtClean="0">
                <a:cs typeface="Ali_K_Sharif" pitchFamily="2" charset="-78"/>
              </a:rPr>
              <a:t>و</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كةمكردنةوةى سوثا و ضةكدامالَينيش رابطيريَت</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ئةم ئاراستةية لةلايةن هةنديَك لة سةربازة ديارةكاني ئةلَمانياوة ثشتطيرييةكي زؤرى ليَدةكرا و ئةمانيش بؤ ماوةيةك توانيان كؤنترؤلَي ثايتةخت بكةن، بةلآم ئاكاميَكي وةهايان بةدةست نةهيَنا و لةدوائةنجامدا شكستيان هيَنا. </a:t>
            </a:r>
            <a:endParaRPr lang="en-US" dirty="0">
              <a:cs typeface="Ali_K_Sharif" pitchFamily="2" charset="-78"/>
            </a:endParaRPr>
          </a:p>
          <a:p>
            <a:endParaRPr lang="en-US" dirty="0"/>
          </a:p>
        </p:txBody>
      </p:sp>
    </p:spTree>
    <p:extLst>
      <p:ext uri="{BB962C8B-B14F-4D97-AF65-F5344CB8AC3E}">
        <p14:creationId xmlns:p14="http://schemas.microsoft.com/office/powerpoint/2010/main" val="329281516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Sharif" pitchFamily="2" charset="-78"/>
              </a:rPr>
              <a:t>لة 28ى كانووني دووةمي 1933 (شلةيشةر) بةهؤى قورسي بارودؤخةكةوة دةستي لةكار كيَشايةوة و دواي دوو رؤذيش لة 30ي هةمان مانطدا (</a:t>
            </a:r>
            <a:r>
              <a:rPr lang="ar-IQ" dirty="0" smtClean="0">
                <a:cs typeface="Ali_K_Sharif" pitchFamily="2" charset="-78"/>
              </a:rPr>
              <a:t>هيَندنبيَرط)</a:t>
            </a:r>
            <a:r>
              <a:rPr lang="ku-Arab-IQ" dirty="0" smtClean="0">
                <a:cs typeface="Ali_K_Sharif" pitchFamily="2" charset="-78"/>
              </a:rPr>
              <a:t>، </a:t>
            </a:r>
            <a:r>
              <a:rPr lang="ar-IQ" dirty="0" smtClean="0">
                <a:cs typeface="Ali_K_Sharif" pitchFamily="2" charset="-78"/>
              </a:rPr>
              <a:t>هيتلةري </a:t>
            </a:r>
            <a:r>
              <a:rPr lang="ar-IQ" dirty="0">
                <a:cs typeface="Ali_K_Sharif" pitchFamily="2" charset="-78"/>
              </a:rPr>
              <a:t>بة دامةزراندني كابينةيةكي حكومةتي نويَ راسثارد، بةمةش كؤتايي بة حكومةتي كؤمارى ظايمار هات و ليَرةوة نازييةكان دةستيان بةسةر حوكمي ولآتدا طرت، كةئةمة دةستثيَكي قؤناغيَكي نويَ بوو لة ميَذووي ئةلَمانيا. </a:t>
            </a:r>
            <a:endParaRPr lang="en-US" dirty="0">
              <a:cs typeface="Ali_K_Sharif" pitchFamily="2" charset="-78"/>
            </a:endParaRPr>
          </a:p>
        </p:txBody>
      </p:sp>
    </p:spTree>
    <p:extLst>
      <p:ext uri="{BB962C8B-B14F-4D97-AF65-F5344CB8AC3E}">
        <p14:creationId xmlns:p14="http://schemas.microsoft.com/office/powerpoint/2010/main" val="420854142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ئةدؤلف هيتلةر و حوكمي نازي لة ئةلَمانيا</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normAutofit lnSpcReduction="10000"/>
          </a:bodyPr>
          <a:lstStyle/>
          <a:p>
            <a:pPr algn="r"/>
            <a:r>
              <a:rPr lang="ar-IQ" dirty="0">
                <a:cs typeface="Ali_K_Sharif" pitchFamily="2" charset="-78"/>
              </a:rPr>
              <a:t>ئةدؤلف هيتلةر لة 20ي نيساني سالَى 1889دا لة شارى برنؤ، لة هةريَمي باظاريا لةدايكبووة</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باوكي هيتلةر فةرمانبةر بووة لة بةرِيَوةبةرايةتي طومرط</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دواى  تةواوكردني خويَندني سةرةتايي، لة سالَى 1903دا ضؤتة ظييةنا و لةويَ كارى بؤياخضيَتي كردووة، </a:t>
            </a:r>
            <a:endParaRPr lang="ku-Arab-IQ" dirty="0" smtClean="0">
              <a:cs typeface="Ali_K_Sharif" pitchFamily="2" charset="-78"/>
            </a:endParaRPr>
          </a:p>
          <a:p>
            <a:pPr algn="r"/>
            <a:r>
              <a:rPr lang="ar-IQ" dirty="0" smtClean="0">
                <a:cs typeface="Ali_K_Sharif" pitchFamily="2" charset="-78"/>
              </a:rPr>
              <a:t>لة </a:t>
            </a:r>
            <a:r>
              <a:rPr lang="ar-IQ" dirty="0">
                <a:cs typeface="Ali_K_Sharif" pitchFamily="2" charset="-78"/>
              </a:rPr>
              <a:t>سةرةتادا هيتلةر حةزيَكي زؤري لة ئةكاديمياى هونةرة جوانةكان بوو، بةلآم بؤى نةلوا بضيَتة ئةم بوارةوة</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a:cs typeface="Ali_K_Sharif" pitchFamily="2" charset="-78"/>
              </a:rPr>
              <a:t>لة دةستثيَكي جةنطي جيهاني يةكةمدا لة سالَي 1914 هيتلةر خؤبةخشانة بوو بة سةرباز لة سوثاي باظاريا، لة ماوةى سةربازيشدا يةكيَك بوو لة سةربازة ئازاكان</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لة سالَى 1917دا هيتلةر بريندار بوو، </a:t>
            </a:r>
            <a:endParaRPr lang="ku-Arab-IQ" dirty="0" smtClean="0">
              <a:cs typeface="Ali_K_Sharif" pitchFamily="2" charset="-78"/>
            </a:endParaRPr>
          </a:p>
          <a:p>
            <a:pPr algn="r"/>
            <a:r>
              <a:rPr lang="ar-IQ" dirty="0" smtClean="0">
                <a:cs typeface="Ali_K_Sharif" pitchFamily="2" charset="-78"/>
              </a:rPr>
              <a:t>لة </a:t>
            </a:r>
            <a:r>
              <a:rPr lang="ar-IQ" dirty="0">
                <a:cs typeface="Ali_K_Sharif" pitchFamily="2" charset="-78"/>
              </a:rPr>
              <a:t>سالَى 1918شدا بةر غازي ذةهراوي كةوتووة،</a:t>
            </a:r>
            <a:endParaRPr lang="en-US" dirty="0">
              <a:cs typeface="Ali_K_Sharif" pitchFamily="2" charset="-78"/>
            </a:endParaRPr>
          </a:p>
        </p:txBody>
      </p:sp>
    </p:spTree>
    <p:extLst>
      <p:ext uri="{BB962C8B-B14F-4D97-AF65-F5344CB8AC3E}">
        <p14:creationId xmlns:p14="http://schemas.microsoft.com/office/powerpoint/2010/main" val="87250292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لةدواى جةنط لة سالَى 1919دا هيتلةر بوو بة ئةندام لة ثارتي كريَكاري سؤسياليستي نيشتماني ئةلَماني، كة بة ثارتي نازي ناسرابوو</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ئةم ثارتة يةكيَك بوو لةو ثارتانةى ئةلَمانيا كة بةدؤخي دواى جةنط رازينةبوو، داواكاريية سةرةكييةكاني بريتي </a:t>
            </a:r>
            <a:r>
              <a:rPr lang="ar-IQ" dirty="0" smtClean="0">
                <a:cs typeface="Ali_K_Sharif" pitchFamily="2" charset="-78"/>
              </a:rPr>
              <a:t>بوون</a:t>
            </a:r>
            <a:r>
              <a:rPr lang="ku-Arab-IQ" dirty="0" smtClean="0">
                <a:cs typeface="Ali_K_Sharif" pitchFamily="2" charset="-78"/>
              </a:rPr>
              <a:t>:</a:t>
            </a:r>
          </a:p>
          <a:p>
            <a:pPr algn="r"/>
            <a:r>
              <a:rPr lang="ar-IQ" dirty="0" smtClean="0">
                <a:cs typeface="Ali_K_Sharif" pitchFamily="2" charset="-78"/>
              </a:rPr>
              <a:t> </a:t>
            </a:r>
            <a:r>
              <a:rPr lang="ar-IQ" dirty="0">
                <a:cs typeface="Ali_K_Sharif" pitchFamily="2" charset="-78"/>
              </a:rPr>
              <a:t>لة ثووضةلَكردنةوةى كؤنطرةى ظيَرساي </a:t>
            </a:r>
            <a:endParaRPr lang="ku-Arab-IQ" dirty="0">
              <a:cs typeface="Ali_K_Sharif" pitchFamily="2" charset="-78"/>
            </a:endParaRPr>
          </a:p>
          <a:p>
            <a:pPr algn="r"/>
            <a:r>
              <a:rPr lang="ar-IQ" dirty="0" smtClean="0">
                <a:cs typeface="Ali_K_Sharif" pitchFamily="2" charset="-78"/>
              </a:rPr>
              <a:t>يةكطرتني </a:t>
            </a:r>
            <a:r>
              <a:rPr lang="ar-IQ" dirty="0">
                <a:cs typeface="Ali_K_Sharif" pitchFamily="2" charset="-78"/>
              </a:rPr>
              <a:t>ئةلَمانيا لة دةولَةتيَكي ناوةندي بةهيَزدا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دامةزراندني سوثاي نيشتماني و طيَرِانةوةى داطيرطة ئةلَمانييةكان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بةربةرةكانيَكردني جولةكةكان لة بةدةستهيَناني ثلة و ثايةى طةورة لة ئةلَمانيا</a:t>
            </a:r>
            <a:endParaRPr lang="en-US" dirty="0">
              <a:cs typeface="Ali_K_Sharif" pitchFamily="2" charset="-78"/>
            </a:endParaRPr>
          </a:p>
        </p:txBody>
      </p:sp>
    </p:spTree>
    <p:extLst>
      <p:ext uri="{BB962C8B-B14F-4D97-AF65-F5344CB8AC3E}">
        <p14:creationId xmlns:p14="http://schemas.microsoft.com/office/powerpoint/2010/main" val="23946372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هةر لة سالَى 1921ةوة هيتلةر يةكيَك بوو لةو كةسانةى كة لة ضةندين بؤنة و شويَني جياوازدا رةخنةى لة حكومةتي ظايمار و سياسةتي فةرةنسا و ثةيماننامةى ظيَرساي دةطرت</a:t>
            </a:r>
            <a:r>
              <a:rPr lang="ar-IQ" dirty="0" smtClean="0">
                <a:cs typeface="Ali_K_Sharif" pitchFamily="2" charset="-78"/>
              </a:rPr>
              <a:t>،</a:t>
            </a:r>
            <a:endParaRPr lang="ku-Arab-IQ" dirty="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ئةم دروشمانةى ثارتي نازي و نةكارايي حكومةتي ظايمار لة ضارةسةركردني كيَشةكان و خراثي بارودؤخي ئابووري و سياسيي لة ئةلَمانيا، وايكردبوو كة ريَذةى ئةندام و لايةنطراني ثارتي نازي رؤذ بة رؤذ لةزيادبووندا بيَت،</a:t>
            </a:r>
            <a:endParaRPr lang="en-US" dirty="0">
              <a:cs typeface="Ali_K_Sharif" pitchFamily="2" charset="-78"/>
            </a:endParaRPr>
          </a:p>
        </p:txBody>
      </p:sp>
    </p:spTree>
    <p:extLst>
      <p:ext uri="{BB962C8B-B14F-4D97-AF65-F5344CB8AC3E}">
        <p14:creationId xmlns:p14="http://schemas.microsoft.com/office/powerpoint/2010/main" val="259605151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IQ" dirty="0">
                <a:cs typeface="Ali_K_Sharif" pitchFamily="2" charset="-78"/>
              </a:rPr>
              <a:t>هةربؤية هيتلةر لة سالَى 1923دا هةولَيدا كودةتايةك ئةنجام بدا</a:t>
            </a:r>
            <a:r>
              <a:rPr lang="ar-IQ" dirty="0" smtClean="0">
                <a:cs typeface="Ali_K_Sharif" pitchFamily="2" charset="-78"/>
              </a:rPr>
              <a:t>،</a:t>
            </a:r>
            <a:endParaRPr lang="ku-Arab-IQ" dirty="0" smtClean="0">
              <a:cs typeface="Ali_K_Sharif" pitchFamily="2" charset="-78"/>
            </a:endParaRPr>
          </a:p>
          <a:p>
            <a:pPr algn="r" rtl="1"/>
            <a:endParaRPr lang="ku-Arab-IQ" dirty="0">
              <a:cs typeface="Ali_K_Sharif" pitchFamily="2" charset="-78"/>
            </a:endParaRPr>
          </a:p>
          <a:p>
            <a:pPr algn="r" rtl="1"/>
            <a:r>
              <a:rPr lang="ar-IQ" dirty="0" smtClean="0">
                <a:cs typeface="Ali_K_Sharif" pitchFamily="2" charset="-78"/>
              </a:rPr>
              <a:t> </a:t>
            </a:r>
            <a:r>
              <a:rPr lang="ar-IQ" dirty="0">
                <a:cs typeface="Ali_K_Sharif" pitchFamily="2" charset="-78"/>
              </a:rPr>
              <a:t>بةلآم لةم هةنطاوةيدا سةركةوتوو نةبوو، بؤية حوكمي ثيَنج سالَ زينداني بةسةردا سةثيَنرا، كة تةنها نؤ مانطي لة زينداندا بوو و لةو ماوةيةشدا كتيَبة بةناوبانطةكةى "خةباتي من"ي نووسي، كة لةدووتويَي ئةم كتيَبةدا </a:t>
            </a:r>
            <a:endParaRPr lang="ku-Arab-IQ" dirty="0" smtClean="0">
              <a:cs typeface="Ali_K_Sharif" pitchFamily="2" charset="-78"/>
            </a:endParaRPr>
          </a:p>
          <a:p>
            <a:pPr algn="r" rtl="1"/>
            <a:r>
              <a:rPr lang="ar-IQ" dirty="0" smtClean="0">
                <a:cs typeface="Ali_K_Sharif" pitchFamily="2" charset="-78"/>
              </a:rPr>
              <a:t>رايةلَة </a:t>
            </a:r>
            <a:r>
              <a:rPr lang="ar-IQ" dirty="0">
                <a:cs typeface="Ali_K_Sharif" pitchFamily="2" charset="-78"/>
              </a:rPr>
              <a:t>سةرةكييةكاني بيرورِا سياسيية رةطةزثةرستانةكةى بة شيَوةيةكي زؤر نارِوون خستؤتةرِوو، كة تيايدا ئاماذة بة بالآيي رةطةزي ئاري بةسةر رةطةزةكاني ترةوة دةكات و قسة لةسةر ئةو جؤرة دةولَةتة دةكات كة دةيةويَت بؤ ئةلَمانيا دايمةزريَنيَت و كارة سةرةكييةكانيشي بة طيَرِانةوةى ثيَطةى ئةلَمانيا و هةلَوةشانةوةى كؤنطرةى ظيَرساي و مةرجي ضةكدامالَين و طةرِانةوةى ناوضة لةدةستدراوةكاني ئةلَمانيا دةزانيَت.</a:t>
            </a:r>
            <a:endParaRPr lang="en-US" dirty="0">
              <a:cs typeface="Ali_K_Sharif" pitchFamily="2" charset="-78"/>
            </a:endParaRPr>
          </a:p>
          <a:p>
            <a:pPr rtl="1"/>
            <a:r>
              <a:rPr lang="ar-IQ" dirty="0"/>
              <a:t> </a:t>
            </a:r>
            <a:endParaRPr lang="en-US" dirty="0"/>
          </a:p>
        </p:txBody>
      </p:sp>
    </p:spTree>
    <p:extLst>
      <p:ext uri="{BB962C8B-B14F-4D97-AF65-F5344CB8AC3E}">
        <p14:creationId xmlns:p14="http://schemas.microsoft.com/office/powerpoint/2010/main" val="308434294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نازييةكان بةو بةرنامةيةى كة هةيانبوو، توانيان خةلَكيَكي زؤر لة دةورى خؤيان كؤبكةنةوة</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لةوانةش داواكردني هةلَوةشاندنةوةى ثةيماننامةى ظيَرساي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طةياندنةوةى ئةلَمانيا بة ريزي زلهيَزةكان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يةكطرتنةوةى ئةلَمانييةكان لة نةمسا و ضيكؤسلؤظاكيا و ثؤلةندا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دوورخستنةوةى توخم و رةطةزة طومانليَكراوةكاني ئةلَمانيا وةك جولةكة و كؤميونيست و جؤزينييةكان، </a:t>
            </a:r>
            <a:r>
              <a:rPr lang="ar-IQ" dirty="0">
                <a:solidFill>
                  <a:srgbClr val="FF0000"/>
                </a:solidFill>
                <a:cs typeface="Ali_K_Sharif" pitchFamily="2" charset="-78"/>
              </a:rPr>
              <a:t>ضونكة</a:t>
            </a:r>
            <a:r>
              <a:rPr lang="ar-IQ" dirty="0">
                <a:cs typeface="Ali_K_Sharif" pitchFamily="2" charset="-78"/>
              </a:rPr>
              <a:t> ئةوان جولةكةكانيان بة بةرثرسي يةكةمي خراثي دؤخي ئابووري ولآت </a:t>
            </a:r>
            <a:r>
              <a:rPr lang="ar-IQ" dirty="0" smtClean="0">
                <a:cs typeface="Ali_K_Sharif" pitchFamily="2" charset="-78"/>
              </a:rPr>
              <a:t>دةزاني</a:t>
            </a:r>
            <a:r>
              <a:rPr lang="ku-Arab-IQ" dirty="0" smtClean="0">
                <a:cs typeface="Ali_K_Sharif" pitchFamily="2" charset="-78"/>
              </a:rPr>
              <a:t>.</a:t>
            </a:r>
          </a:p>
          <a:p>
            <a:pPr algn="r"/>
            <a:r>
              <a:rPr lang="ar-IQ" dirty="0" smtClean="0">
                <a:cs typeface="Ali_K_Sharif" pitchFamily="2" charset="-78"/>
              </a:rPr>
              <a:t> </a:t>
            </a:r>
            <a:r>
              <a:rPr lang="ar-IQ" dirty="0">
                <a:cs typeface="Ali_K_Sharif" pitchFamily="2" charset="-78"/>
              </a:rPr>
              <a:t>بةم بةرنامانةش ضين و تويَذيَكي زؤريان لةخؤيان كؤكردبؤوة وةك كريَكاران و فةرمانبةران و وردة بازرطانان و جوتياران و لاوةكاني ناو سوثا، كة وردة وردة نةكاريي سيستةمي كؤماري و كيَشة يةك لةدواى يةكةكاني ئةلَمانيا، زةمينةسازييان بؤ نازييةكان كرد تا دةستةلآت لة ئةلَمانيا بطرنة دةست.</a:t>
            </a:r>
            <a:endParaRPr lang="en-US" dirty="0">
              <a:cs typeface="Ali_K_Sharif" pitchFamily="2" charset="-78"/>
            </a:endParaRPr>
          </a:p>
          <a:p>
            <a:endParaRPr lang="en-US" dirty="0"/>
          </a:p>
        </p:txBody>
      </p:sp>
    </p:spTree>
    <p:extLst>
      <p:ext uri="{BB962C8B-B14F-4D97-AF65-F5344CB8AC3E}">
        <p14:creationId xmlns:p14="http://schemas.microsoft.com/office/powerpoint/2010/main" val="88977459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arif" pitchFamily="2" charset="-78"/>
              </a:rPr>
              <a:t>هيتلةر و دةستةلآتي ئةلَمانيا</a:t>
            </a:r>
            <a:r>
              <a:rPr lang="en-US" dirty="0">
                <a:cs typeface="Ali_K_Sharif" pitchFamily="2" charset="-78"/>
              </a:rPr>
              <a:t/>
            </a:r>
            <a:br>
              <a:rPr lang="en-US" dirty="0">
                <a:cs typeface="Ali_K_Sharif" pitchFamily="2" charset="-78"/>
              </a:rPr>
            </a:br>
            <a:endParaRPr lang="en-US" dirty="0">
              <a:cs typeface="Ali_K_Sharif" pitchFamily="2" charset="-78"/>
            </a:endParaRPr>
          </a:p>
        </p:txBody>
      </p:sp>
      <p:sp>
        <p:nvSpPr>
          <p:cNvPr id="3" name="Content Placeholder 2"/>
          <p:cNvSpPr>
            <a:spLocks noGrp="1"/>
          </p:cNvSpPr>
          <p:nvPr>
            <p:ph idx="1"/>
          </p:nvPr>
        </p:nvSpPr>
        <p:spPr/>
        <p:txBody>
          <a:bodyPr/>
          <a:lstStyle/>
          <a:p>
            <a:pPr algn="r"/>
            <a:r>
              <a:rPr lang="ar-IQ" dirty="0">
                <a:cs typeface="Ali_K_Sharif" pitchFamily="2" charset="-78"/>
              </a:rPr>
              <a:t>دواى دةست لةكاركيَشانةوةى (شلةيشةر) لة 30ي كانووني دووةمدا 1932دا كابينةيةكي نويَ بة سةرؤكايةتي هيتلةر دامةزرا، كة ئةم كابينةية تةنها دوو وةزيري نازي لةخؤ دةطرت، (فؤن بابن)يش جيَطري سةرؤك وةزيران بوو، ئةم بارودؤخة بة هيض جؤريَك ئةوة نةبوو كة هيتلةر دةيةويست، </a:t>
            </a:r>
            <a:r>
              <a:rPr lang="ar-IQ" dirty="0">
                <a:solidFill>
                  <a:srgbClr val="FF0000"/>
                </a:solidFill>
                <a:cs typeface="Ali_K_Sharif" pitchFamily="2" charset="-78"/>
              </a:rPr>
              <a:t>ضونكة</a:t>
            </a:r>
            <a:r>
              <a:rPr lang="ar-IQ" dirty="0">
                <a:cs typeface="Ali_K_Sharif" pitchFamily="2" charset="-78"/>
              </a:rPr>
              <a:t> هيتلةر ويستي وابوو ثارتي نازي بكات بة تاكة ثارتي ولآت و خؤيشي ببيَت بة سةرؤكي بيَ ركابةر،</a:t>
            </a:r>
            <a:endParaRPr lang="en-US" dirty="0">
              <a:cs typeface="Ali_K_Sharif" pitchFamily="2" charset="-78"/>
            </a:endParaRPr>
          </a:p>
        </p:txBody>
      </p:sp>
    </p:spTree>
    <p:extLst>
      <p:ext uri="{BB962C8B-B14F-4D97-AF65-F5344CB8AC3E}">
        <p14:creationId xmlns:p14="http://schemas.microsoft.com/office/powerpoint/2010/main" val="378396233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هةربؤية زؤر خيَرا هةنطاوةكاني بؤ ئةم مةبةستة دةستثيَكرد</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كة سةرةتاكةى برِياري هةلَوةشاندنةوةى ثةرلةمان و ئةنجامداني هةلَبذاردني نويَ بوو</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لة هةلَبذاردنةكةدا هيتلةر ضةند هةنطاويَكي بؤ زامنكردني بةدةستهيَناني زؤرينة نا</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لةوانة ثيَداطري لةسةر بةلَيَني طةرِاندنةوةى سةروةرييةكاني ئةلَمانيا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بةكارهيَناني توندوتيذي بةتايبةت لةبةرانبةر كؤميونيستةكان و سؤسيال-ديموكراتةكان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بةكارهيَناني دامودةزطا حكومييةكان لة خزمةت ثارتي نازي </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طؤرِيني ئةفسةرة كؤنةكان بة ئةفسةرى نازي</a:t>
            </a:r>
            <a:endParaRPr lang="en-US" dirty="0">
              <a:cs typeface="Ali_K_Sharif" pitchFamily="2" charset="-78"/>
            </a:endParaRPr>
          </a:p>
        </p:txBody>
      </p:sp>
    </p:spTree>
    <p:extLst>
      <p:ext uri="{BB962C8B-B14F-4D97-AF65-F5344CB8AC3E}">
        <p14:creationId xmlns:p14="http://schemas.microsoft.com/office/powerpoint/2010/main" val="1986931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ku-Arab-IQ" b="1" dirty="0" smtClean="0">
                <a:cs typeface="Ali_K_Alwand" pitchFamily="2" charset="-78"/>
              </a:rPr>
              <a:t> ٦- </a:t>
            </a:r>
            <a:r>
              <a:rPr lang="ar-IQ" b="1" dirty="0" smtClean="0">
                <a:cs typeface="Ali_K_Alwand" pitchFamily="2" charset="-78"/>
              </a:rPr>
              <a:t>بزووتنةوة نةتةوايةتييةكان: </a:t>
            </a:r>
            <a:r>
              <a:rPr lang="en-US" dirty="0" smtClean="0">
                <a:cs typeface="Ali_K_Alwand" pitchFamily="2" charset="-78"/>
              </a:rPr>
              <a:t/>
            </a:r>
            <a:br>
              <a:rPr lang="en-US" dirty="0" smtClean="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r"/>
            <a:r>
              <a:rPr lang="ar-IQ" dirty="0" smtClean="0">
                <a:cs typeface="Ali_K_Alwand" pitchFamily="2" charset="-78"/>
              </a:rPr>
              <a:t>يةكيَكي </a:t>
            </a:r>
            <a:r>
              <a:rPr lang="ar-IQ" dirty="0">
                <a:cs typeface="Ali_K_Alwand" pitchFamily="2" charset="-78"/>
              </a:rPr>
              <a:t>تر لةو هؤكارانةى كة لة كؤتايي سةدةى نؤزدةوة كاريطةر بوو لة ريَخؤشكةرييةكاني جةنطي جيهاني يةكةم، دةركةوتني كيَشة نةتةوةييةكان و دةولَةتي نةتةوةيي بوو، ضونكة لةوكاتةدا لةلايةكةوة نزيكةى 25 ولآتي سةربةخؤ لة ئةوروثادا هةبوون كة هيض يةكيَكيان دانيان بة سةروةريَتي ئةويترياندا نةدةنا و لة هةولَي ثاراستني سةربةخؤيي تةواوي خؤياندا بوون لة هاوثةيمانيَتي بةستن و راطةياندني جةنط و هتد، ئةمة جطة لةوةى كة لة هةولَي فراوانبووني ئابووري خؤياندا بوون، كة ئةمانة بوارى ململانيَي نيَوانياني خؤشتر كردبوو، لةلايةكي تريشةوة لةوكاتةدا ضةند رةطةزيَك لةئارادا بوون كة هةولَيان دةدا يةكيَتي طشتطير و ثانرِةطةزي دروست بكةن و ليَرةشةوة ترس لةسةر طةلان و ميللةتاني تر دروست بكةن، وةك ئةوةى كة ئةلَمانييةكان هةولَي دروستكردني يةكيَتي جةرمةنةكانيان دةدا، رووسةكانيش بؤ دامةزراندني يةكيَتي سلاظيةكان تيَدةكؤشان، كة ئةمانة هةمووي بؤ زلهيَزةكاني تر لةو سةردةمةدا نةخوازراو بوون و بة ترسيان دةزاني لةسةر بةرذةوةندييةكاني خؤيان، ئةمة جطة لةوةى كة لةو سةردةمةشدا طياني نةتةوايةتي و هةولَة رزطاريخوازييةكان لاي بةشي زؤرى طةل و نةتةوة ذيَردةستةكان لة بوذانةوة و طةشةسةندندا بوون، ئةمةش بوو بوو بة ريَطةيةكي تر بؤ زيادبووني ململانيَي زلهيَزةكان، </a:t>
            </a:r>
            <a:endParaRPr lang="en-US" dirty="0">
              <a:cs typeface="Ali_K_Alwand" pitchFamily="2" charset="-78"/>
            </a:endParaRPr>
          </a:p>
        </p:txBody>
      </p:sp>
    </p:spTree>
    <p:extLst>
      <p:ext uri="{BB962C8B-B14F-4D97-AF65-F5344CB8AC3E}">
        <p14:creationId xmlns:p14="http://schemas.microsoft.com/office/powerpoint/2010/main" val="163204240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cs typeface="Ali_K_Sharif" pitchFamily="2" charset="-78"/>
              </a:rPr>
              <a:t>بةكارهيَناني تيثي طةردةلوول (</a:t>
            </a:r>
            <a:r>
              <a:rPr lang="en-US" dirty="0">
                <a:cs typeface="Ali_K_Sharif" pitchFamily="2" charset="-78"/>
              </a:rPr>
              <a:t>S.S</a:t>
            </a:r>
            <a:r>
              <a:rPr lang="ar-IQ" dirty="0">
                <a:cs typeface="Ali_K_Sharif" pitchFamily="2" charset="-78"/>
              </a:rPr>
              <a:t>) </a:t>
            </a:r>
            <a:endParaRPr lang="ku-Arab-IQ" dirty="0" smtClean="0">
              <a:cs typeface="Ali_K_Sharif" pitchFamily="2" charset="-78"/>
            </a:endParaRPr>
          </a:p>
          <a:p>
            <a:pPr algn="r" rtl="1"/>
            <a:r>
              <a:rPr lang="ar-IQ" dirty="0" smtClean="0">
                <a:cs typeface="Ali_K_Sharif" pitchFamily="2" charset="-78"/>
              </a:rPr>
              <a:t> </a:t>
            </a:r>
            <a:r>
              <a:rPr lang="ar-IQ" dirty="0">
                <a:cs typeface="Ali_K_Sharif" pitchFamily="2" charset="-78"/>
              </a:rPr>
              <a:t>هةروةها هةلَكوتانة سةر بارةطاى ثارتةكاني تر </a:t>
            </a:r>
            <a:endParaRPr lang="ku-Arab-IQ" dirty="0" smtClean="0">
              <a:cs typeface="Ali_K_Sharif" pitchFamily="2" charset="-78"/>
            </a:endParaRPr>
          </a:p>
          <a:p>
            <a:pPr algn="r" rtl="1"/>
            <a:r>
              <a:rPr lang="ar-IQ" dirty="0" smtClean="0">
                <a:cs typeface="Ali_K_Sharif" pitchFamily="2" charset="-78"/>
              </a:rPr>
              <a:t> </a:t>
            </a:r>
            <a:r>
              <a:rPr lang="ar-IQ" dirty="0">
                <a:cs typeface="Ali_K_Sharif" pitchFamily="2" charset="-78"/>
              </a:rPr>
              <a:t>تؤمةتباركردني كؤميونيستةكان بة سوتاندني رايشتاط و دةستطيركردني بةشي زؤرى ئةندامةكاني و نانةوةى ترس لة دلَي ثارتةكاني تردا، </a:t>
            </a:r>
            <a:endParaRPr lang="ku-Arab-IQ" dirty="0" smtClean="0">
              <a:cs typeface="Ali_K_Sharif" pitchFamily="2" charset="-78"/>
            </a:endParaRPr>
          </a:p>
          <a:p>
            <a:pPr algn="r" rtl="1"/>
            <a:r>
              <a:rPr lang="ar-IQ" dirty="0" smtClean="0">
                <a:cs typeface="Ali_K_Sharif" pitchFamily="2" charset="-78"/>
              </a:rPr>
              <a:t>ئةمانة </a:t>
            </a:r>
            <a:r>
              <a:rPr lang="ar-IQ" dirty="0">
                <a:cs typeface="Ali_K_Sharif" pitchFamily="2" charset="-78"/>
              </a:rPr>
              <a:t>هةمووي بوونة هؤكاري ئةوةى نازييةكان لة هةلَبذاردني 5ى ئازاري سالَى 1933دا لة كؤي 647 كورسيدا، 288 كورسي بةدةستبهيَنن و هاوثةيمانيَتي لةطةلَ ثارتي نيشتمانيدا ببةستن و ئةندامة كؤميونيستةكانيش دووربخةنةوة. </a:t>
            </a:r>
            <a:endParaRPr lang="en-US" dirty="0">
              <a:cs typeface="Ali_K_Sharif" pitchFamily="2" charset="-78"/>
            </a:endParaRPr>
          </a:p>
        </p:txBody>
      </p:sp>
    </p:spTree>
    <p:extLst>
      <p:ext uri="{BB962C8B-B14F-4D97-AF65-F5344CB8AC3E}">
        <p14:creationId xmlns:p14="http://schemas.microsoft.com/office/powerpoint/2010/main" val="141749050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لة 23ى مارتي 1933دا هيتلةر يةكيَكي تر لة هةنطاوةكاني بؤ زالَبوون بةسةر دةستةلآتدا نا ئةويش ثيَشكةشكردني ثرؤذةياسايةك بوو بؤ ثةرلةمان، كة تيايدا داواكرابوو بيَ طةرِانةوة بؤ ثةرلةمان حكومةت بؤ ماوةى ضوار سالَ برِيارةكاني خؤى دةربكات، </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لةم </a:t>
            </a:r>
            <a:r>
              <a:rPr lang="ar-IQ" dirty="0">
                <a:cs typeface="Ali_K_Sharif" pitchFamily="2" charset="-78"/>
              </a:rPr>
              <a:t>ثيَناوةشدا تةواوي ريَطاكاني بؤ ناضاركردني ئةندام ثةرلةمانةكان بةرِازيبوون لةسةر ئةم ثرؤذة ياساية طرتة بةر، ئةوة بوو ثةرلةمان رةزامةندي لةسةر ئةم ثرؤذة ياساية دا و بةمةش ريَطة بؤ هيتلةر خؤشبوو حكومةت بؤ بةهيَزكردني ثيَطةى خؤى و سةركةوتني بةسةر نةيار و بةرهةلَستكارةكاندا بةكاربهيَنيَت،</a:t>
            </a:r>
            <a:endParaRPr lang="en-US" dirty="0">
              <a:cs typeface="Ali_K_Sharif" pitchFamily="2" charset="-78"/>
            </a:endParaRPr>
          </a:p>
        </p:txBody>
      </p:sp>
    </p:spTree>
    <p:extLst>
      <p:ext uri="{BB962C8B-B14F-4D97-AF65-F5344CB8AC3E}">
        <p14:creationId xmlns:p14="http://schemas.microsoft.com/office/powerpoint/2010/main" val="2323461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r>
              <a:rPr lang="ar-IQ" dirty="0">
                <a:cs typeface="Ali_K_Sharif" pitchFamily="2" charset="-78"/>
              </a:rPr>
              <a:t>لةم ريَطةيةشةوة فةزاي تيرؤر و كوشتن و برِين و تؤقاندن بلآوبكاتةوة</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ئةمانةش هةمووي وايانكرد كة بةشيَكي زؤرى ثارتةكان خؤيان هةلَبوةشيَننةوة، </a:t>
            </a:r>
            <a:endParaRPr lang="ku-Arab-IQ" dirty="0" smtClean="0">
              <a:cs typeface="Ali_K_Sharif" pitchFamily="2" charset="-78"/>
            </a:endParaRPr>
          </a:p>
          <a:p>
            <a:pPr algn="r"/>
            <a:r>
              <a:rPr lang="ar-IQ" dirty="0" smtClean="0">
                <a:cs typeface="Ali_K_Sharif" pitchFamily="2" charset="-78"/>
              </a:rPr>
              <a:t>ئةو </a:t>
            </a:r>
            <a:r>
              <a:rPr lang="ar-IQ" dirty="0">
                <a:cs typeface="Ali_K_Sharif" pitchFamily="2" charset="-78"/>
              </a:rPr>
              <a:t>ثارتانةش كة مابوون، بة ثارتي نيشتماني هاوثةيماني نازييةكانيشةوة، لة تةمموزي 1933دا حكومةت بؤ خؤى هةلَيانبوةشيَنيَتةوة. </a:t>
            </a:r>
            <a:endParaRPr lang="ku-Arab-IQ" dirty="0" smtClean="0">
              <a:cs typeface="Ali_K_Sharif" pitchFamily="2" charset="-78"/>
            </a:endParaRPr>
          </a:p>
          <a:p>
            <a:pPr algn="r"/>
            <a:r>
              <a:rPr lang="ar-IQ" dirty="0" smtClean="0">
                <a:cs typeface="Ali_K_Sharif" pitchFamily="2" charset="-78"/>
              </a:rPr>
              <a:t>بةمجؤرةش </a:t>
            </a:r>
            <a:r>
              <a:rPr lang="ar-IQ" dirty="0">
                <a:cs typeface="Ali_K_Sharif" pitchFamily="2" charset="-78"/>
              </a:rPr>
              <a:t>لة ماوةيةكي زؤر كورتدا هيتلةر تواني ثارتي نازي بكات بة تاكة ثارتي ولآت</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هةر لة ميانةى هةولَةكاني هيتلةردا بؤ كؤكردنةوةى دةستةلآت لةذيَر دةستي خؤي و كةمكردنةوةى نةيارةكاني، هيتلةر برِياريدا تةواوي سةنديكا و كؤمةلَة و يةكيَتيية كريَكارييةكان هةلَبوةشيَنيَتةوة و لةبري ئةوانيش بةرةى كريَكارة نازييةكان دابمةزريَنيَت، كة ئةم بةرةية لةذيَر بالَي نازييةكاندا كارى دةكرد و سةرجةم كريَكاراني ئةلَمانياي ناضاركرد ببن بة ئةندامي ئةم بةرةية. </a:t>
            </a:r>
            <a:endParaRPr lang="en-US" dirty="0">
              <a:cs typeface="Ali_K_Sharif" pitchFamily="2" charset="-78"/>
            </a:endParaRPr>
          </a:p>
          <a:p>
            <a:endParaRPr lang="en-US" dirty="0"/>
          </a:p>
        </p:txBody>
      </p:sp>
    </p:spTree>
    <p:extLst>
      <p:ext uri="{BB962C8B-B14F-4D97-AF65-F5344CB8AC3E}">
        <p14:creationId xmlns:p14="http://schemas.microsoft.com/office/powerpoint/2010/main" val="139788891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r>
              <a:rPr lang="ar-IQ" dirty="0">
                <a:cs typeface="Ali_K_Sharif" pitchFamily="2" charset="-78"/>
              </a:rPr>
              <a:t>هةر بةثيَي ياساش، نازييةكان طؤرِانكارييةكي زؤريان لة حكومةتي ئةلَمانيادا كرد، لةوانة لة سالَى 1934دا ياسايةك دةركرا</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كة بةثيَي ئةو ياساية سةرجةم ئةنجومةنة ميللييةكان هةلَوةشيَنرانةوة و دةستةلآتةكةيان درا بة حكومةتي رايشتاط و تةواوي دةستةلآتةكاني ويلايةتةكان خراية ذيَر ضاوديَري حكومةتي ناوةندييةوة و حاكمي ويلايةتةكانيش راستةوخؤ لةذيَر دةستي وةزيري ناوخؤدا بوون</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هيتلةر </a:t>
            </a:r>
            <a:r>
              <a:rPr lang="ar-IQ" dirty="0">
                <a:cs typeface="Ali_K_Sharif" pitchFamily="2" charset="-78"/>
              </a:rPr>
              <a:t>كاروبارى ئاييني ولآتيشي خستة ذيَر كؤنترؤلي حكومةتةوة، بةثيَي ريَككةوتنيَك كة لة سالَى 1933دا كرا، نة دةولَةت دةست لة كاروبارى كلَيَسا وةردةدا و نة كلَيَساش دةست لة كاروبارى سياسيي وةردةدا، </a:t>
            </a:r>
            <a:endParaRPr lang="ku-Arab-IQ" dirty="0" smtClean="0">
              <a:cs typeface="Ali_K_Sharif" pitchFamily="2" charset="-78"/>
            </a:endParaRPr>
          </a:p>
          <a:p>
            <a:pPr algn="r"/>
            <a:r>
              <a:rPr lang="ar-IQ" dirty="0" smtClean="0">
                <a:cs typeface="Ali_K_Sharif" pitchFamily="2" charset="-78"/>
              </a:rPr>
              <a:t>ثارتي </a:t>
            </a:r>
            <a:r>
              <a:rPr lang="ar-IQ" dirty="0">
                <a:cs typeface="Ali_K_Sharif" pitchFamily="2" charset="-78"/>
              </a:rPr>
              <a:t>ناوةندي كاتؤليكيش بةثيَي ياسايةك هةلَوةشايةوة</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بةلآم ثةيوةندي نيَوان كلَيَسا و نازيزم تا دةهات بةرةو خراثي دةضوو و تايبةت دواى سالَى 1937 كاتيَك (ثاثا ثيؤسي يانزةيةم) نازييةكاني بة دوذمني مةسيح و كلَيَسا تاوانبار كرد</a:t>
            </a:r>
            <a:r>
              <a:rPr lang="ar-IQ" dirty="0" smtClean="0">
                <a:cs typeface="Ali_K_Sharif" pitchFamily="2" charset="-78"/>
              </a:rPr>
              <a:t>،</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ليَرةشةوة هةزاران ثياوي ئاييني كاتؤليكي لة ئةلَمانيا خرانة زيندانةوة،</a:t>
            </a:r>
            <a:endParaRPr lang="en-US" dirty="0">
              <a:cs typeface="Ali_K_Sharif" pitchFamily="2" charset="-78"/>
            </a:endParaRPr>
          </a:p>
        </p:txBody>
      </p:sp>
    </p:spTree>
    <p:extLst>
      <p:ext uri="{BB962C8B-B14F-4D97-AF65-F5344CB8AC3E}">
        <p14:creationId xmlns:p14="http://schemas.microsoft.com/office/powerpoint/2010/main" val="230699411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Sharif" pitchFamily="2" charset="-78"/>
              </a:rPr>
              <a:t>سةبارةت بة ثرؤتيَستانتييةكانيش، هيتلةر هةولَيدا هةموويان لةذيَر ناوي كلَيَساي دةولَةتدا يةكبخات و يةك سةرؤك ئوسقوف لة ئةلَمانيا هةبيَت ئةويش نازي بيَت، </a:t>
            </a:r>
            <a:endParaRPr lang="ku-Arab-IQ" dirty="0" smtClean="0">
              <a:cs typeface="Ali_K_Sharif" pitchFamily="2" charset="-78"/>
            </a:endParaRPr>
          </a:p>
          <a:p>
            <a:pPr algn="just" rtl="1"/>
            <a:r>
              <a:rPr lang="ar-IQ" dirty="0" smtClean="0">
                <a:cs typeface="Ali_K_Sharif" pitchFamily="2" charset="-78"/>
              </a:rPr>
              <a:t>بؤية </a:t>
            </a:r>
            <a:r>
              <a:rPr lang="ar-IQ" dirty="0">
                <a:cs typeface="Ali_K_Sharif" pitchFamily="2" charset="-78"/>
              </a:rPr>
              <a:t>بةشيَكي زؤرى ثياواني ئاييني بةرهةلَستكاري ئةم برِيارة بوون، بةلآم نازييةكان زؤربةيانيان لةزيندانةكاندا قايم كرد. </a:t>
            </a:r>
            <a:endParaRPr lang="ku-Arab-IQ" dirty="0" smtClean="0">
              <a:cs typeface="Ali_K_Sharif" pitchFamily="2" charset="-78"/>
            </a:endParaRPr>
          </a:p>
          <a:p>
            <a:pPr algn="just" rtl="1"/>
            <a:r>
              <a:rPr lang="ar-IQ" dirty="0" smtClean="0">
                <a:cs typeface="Ali_K_Sharif" pitchFamily="2" charset="-78"/>
              </a:rPr>
              <a:t>لةبارةى </a:t>
            </a:r>
            <a:r>
              <a:rPr lang="ar-IQ" dirty="0">
                <a:cs typeface="Ali_K_Sharif" pitchFamily="2" charset="-78"/>
              </a:rPr>
              <a:t>جولةكةكانيش ئةوا بة تةواوةتي لة كؤمةلَطة دابرِيَنرابوون</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لة سةرةتاوة كارةكاني وةك ثزيشكي و ثاريَزةرى و مامؤستايي و رؤذنامةوانيان ليَ قةدةغة كرا</a:t>
            </a:r>
            <a:r>
              <a:rPr lang="ar-IQ" dirty="0" smtClean="0">
                <a:cs typeface="Ali_K_Sharif" pitchFamily="2" charset="-78"/>
              </a:rPr>
              <a:t>،</a:t>
            </a:r>
            <a:endParaRPr lang="ku-Arab-IQ" dirty="0" smtClean="0">
              <a:cs typeface="Ali_K_Sharif" pitchFamily="2" charset="-78"/>
            </a:endParaRPr>
          </a:p>
          <a:p>
            <a:pPr algn="just" rtl="1"/>
            <a:r>
              <a:rPr lang="ar-IQ" dirty="0" smtClean="0">
                <a:cs typeface="Ali_K_Sharif" pitchFamily="2" charset="-78"/>
              </a:rPr>
              <a:t> </a:t>
            </a:r>
            <a:r>
              <a:rPr lang="ar-IQ" dirty="0">
                <a:cs typeface="Ali_K_Sharif" pitchFamily="2" charset="-78"/>
              </a:rPr>
              <a:t>لة سالَي 1935يشدا بةثيَي ياساكاني نؤرمبيَرط لة رةطةزنامةى ئةلَماني بيَبةش كران و ذن و ذنخوازيشيان لةطةلأ ناجولةكةدا ليَ قةدةغة كرا، </a:t>
            </a:r>
            <a:endParaRPr lang="ku-Arab-IQ" dirty="0" smtClean="0">
              <a:cs typeface="Ali_K_Sharif" pitchFamily="2" charset="-78"/>
            </a:endParaRPr>
          </a:p>
          <a:p>
            <a:pPr algn="just" rtl="1"/>
            <a:r>
              <a:rPr lang="ar-IQ" dirty="0" smtClean="0">
                <a:cs typeface="Ali_K_Sharif" pitchFamily="2" charset="-78"/>
              </a:rPr>
              <a:t>دواتريش </a:t>
            </a:r>
            <a:r>
              <a:rPr lang="ar-IQ" dirty="0">
                <a:cs typeface="Ali_K_Sharif" pitchFamily="2" charset="-78"/>
              </a:rPr>
              <a:t>بة هةموو ريَطةيةك هةولَي ثاكتاوكردنيان درا.</a:t>
            </a:r>
            <a:endParaRPr lang="en-US" dirty="0">
              <a:cs typeface="Ali_K_Sharif" pitchFamily="2" charset="-78"/>
            </a:endParaRPr>
          </a:p>
        </p:txBody>
      </p:sp>
    </p:spTree>
    <p:extLst>
      <p:ext uri="{BB962C8B-B14F-4D97-AF65-F5344CB8AC3E}">
        <p14:creationId xmlns:p14="http://schemas.microsoft.com/office/powerpoint/2010/main" val="391135744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جطة لةم لايةنانة، تةواوي لايةنةكاني تري كؤمةلَطة لة راطةياندن و بلآوكراوة و فيلم و شانؤ و هونةر و مؤسيقا لةلايةن نازييةكانةوة كؤنترؤلَ كرا بوو </a:t>
            </a:r>
            <a:endParaRPr lang="ku-Arab-IQ" dirty="0">
              <a:cs typeface="Ali_K_Sharif" pitchFamily="2" charset="-78"/>
            </a:endParaRPr>
          </a:p>
          <a:p>
            <a:pPr algn="r"/>
            <a:r>
              <a:rPr lang="ar-IQ" dirty="0" smtClean="0">
                <a:cs typeface="Ali_K_Sharif" pitchFamily="2" charset="-78"/>
              </a:rPr>
              <a:t>وةزارةتي </a:t>
            </a:r>
            <a:r>
              <a:rPr lang="ar-IQ" dirty="0">
                <a:cs typeface="Ali_K_Sharif" pitchFamily="2" charset="-78"/>
              </a:rPr>
              <a:t>رؤشنبيريش لةدةستي كةسايةتييةكي نازي توندرِةودا بوو، </a:t>
            </a:r>
            <a:endParaRPr lang="ku-Arab-IQ" dirty="0" smtClean="0">
              <a:cs typeface="Ali_K_Sharif" pitchFamily="2" charset="-78"/>
            </a:endParaRPr>
          </a:p>
          <a:p>
            <a:pPr algn="r"/>
            <a:r>
              <a:rPr lang="ar-IQ" dirty="0" smtClean="0">
                <a:cs typeface="Ali_K_Sharif" pitchFamily="2" charset="-78"/>
              </a:rPr>
              <a:t>هةروةها </a:t>
            </a:r>
            <a:r>
              <a:rPr lang="ar-IQ" dirty="0">
                <a:cs typeface="Ali_K_Sharif" pitchFamily="2" charset="-78"/>
              </a:rPr>
              <a:t>لة بوارى فيَركارى و ريَكخراوة خويَندكارييةكانيشدا سةرجةم ئةو كةسانة دوورخرانةوة، كة ئاري نةبوون و دلَسؤزي نازييةكان نةبوون،</a:t>
            </a:r>
            <a:endParaRPr lang="en-US" dirty="0">
              <a:cs typeface="Ali_K_Sharif" pitchFamily="2" charset="-78"/>
            </a:endParaRPr>
          </a:p>
        </p:txBody>
      </p:sp>
    </p:spTree>
    <p:extLst>
      <p:ext uri="{BB962C8B-B14F-4D97-AF65-F5344CB8AC3E}">
        <p14:creationId xmlns:p14="http://schemas.microsoft.com/office/powerpoint/2010/main" val="311520640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 لةلايةكي تريشةوة بابةتةكاني جوطرافياي سياسيي و جيؤثؤلةتيك و زانستي بةرطري لة ثرؤطرامةكاني خويَندندا زيادكران و ميَذوو و بايؤلؤذيش لة خزمةت زةقكردنةوةى رةطةزثةرستيدا خرانةطةرِ</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smtClean="0">
                <a:cs typeface="Ali_K_Sharif" pitchFamily="2" charset="-78"/>
              </a:rPr>
              <a:t> </a:t>
            </a:r>
            <a:r>
              <a:rPr lang="ar-IQ" dirty="0">
                <a:cs typeface="Ali_K_Sharif" pitchFamily="2" charset="-78"/>
              </a:rPr>
              <a:t>بؤ جيَبةجيَكردني تةواوي ئةو هةنطاوانةي باسكران</a:t>
            </a:r>
            <a:r>
              <a:rPr lang="ar-IQ" dirty="0" smtClean="0">
                <a:cs typeface="Ali_K_Sharif" pitchFamily="2" charset="-78"/>
              </a:rPr>
              <a:t>،</a:t>
            </a:r>
            <a:endParaRPr lang="ku-Arab-IQ" dirty="0" smtClean="0">
              <a:cs typeface="Ali_K_Sharif" pitchFamily="2" charset="-78"/>
            </a:endParaRPr>
          </a:p>
          <a:p>
            <a:pPr marL="0" indent="0" algn="r">
              <a:buNone/>
            </a:pPr>
            <a:r>
              <a:rPr lang="ar-IQ" dirty="0">
                <a:cs typeface="Ali_K_Sharif" pitchFamily="2" charset="-78"/>
              </a:rPr>
              <a:t>نازييةكان دةزطايةكي ثؤليسي نهيَني طةورةيان بةناوي "طستاثؤ"وة دامةزراندبوو بؤ راوةدوونان و تؤقاندني نةيارةكانيان بة دةيان بةنديخانة و سةربازطةى دةستطيركردني طةورة طةورةيان </a:t>
            </a:r>
            <a:r>
              <a:rPr lang="ar-IQ" dirty="0" smtClean="0">
                <a:cs typeface="Ali_K_Sharif" pitchFamily="2" charset="-78"/>
              </a:rPr>
              <a:t>دامةزراندبوو</a:t>
            </a:r>
            <a:endParaRPr lang="ku-Arab-IQ" dirty="0" smtClean="0">
              <a:cs typeface="Ali_K_Sharif" pitchFamily="2" charset="-78"/>
            </a:endParaRPr>
          </a:p>
          <a:p>
            <a:pPr algn="r"/>
            <a:r>
              <a:rPr lang="ar-IQ" dirty="0" smtClean="0">
                <a:cs typeface="Ali_K_Sharif" pitchFamily="2" charset="-78"/>
              </a:rPr>
              <a:t> </a:t>
            </a:r>
            <a:r>
              <a:rPr lang="ar-IQ" dirty="0">
                <a:cs typeface="Ali_K_Sharif" pitchFamily="2" charset="-78"/>
              </a:rPr>
              <a:t>لةلايةكي تريشةوة بؤ ئةوةى تةواوي كؤمةلَطةى ئةلَماني بخةنة ذيَر ركيَفي خؤيان و بة ويستي خؤيان ئاراستةى بكةن، ريَكخراوةيةكي تايبةتيان بة مندالآني نيَوان تةمةني 10-15 سالآن و لاوانيش لة نيَوان 15-18 سالآن دامةزراندبوو كة تيايدا ثرةنسيثةكاني نازيان ثيَدةطوتنةوة. </a:t>
            </a:r>
            <a:endParaRPr lang="en-US" dirty="0">
              <a:cs typeface="Ali_K_Sharif" pitchFamily="2" charset="-78"/>
            </a:endParaRPr>
          </a:p>
          <a:p>
            <a:pPr algn="r"/>
            <a:endParaRPr lang="en-US" dirty="0">
              <a:cs typeface="Ali_K_Sharif" pitchFamily="2" charset="-78"/>
            </a:endParaRPr>
          </a:p>
        </p:txBody>
      </p:sp>
    </p:spTree>
    <p:extLst>
      <p:ext uri="{BB962C8B-B14F-4D97-AF65-F5344CB8AC3E}">
        <p14:creationId xmlns:p14="http://schemas.microsoft.com/office/powerpoint/2010/main" val="285697141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arif" pitchFamily="2" charset="-78"/>
              </a:rPr>
              <a:t>دواى هةموو ئةمانة هيتلةر هةنطاوةكاني بةرةو لةناوبردني بةرهةلَستكارةكاني لةناو ثارتي نازيدا دةستثيَكرد و كةوتة لةناوبردنيان، لةوانة لةناوبردني "ئيَرنست رؤهةر" سةرؤكي </a:t>
            </a:r>
            <a:r>
              <a:rPr lang="ar-IQ" dirty="0" smtClean="0">
                <a:cs typeface="Ali_K_Sharif" pitchFamily="2" charset="-78"/>
              </a:rPr>
              <a:t>"</a:t>
            </a:r>
            <a:r>
              <a:rPr lang="ar-IQ" dirty="0"/>
              <a:t> </a:t>
            </a:r>
            <a:r>
              <a:rPr lang="ar-IQ" dirty="0">
                <a:cs typeface="Ali_K_Sharif" pitchFamily="2" charset="-78"/>
              </a:rPr>
              <a:t>تيثي طةردةلوول </a:t>
            </a:r>
            <a:r>
              <a:rPr lang="en-US" dirty="0" smtClean="0">
                <a:cs typeface="Ali_K_Sharif" pitchFamily="2" charset="-78"/>
              </a:rPr>
              <a:t>S.S</a:t>
            </a:r>
            <a:r>
              <a:rPr lang="ar-IQ" dirty="0">
                <a:cs typeface="Ali_K_Sharif" pitchFamily="2" charset="-78"/>
              </a:rPr>
              <a:t>" كة نزيكترين هاورِيَي خودي هيتلةر بوو، هةروةها لةناوبردني 400 كةسي تر هةر لةو رووداوةدا، كة بةثيلانطيَرِي دذي دةولَةت تؤمةتبار كرابوون</a:t>
            </a:r>
            <a:r>
              <a:rPr lang="ar-IQ" dirty="0" smtClean="0">
                <a:cs typeface="Ali_K_Sharif" pitchFamily="2" charset="-78"/>
              </a:rPr>
              <a:t>.</a:t>
            </a:r>
            <a:endParaRPr lang="ku-Arab-IQ" dirty="0" smtClean="0">
              <a:cs typeface="Ali_K_Sharif" pitchFamily="2" charset="-78"/>
            </a:endParaRPr>
          </a:p>
          <a:p>
            <a:pPr algn="r"/>
            <a:endParaRPr lang="ku-Arab-IQ" dirty="0">
              <a:cs typeface="Ali_K_Sharif" pitchFamily="2" charset="-78"/>
            </a:endParaRPr>
          </a:p>
          <a:p>
            <a:pPr algn="r"/>
            <a:r>
              <a:rPr lang="ar-IQ" dirty="0">
                <a:cs typeface="Ali_K_Sharif" pitchFamily="2" charset="-78"/>
              </a:rPr>
              <a:t>بةمجؤرةش هيتلةر وردة وردة بةرةو لوتكةى دةستةلآت دةرِؤيشت، بةتايبةت لةدواى مردني هيَندنبيَرطي سةرؤك كؤمار لة ئابي 1934دا، ئيدي هيتلةر لة يةك كاتدا سةرؤكي كؤمار و سةرؤك وةزيراني ولآت بوو، كة دواتريش رايطةياند كة بة "</a:t>
            </a:r>
            <a:r>
              <a:rPr lang="en-US" dirty="0">
                <a:cs typeface="Ali_K_Sharif" pitchFamily="2" charset="-78"/>
              </a:rPr>
              <a:t>Fuhrer</a:t>
            </a:r>
            <a:r>
              <a:rPr lang="ar-IQ" dirty="0">
                <a:cs typeface="Ali_K_Sharif" pitchFamily="2" charset="-78"/>
              </a:rPr>
              <a:t>" ناسابوو واتا "ريَبةر" بناسريَت.</a:t>
            </a:r>
            <a:endParaRPr lang="en-US" dirty="0">
              <a:cs typeface="Ali_K_Sharif" pitchFamily="2" charset="-78"/>
            </a:endParaRPr>
          </a:p>
        </p:txBody>
      </p:sp>
    </p:spTree>
    <p:extLst>
      <p:ext uri="{BB962C8B-B14F-4D97-AF65-F5344CB8AC3E}">
        <p14:creationId xmlns:p14="http://schemas.microsoft.com/office/powerpoint/2010/main" val="261339738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Low" rtl="1"/>
            <a:r>
              <a:rPr lang="ar-IQ" dirty="0">
                <a:cs typeface="Ali_K_Sharif" pitchFamily="2" charset="-78"/>
              </a:rPr>
              <a:t>لة 19ي ئابي 1934يشدا بة لة 90%ي دةنطةكان بة ريَبةرى ولآت هةلَبذيَردرا. </a:t>
            </a:r>
            <a:endParaRPr lang="ku-Arab-IQ" dirty="0" smtClean="0">
              <a:cs typeface="Ali_K_Sharif" pitchFamily="2" charset="-78"/>
            </a:endParaRPr>
          </a:p>
          <a:p>
            <a:pPr algn="justLow" rtl="1"/>
            <a:endParaRPr lang="ku-Arab-IQ" dirty="0">
              <a:cs typeface="Ali_K_Sharif" pitchFamily="2" charset="-78"/>
            </a:endParaRPr>
          </a:p>
          <a:p>
            <a:pPr algn="justLow" rtl="1"/>
            <a:r>
              <a:rPr lang="ar-IQ" dirty="0" smtClean="0">
                <a:cs typeface="Ali_K_Sharif" pitchFamily="2" charset="-78"/>
              </a:rPr>
              <a:t>بةمةش </a:t>
            </a:r>
            <a:r>
              <a:rPr lang="ar-IQ" dirty="0">
                <a:cs typeface="Ali_K_Sharif" pitchFamily="2" charset="-78"/>
              </a:rPr>
              <a:t>بةر لة كةوتنةوةى جةنطي جيهاني دووةم، هيتلةر بوو بة يةكيَك لة سةركردة ديارةكاني ئةوروثا، كة وردة وردة هةنطاوةكاني بةرةو ليَكهةلَوةشاندنةوةى ئةو ثةيوةنديية نيَودةولَةتييةى كة هةبوو، دةستيثيَكرد و لةثيَناو طيَرِانةوةى مةزنيَتي ئةلَمانيا و هةلَوةشاندنةوةى كؤنطرةى ظيَرساي و دروستكردني ئةلَمانيايةكي طةورةدا جيهاني بةرةو جةنطي جيهاني دووةم ئاراستة كرد. </a:t>
            </a:r>
            <a:endParaRPr lang="en-US" dirty="0">
              <a:cs typeface="Ali_K_Sharif" pitchFamily="2" charset="-78"/>
            </a:endParaRPr>
          </a:p>
        </p:txBody>
      </p:sp>
    </p:spTree>
    <p:extLst>
      <p:ext uri="{BB962C8B-B14F-4D97-AF65-F5344CB8AC3E}">
        <p14:creationId xmlns:p14="http://schemas.microsoft.com/office/powerpoint/2010/main" val="426221156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413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دووةم: قةيرانة سياسييةكاني ثيَش جةنطي جيهاني يةكةم</a:t>
            </a:r>
            <a:r>
              <a:rPr lang="en-US" dirty="0" smtClean="0">
                <a:cs typeface="Ali_K_Alwand" pitchFamily="2" charset="-78"/>
              </a:rPr>
              <a:t/>
            </a:r>
            <a:br>
              <a:rPr lang="en-US" dirty="0" smtClean="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rtl="1"/>
            <a:r>
              <a:rPr lang="ar-IQ" dirty="0" smtClean="0">
                <a:cs typeface="Ali_K_Alwand" pitchFamily="2" charset="-78"/>
              </a:rPr>
              <a:t>دواى </a:t>
            </a:r>
            <a:r>
              <a:rPr lang="ar-IQ" dirty="0">
                <a:cs typeface="Ali_K_Alwand" pitchFamily="2" charset="-78"/>
              </a:rPr>
              <a:t>ئةوةى لة ئةنجامي ئةو زنجيرة هاوثةيمانيَتي و ريَككةوتننامةيةى كة ثيَشتر باسكرا لة سالَى 1907 بةدواوة، زلهيَزةكاني ئةوروثا بةسةر دوو سةربازطةى طةورةدا دابةش بوون، بةر لةوةى جةنطي جيهاني يةكةم بكةويَتةوة، بة ضةند سالَيَك ضةند قةيرانيَكي سياسيي لة نيَوان زلهيَزةكاندا كةوتةوة كة ثشيَوييةكي طةورةى لة نيَوان ئةم دوو جةمسةرةدا نايةوة بة جؤريَك هيَندةي نةمابوو هةريةكيَك لةم قةيرانانة زلهيَزةكاني ئةو سةردةمة بةرةو جةنطيَكي طةورة بةريَت و ببيَتة دةستثيَكي جةنطي جيهاني يةكةم، بةلآم لةبةر ئةوةى زةمينة ميَذووييةكة نةطةيشتبووة ئةو شويَنة، بؤية ئةمانة تةنها وةك ضةند قةيرانيَكي سياسيي ثيَش جةنطي جيهاني يةكةم مانةوة، بةلآم رؤلَيَكي زؤريشيان بيني لة زياتر طرذكردني ثةيوةندييةكان و بةرةو جةنط بردني جيهان كة بريتي بوون لةو قةيرانانةى لاى خوارةوة:</a:t>
            </a:r>
            <a:endParaRPr lang="en-US" dirty="0">
              <a:cs typeface="Ali_K_Alwand" pitchFamily="2" charset="-78"/>
            </a:endParaRPr>
          </a:p>
        </p:txBody>
      </p:sp>
    </p:spTree>
    <p:extLst>
      <p:ext uri="{BB962C8B-B14F-4D97-AF65-F5344CB8AC3E}">
        <p14:creationId xmlns:p14="http://schemas.microsoft.com/office/powerpoint/2010/main" val="85138677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13173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b="1" dirty="0">
                <a:cs typeface="Ali_K_Alwand" pitchFamily="2" charset="-78"/>
              </a:rPr>
              <a:t>1ـ قةيراني مةراكيشي يةكةم (1904-1905): </a:t>
            </a:r>
            <a:endParaRPr lang="en-US" dirty="0">
              <a:cs typeface="Ali_K_Alwand" pitchFamily="2" charset="-78"/>
            </a:endParaRPr>
          </a:p>
          <a:p>
            <a:r>
              <a:rPr lang="ar-IQ" b="1" dirty="0">
                <a:cs typeface="Ali_K_Alwand" pitchFamily="2" charset="-78"/>
              </a:rPr>
              <a:t>2ـ قةيراني بالَكاني يةكةم (1908-1909): </a:t>
            </a:r>
            <a:endParaRPr lang="en-US" dirty="0">
              <a:cs typeface="Ali_K_Alwand" pitchFamily="2" charset="-78"/>
            </a:endParaRPr>
          </a:p>
          <a:p>
            <a:r>
              <a:rPr lang="ar-IQ" b="1" dirty="0">
                <a:cs typeface="Ali_K_Alwand" pitchFamily="2" charset="-78"/>
              </a:rPr>
              <a:t>3. قةيراني مةراكيشي دووةم (ئةغادير 1911): </a:t>
            </a:r>
            <a:endParaRPr lang="en-US" dirty="0">
              <a:cs typeface="Ali_K_Alwand" pitchFamily="2" charset="-78"/>
            </a:endParaRPr>
          </a:p>
          <a:p>
            <a:r>
              <a:rPr lang="ar-IQ" b="1" dirty="0">
                <a:cs typeface="Ali_K_Alwand" pitchFamily="2" charset="-78"/>
              </a:rPr>
              <a:t>4. قةيراني بالَكاني دووةم (1912-1913): </a:t>
            </a:r>
            <a:endParaRPr lang="en-US" dirty="0">
              <a:cs typeface="Ali_K_Alwand" pitchFamily="2" charset="-78"/>
            </a:endParaRPr>
          </a:p>
          <a:p>
            <a:pPr marL="0" indent="0">
              <a:buNone/>
            </a:pPr>
            <a:endParaRPr lang="en-US" dirty="0">
              <a:cs typeface="Ali_K_Alwand" pitchFamily="2" charset="-78"/>
            </a:endParaRPr>
          </a:p>
        </p:txBody>
      </p:sp>
    </p:spTree>
    <p:extLst>
      <p:ext uri="{BB962C8B-B14F-4D97-AF65-F5344CB8AC3E}">
        <p14:creationId xmlns:p14="http://schemas.microsoft.com/office/powerpoint/2010/main" val="592992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a:cs typeface="Ali_K_Alwand" pitchFamily="2" charset="-78"/>
              </a:rPr>
              <a:t>سيَيةم: دةستثيَكي جةنطي جيهاني يةكةم و رووداوةكاني</a:t>
            </a:r>
            <a:endParaRPr lang="en-US" dirty="0">
              <a:cs typeface="Ali_K_Alwand" pitchFamily="2" charset="-78"/>
            </a:endParaRPr>
          </a:p>
        </p:txBody>
      </p:sp>
      <p:sp>
        <p:nvSpPr>
          <p:cNvPr id="3" name="Content Placeholder 2"/>
          <p:cNvSpPr>
            <a:spLocks noGrp="1"/>
          </p:cNvSpPr>
          <p:nvPr>
            <p:ph idx="1"/>
          </p:nvPr>
        </p:nvSpPr>
        <p:spPr/>
        <p:txBody>
          <a:bodyPr/>
          <a:lstStyle/>
          <a:p>
            <a:pPr lvl="0" algn="just" rtl="1"/>
            <a:r>
              <a:rPr lang="ar-IQ" dirty="0">
                <a:cs typeface="Ali_K_Alwand" pitchFamily="2" charset="-78"/>
              </a:rPr>
              <a:t>هؤكاري راستةوخؤى جةنط</a:t>
            </a:r>
            <a:endParaRPr lang="en-US" dirty="0">
              <a:cs typeface="Ali_K_Alwand" pitchFamily="2" charset="-78"/>
            </a:endParaRPr>
          </a:p>
          <a:p>
            <a:pPr algn="just" rtl="1"/>
            <a:r>
              <a:rPr lang="ar-IQ" dirty="0">
                <a:cs typeface="Ali_K_Alwand" pitchFamily="2" charset="-78"/>
              </a:rPr>
              <a:t>بة باسكردني ئةو هؤكار و بارودؤخانةى كة ثيَشتر باسكران، بؤمان دةركةوت كة زلهيَزةكاني ئةوكات رؤذ بة رؤذ زياتر بةرةو ئاقارى جةنط دةرِؤيشتن و ثةيوةنديية نيَودةولَةتييةكان طرذ و ئالَؤزتر دةبوون و ليَرةو لةويَ ضةندين جار زلهيَزةكان لة جةنط نزيك دةبوونةوة، مابؤوة ئةوةى كة لة رووداويَكدا ئاطري ئةم جةنطة بة تةواوةتي بتةقيَتةوة، ئةويش ئةو رووداوة بوو كة لة 28ى حوزةيراني سالَى 1914 لة (سةرايبؤ)ى ثايتةختي بؤسنة روويدا، كة كوشتني جيَنشيني نةمسا-مةجةر ئةرشيدؤك (فرانسيس فيَرديناند) و خيَزانةكةى بوو لةلايةن (طةظةرلؤ ثرةنسيث)ةوة كة يةكيَك بوو لة ئةنداماني ريَكخراوةى دةستي رةش، كة بؤ يةكيَتي سربيا كاريدةكرد. ئةم رووداوة بوو بة هؤكارى راستةوخؤى هةلَطيرساني جةنطي جيهاني يةكةم. </a:t>
            </a:r>
            <a:endParaRPr lang="en-US" dirty="0">
              <a:cs typeface="Ali_K_Alwand" pitchFamily="2" charset="-78"/>
            </a:endParaRPr>
          </a:p>
          <a:p>
            <a:endParaRPr lang="en-US" dirty="0"/>
          </a:p>
        </p:txBody>
      </p:sp>
    </p:spTree>
    <p:extLst>
      <p:ext uri="{BB962C8B-B14F-4D97-AF65-F5344CB8AC3E}">
        <p14:creationId xmlns:p14="http://schemas.microsoft.com/office/powerpoint/2010/main" val="1164437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لة سةرةتاى رووداوةكةوة نةمساييةكان هةولَياندا ئةم رووداوة بؤ كؤتاييهيَنان بة دةولَةتي سربيا بيقؤزنةوة، هةرضةندة لةوةش دلَنيا بوون كة راطةياندني جةنط لة دذي سربيا تيَوةطلاني رووسياشي ليَدةكةويَتةوة، دواى روودانةكة، حكومةتي نةمسا-مةجةر لة 23ى تةمموزي 1914دا ئاطاداركردنةوةيةكي ئاراستةى حكومةتي سربيا كرد و تيايدا هاتبوو ثيَويستة سةرجةم ئةو ريَكخراوانة هةلَوةشيَنيَتةوة كة دذي ئيمثراتؤرياى نةمسا-مةجةر ثرؤثاطةندة بلآودةكةنةوة و ريَكخراوةى دةستي رةشيش لةثيَش هةموويانةوة بيَت، هةروةها داواى كردبوو سربيا بةشويَن ئةو كةسانةدا بطةرِيَت كة دةستيان لة تاوانةكةدا هةبووة و دةستطيريان بكات، ئاماذةشي بؤ ئةوة كردبوو كة ئةفسةريَكي نةمسايي رةوانةى سربيا بكريَت و بةدواداضوون بؤ رووداوةكة بكات. </a:t>
            </a:r>
            <a:endParaRPr lang="en-US" dirty="0">
              <a:cs typeface="Ali_K_Alwand" pitchFamily="2" charset="-78"/>
            </a:endParaRPr>
          </a:p>
        </p:txBody>
      </p:sp>
    </p:spTree>
    <p:extLst>
      <p:ext uri="{BB962C8B-B14F-4D97-AF65-F5344CB8AC3E}">
        <p14:creationId xmlns:p14="http://schemas.microsoft.com/office/powerpoint/2010/main" val="124775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cs typeface="Ali_K_Alwand" pitchFamily="2" charset="-78"/>
              </a:rPr>
              <a:t>يةكةم: هؤكارةكاني جةنطي جيهاني يةكةم</a:t>
            </a:r>
            <a:endParaRPr lang="en-US" dirty="0">
              <a:cs typeface="Ali_K_Alwand" pitchFamily="2" charset="-78"/>
            </a:endParaRPr>
          </a:p>
        </p:txBody>
      </p:sp>
      <p:sp>
        <p:nvSpPr>
          <p:cNvPr id="3" name="Content Placeholder 2"/>
          <p:cNvSpPr>
            <a:spLocks noGrp="1"/>
          </p:cNvSpPr>
          <p:nvPr>
            <p:ph idx="1"/>
          </p:nvPr>
        </p:nvSpPr>
        <p:spPr/>
        <p:txBody>
          <a:bodyPr/>
          <a:lstStyle/>
          <a:p>
            <a:pPr marL="0" lvl="0" indent="0" algn="just" rtl="1">
              <a:buNone/>
            </a:pPr>
            <a:r>
              <a:rPr lang="ku-Arab-IQ" b="1" dirty="0" smtClean="0">
                <a:cs typeface="Ali_K_Alwand" pitchFamily="2" charset="-78"/>
              </a:rPr>
              <a:t>١- </a:t>
            </a:r>
            <a:r>
              <a:rPr lang="ar-IQ" b="1" dirty="0" smtClean="0">
                <a:cs typeface="Ali_K_Alwand" pitchFamily="2" charset="-78"/>
              </a:rPr>
              <a:t>طؤرِاني </a:t>
            </a:r>
            <a:r>
              <a:rPr lang="ar-IQ" b="1" dirty="0">
                <a:cs typeface="Ali_K_Alwand" pitchFamily="2" charset="-78"/>
              </a:rPr>
              <a:t>هاوسةنطي هيَزة جيهانييةكان: </a:t>
            </a:r>
            <a:endParaRPr lang="en-US" dirty="0">
              <a:cs typeface="Ali_K_Alwand" pitchFamily="2" charset="-78"/>
            </a:endParaRPr>
          </a:p>
          <a:p>
            <a:pPr algn="just" rtl="1"/>
            <a:r>
              <a:rPr lang="ar-IQ" dirty="0">
                <a:cs typeface="Ali_K_Alwand" pitchFamily="2" charset="-78"/>
              </a:rPr>
              <a:t>يةكيَك لة هؤكارةكاني جةنطي جيهاني يةكةم، ئةو طؤرِانكاريية بوو، كة لة نيوةى دووةمي سةدةى نؤزدةدا بةسةر هاوسةنطي هيَزة جيهانييةكاندا هات، تايبةت لة رووي ئابوورييةوة، ئةوة بوو لة نيوةى دووةمي سةدةى نؤزدةوة </a:t>
            </a:r>
            <a:r>
              <a:rPr lang="ar-IQ" dirty="0" smtClean="0">
                <a:cs typeface="Ali_K_Alwand" pitchFamily="2" charset="-78"/>
              </a:rPr>
              <a:t>ضةند </a:t>
            </a:r>
            <a:r>
              <a:rPr lang="ar-IQ" dirty="0">
                <a:cs typeface="Ali_K_Alwand" pitchFamily="2" charset="-78"/>
              </a:rPr>
              <a:t>ولآتيَكي نويَ دةركةوتن لةوانة ئةلَمانيا و ئيتاليا لة ئةوروثا و ذاثؤن لة ئاسيا و هةروةها ئةمةريكا، كة ثيَشتر ئةم ولآتانة لة ريزي ولآتة بةرهةمهيَنةرةكاندا نةبوون، بةلآم ليَرة بةدواوة وردة وردة بةرهةمةكانيان دةكةوتنة بازارِةكانةوة و كيَبةركيَي ولآتة بةرهةمهيَنةرة كؤنةكانيان دةكرد، بةتايبةت فةرةنسا و بريتانيا. </a:t>
            </a:r>
            <a:endParaRPr lang="en-US" dirty="0" smtClean="0">
              <a:effectLst/>
              <a:cs typeface="Ali_K_Alwand" pitchFamily="2" charset="-78"/>
            </a:endParaRPr>
          </a:p>
          <a:p>
            <a:endParaRPr lang="en-US" dirty="0"/>
          </a:p>
        </p:txBody>
      </p:sp>
    </p:spTree>
    <p:extLst>
      <p:ext uri="{BB962C8B-B14F-4D97-AF65-F5344CB8AC3E}">
        <p14:creationId xmlns:p14="http://schemas.microsoft.com/office/powerpoint/2010/main" val="2788802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Alwand" pitchFamily="2" charset="-78"/>
              </a:rPr>
              <a:t>ئةطةرضي حكومةتي سربيا رةنطة بة خالَةكاني ثيَشووتر رازي بووبوواية، بةلآم ئةو خالَةى كة ثةيوةست بوو بة ناردني ئةفسةريي نةمساييةوة، مايةى قبولَكردني سربيةكان نةبوو، ئةمةش بووة هؤى كةوتنةوةى بيَنةوبةرةيةكي طةورة لة ئاستي ثةيوةنديية نيَودةولَةتييةكاني ئةوكاتةدا هةولَيَكي زؤر بؤ هيَوركردنةوةى بارودؤخةكة درا، بةلآم رةوشةكة زياتر بةلاى تيَكضووندا بوو تا ئةوةى لة 25ى تةمموزي 1914دا ثةيوةنديية ديثلؤماتييةكاني نيَوان هةردوو لا بثضرِيَت و دواى سيَ رؤذيش ئيمثراتؤرياي نةمسا-مةجةر شةرِ لة دذي سربيا رابطةيةنن. </a:t>
            </a:r>
            <a:endParaRPr lang="en-US" dirty="0">
              <a:cs typeface="Ali_K_Alwand" pitchFamily="2" charset="-78"/>
            </a:endParaRPr>
          </a:p>
        </p:txBody>
      </p:sp>
    </p:spTree>
    <p:extLst>
      <p:ext uri="{BB962C8B-B14F-4D97-AF65-F5344CB8AC3E}">
        <p14:creationId xmlns:p14="http://schemas.microsoft.com/office/powerpoint/2010/main" val="2094622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رووسياش كة لةو كاتةدا هاوثةيماني نزيكي سربيا بوو، نةيدةتواني دةستبةردارى هاوثةيمانيَتييةكةى ببيَت، بؤية داواى لة نةمسا كرد كة كردارة سةربازييةكاني رابطريَت و وةك ئاماذةيةكيش بؤ لايةنطيريكردني سربيا، نيوةئامادةباشي راطةياند، كة هؤكارى سةرةكي ئةم هةلَويَستةشي لةويَوة سةرضاوةى طرتبوو، ثيَيوابوو ئةطةر ثشتيواني سربيا نةكات ئةوا متمانةى خؤى لةلاى طةلاني تري ناوضةكة لةدةست دةدات، هةروةها ئةطةر نةمسا بةسةر سربيادا زالَ بيَت، ئةوا دةستةلآتي لة ناوضةكاني بالَكان و دانوب فراوانتر دةبيَت، وةك وةلآمدانةوةيةك بؤ ئةم هةلَويَستةى رووسيا ئةلَمانياش لة 29ى حوزةيراني 1914دا رايطةياند ئةطةر رووسيا لة برِيارى نيوةئامادةباشي ثاشطةز نةبيَتةوة، ئةوا ئةلَمانيا برِياري ئامادةباشي طشتي رادةطةيةنيَت، لة بةرانبةريشدا رووسيا بة راطةياندني ئامادةباشي طشتي، وةلآمي ئةلَمانياي دايةوة، ئةلَمانياش لة وةلآمي ئةم هةنطاوةى رووسيادا، لة 31ى تةمموزدا ئاطاداركردنةوةيةكي ئاراستةى هةر يةكة لة رووسيا و فةرةنسا كرد و لة 1ي ئابيشدا ئامادةباشي طشتي راطةياند، </a:t>
            </a:r>
            <a:endParaRPr lang="en-US" dirty="0">
              <a:cs typeface="Ali_K_Alwand" pitchFamily="2" charset="-78"/>
            </a:endParaRPr>
          </a:p>
        </p:txBody>
      </p:sp>
    </p:spTree>
    <p:extLst>
      <p:ext uri="{BB962C8B-B14F-4D97-AF65-F5344CB8AC3E}">
        <p14:creationId xmlns:p14="http://schemas.microsoft.com/office/powerpoint/2010/main" val="4191553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rtl="1"/>
            <a:r>
              <a:rPr lang="ar-IQ" dirty="0">
                <a:cs typeface="Ali_K_Alwand" pitchFamily="2" charset="-78"/>
              </a:rPr>
              <a:t>لة وةلآمي ئةمةشدا فةرةنسا وةك ثشتطيرييةك بؤ رووسياي هاوثةيماني، ئامادةباشي طشتي راطةياند. كةواتة بارودؤخةكة تا دةهات بةرةو ئالَؤزي و طرذي دةضوو، بةلآم لةو كاتةدا بريتانيا رايطةياند كة ئامادةنيية ئامادةباشي طشتي رابطةيةنيَت و ناضاريش نيية يارمةتي سةربازي بدات بة فةرةنسا، ئةطةر لةطةلَ ئةلَمانيادا بكةويَتة جةنطةوة، ئةم هةلَويَستةى بريتانيا ئةوةندةى تر دؤخةكةى ئالَؤز كرد، ضونكة هيَندةى تر هاندةرى ئةلَمانيا بوو بؤ ئةوةى فةرمان بة سوثاكاني بكات لة 2ي ئابي 1914 لةرِيَي بةلجيكاوة بةرةو داطيركردني فةرِةنسا برِؤن، ئةطةرضي بةلجيكا ولآتيَكي بيَ لايةنيش بوو، بةلآم ئةم كارةى ئةلَمانيا ثةرضةكرداريَكي بةهيَزي لة راي طشتي بريتانياي ليَكةوتةوة، ضونكة بريتانييةكان داطيركردني بةلجيكايان بة مةترسييةكي طةورة بؤسةر بةرذةوةندييةكانيان ليَكدايةوة، بؤية رايانطةياند كة ئةوان ريَطة نة بة ئةلَمانيا و نة بة هيض زلهيَزيَكي تر دةدةن بنةماكاني ثارسةنطي هيَز تيَكبدات، ئةمةش وايكرد كة بريتانيا بة هةلَويَستي خؤيدا بضيَتةوة و لة 4ى ئابدا رايبطةيةنيَت كة لةم جةنطةدا بةشداري هاوثةيمانةكاني دةكات، بةمجؤرةش لةدةستثيَكي جةنطي جيهاني يةكةمدا ئةو ولآتانةى كة بةشداربوون لةبةرةى ويفاقي دؤستانةدا بريتي بوون لة فةرةنسا و رووسيا و بريتانيا و سربيا، لةبةرةى بةرانبةريشدا ئةلَمانيا و نةمسا-مةجةر بوون. </a:t>
            </a:r>
            <a:endParaRPr lang="en-US" dirty="0">
              <a:cs typeface="Ali_K_Alwand" pitchFamily="2" charset="-78"/>
            </a:endParaRPr>
          </a:p>
          <a:p>
            <a:pPr algn="just" rtl="1"/>
            <a:r>
              <a:rPr lang="ar-IQ" dirty="0">
                <a:cs typeface="Ali_K_Alwand" pitchFamily="2" charset="-78"/>
              </a:rPr>
              <a:t> </a:t>
            </a:r>
            <a:endParaRPr lang="en-US" dirty="0">
              <a:cs typeface="Ali_K_Alwand" pitchFamily="2" charset="-78"/>
            </a:endParaRPr>
          </a:p>
        </p:txBody>
      </p:sp>
    </p:spTree>
    <p:extLst>
      <p:ext uri="{BB962C8B-B14F-4D97-AF65-F5344CB8AC3E}">
        <p14:creationId xmlns:p14="http://schemas.microsoft.com/office/powerpoint/2010/main" val="279469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ar-IQ" dirty="0">
                <a:cs typeface="Ali_K_Alwand" pitchFamily="2" charset="-78"/>
              </a:rPr>
              <a:t>رووداوةكاني جةنط</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جياوازي لة ئاست و ئيمكانياتي هةريةك لةم دوو بةرةية وايكرد كة ئةم جةنطة ماوةيةكي دوور و دريَذ بخايةنيَت، ضونكة ئةلَمانيا دةميَك بوو لةرِووي ضةك و سوثاوة خؤى سازدةدا، بؤية سوثايةكي ثرِضةكتر و سةربازيَكي باشتري لة ولآتاني ويفاقي دؤستانة هةبوو، لة بةرانبةريشدا ئةوان توانايةكي طةورةى ئابووري و كانزايان هةبوو، هةروةها سووديشيان لة ثيشةسازي ولآتة يةكطرتووةكان و ذاثؤن وةردةطرت، تةنها رووسيا نةبيَت، كة لة رووي ئابوورييةوة زؤر بةخيَرايي تووشي تةنطةنةفةسي بوو. ئةم نابةرابةرييةش وايكرد خستني يةكجارةكي هةرلايةكيان كاريَكي ئاسان نةبيَت. </a:t>
            </a:r>
            <a:endParaRPr lang="en-US" dirty="0">
              <a:cs typeface="Ali_K_Alwand" pitchFamily="2" charset="-78"/>
            </a:endParaRPr>
          </a:p>
          <a:p>
            <a:endParaRPr lang="en-US" dirty="0"/>
          </a:p>
        </p:txBody>
      </p:sp>
    </p:spTree>
    <p:extLst>
      <p:ext uri="{BB962C8B-B14F-4D97-AF65-F5344CB8AC3E}">
        <p14:creationId xmlns:p14="http://schemas.microsoft.com/office/powerpoint/2010/main" val="771377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Alwand" pitchFamily="2" charset="-78"/>
              </a:rPr>
              <a:t>كاتيَك كة جةنط روويدا، ئةلَمانيا زؤر ثيَش ئةوة ثلانيَكي سةربازي بؤ جةنطةكة هةبوو، ئةوة بوو هةر لة سالَى 1905ةوة سةرؤك ئةركاني ئةلَمانيا كة ناوي "شلظين" بوو ثلانيَكي سةربازي بؤ ولآتةكةي دارِشتبوو، كة تيايدا هاتبوو لة كاتي جةنطدا لةطةلَ فةرةنسا و رووسيا و بريتانيا ثيَويستة طورزيَكي طةورة لة باكووري فةرةنسا و رووسيا بوةشيَنريَت بةر لةوةى هاوكارى بريتانيايان ثيَبطات، بؤية بةثيَي ئةم ثلانة هةر لة سةرةتاى جةنطةكةوة ئةلَمانيا روويكردة بةرةي رؤذئاوا و تةنها دوو يةكةى سةربازي ناردة بةرةى رؤذهةلآت بؤ ئةوةى لةطةلَ سوثاي نةمسا-مةجةردا فشار بكةنة سةر سوثاي رووسي تا ئةوكاتةى سوثاي ئةلَمانيا بةرةى رؤذئاوا تيَكدةشكيَنيَـت و دواتريش هيَرشيَكي هاوشيَوة دةكاتة سةر سوثاي رووسيا و تيَكيدةشكيَنيَت. </a:t>
            </a:r>
            <a:endParaRPr lang="en-US" dirty="0">
              <a:cs typeface="Ali_K_Alwand" pitchFamily="2" charset="-78"/>
            </a:endParaRPr>
          </a:p>
        </p:txBody>
      </p:sp>
    </p:spTree>
    <p:extLst>
      <p:ext uri="{BB962C8B-B14F-4D97-AF65-F5344CB8AC3E}">
        <p14:creationId xmlns:p14="http://schemas.microsoft.com/office/powerpoint/2010/main" val="848964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لة دةستثيَكي جةنطدا (ذةنةرال مؤلدكة) سةرؤك ئةركاني سوثاي ئةلَماني بوو، ئةوة بوو هةر لةطةلَ دةستثيَكي جةنطدا بةلجيكاى ئاطادار كردةوة كة ريَطةى بدات بة خاكةكةيدا تيَثةرِ بيَت، بةلآم كاتيَك بةلجيكا رازينةبوو سوثاي ئةلَمانيا هيَرشيان كردة سةر بةلجيكا و توانيان لة ماوةيةكي زؤر كورتدا سةرةرِاي ئةو بةرطريية زؤرةى بةلجيكا، بةشي هةرة زؤرى ولآتةكة داطير بكةن، دواى داطيركردني بةلجيكا سوثاي ئةلَماني لةبةرةوثيَشضوونةكاني بةردةوام بوو بةرةو فةرةنسا، ئةوة بوو لة 21ى ئابي 1914دا سوثاي ئةلَمانيا لةسةر سنووري بةلجيكا-فةرةنسا رووبةرِووي سوثاي فةرةنسي-بريتاني بووةوة و شةرِيَكي طةورةى ليَكةوتةوة كة ضوار رؤذى خاياند و بةشةرِى سةر سنوور ناسرا، ئةم شةرِة بة شكستي هاوثةيمانان كؤتايي ثيَهات، </a:t>
            </a:r>
            <a:endParaRPr lang="en-US" dirty="0">
              <a:cs typeface="Ali_K_Alwand" pitchFamily="2" charset="-78"/>
            </a:endParaRPr>
          </a:p>
        </p:txBody>
      </p:sp>
    </p:spTree>
    <p:extLst>
      <p:ext uri="{BB962C8B-B14F-4D97-AF65-F5344CB8AC3E}">
        <p14:creationId xmlns:p14="http://schemas.microsoft.com/office/powerpoint/2010/main" val="1611251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Alwand" pitchFamily="2" charset="-78"/>
              </a:rPr>
              <a:t>بةلآم لةو كاتةدا لةبةرةى رؤذهةلآت جةنطيَكي قورس لة نيَوان سوثاي رووسيا و سوثاي نةمسا-مةجةردا كةوتةوة، كة رؤلَيَكي باشي هةبوو لة كةمكردنةوةى فشار لةسةر فةرةنسا، لةلايةكي تريشةوة هةر لةو كاتةدا سوثاي نةمسايي-ئةلَماني هيَرشيَكي هاوبةشيان كردة سةر ثؤلةندا، كة سوثاي رووسيا تواني بةريان ثيَبطريَت، جطة لةوةش ضةند سةركةوتنيَك بةسةر سوثاي مؤلَبووي ئةلَماني-نةمسايي بةدةست بهيَنيَت لة شةرِى وارشؤ-ئيفانكؤرتدا كة يةكيَك بوو لة شةرِة طرنطةكاني جةنطي جيهاني يةكةم، ئةم سةركةوتنةش لةو شةرِةدا ثلانةكاني سةركردايةتي ئةلَمانياى ثووضةلَ كردةوة و ناضاريكردن بةشيَك لة سوثاكةيان لةبةرةى رؤذئاواييةوة بطوازنةوة بؤ بةرةى رؤذهةلآت، بؤ ئةوةى لةو بةرةيةدا بة تةواوةتي شكست نةهيَنن. </a:t>
            </a:r>
            <a:endParaRPr lang="en-US" dirty="0">
              <a:cs typeface="Ali_K_Alwand" pitchFamily="2" charset="-78"/>
            </a:endParaRPr>
          </a:p>
        </p:txBody>
      </p:sp>
    </p:spTree>
    <p:extLst>
      <p:ext uri="{BB962C8B-B14F-4D97-AF65-F5344CB8AC3E}">
        <p14:creationId xmlns:p14="http://schemas.microsoft.com/office/powerpoint/2010/main" val="999271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Alwand" pitchFamily="2" charset="-78"/>
              </a:rPr>
              <a:t>لة 11ى تشريني دووةمدا ئةلَمانييةكان جةنطي لؤتزينيان دةستثيَكرد، كة نزيكةى دوو حةفتةى خاياند و تيايدا توانيان بةر بة سوثاي رووسي بطرن بؤ ئةوةى زياتر ثيَشرِةوي نةكات لةناوضةكاني طاليسياوة، بةلآم رووسيا زؤر ثاشةكشةى نةكرد، ئةمةش وايكرد كة جةنطةكة يةكلاييكةرةوة نةبيَت، جطة لةوةى كة هةر لةو ماوةيةدا ضةند جةنطيَك لة ناوضةى سربيا روويدا و نةمساييةكان هيَرشيان كردة سةر سربيا و ضةند جاريَك ضوونة ناو خاكي سربياوة، بةلآم لةذيَر فشارى سربييةكاندا ثاشةكشةيان كرد.</a:t>
            </a:r>
            <a:endParaRPr lang="en-US" dirty="0">
              <a:cs typeface="Ali_K_Alwand" pitchFamily="2" charset="-78"/>
            </a:endParaRPr>
          </a:p>
        </p:txBody>
      </p:sp>
    </p:spTree>
    <p:extLst>
      <p:ext uri="{BB962C8B-B14F-4D97-AF65-F5344CB8AC3E}">
        <p14:creationId xmlns:p14="http://schemas.microsoft.com/office/powerpoint/2010/main" val="88702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Alwand" pitchFamily="2" charset="-78"/>
              </a:rPr>
              <a:t>يةكيَكي تر لة جةنطة هةرة طرنطةكاني سالَى 1914ى جةنطي جيهاني يةكةم، جةنطي مارن بوو كة كاريطةرييةكي طةورةى لةسةر رةوتي رووداوةكاني جةنطي جيهاني يةكةم هةبوو، ئةو جةنطة كاتيَك روويدا كة ئةلَمانييةكان ثيَيانوابوو رؤذئاواييةكان لة دواى جةنطي سةرسنوور لةرِووي سةربازييةوة توانايةكي ئةوتؤيان نةماوة و ئةنجامي شةرِى سةرسنوور لةبةرذةوةندي ئةواندا بووة، بؤية لة 23ى ئابدا ئةلَمانييةكان هيَرشيان كردة سةر بةرةى رؤذئاوا و توانيان ضةند ثيَشرِةوييةك بكةن و طةيشتنة ناوضةى رووبارى مارن لة باشووري رؤذهةلآتي ثاريس، بةلآم سوثاي فةرةنسي تواني بةربةستيان بكات و دذة هيَرشيان بكاتة سةر و تارِادةيةك هيَرشةكاني ئةلَمانيا لةو ناوضانة تيَكبشكيَنيَت، بةمةش شةرِي مارن، كة لة 12ى ئةيلوولدا تةواو بوو ثلاني سةربازي ئةلَمانياي ثووضةلَ كردةوة. </a:t>
            </a:r>
            <a:endParaRPr lang="en-US" dirty="0">
              <a:cs typeface="Ali_K_Alwand" pitchFamily="2" charset="-78"/>
            </a:endParaRPr>
          </a:p>
        </p:txBody>
      </p:sp>
    </p:spTree>
    <p:extLst>
      <p:ext uri="{BB962C8B-B14F-4D97-AF65-F5344CB8AC3E}">
        <p14:creationId xmlns:p14="http://schemas.microsoft.com/office/powerpoint/2010/main" val="3516704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cs typeface="Ali_K_Alwand" pitchFamily="2" charset="-78"/>
              </a:rPr>
              <a:t>ضوارةم: ئةنجامةكاني جةنطي جيهاني يةكةم</a:t>
            </a:r>
            <a:endParaRPr lang="en-US" dirty="0">
              <a:cs typeface="Ali_K_Alwand" pitchFamily="2" charset="-78"/>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8600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lgn="just" rtl="1">
              <a:buNone/>
            </a:pPr>
            <a:r>
              <a:rPr lang="ku-Arab-IQ" b="1" dirty="0" smtClean="0">
                <a:cs typeface="Ali_K_Alwand" pitchFamily="2" charset="-78"/>
              </a:rPr>
              <a:t>٢-</a:t>
            </a:r>
            <a:r>
              <a:rPr lang="ar-IQ" b="1" dirty="0" smtClean="0">
                <a:cs typeface="Ali_K_Alwand" pitchFamily="2" charset="-78"/>
              </a:rPr>
              <a:t>ململانيَ </a:t>
            </a:r>
            <a:r>
              <a:rPr lang="ar-IQ" b="1" dirty="0">
                <a:cs typeface="Ali_K_Alwand" pitchFamily="2" charset="-78"/>
              </a:rPr>
              <a:t>كؤلؤنياليستييةكان: </a:t>
            </a:r>
            <a:endParaRPr lang="en-US" dirty="0">
              <a:cs typeface="Ali_K_Alwand" pitchFamily="2" charset="-78"/>
            </a:endParaRPr>
          </a:p>
          <a:p>
            <a:pPr marL="0" indent="0" algn="just" rtl="1">
              <a:buNone/>
            </a:pPr>
            <a:r>
              <a:rPr lang="ar-IQ" dirty="0">
                <a:cs typeface="Ali_K_Alwand" pitchFamily="2" charset="-78"/>
              </a:rPr>
              <a:t>يةكيَكي تر لة هؤكارة هةرة طرنطةكاني جةنطي جيهاني يةكةم، ئةو ناكؤكييةى نيَوان زلهيَزةكان بوو، كة لةو ماوةيةدا تا دةهات بؤ بةدةستهيَناني كؤلؤنيالييةكان تووندتر دةبوو و لة سةرةتاى سةدةي بيستةميشدا طةيشتة لوتكة، ضونكة ئةو ولآتة تازة ثيَشكةوتووانةى باسكران، كة تادةهات ثيَطةى ئابوورييان فراوان دةبوو، لة قؤناغيَكي دياريكراودا وايليَدةهات ثيَويستيان بة ناوضةى كؤلؤنيالي بوو، بةلآم ئةو ناوضة كؤلؤنيالييانةى كة هةيانبوو، لةطةلَ ئةو ئاستي طةشةسةندنةى كة بةسةر ثيَطةى ئابوورييةكةياندا دةهات، نةدةطونجا، ئةمة لةكاتيَكدا بوو، كة زلهيَزة كؤنةكاني وةك فةرةنسا و بريتانيا و رووسيا، وةك ثيَشتر باسكرا دةميَك بوو لةو بوارةدا رؤلَيان دةطيَرِا، ناوضةيةكي كؤلؤنيالي فراوانيان لة ئةفةريقا و ئاسيا لةبةردةستدا بوو، بؤية ئةو ولآتة كؤلؤنياليستة تازة ثيَطةيشتووانة بةهةموو جؤريَك هةولَيان دةدا ولآتة كؤلؤنيالةكان جاريَكي تر بةشيَوازيَكي تر دابةش بكريَتةوة، </a:t>
            </a:r>
            <a:endParaRPr lang="en-US" dirty="0">
              <a:cs typeface="Ali_K_Alwand" pitchFamily="2" charset="-78"/>
            </a:endParaRPr>
          </a:p>
        </p:txBody>
      </p:sp>
    </p:spTree>
    <p:extLst>
      <p:ext uri="{BB962C8B-B14F-4D97-AF65-F5344CB8AC3E}">
        <p14:creationId xmlns:p14="http://schemas.microsoft.com/office/powerpoint/2010/main" val="25004029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Alwand" pitchFamily="2" charset="-78"/>
              </a:rPr>
              <a:t>جةنطي جيهاني يةكةم ئةو رووداوة ميَذوويية طةورةية بوو كة كؤمةلَيَك دةرةنجامي كؤمةلآيةتي، سياسيي و ئابووري طةورةى ليَكةوتةوة و لة ئاكامي ئةم جةنطةدا، نةخشةى سياسيي جيهان طؤرِانكارييةكي طةورةى بةسةردا هات و ضةندين دةولَةتي نويَ لةسةر خؤلَةميَشي ولآتة طةورةكاني ثيَشووتر دةركةوتن و طؤرِانيَكي طةورةش بةسةر ثةيوةنديية نيَودةولَةتييةكاندا هات بةمجؤرةى لاي خوارةوة:</a:t>
            </a:r>
            <a:endParaRPr lang="en-US" dirty="0">
              <a:cs typeface="Ali_K_Alwand" pitchFamily="2" charset="-78"/>
            </a:endParaRPr>
          </a:p>
        </p:txBody>
      </p:sp>
    </p:spTree>
    <p:extLst>
      <p:ext uri="{BB962C8B-B14F-4D97-AF65-F5344CB8AC3E}">
        <p14:creationId xmlns:p14="http://schemas.microsoft.com/office/powerpoint/2010/main" val="744228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lgn="just" rtl="1">
              <a:buNone/>
            </a:pPr>
            <a:r>
              <a:rPr lang="ku-Arab-IQ" dirty="0" smtClean="0">
                <a:cs typeface="Ali_K_Alwand" pitchFamily="2" charset="-78"/>
              </a:rPr>
              <a:t>١- </a:t>
            </a:r>
            <a:r>
              <a:rPr lang="ar-IQ" dirty="0" smtClean="0">
                <a:cs typeface="Ali_K_Alwand" pitchFamily="2" charset="-78"/>
              </a:rPr>
              <a:t>لة </a:t>
            </a:r>
            <a:r>
              <a:rPr lang="ar-IQ" dirty="0">
                <a:cs typeface="Ali_K_Alwand" pitchFamily="2" charset="-78"/>
              </a:rPr>
              <a:t>ئةنجامي جةنطي جيهاني يةكةمدا هةر يةكة لة ئيمثراتؤرياي ئةلَمانيا و نةمسا-مةجةر و دةولَةتي عوسماني و رووسيا كؤتاييان ثيَهات، هاوكات كؤتايي بة دةستةلآتي ضةند بنةمالَةيةكي ثاشايي هات لةوانة بنةمالَةى هؤهنزلرني ئةلَماني و لة شويَنيدا كؤماريَكي ئةلَماني نويَ دامةزرا، كة بةشي زؤرى ناوضة ئةلَمانييةكاني دةطرتةوة، بةلآم ناوضةكاني ئةلزاس و لؤرين طةرِانةوة بؤ فةرةنسا و بةشيَك لة خةلَكي ئةلَمانياش بةر نةمسا و كؤماري ضيكؤسلؤظاكيا كةوتن، لةلايةكي تريشةوة كؤتايي بة دةستةلآتي بنةمالَةى هؤبسبيَرط لة نةمسا هات و كؤماريَكي نةمسايي بضووك دامةزرا و ضةندين طةلي وةكو يؤطسلاظي و ضيك و سلؤظاكي و رؤماني و ثؤلةندي ليَ جيابؤوة، هةروةها جةنطي جيهاني يةكةم هؤكاريَكي طرنط بوو بؤ كؤتاييهيَنان بة دةستةلآتي بنةمالَةى رؤمانؤظ لة رووسيا، هاوكات دةستةلآتي خةليفة عوسمانييةكانيش كؤتايي ثيَهات و كؤماري توركياي نويَ دامةزرا و سةرجةم ولآتة عةرةبييةكان و ضةند ناوضةيةك لة ئةوروثا و دوورطةكاني دةرياى ئيجةى ليَ جيابؤوة.</a:t>
            </a:r>
            <a:endParaRPr lang="en-US" dirty="0">
              <a:cs typeface="Ali_K_Alwand" pitchFamily="2" charset="-78"/>
            </a:endParaRPr>
          </a:p>
        </p:txBody>
      </p:sp>
    </p:spTree>
    <p:extLst>
      <p:ext uri="{BB962C8B-B14F-4D97-AF65-F5344CB8AC3E}">
        <p14:creationId xmlns:p14="http://schemas.microsoft.com/office/powerpoint/2010/main" val="4287120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r" rtl="1">
              <a:buNone/>
            </a:pPr>
            <a:r>
              <a:rPr lang="ku-Arab-IQ" dirty="0" smtClean="0">
                <a:cs typeface="Ali_K_Alwand" pitchFamily="2" charset="-78"/>
              </a:rPr>
              <a:t>٢- </a:t>
            </a:r>
            <a:r>
              <a:rPr lang="ar-IQ" dirty="0" smtClean="0">
                <a:cs typeface="Ali_K_Alwand" pitchFamily="2" charset="-78"/>
              </a:rPr>
              <a:t>لة </a:t>
            </a:r>
            <a:r>
              <a:rPr lang="ar-IQ" dirty="0">
                <a:cs typeface="Ali_K_Alwand" pitchFamily="2" charset="-78"/>
              </a:rPr>
              <a:t>ئةنجامي جةنطي جيهاني يةكةمدا، ضةند دةولَةتيَكي نويَ لةسةر نةخشةى سياسيي جيهان دةركةوتن، لةوانة كؤماري نةمسا و كؤمارى ثؤلَةندا و كؤمارى ضيكؤسلؤظاكيا و كؤمارى توركيا و شانشيني يوطسلاظيا و شانشيني مةجةر. </a:t>
            </a:r>
            <a:endParaRPr lang="en-US" dirty="0" smtClean="0">
              <a:effectLst/>
              <a:cs typeface="Ali_K_Alwand" pitchFamily="2" charset="-78"/>
            </a:endParaRPr>
          </a:p>
          <a:p>
            <a:pPr marL="0" lvl="0" indent="0" algn="r" rtl="1">
              <a:buNone/>
            </a:pPr>
            <a:r>
              <a:rPr lang="ku-Arab-IQ" dirty="0" smtClean="0">
                <a:cs typeface="Ali_K_Alwand" pitchFamily="2" charset="-78"/>
              </a:rPr>
              <a:t>٣- </a:t>
            </a:r>
            <a:r>
              <a:rPr lang="ar-IQ" dirty="0" smtClean="0">
                <a:cs typeface="Ali_K_Alwand" pitchFamily="2" charset="-78"/>
              </a:rPr>
              <a:t>رووبةرِي </a:t>
            </a:r>
            <a:r>
              <a:rPr lang="ar-IQ" dirty="0">
                <a:cs typeface="Ali_K_Alwand" pitchFamily="2" charset="-78"/>
              </a:rPr>
              <a:t>هةنديَك ولآتي وةك فةرةنسا و سربيا و رؤمانيا زيادبووني بةخؤيةوة بيني.</a:t>
            </a:r>
            <a:endParaRPr lang="en-US" dirty="0">
              <a:effectLst/>
              <a:cs typeface="Ali_K_Alwand" pitchFamily="2" charset="-78"/>
            </a:endParaRPr>
          </a:p>
        </p:txBody>
      </p:sp>
    </p:spTree>
    <p:extLst>
      <p:ext uri="{BB962C8B-B14F-4D97-AF65-F5344CB8AC3E}">
        <p14:creationId xmlns:p14="http://schemas.microsoft.com/office/powerpoint/2010/main" val="601230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r" rtl="1">
              <a:buNone/>
            </a:pPr>
            <a:r>
              <a:rPr lang="ku-Arab-IQ" dirty="0" smtClean="0">
                <a:cs typeface="Ali_K_Alwand" pitchFamily="2" charset="-78"/>
              </a:rPr>
              <a:t>٤- </a:t>
            </a:r>
            <a:r>
              <a:rPr lang="ar-IQ" dirty="0" smtClean="0">
                <a:cs typeface="Ali_K_Alwand" pitchFamily="2" charset="-78"/>
              </a:rPr>
              <a:t>دةركةوتني </a:t>
            </a:r>
            <a:r>
              <a:rPr lang="ar-IQ" dirty="0">
                <a:cs typeface="Ali_K_Alwand" pitchFamily="2" charset="-78"/>
              </a:rPr>
              <a:t>ضةند ولآتيَكي نويَ لة ناوضة عةرةبييةكاندا وةك سوريا و لوبنان و فةلةستين و عيراق و ميسر و سوودان و ليبيا و تونس، كة هةريةكيَك لةمانة دةكةوتة ذيَر ئينتيدابي يةكيَك لة ولآتة هاوثةيمانةكان، بةتايبةت فةرةنسا و بريتانيا.</a:t>
            </a:r>
            <a:endParaRPr lang="en-US" dirty="0" smtClean="0">
              <a:effectLst/>
              <a:cs typeface="Ali_K_Alwand" pitchFamily="2" charset="-78"/>
            </a:endParaRPr>
          </a:p>
          <a:p>
            <a:pPr marL="0" lvl="0" indent="0" algn="r" rtl="1">
              <a:buNone/>
            </a:pPr>
            <a:r>
              <a:rPr lang="ku-Arab-IQ" dirty="0" smtClean="0">
                <a:cs typeface="Ali_K_Alwand" pitchFamily="2" charset="-78"/>
              </a:rPr>
              <a:t>٥- </a:t>
            </a:r>
            <a:r>
              <a:rPr lang="ar-IQ" dirty="0" smtClean="0">
                <a:cs typeface="Ali_K_Alwand" pitchFamily="2" charset="-78"/>
              </a:rPr>
              <a:t>هةر </a:t>
            </a:r>
            <a:r>
              <a:rPr lang="ar-IQ" dirty="0">
                <a:cs typeface="Ali_K_Alwand" pitchFamily="2" charset="-78"/>
              </a:rPr>
              <a:t>لة ئةنجامي جةنطي جيهاني يةكةمدا بوو، كة كوردستان بةسةر توركيا و ئيران و عيراق و سوريادا دابةش بوو، ثارضةيةكي بضووكيشي بةر رووسيا كةوت.</a:t>
            </a:r>
            <a:endParaRPr lang="en-US" dirty="0" smtClean="0">
              <a:effectLst/>
              <a:cs typeface="Ali_K_Alwand" pitchFamily="2" charset="-78"/>
            </a:endParaRPr>
          </a:p>
          <a:p>
            <a:pPr marL="0" lvl="0" indent="0" algn="r" rtl="1">
              <a:buNone/>
            </a:pPr>
            <a:r>
              <a:rPr lang="ku-Arab-IQ" dirty="0" smtClean="0">
                <a:cs typeface="Ali_K_Alwand" pitchFamily="2" charset="-78"/>
              </a:rPr>
              <a:t>٦- </a:t>
            </a:r>
            <a:r>
              <a:rPr lang="ar-IQ" dirty="0" smtClean="0">
                <a:cs typeface="Ali_K_Alwand" pitchFamily="2" charset="-78"/>
              </a:rPr>
              <a:t>دةركةوتني </a:t>
            </a:r>
            <a:r>
              <a:rPr lang="ar-IQ" dirty="0">
                <a:cs typeface="Ali_K_Alwand" pitchFamily="2" charset="-78"/>
              </a:rPr>
              <a:t>كؤمةلَةى طةلان وةك هةنطاوي يةكةمي دةركةوتني ريَكخراوةيةكي نيَونةتةوةيي بؤ ثاراستني ئاشتي و ئاسايشي جيهان.</a:t>
            </a:r>
            <a:endParaRPr lang="en-US" dirty="0">
              <a:effectLst/>
              <a:cs typeface="Ali_K_Alwand" pitchFamily="2" charset="-78"/>
            </a:endParaRPr>
          </a:p>
        </p:txBody>
      </p:sp>
    </p:spTree>
    <p:extLst>
      <p:ext uri="{BB962C8B-B14F-4D97-AF65-F5344CB8AC3E}">
        <p14:creationId xmlns:p14="http://schemas.microsoft.com/office/powerpoint/2010/main" val="872910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r" rtl="1">
              <a:buNone/>
            </a:pPr>
            <a:r>
              <a:rPr lang="ku-Arab-IQ" dirty="0" smtClean="0">
                <a:cs typeface="Ali_K_Alwand" pitchFamily="2" charset="-78"/>
              </a:rPr>
              <a:t>٧- </a:t>
            </a:r>
            <a:r>
              <a:rPr lang="ar-IQ" dirty="0" smtClean="0">
                <a:cs typeface="Ali_K_Alwand" pitchFamily="2" charset="-78"/>
              </a:rPr>
              <a:t>دةركةوتني </a:t>
            </a:r>
            <a:r>
              <a:rPr lang="ar-IQ" dirty="0">
                <a:cs typeface="Ali_K_Alwand" pitchFamily="2" charset="-78"/>
              </a:rPr>
              <a:t>سيستةمي ئينتيداب لةبري سيستةمي كؤلؤنياليستي كؤن.</a:t>
            </a:r>
            <a:endParaRPr lang="en-US" dirty="0" smtClean="0">
              <a:effectLst/>
              <a:cs typeface="Ali_K_Alwand" pitchFamily="2" charset="-78"/>
            </a:endParaRPr>
          </a:p>
          <a:p>
            <a:pPr marL="0" lvl="0" indent="0" algn="r" rtl="1">
              <a:buNone/>
            </a:pPr>
            <a:r>
              <a:rPr lang="ku-Arab-IQ" dirty="0" smtClean="0">
                <a:cs typeface="Ali_K_Alwand" pitchFamily="2" charset="-78"/>
              </a:rPr>
              <a:t>٨- </a:t>
            </a:r>
            <a:r>
              <a:rPr lang="ar-IQ" dirty="0" smtClean="0">
                <a:cs typeface="Ali_K_Alwand" pitchFamily="2" charset="-78"/>
              </a:rPr>
              <a:t>دةركةوتني </a:t>
            </a:r>
            <a:r>
              <a:rPr lang="ar-IQ" dirty="0">
                <a:cs typeface="Ali_K_Alwand" pitchFamily="2" charset="-78"/>
              </a:rPr>
              <a:t>يةكيَتي سؤظيَت وةك زلهيَزيَكي نويَي جيهاني لةسةر بنةماى سؤسياليستي. </a:t>
            </a:r>
            <a:endParaRPr lang="en-US" dirty="0" smtClean="0">
              <a:effectLst/>
              <a:cs typeface="Ali_K_Alwand" pitchFamily="2" charset="-78"/>
            </a:endParaRPr>
          </a:p>
          <a:p>
            <a:pPr marL="0" lvl="0" indent="0" algn="r" rtl="1">
              <a:buNone/>
            </a:pPr>
            <a:r>
              <a:rPr lang="ku-Arab-IQ" dirty="0" smtClean="0">
                <a:cs typeface="Ali_K_Alwand" pitchFamily="2" charset="-78"/>
              </a:rPr>
              <a:t>٩- </a:t>
            </a:r>
            <a:r>
              <a:rPr lang="ar-IQ" dirty="0" smtClean="0">
                <a:cs typeface="Ali_K_Alwand" pitchFamily="2" charset="-78"/>
              </a:rPr>
              <a:t>رووداني </a:t>
            </a:r>
            <a:r>
              <a:rPr lang="ar-IQ" dirty="0">
                <a:cs typeface="Ali_K_Alwand" pitchFamily="2" charset="-78"/>
              </a:rPr>
              <a:t>طؤرِانكارييةكي ريشةيي لة سيستةمي سياسةتي نيَودةولَةتيدا و طؤرِاني ثارسةنطي هيَز و دةركةوتني ئةمةريكا وةك زلهيَزيَكي نويَ و تةنطهةلَضنيني بة ئةوروثا لةسةرجةم بوارة سياسيي و ئابوورييةكان. </a:t>
            </a:r>
            <a:endParaRPr lang="en-US" dirty="0" smtClean="0">
              <a:effectLst/>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2924243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lgn="r" rtl="1">
              <a:buNone/>
            </a:pPr>
            <a:r>
              <a:rPr lang="ku-Arab-IQ" dirty="0" smtClean="0">
                <a:cs typeface="Ali_K_Alwand" pitchFamily="2" charset="-78"/>
              </a:rPr>
              <a:t>١٠ - </a:t>
            </a:r>
            <a:r>
              <a:rPr lang="ar-IQ" dirty="0" smtClean="0">
                <a:cs typeface="Ali_K_Alwand" pitchFamily="2" charset="-78"/>
              </a:rPr>
              <a:t>يةكيَكي </a:t>
            </a:r>
            <a:r>
              <a:rPr lang="ar-IQ" dirty="0">
                <a:cs typeface="Ali_K_Alwand" pitchFamily="2" charset="-78"/>
              </a:rPr>
              <a:t>تر لة ئةنجامةكاني جةنطي جيهاني يةكةم، قولَبوونةوةى وشيارى نةتةوةيي و هةستي نيشتيماني بوو، تايبةت لاى ئةو طةلانةى كة ذيَردةستة و داطيركراو بوون، ئةمةش بووة هؤى ئةوةى لة ضةند ولآتيَكدا سةربةخؤيي بةدةست بهيَنن. </a:t>
            </a:r>
            <a:endParaRPr lang="en-US" dirty="0" smtClean="0">
              <a:effectLst/>
              <a:cs typeface="Ali_K_Alwand" pitchFamily="2" charset="-78"/>
            </a:endParaRPr>
          </a:p>
          <a:p>
            <a:pPr marL="0" lvl="0" indent="0" algn="r" rtl="1">
              <a:buNone/>
            </a:pPr>
            <a:r>
              <a:rPr lang="ku-Arab-IQ" dirty="0" smtClean="0">
                <a:cs typeface="Ali_K_Alwand" pitchFamily="2" charset="-78"/>
              </a:rPr>
              <a:t>١١- </a:t>
            </a:r>
            <a:r>
              <a:rPr lang="ar-IQ" dirty="0" smtClean="0">
                <a:cs typeface="Ali_K_Alwand" pitchFamily="2" charset="-78"/>
              </a:rPr>
              <a:t>جةنطي </a:t>
            </a:r>
            <a:r>
              <a:rPr lang="ar-IQ" dirty="0">
                <a:cs typeface="Ali_K_Alwand" pitchFamily="2" charset="-78"/>
              </a:rPr>
              <a:t>جيهاني يةكةم زيانيَكي زؤر طةورةى مرؤيي و ئابووري ليَكةوتةوة، كة زياتر لة دة مليؤن كةس كوذران و حةوت مليؤن كةسيش بيَكار كةوتنةوة، بة سةدان مليار دؤلاريش بةبيَ هيض دةستكةوتيَك بةفيرِؤ ضوو. </a:t>
            </a:r>
            <a:endParaRPr lang="en-US" dirty="0" smtClean="0">
              <a:effectLst/>
              <a:cs typeface="Ali_K_Alwand" pitchFamily="2" charset="-78"/>
            </a:endParaRPr>
          </a:p>
          <a:p>
            <a:pPr algn="r"/>
            <a:endParaRPr lang="en-US" dirty="0">
              <a:cs typeface="Ali_K_Alwand" pitchFamily="2" charset="-78"/>
            </a:endParaRPr>
          </a:p>
        </p:txBody>
      </p:sp>
    </p:spTree>
    <p:extLst>
      <p:ext uri="{BB962C8B-B14F-4D97-AF65-F5344CB8AC3E}">
        <p14:creationId xmlns:p14="http://schemas.microsoft.com/office/powerpoint/2010/main" val="4093957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Alwand" pitchFamily="2" charset="-78"/>
              </a:rPr>
              <a:t>كؤنطرةى ئاشتي:</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ar-IQ" dirty="0" smtClean="0">
                <a:cs typeface="Ali_K_Alwand" pitchFamily="2" charset="-78"/>
              </a:rPr>
              <a:t>دواى </a:t>
            </a:r>
            <a:r>
              <a:rPr lang="ar-IQ" dirty="0">
                <a:cs typeface="Ali_K_Alwand" pitchFamily="2" charset="-78"/>
              </a:rPr>
              <a:t>تةواوبووني جةنطي جيهاني يةكةم، ولآتة براوةكان كةوتنةخؤ بؤ بةستني كؤنطرةيةكي فراوان بة مةبةستي يةكلاييكردنةوةى كيَشةكان و سةثاندني سزاكان بةسةر ولآتة </a:t>
            </a:r>
            <a:r>
              <a:rPr lang="ar-IQ" dirty="0" smtClean="0">
                <a:cs typeface="Ali_K_Alwand" pitchFamily="2" charset="-78"/>
              </a:rPr>
              <a:t>دؤرِاوةكاندا</a:t>
            </a:r>
            <a:r>
              <a:rPr lang="en-US" dirty="0" smtClean="0">
                <a:cs typeface="Ali_K_Alwand" pitchFamily="2" charset="-78"/>
              </a:rPr>
              <a:t>.</a:t>
            </a:r>
          </a:p>
          <a:p>
            <a:pPr algn="just" rtl="1"/>
            <a:endParaRPr lang="en-US" dirty="0" smtClean="0">
              <a:cs typeface="Ali_K_Alwand" pitchFamily="2" charset="-78"/>
            </a:endParaRPr>
          </a:p>
          <a:p>
            <a:pPr algn="just" rtl="1"/>
            <a:r>
              <a:rPr lang="ar-IQ" dirty="0" smtClean="0">
                <a:cs typeface="Ali_K_Alwand" pitchFamily="2" charset="-78"/>
              </a:rPr>
              <a:t> </a:t>
            </a:r>
            <a:r>
              <a:rPr lang="ar-IQ" dirty="0">
                <a:cs typeface="Ali_K_Alwand" pitchFamily="2" charset="-78"/>
              </a:rPr>
              <a:t>ئةوةبوو هةنديَكيان ثيَيان باش بوو كؤنطرةكة لةشارى ذنيَفي ثايتةختي سويسرا بكريَت، ضونكة ولآتيَكي بيَ لايةن بووة و دوور بووة لة كاريطةرييةكاني جةنط، بةلآم هةنديَكي تريان كة زؤرينة بوون، ثيَيان وابوو دةبيَت ئةم كؤنطرةية لة شارى ثاريسي فةرةنسا ببةستريَت، ضونكة فةرةنسا رؤلَى طةورةى هةبووة لة جةنطةكة و ولآتةكةى طؤرِةثاني جةنطةكان </a:t>
            </a:r>
            <a:r>
              <a:rPr lang="ar-IQ" dirty="0" smtClean="0">
                <a:cs typeface="Ali_K_Alwand" pitchFamily="2" charset="-78"/>
              </a:rPr>
              <a:t>بووة</a:t>
            </a:r>
            <a:r>
              <a:rPr lang="en-US" dirty="0" smtClean="0">
                <a:cs typeface="Ali_K_Alwand" pitchFamily="2" charset="-78"/>
              </a:rPr>
              <a:t>.</a:t>
            </a:r>
          </a:p>
          <a:p>
            <a:pPr algn="just" rtl="1"/>
            <a:endParaRPr lang="en-US" dirty="0">
              <a:cs typeface="Ali_K_Alwand" pitchFamily="2" charset="-78"/>
            </a:endParaRPr>
          </a:p>
          <a:p>
            <a:pPr algn="just" rtl="1"/>
            <a:r>
              <a:rPr lang="ar-IQ" dirty="0" smtClean="0">
                <a:cs typeface="Ali_K_Alwand" pitchFamily="2" charset="-78"/>
              </a:rPr>
              <a:t> </a:t>
            </a:r>
            <a:r>
              <a:rPr lang="ar-IQ" dirty="0">
                <a:cs typeface="Ali_K_Alwand" pitchFamily="2" charset="-78"/>
              </a:rPr>
              <a:t>هةروةها ئةوكات ئةطةرضي هةنديَك لة ئةمةريكييةكان دةيانةويست كؤنطرةكة لة واشينطتؤن ببةستريَت بةو بيانووةى ئةمةريكا رؤلَي يةكلاييكةرةوةى هةبووة لة جةنطدا، بةلآم لةطةلأ ئةوةشدا ئةمةريكييةكان رازيبوون بةوةى لة ثاريس كؤنطرةكة ببةستريَت، ضونكة سوثايةكي ئةمةريكيشي ليَبوو بؤ ثاراستني سةرؤك ولَسن، بؤية لة 18ى كانووني دووةمي سالَى 1919، كؤنطرةكة دةستيثيَكرد.</a:t>
            </a:r>
            <a:endParaRPr lang="en-US" dirty="0">
              <a:cs typeface="Ali_K_Alwand" pitchFamily="2" charset="-78"/>
            </a:endParaRPr>
          </a:p>
          <a:p>
            <a:endParaRPr lang="en-US" dirty="0"/>
          </a:p>
        </p:txBody>
      </p:sp>
    </p:spTree>
    <p:extLst>
      <p:ext uri="{BB962C8B-B14F-4D97-AF65-F5344CB8AC3E}">
        <p14:creationId xmlns:p14="http://schemas.microsoft.com/office/powerpoint/2010/main" val="39385685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Alwand" pitchFamily="2" charset="-78"/>
              </a:rPr>
              <a:t>لةم كؤنطرةيةدا ئةطةرضي نويَنةرى 29 ولآت ئامادة بوون، بةلآم راي سةرةكي هةر بؤ نويَنةراني ضوار ولآتة زلهيَزةكة بوو، ئينطليز و فةرةنسا و ولآتة يةكطرتووةكاني ئةمةريكا و ئيتاليا، ذاثؤنيش هةرضةندة لة جةنطدا هاوثةيمانيان بوو، بةلآم تةنها لةو باسانةدا ئامادةيي هةبوو كة ثةيوةست بوو بة رؤذهةلآتي دوورةوة.</a:t>
            </a:r>
            <a:endParaRPr lang="en-US" dirty="0">
              <a:cs typeface="Ali_K_Alwand" pitchFamily="2" charset="-78"/>
            </a:endParaRPr>
          </a:p>
          <a:p>
            <a:endParaRPr lang="en-US" dirty="0"/>
          </a:p>
        </p:txBody>
      </p:sp>
    </p:spTree>
    <p:extLst>
      <p:ext uri="{BB962C8B-B14F-4D97-AF65-F5344CB8AC3E}">
        <p14:creationId xmlns:p14="http://schemas.microsoft.com/office/powerpoint/2010/main" val="34852296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IQ" dirty="0">
                <a:cs typeface="Ali_K_Alwand" pitchFamily="2" charset="-78"/>
              </a:rPr>
              <a:t>سةبارةت بة نويَنةرة سةرةكي و ديارةكاني ناو كؤنطرة، بريَتي بوون لةمانة:</a:t>
            </a:r>
            <a:endParaRPr lang="en-US" dirty="0">
              <a:cs typeface="Ali_K_Alwand" pitchFamily="2" charset="-78"/>
            </a:endParaRPr>
          </a:p>
          <a:p>
            <a:pPr lvl="0" algn="r" rtl="1"/>
            <a:r>
              <a:rPr lang="ar-IQ" dirty="0">
                <a:cs typeface="Ali_K_Alwand" pitchFamily="2" charset="-78"/>
              </a:rPr>
              <a:t>لؤرد ولَسن، كة سةرؤكي ئةمةريكا بوو لةو كاتةدا و سةرؤكي شاندي ئةمةريكي بوو لة </a:t>
            </a:r>
            <a:r>
              <a:rPr lang="ar-IQ" dirty="0" smtClean="0">
                <a:cs typeface="Ali_K_Alwand" pitchFamily="2" charset="-78"/>
              </a:rPr>
              <a:t>كؤنطرةكةدا</a:t>
            </a:r>
            <a:endParaRPr lang="en-US" dirty="0" smtClean="0">
              <a:cs typeface="Ali_K_Alwand" pitchFamily="2" charset="-78"/>
            </a:endParaRPr>
          </a:p>
          <a:p>
            <a:pPr lvl="0" algn="r" rtl="1"/>
            <a:r>
              <a:rPr lang="ar-IQ" dirty="0" smtClean="0">
                <a:cs typeface="Ali_K_Alwand" pitchFamily="2" charset="-78"/>
              </a:rPr>
              <a:t>كليمةنسؤ</a:t>
            </a:r>
            <a:r>
              <a:rPr lang="ar-IQ" dirty="0">
                <a:cs typeface="Ali_K_Alwand" pitchFamily="2" charset="-78"/>
              </a:rPr>
              <a:t>، سةرؤك وةزيراني فةرةنسا بوو و سةرؤكي شاندي فةرةنسيةكانيش </a:t>
            </a:r>
            <a:r>
              <a:rPr lang="ar-IQ" dirty="0" smtClean="0">
                <a:cs typeface="Ali_K_Alwand" pitchFamily="2" charset="-78"/>
              </a:rPr>
              <a:t>بوو</a:t>
            </a:r>
            <a:r>
              <a:rPr lang="en-US" dirty="0" smtClean="0">
                <a:cs typeface="Ali_K_Alwand" pitchFamily="2" charset="-78"/>
              </a:rPr>
              <a:t>.</a:t>
            </a:r>
          </a:p>
          <a:p>
            <a:pPr lvl="0" algn="r" rtl="1"/>
            <a:r>
              <a:rPr lang="ar-IQ" dirty="0" smtClean="0">
                <a:cs typeface="Ali_K_Alwand" pitchFamily="2" charset="-78"/>
              </a:rPr>
              <a:t>شاندةكةى </a:t>
            </a:r>
            <a:r>
              <a:rPr lang="ar-IQ" dirty="0">
                <a:cs typeface="Ali_K_Alwand" pitchFamily="2" charset="-78"/>
              </a:rPr>
              <a:t>بريتانياش بةسةرؤكايةتي لويد جؤرج بوو، كة بلفؤري وةزيرى دةرةوةيشي لةطةلَدا </a:t>
            </a:r>
            <a:r>
              <a:rPr lang="ar-IQ" dirty="0" smtClean="0">
                <a:cs typeface="Ali_K_Alwand" pitchFamily="2" charset="-78"/>
              </a:rPr>
              <a:t>بوو</a:t>
            </a:r>
            <a:r>
              <a:rPr lang="en-US" dirty="0" smtClean="0">
                <a:cs typeface="Ali_K_Alwand" pitchFamily="2" charset="-78"/>
              </a:rPr>
              <a:t>.</a:t>
            </a:r>
          </a:p>
          <a:p>
            <a:pPr lvl="0" algn="r" rtl="1"/>
            <a:r>
              <a:rPr lang="ar-IQ" dirty="0" smtClean="0">
                <a:cs typeface="Ali_K_Alwand" pitchFamily="2" charset="-78"/>
              </a:rPr>
              <a:t>ئؤرلاندؤ</a:t>
            </a:r>
            <a:r>
              <a:rPr lang="ar-IQ" dirty="0">
                <a:cs typeface="Ali_K_Alwand" pitchFamily="2" charset="-78"/>
              </a:rPr>
              <a:t>، سةرؤكايةتي شاندي ئيتالياي </a:t>
            </a:r>
            <a:r>
              <a:rPr lang="ar-IQ" dirty="0" smtClean="0">
                <a:cs typeface="Ali_K_Alwand" pitchFamily="2" charset="-78"/>
              </a:rPr>
              <a:t>دةكرد</a:t>
            </a:r>
            <a:r>
              <a:rPr lang="en-US" dirty="0">
                <a:cs typeface="Ali_K_Alwand" pitchFamily="2" charset="-78"/>
              </a:rPr>
              <a:t>.</a:t>
            </a:r>
            <a:endParaRPr lang="en-US" dirty="0" smtClean="0">
              <a:cs typeface="Ali_K_Alwand" pitchFamily="2" charset="-78"/>
            </a:endParaRPr>
          </a:p>
          <a:p>
            <a:pPr lvl="0" algn="r" rtl="1"/>
            <a:r>
              <a:rPr lang="ar-IQ" dirty="0" smtClean="0">
                <a:cs typeface="Ali_K_Alwand" pitchFamily="2" charset="-78"/>
              </a:rPr>
              <a:t>وةفدي </a:t>
            </a:r>
            <a:r>
              <a:rPr lang="ar-IQ" dirty="0">
                <a:cs typeface="Ali_K_Alwand" pitchFamily="2" charset="-78"/>
              </a:rPr>
              <a:t>ذاثؤني كة بة سةرؤكايةتي (سيؤن جي) بوو، ئةمان كةمتر لةو كيَشانةى تايبةت بوون ئةوروثاوة، بةشداردةبوون، ضونكة ئةو نةيدةويست هيض ولآتيَكي تر لة دذي ذاثؤن </a:t>
            </a:r>
            <a:r>
              <a:rPr lang="ar-IQ" dirty="0" smtClean="0">
                <a:cs typeface="Ali_K_Alwand" pitchFamily="2" charset="-78"/>
              </a:rPr>
              <a:t>بوروذيَنيَت. </a:t>
            </a:r>
            <a:endParaRPr lang="en-US" dirty="0">
              <a:cs typeface="Ali_K_Alwand" pitchFamily="2" charset="-78"/>
            </a:endParaRPr>
          </a:p>
          <a:p>
            <a:pPr algn="r"/>
            <a:r>
              <a:rPr lang="ar-IQ" dirty="0">
                <a:cs typeface="Ali_K_Alwand" pitchFamily="2" charset="-78"/>
              </a:rPr>
              <a:t>يةكيَكي تر لة شاندةكاني كؤنطرةكة، ذةنةرال (سميس)ي نويَنةري ئةفةريقاي باشوور بوو، ئةم بوو كة سيستةمي ئينتيدابي ثيَشنياركرد و دواجاريش ثةسةندكرا. هةروةها نويَنةري ضيكؤسلؤظاكيا و ثاشاي بةلجيكا لةويَ بوون، لةطةلَ نويَنةري ضةندين ولآت و طةلي تر. </a:t>
            </a:r>
            <a:endParaRPr lang="en-US" dirty="0">
              <a:cs typeface="Ali_K_Alwand" pitchFamily="2" charset="-78"/>
            </a:endParaRPr>
          </a:p>
        </p:txBody>
      </p:sp>
    </p:spTree>
    <p:extLst>
      <p:ext uri="{BB962C8B-B14F-4D97-AF65-F5344CB8AC3E}">
        <p14:creationId xmlns:p14="http://schemas.microsoft.com/office/powerpoint/2010/main" val="2956807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Alwand" pitchFamily="2" charset="-78"/>
              </a:rPr>
              <a:t>لة 18ي كانووني دووةمي 1919دا، كؤنطرةكة كرايةوة و نويَنةرى 70 لايةن لة يةكةم دانيشتندا ئامادة بوون، بةلآم ولآتة دؤرِاوةكان و رووسيا ريَيان ثيَنةدرا ئامادةى كؤنطرةكة بن، لةم كؤنطرةيةدا شةش دانيشتني طشتي بةسترا، كة يةكيَكيان تايبةت بوو بة كؤمةلَةى </a:t>
            </a:r>
            <a:r>
              <a:rPr lang="ar-IQ" dirty="0" smtClean="0">
                <a:cs typeface="Ali_K_Alwand" pitchFamily="2" charset="-78"/>
              </a:rPr>
              <a:t>طةلان</a:t>
            </a:r>
            <a:r>
              <a:rPr lang="en-US" dirty="0">
                <a:cs typeface="Ali_K_Alwand" pitchFamily="2" charset="-78"/>
              </a:rPr>
              <a:t>.</a:t>
            </a:r>
          </a:p>
        </p:txBody>
      </p:sp>
    </p:spTree>
    <p:extLst>
      <p:ext uri="{BB962C8B-B14F-4D97-AF65-F5344CB8AC3E}">
        <p14:creationId xmlns:p14="http://schemas.microsoft.com/office/powerpoint/2010/main" val="353974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ku-Arab-IQ" b="1" dirty="0" smtClean="0">
                <a:cs typeface="Ali_K_Alwand" pitchFamily="2" charset="-78"/>
              </a:rPr>
              <a:t>٣- </a:t>
            </a:r>
            <a:r>
              <a:rPr lang="ar-IQ" b="1" dirty="0" smtClean="0">
                <a:cs typeface="Ali_K_Alwand" pitchFamily="2" charset="-78"/>
              </a:rPr>
              <a:t>هاوثةيمانيَتيية </a:t>
            </a:r>
            <a:r>
              <a:rPr lang="ar-IQ" b="1" dirty="0">
                <a:cs typeface="Ali_K_Alwand" pitchFamily="2" charset="-78"/>
              </a:rPr>
              <a:t>نيَودةولَةتييةكان: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r"/>
            <a:r>
              <a:rPr lang="ar-IQ" dirty="0">
                <a:cs typeface="Ali_K_Alwand" pitchFamily="2" charset="-78"/>
              </a:rPr>
              <a:t>لة كاتيَكدا كة ثةيوةنديية نيَودةولَةتييةكان لة طرذي بةردةوامدا بوون، هةر لة دواى يةكيَتي ئةلَمانياوة ئيدي سياسةتيَكي نويَ لة نيَو ولآتة زلهيَزةكاندا دةركةوت، كة بة سياسةتي هاوثةيمانيَتي طرتني نيَودةولَةتي ناسراوة، ئةم سياسةتة يةكيَك بوو لة هةنطاوة طرنطةكاني بةرةو دوو جةمسةربردني زلهيَزةكاني جيهان. هةر لة دواى ئةوةى كة ئةلَمانيا لة سالَى 1870-1871 شكستيَكي طةورةى بة فةرةنسا دا و هةردوو ناوضةى ئةلزاس و لؤريني خستة ذيَر دةستي خؤي و سزايةكي زؤرى بةسةر فةرةنسادا سةثاند، ئيدي هةر يةكة لةم دوو ولآتة بةضاوي طومانةوة دةيانرِوانيية ئةويتريان، لة لايةك ئةلَمانيا لةوة دلَنيا بوو، كة فةرةنسا ئةمةى بيرناضيَت و بةردةوام لة ضاوةرِواني هةليَكداية بؤ تؤلَة سةندنةوة، لةولاشةوة فةرةنسا بةردةوام لة هةولَي خؤبةهيَزكردن و طيَرِانةوةى ثيَطة نيَودةولَةتييةكةى خؤيدا بوو، واتا ئةم دوو دةولَةتة بةردةوام بةضاوي طومانةوة دةيانرِوانيية يةكدي و ليَرةشةوة هيَدي هيَدي بوون بة ماكي دوولةتبووني زلهيَزةكان و جةمسةرطرتنيان بةدةورى هةر يةكيَك لةم دوو هيَزةدا بةثيَي بةرذةوةندييةكانيان، بؤية هةر لة سالَي 1872ةوة ضةند هاوثةيمانيَتييةك بةثيَي بةرذةوةندي فةرةنسا و ئةلَمانيا لة نيَوان زلهيَزةكاندا بةسترا، لةوانةش: </a:t>
            </a:r>
            <a:endParaRPr lang="en-US" dirty="0" smtClean="0">
              <a:effectLst/>
              <a:cs typeface="Ali_K_Alwand" pitchFamily="2" charset="-78"/>
            </a:endParaRPr>
          </a:p>
          <a:p>
            <a:endParaRPr lang="en-US" dirty="0"/>
          </a:p>
        </p:txBody>
      </p:sp>
    </p:spTree>
    <p:extLst>
      <p:ext uri="{BB962C8B-B14F-4D97-AF65-F5344CB8AC3E}">
        <p14:creationId xmlns:p14="http://schemas.microsoft.com/office/powerpoint/2010/main" val="20718940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Alwand" pitchFamily="2" charset="-78"/>
              </a:rPr>
              <a:t>لة 28ى حوزةيراني سالَى 1919دا، دواى بيَنةوبةرة و طفتوطؤ و كيَشةو مشتومرِيَكي زؤر، ثةيماني ظيَرساي مؤركرا، دواتريش ضةند ثةيمانيَكي تر لةطةلَ ولآتة دؤرِاوةكاندا مؤركرا، لة 21ي كانووني دووةمي سالَى 1921دا، كؤنطرةكة كؤتايي بةكارةكاني خؤى هيَنا، </a:t>
            </a:r>
            <a:endParaRPr lang="en-US" dirty="0">
              <a:cs typeface="Ali_K_Alwand" pitchFamily="2" charset="-78"/>
            </a:endParaRPr>
          </a:p>
        </p:txBody>
      </p:sp>
    </p:spTree>
    <p:extLst>
      <p:ext uri="{BB962C8B-B14F-4D97-AF65-F5344CB8AC3E}">
        <p14:creationId xmlns:p14="http://schemas.microsoft.com/office/powerpoint/2010/main" val="33393685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Alwand" pitchFamily="2" charset="-78"/>
              </a:rPr>
              <a:t>ثةيماننامةى ظيَرساي</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algn="r" rtl="1"/>
            <a:r>
              <a:rPr lang="ar-IQ" dirty="0">
                <a:cs typeface="Ali_K_Alwand" pitchFamily="2" charset="-78"/>
              </a:rPr>
              <a:t>كؤنطرةكة ضةند ثةيماننامةيةكي لةطةلأ ولآتة دؤرِاوةكاندا مؤركرد، لةوانةش</a:t>
            </a:r>
            <a:r>
              <a:rPr lang="ar-IQ" dirty="0" smtClean="0">
                <a:cs typeface="Ali_K_Alwand" pitchFamily="2" charset="-78"/>
              </a:rPr>
              <a:t>:</a:t>
            </a:r>
            <a:endParaRPr lang="en-US" dirty="0" smtClean="0">
              <a:cs typeface="Ali_K_Alwand" pitchFamily="2" charset="-78"/>
            </a:endParaRPr>
          </a:p>
          <a:p>
            <a:pPr lvl="0" algn="r" rtl="1"/>
            <a:r>
              <a:rPr lang="ar-IQ" b="1" dirty="0">
                <a:cs typeface="Ali_K_Alwand" pitchFamily="2" charset="-78"/>
              </a:rPr>
              <a:t>ثةيماننامةى ظيَرساي</a:t>
            </a:r>
            <a:endParaRPr lang="en-US" dirty="0">
              <a:cs typeface="Ali_K_Alwand" pitchFamily="2" charset="-78"/>
            </a:endParaRPr>
          </a:p>
          <a:p>
            <a:pPr algn="r" rtl="1"/>
            <a:r>
              <a:rPr lang="ar-IQ" dirty="0">
                <a:cs typeface="Ali_K_Alwand" pitchFamily="2" charset="-78"/>
              </a:rPr>
              <a:t>طرنطترين بةندةكاني ثةيماننامةى ظيَرساي</a:t>
            </a:r>
            <a:endParaRPr lang="en-US" dirty="0">
              <a:cs typeface="Ali_K_Alwand" pitchFamily="2" charset="-78"/>
            </a:endParaRPr>
          </a:p>
          <a:p>
            <a:pPr lvl="0" algn="r" rtl="1"/>
            <a:r>
              <a:rPr lang="ar-IQ" dirty="0">
                <a:cs typeface="Ali_K_Alwand" pitchFamily="2" charset="-78"/>
              </a:rPr>
              <a:t>بةشي يةكةمي ثةيماننامةكة تايبةت بوو بة طةلآلَةنامةكةى كؤمةلَةى طةلان.</a:t>
            </a:r>
            <a:endParaRPr lang="en-US" dirty="0">
              <a:cs typeface="Ali_K_Alwand" pitchFamily="2" charset="-78"/>
            </a:endParaRPr>
          </a:p>
          <a:p>
            <a:pPr lvl="0" algn="r" rtl="1"/>
            <a:r>
              <a:rPr lang="ar-IQ" dirty="0">
                <a:cs typeface="Ali_K_Alwand" pitchFamily="2" charset="-78"/>
              </a:rPr>
              <a:t>بةشيَكي تري تايبةت بوو بة ريَكخستني سنووري ئةلَمانيا بةمجؤرة: </a:t>
            </a:r>
            <a:endParaRPr lang="en-US" dirty="0">
              <a:cs typeface="Ali_K_Alwand" pitchFamily="2" charset="-78"/>
            </a:endParaRPr>
          </a:p>
          <a:p>
            <a:pPr marL="0" indent="0" rtl="1">
              <a:buNone/>
            </a:pPr>
            <a:r>
              <a:rPr lang="ar-IQ" dirty="0"/>
              <a:t> </a:t>
            </a:r>
            <a:endParaRPr lang="en-US" dirty="0"/>
          </a:p>
          <a:p>
            <a:endParaRPr lang="en-US" dirty="0"/>
          </a:p>
        </p:txBody>
      </p:sp>
    </p:spTree>
    <p:extLst>
      <p:ext uri="{BB962C8B-B14F-4D97-AF65-F5344CB8AC3E}">
        <p14:creationId xmlns:p14="http://schemas.microsoft.com/office/powerpoint/2010/main" val="2449926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lgn="just" rtl="1"/>
            <a:r>
              <a:rPr lang="ar-IQ" dirty="0">
                <a:cs typeface="Ali_K_Alwand" pitchFamily="2" charset="-78"/>
              </a:rPr>
              <a:t>طيَرِانةوةى ناوضةكاني ئةلزاس و لؤرين بؤ فةرةنسا بةثيَي ماددةى 510. </a:t>
            </a:r>
            <a:endParaRPr lang="en-US" dirty="0">
              <a:cs typeface="Ali_K_Alwand" pitchFamily="2" charset="-78"/>
            </a:endParaRPr>
          </a:p>
          <a:p>
            <a:pPr lvl="0" algn="just" rtl="1"/>
            <a:r>
              <a:rPr lang="ar-IQ" dirty="0">
                <a:cs typeface="Ali_K_Alwand" pitchFamily="2" charset="-78"/>
              </a:rPr>
              <a:t>ناوضةى سار كة ناوضةيةكي دةولَةمةند بوو بة كانة خةلَوزييةكان، بؤ ماوةى 15 سالَ خراية ذيَر دةستةلآتي فةرةنساوة بةو مةرجةى لة كؤتايي ئةو ماوةيةدا راثرسييةك لةو ناوضةية ئةنجام بدريَت بؤ ئةوةى خؤيان ضارةنووسي خؤيان دياريبكةن. </a:t>
            </a:r>
            <a:endParaRPr lang="en-US" dirty="0">
              <a:cs typeface="Ali_K_Alwand" pitchFamily="2" charset="-78"/>
            </a:endParaRPr>
          </a:p>
          <a:p>
            <a:pPr lvl="0" algn="just" rtl="1"/>
            <a:r>
              <a:rPr lang="ar-IQ" dirty="0">
                <a:cs typeface="Ali_K_Alwand" pitchFamily="2" charset="-78"/>
              </a:rPr>
              <a:t>هةر سيَ هةريَمي (ئؤبن و مالنيدي و مؤرسن) دران بة بةلجيكا.</a:t>
            </a:r>
            <a:endParaRPr lang="en-US" dirty="0">
              <a:cs typeface="Ali_K_Alwand" pitchFamily="2" charset="-78"/>
            </a:endParaRPr>
          </a:p>
          <a:p>
            <a:pPr lvl="0" algn="just" rtl="1"/>
            <a:r>
              <a:rPr lang="ar-IQ" dirty="0">
                <a:cs typeface="Ali_K_Alwand" pitchFamily="2" charset="-78"/>
              </a:rPr>
              <a:t>برِياردرا لةبةشي باكووري شلزظيط راثرسييةك بكريَت تا دانيشتوانةكةى ضارةنووسي خؤيان دياريبكةن. </a:t>
            </a:r>
            <a:endParaRPr lang="en-US" dirty="0">
              <a:cs typeface="Ali_K_Alwand" pitchFamily="2" charset="-78"/>
            </a:endParaRPr>
          </a:p>
          <a:p>
            <a:pPr lvl="0" algn="just" rtl="1"/>
            <a:r>
              <a:rPr lang="ar-IQ" dirty="0">
                <a:cs typeface="Ali_K_Alwand" pitchFamily="2" charset="-78"/>
              </a:rPr>
              <a:t>برِياردرا لةسةر سةربةخؤيي ثؤلةندا، بة مةرجيَك ريَرِةويَكي 60 ميل ثاني ثيَدرا بؤ ئةوةى بطاتة سةر دةرياي بةلتيك. </a:t>
            </a:r>
            <a:endParaRPr lang="en-US" dirty="0">
              <a:cs typeface="Ali_K_Alwand" pitchFamily="2" charset="-78"/>
            </a:endParaRPr>
          </a:p>
          <a:p>
            <a:pPr lvl="0" algn="just" rtl="1"/>
            <a:r>
              <a:rPr lang="ar-IQ" dirty="0">
                <a:cs typeface="Ali_K_Alwand" pitchFamily="2" charset="-78"/>
              </a:rPr>
              <a:t>سيليزياي سةروو لة نيَوان ثؤلةندا و ضيكؤسلؤظاكيا دابةشكرا و زؤرينةش بةر ثؤلةندا كةوت. ناوضةى دانتزيك خراية ذيَر ضاوديَرى كؤمةلَةى طةلان بةمةرجيَك ثؤلةندا لةبري ئةو بةرِيَوةى بةريَت. </a:t>
            </a:r>
            <a:endParaRPr lang="en-US" dirty="0">
              <a:cs typeface="Ali_K_Alwand" pitchFamily="2" charset="-78"/>
            </a:endParaRPr>
          </a:p>
          <a:p>
            <a:pPr algn="just"/>
            <a:endParaRPr lang="en-US" dirty="0">
              <a:cs typeface="Ali_K_Alwand" pitchFamily="2" charset="-78"/>
            </a:endParaRPr>
          </a:p>
        </p:txBody>
      </p:sp>
    </p:spTree>
    <p:extLst>
      <p:ext uri="{BB962C8B-B14F-4D97-AF65-F5344CB8AC3E}">
        <p14:creationId xmlns:p14="http://schemas.microsoft.com/office/powerpoint/2010/main" val="2706841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Alwand" pitchFamily="2" charset="-78"/>
              </a:rPr>
              <a:t>بةشيَكيشي تايبةت بوو بة داطيرطةكاني ئةلَمانيا، كة ئةلَمانيا دةست لة سةرجةم داطيرطةكان و ئيمتيازةكاني لةويَدا هةلَبطريَت، ئةم ناوضانة بةسةر هاوثةيماناندا دابةش بكريَت. هةروةها ئةلَمانيا ناضار بوو دةست لة سةرجةم جياوط و بةرذةوةندييةكاني لة دةولَةتي عوسماني و بولطاريا و ئيمثراتؤرياى نةمسا-مةجةر هةلَبطريَت. </a:t>
            </a:r>
            <a:endParaRPr lang="en-US" dirty="0">
              <a:cs typeface="Ali_K_Alwand" pitchFamily="2" charset="-78"/>
            </a:endParaRPr>
          </a:p>
          <a:p>
            <a:endParaRPr lang="en-US" dirty="0"/>
          </a:p>
        </p:txBody>
      </p:sp>
    </p:spTree>
    <p:extLst>
      <p:ext uri="{BB962C8B-B14F-4D97-AF65-F5344CB8AC3E}">
        <p14:creationId xmlns:p14="http://schemas.microsoft.com/office/powerpoint/2010/main" val="40268974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rtl="1"/>
            <a:r>
              <a:rPr lang="ar-IQ" dirty="0">
                <a:cs typeface="Ali_K_Alwand" pitchFamily="2" charset="-78"/>
              </a:rPr>
              <a:t>لةرِووي سةربازييشةوة برِياردرا: </a:t>
            </a:r>
            <a:endParaRPr lang="en-US" dirty="0">
              <a:cs typeface="Ali_K_Alwand" pitchFamily="2" charset="-78"/>
            </a:endParaRPr>
          </a:p>
          <a:p>
            <a:pPr lvl="0" algn="just" rtl="1"/>
            <a:r>
              <a:rPr lang="ar-IQ" dirty="0">
                <a:cs typeface="Ali_K_Alwand" pitchFamily="2" charset="-78"/>
              </a:rPr>
              <a:t>بةشي رؤذئاواي رووباري راين بؤ ماوةى 15 سالَ لةلايةن سوثاي فةرةنسييةوة بةرِيَوةببريَت، بؤ ئةوةى بةر بة فراوانخوازييةكاني ئةلَمانيا بطيريَت.</a:t>
            </a:r>
            <a:endParaRPr lang="en-US" dirty="0">
              <a:cs typeface="Ali_K_Alwand" pitchFamily="2" charset="-78"/>
            </a:endParaRPr>
          </a:p>
          <a:p>
            <a:pPr lvl="0" algn="just" rtl="1"/>
            <a:r>
              <a:rPr lang="ar-IQ" dirty="0">
                <a:cs typeface="Ali_K_Alwand" pitchFamily="2" charset="-78"/>
              </a:rPr>
              <a:t>سةرجةم قةلآ و شويَنة سةختةكاني بةشي رؤذهةلآتي رووباري راين بة رووبةري 50 كيلؤمةتر تيَكبدريَت و ئةو ناوضةية كرا بة ناوضةى بيَ ضةك، واتا نابيَت ضةكدار يان سةرباز لةويَدا هةبيَت. </a:t>
            </a:r>
            <a:endParaRPr lang="en-US" dirty="0">
              <a:cs typeface="Ali_K_Alwand" pitchFamily="2" charset="-78"/>
            </a:endParaRPr>
          </a:p>
          <a:p>
            <a:pPr lvl="0" algn="just" rtl="1"/>
            <a:r>
              <a:rPr lang="ar-IQ" dirty="0">
                <a:cs typeface="Ali_K_Alwand" pitchFamily="2" charset="-78"/>
              </a:rPr>
              <a:t>برِياري هةلَوةشاندنةوةى سةرؤكايةتي ئةركاني سوثاي ئةلَمانيا دةركرا و ئةلَمانيا ناضاركرا كة لة 100 هةزار سةرباز و 4 هةزار ئةفسةر زياتري نةبيَت. سوثاي دةريايي و كةرةستةى جةنطي دةريايي و كةشتيطةلةكةشي سنوورداركرا. </a:t>
            </a:r>
            <a:endParaRPr lang="en-US" dirty="0">
              <a:cs typeface="Ali_K_Alwand" pitchFamily="2" charset="-78"/>
            </a:endParaRPr>
          </a:p>
        </p:txBody>
      </p:sp>
    </p:spTree>
    <p:extLst>
      <p:ext uri="{BB962C8B-B14F-4D97-AF65-F5344CB8AC3E}">
        <p14:creationId xmlns:p14="http://schemas.microsoft.com/office/powerpoint/2010/main" val="5256480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r>
              <a:rPr lang="ar-IQ" dirty="0">
                <a:cs typeface="Ali_K_Alwand" pitchFamily="2" charset="-78"/>
              </a:rPr>
              <a:t>قةدةغةكرا ئةلَمانيا فرِؤكةى جةنطي دروست بكات و سوثاي ئاسماني دابمةزريَنيَت. </a:t>
            </a:r>
            <a:endParaRPr lang="en-US" dirty="0">
              <a:cs typeface="Ali_K_Alwand" pitchFamily="2" charset="-78"/>
            </a:endParaRPr>
          </a:p>
          <a:p>
            <a:pPr lvl="0" algn="r" rtl="1"/>
            <a:r>
              <a:rPr lang="ar-IQ" dirty="0">
                <a:cs typeface="Ali_K_Alwand" pitchFamily="2" charset="-78"/>
              </a:rPr>
              <a:t>برِياردرا ضاوديَرييةكي توند بخريَتة سةر دروستكردني ضةك و كةرةستة سةربازييةكان لة ئةلَمانيا. </a:t>
            </a:r>
            <a:endParaRPr lang="en-US" dirty="0">
              <a:cs typeface="Ali_K_Alwand" pitchFamily="2" charset="-78"/>
            </a:endParaRPr>
          </a:p>
          <a:p>
            <a:pPr lvl="0" algn="r" rtl="1"/>
            <a:r>
              <a:rPr lang="ar-IQ" dirty="0">
                <a:cs typeface="Ali_K_Alwand" pitchFamily="2" charset="-78"/>
              </a:rPr>
              <a:t>قةدةغةكرا ئةلَمانيا طازي ذةهراوي يان شلةى هاوشيَوةى دروست بكات. </a:t>
            </a:r>
            <a:endParaRPr lang="en-US" dirty="0">
              <a:cs typeface="Ali_K_Alwand" pitchFamily="2" charset="-78"/>
            </a:endParaRPr>
          </a:p>
          <a:p>
            <a:pPr lvl="0" algn="r" rtl="1"/>
            <a:r>
              <a:rPr lang="ar-IQ" dirty="0">
                <a:cs typeface="Ali_K_Alwand" pitchFamily="2" charset="-78"/>
              </a:rPr>
              <a:t>برِياردرا كة ئةلَمانيا بؤى نةبيَت زريثؤش و تانك دروست بكات يان لةدةرةوة بيانهيَنيَت. </a:t>
            </a:r>
            <a:endParaRPr lang="en-US" dirty="0">
              <a:cs typeface="Ali_K_Alwand" pitchFamily="2" charset="-78"/>
            </a:endParaRPr>
          </a:p>
          <a:p>
            <a:pPr lvl="0" algn="r" rtl="1"/>
            <a:r>
              <a:rPr lang="ar-IQ" dirty="0">
                <a:cs typeface="Ali_K_Alwand" pitchFamily="2" charset="-78"/>
              </a:rPr>
              <a:t>برِيارى هةلَوةشاندنةوةى خزمةتي سةربازي زؤرةمليَ لة ئةلَمانيا درا. </a:t>
            </a:r>
            <a:endParaRPr lang="en-US" dirty="0">
              <a:cs typeface="Ali_K_Alwand" pitchFamily="2" charset="-78"/>
            </a:endParaRPr>
          </a:p>
        </p:txBody>
      </p:sp>
    </p:spTree>
    <p:extLst>
      <p:ext uri="{BB962C8B-B14F-4D97-AF65-F5344CB8AC3E}">
        <p14:creationId xmlns:p14="http://schemas.microsoft.com/office/powerpoint/2010/main" val="15404037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Alwand" pitchFamily="2" charset="-78"/>
              </a:rPr>
              <a:t>بةثيَي ماددةى 231ي كؤنطرةكةش، بةرثرسياريَتي جةنطي جيهاني يةكةم دراية ثالَ ئةلَمانيا و هاوثةيمانةكاني، كة مةبةستيش لةمة ناضاركردني ئةلَمانيا بوو بؤ ئةوةى ئةو زيانانةى كة بةر هاوثةيمانان يان يةكيَك لة ولآتة لايةنطرةكاني بةهؤى جةنطةوة كةوتووة، بطريَتةئةستؤ.</a:t>
            </a:r>
            <a:endParaRPr lang="en-US" dirty="0">
              <a:cs typeface="Ali_K_Alwand" pitchFamily="2" charset="-78"/>
            </a:endParaRPr>
          </a:p>
          <a:p>
            <a:pPr marL="0" indent="0">
              <a:buNone/>
            </a:pPr>
            <a:endParaRPr lang="en-US" dirty="0"/>
          </a:p>
        </p:txBody>
      </p:sp>
    </p:spTree>
    <p:extLst>
      <p:ext uri="{BB962C8B-B14F-4D97-AF65-F5344CB8AC3E}">
        <p14:creationId xmlns:p14="http://schemas.microsoft.com/office/powerpoint/2010/main" val="246820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Alwand" pitchFamily="2" charset="-78"/>
              </a:rPr>
              <a:t>ثةيماننامةى سان جيَرمان لةطةلَ نةمسا</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algn="just" rtl="1"/>
            <a:r>
              <a:rPr lang="ar-IQ" dirty="0" smtClean="0">
                <a:cs typeface="Ali_K_Alwand" pitchFamily="2" charset="-78"/>
              </a:rPr>
              <a:t>بةثيَي </a:t>
            </a:r>
            <a:r>
              <a:rPr lang="ar-IQ" dirty="0">
                <a:cs typeface="Ali_K_Alwand" pitchFamily="2" charset="-78"/>
              </a:rPr>
              <a:t>ئةم ثةيماننامةية، كة لة 10ي ئةيلوولي 1919دا لةنيَوان هاوثةيمانان و نةمسادا بةسترا، رووبةري نةمسا بة 84 هةزار كم2 دياريكرا </a:t>
            </a:r>
            <a:endParaRPr lang="en-US" dirty="0" smtClean="0">
              <a:cs typeface="Ali_K_Alwand" pitchFamily="2" charset="-78"/>
            </a:endParaRPr>
          </a:p>
          <a:p>
            <a:pPr algn="just" rtl="1"/>
            <a:r>
              <a:rPr lang="ar-IQ" dirty="0" smtClean="0">
                <a:cs typeface="Ali_K_Alwand" pitchFamily="2" charset="-78"/>
              </a:rPr>
              <a:t> </a:t>
            </a:r>
            <a:r>
              <a:rPr lang="ar-IQ" dirty="0">
                <a:cs typeface="Ali_K_Alwand" pitchFamily="2" charset="-78"/>
              </a:rPr>
              <a:t>نةمساش بوو بة كؤماريَكي بضووك، كة دانيشتووانةكةى شةش مليؤن و نيو </a:t>
            </a:r>
            <a:r>
              <a:rPr lang="ar-IQ" dirty="0" smtClean="0">
                <a:cs typeface="Ali_K_Alwand" pitchFamily="2" charset="-78"/>
              </a:rPr>
              <a:t>بو</a:t>
            </a:r>
            <a:r>
              <a:rPr lang="en-US" dirty="0" smtClean="0">
                <a:cs typeface="Ali_K_Alwand" pitchFamily="2" charset="-78"/>
              </a:rPr>
              <a:t>.</a:t>
            </a:r>
          </a:p>
          <a:p>
            <a:pPr algn="just" rtl="1"/>
            <a:r>
              <a:rPr lang="ar-IQ" dirty="0" smtClean="0">
                <a:cs typeface="Ali_K_Alwand" pitchFamily="2" charset="-78"/>
              </a:rPr>
              <a:t> </a:t>
            </a:r>
            <a:r>
              <a:rPr lang="ar-IQ" dirty="0">
                <a:cs typeface="Ali_K_Alwand" pitchFamily="2" charset="-78"/>
              </a:rPr>
              <a:t>سوثاكةشي بة 30 هةزار سةرباز سنووردار </a:t>
            </a:r>
            <a:r>
              <a:rPr lang="ar-IQ" dirty="0" smtClean="0">
                <a:cs typeface="Ali_K_Alwand" pitchFamily="2" charset="-78"/>
              </a:rPr>
              <a:t>كرا</a:t>
            </a:r>
            <a:endParaRPr lang="en-US" dirty="0" smtClean="0">
              <a:cs typeface="Ali_K_Alwand" pitchFamily="2" charset="-78"/>
            </a:endParaRPr>
          </a:p>
          <a:p>
            <a:pPr algn="just" rtl="1"/>
            <a:r>
              <a:rPr lang="ar-IQ" dirty="0" smtClean="0">
                <a:cs typeface="Ali_K_Alwand" pitchFamily="2" charset="-78"/>
              </a:rPr>
              <a:t> </a:t>
            </a:r>
            <a:r>
              <a:rPr lang="ar-IQ" dirty="0">
                <a:cs typeface="Ali_K_Alwand" pitchFamily="2" charset="-78"/>
              </a:rPr>
              <a:t>هةر لةم ثةيماننامةيةشدا يةكطرتنةوةى نةمسا لةطةلَ ئةلَمانيا </a:t>
            </a:r>
            <a:r>
              <a:rPr lang="ar-IQ" dirty="0" smtClean="0">
                <a:cs typeface="Ali_K_Alwand" pitchFamily="2" charset="-78"/>
              </a:rPr>
              <a:t>قةدةغةكرا</a:t>
            </a:r>
            <a:endParaRPr lang="en-US" dirty="0" smtClean="0">
              <a:cs typeface="Ali_K_Alwand" pitchFamily="2" charset="-78"/>
            </a:endParaRPr>
          </a:p>
          <a:p>
            <a:pPr algn="just" rtl="1"/>
            <a:r>
              <a:rPr lang="ar-IQ" dirty="0" smtClean="0">
                <a:cs typeface="Ali_K_Alwand" pitchFamily="2" charset="-78"/>
              </a:rPr>
              <a:t> </a:t>
            </a:r>
            <a:r>
              <a:rPr lang="ar-IQ" dirty="0">
                <a:cs typeface="Ali_K_Alwand" pitchFamily="2" charset="-78"/>
              </a:rPr>
              <a:t>هةروةها برِياردرا كة هةريَمي تريستا لة نةمسا جيابكريَتةوة و بدريَتة ثالَ ئيتاليا و هةردوو هةريَمي بؤهيميا و مؤراظيا بدريَتة ضيكؤسلؤظاكيا و نةمسا دةستبةردارى طاليسيا بيَت بؤ ثؤلةندا، هةروةها ثيَويستة نةمسا بةلَيَني ئةوة بدات كة ريَز لة مافي كةمة نةتةوةيي و ئايينييةكاني ضوارضيَوةى نةمسا بطريَت.</a:t>
            </a:r>
            <a:endParaRPr lang="en-US" dirty="0">
              <a:cs typeface="Ali_K_Alwand" pitchFamily="2" charset="-78"/>
            </a:endParaRPr>
          </a:p>
          <a:p>
            <a:endParaRPr lang="en-US" dirty="0"/>
          </a:p>
        </p:txBody>
      </p:sp>
    </p:spTree>
    <p:extLst>
      <p:ext uri="{BB962C8B-B14F-4D97-AF65-F5344CB8AC3E}">
        <p14:creationId xmlns:p14="http://schemas.microsoft.com/office/powerpoint/2010/main" val="22884985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Alwand" pitchFamily="2" charset="-78"/>
              </a:rPr>
              <a:t>ثةيماننامةى تريانؤن</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algn="justLow" rtl="1"/>
            <a:r>
              <a:rPr lang="ar-IQ" dirty="0" smtClean="0">
                <a:cs typeface="Ali_K_Alwand" pitchFamily="2" charset="-78"/>
              </a:rPr>
              <a:t>ئةم </a:t>
            </a:r>
            <a:r>
              <a:rPr lang="ar-IQ" dirty="0">
                <a:cs typeface="Ali_K_Alwand" pitchFamily="2" charset="-78"/>
              </a:rPr>
              <a:t>ثةيماننامةية لة 14ى حوزةيراني سالَى 1920دا لة نيَوان هاوثةيمانان و مةجةردا لة كؤشكي تريانؤن مؤركرا، بةثيَي ئةم </a:t>
            </a:r>
            <a:r>
              <a:rPr lang="ar-IQ" dirty="0" smtClean="0">
                <a:cs typeface="Ali_K_Alwand" pitchFamily="2" charset="-78"/>
              </a:rPr>
              <a:t>ثةيماننامةية</a:t>
            </a:r>
            <a:endParaRPr lang="en-US" dirty="0" smtClean="0">
              <a:cs typeface="Ali_K_Alwand" pitchFamily="2" charset="-78"/>
            </a:endParaRPr>
          </a:p>
          <a:p>
            <a:pPr algn="justLow" rtl="1"/>
            <a:r>
              <a:rPr lang="ar-IQ" dirty="0" smtClean="0">
                <a:cs typeface="Ali_K_Alwand" pitchFamily="2" charset="-78"/>
              </a:rPr>
              <a:t> </a:t>
            </a:r>
            <a:r>
              <a:rPr lang="ar-IQ" dirty="0">
                <a:cs typeface="Ali_K_Alwand" pitchFamily="2" charset="-78"/>
              </a:rPr>
              <a:t>رووبةري دةولَةتي مةجةري نويَ بة 92 هةزار كيلؤمةتر كم2 </a:t>
            </a:r>
            <a:r>
              <a:rPr lang="ar-IQ" dirty="0" smtClean="0">
                <a:cs typeface="Ali_K_Alwand" pitchFamily="2" charset="-78"/>
              </a:rPr>
              <a:t>دياريكرا</a:t>
            </a:r>
            <a:endParaRPr lang="en-US" dirty="0" smtClean="0">
              <a:cs typeface="Ali_K_Alwand" pitchFamily="2" charset="-78"/>
            </a:endParaRPr>
          </a:p>
          <a:p>
            <a:pPr algn="justLow" rtl="1"/>
            <a:r>
              <a:rPr lang="ar-IQ" dirty="0" smtClean="0">
                <a:cs typeface="Ali_K_Alwand" pitchFamily="2" charset="-78"/>
              </a:rPr>
              <a:t> </a:t>
            </a:r>
            <a:r>
              <a:rPr lang="ar-IQ" dirty="0">
                <a:cs typeface="Ali_K_Alwand" pitchFamily="2" charset="-78"/>
              </a:rPr>
              <a:t>ذمارةى دانيشتووانةكةيشي بوو 8 مليؤن كةس و سوثاكةيشي بة 35 هةزار سةرباز سنووردار كرا، هةروةها قةرةبووي جةنطيشي خراية سةر. </a:t>
            </a:r>
            <a:endParaRPr lang="en-US" dirty="0" smtClean="0">
              <a:cs typeface="Ali_K_Alwand" pitchFamily="2" charset="-78"/>
            </a:endParaRPr>
          </a:p>
          <a:p>
            <a:pPr algn="justLow" rtl="1"/>
            <a:r>
              <a:rPr lang="ar-IQ" dirty="0" smtClean="0">
                <a:cs typeface="Ali_K_Alwand" pitchFamily="2" charset="-78"/>
              </a:rPr>
              <a:t>هةر </a:t>
            </a:r>
            <a:r>
              <a:rPr lang="ar-IQ" dirty="0">
                <a:cs typeface="Ali_K_Alwand" pitchFamily="2" charset="-78"/>
              </a:rPr>
              <a:t>بةثيَي بةندةكاني ئةم ثةيماننامةية، هةريَمي ترانسيلظانيا لة مةجةر جياكرايةوة و خراية ثالَ رؤمانيا، هةروةها كرواتيا و بةشيَك لة هةريَمي بانات دراية يوطسلاظيا.</a:t>
            </a:r>
            <a:endParaRPr lang="en-US" dirty="0">
              <a:cs typeface="Ali_K_Alwand" pitchFamily="2" charset="-78"/>
            </a:endParaRPr>
          </a:p>
          <a:p>
            <a:endParaRPr lang="en-US" dirty="0"/>
          </a:p>
        </p:txBody>
      </p:sp>
    </p:spTree>
    <p:extLst>
      <p:ext uri="{BB962C8B-B14F-4D97-AF65-F5344CB8AC3E}">
        <p14:creationId xmlns:p14="http://schemas.microsoft.com/office/powerpoint/2010/main" val="2872801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Alwand" pitchFamily="2" charset="-78"/>
              </a:rPr>
              <a:t>ثةيماننامةى نؤلي لةطةلَ بولطاريا</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lstStyle/>
          <a:p>
            <a:pPr algn="just" rtl="1"/>
            <a:r>
              <a:rPr lang="ar-IQ" dirty="0" smtClean="0">
                <a:cs typeface="Ali_K_Alwand" pitchFamily="2" charset="-78"/>
              </a:rPr>
              <a:t>ئةم </a:t>
            </a:r>
            <a:r>
              <a:rPr lang="ar-IQ" dirty="0">
                <a:cs typeface="Ali_K_Alwand" pitchFamily="2" charset="-78"/>
              </a:rPr>
              <a:t>ثةيماننامةيةش لة نيَوان هاوثةيمانان و بولطاريا لة 27ي تشريني سالَى 1919دا مؤركرا، كة تيايدا </a:t>
            </a:r>
            <a:endParaRPr lang="en-US" dirty="0" smtClean="0">
              <a:cs typeface="Ali_K_Alwand" pitchFamily="2" charset="-78"/>
            </a:endParaRPr>
          </a:p>
          <a:p>
            <a:pPr algn="just" rtl="1"/>
            <a:r>
              <a:rPr lang="ar-IQ" dirty="0" smtClean="0">
                <a:cs typeface="Ali_K_Alwand" pitchFamily="2" charset="-78"/>
              </a:rPr>
              <a:t>سوثاي </a:t>
            </a:r>
            <a:r>
              <a:rPr lang="ar-IQ" dirty="0">
                <a:cs typeface="Ali_K_Alwand" pitchFamily="2" charset="-78"/>
              </a:rPr>
              <a:t>بولطاريا بة 20 هةزار سةرباز سنووردار كرا </a:t>
            </a:r>
            <a:endParaRPr lang="en-US" dirty="0" smtClean="0">
              <a:cs typeface="Ali_K_Alwand" pitchFamily="2" charset="-78"/>
            </a:endParaRPr>
          </a:p>
          <a:p>
            <a:pPr algn="just" rtl="1"/>
            <a:r>
              <a:rPr lang="ar-IQ" dirty="0" smtClean="0">
                <a:cs typeface="Ali_K_Alwand" pitchFamily="2" charset="-78"/>
              </a:rPr>
              <a:t> </a:t>
            </a:r>
            <a:r>
              <a:rPr lang="ar-IQ" dirty="0">
                <a:cs typeface="Ali_K_Alwand" pitchFamily="2" charset="-78"/>
              </a:rPr>
              <a:t>بةشيَكي طةورةى بةشة رؤذئاواييةكاني بولطاريا درا بة يوطسلاظيا كة زؤرينةيان بولطاريش بوون، هةروةها برِياردرا كة تراقياي رؤذئاوا بدريَتة يؤنان</a:t>
            </a:r>
            <a:r>
              <a:rPr lang="ar-IQ" dirty="0" smtClean="0">
                <a:cs typeface="Ali_K_Alwand" pitchFamily="2" charset="-78"/>
              </a:rPr>
              <a:t>،</a:t>
            </a:r>
            <a:endParaRPr lang="en-US" dirty="0" smtClean="0">
              <a:cs typeface="Ali_K_Alwand" pitchFamily="2" charset="-78"/>
            </a:endParaRPr>
          </a:p>
          <a:p>
            <a:pPr algn="just" rtl="1"/>
            <a:r>
              <a:rPr lang="ar-IQ" dirty="0" smtClean="0">
                <a:cs typeface="Ali_K_Alwand" pitchFamily="2" charset="-78"/>
              </a:rPr>
              <a:t> </a:t>
            </a:r>
            <a:r>
              <a:rPr lang="ar-IQ" dirty="0">
                <a:cs typeface="Ali_K_Alwand" pitchFamily="2" charset="-78"/>
              </a:rPr>
              <a:t>لة كؤتاييشدا قةرةبوويةكي جةنطي بةسةر بولطاريادا سةثيَنرا، كة دةبوو بيدات بة ولآتة سةركةوتووةكان. </a:t>
            </a:r>
            <a:endParaRPr lang="en-US" dirty="0" smtClean="0">
              <a:cs typeface="Ali_K_Alwand" pitchFamily="2" charset="-78"/>
            </a:endParaRPr>
          </a:p>
          <a:p>
            <a:pPr algn="just" rtl="1"/>
            <a:r>
              <a:rPr lang="ar-IQ" dirty="0" smtClean="0">
                <a:cs typeface="Ali_K_Alwand" pitchFamily="2" charset="-78"/>
              </a:rPr>
              <a:t>هاوكات </a:t>
            </a:r>
            <a:r>
              <a:rPr lang="ar-IQ" dirty="0">
                <a:cs typeface="Ali_K_Alwand" pitchFamily="2" charset="-78"/>
              </a:rPr>
              <a:t>دةبوو سةرجةم خةرجي ئةو ليذنانةى كة بؤ مةبةستي جيَبةجيَكردني ئةم ثةيماننامةية دانرابوون، لةئةستؤ بطريَت، بة خةرجي ئةو سوثا نيَودةولَةتييانةوة كة لة نيَو خاكةكةيدان. </a:t>
            </a:r>
            <a:endParaRPr lang="en-US" dirty="0">
              <a:cs typeface="Ali_K_Alwand" pitchFamily="2" charset="-78"/>
            </a:endParaRPr>
          </a:p>
          <a:p>
            <a:endParaRPr lang="en-US" dirty="0"/>
          </a:p>
        </p:txBody>
      </p:sp>
    </p:spTree>
    <p:extLst>
      <p:ext uri="{BB962C8B-B14F-4D97-AF65-F5344CB8AC3E}">
        <p14:creationId xmlns:p14="http://schemas.microsoft.com/office/powerpoint/2010/main" val="21188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Alwand" pitchFamily="2" charset="-78"/>
              </a:rPr>
              <a:t>يةكةم: كؤمةلَةى سيَ ئيمثراتؤرةكة 1872-1887:</a:t>
            </a:r>
            <a:endParaRPr lang="en-US" dirty="0" smtClean="0">
              <a:effectLst/>
              <a:cs typeface="Ali_K_Alwand" pitchFamily="2" charset="-78"/>
            </a:endParaRPr>
          </a:p>
          <a:p>
            <a:pPr algn="just" rtl="1"/>
            <a:r>
              <a:rPr lang="ar-IQ" dirty="0">
                <a:cs typeface="Ali_K_Alwand" pitchFamily="2" charset="-78"/>
              </a:rPr>
              <a:t> ئةم هاوثةيمانيَتيية لة سالَى 1872دا لة نيَوان هةرسيَ ئيمثراتؤر (وليامي يةكةم)ي ئةلَمانيا و (ئةلكساندةرى دووةم)ي رووسيا و (فرانسوا جؤزيَف)ي نةمسا بةسترا، كة ئامانجي سةرةكي ثاراستني دؤخي سياسيي بوو لة هةرسيَ ئيمثراتؤرييةتةكة و بةرةنطاربوونةوةى بزووتنةوة شؤرِشطيَرِييةكان </a:t>
            </a:r>
            <a:r>
              <a:rPr lang="ar-IQ" dirty="0" smtClean="0">
                <a:cs typeface="Ali_K_Alwand" pitchFamily="2" charset="-78"/>
              </a:rPr>
              <a:t>بوو</a:t>
            </a:r>
            <a:r>
              <a:rPr lang="ku-Arab-IQ" dirty="0">
                <a:cs typeface="Ali_K_Alwand" pitchFamily="2" charset="-78"/>
              </a:rPr>
              <a:t>.</a:t>
            </a:r>
            <a:endParaRPr lang="en-US" dirty="0">
              <a:cs typeface="Ali_K_Alwand" pitchFamily="2" charset="-78"/>
            </a:endParaRPr>
          </a:p>
        </p:txBody>
      </p:sp>
    </p:spTree>
    <p:extLst>
      <p:ext uri="{BB962C8B-B14F-4D97-AF65-F5344CB8AC3E}">
        <p14:creationId xmlns:p14="http://schemas.microsoft.com/office/powerpoint/2010/main" val="19366657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Alwand" pitchFamily="2" charset="-78"/>
              </a:rPr>
              <a:t>ثةيماننامةى سيَظر</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r"/>
            <a:r>
              <a:rPr lang="ar-IQ" dirty="0">
                <a:cs typeface="Ali_K_Alwand" pitchFamily="2" charset="-78"/>
              </a:rPr>
              <a:t>لة 10ى ئابي سالَى 1920دا هاوثةيمانان ئةم ثةيماننامةيةيان لةطةلَ دةولَةتي عوسمانيدا مؤركرد، كة طرنطترين بةندةكاني بريتي بوون </a:t>
            </a:r>
            <a:r>
              <a:rPr lang="ar-IQ" dirty="0" smtClean="0">
                <a:cs typeface="Ali_K_Alwand" pitchFamily="2" charset="-78"/>
              </a:rPr>
              <a:t>لةوةى</a:t>
            </a:r>
            <a:endParaRPr lang="en-US" dirty="0" smtClean="0">
              <a:cs typeface="Ali_K_Alwand" pitchFamily="2" charset="-78"/>
            </a:endParaRPr>
          </a:p>
          <a:p>
            <a:pPr algn="r"/>
            <a:r>
              <a:rPr lang="ar-IQ" dirty="0" smtClean="0">
                <a:cs typeface="Ali_K_Alwand" pitchFamily="2" charset="-78"/>
              </a:rPr>
              <a:t> </a:t>
            </a:r>
            <a:r>
              <a:rPr lang="ar-IQ" dirty="0">
                <a:cs typeface="Ali_K_Alwand" pitchFamily="2" charset="-78"/>
              </a:rPr>
              <a:t>تةنطةبةرةكاني دةردةنيل و فسفؤر بكريَتة ناوضةيةكي لة ضةكدامالَراو و ليذنةيةكي نيَودةولَةتي ضاوديَرى </a:t>
            </a:r>
            <a:r>
              <a:rPr lang="ar-IQ" dirty="0" smtClean="0">
                <a:cs typeface="Ali_K_Alwand" pitchFamily="2" charset="-78"/>
              </a:rPr>
              <a:t>بكات</a:t>
            </a:r>
            <a:endParaRPr lang="en-US" dirty="0" smtClean="0">
              <a:cs typeface="Ali_K_Alwand" pitchFamily="2" charset="-78"/>
            </a:endParaRPr>
          </a:p>
          <a:p>
            <a:pPr algn="r"/>
            <a:r>
              <a:rPr lang="ar-IQ" dirty="0" smtClean="0">
                <a:cs typeface="Ali_K_Alwand" pitchFamily="2" charset="-78"/>
              </a:rPr>
              <a:t> </a:t>
            </a:r>
            <a:r>
              <a:rPr lang="ar-IQ" dirty="0">
                <a:cs typeface="Ali_K_Alwand" pitchFamily="2" charset="-78"/>
              </a:rPr>
              <a:t>هةروةها برِياردرا ضةند ناوضةيةكي طرنط و بة ناوضةى ئةزميريشةوة بدريَت بة يؤنان</a:t>
            </a:r>
            <a:r>
              <a:rPr lang="ar-IQ" dirty="0" smtClean="0">
                <a:cs typeface="Ali_K_Alwand" pitchFamily="2" charset="-78"/>
              </a:rPr>
              <a:t>،</a:t>
            </a:r>
            <a:endParaRPr lang="en-US" dirty="0" smtClean="0">
              <a:cs typeface="Ali_K_Alwand" pitchFamily="2" charset="-78"/>
            </a:endParaRPr>
          </a:p>
          <a:p>
            <a:pPr algn="r"/>
            <a:r>
              <a:rPr lang="ar-IQ" dirty="0" smtClean="0">
                <a:cs typeface="Ali_K_Alwand" pitchFamily="2" charset="-78"/>
              </a:rPr>
              <a:t> </a:t>
            </a:r>
            <a:r>
              <a:rPr lang="ar-IQ" dirty="0">
                <a:cs typeface="Ali_K_Alwand" pitchFamily="2" charset="-78"/>
              </a:rPr>
              <a:t>دورطةى رؤدس و دؤديكانز بدريَتة ئيتاليا </a:t>
            </a:r>
            <a:endParaRPr lang="en-US" dirty="0" smtClean="0">
              <a:cs typeface="Ali_K_Alwand" pitchFamily="2" charset="-78"/>
            </a:endParaRPr>
          </a:p>
          <a:p>
            <a:pPr algn="r"/>
            <a:r>
              <a:rPr lang="ar-IQ" dirty="0" smtClean="0">
                <a:cs typeface="Ali_K_Alwand" pitchFamily="2" charset="-78"/>
              </a:rPr>
              <a:t> </a:t>
            </a:r>
            <a:r>
              <a:rPr lang="ar-IQ" dirty="0">
                <a:cs typeface="Ali_K_Alwand" pitchFamily="2" charset="-78"/>
              </a:rPr>
              <a:t>سةربةخؤيي ئةرمينياش لةبةشي رؤذهةلآتي ئةنادؤل لةذيَر ضاوديَرى ولآتة يةكطرتووةكاني ئةمةريكادا رابطةيةنريَت. </a:t>
            </a:r>
            <a:endParaRPr lang="en-US" dirty="0" smtClean="0">
              <a:cs typeface="Ali_K_Alwand" pitchFamily="2" charset="-78"/>
            </a:endParaRPr>
          </a:p>
          <a:p>
            <a:pPr algn="r"/>
            <a:r>
              <a:rPr lang="ar-IQ" dirty="0" smtClean="0">
                <a:cs typeface="Ali_K_Alwand" pitchFamily="2" charset="-78"/>
              </a:rPr>
              <a:t>هةروةها </a:t>
            </a:r>
            <a:r>
              <a:rPr lang="ar-IQ" dirty="0">
                <a:cs typeface="Ali_K_Alwand" pitchFamily="2" charset="-78"/>
              </a:rPr>
              <a:t>ئؤتؤنؤمي بدريَتة </a:t>
            </a:r>
            <a:r>
              <a:rPr lang="ar-IQ" dirty="0" smtClean="0">
                <a:cs typeface="Ali_K_Alwand" pitchFamily="2" charset="-78"/>
              </a:rPr>
              <a:t>كوردستان</a:t>
            </a:r>
            <a:r>
              <a:rPr lang="en-US" dirty="0" smtClean="0">
                <a:cs typeface="Ali_K_Alwand" pitchFamily="2" charset="-78"/>
              </a:rPr>
              <a:t>.</a:t>
            </a:r>
          </a:p>
          <a:p>
            <a:pPr algn="r"/>
            <a:r>
              <a:rPr lang="ar-IQ" dirty="0" smtClean="0">
                <a:cs typeface="Ali_K_Alwand" pitchFamily="2" charset="-78"/>
              </a:rPr>
              <a:t>هةر </a:t>
            </a:r>
            <a:r>
              <a:rPr lang="ar-IQ" dirty="0">
                <a:cs typeface="Ali_K_Alwand" pitchFamily="2" charset="-78"/>
              </a:rPr>
              <a:t>بةثيَي ئةم ثةيماننامةية برِيار وابوو سوثاي توركي و هيَزي جةندرمة و ثاسةواناني سولَتانيش سنووردار بكريَت، </a:t>
            </a:r>
            <a:endParaRPr lang="en-US" dirty="0">
              <a:cs typeface="Ali_K_Alwand" pitchFamily="2" charset="-78"/>
            </a:endParaRPr>
          </a:p>
        </p:txBody>
      </p:sp>
    </p:spTree>
    <p:extLst>
      <p:ext uri="{BB962C8B-B14F-4D97-AF65-F5344CB8AC3E}">
        <p14:creationId xmlns:p14="http://schemas.microsoft.com/office/powerpoint/2010/main" val="15124858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Alwand" pitchFamily="2" charset="-78"/>
              </a:rPr>
              <a:t>كة بةثيَي ئةم ثةيماننامةية، توركيا دةستبةرداري دورطةى عةرةبي و سوريا و عيراق و فةلةستين و ميسر و سوودان و قوبرس بوو، هةروةها تةواوي دةستةلآتي توركيا بؤ ئةستةنبول طةرِايةوة و دان بة دةستةلآت و سيادةي تةواوي دانرا لة ناوضةى ئةنادؤل، هاوكات سةرجةم ئةو قةرةبوانةى كة لة سيَظردا بةسةر توركيادا سةثيَنرابوون، ثووضةلَ كرانةوة و برِيارش درا كة بةندةرةكاني توركيا ئازاد بيَت بؤ هةموو كةشتييةك و قةدةغةش كرا كة توركيا بنكةى سةربازي و قةلآ لة سةر رؤخي دورطةكان دابمةزريَنيَت. </a:t>
            </a:r>
            <a:endParaRPr lang="en-US" dirty="0">
              <a:cs typeface="Ali_K_Alwand" pitchFamily="2" charset="-78"/>
            </a:endParaRPr>
          </a:p>
        </p:txBody>
      </p:sp>
    </p:spTree>
    <p:extLst>
      <p:ext uri="{BB962C8B-B14F-4D97-AF65-F5344CB8AC3E}">
        <p14:creationId xmlns:p14="http://schemas.microsoft.com/office/powerpoint/2010/main" val="6106643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Alwand" pitchFamily="2" charset="-78"/>
              </a:rPr>
              <a:t>كؤمةلَةى طةلان</a:t>
            </a:r>
            <a:endParaRPr lang="en-US" dirty="0">
              <a:cs typeface="Ali_K_Alwand" pitchFamily="2" charset="-78"/>
            </a:endParaRPr>
          </a:p>
        </p:txBody>
      </p:sp>
      <p:sp>
        <p:nvSpPr>
          <p:cNvPr id="3" name="Content Placeholder 2"/>
          <p:cNvSpPr>
            <a:spLocks noGrp="1"/>
          </p:cNvSpPr>
          <p:nvPr>
            <p:ph idx="1"/>
          </p:nvPr>
        </p:nvSpPr>
        <p:spPr/>
        <p:txBody>
          <a:bodyPr/>
          <a:lstStyle/>
          <a:p>
            <a:pPr algn="ctr"/>
            <a:r>
              <a:rPr lang="ar-IQ" dirty="0">
                <a:cs typeface="Ali_K_Alwand" pitchFamily="2" charset="-78"/>
              </a:rPr>
              <a:t>يةكيَك لةو كارانةى كة كؤنطرةى ئاشتي ثاريس كردي، دامةزراندني دةزطايةكي نيَودةولَةتي بوو بؤ ثاراستني ئاشتي جيهاني و ضارةسةركردنيَكي ئاشتيانةى كيَشة نيَودةولَةتييةكان، وةك بةشيَك لة جيَبةجيَكردني كؤنطرةى ئاشتي، ئةم كؤمةلَةية لة ئةنجامي داواكارى هةنديَك لة بيريار و ريَكخراوة و سياسةتمةدارى ئةوكاتة دامةزرا، كة بانطةشةيان بؤ دامةزراندني دةزطايةكي نيَودةولَةتي دةكرد، بؤ ئةوةى رؤلَي سةرةكي لة ريَكخستني ثةيوةنديية نيَودةولَةتييةكان بة شيَوازيَكي ئاشتيانة و ثةنانةبردن بؤ ضةك بطيَرِيَت. </a:t>
            </a:r>
            <a:endParaRPr lang="en-US" dirty="0">
              <a:cs typeface="Ali_K_Alwand" pitchFamily="2" charset="-78"/>
            </a:endParaRPr>
          </a:p>
          <a:p>
            <a:endParaRPr lang="en-US" dirty="0"/>
          </a:p>
        </p:txBody>
      </p:sp>
    </p:spTree>
    <p:extLst>
      <p:ext uri="{BB962C8B-B14F-4D97-AF65-F5344CB8AC3E}">
        <p14:creationId xmlns:p14="http://schemas.microsoft.com/office/powerpoint/2010/main" val="18879537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Alwand" pitchFamily="2" charset="-78"/>
              </a:rPr>
              <a:t>لة 25ي كانووني دووةمي 1919دا ئةنجوومةني بالآي هاوثةيمانان وةك بةشيَك لة برِيارةكاني ئاشتي لةطةلَ ئةلَمانيا برِياريدا ليذنةيةك لة نويَنةري 14 ولآت بة سةرؤكايةتي سةرؤك ولَسن بؤ داناني طةلآلَةنامةى كؤمةلَةى طةلان دابمةزريَت، ئةوة بوو لة 28ي نيساني سالَى 1919، برِيار لةسةر ثرؤذةى طةلآلَةنامةكة درا و لة 10ي كانووني دووةمي سالَى 1920يشدا كؤمةلَةى طةلان بة فةرمي كرايةوة. </a:t>
            </a:r>
            <a:endParaRPr lang="en-US" dirty="0">
              <a:cs typeface="Ali_K_Alwand" pitchFamily="2" charset="-78"/>
            </a:endParaRPr>
          </a:p>
        </p:txBody>
      </p:sp>
    </p:spTree>
    <p:extLst>
      <p:ext uri="{BB962C8B-B14F-4D97-AF65-F5344CB8AC3E}">
        <p14:creationId xmlns:p14="http://schemas.microsoft.com/office/powerpoint/2010/main" val="11219918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cs typeface="Ali_K_Alwand" pitchFamily="2" charset="-78"/>
              </a:rPr>
              <a:t>سةرةتا 24 دةولَةت لةم كؤمةلَةيةدا ئةندام بوون، بةلآم دواى سةربةخؤبووني ضةند ولآتيَك و هاتنةناوةوةيان بؤ كؤمةلَةى طةلان بةر لة جةنطي جيهاني دووةم، ذمارةى ئةنداماناي كؤمةلَةى طةلان 63 دةولَةت بوو. ئةوةى جيَي سةرنجة ئةوةية، كة هةرضةندة سةرؤكي ليذنةى طةلآلَةنامةى كؤمةلَةي طةلان سةرؤك ولَسن بوو، بةلآم ئةمةريكا لة كؤمةلَةى طةلاندا ئةندام نةبوو، ضونكة كؤنطريَسي ئةمةريكي واذووي لةسةر ثةيماننامةى ئاشتي بة طشتي و كؤمةلَةى طةلانيش نةكرد. </a:t>
            </a:r>
            <a:endParaRPr lang="en-US" dirty="0">
              <a:cs typeface="Ali_K_Alwand" pitchFamily="2" charset="-78"/>
            </a:endParaRPr>
          </a:p>
        </p:txBody>
      </p:sp>
    </p:spTree>
    <p:extLst>
      <p:ext uri="{BB962C8B-B14F-4D97-AF65-F5344CB8AC3E}">
        <p14:creationId xmlns:p14="http://schemas.microsoft.com/office/powerpoint/2010/main" val="34877171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ar-IQ" dirty="0">
                <a:cs typeface="Ali_K_Alwand" pitchFamily="2" charset="-78"/>
              </a:rPr>
              <a:t>ثيَكهاتةكاني كؤمةلَةى طةلان</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r"/>
            <a:r>
              <a:rPr lang="ar-IQ" dirty="0">
                <a:cs typeface="Ali_K_Alwand" pitchFamily="2" charset="-78"/>
              </a:rPr>
              <a:t>كؤمةلَة: ئةو كؤمةلَةية لة نويَنةرى سةرجةم ئةندمةكاني كؤمةلَةى طةلان ثيَكدةهات، بة مةرجيَك هيض ولآتيَك لة سيَ نويَنةر زياترى نةبيَت، كة تةنها يةكيَكيان مافي دةنطداني هةبيَت. ئةم كؤمةلَةية لة مانطي ئةيلوولي هةموو سالَيَكدا كؤبوونةوة ئاساييةكاني خؤى ئةنجام دةدا، ويَرِاي ئةوةى دةكرا كؤبوونةوةى نائاساييش ئةنجام </a:t>
            </a:r>
            <a:r>
              <a:rPr lang="ar-IQ" dirty="0" smtClean="0">
                <a:cs typeface="Ali_K_Alwand" pitchFamily="2" charset="-78"/>
              </a:rPr>
              <a:t>بدريَت</a:t>
            </a:r>
            <a:r>
              <a:rPr lang="en-US" dirty="0" smtClean="0">
                <a:cs typeface="Ali_K_Alwand" pitchFamily="2" charset="-78"/>
              </a:rPr>
              <a:t>.</a:t>
            </a:r>
          </a:p>
          <a:p>
            <a:pPr algn="r"/>
            <a:endParaRPr lang="en-US" dirty="0">
              <a:cs typeface="Ali_K_Alwand" pitchFamily="2" charset="-78"/>
            </a:endParaRPr>
          </a:p>
          <a:p>
            <a:pPr lvl="0" algn="r" rtl="1"/>
            <a:r>
              <a:rPr lang="ar-IQ" dirty="0">
                <a:cs typeface="Ali_K_Alwand" pitchFamily="2" charset="-78"/>
              </a:rPr>
              <a:t>ئةنجوومةن: بريتي بوو لة دةزطاى جيَبةجيَكردن لة ريَكخراوةكةدا، كارةكاني لة كؤمةلَة فراوانتر بوو، دوو جؤر ئةندامي لةخؤدةطرت، يةكةم، ئةندامة هةميشةييةكان، كة لةكاتي دامةزراندني ريَكخراوةكةدا ذمارةيان ثيَنج ئةندام بوون، ئةوانيش بريتانيا و فةرةنسا و ولآتة يةكطرتووةكاني ئةمةريكا و ذاثؤن و ئيتاليا، بةلآم ولآتة يةكطرتووةكاني ئةمةريكا وةكو ثيَشتر باسكرا بةشدار نةبوو، دواتريش ئةلَمانيا و يةكيَتي سؤظيَت بوون بة ئةندامي هةميشةيي. </a:t>
            </a:r>
            <a:endParaRPr lang="en-US" dirty="0">
              <a:cs typeface="Ali_K_Alwand" pitchFamily="2" charset="-78"/>
            </a:endParaRPr>
          </a:p>
          <a:p>
            <a:pPr algn="r"/>
            <a:r>
              <a:rPr lang="ar-IQ" dirty="0">
                <a:cs typeface="Ali_K_Alwand" pitchFamily="2" charset="-78"/>
              </a:rPr>
              <a:t>دووةم، ئةو ولآتانة بوون كة لةلايةن كؤمةلَةوة بؤ كاتيَكي دياريكراو هةلَدةبذيَردران</a:t>
            </a:r>
            <a:endParaRPr lang="en-US" dirty="0">
              <a:cs typeface="Ali_K_Alwand" pitchFamily="2" charset="-78"/>
            </a:endParaRPr>
          </a:p>
        </p:txBody>
      </p:sp>
    </p:spTree>
    <p:extLst>
      <p:ext uri="{BB962C8B-B14F-4D97-AF65-F5344CB8AC3E}">
        <p14:creationId xmlns:p14="http://schemas.microsoft.com/office/powerpoint/2010/main" val="38912147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cs typeface="Ali_K_Alwand" pitchFamily="2" charset="-78"/>
              </a:rPr>
              <a:t>بةثيَي طةلآلَةنامةكةش ئةركةكاني ئةنجوومةن بريتين بوون لة: </a:t>
            </a:r>
            <a:endParaRPr lang="en-US" dirty="0">
              <a:cs typeface="Ali_K_Alwand" pitchFamily="2" charset="-78"/>
            </a:endParaRPr>
          </a:p>
          <a:p>
            <a:pPr lvl="0" algn="r" rtl="1"/>
            <a:r>
              <a:rPr lang="ar-IQ" dirty="0">
                <a:cs typeface="Ali_K_Alwand" pitchFamily="2" charset="-78"/>
              </a:rPr>
              <a:t>ثاراستني ولآتاني ئةندام لة دةستدريَذي.</a:t>
            </a:r>
            <a:endParaRPr lang="en-US" dirty="0">
              <a:cs typeface="Ali_K_Alwand" pitchFamily="2" charset="-78"/>
            </a:endParaRPr>
          </a:p>
          <a:p>
            <a:pPr lvl="0" algn="r" rtl="1"/>
            <a:r>
              <a:rPr lang="ar-IQ" dirty="0">
                <a:cs typeface="Ali_K_Alwand" pitchFamily="2" charset="-78"/>
              </a:rPr>
              <a:t>كيَشةى ضةكدامالَين.</a:t>
            </a:r>
            <a:endParaRPr lang="en-US" dirty="0">
              <a:cs typeface="Ali_K_Alwand" pitchFamily="2" charset="-78"/>
            </a:endParaRPr>
          </a:p>
          <a:p>
            <a:pPr lvl="0" algn="r" rtl="1"/>
            <a:r>
              <a:rPr lang="ar-IQ" dirty="0">
                <a:cs typeface="Ali_K_Alwand" pitchFamily="2" charset="-78"/>
              </a:rPr>
              <a:t>ناوبذيوانيكردن لة كاتي رووداني قةيرانة جيهانييةكاندا. </a:t>
            </a:r>
            <a:endParaRPr lang="en-US" dirty="0">
              <a:cs typeface="Ali_K_Alwand" pitchFamily="2" charset="-78"/>
            </a:endParaRPr>
          </a:p>
          <a:p>
            <a:pPr lvl="0" algn="r" rtl="1"/>
            <a:r>
              <a:rPr lang="ar-IQ" dirty="0">
                <a:cs typeface="Ali_K_Alwand" pitchFamily="2" charset="-78"/>
              </a:rPr>
              <a:t>وةرطرتني ئةو راثؤرتانةى كة لةلايةن ولآتة ناكؤكةكانةوة دةهاتن و تاوتويَكردنيان و ئاراستةكردنيان بؤ ئةنجوومةن. </a:t>
            </a:r>
            <a:endParaRPr lang="en-US" dirty="0">
              <a:cs typeface="Ali_K_Alwand" pitchFamily="2" charset="-78"/>
            </a:endParaRPr>
          </a:p>
          <a:p>
            <a:endParaRPr lang="en-US" dirty="0"/>
          </a:p>
        </p:txBody>
      </p:sp>
    </p:spTree>
    <p:extLst>
      <p:ext uri="{BB962C8B-B14F-4D97-AF65-F5344CB8AC3E}">
        <p14:creationId xmlns:p14="http://schemas.microsoft.com/office/powerpoint/2010/main" val="40534327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Alwand" pitchFamily="2" charset="-78"/>
              </a:rPr>
              <a:t>سكرتاريةتي بةردةوام: ئةم سكرتاريةتة لة سكرتيَرى طشتي و ذمارةيةكي زؤر لة فةرمانبةر ثيَكدةهات، كة نزيكةى 200 كةس دةبوون، ئةركي سكرتاريةت بريتي بوو لة ريَكخستني كارةكان و وةرطرتني راثؤرت و داواكارييةكان و ثيَشكةشكردني بة ئةنجوومةني كؤمةلَة و كؤمةلَة. هةروةها تؤماركردني ثةيماننامةكان و ضاوديَريكردني بةرِيَوةضووني كؤمةلَةى طةلان.</a:t>
            </a:r>
            <a:endParaRPr lang="en-US" dirty="0">
              <a:cs typeface="Ali_K_Alwand" pitchFamily="2" charset="-78"/>
            </a:endParaRPr>
          </a:p>
          <a:p>
            <a:endParaRPr lang="en-US" dirty="0"/>
          </a:p>
        </p:txBody>
      </p:sp>
    </p:spTree>
    <p:extLst>
      <p:ext uri="{BB962C8B-B14F-4D97-AF65-F5344CB8AC3E}">
        <p14:creationId xmlns:p14="http://schemas.microsoft.com/office/powerpoint/2010/main" val="34054511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بةشيَوةيةكي طشتي كؤمةلَةى طةلان رؤلَيَكي زؤر سنوورداري طيَرِا، ضونكة كارةكاني طوزارشتيان لة بةرذةوةندي ولآتة سةركةوتووةكان دةكرد و زياتر مؤركيَكي ئةوروثيانة بة كؤمةلَةكةوة ديار بوو، بةتايبةتيش فةرةنسي و </a:t>
            </a:r>
            <a:r>
              <a:rPr lang="ar-IQ" dirty="0" smtClean="0">
                <a:cs typeface="Ali_K_Alwand" pitchFamily="2" charset="-78"/>
              </a:rPr>
              <a:t>بريتاني</a:t>
            </a:r>
            <a:r>
              <a:rPr lang="en-US" dirty="0" smtClean="0">
                <a:cs typeface="Ali_K_Alwand" pitchFamily="2" charset="-78"/>
              </a:rPr>
              <a:t>.</a:t>
            </a:r>
          </a:p>
          <a:p>
            <a:pPr algn="just"/>
            <a:r>
              <a:rPr lang="ar-IQ" dirty="0" smtClean="0">
                <a:cs typeface="Ali_K_Alwand" pitchFamily="2" charset="-78"/>
              </a:rPr>
              <a:t> </a:t>
            </a:r>
            <a:r>
              <a:rPr lang="ar-IQ" dirty="0">
                <a:cs typeface="Ali_K_Alwand" pitchFamily="2" charset="-78"/>
              </a:rPr>
              <a:t>بةلآم سةرةرِاي ئةوةش، ئةم كؤمةلَةية ضةند هةنطاويَكي نا بؤ ريَكخستني كاروبارى نيَودةولَةتي. </a:t>
            </a:r>
            <a:endParaRPr lang="en-US" dirty="0" smtClean="0">
              <a:cs typeface="Ali_K_Alwand" pitchFamily="2" charset="-78"/>
            </a:endParaRPr>
          </a:p>
          <a:p>
            <a:pPr algn="just"/>
            <a:r>
              <a:rPr lang="ar-IQ" dirty="0" smtClean="0">
                <a:cs typeface="Ali_K_Alwand" pitchFamily="2" charset="-78"/>
              </a:rPr>
              <a:t>لة </a:t>
            </a:r>
            <a:r>
              <a:rPr lang="ar-IQ" dirty="0">
                <a:cs typeface="Ali_K_Alwand" pitchFamily="2" charset="-78"/>
              </a:rPr>
              <a:t>ميَذووي كاركردنيدا، كؤمةلَةى طةلان ضةندين كيَشةى طرنطي ئاراستة كرا، لةوانة كيَشةى نيَوان سويَد و فينلاند لةسةر دورطةكاني ئالاند و راثرسي سيليزياي سةروو و كيَشةى عيراق و توركيا لةسةر ويلايةتي موسلَ و كيَشةى مةنشوريا و هيَرشي ئيتاليا بؤسةر حةبةشة و ضةندين كيَشةى تر، كة تواني هةنديَكيان ضارةسةر بكات و هةنديَكي تريشياني ثيَ ضارةسةر نةكرا، </a:t>
            </a:r>
            <a:endParaRPr lang="en-US" dirty="0" smtClean="0">
              <a:cs typeface="Ali_K_Alwand" pitchFamily="2" charset="-78"/>
            </a:endParaRPr>
          </a:p>
          <a:p>
            <a:pPr algn="just"/>
            <a:r>
              <a:rPr lang="ar-IQ" dirty="0" smtClean="0">
                <a:cs typeface="Ali_K_Alwand" pitchFamily="2" charset="-78"/>
              </a:rPr>
              <a:t>سةرةنجام </a:t>
            </a:r>
            <a:r>
              <a:rPr lang="ar-IQ" dirty="0">
                <a:cs typeface="Ali_K_Alwand" pitchFamily="2" charset="-78"/>
              </a:rPr>
              <a:t>ضارةسةرنةكردني ئةم كيَشانةش بوونة هؤكارى لاوازي كؤمةلَةى طةلان و ئةم لاوازييةى كؤمةلَةش، يةكيَك بوو لة هؤكارةكاني كةوتنةوةى جةنطي جيهاني دووةم. </a:t>
            </a:r>
            <a:endParaRPr lang="en-US" dirty="0">
              <a:cs typeface="Ali_K_Alwand" pitchFamily="2" charset="-78"/>
            </a:endParaRPr>
          </a:p>
          <a:p>
            <a:endParaRPr lang="en-US" dirty="0"/>
          </a:p>
        </p:txBody>
      </p:sp>
    </p:spTree>
    <p:extLst>
      <p:ext uri="{BB962C8B-B14F-4D97-AF65-F5344CB8AC3E}">
        <p14:creationId xmlns:p14="http://schemas.microsoft.com/office/powerpoint/2010/main" val="42759261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Shrif Bold" pitchFamily="2" charset="-78"/>
              </a:rPr>
              <a:t>زلهيَزةكان لة نيَوان هةردوو جةنطدا</a:t>
            </a:r>
            <a:r>
              <a:rPr lang="en-US" dirty="0">
                <a:cs typeface="Ali_K_Shrif Bold" pitchFamily="2" charset="-78"/>
              </a:rPr>
              <a:t/>
            </a:r>
            <a:br>
              <a:rPr lang="en-US" dirty="0">
                <a:cs typeface="Ali_K_Shrif Bold" pitchFamily="2" charset="-78"/>
              </a:rPr>
            </a:br>
            <a:endParaRPr lang="en-US" dirty="0">
              <a:cs typeface="Ali_K_Shrif Bold"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ar-IQ" dirty="0">
                <a:cs typeface="Ali_K_Shrif Bold" pitchFamily="2" charset="-78"/>
              </a:rPr>
              <a:t>يةكةم: بريتانيا</a:t>
            </a:r>
            <a:endParaRPr lang="en-US" dirty="0">
              <a:cs typeface="Ali_K_Shrif Bold" pitchFamily="2" charset="-78"/>
            </a:endParaRPr>
          </a:p>
          <a:p>
            <a:pPr algn="just" rtl="1"/>
            <a:r>
              <a:rPr lang="ar-IQ" dirty="0">
                <a:cs typeface="Ali_K_Shrif Bold" pitchFamily="2" charset="-78"/>
              </a:rPr>
              <a:t>بريتانيا يةكيَك بوو لة ولآتة سةركةوتووةكاني جةنطي جيهاني يةكةم، كة زيانة طياني و ماددييةكاني لة ضاو ولآتة شةرِكةرةكاني تردا كةمتر </a:t>
            </a:r>
            <a:r>
              <a:rPr lang="ar-IQ" dirty="0" smtClean="0">
                <a:cs typeface="Ali_K_Shrif Bold" pitchFamily="2" charset="-78"/>
              </a:rPr>
              <a:t>بوو</a:t>
            </a:r>
            <a:endParaRPr lang="ku-Arab-IQ" dirty="0" smtClean="0">
              <a:cs typeface="Ali_K_Shrif Bold" pitchFamily="2" charset="-78"/>
            </a:endParaRPr>
          </a:p>
          <a:p>
            <a:pPr algn="just" rtl="1"/>
            <a:endParaRPr lang="ku-Arab-IQ" dirty="0">
              <a:cs typeface="Ali_K_Shrif Bold" pitchFamily="2" charset="-78"/>
            </a:endParaRPr>
          </a:p>
          <a:p>
            <a:pPr algn="just" rtl="1"/>
            <a:r>
              <a:rPr lang="ar-IQ" dirty="0" smtClean="0">
                <a:cs typeface="Ali_K_Shrif Bold" pitchFamily="2" charset="-78"/>
              </a:rPr>
              <a:t> </a:t>
            </a:r>
            <a:r>
              <a:rPr lang="ar-IQ" dirty="0">
                <a:cs typeface="Ali_K_Shrif Bold" pitchFamily="2" charset="-78"/>
              </a:rPr>
              <a:t>بةلآم لةطةلَ ئةوةشدا لةدواى جةنطةوة كؤمةلَيَك كيَشةى كؤمةلآيةتي و سياسيي بؤ دروست بوو، ضونكة لةكاتي جةنطدا حكومةتي بريتانيا بةثيَي ثيَداويستييةكاني جةنط ولآتي بةرِيَوةدةبرد، بؤية دواى جةنط، دةبوو ضةند طؤرِانكارييةك ئةنجام </a:t>
            </a:r>
            <a:r>
              <a:rPr lang="ar-IQ" dirty="0" smtClean="0">
                <a:cs typeface="Ali_K_Shrif Bold" pitchFamily="2" charset="-78"/>
              </a:rPr>
              <a:t>بدات</a:t>
            </a:r>
            <a:r>
              <a:rPr lang="en-US" dirty="0" smtClean="0">
                <a:cs typeface="Ali_K_Shrif Bold" pitchFamily="2" charset="-78"/>
              </a:rPr>
              <a:t>.</a:t>
            </a:r>
          </a:p>
          <a:p>
            <a:pPr algn="just" rtl="1"/>
            <a:r>
              <a:rPr lang="ar-IQ" dirty="0" smtClean="0">
                <a:cs typeface="Ali_K_Shrif Bold" pitchFamily="2" charset="-78"/>
              </a:rPr>
              <a:t> </a:t>
            </a:r>
            <a:r>
              <a:rPr lang="ar-IQ" dirty="0">
                <a:cs typeface="Ali_K_Shrif Bold" pitchFamily="2" charset="-78"/>
              </a:rPr>
              <a:t>ئةوة بوو هةر لة كؤتايي سالَي 1918دا حكومةتي بريتاني ضةند ضاكسازييةكي لةبوارى ثةروةردة و فيَركردن و هةلَبذاردني ثةرلةمانيدا </a:t>
            </a:r>
            <a:r>
              <a:rPr lang="ar-IQ" dirty="0" smtClean="0">
                <a:cs typeface="Ali_K_Shrif Bold" pitchFamily="2" charset="-78"/>
              </a:rPr>
              <a:t>ئةنجامدا</a:t>
            </a:r>
            <a:r>
              <a:rPr lang="en-US" dirty="0" smtClean="0">
                <a:cs typeface="Ali_K_Shrif Bold" pitchFamily="2" charset="-78"/>
              </a:rPr>
              <a:t>.</a:t>
            </a:r>
          </a:p>
          <a:p>
            <a:pPr algn="just" rtl="1"/>
            <a:r>
              <a:rPr lang="ar-IQ" dirty="0" smtClean="0">
                <a:cs typeface="Ali_K_Shrif Bold" pitchFamily="2" charset="-78"/>
              </a:rPr>
              <a:t> </a:t>
            </a:r>
            <a:r>
              <a:rPr lang="ar-IQ" dirty="0">
                <a:cs typeface="Ali_K_Shrif Bold" pitchFamily="2" charset="-78"/>
              </a:rPr>
              <a:t>لةوانة هةولَيدا ئاستي خويَندن و خويَندةوارى و رؤشنبيرى لة ولآت بةرز بكاتةوة بةرِيَطةى هانداني خويَندنةوة، هةروةها مافي هةلَبذاردن بؤ هةموو بريتانييةك فةراهةم بكات كة لة تةمةني 21 سالَي بةسةرةوة بيَت بؤ (نيَر) و بؤ (ميَ)ش لة 30 سالَي بةسةرةوة. </a:t>
            </a:r>
            <a:endParaRPr lang="en-US" dirty="0">
              <a:cs typeface="Ali_K_Shrif Bold" pitchFamily="2" charset="-78"/>
            </a:endParaRPr>
          </a:p>
          <a:p>
            <a:endParaRPr lang="en-US" dirty="0"/>
          </a:p>
        </p:txBody>
      </p:sp>
    </p:spTree>
    <p:extLst>
      <p:ext uri="{BB962C8B-B14F-4D97-AF65-F5344CB8AC3E}">
        <p14:creationId xmlns:p14="http://schemas.microsoft.com/office/powerpoint/2010/main" val="278173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IQ" dirty="0">
                <a:cs typeface="Ali_K_Alwand" pitchFamily="2" charset="-78"/>
              </a:rPr>
              <a:t>دووةم: هاوثةيمانيَتي دووقؤلَي ئةلَماني-نةمسايي 1889:</a:t>
            </a:r>
            <a:endParaRPr lang="en-US" dirty="0" smtClean="0">
              <a:effectLst/>
              <a:cs typeface="Ali_K_Alwand" pitchFamily="2" charset="-78"/>
            </a:endParaRPr>
          </a:p>
          <a:p>
            <a:pPr algn="r"/>
            <a:r>
              <a:rPr lang="ar-IQ" dirty="0">
                <a:cs typeface="Ali_K_Alwand" pitchFamily="2" charset="-78"/>
              </a:rPr>
              <a:t> دواي ئةوةى لة سالَى 1887دا ئةلَمانيا و رووسيا نيَوانيان بةرةو طرذي ضوو، رووسيا سوثاي لةسةر سنووري ئةلَمانيا مؤلَكرد، رؤذنامةكاني كةوتنة هيَرشكردنة سةر ئةلَمانيا، رووسيا لة فةرةنسا و ئيتاليا نزيك كةوتةوة، لة هةمان كاتيشدا نةمسا هيض ئوميَديَكي بة هاوثةيمانيَتي سيَ قؤلَي نةمابوو، بؤية دةيةويست دووقؤلَي لةطةلَ ئةلَمانيا لة دذي رووسيا ريَكبكةويَت، ئةوة بوو لة تشريني دووةمي 1889دا ريَككةوتنيَكي دووقؤلَي لة نيَوان نةمسا و ئةلَمانيادا مؤركرا، كة تيايدا هاتبوو هةر جؤرة دةستدريَذييةك بؤسةر هةر لايةك لةم دوو ولآتة، دةستدريَذيكردنة بؤ سةر هةردوو لا، واتا ئةطةر رووسيا هيَرشيكردة سةر هةر لايةكيان، ئةوا ثيَويستة لايةكةى تريش شةرِ لة دذي رووسيا رابطةيةنيَت، بةلآم ئةطةر لايةك لةم دوو ولآتة هيَرشي كردة سةر ولآتيَكي تر، ئةوا ثيَويستة لايةكةى تر بيَ لايةني رابطةيةنيَت. </a:t>
            </a:r>
            <a:endParaRPr lang="en-US" dirty="0">
              <a:cs typeface="Ali_K_Alwand" pitchFamily="2" charset="-78"/>
            </a:endParaRPr>
          </a:p>
        </p:txBody>
      </p:sp>
    </p:spTree>
    <p:extLst>
      <p:ext uri="{BB962C8B-B14F-4D97-AF65-F5344CB8AC3E}">
        <p14:creationId xmlns:p14="http://schemas.microsoft.com/office/powerpoint/2010/main" val="18497073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لة هةلَبذاردني دواى جةنطدا (لويد جؤرج) سةركةوتني بةدةست هيَنا و حكومةتيَكي ئيئتلافي دامةزراند، كة ضةند كةسايةتييةكي دياري سةردةمي جةنط لة كابينةكةيدا بةشدار بوون، بةلآم لةبةر ئةوةى ئةم حكومةتة راستةوخؤ لةدواى جةنط هاتة سةركار، رووبةرِووي ضةند كيَشةيةك </a:t>
            </a:r>
            <a:r>
              <a:rPr lang="ar-IQ" dirty="0" smtClean="0">
                <a:cs typeface="Ali_K_Shrif Bold" pitchFamily="2" charset="-78"/>
              </a:rPr>
              <a:t>بووةوة</a:t>
            </a:r>
            <a:r>
              <a:rPr lang="en-US"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يةكيَك لةو كيَشانةش دةركةوتنةوةى ثارتي كريَكاري يةكطرتوو بوو بةدةستووريَكي نويَوة، ئةو ثارتةى كة بةهؤى جةنطةوة لةسةردةمي جةنطي جيهاني يةكةمدا دوولةت بووبوو، بةلآم لةدواى جةنطةوة نزيكبوونةوة لةنيَوان ثارضةكانيدا دروست بؤوة و ثارتيَكي يةكطرتوويان دامةزراند و بة بةرنامةيةكي نويَوة هاتنةوة مةيدان و بةرهةلَستكاري حكومةتة نويَيةكةيان دةكرد. </a:t>
            </a:r>
            <a:endParaRPr lang="en-US" dirty="0">
              <a:cs typeface="Ali_K_Shrif Bold" pitchFamily="2" charset="-78"/>
            </a:endParaRPr>
          </a:p>
          <a:p>
            <a:pPr algn="r"/>
            <a:endParaRPr lang="en-US" dirty="0">
              <a:cs typeface="Ali_K_Shrif Bold" pitchFamily="2" charset="-78"/>
            </a:endParaRPr>
          </a:p>
        </p:txBody>
      </p:sp>
    </p:spTree>
    <p:extLst>
      <p:ext uri="{BB962C8B-B14F-4D97-AF65-F5344CB8AC3E}">
        <p14:creationId xmlns:p14="http://schemas.microsoft.com/office/powerpoint/2010/main" val="36378666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يةكيَكي تر لة كيَشةكاني ئةو حكومةتة كاريطةرى شؤرِشي ئؤكتؤبةرى رووسيا بوو، كة بووة هؤكاري دةركةوتني ثارتي كؤميونيستي لة بريتانيا و يةكيَك لة بةرهةلَستكارةكاني حكومةتي نويَ. </a:t>
            </a:r>
            <a:endParaRPr lang="en-US" dirty="0" smtClean="0">
              <a:cs typeface="Ali_K_Shrif Bold" pitchFamily="2" charset="-78"/>
            </a:endParaRPr>
          </a:p>
          <a:p>
            <a:pPr algn="r"/>
            <a:endParaRPr lang="en-US" dirty="0">
              <a:cs typeface="Ali_K_Shrif Bold" pitchFamily="2" charset="-78"/>
            </a:endParaRPr>
          </a:p>
          <a:p>
            <a:pPr algn="r"/>
            <a:r>
              <a:rPr lang="ar-IQ" dirty="0">
                <a:cs typeface="Ali_K_Shrif Bold" pitchFamily="2" charset="-78"/>
              </a:rPr>
              <a:t>كيَشةيةكي ترى ئةم حكومةتة زؤربووني بيَكارى بوو، تايبةت دواى ئةوةى كة بةكؤتاييهاتني جةنط، نزيكةى 4 مليؤن كةس لة ئةركي سةربازي دةركرابوون و وةكو بيَكار كةوتبوونة </a:t>
            </a:r>
            <a:r>
              <a:rPr lang="ar-IQ" dirty="0" smtClean="0">
                <a:cs typeface="Ali_K_Shrif Bold" pitchFamily="2" charset="-78"/>
              </a:rPr>
              <a:t>بازارِةكانةو</a:t>
            </a:r>
            <a:r>
              <a:rPr lang="ku-Arab-IQ" dirty="0" smtClean="0">
                <a:cs typeface="Ali_K_Shrif Bold" pitchFamily="2" charset="-78"/>
              </a:rPr>
              <a:t>ە. </a:t>
            </a:r>
          </a:p>
          <a:p>
            <a:pPr algn="r"/>
            <a:endParaRPr lang="ku-Arab-IQ" dirty="0" smtClean="0">
              <a:cs typeface="Ali_K_Shrif Bold" pitchFamily="2" charset="-78"/>
            </a:endParaRPr>
          </a:p>
          <a:p>
            <a:pPr algn="r"/>
            <a:r>
              <a:rPr lang="ar-IQ" dirty="0">
                <a:cs typeface="Ali_K_Shrif Bold" pitchFamily="2" charset="-78"/>
              </a:rPr>
              <a:t>سةرباري ئةم كيَشانةش، لةلايةكي تريشةوة لابردني كؤنترؤلَي دةولَةت بةسةر بازارِةوة وايكردبوو كة رؤذ بة رؤذ نرخ لةبةرزبوونةوةدا بيَت، ئةمةش بارودؤخي كريَكاراني بةرةو خراثي برد و ليَرةشةوة جولَةى سةنديكا كريَكارييةكان زياتري كردبوو و مانطرتنة كريَكارييةكان لةهةلَكشاندا بوون. </a:t>
            </a:r>
            <a:r>
              <a:rPr lang="en-US" dirty="0" smtClean="0">
                <a:cs typeface="Ali_K_Shrif Bold" pitchFamily="2" charset="-78"/>
              </a:rPr>
              <a:t>.</a:t>
            </a:r>
            <a:endParaRPr lang="en-US" dirty="0">
              <a:cs typeface="Ali_K_Shrif Bold" pitchFamily="2" charset="-78"/>
            </a:endParaRPr>
          </a:p>
        </p:txBody>
      </p:sp>
    </p:spTree>
    <p:extLst>
      <p:ext uri="{BB962C8B-B14F-4D97-AF65-F5344CB8AC3E}">
        <p14:creationId xmlns:p14="http://schemas.microsoft.com/office/powerpoint/2010/main" val="35211796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كيَشةى بيناكردنةوة و خانووبةرةش كيَشةيةكي تري ئةو سةردةمة بوو، ضونكة بةهؤى جةنطي جيهاني يةكةمةوة، بةشيَكي زؤر لةخانووبةرة و كارطةكان </a:t>
            </a:r>
            <a:r>
              <a:rPr lang="ar-IQ" dirty="0" smtClean="0">
                <a:cs typeface="Ali_K_Shrif Bold" pitchFamily="2" charset="-78"/>
              </a:rPr>
              <a:t>دارِمابوون</a:t>
            </a:r>
            <a:r>
              <a:rPr lang="ku-Arab-IQ" dirty="0" smtClean="0">
                <a:cs typeface="Ali_K_Shrif Bold" pitchFamily="2" charset="-78"/>
              </a:rPr>
              <a:t>.</a:t>
            </a:r>
          </a:p>
          <a:p>
            <a:pPr algn="r"/>
            <a:endParaRPr lang="ku-Arab-IQ" dirty="0">
              <a:cs typeface="Ali_K_Shrif Bold" pitchFamily="2" charset="-78"/>
            </a:endParaRPr>
          </a:p>
          <a:p>
            <a:pPr marL="0" indent="0" algn="r">
              <a:buNone/>
            </a:pPr>
            <a:r>
              <a:rPr lang="ar-IQ" dirty="0">
                <a:cs typeface="Ali_K_Shrif Bold" pitchFamily="2" charset="-78"/>
              </a:rPr>
              <a:t>بؤية يةكيَك لة برِيارة طرنطةكاني (لويد جؤرج) برِيارى بيمةى كؤمةلآيةتي بوو، كة لة سالَي 1920دا دةريكرد، كة نزيكةى 12 مليؤن لة بيَكار و نةخؤش و ثةككةوتة ليَي سوودمةند </a:t>
            </a:r>
            <a:r>
              <a:rPr lang="ar-IQ" dirty="0" smtClean="0">
                <a:cs typeface="Ali_K_Shrif Bold" pitchFamily="2" charset="-78"/>
              </a:rPr>
              <a:t>بوون</a:t>
            </a:r>
            <a:r>
              <a:rPr lang="ku-Arab-IQ" dirty="0" smtClean="0">
                <a:cs typeface="Ali_K_Shrif Bold" pitchFamily="2" charset="-78"/>
              </a:rPr>
              <a:t>.</a:t>
            </a:r>
          </a:p>
          <a:p>
            <a:pPr marL="0" indent="0" algn="r">
              <a:buNone/>
            </a:pPr>
            <a:r>
              <a:rPr lang="ar-IQ" dirty="0" smtClean="0">
                <a:cs typeface="Ali_K_Shrif Bold" pitchFamily="2" charset="-78"/>
              </a:rPr>
              <a:t> </a:t>
            </a:r>
            <a:r>
              <a:rPr lang="ar-IQ" dirty="0">
                <a:cs typeface="Ali_K_Shrif Bold" pitchFamily="2" charset="-78"/>
              </a:rPr>
              <a:t>هةروةها برِيارى خانووبةرة و بيناكردنةوة و خزمةتطوزاريية كؤمةلآيةتييةكان كة ئةم برِيارانة كاريطةرييةكي طةورةيان هةبوو بؤ ئةوةى كؤمةلَطةى بريتاني بة تةواوةتي هةرةس نةهيَنيَت.</a:t>
            </a:r>
            <a:endParaRPr lang="en-US" dirty="0">
              <a:cs typeface="Ali_K_Shrif Bold" pitchFamily="2" charset="-78"/>
            </a:endParaRPr>
          </a:p>
          <a:p>
            <a:pPr marL="0" indent="0" algn="r">
              <a:buNone/>
            </a:pPr>
            <a:endParaRPr lang="en-US" dirty="0">
              <a:cs typeface="Ali_K_Shrif Bold" pitchFamily="2" charset="-78"/>
            </a:endParaRPr>
          </a:p>
        </p:txBody>
      </p:sp>
    </p:spTree>
    <p:extLst>
      <p:ext uri="{BB962C8B-B14F-4D97-AF65-F5344CB8AC3E}">
        <p14:creationId xmlns:p14="http://schemas.microsoft.com/office/powerpoint/2010/main" val="1623436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Shrif Bold" pitchFamily="2" charset="-78"/>
              </a:rPr>
              <a:t>سةبارةت بة سياسةتي دةرةكيش (لويد جؤرج) زؤر جةختي لةسةر بووذاندنةوةى ئابووري سةرتاسةرى ئةوروثا و ضارةسةركردني كيَشةى بيَكارى دةكرد، ضونكة ثيَيوابوو بووذانةوةى ئةوروثا لة قازانجي بريتانيا </a:t>
            </a:r>
            <a:r>
              <a:rPr lang="ar-IQ" dirty="0" smtClean="0">
                <a:cs typeface="Ali_K_Shrif Bold" pitchFamily="2" charset="-78"/>
              </a:rPr>
              <a:t>دةبيَت</a:t>
            </a:r>
            <a:r>
              <a:rPr lang="ku-Arab-IQ" dirty="0" smtClean="0">
                <a:cs typeface="Ali_K_Shrif Bold" pitchFamily="2" charset="-78"/>
              </a:rPr>
              <a:t>.</a:t>
            </a:r>
          </a:p>
          <a:p>
            <a:pPr algn="just" rtl="1"/>
            <a:r>
              <a:rPr lang="ar-IQ" dirty="0" smtClean="0">
                <a:cs typeface="Ali_K_Shrif Bold" pitchFamily="2" charset="-78"/>
              </a:rPr>
              <a:t> </a:t>
            </a:r>
            <a:r>
              <a:rPr lang="ar-IQ" dirty="0">
                <a:cs typeface="Ali_K_Shrif Bold" pitchFamily="2" charset="-78"/>
              </a:rPr>
              <a:t>هةر لةو سؤنطةيةشةوة زؤر دذايةتي فةرةنساي دةكرد لةبارةى كيَشةى قةرةبووي </a:t>
            </a:r>
            <a:r>
              <a:rPr lang="ar-IQ" dirty="0" smtClean="0">
                <a:cs typeface="Ali_K_Shrif Bold" pitchFamily="2" charset="-78"/>
              </a:rPr>
              <a:t>ئةلَمانياوة</a:t>
            </a:r>
            <a:r>
              <a:rPr lang="ku-Arab-IQ" dirty="0" smtClean="0">
                <a:cs typeface="Ali_K_Shrif Bold" pitchFamily="2" charset="-78"/>
              </a:rPr>
              <a:t>.</a:t>
            </a:r>
          </a:p>
          <a:p>
            <a:pPr algn="just" rtl="1"/>
            <a:r>
              <a:rPr lang="ar-IQ" dirty="0" smtClean="0">
                <a:cs typeface="Ali_K_Shrif Bold" pitchFamily="2" charset="-78"/>
              </a:rPr>
              <a:t> </a:t>
            </a:r>
            <a:r>
              <a:rPr lang="ar-IQ" dirty="0">
                <a:cs typeface="Ali_K_Shrif Bold" pitchFamily="2" charset="-78"/>
              </a:rPr>
              <a:t>جطة لةوةى هةر لة ثيَناو بةرذةوةنديية ئابوورييةكاندا، لويد جؤرج دةيةويست لةطةلَ سؤظيَتدا ثيَكبيَت و ثةيوةندي بازرطاني لةطةلَدا دروست بكات. </a:t>
            </a:r>
            <a:endParaRPr lang="en-US" dirty="0">
              <a:cs typeface="Ali_K_Shrif Bold" pitchFamily="2" charset="-78"/>
            </a:endParaRPr>
          </a:p>
        </p:txBody>
      </p:sp>
    </p:spTree>
    <p:extLst>
      <p:ext uri="{BB962C8B-B14F-4D97-AF65-F5344CB8AC3E}">
        <p14:creationId xmlns:p14="http://schemas.microsoft.com/office/powerpoint/2010/main" val="28951727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cs typeface="Ali_K_Shrif Bold" pitchFamily="2" charset="-78"/>
              </a:rPr>
              <a:t>كيَشةكاني (لويد جؤرج) تا دةهات زياتر دةبوون، يةكيَكي تر لة كيَشةكاني، كيَشةى ئيرلةندييةكان بوو، ضونكة لويد جؤرج بةر لةوةى بضيَتة كؤنطرةى جةنةوا لةسالَى </a:t>
            </a:r>
            <a:r>
              <a:rPr lang="ar-IQ" dirty="0" smtClean="0">
                <a:cs typeface="Ali_K_Shrif Bold" pitchFamily="2" charset="-78"/>
              </a:rPr>
              <a:t>1922دا</a:t>
            </a:r>
            <a:r>
              <a:rPr lang="ku-Arab-IQ" dirty="0" smtClean="0">
                <a:cs typeface="Ali_K_Shrif Bold" pitchFamily="2" charset="-78"/>
              </a:rPr>
              <a:t>.</a:t>
            </a:r>
          </a:p>
          <a:p>
            <a:pPr algn="r" rtl="1"/>
            <a:r>
              <a:rPr lang="ar-IQ" dirty="0" smtClean="0">
                <a:cs typeface="Ali_K_Shrif Bold" pitchFamily="2" charset="-78"/>
              </a:rPr>
              <a:t> </a:t>
            </a:r>
            <a:r>
              <a:rPr lang="ar-IQ" dirty="0">
                <a:cs typeface="Ali_K_Shrif Bold" pitchFamily="2" charset="-78"/>
              </a:rPr>
              <a:t>ثةيماني بة ئيرلةندييةكان دابوو كة حكومةتيَكي ئؤتؤنؤمي بدات بة ئيرلةندةى باشوور و مافي سةرثشككردنيش بدات بة ئيرلةندةى باكوور كة ئايا لةطةلَ بريتانيا دةميَنيَـةوة يان دةضيَتة ثالَ ئيرلةندةى </a:t>
            </a:r>
            <a:r>
              <a:rPr lang="ar-IQ" dirty="0" smtClean="0">
                <a:cs typeface="Ali_K_Shrif Bold" pitchFamily="2" charset="-78"/>
              </a:rPr>
              <a:t>باشوور،</a:t>
            </a:r>
            <a:endParaRPr lang="ku-Arab-IQ" dirty="0" smtClean="0">
              <a:cs typeface="Ali_K_Shrif Bold" pitchFamily="2" charset="-78"/>
            </a:endParaRPr>
          </a:p>
          <a:p>
            <a:pPr algn="r" rtl="1"/>
            <a:r>
              <a:rPr lang="ar-IQ" dirty="0" smtClean="0">
                <a:cs typeface="Ali_K_Shrif Bold" pitchFamily="2" charset="-78"/>
              </a:rPr>
              <a:t>بةلآم </a:t>
            </a:r>
            <a:r>
              <a:rPr lang="ar-IQ" dirty="0">
                <a:cs typeface="Ali_K_Shrif Bold" pitchFamily="2" charset="-78"/>
              </a:rPr>
              <a:t>كاتيَك لة كؤنطرةكةدا بوو، جةنطي نيَوان ئيرلةندا و بريتانيا دةستيثيَكردةوة، ئةمةش دؤخيَكي خراثي بةسةر (لويد جؤرج)دا هيَنا، لة كؤنطرةكةش شكستي خوارد، كة بة مةبةستي ضارةسةركردني كيَشةكاني ئةوروثا و طيَرِانةوةى ثةيوةنديية ئابوورييةكاني نيَوان ئةوروثا بوو، كة لةكاتي جةنطدا ثضرِا بوو.</a:t>
            </a:r>
            <a:endParaRPr lang="en-US" dirty="0">
              <a:cs typeface="Ali_K_Shrif Bold" pitchFamily="2" charset="-78"/>
            </a:endParaRPr>
          </a:p>
        </p:txBody>
      </p:sp>
    </p:spTree>
    <p:extLst>
      <p:ext uri="{BB962C8B-B14F-4D97-AF65-F5344CB8AC3E}">
        <p14:creationId xmlns:p14="http://schemas.microsoft.com/office/powerpoint/2010/main" val="9574978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Shrif Bold" pitchFamily="2" charset="-78"/>
              </a:rPr>
              <a:t>هةروةها وةكو باسكرا (لويد جؤرج) ويستي خؤ نزيككردنةوةى هةبوو لة سؤظيَت، بةلآم لةبةر ئةوةى فةرةنسا بةمة رازينةبوو، ئةم هةولَةى سةري نةطرت، تايبةت كة سؤظيَتيش لةو كاتةدا بةثيَي ثةيماني رابالؤ لةطةلَ ئةلَمانيادا </a:t>
            </a:r>
            <a:r>
              <a:rPr lang="ar-IQ" dirty="0" smtClean="0">
                <a:cs typeface="Ali_K_Shrif Bold" pitchFamily="2" charset="-78"/>
              </a:rPr>
              <a:t>ريَككةوتبوو</a:t>
            </a:r>
            <a:r>
              <a:rPr lang="ku-Arab-IQ" dirty="0" smtClean="0">
                <a:cs typeface="Ali_K_Shrif Bold" pitchFamily="2" charset="-78"/>
              </a:rPr>
              <a:t>.</a:t>
            </a:r>
          </a:p>
          <a:p>
            <a:pPr marL="0" indent="0" algn="just" rtl="1">
              <a:buNone/>
            </a:pPr>
            <a:r>
              <a:rPr lang="ar-IQ" dirty="0" smtClean="0">
                <a:cs typeface="Ali_K_Shrif Bold" pitchFamily="2" charset="-78"/>
              </a:rPr>
              <a:t> </a:t>
            </a:r>
            <a:r>
              <a:rPr lang="ar-IQ" dirty="0">
                <a:cs typeface="Ali_K_Shrif Bold" pitchFamily="2" charset="-78"/>
              </a:rPr>
              <a:t>ئةمانة هةمووي هاوكات بوون لةطةلَ شثرزةبووني بريتانيا لةناوضةكاني يؤنان و ذيَر دةستةلآتي عوسمانيدا و سةركةوتنة يةك لةدواى يةكةكاني مستةفا كةمال ئةتاتورك بةسةر يؤنانييةكاندا</a:t>
            </a:r>
            <a:r>
              <a:rPr lang="ar-IQ" dirty="0" smtClean="0">
                <a:cs typeface="Ali_K_Shrif Bold" pitchFamily="2" charset="-78"/>
              </a:rPr>
              <a:t>،</a:t>
            </a:r>
            <a:r>
              <a:rPr lang="ku-Arab-IQ" dirty="0" smtClean="0">
                <a:cs typeface="Ali_K_Shrif Bold" pitchFamily="2" charset="-78"/>
              </a:rPr>
              <a:t>.</a:t>
            </a:r>
          </a:p>
          <a:p>
            <a:pPr marL="0" indent="0" algn="just" rtl="1">
              <a:buNone/>
            </a:pPr>
            <a:r>
              <a:rPr lang="ar-IQ" dirty="0" smtClean="0">
                <a:cs typeface="Ali_K_Shrif Bold" pitchFamily="2" charset="-78"/>
              </a:rPr>
              <a:t> </a:t>
            </a:r>
            <a:r>
              <a:rPr lang="ar-IQ" dirty="0">
                <a:cs typeface="Ali_K_Shrif Bold" pitchFamily="2" charset="-78"/>
              </a:rPr>
              <a:t>سةرةنجاميش ئةو بارودؤخة وايكرد بةشيَك لة ثاريَزطارةكاني بريتانيا (لويد جؤرج) بة ترسيَك بزانن بؤسةر يةكرِيزي ثاريَزطارةكان و بةشيَكي زؤريشيان برِياري كشانةوة بدةن لة حكومةتة ئيئتلافييةكةى لويد جؤرج، بؤية (لويد جؤرج) ناضار بوو دةست لةكاربكيَشيَتةوة.</a:t>
            </a:r>
            <a:endParaRPr lang="en-US" dirty="0">
              <a:cs typeface="Ali_K_Shrif Bold" pitchFamily="2" charset="-78"/>
            </a:endParaRPr>
          </a:p>
        </p:txBody>
      </p:sp>
    </p:spTree>
    <p:extLst>
      <p:ext uri="{BB962C8B-B14F-4D97-AF65-F5344CB8AC3E}">
        <p14:creationId xmlns:p14="http://schemas.microsoft.com/office/powerpoint/2010/main" val="1471146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دواى ئةوةى (لويد جؤرج) دةستي لةكار كيَشايةوة، جاريَكي تر هةلَبذاردن ئةنجام درايةوة، كة تيايدا ثاريَزطارةكان 347 كورسيان بةدةستهيَنا و ثارتي كريَكارانيش 142 كورسي و ليبرالةكانيش 117 كورسي، </a:t>
            </a:r>
            <a:endParaRPr lang="ku-Arab-IQ" dirty="0" smtClean="0">
              <a:cs typeface="Ali_K_Shrif Bold" pitchFamily="2" charset="-78"/>
            </a:endParaRPr>
          </a:p>
          <a:p>
            <a:pPr algn="r"/>
            <a:r>
              <a:rPr lang="ar-IQ" dirty="0">
                <a:cs typeface="Ali_K_Shrif Bold" pitchFamily="2" charset="-78"/>
              </a:rPr>
              <a:t>دواى هةلَبذاردنةكة، سةرؤكي ثارتي ثاريَزطاران كابينةيةكي دامةزراند، بةلآم نالةبارى لةرِووي تةندروستييةوة، وايكرد دةست لةكار بكيَشيَتةوة، لة شويَني ئةودا، (ستانلي بالدؤين) ببيَت بة سةرؤكي وةزيران. </a:t>
            </a:r>
            <a:endParaRPr lang="en-US" dirty="0">
              <a:cs typeface="Ali_K_Shrif Bold" pitchFamily="2" charset="-78"/>
            </a:endParaRPr>
          </a:p>
        </p:txBody>
      </p:sp>
    </p:spTree>
    <p:extLst>
      <p:ext uri="{BB962C8B-B14F-4D97-AF65-F5344CB8AC3E}">
        <p14:creationId xmlns:p14="http://schemas.microsoft.com/office/powerpoint/2010/main" val="13756618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ئةوةى لةم هةلَبذاردنةدا بةديدةكريَ ئةوةية ثارتي كريَكاران كة لةسةرةتاى سةدةى بيستةمةوة دامةزرابوو، تواني شويَني ثارتي ليبرالةكان بطريَتةوة و ببيَت بة دووةم ثارتي طةورةى ولآت، ليبرالةكانيش بةهؤى ثةرتةوازييةوة ثاشةكشيَ بكةن</a:t>
            </a:r>
            <a:r>
              <a:rPr lang="ar-IQ" dirty="0" smtClean="0">
                <a:cs typeface="Ali_K_Shrif Bold" pitchFamily="2" charset="-78"/>
              </a:rPr>
              <a:t>.</a:t>
            </a:r>
            <a:r>
              <a:rPr lang="ku-Arab-IQ" dirty="0" smtClean="0">
                <a:cs typeface="Ali_K_Shrif Bold" pitchFamily="2" charset="-78"/>
              </a:rPr>
              <a:t> </a:t>
            </a:r>
            <a:endParaRPr lang="en-US" dirty="0">
              <a:cs typeface="Ali_K_Shrif Bold" pitchFamily="2" charset="-78"/>
            </a:endParaRPr>
          </a:p>
        </p:txBody>
      </p:sp>
    </p:spTree>
    <p:extLst>
      <p:ext uri="{BB962C8B-B14F-4D97-AF65-F5344CB8AC3E}">
        <p14:creationId xmlns:p14="http://schemas.microsoft.com/office/powerpoint/2010/main" val="18074064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ثارتي كريَكاران كة وةك ثيَشتر باسكرا لةكاتي جةنطدا ثةرتةوازة بووبوو، بةلآم دواى جةنط جاريَكي تر خؤى كؤكردةوة و ثارضة جياجياكاني يةكيان طرتةوة و بة بةرنامةيةكي نويَوة هاتنة طؤرِيَ و بةتايبةتيش دواى ئةوةى رايانطةياند كة ئةوان دةيانةويَت سؤسياليزم بةرِيَي ديموكراتي و ثةرلةمانةوة جيَبةجيَ بكةن، لةلايةن ضيني ناوةرِاستةوة ثشتطيرييةكي زؤرى ليَكرا،</a:t>
            </a:r>
            <a:endParaRPr lang="en-US" dirty="0">
              <a:cs typeface="Ali_K_Shrif Bold" pitchFamily="2" charset="-78"/>
            </a:endParaRPr>
          </a:p>
        </p:txBody>
      </p:sp>
    </p:spTree>
    <p:extLst>
      <p:ext uri="{BB962C8B-B14F-4D97-AF65-F5344CB8AC3E}">
        <p14:creationId xmlns:p14="http://schemas.microsoft.com/office/powerpoint/2010/main" val="35151449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cs typeface="Ali_K_Shrif Bold" pitchFamily="2" charset="-78"/>
              </a:rPr>
              <a:t>بؤية لة هةلَبذاردنةكةى كؤتايي سالَى 1923دا، ثارتي ثاريَزطاران ثاشةكشةيةكي زؤرى كرد و 285 كورسي بةدةست هيَنا و ليبةرالةكانيش 158 كورسي، بةلآم ثارتي كريَكاران 191 كورسي بةدةستهيَنا، هةرضةندة ثاريَزطارةكان زؤرينةبوون، بةلآم بواريان بة ثارتي كريَكاران دا حكومةت دابمةزريَنن، ئةوة بوو لة سةرةتاى سالَى 1924دا، كابينةي كريَكاران بة سةرؤكايةتي (رةمزي مةكدؤنالد) دامةزرا. </a:t>
            </a:r>
            <a:r>
              <a:rPr lang="ku-Arab-IQ" dirty="0" smtClean="0">
                <a:cs typeface="Ali_K_Shrif Bold" pitchFamily="2" charset="-78"/>
              </a:rPr>
              <a:t> </a:t>
            </a:r>
            <a:endParaRPr lang="en-US" dirty="0">
              <a:cs typeface="Ali_K_Shrif Bold" pitchFamily="2" charset="-78"/>
            </a:endParaRPr>
          </a:p>
        </p:txBody>
      </p:sp>
    </p:spTree>
    <p:extLst>
      <p:ext uri="{BB962C8B-B14F-4D97-AF65-F5344CB8AC3E}">
        <p14:creationId xmlns:p14="http://schemas.microsoft.com/office/powerpoint/2010/main" val="363749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IQ" dirty="0">
                <a:cs typeface="Ali_K_Alwand" pitchFamily="2" charset="-78"/>
              </a:rPr>
              <a:t>سيَيةم: هاوثةيمانيَتي سيَ قؤلَي 1883:</a:t>
            </a:r>
            <a:endParaRPr lang="en-US" dirty="0" smtClean="0">
              <a:effectLst/>
              <a:cs typeface="Ali_K_Alwand" pitchFamily="2" charset="-78"/>
            </a:endParaRPr>
          </a:p>
          <a:p>
            <a:pPr algn="just" rtl="1"/>
            <a:r>
              <a:rPr lang="ar-IQ" dirty="0">
                <a:cs typeface="Ali_K_Alwand" pitchFamily="2" charset="-78"/>
              </a:rPr>
              <a:t> ئةم هاوثةيمانيَتيية لة نيَوان ئةلَمانيا و نةمسا و مةجةر و ئيتاليادا بةسترا، كة مةبةستي سةرةكي طؤشةطيركردني فةرةنسا و زالَكردني ئةلَمانيا بوو لةسةر شانؤى سياسيي ئةوروثا، ئةمانة لةسةر ئةوة ريَككةوتن، كة هةريةك لة ئةلَمانيا و نةمسا-مةجةر هاوكارى ئيتاليا بكةن ئةطةر فةرةنسا هيَرشي بؤ هيَنا، ئيتالياش يارمةتي ئةلَمانيا بدات ئةطةر فةرةنسا هيَرشي بؤ هيَنا و هةركاتيَكيش رووسيا و فةرةنسا هيَرشيان كردة سةر هةر لايةك يان دووان لة ئةنداماني ئةم هاوثةيمانيَتيية، ئةوا ثيَويستة هةر سيَ لايةنةكة بكةونة شةرِةوة. لة راستيدا ئيتاليا هةرضةندة دوذمنايةتييةكي ميَذوويي لةطةلأ نةمسادا هةبوو، بةلآم لةبةر ئةوةى فةرةنسا لةوسةر و حةدةدا تونسي داطيركردبوو، ئيتالياش بةمة نيطةران بوو، بؤية بةشداري ئةم هاوثةيمانيَتييةى كرد. ئةم ريَككةوتنة تا دةستثيَكي جةنطي جيهاني يةكةم، بةردةوام بوو.</a:t>
            </a:r>
            <a:endParaRPr lang="en-US" dirty="0" smtClean="0">
              <a:effectLst/>
              <a:cs typeface="Ali_K_Alwand" pitchFamily="2" charset="-78"/>
            </a:endParaRPr>
          </a:p>
          <a:p>
            <a:endParaRPr lang="en-US" dirty="0"/>
          </a:p>
        </p:txBody>
      </p:sp>
    </p:spTree>
    <p:extLst>
      <p:ext uri="{BB962C8B-B14F-4D97-AF65-F5344CB8AC3E}">
        <p14:creationId xmlns:p14="http://schemas.microsoft.com/office/powerpoint/2010/main" val="353820394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ar-IQ" dirty="0">
                <a:cs typeface="Ali_K_Shrif Bold" pitchFamily="2" charset="-78"/>
              </a:rPr>
              <a:t>سةردةمي ثارتي كريَكاران</a:t>
            </a:r>
            <a:endParaRPr lang="en-US" dirty="0">
              <a:cs typeface="Ali_K_Shrif Bold" pitchFamily="2" charset="-78"/>
            </a:endParaRPr>
          </a:p>
        </p:txBody>
      </p:sp>
      <p:sp>
        <p:nvSpPr>
          <p:cNvPr id="3" name="Content Placeholder 2"/>
          <p:cNvSpPr>
            <a:spLocks noGrp="1"/>
          </p:cNvSpPr>
          <p:nvPr>
            <p:ph idx="1"/>
          </p:nvPr>
        </p:nvSpPr>
        <p:spPr/>
        <p:txBody>
          <a:bodyPr/>
          <a:lstStyle/>
          <a:p>
            <a:pPr algn="r"/>
            <a:r>
              <a:rPr lang="ar-IQ" dirty="0">
                <a:cs typeface="Ali_K_Shrif Bold" pitchFamily="2" charset="-78"/>
              </a:rPr>
              <a:t>مةكدؤنالد كة هاتة سةر حوكم، لةبةر ئةوةى دؤخةكة لةبار نةبوو، سياسةتي سؤسياليستي جيَبةجيَ نةكرد، بةلَكو هةنديَك ضاكسازي سةرةتايي ئةنجام دا، لةوانة دروستكردني بيناى نيشتةجيَبوون و ريفؤرم لة سيستةمي ثةروةردة و خويَندن و بةرِيَوةبردني حكومةت لةسةر ريَبازي بازرطانة ئازادةكان.</a:t>
            </a:r>
            <a:endParaRPr lang="en-US" dirty="0">
              <a:cs typeface="Ali_K_Shrif Bold" pitchFamily="2" charset="-78"/>
            </a:endParaRPr>
          </a:p>
          <a:p>
            <a:endParaRPr lang="en-US" dirty="0"/>
          </a:p>
        </p:txBody>
      </p:sp>
    </p:spTree>
    <p:extLst>
      <p:ext uri="{BB962C8B-B14F-4D97-AF65-F5344CB8AC3E}">
        <p14:creationId xmlns:p14="http://schemas.microsoft.com/office/powerpoint/2010/main" val="9095981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ar-IQ" dirty="0">
                <a:cs typeface="Ali_K_Shrif Bold" pitchFamily="2" charset="-78"/>
              </a:rPr>
              <a:t>لةرِووي سياسةتي دةرةوةش، مةكدؤنالد باوةرِيَكي زؤرى بة كؤمةلَةى طةلان هةبوو بؤ ضارةسةري كيَشة </a:t>
            </a:r>
            <a:r>
              <a:rPr lang="ar-IQ" dirty="0" smtClean="0">
                <a:cs typeface="Ali_K_Shrif Bold" pitchFamily="2" charset="-78"/>
              </a:rPr>
              <a:t>نيَودةولَةتييةكان</a:t>
            </a:r>
            <a:r>
              <a:rPr lang="ku-Arab-IQ" dirty="0" smtClean="0">
                <a:cs typeface="Ali_K_Shrif Bold" pitchFamily="2" charset="-78"/>
              </a:rPr>
              <a:t>.</a:t>
            </a:r>
          </a:p>
          <a:p>
            <a:pPr algn="just" rtl="1"/>
            <a:r>
              <a:rPr lang="ar-IQ" dirty="0" smtClean="0">
                <a:cs typeface="Ali_K_Shrif Bold" pitchFamily="2" charset="-78"/>
              </a:rPr>
              <a:t> </a:t>
            </a:r>
            <a:r>
              <a:rPr lang="ar-IQ" dirty="0">
                <a:cs typeface="Ali_K_Shrif Bold" pitchFamily="2" charset="-78"/>
              </a:rPr>
              <a:t>هةروةها هةولَيدةدا ثةيوةندي نيَوان ئةلَمانيا و فةرةنسا بةثيَي ويستي بريتانيا بيَت و قةرز و قةرةبووةكاني سةر ئةلَمانيا كةم </a:t>
            </a:r>
            <a:r>
              <a:rPr lang="ar-IQ" dirty="0" smtClean="0">
                <a:cs typeface="Ali_K_Shrif Bold" pitchFamily="2" charset="-78"/>
              </a:rPr>
              <a:t>بيَت</a:t>
            </a:r>
            <a:r>
              <a:rPr lang="ku-Arab-IQ" dirty="0" smtClean="0">
                <a:cs typeface="Ali_K_Shrif Bold" pitchFamily="2" charset="-78"/>
              </a:rPr>
              <a:t>.</a:t>
            </a:r>
          </a:p>
          <a:p>
            <a:pPr algn="just" rtl="1"/>
            <a:r>
              <a:rPr lang="ar-IQ" dirty="0" smtClean="0">
                <a:cs typeface="Ali_K_Shrif Bold" pitchFamily="2" charset="-78"/>
              </a:rPr>
              <a:t> </a:t>
            </a:r>
            <a:r>
              <a:rPr lang="ar-IQ" dirty="0">
                <a:cs typeface="Ali_K_Shrif Bold" pitchFamily="2" charset="-78"/>
              </a:rPr>
              <a:t>يةكيَكي تر لة هةنطاوةكاني مةكدؤنالد ئةوة بوو كة لةذيَر كاريطةرى ضةند ئةنداميَكي ناو ثارتي كريَكان داني بة يةكيَتي سؤظيَت دانا و ثةيوةنديية ديثلؤماسي و بازرطانييةكاني لةطةلَدا </a:t>
            </a:r>
            <a:r>
              <a:rPr lang="ar-IQ" dirty="0" smtClean="0">
                <a:cs typeface="Ali_K_Shrif Bold" pitchFamily="2" charset="-78"/>
              </a:rPr>
              <a:t>كردةوة</a:t>
            </a:r>
            <a:r>
              <a:rPr lang="ku-Arab-IQ" dirty="0" smtClean="0">
                <a:cs typeface="Ali_K_Shrif Bold" pitchFamily="2" charset="-78"/>
              </a:rPr>
              <a:t>.</a:t>
            </a:r>
          </a:p>
          <a:p>
            <a:pPr algn="just" rtl="1"/>
            <a:r>
              <a:rPr lang="ar-IQ" dirty="0" smtClean="0">
                <a:cs typeface="Ali_K_Shrif Bold" pitchFamily="2" charset="-78"/>
              </a:rPr>
              <a:t> </a:t>
            </a:r>
            <a:r>
              <a:rPr lang="ar-IQ" dirty="0">
                <a:cs typeface="Ali_K_Shrif Bold" pitchFamily="2" charset="-78"/>
              </a:rPr>
              <a:t>كة ئةمةش ثاريَزطارةكاني تةواو ثةست و نيطةران كرد و قةيرانيَكي سياسيي لة ناوةوةى ولآت خستةوة، بةرِادةيةك واى لة مةكدؤنالد كرد داواى هةلَبذاردني ثيَشوةخت بكات، ئةوة بوو كة هةلَبذاردنيش كرا، ثاريَزطارةكان توانيان زؤرينة بةدةست </a:t>
            </a:r>
            <a:r>
              <a:rPr lang="ar-IQ" dirty="0" smtClean="0">
                <a:cs typeface="Ali_K_Shrif Bold" pitchFamily="2" charset="-78"/>
              </a:rPr>
              <a:t>بهيَنن</a:t>
            </a:r>
            <a:r>
              <a:rPr lang="ku-Arab-IQ" dirty="0" smtClean="0">
                <a:cs typeface="Ali_K_Shrif Bold" pitchFamily="2" charset="-78"/>
              </a:rPr>
              <a:t>.</a:t>
            </a:r>
          </a:p>
          <a:p>
            <a:pPr algn="just" rtl="1"/>
            <a:r>
              <a:rPr lang="ar-IQ" dirty="0" smtClean="0">
                <a:cs typeface="Ali_K_Shrif Bold" pitchFamily="2" charset="-78"/>
              </a:rPr>
              <a:t> </a:t>
            </a:r>
            <a:r>
              <a:rPr lang="ar-IQ" dirty="0">
                <a:cs typeface="Ali_K_Shrif Bold" pitchFamily="2" charset="-78"/>
              </a:rPr>
              <a:t>ليبرالةكانيش لةم هةلَبذاردنةدا بة تةواوي رؤلَيان نةما و تةنها 42 كورسيان بةدةستهيَنا، لة 4ي تشريني دووةمي سالَى 1924يشدا، مةكدؤنالد دةستي لةكار كيَشايةوة و جاريَكي تر كابينةى ثاريَزطارةكان دامةزرايةوة. </a:t>
            </a:r>
            <a:endParaRPr lang="en-US" dirty="0">
              <a:cs typeface="Ali_K_Shrif Bold" pitchFamily="2" charset="-78"/>
            </a:endParaRPr>
          </a:p>
        </p:txBody>
      </p:sp>
    </p:spTree>
    <p:extLst>
      <p:ext uri="{BB962C8B-B14F-4D97-AF65-F5344CB8AC3E}">
        <p14:creationId xmlns:p14="http://schemas.microsoft.com/office/powerpoint/2010/main" val="34046345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ar-IQ" dirty="0">
                <a:cs typeface="Ali_K_Shrif Bold" pitchFamily="2" charset="-78"/>
              </a:rPr>
              <a:t>سةردةمي ثاريَزطارةكان</a:t>
            </a:r>
            <a:endParaRPr lang="en-US" dirty="0">
              <a:cs typeface="Ali_K_Shrif Bold" pitchFamily="2" charset="-78"/>
            </a:endParaRPr>
          </a:p>
        </p:txBody>
      </p:sp>
      <p:sp>
        <p:nvSpPr>
          <p:cNvPr id="3" name="Content Placeholder 2"/>
          <p:cNvSpPr>
            <a:spLocks noGrp="1"/>
          </p:cNvSpPr>
          <p:nvPr>
            <p:ph idx="1"/>
          </p:nvPr>
        </p:nvSpPr>
        <p:spPr/>
        <p:txBody>
          <a:bodyPr>
            <a:normAutofit/>
          </a:bodyPr>
          <a:lstStyle/>
          <a:p>
            <a:pPr algn="r"/>
            <a:r>
              <a:rPr lang="ar-IQ" dirty="0">
                <a:cs typeface="Ali_K_Shrif Bold" pitchFamily="2" charset="-78"/>
              </a:rPr>
              <a:t>(ستانلي بالدؤوين) جاريَكي تر كابينةيةكي نويَي ثاريَزطاراني </a:t>
            </a:r>
            <a:r>
              <a:rPr lang="ar-IQ" dirty="0" smtClean="0">
                <a:cs typeface="Ali_K_Shrif Bold" pitchFamily="2" charset="-78"/>
              </a:rPr>
              <a:t>دامةزراندةوة</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يةكةم كاري ئةم كابينةيةش بريتي بوو لة ثووضةلَكردنةوةى ئةو ثةيماننامانةى كة كابينةى  ثارتي كريَكاران لةطةلَ سؤظيَتدا ئةنجاميان دابوو و ثضرِاندني ثةيوةنديية ديثلؤماسييةكانيان. </a:t>
            </a:r>
            <a:endParaRPr lang="ku-Arab-IQ" dirty="0" smtClean="0">
              <a:cs typeface="Ali_K_Shrif Bold" pitchFamily="2" charset="-78"/>
            </a:endParaRPr>
          </a:p>
          <a:p>
            <a:pPr algn="r"/>
            <a:r>
              <a:rPr lang="ar-IQ" dirty="0">
                <a:cs typeface="Ali_K_Shrif Bold" pitchFamily="2" charset="-78"/>
              </a:rPr>
              <a:t>هةروةها لة سةردةمي ئةم كابينةيةدا بوو، كة طةلآلَةنامةلاى لؤكارنؤ بةسترا، هةر لةو سةردةمةشدا ئةلَمانيا لة كؤمةلَةى طةلاندا قبولَكرا، كة ئةمانة هةنطاوي طرنط بوون بةرةو ئاشتي ئةوروثا. </a:t>
            </a:r>
            <a:endParaRPr lang="ku-Arab-IQ" dirty="0" smtClean="0">
              <a:cs typeface="Ali_K_Shrif Bold" pitchFamily="2" charset="-78"/>
            </a:endParaRPr>
          </a:p>
          <a:p>
            <a:pPr marL="0" indent="0" algn="r">
              <a:buNone/>
            </a:pPr>
            <a:endParaRPr lang="ku-Arab-IQ" dirty="0" smtClean="0">
              <a:cs typeface="Ali_K_Shrif Bold" pitchFamily="2" charset="-78"/>
            </a:endParaRPr>
          </a:p>
          <a:p>
            <a:pPr marL="0" indent="0" algn="r">
              <a:buNone/>
            </a:pPr>
            <a:r>
              <a:rPr lang="ar-IQ" dirty="0" smtClean="0">
                <a:cs typeface="Ali_K_Shrif Bold" pitchFamily="2" charset="-78"/>
              </a:rPr>
              <a:t>لةرِووي </a:t>
            </a:r>
            <a:r>
              <a:rPr lang="ar-IQ" dirty="0">
                <a:cs typeface="Ali_K_Shrif Bold" pitchFamily="2" charset="-78"/>
              </a:rPr>
              <a:t>ناوخؤييشةوة، ئةم كابينةية كؤمةلَيَك ضاكسازي ئابووري و كؤمةلآيةتي ئةنجام دا، لةوانة ياساكاني ثةككةوتة و هةتيو و بيَوةذن و طؤرِيني مافي دةنطداني ذنان، </a:t>
            </a:r>
            <a:endParaRPr lang="en-US" dirty="0">
              <a:cs typeface="Ali_K_Shrif Bold" pitchFamily="2" charset="-78"/>
            </a:endParaRPr>
          </a:p>
        </p:txBody>
      </p:sp>
    </p:spTree>
    <p:extLst>
      <p:ext uri="{BB962C8B-B14F-4D97-AF65-F5344CB8AC3E}">
        <p14:creationId xmlns:p14="http://schemas.microsoft.com/office/powerpoint/2010/main" val="5050032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IQ" dirty="0">
                <a:cs typeface="Ali_K_Shrif Bold" pitchFamily="2" charset="-78"/>
              </a:rPr>
              <a:t>بةلآم هةرضةندة ئةم هةنطاوانةى ضةند سةركةوتنيَكيان بةدةستهيَنا، كةضي ئةم كابينية بةهؤى كيَشةكاني ناو ثارتةكةوة، تا دةهات بةرةو لاوازي </a:t>
            </a:r>
            <a:r>
              <a:rPr lang="ar-IQ" dirty="0" smtClean="0">
                <a:cs typeface="Ali_K_Shrif Bold" pitchFamily="2" charset="-78"/>
              </a:rPr>
              <a:t>دةضوو</a:t>
            </a:r>
            <a:r>
              <a:rPr lang="ku-Arab-IQ" dirty="0" smtClean="0">
                <a:cs typeface="Ali_K_Shrif Bold" pitchFamily="2" charset="-78"/>
              </a:rPr>
              <a:t>.</a:t>
            </a:r>
          </a:p>
          <a:p>
            <a:pPr marL="0" indent="0" algn="r">
              <a:buNone/>
            </a:pPr>
            <a:r>
              <a:rPr lang="ar-IQ" dirty="0" smtClean="0">
                <a:cs typeface="Ali_K_Shrif Bold" pitchFamily="2" charset="-78"/>
              </a:rPr>
              <a:t> </a:t>
            </a:r>
            <a:r>
              <a:rPr lang="ar-IQ" dirty="0">
                <a:cs typeface="Ali_K_Shrif Bold" pitchFamily="2" charset="-78"/>
              </a:rPr>
              <a:t>بؤية لة هةلَبذاردني 30ي مايسي سالَى 1929دا، ثاشةكشةيان كرد و ثارتي كريَكاران بة زؤرينةيةكي زؤر كةم، توانيان سةركةوتن بةدةست بهيَنن و جاريَكي تر بة يارمةتي ليبرالةكان، حكومةتيَك بة سةرؤكايةتي مةكدؤنالد ثيَكبهيَننةوة. </a:t>
            </a:r>
            <a:endParaRPr lang="en-US" dirty="0">
              <a:cs typeface="Ali_K_Shrif Bold" pitchFamily="2" charset="-78"/>
            </a:endParaRPr>
          </a:p>
        </p:txBody>
      </p:sp>
    </p:spTree>
    <p:extLst>
      <p:ext uri="{BB962C8B-B14F-4D97-AF65-F5344CB8AC3E}">
        <p14:creationId xmlns:p14="http://schemas.microsoft.com/office/powerpoint/2010/main" val="8412146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cs typeface="Ali_K_Shrif Bold" pitchFamily="2" charset="-78"/>
              </a:rPr>
              <a:t>دامةزراندنةوةى حكومةت لةلايةن ثارتي كريَكارانةوة</a:t>
            </a:r>
            <a:r>
              <a:rPr lang="en-US" dirty="0">
                <a:cs typeface="Ali_K_Shrif Bold" pitchFamily="2" charset="-78"/>
              </a:rPr>
              <a:t/>
            </a:r>
            <a:br>
              <a:rPr lang="en-US" dirty="0">
                <a:cs typeface="Ali_K_Shrif Bold" pitchFamily="2" charset="-78"/>
              </a:rPr>
            </a:br>
            <a:endParaRPr lang="en-US" dirty="0">
              <a:cs typeface="Ali_K_Shrif Bold" pitchFamily="2" charset="-78"/>
            </a:endParaRPr>
          </a:p>
        </p:txBody>
      </p:sp>
      <p:sp>
        <p:nvSpPr>
          <p:cNvPr id="3" name="Content Placeholder 2"/>
          <p:cNvSpPr>
            <a:spLocks noGrp="1"/>
          </p:cNvSpPr>
          <p:nvPr>
            <p:ph idx="1"/>
          </p:nvPr>
        </p:nvSpPr>
        <p:spPr/>
        <p:txBody>
          <a:bodyPr>
            <a:normAutofit fontScale="92500" lnSpcReduction="10000"/>
          </a:bodyPr>
          <a:lstStyle/>
          <a:p>
            <a:pPr algn="r"/>
            <a:r>
              <a:rPr lang="ar-IQ" dirty="0">
                <a:cs typeface="Ali_K_Shrif Bold" pitchFamily="2" charset="-78"/>
              </a:rPr>
              <a:t>دامةزراندني ئةم كابينةية لةكاتيَكدا بوو، كة قةيراني ئابووري لة جيهاندا لةثةرةسةندندا بوو و دواى ماوةيةكي كةميش، كاريطةرييةكاني ئةم قةيرانة بريتانياشي طرتةوة و ريَذةى بيَكارى لة بريتانيا رؤذ بة رؤذ روو لةزيادبوون بوو و تا وايليَهات لة يةك مليؤن و نيوةوة بطاتة سيَ مليؤن </a:t>
            </a:r>
            <a:r>
              <a:rPr lang="ar-IQ" dirty="0" smtClean="0">
                <a:cs typeface="Ali_K_Shrif Bold" pitchFamily="2" charset="-78"/>
              </a:rPr>
              <a:t>بيَكار</a:t>
            </a:r>
            <a:r>
              <a:rPr lang="ku-Arab-IQ" dirty="0" smtClean="0">
                <a:cs typeface="Ali_K_Shrif Bold" pitchFamily="2" charset="-78"/>
              </a:rPr>
              <a:t>.</a:t>
            </a:r>
          </a:p>
          <a:p>
            <a:pPr algn="r"/>
            <a:endParaRPr lang="ku-Arab-IQ" dirty="0" smtClean="0">
              <a:cs typeface="Ali_K_Shrif Bold" pitchFamily="2" charset="-78"/>
            </a:endParaRPr>
          </a:p>
          <a:p>
            <a:pPr algn="r"/>
            <a:r>
              <a:rPr lang="ar-IQ" dirty="0">
                <a:cs typeface="Ali_K_Shrif Bold" pitchFamily="2" charset="-78"/>
              </a:rPr>
              <a:t>ئةمةش وا لة حكومةت بكات ناضار بيَت ثارةيةكي زؤر بؤ دامودةزطا بيمةييةكان تةرخان بكات، هةر لةو كاتةشدا بوو كة زيَرِى ولآت وردة وردة بؤ دةرةوة دةضوو و داهاتي باجيش تا دةهات كةم دةبؤوة، كة ئةمانة بة تةواوي حكومةتيان شةكةت </a:t>
            </a:r>
            <a:r>
              <a:rPr lang="ar-IQ" dirty="0" smtClean="0">
                <a:cs typeface="Ali_K_Shrif Bold" pitchFamily="2" charset="-78"/>
              </a:rPr>
              <a:t>كردبوو</a:t>
            </a:r>
            <a:r>
              <a:rPr lang="ku-Arab-IQ" dirty="0" smtClean="0">
                <a:cs typeface="Ali_K_Shrif Bold" pitchFamily="2" charset="-78"/>
              </a:rPr>
              <a:t>.</a:t>
            </a:r>
          </a:p>
          <a:p>
            <a:pPr algn="r"/>
            <a:r>
              <a:rPr lang="ku-Arab-IQ" dirty="0" smtClean="0">
                <a:cs typeface="Ali_K_Shrif Bold" pitchFamily="2" charset="-78"/>
              </a:rPr>
              <a:t> </a:t>
            </a:r>
            <a:endParaRPr lang="ku-Arab-IQ" dirty="0">
              <a:cs typeface="Ali_K_Shrif Bold" pitchFamily="2" charset="-78"/>
            </a:endParaRPr>
          </a:p>
          <a:p>
            <a:pPr marL="0" indent="0" algn="r">
              <a:buNone/>
            </a:pPr>
            <a:r>
              <a:rPr lang="ar-IQ" dirty="0">
                <a:cs typeface="Ali_K_Shrif Bold" pitchFamily="2" charset="-78"/>
              </a:rPr>
              <a:t>مةكدؤنالديان ناضاركرد ئامؤذطارييةكاني ليذنةى ثسثؤرى دارايي لةطويَ بطريَت و ثلاني ثيادةكردني سياسةتيَكي ئابوورييانةى توندوتيذ بطريَتةبةر و بيمة بيَكارييةكان كةم بكاتةوة، ئةمةش كاريطةري زؤرى بوو لة هاتنةخوارةوةى ثيَطةى ثارتي كريَكاران لةناو كؤمةلَدا.</a:t>
            </a:r>
            <a:endParaRPr lang="en-US" dirty="0">
              <a:cs typeface="Ali_K_Shrif Bold" pitchFamily="2" charset="-78"/>
            </a:endParaRPr>
          </a:p>
        </p:txBody>
      </p:sp>
    </p:spTree>
    <p:extLst>
      <p:ext uri="{BB962C8B-B14F-4D97-AF65-F5344CB8AC3E}">
        <p14:creationId xmlns:p14="http://schemas.microsoft.com/office/powerpoint/2010/main" val="33143218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هاوكات هةنديَك لة وةزيرةكاني سةر بة ثارتي كريَكارانيش بةمة نارِازيبوون، ئةمانةش بوونة مايةى كيَشةيةكي طةورة بؤ حكومةتةكةى مةكدؤنالد و رووبةرِووي قةيراني وةزاري </a:t>
            </a:r>
            <a:r>
              <a:rPr lang="ar-IQ" dirty="0" smtClean="0">
                <a:cs typeface="Ali_K_Shrif Bold" pitchFamily="2" charset="-78"/>
              </a:rPr>
              <a:t>بووةوة</a:t>
            </a:r>
            <a:r>
              <a:rPr lang="ku-Arab-IQ" dirty="0" smtClean="0">
                <a:cs typeface="Ali_K_Shrif Bold" pitchFamily="2" charset="-78"/>
              </a:rPr>
              <a:t>.</a:t>
            </a:r>
          </a:p>
          <a:p>
            <a:pPr algn="r" rtl="1"/>
            <a:r>
              <a:rPr lang="ar-IQ" dirty="0">
                <a:cs typeface="Ali_K_Shrif Bold" pitchFamily="2" charset="-78"/>
              </a:rPr>
              <a:t>بؤية ناضار بوو كابينةيةكي ئيئتلافي نويَ دابمةزريَنيَت بةناوي (يةكيَتي نيشتماني)، ئةوةبوو لة هةلَبذاردني سالَى 1931دا، ئةم ئيئتلافة سةركةوتنيَكي طةورةى بةدةستهيَنا و جاريَكي تر مةكدؤنالد كابينةى نويَي يةكيَتي نيشتماني دامةزراندةوة.</a:t>
            </a:r>
            <a:endParaRPr lang="en-US" dirty="0">
              <a:cs typeface="Ali_K_Shrif Bold" pitchFamily="2" charset="-78"/>
            </a:endParaRPr>
          </a:p>
          <a:p>
            <a:pPr rtl="1"/>
            <a:r>
              <a:rPr lang="ar-IQ" dirty="0"/>
              <a:t> </a:t>
            </a:r>
            <a:endParaRPr lang="en-US" dirty="0"/>
          </a:p>
          <a:p>
            <a:pPr algn="r"/>
            <a:endParaRPr lang="en-US" dirty="0">
              <a:cs typeface="Ali_K_Shrif Bold" pitchFamily="2" charset="-78"/>
            </a:endParaRPr>
          </a:p>
        </p:txBody>
      </p:sp>
    </p:spTree>
    <p:extLst>
      <p:ext uri="{BB962C8B-B14F-4D97-AF65-F5344CB8AC3E}">
        <p14:creationId xmlns:p14="http://schemas.microsoft.com/office/powerpoint/2010/main" val="28097923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Shrif Bold" pitchFamily="2" charset="-78"/>
              </a:rPr>
              <a:t>سةردةمي كابينةى يةكيَتي نيشتماني</a:t>
            </a:r>
            <a:r>
              <a:rPr lang="en-US" dirty="0">
                <a:cs typeface="Ali_K_Shrif Bold" pitchFamily="2" charset="-78"/>
              </a:rPr>
              <a:t/>
            </a:r>
            <a:br>
              <a:rPr lang="en-US" dirty="0">
                <a:cs typeface="Ali_K_Shrif Bold" pitchFamily="2" charset="-78"/>
              </a:rPr>
            </a:br>
            <a:endParaRPr lang="en-US" dirty="0">
              <a:cs typeface="Ali_K_Shrif Bold" pitchFamily="2" charset="-78"/>
            </a:endParaRPr>
          </a:p>
        </p:txBody>
      </p:sp>
      <p:sp>
        <p:nvSpPr>
          <p:cNvPr id="3" name="Content Placeholder 2"/>
          <p:cNvSpPr>
            <a:spLocks noGrp="1"/>
          </p:cNvSpPr>
          <p:nvPr>
            <p:ph idx="1"/>
          </p:nvPr>
        </p:nvSpPr>
        <p:spPr/>
        <p:txBody>
          <a:bodyPr>
            <a:normAutofit/>
          </a:bodyPr>
          <a:lstStyle/>
          <a:p>
            <a:pPr algn="r"/>
            <a:r>
              <a:rPr lang="ar-IQ" dirty="0">
                <a:cs typeface="Ali_K_Shrif Bold" pitchFamily="2" charset="-78"/>
              </a:rPr>
              <a:t>ئةركي سةرةكي ئةم كابينةية يةكخستنةوةى هيَزة نيشتمانييةكان و يةكيَتي ريزةكان بوو لةثيَناو رووبةرِووبوونةوةى كيَشة </a:t>
            </a:r>
            <a:r>
              <a:rPr lang="ar-IQ" dirty="0" smtClean="0">
                <a:cs typeface="Ali_K_Shrif Bold" pitchFamily="2" charset="-78"/>
              </a:rPr>
              <a:t>ئابوورييةكاندا</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يةكيَك لةو ريَطايانةى كة ئةم حكومةتة ويستي لةرِيَطةيةوة رووبةرِووي كيَشة ئابوورييةكان ببيَتةوة، كةمكردنةوةى خةرجييةكاني حكومةت و كةمكردنةوةى جونةي ئيستةرليني و سنوورداركردني ئازاديية بازرطانييةكان بوو. </a:t>
            </a:r>
            <a:endParaRPr lang="ku-Arab-IQ" dirty="0" smtClean="0">
              <a:cs typeface="Ali_K_Shrif Bold" pitchFamily="2" charset="-78"/>
            </a:endParaRPr>
          </a:p>
          <a:p>
            <a:pPr algn="r"/>
            <a:r>
              <a:rPr lang="ar-IQ" dirty="0">
                <a:cs typeface="Ali_K_Shrif Bold" pitchFamily="2" charset="-78"/>
              </a:rPr>
              <a:t>هةروةها دةركردني سيستةمي ئةولةويةتي ئيمثراتؤرييةت كة ئةولةويةت درا بة بةرهةمة ثيشةسازييةكاني بريتانيا، لة (دؤمؤنيؤنةكان)</a:t>
            </a:r>
            <a:r>
              <a:rPr lang="ar-IQ" baseline="30000" dirty="0">
                <a:cs typeface="Ali_K_Shrif Bold" pitchFamily="2" charset="-78"/>
                <a:hlinkClick r:id="rId2" action="ppaction://hlinkfile"/>
              </a:rPr>
              <a:t>*</a:t>
            </a:r>
            <a:r>
              <a:rPr lang="ar-IQ" dirty="0">
                <a:cs typeface="Ali_K_Shrif Bold" pitchFamily="2" charset="-78"/>
              </a:rPr>
              <a:t>ي بريتانيا ئةولةويةت درا بة بةرهةمة ثيشةسازييةكاني بريتانيا. </a:t>
            </a:r>
            <a:endParaRPr lang="ku-Arab-IQ" dirty="0" smtClean="0">
              <a:cs typeface="Ali_K_Shrif Bold" pitchFamily="2" charset="-78"/>
            </a:endParaRPr>
          </a:p>
          <a:p>
            <a:pPr algn="r"/>
            <a:r>
              <a:rPr lang="ar-SA" dirty="0">
                <a:cs typeface="Ali_K_Shrif Bold" pitchFamily="2" charset="-78"/>
              </a:rPr>
              <a:t>طةلاني ناوضةكاني ضوار ضيَوةى ئيمثراتؤرياى بريتانيا كة لةرِووي سةربةخؤييةوة لة ولآتاني ذيَر ئينتيداب ثيَشكةوتووتر بوون.</a:t>
            </a:r>
            <a:endParaRPr lang="ku-Arab-IQ" dirty="0" smtClean="0">
              <a:cs typeface="Ali_K_Shrif Bold" pitchFamily="2" charset="-78"/>
            </a:endParaRPr>
          </a:p>
          <a:p>
            <a:pPr algn="r"/>
            <a:endParaRPr lang="en-US" dirty="0">
              <a:cs typeface="Ali_K_Shrif Bold" pitchFamily="2" charset="-78"/>
            </a:endParaRPr>
          </a:p>
        </p:txBody>
      </p:sp>
    </p:spTree>
    <p:extLst>
      <p:ext uri="{BB962C8B-B14F-4D97-AF65-F5344CB8AC3E}">
        <p14:creationId xmlns:p14="http://schemas.microsoft.com/office/powerpoint/2010/main" val="32266849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IQ" dirty="0">
                <a:cs typeface="Ali_K_Shrif Bold" pitchFamily="2" charset="-78"/>
              </a:rPr>
              <a:t>لة ناو بريتانياش ئةولةويةت درا بة بةرهةمة كشتوكالَييةكاني دؤمؤنيؤنةكان</a:t>
            </a:r>
            <a:r>
              <a:rPr lang="ar-IQ" dirty="0" smtClean="0">
                <a:cs typeface="Ali_K_Shrif Bold" pitchFamily="2" charset="-78"/>
              </a:rPr>
              <a:t>،</a:t>
            </a:r>
            <a:endParaRPr lang="ku-Arab-IQ" dirty="0" smtClean="0">
              <a:cs typeface="Ali_K_Shrif Bold" pitchFamily="2" charset="-78"/>
            </a:endParaRPr>
          </a:p>
          <a:p>
            <a:pPr algn="r"/>
            <a:r>
              <a:rPr lang="ar-IQ" dirty="0" smtClean="0">
                <a:cs typeface="Ali_K_Shrif Bold" pitchFamily="2" charset="-78"/>
              </a:rPr>
              <a:t> </a:t>
            </a:r>
            <a:r>
              <a:rPr lang="ar-IQ" dirty="0">
                <a:cs typeface="Ali_K_Shrif Bold" pitchFamily="2" charset="-78"/>
              </a:rPr>
              <a:t>هةرضةندة ئةم سياسةتة ئابوورييةى كة ئةم حكومةتة ثيادةيكرد، هةنديَك لةبارقورسي قةيراني ئابووري كةم كردةوة، بةلآم نةيتواني كؤتايي بة كيَشةكان بهيَنيَت و بيَكارى بنةبرِ بكات. </a:t>
            </a:r>
            <a:endParaRPr lang="ku-Arab-IQ" dirty="0" smtClean="0">
              <a:cs typeface="Ali_K_Shrif Bold" pitchFamily="2" charset="-78"/>
            </a:endParaRPr>
          </a:p>
          <a:p>
            <a:pPr algn="just"/>
            <a:r>
              <a:rPr lang="ar-IQ" dirty="0">
                <a:cs typeface="Ali_K_Shrif Bold" pitchFamily="2" charset="-78"/>
              </a:rPr>
              <a:t>لة سالَى 1935دا، كؤتايي بة حكومةتةكةى (مةكدؤنالد) هات و (ستانلي بالدؤوين) شويَني طرتةوة، </a:t>
            </a:r>
            <a:endParaRPr lang="ku-Arab-IQ" dirty="0" smtClean="0">
              <a:cs typeface="Ali_K_Shrif Bold" pitchFamily="2" charset="-78"/>
            </a:endParaRPr>
          </a:p>
          <a:p>
            <a:pPr algn="just"/>
            <a:r>
              <a:rPr lang="ar-IQ" dirty="0">
                <a:cs typeface="Ali_K_Shrif Bold" pitchFamily="2" charset="-78"/>
              </a:rPr>
              <a:t>لة سةردةمي ئةمدا، ئةو كيَشة دةستووريية لة بريتانيا روويدا، كة لةسةر ذن و ذنخوازي ثاشاي ولآت بوو، ئةوة بوو (ئيَدواردي هةشتةم) كة لةدواى مردني باوكي بوو بة ثاشاي ولآت، كةوتبووة داواي خؤشةويستي بيَوةذنيَكي ئةمةريكييةوة و دةيةويست هاوسةرطيري لةطةلَدا بكات، بةلآم لةبةرئةوةى ئةمة بةثيَي دةستووري ولآت ريَثيَنةدراو بوو، بؤية كيَشةيةكي سياسيي خستةوة، ضونكة بالدؤوين بةم هاوسةرطيريية رازينةبوو، بؤية (ئيَدواردي هةشتةم) ناضاربوو تةختي ثاشايةتي بؤ (جؤرجي شةشةم)ي براي جيَبهيَلَيَت، ئةمةش كاريطةريي باشي بوو لةسةر ثيَطة و هةيبةتي بالدؤوين</a:t>
            </a:r>
            <a:endParaRPr lang="en-US" dirty="0">
              <a:cs typeface="Ali_K_Shrif Bold" pitchFamily="2" charset="-78"/>
            </a:endParaRPr>
          </a:p>
        </p:txBody>
      </p:sp>
    </p:spTree>
    <p:extLst>
      <p:ext uri="{BB962C8B-B14F-4D97-AF65-F5344CB8AC3E}">
        <p14:creationId xmlns:p14="http://schemas.microsoft.com/office/powerpoint/2010/main" val="26741513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 بةلآم لةسةرةتاى سالَى 1937ةوة (بالدؤوين) دةستي لةسةرؤكايةتي وةزيران و ذياني سياسيي بة طشتي هةلَطرت و لة شويَني ئةودا، (نيظل ضةمبةرلن) بوو بة سةرؤكي وةزيران و سةرؤكي ثارتي ثاريَزطاران، كة تا كةوتنةوةى جةنطي جيهاني يةكةم، سةرؤكي وةزيراني بريتانيا بوو و رؤلَي هةبوو لة ثةيوةنديية نيَودةولَةتييةكان</a:t>
            </a:r>
            <a:r>
              <a:rPr lang="ar-IQ" dirty="0" smtClean="0">
                <a:cs typeface="Ali_K_Shrif Bold" pitchFamily="2" charset="-78"/>
              </a:rPr>
              <a:t>.</a:t>
            </a:r>
            <a:endParaRPr lang="ku-Arab-IQ" dirty="0" smtClean="0">
              <a:cs typeface="Ali_K_Shrif Bold" pitchFamily="2" charset="-78"/>
            </a:endParaRPr>
          </a:p>
          <a:p>
            <a:pPr algn="r"/>
            <a:r>
              <a:rPr lang="ar-IQ" dirty="0">
                <a:cs typeface="Ali_K_Shrif Bold" pitchFamily="2" charset="-78"/>
              </a:rPr>
              <a:t>لةثالَ هةموو ئةو كيَشة نيَوخؤييانةى كة باسكران، بريتانيا كؤمةلَيَك كيَشةى تري هةبوو، كة كيَشةى ناوضة داطيركراوةكاني ذيَر دةستةلآتي بوو، ضونكة بريتانيا ئيمثراتؤريةتيَك بوو ضةندين دؤمؤنيؤن و ناوضةى ئينتيداب و داطيرطةى هةبوو، كة لة دواى جةنطي جيهاني يةكةمةوة لةم ناوضانةدا ضةندين كيَشة رووبةرِووي بريتانيا بوونةوة، </a:t>
            </a:r>
            <a:endParaRPr lang="en-US" dirty="0">
              <a:cs typeface="Ali_K_Shrif Bold" pitchFamily="2" charset="-78"/>
            </a:endParaRPr>
          </a:p>
          <a:p>
            <a:endParaRPr lang="en-US" dirty="0"/>
          </a:p>
        </p:txBody>
      </p:sp>
    </p:spTree>
    <p:extLst>
      <p:ext uri="{BB962C8B-B14F-4D97-AF65-F5344CB8AC3E}">
        <p14:creationId xmlns:p14="http://schemas.microsoft.com/office/powerpoint/2010/main" val="31152636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لةوانة كيَشةكاني ميسر و عيراق و فةلةستين لة نيَوان سالآني 1920-1922، هةروةها لة هندستانيش دةركةوتني كيَشةى طانديزم، ئةمة جطة لةوةى لة دؤمؤنيؤنةكانيش كة لةرِووي سياسييةوة دؤخيان لة ناوضة ئينتيدابييةكان باشتر بوو، لةدواى جةنطةوة هةستي نةتةوايةتييان بووذايةوة و هةولَةكانيان بؤ بةدةستهيَناني سةربةخؤيي تةواو بةردةوام </a:t>
            </a:r>
            <a:r>
              <a:rPr lang="ar-IQ" dirty="0" smtClean="0">
                <a:cs typeface="Ali_K_Shrif Bold" pitchFamily="2" charset="-78"/>
              </a:rPr>
              <a:t>بوو</a:t>
            </a:r>
            <a:r>
              <a:rPr lang="ku-Arab-IQ" dirty="0" smtClean="0">
                <a:cs typeface="Ali_K_Shrif Bold" pitchFamily="2" charset="-78"/>
              </a:rPr>
              <a:t>.</a:t>
            </a:r>
          </a:p>
          <a:p>
            <a:pPr algn="r"/>
            <a:endParaRPr lang="ku-Arab-IQ" dirty="0">
              <a:cs typeface="Ali_K_Shrif Bold" pitchFamily="2" charset="-78"/>
            </a:endParaRPr>
          </a:p>
          <a:p>
            <a:pPr algn="r"/>
            <a:r>
              <a:rPr lang="ar-IQ" dirty="0">
                <a:cs typeface="Ali_K_Shrif Bold" pitchFamily="2" charset="-78"/>
              </a:rPr>
              <a:t>يةكيَكي تر لة طرفتةكاني بريتانيا، كيَشةى ناوضةى ئيرلةندا بوو، كة ئيرلةندييةكان لة بزووتنةوة و جولَةى بةردةوام دا بوون لة ثيَناو سةربةخؤييدا، هةموو ئةم كيَشانةى باسكران وايانكردبوو كة لة نيَوان هةردوو جةنطدا، دؤخي ئابووري و كؤمةلآيةتي و سياسيي لة بريتانيا تا رادةيةكي زؤر لة ناجيَطيريدا بيَت و تةنانةت سيستةمي ديموكراسيش بكةويَتة قةيرانةوة.</a:t>
            </a:r>
            <a:endParaRPr lang="en-US" dirty="0">
              <a:cs typeface="Ali_K_Shrif Bold" pitchFamily="2" charset="-78"/>
            </a:endParaRPr>
          </a:p>
          <a:p>
            <a:pPr algn="r"/>
            <a:endParaRPr lang="en-US" dirty="0">
              <a:cs typeface="Ali_K_Shrif Bold" pitchFamily="2" charset="-78"/>
            </a:endParaRPr>
          </a:p>
        </p:txBody>
      </p:sp>
    </p:spTree>
    <p:extLst>
      <p:ext uri="{BB962C8B-B14F-4D97-AF65-F5344CB8AC3E}">
        <p14:creationId xmlns:p14="http://schemas.microsoft.com/office/powerpoint/2010/main" val="136080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Low" rtl="1"/>
            <a:r>
              <a:rPr lang="ar-IQ" dirty="0">
                <a:cs typeface="Ali_K_Alwand" pitchFamily="2" charset="-78"/>
              </a:rPr>
              <a:t>ضوارةم: هاوثةيمانيَتي بريتانيا و </a:t>
            </a:r>
            <a:r>
              <a:rPr lang="ar-IQ" dirty="0" smtClean="0">
                <a:cs typeface="Ali_K_Alwand" pitchFamily="2" charset="-78"/>
              </a:rPr>
              <a:t>ئيتاليا </a:t>
            </a:r>
            <a:r>
              <a:rPr lang="ar-IQ" dirty="0">
                <a:cs typeface="Ali_K_Alwand" pitchFamily="2" charset="-78"/>
              </a:rPr>
              <a:t>و نةمسا ـ مةجةر لة سالَى 1887دا:</a:t>
            </a:r>
            <a:endParaRPr lang="en-US" dirty="0" smtClean="0">
              <a:effectLst/>
              <a:cs typeface="Ali_K_Alwand" pitchFamily="2" charset="-78"/>
            </a:endParaRPr>
          </a:p>
          <a:p>
            <a:pPr algn="r"/>
            <a:r>
              <a:rPr lang="ar-IQ" dirty="0">
                <a:cs typeface="Ali_K_Alwand" pitchFamily="2" charset="-78"/>
              </a:rPr>
              <a:t> لةو ماوةيةدا كة زلهيَزةكاني ئةوروثا لة هاوثةيماني طرتندا بوون، بريتانيا سياسةتيَكي طؤشةطيرانةى ثيادةدةكرد و نةيدةويست لة كيَشةكاني نيَوان فةرةنسا و ئةلَمانيا تيَوةبطليَت، ئةو بةردةوام لةطةلأ ئاشتيدا بوو بؤ ثاراستني بازرطانييةكةى، بةلآم ئةو هاوثةيمانيَتيانة وردة وردة دةبوونة ترس لةسةر بةرذةوةندييةكاني بريتانيا، ضونكة ئةو ثيَطةى كؤلؤنياليانةى لةهةموو شويَنيَكدا هةبوو، بةرذةوةندييةكاني ثةرتةوازة بوون، لةلايةكي تريشةوة هةستي بة هةرِةشةى ئةو هاوثةيمانيَتيانة لةسةر ئارامي بريتانيا كرد، بؤية لة قؤناغيَكي دياريكراودا ئيدي نةيتواني بة تةنها رووبةرِووي ئةو مةترسيانة ببيَتةوة، كة دووضارى بةرذةوةندييةكاني دةبوون. هةر لةبةر ئةوانة بةناضاري كؤتايي بةم طؤشةطيريية هيَنا و سةرةتاى هةنطاوةكانيشي بةستني ثةيماننامة بوو لةطةلَ ئيتاليا، كة تيايدا داني بة بةرذةوةندييةكاني ئيتاليا دانا لة تةرابلوس، لة بةرانبةريشدا ئيتاليا داني بةداطيركردني ميسر دانا لةلايةن بريتانياوة، دواتريش نةمسا هاتة نيَو ئةم هاوثةيمانيَتييةوة </a:t>
            </a:r>
            <a:endParaRPr lang="en-US" dirty="0">
              <a:cs typeface="Ali_K_Alwand" pitchFamily="2" charset="-78"/>
            </a:endParaRPr>
          </a:p>
        </p:txBody>
      </p:sp>
    </p:spTree>
    <p:extLst>
      <p:ext uri="{BB962C8B-B14F-4D97-AF65-F5344CB8AC3E}">
        <p14:creationId xmlns:p14="http://schemas.microsoft.com/office/powerpoint/2010/main" val="309428545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Shrif Bold" pitchFamily="2" charset="-78"/>
              </a:rPr>
              <a:t>دووةم: فةرةنسا</a:t>
            </a:r>
            <a:r>
              <a:rPr lang="en-US" dirty="0">
                <a:cs typeface="Ali_K_Shrif Bold" pitchFamily="2" charset="-78"/>
              </a:rPr>
              <a:t/>
            </a:r>
            <a:br>
              <a:rPr lang="en-US" dirty="0">
                <a:cs typeface="Ali_K_Shrif Bold" pitchFamily="2" charset="-78"/>
              </a:rPr>
            </a:br>
            <a:endParaRPr lang="en-US" dirty="0">
              <a:cs typeface="Ali_K_Shrif Bold" pitchFamily="2" charset="-78"/>
            </a:endParaRPr>
          </a:p>
        </p:txBody>
      </p:sp>
      <p:sp>
        <p:nvSpPr>
          <p:cNvPr id="3" name="Content Placeholder 2"/>
          <p:cNvSpPr>
            <a:spLocks noGrp="1"/>
          </p:cNvSpPr>
          <p:nvPr>
            <p:ph idx="1"/>
          </p:nvPr>
        </p:nvSpPr>
        <p:spPr/>
        <p:txBody>
          <a:bodyPr>
            <a:normAutofit fontScale="85000" lnSpcReduction="20000"/>
          </a:bodyPr>
          <a:lstStyle/>
          <a:p>
            <a:pPr algn="r" rtl="1"/>
            <a:r>
              <a:rPr lang="ar-IQ" dirty="0" smtClean="0">
                <a:cs typeface="Ali_K_Shrif Bold" pitchFamily="2" charset="-78"/>
              </a:rPr>
              <a:t>فةرةنساش </a:t>
            </a:r>
            <a:r>
              <a:rPr lang="ar-IQ" dirty="0">
                <a:cs typeface="Ali_K_Shrif Bold" pitchFamily="2" charset="-78"/>
              </a:rPr>
              <a:t>يةكيَك بوو لةو ولآتانةى كة سةركةوتووانة لة جةنطي جيهاني يةكةم هاتةدةرةوة و هةردوو ناوضةى دةولَةمةندي ئةلزاس و لؤريني بةدةست </a:t>
            </a:r>
            <a:r>
              <a:rPr lang="ar-IQ" dirty="0" smtClean="0">
                <a:cs typeface="Ali_K_Shrif Bold" pitchFamily="2" charset="-78"/>
              </a:rPr>
              <a:t>هيَنايةوة</a:t>
            </a:r>
            <a:r>
              <a:rPr lang="ku-Arab-IQ" dirty="0" smtClean="0">
                <a:cs typeface="Ali_K_Shrif Bold" pitchFamily="2" charset="-78"/>
              </a:rPr>
              <a:t>.</a:t>
            </a:r>
            <a:endParaRPr lang="ku-Arab-IQ" dirty="0">
              <a:cs typeface="Ali_K_Shrif Bold" pitchFamily="2" charset="-78"/>
            </a:endParaRPr>
          </a:p>
          <a:p>
            <a:pPr algn="r" rtl="1"/>
            <a:r>
              <a:rPr lang="ar-IQ" dirty="0" smtClean="0">
                <a:cs typeface="Ali_K_Shrif Bold" pitchFamily="2" charset="-78"/>
              </a:rPr>
              <a:t>بةلآم </a:t>
            </a:r>
            <a:r>
              <a:rPr lang="ar-IQ" dirty="0">
                <a:cs typeface="Ali_K_Shrif Bold" pitchFamily="2" charset="-78"/>
              </a:rPr>
              <a:t>يةكيَك بوو لةو ولآتانةى كة زؤرترين زةرةر و زياني ماددي و مرؤيي لة جةنطةكةدا </a:t>
            </a:r>
            <a:r>
              <a:rPr lang="ar-IQ" dirty="0" smtClean="0">
                <a:cs typeface="Ali_K_Shrif Bold" pitchFamily="2" charset="-78"/>
              </a:rPr>
              <a:t>بةركةوت</a:t>
            </a:r>
            <a:r>
              <a:rPr lang="ku-Arab-IQ" dirty="0" smtClean="0">
                <a:cs typeface="Ali_K_Shrif Bold" pitchFamily="2" charset="-78"/>
              </a:rPr>
              <a:t>.</a:t>
            </a:r>
          </a:p>
          <a:p>
            <a:pPr algn="r" rtl="1"/>
            <a:endParaRPr lang="ku-Arab-IQ" dirty="0" smtClean="0">
              <a:cs typeface="Ali_K_Shrif Bold" pitchFamily="2" charset="-78"/>
            </a:endParaRPr>
          </a:p>
          <a:p>
            <a:pPr algn="r" rtl="1"/>
            <a:r>
              <a:rPr lang="ar-IQ" dirty="0" smtClean="0">
                <a:cs typeface="Ali_K_Shrif Bold" pitchFamily="2" charset="-78"/>
              </a:rPr>
              <a:t>جطة </a:t>
            </a:r>
            <a:r>
              <a:rPr lang="ar-IQ" dirty="0">
                <a:cs typeface="Ali_K_Shrif Bold" pitchFamily="2" charset="-78"/>
              </a:rPr>
              <a:t>لةوةى لةدواى جةنطيشدا، سةرةرِاي ئةو هةموو بيَهيَزكردن و لاوازكردنةى ئةلَمانيا، فةرةنسييةكان هةر ترسيان لة ئةلَمانيا </a:t>
            </a:r>
            <a:r>
              <a:rPr lang="ar-IQ" dirty="0" smtClean="0">
                <a:cs typeface="Ali_K_Shrif Bold" pitchFamily="2" charset="-78"/>
              </a:rPr>
              <a:t>مابوو</a:t>
            </a:r>
            <a:r>
              <a:rPr lang="ku-Arab-IQ" dirty="0" smtClean="0">
                <a:cs typeface="Ali_K_Shrif Bold" pitchFamily="2" charset="-78"/>
              </a:rPr>
              <a:t>.</a:t>
            </a:r>
          </a:p>
          <a:p>
            <a:pPr algn="r" rtl="1"/>
            <a:r>
              <a:rPr lang="ar-IQ" dirty="0" smtClean="0">
                <a:cs typeface="Ali_K_Shrif Bold" pitchFamily="2" charset="-78"/>
              </a:rPr>
              <a:t>هاوكات </a:t>
            </a:r>
            <a:r>
              <a:rPr lang="ar-IQ" dirty="0">
                <a:cs typeface="Ali_K_Shrif Bold" pitchFamily="2" charset="-78"/>
              </a:rPr>
              <a:t>كيَشةيةكي تري فةرةنسا لةدواى جةنط، دذايةتيكردني بةلشةفيةكان بوو، لةبةرئةوةى بةلشةفييةكان، كة هاتنة سةر حوكم، تةواوي هاوثةيمانيَتييةكانيان لةطةلَ ولآتة ئةوروثييةكاندا ثووضةلَ </a:t>
            </a:r>
            <a:r>
              <a:rPr lang="ar-IQ" dirty="0" smtClean="0">
                <a:cs typeface="Ali_K_Shrif Bold" pitchFamily="2" charset="-78"/>
              </a:rPr>
              <a:t>كردبؤوة</a:t>
            </a:r>
            <a:r>
              <a:rPr lang="ku-Arab-IQ" dirty="0" smtClean="0">
                <a:cs typeface="Ali_K_Shrif Bold" pitchFamily="2" charset="-78"/>
              </a:rPr>
              <a:t>.</a:t>
            </a:r>
          </a:p>
          <a:p>
            <a:pPr algn="r" rtl="1"/>
            <a:endParaRPr lang="ku-Arab-IQ" dirty="0">
              <a:cs typeface="Ali_K_Shrif Bold" pitchFamily="2" charset="-78"/>
            </a:endParaRPr>
          </a:p>
          <a:p>
            <a:pPr algn="r" rtl="1"/>
            <a:r>
              <a:rPr lang="ar-IQ" dirty="0" smtClean="0">
                <a:cs typeface="Ali_K_Shrif Bold" pitchFamily="2" charset="-78"/>
              </a:rPr>
              <a:t>لةلايةكي </a:t>
            </a:r>
            <a:r>
              <a:rPr lang="ar-IQ" dirty="0">
                <a:cs typeface="Ali_K_Shrif Bold" pitchFamily="2" charset="-78"/>
              </a:rPr>
              <a:t>تريشةوة فةرةنسا لةدزةكردني كؤميونيزم بؤ ناو فةرةنسا </a:t>
            </a:r>
            <a:r>
              <a:rPr lang="ar-IQ" dirty="0" smtClean="0">
                <a:cs typeface="Ali_K_Shrif Bold" pitchFamily="2" charset="-78"/>
              </a:rPr>
              <a:t>دةترسا</a:t>
            </a:r>
            <a:r>
              <a:rPr lang="ku-Arab-IQ" dirty="0" smtClean="0">
                <a:cs typeface="Ali_K_Shrif Bold" pitchFamily="2" charset="-78"/>
              </a:rPr>
              <a:t>.\</a:t>
            </a:r>
          </a:p>
          <a:p>
            <a:pPr algn="r" rtl="1"/>
            <a:r>
              <a:rPr lang="ar-IQ" dirty="0" smtClean="0">
                <a:cs typeface="Ali_K_Shrif Bold" pitchFamily="2" charset="-78"/>
              </a:rPr>
              <a:t> </a:t>
            </a:r>
            <a:r>
              <a:rPr lang="ar-IQ" dirty="0">
                <a:cs typeface="Ali_K_Shrif Bold" pitchFamily="2" charset="-78"/>
              </a:rPr>
              <a:t>جطة لةوةى كة حكومةتي سؤظيَت سةرجةم ئةو قةرزانةى ثووضةلَ كردبؤوة كة لةسةر رووسيا بوو، كة بةشي زؤريان قةرزي فةرةنسييةكان بوون، ئةمانةش وايكردبوو كة دذايةتيكردني رووسياي كؤميونيستي، يةكيَك بيَت لة خالَة بنةرِةتييةكاني سياسةتي فةرةنساي دواي جةنط.</a:t>
            </a:r>
            <a:endParaRPr lang="en-US" dirty="0">
              <a:cs typeface="Ali_K_Shrif Bold" pitchFamily="2" charset="-78"/>
            </a:endParaRPr>
          </a:p>
          <a:p>
            <a:endParaRPr lang="en-US" dirty="0"/>
          </a:p>
        </p:txBody>
      </p:sp>
    </p:spTree>
    <p:extLst>
      <p:ext uri="{BB962C8B-B14F-4D97-AF65-F5344CB8AC3E}">
        <p14:creationId xmlns:p14="http://schemas.microsoft.com/office/powerpoint/2010/main" val="22886040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لةدواى سالَى 1916ةوة و لة سةرةتاي بيستةكانيشدا، حكومةتةكاني فةرةنسا زياتر لة ئيئتلافي ثارتة راسترِةو و ثاريَزطارةكان ثيَكدةهات، ئةو ثارتانةى كة لةلايةن بازرطان و هةنديَك تويَذي كشتوكالَييةوة ثشتطيري دةكرا، ئةم ثارتانة زياتر مةيليان لةجيَطيري باري ئابووري و هيَوركردنةوةى دؤخي ناوخؤ و ثشتطيري سوثا </a:t>
            </a:r>
            <a:r>
              <a:rPr lang="ar-IQ" dirty="0" smtClean="0">
                <a:cs typeface="Ali_K_Shrif Bold" pitchFamily="2" charset="-78"/>
              </a:rPr>
              <a:t>بوو</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ئةم ئيئتلافة لة سالَى 1919ةوة بةناوي حكومةتي كوتلةى نيشتمانييةوة سةركةوت، كة لة نيَوان 1919-1924 حوكمي كرد، لة ماوةى حوكميدا ئةم ئيئتلافة ثشتيوانييةكي زؤرى كؤنطرةى ظيَرساي دةكرد و داواي دةكرد سزاي توند بةسةر ئةلَمانيادا </a:t>
            </a:r>
            <a:r>
              <a:rPr lang="ar-IQ" dirty="0" smtClean="0">
                <a:cs typeface="Ali_K_Shrif Bold" pitchFamily="2" charset="-78"/>
              </a:rPr>
              <a:t>بسةثيَنريَت</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هاوكات لةرِووي سياسةتي دةرةكيشةوة، سياسةتيَكي دذة سؤسياليستانةى ثةيرِةو دةكرد و ثةيوةنديية ديثلؤماسييةكانيشي لةطةلَ ظاتيكاندا باشتر كرد، هةر لة سةردةمي ئةم كابينةيةشدا بوو، كة لة سالَي 1923دا فةرةنسا شارى رؤهةرى ئةلَمانياي داطيركرد.</a:t>
            </a:r>
            <a:endParaRPr lang="en-US" dirty="0">
              <a:cs typeface="Ali_K_Shrif Bold" pitchFamily="2" charset="-78"/>
            </a:endParaRPr>
          </a:p>
          <a:p>
            <a:endParaRPr lang="en-US" dirty="0"/>
          </a:p>
        </p:txBody>
      </p:sp>
    </p:spTree>
    <p:extLst>
      <p:ext uri="{BB962C8B-B14F-4D97-AF65-F5344CB8AC3E}">
        <p14:creationId xmlns:p14="http://schemas.microsoft.com/office/powerpoint/2010/main" val="39558077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لة هةلَبذاردنةكاني سالَي 1924دا، سؤسياليستة راديكالةكان توانيان سةركةوتن بةدةستبهيَنن و بة ثشتيواني ثارتي سؤسياليستي فةرةنسا حكومةتيَك بة سةرؤكايةتي (هريؤ) دامةزريَنن، كة ئةم حكومةتة لة سالَى 1924ةوة تا سالَى 1926 دريَذةى </a:t>
            </a:r>
            <a:r>
              <a:rPr lang="ar-IQ" dirty="0" smtClean="0">
                <a:cs typeface="Ali_K_Shrif Bold" pitchFamily="2" charset="-78"/>
              </a:rPr>
              <a:t>كيَشا</a:t>
            </a:r>
            <a:r>
              <a:rPr lang="ku-Arab-IQ" dirty="0" smtClean="0">
                <a:cs typeface="Ali_K_Shrif Bold" pitchFamily="2" charset="-78"/>
              </a:rPr>
              <a:t>.</a:t>
            </a:r>
          </a:p>
          <a:p>
            <a:pPr algn="r"/>
            <a:endParaRPr lang="ku-Arab-IQ" dirty="0">
              <a:cs typeface="Ali_K_Shrif Bold" pitchFamily="2" charset="-78"/>
            </a:endParaRPr>
          </a:p>
          <a:p>
            <a:pPr algn="r"/>
            <a:r>
              <a:rPr lang="ar-IQ" dirty="0" smtClean="0">
                <a:cs typeface="Ali_K_Shrif Bold" pitchFamily="2" charset="-78"/>
              </a:rPr>
              <a:t> </a:t>
            </a:r>
            <a:r>
              <a:rPr lang="ar-IQ" dirty="0">
                <a:cs typeface="Ali_K_Shrif Bold" pitchFamily="2" charset="-78"/>
              </a:rPr>
              <a:t>ئةم ثارتة ئةطةرضي ناوي سؤسياليستي بوو، بةلآم يةكيَك بوو لةو ثارتانةى كة سةرسةختانة بةرطري لة كةرتي تايبةتي ئابووري و مولَكايةتي تايبةت و ئازادي تاك دةكرد و زؤر دذي دةستةلآتي كلَيَسا </a:t>
            </a:r>
            <a:r>
              <a:rPr lang="ar-IQ" dirty="0" smtClean="0">
                <a:cs typeface="Ali_K_Shrif Bold" pitchFamily="2" charset="-78"/>
              </a:rPr>
              <a:t>بوو</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بةثيَي ثرةنسيثةكاني ئةو ثارتة، دةيتواني ئيئتلاف لةطةلَ راست و ضةث و سؤسياليست و ئةواني تريشدا بكات، لة سةردةمي ئةم كابينةيةدا، لة فةرةنسا سياسةتيَكي عةلمانيانةى دذة كلَيَسا ثةيرِةوكرا. </a:t>
            </a:r>
            <a:endParaRPr lang="en-US" dirty="0">
              <a:cs typeface="Ali_K_Shrif Bold" pitchFamily="2" charset="-78"/>
            </a:endParaRPr>
          </a:p>
        </p:txBody>
      </p:sp>
    </p:spTree>
    <p:extLst>
      <p:ext uri="{BB962C8B-B14F-4D97-AF65-F5344CB8AC3E}">
        <p14:creationId xmlns:p14="http://schemas.microsoft.com/office/powerpoint/2010/main" val="10942196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لةرِووي سياسةتي دةرةوة ضةند هةنطاويَك نرا، لةوانة كيَشانةوةى سوثاي فةرةنسا لة رؤهةر و بةستني ثةيماننامةى لؤكارنؤي سالَى 1925 بؤ دياريكردني سنووري نيَوان ئةلَمانيا و فةرةنسا و لةضةكدامالَيني ناوضةى راين. يةكيَك لة كيَشة طرنطةكاني ئةو كاتي فةرةنسا، كيَشةى بيناكردنةوة و ضاككردنةوةى ولآتي ويَراني دواى جةنط بوو، </a:t>
            </a:r>
            <a:endParaRPr lang="en-US" dirty="0">
              <a:cs typeface="Ali_K_Shrif Bold" pitchFamily="2" charset="-78"/>
            </a:endParaRPr>
          </a:p>
        </p:txBody>
      </p:sp>
    </p:spTree>
    <p:extLst>
      <p:ext uri="{BB962C8B-B14F-4D97-AF65-F5344CB8AC3E}">
        <p14:creationId xmlns:p14="http://schemas.microsoft.com/office/powerpoint/2010/main" val="42828826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بؤية حكومةتي فةرةنسي لةوكاتةدا دةستيكردبوو بة ثرؤسةيةكي بيناكاري فراوان بؤ ضاككردنةوةى ثاشماوةكاني دواى جةنط، بةتايبةتيش لة ناوضةكاني باكوور و رؤذهةلآتي </a:t>
            </a:r>
            <a:r>
              <a:rPr lang="ar-IQ" dirty="0" smtClean="0">
                <a:cs typeface="Ali_K_Shrif Bold" pitchFamily="2" charset="-78"/>
              </a:rPr>
              <a:t>فةرةنسا</a:t>
            </a:r>
            <a:r>
              <a:rPr lang="ku-Arab-IQ" dirty="0" smtClean="0">
                <a:cs typeface="Ali_K_Shrif Bold" pitchFamily="2" charset="-78"/>
              </a:rPr>
              <a:t>.</a:t>
            </a:r>
          </a:p>
          <a:p>
            <a:pPr algn="r"/>
            <a:r>
              <a:rPr lang="ar-IQ" dirty="0">
                <a:cs typeface="Ali_K_Shrif Bold" pitchFamily="2" charset="-78"/>
              </a:rPr>
              <a:t>جيَبةجيَكردني ئةم ثرؤذانةش، زياتر لةسةر ئةو قةرةبووانة بوو كة لة ولآتة دؤرِاوةكان وةردةطيرا، بؤية لة كاتي نةدانةوة و دواكةوتني قةرةبووةكان، كيَشةى بؤ ئابووري فةرةنسا دروست </a:t>
            </a:r>
            <a:r>
              <a:rPr lang="ar-IQ" dirty="0" smtClean="0">
                <a:cs typeface="Ali_K_Shrif Bold" pitchFamily="2" charset="-78"/>
              </a:rPr>
              <a:t>دةبوو</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لة كاتيَكدا كة فةرةنسا بؤخؤى لةرِووي ئابوورييةوة بةدةست ضةند كيَشةيةكةوة دةينالآند، لةوانة خةرجييةكاني حكومةت و كؤني سيستةمي باج و هتد، كة ئةم كيَشة ئابووريانةش بوون بة قةيرانيَك و لة سالَى 1926دا طةيشتة لوتكة، لةو سالَةشدا حكومةتى سؤسياليستةكان كؤتايي ثيَهات و كابينةى يةكيَتي نيشتماني بة سةرؤكايةتي (ريمؤن بؤنكاراي) راسترِةوي ميانرِةو دامةزرا. </a:t>
            </a:r>
            <a:endParaRPr lang="en-US" dirty="0">
              <a:cs typeface="Ali_K_Shrif Bold" pitchFamily="2" charset="-78"/>
            </a:endParaRPr>
          </a:p>
          <a:p>
            <a:endParaRPr lang="en-US" dirty="0"/>
          </a:p>
        </p:txBody>
      </p:sp>
    </p:spTree>
    <p:extLst>
      <p:ext uri="{BB962C8B-B14F-4D97-AF65-F5344CB8AC3E}">
        <p14:creationId xmlns:p14="http://schemas.microsoft.com/office/powerpoint/2010/main" val="35832772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لة سةردةمي كابينةى يةكيَتي نيشتمانيدا ضةند ضاكسازييةك لة سيستةمي باج و ضؤنيَتي كؤكردنةوةي و سةثاندني ضةند باجيَكي نويَ ئةنجام درا و كؤمةلَيَك ثرؤذةى ئابووري </a:t>
            </a:r>
            <a:r>
              <a:rPr lang="ar-IQ" dirty="0" smtClean="0">
                <a:cs typeface="Ali_K_Shrif Bold" pitchFamily="2" charset="-78"/>
              </a:rPr>
              <a:t>خرانةطةرِ</a:t>
            </a:r>
            <a:r>
              <a:rPr lang="ku-Arab-IQ" dirty="0" smtClean="0">
                <a:cs typeface="Ali_K_Shrif Bold" pitchFamily="2" charset="-78"/>
              </a:rPr>
              <a:t>.</a:t>
            </a:r>
          </a:p>
          <a:p>
            <a:pPr algn="r"/>
            <a:endParaRPr lang="ku-Arab-IQ" dirty="0">
              <a:cs typeface="Ali_K_Shrif Bold" pitchFamily="2" charset="-78"/>
            </a:endParaRPr>
          </a:p>
          <a:p>
            <a:pPr algn="r"/>
            <a:r>
              <a:rPr lang="ar-IQ" dirty="0" smtClean="0">
                <a:cs typeface="Ali_K_Shrif Bold" pitchFamily="2" charset="-78"/>
              </a:rPr>
              <a:t>بؤية </a:t>
            </a:r>
            <a:r>
              <a:rPr lang="ar-IQ" dirty="0">
                <a:cs typeface="Ali_K_Shrif Bold" pitchFamily="2" charset="-78"/>
              </a:rPr>
              <a:t>لة نيَوان سالآني 1926-1929 ئابووري فةرةنسا طةشةسةندنيَكي باشي بةخؤيةوة بيني و ثيشةسازي ثيَشكةوت و وردة وردة كارطة نويَيةكان شويَني كارطة تيَكشكاوةكاني سةردةمي جةنطيان دةطرتةوة و ناوةندةكاني بةرهةمهيَناني ثيشةسازي بةرزبووةوة، </a:t>
            </a:r>
            <a:r>
              <a:rPr lang="ku-Arab-IQ" dirty="0" smtClean="0">
                <a:cs typeface="Ali_K_Shrif Bold" pitchFamily="2" charset="-78"/>
              </a:rPr>
              <a:t> </a:t>
            </a:r>
            <a:endParaRPr lang="en-US" dirty="0">
              <a:cs typeface="Ali_K_Shrif Bold" pitchFamily="2" charset="-78"/>
            </a:endParaRPr>
          </a:p>
        </p:txBody>
      </p:sp>
    </p:spTree>
    <p:extLst>
      <p:ext uri="{BB962C8B-B14F-4D97-AF65-F5344CB8AC3E}">
        <p14:creationId xmlns:p14="http://schemas.microsoft.com/office/powerpoint/2010/main" val="250832130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بةلآم لةطةلأ ئةوةشدا ئةم حكومةتة بيَ كيَشة نةبوو، ضونكة هةموو ئةمانة سووديَكي ئةوتؤيان بؤ كريَكاران نةبوو و هةر لةدواى جةنطةوة يةكيَك لة كيَشةكاني حكومةتةكاني فةرةنسا، مانطرتنة يةك لةدواى يةكةكاني كريَكاران </a:t>
            </a:r>
            <a:r>
              <a:rPr lang="ar-IQ" dirty="0" smtClean="0">
                <a:cs typeface="Ali_K_Shrif Bold" pitchFamily="2" charset="-78"/>
              </a:rPr>
              <a:t>بوو</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هةرضةندة ئةو مانطرتنانة ئةنجاميَكي ئةوتؤيان نةدةبوو، ضونكة كريَكاراني فةرةنسا ئةوكات بوو بوون بة دوو بةشةوة، بةشيَكيان لايةنطري كؤميونيستي سؤظيَتي بوون و بةشيَكي تريان ئةوانة بوون، كة سةر بة كؤميونيستي سؤظيَتي </a:t>
            </a:r>
            <a:r>
              <a:rPr lang="ar-IQ" dirty="0" smtClean="0">
                <a:cs typeface="Ali_K_Shrif Bold" pitchFamily="2" charset="-78"/>
              </a:rPr>
              <a:t>نةبوون</a:t>
            </a:r>
            <a:r>
              <a:rPr lang="ku-Arab-IQ" dirty="0" smtClean="0">
                <a:cs typeface="Ali_K_Shrif Bold" pitchFamily="2" charset="-78"/>
              </a:rPr>
              <a:t>.</a:t>
            </a:r>
          </a:p>
          <a:p>
            <a:pPr algn="r"/>
            <a:endParaRPr lang="ku-Arab-IQ" dirty="0">
              <a:cs typeface="Ali_K_Shrif Bold" pitchFamily="2" charset="-78"/>
            </a:endParaRPr>
          </a:p>
          <a:p>
            <a:pPr algn="r"/>
            <a:r>
              <a:rPr lang="ar-IQ" dirty="0">
                <a:cs typeface="Ali_K_Shrif Bold" pitchFamily="2" charset="-78"/>
              </a:rPr>
              <a:t>، ئةطةرضي بؤ ضارةسةركردني كيَشةى كريَكاران لة سالَى 1930يشدا برِياري بيمة كؤمةلآيةتييةكان دةرضوو، بةلآم لةطةلَ ئةوةشدا كيَشة كريَكارييةكاني سارد نةكردةوة، بةتايبةتي ضونكة لة سالَى 1929 بةدواوة، قةيراني ئابووري دونياي طرتبووةوة و وردة وردة كاريطةرييةكاني فةرةنساشي دةطرتةوة</a:t>
            </a:r>
            <a:r>
              <a:rPr lang="ar-IQ" dirty="0" smtClean="0">
                <a:cs typeface="Ali_K_Shrif Bold" pitchFamily="2" charset="-78"/>
              </a:rPr>
              <a:t> </a:t>
            </a:r>
            <a:endParaRPr lang="en-US" dirty="0">
              <a:cs typeface="Ali_K_Shrif Bold" pitchFamily="2" charset="-78"/>
            </a:endParaRPr>
          </a:p>
        </p:txBody>
      </p:sp>
    </p:spTree>
    <p:extLst>
      <p:ext uri="{BB962C8B-B14F-4D97-AF65-F5344CB8AC3E}">
        <p14:creationId xmlns:p14="http://schemas.microsoft.com/office/powerpoint/2010/main" val="14426697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كاريطةرييةكاني ئةم قةيرانة لةضاو ولآتة ثيشةسازييةكاني تر، تا رادةيةك درةنطتر فةرةنساي طرتةوة، كة ثيَدةضيَت لةبةر ئةوة بووبيَت كة لة فةرةنسادا بةرِادةيةكي زؤر هاوسةنطي لة نيَوان بةرةوثيَشضووني ثيشةسازي و كشتوكالَدا </a:t>
            </a:r>
            <a:r>
              <a:rPr lang="ar-IQ" dirty="0" smtClean="0">
                <a:cs typeface="Ali_K_Shrif Bold" pitchFamily="2" charset="-78"/>
              </a:rPr>
              <a:t>هةبووبيَت</a:t>
            </a:r>
            <a:r>
              <a:rPr lang="ku-Arab-IQ" dirty="0" smtClean="0">
                <a:cs typeface="Ali_K_Shrif Bold" pitchFamily="2" charset="-78"/>
              </a:rPr>
              <a:t>.</a:t>
            </a:r>
          </a:p>
          <a:p>
            <a:pPr algn="r"/>
            <a:endParaRPr lang="ku-Arab-IQ" dirty="0">
              <a:cs typeface="Ali_K_Shrif Bold" pitchFamily="2" charset="-78"/>
            </a:endParaRPr>
          </a:p>
          <a:p>
            <a:pPr algn="r"/>
            <a:r>
              <a:rPr lang="ar-IQ" dirty="0" smtClean="0">
                <a:cs typeface="Ali_K_Shrif Bold" pitchFamily="2" charset="-78"/>
              </a:rPr>
              <a:t>بةلآم </a:t>
            </a:r>
            <a:r>
              <a:rPr lang="ar-IQ" dirty="0">
                <a:cs typeface="Ali_K_Shrif Bold" pitchFamily="2" charset="-78"/>
              </a:rPr>
              <a:t>لةطةلَ ئةوةشدا لة سالَى 1930 بةدواوة كاريطةرييةكاني قةيراني دارايي وردة وردة بةرِووني لة فةرةنسا دةركةوت، بةلآم لةضاو ئةمةريكا و ئةلَمانيا تارِادةيةك هيَورتر بوو</a:t>
            </a:r>
            <a:r>
              <a:rPr lang="ar-IQ" dirty="0" smtClean="0">
                <a:cs typeface="Ali_K_Shrif Bold" pitchFamily="2" charset="-78"/>
              </a:rPr>
              <a:t>،</a:t>
            </a:r>
            <a:endParaRPr lang="ku-Arab-IQ" dirty="0" smtClean="0">
              <a:cs typeface="Ali_K_Shrif Bold" pitchFamily="2" charset="-78"/>
            </a:endParaRPr>
          </a:p>
          <a:p>
            <a:pPr algn="r"/>
            <a:endParaRPr lang="ku-Arab-IQ" dirty="0">
              <a:cs typeface="Ali_K_Shrif Bold" pitchFamily="2" charset="-78"/>
            </a:endParaRPr>
          </a:p>
          <a:p>
            <a:pPr algn="r"/>
            <a:endParaRPr lang="en-US" dirty="0">
              <a:cs typeface="Ali_K_Shrif Bold" pitchFamily="2" charset="-78"/>
            </a:endParaRPr>
          </a:p>
        </p:txBody>
      </p:sp>
    </p:spTree>
    <p:extLst>
      <p:ext uri="{BB962C8B-B14F-4D97-AF65-F5344CB8AC3E}">
        <p14:creationId xmlns:p14="http://schemas.microsoft.com/office/powerpoint/2010/main" val="113663893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ئةوة بوو لةويَ بةدواوة بازرطاني بةرةو داتةثين ضوو و بيَكارى تادةهات زيادي دةكرد، بةرهةمي ثيشةسازيش رؤذ بة رؤذ لة هةرةسدا بوو. </a:t>
            </a:r>
            <a:endParaRPr lang="ku-Arab-IQ" dirty="0" smtClean="0">
              <a:cs typeface="Ali_K_Shrif Bold" pitchFamily="2" charset="-78"/>
            </a:endParaRPr>
          </a:p>
          <a:p>
            <a:pPr algn="r"/>
            <a:r>
              <a:rPr lang="ar-IQ" dirty="0" smtClean="0">
                <a:cs typeface="Ali_K_Shrif Bold" pitchFamily="2" charset="-78"/>
              </a:rPr>
              <a:t>ئةم </a:t>
            </a:r>
            <a:r>
              <a:rPr lang="ar-IQ" dirty="0">
                <a:cs typeface="Ali_K_Shrif Bold" pitchFamily="2" charset="-78"/>
              </a:rPr>
              <a:t>بارودؤخة ئابووريية بيَطومان رةنطدانةوةى ديارى بةسةر حكومةت و كابينة وةزارييةكاندا هةبوو و كابينةكان ناجيَطير و تةمةن كورت </a:t>
            </a:r>
            <a:r>
              <a:rPr lang="ar-IQ" dirty="0" smtClean="0">
                <a:cs typeface="Ali_K_Shrif Bold" pitchFamily="2" charset="-78"/>
              </a:rPr>
              <a:t>بوون</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بؤ نموونة لة سالَى 1935دا شةش كابينة طؤرِان و لةماوةى دوو سالَدا لة نيَوان هةردوو جةنط، نزيكةى 40 كابينةى وةزارى دامةزران، كة ئةمة بؤخؤى ماناي ئةوة بوو كة سيستةمي ديموكراسي بةهؤى كيَشةكاني دواى جةنطةوة لة زلهيَزةكاني ئةوروثا كةوتبووة قةيرانةوة. </a:t>
            </a:r>
            <a:endParaRPr lang="en-US" dirty="0">
              <a:cs typeface="Ali_K_Shrif Bold" pitchFamily="2" charset="-78"/>
            </a:endParaRPr>
          </a:p>
          <a:p>
            <a:endParaRPr lang="en-US" dirty="0"/>
          </a:p>
        </p:txBody>
      </p:sp>
    </p:spTree>
    <p:extLst>
      <p:ext uri="{BB962C8B-B14F-4D97-AF65-F5344CB8AC3E}">
        <p14:creationId xmlns:p14="http://schemas.microsoft.com/office/powerpoint/2010/main" val="35569132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جطة لةو قةيرانانةش، هاوكات لةو دؤخة ئابووريية قورسةدا، ئاراستةيةكي تر لة فةرةنسا دةركةوت، ئةوانيش فاشيستةكان بوون، كة هاوشيَوةى فاشيستةكاني ئيتاليا بوون، لةو ماوةيةدا ضةندين كؤمةلَةى فاشيستي دةركةوتن، </a:t>
            </a:r>
            <a:endParaRPr lang="ku-Arab-IQ" dirty="0">
              <a:cs typeface="Ali_K_Shrif Bold" pitchFamily="2" charset="-78"/>
            </a:endParaRPr>
          </a:p>
          <a:p>
            <a:pPr algn="r"/>
            <a:endParaRPr lang="ku-Arab-IQ" dirty="0">
              <a:cs typeface="Ali_K_Shrif Bold" pitchFamily="2" charset="-78"/>
            </a:endParaRPr>
          </a:p>
          <a:p>
            <a:pPr algn="r"/>
            <a:r>
              <a:rPr lang="ar-IQ" dirty="0">
                <a:cs typeface="Ali_K_Shrif Bold" pitchFamily="2" charset="-78"/>
              </a:rPr>
              <a:t>كة ديارترينيان كؤمةلَةى خاضي ئاطرين بوو و لةلايةن (كؤلؤنيل ديلارؤك)ةوة دامةزرابوو و كؤمةلَيَك لة دةولَةمةند و ثيشةسازيية طةورةكان ثشتيوانيان </a:t>
            </a:r>
            <a:r>
              <a:rPr lang="ar-IQ" dirty="0" smtClean="0">
                <a:cs typeface="Ali_K_Shrif Bold" pitchFamily="2" charset="-78"/>
              </a:rPr>
              <a:t>ليَدةكرد</a:t>
            </a:r>
            <a:endParaRPr lang="ku-Arab-IQ" dirty="0" smtClean="0">
              <a:cs typeface="Ali_K_Shrif Bold" pitchFamily="2" charset="-78"/>
            </a:endParaRPr>
          </a:p>
          <a:p>
            <a:pPr algn="r"/>
            <a:r>
              <a:rPr lang="ar-IQ" dirty="0" smtClean="0">
                <a:cs typeface="Ali_K_Shrif Bold" pitchFamily="2" charset="-78"/>
              </a:rPr>
              <a:t> </a:t>
            </a:r>
            <a:r>
              <a:rPr lang="ar-IQ" dirty="0">
                <a:cs typeface="Ali_K_Shrif Bold" pitchFamily="2" charset="-78"/>
              </a:rPr>
              <a:t>ئةم كؤمةلَة فاشيستانة كيَشةيةكي زؤريان بؤ حكومةتةكاني فةرةنسا نايةوة، كة لة سالَي 1934دا طةيشتة لوتكة، و خؤثيشاندانةكان بةرِادةيةكي زؤر فراوان بوو و هةرِةشةيان لة ثةرلةمان كرد و هيَرشيان كردة سةر ثؤليس و ضةندين كوذراو و بريندارى ليَكةوتةوة،</a:t>
            </a:r>
            <a:endParaRPr lang="en-US" dirty="0">
              <a:cs typeface="Ali_K_Shrif Bold" pitchFamily="2" charset="-78"/>
            </a:endParaRPr>
          </a:p>
        </p:txBody>
      </p:sp>
    </p:spTree>
    <p:extLst>
      <p:ext uri="{BB962C8B-B14F-4D97-AF65-F5344CB8AC3E}">
        <p14:creationId xmlns:p14="http://schemas.microsoft.com/office/powerpoint/2010/main" val="3967043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ar-IQ" dirty="0">
                <a:cs typeface="Ali_K_Alwand" pitchFamily="2" charset="-78"/>
              </a:rPr>
              <a:t>ثيَنجةم: هاوثةيمانيَتي رووسي-فةرةنسي 1891-1894: </a:t>
            </a:r>
            <a:endParaRPr lang="en-US" dirty="0" smtClean="0">
              <a:effectLst/>
              <a:cs typeface="Ali_K_Alwand" pitchFamily="2" charset="-78"/>
            </a:endParaRPr>
          </a:p>
          <a:p>
            <a:pPr marL="0" indent="0" algn="just" rtl="1">
              <a:buNone/>
            </a:pPr>
            <a:r>
              <a:rPr lang="ar-IQ" dirty="0">
                <a:cs typeface="Ali_K_Alwand" pitchFamily="2" charset="-78"/>
              </a:rPr>
              <a:t>ئةطةرضي لة سةرةتادا فةرةنسا هةولَيدةدا خؤى لة هاوثةيمانيَتييةكان بةدوور بكريَت، ضونكة نةيدةويست جاريَكي تر لةطةلأ ئةلَمانيادا بكةويَتة كيَشةوة، بةلآم ثسمارك تواني بة تةواوي طةمارؤي فةرةنسا بدات، بؤية ئةو خؤبةدوورطرتنةى فةرةنسا لة سايةى ئةو هةموو هاوثةيمانيَتيية نيَودةولَةتييةدا تواناى بةردةوامي و فةرةنسا دةبوو بةدواى هاوثةيمانيَكدا بطةرِيَت، كة لة بةرذةوةندييةكاني ئةوةوة نزيك بيَت، ئةويش تةنها رووسيا بوو، ضونكة لةو كاتةدا رووسيا ركابةرى نةمسا بوو، بةمجؤرةش لةطةلأ ئةلَمانيا و نةمسادا لةبةريةك بوون، فةرةنساش لةبةرئةوةى دوذمني ئةلَمانيا بوو، كةواتة دةبوو لة دوذمني ئةلَمانيا نزيك بكةويَتةوة، كة لةو كاتةدا رووسيا بوو، بؤية فةرةنساش لةطةلأ رووسيادا هاوثةيمانيَتييةكي بةست، كة بةثيَي ئةو هاوثةيمانيَتيية، دةبوو رووسيا هاوكارى فةرةنسا بكات ئةطةر هاتو ئةلَمانيا يان نةمسا-مةجةر بةيارمةتي ئةلَمانيا هيَرشيان كردة سةر فةرةنسا، هاوكات فةرةنساش يارمةتي رووسيا بدات ئةطةر ئةلَمانيا يان نةمسا-مةجةر بةيارمةتي ئةلَمانيا هيَرشيان كردة سةر، كة يارمةتييةكةش خؤى لة يارمةتي سةربازيدا دةبينييةوة. كةواتة ئةم هاوثةيمانيَتيية باسي لة يارمةتي سةربازي دةكرد. </a:t>
            </a:r>
            <a:endParaRPr lang="en-US" dirty="0" smtClean="0">
              <a:effectLst/>
              <a:cs typeface="Ali_K_Alwand" pitchFamily="2" charset="-78"/>
            </a:endParaRPr>
          </a:p>
          <a:p>
            <a:endParaRPr lang="en-US" dirty="0"/>
          </a:p>
        </p:txBody>
      </p:sp>
    </p:spTree>
    <p:extLst>
      <p:ext uri="{BB962C8B-B14F-4D97-AF65-F5344CB8AC3E}">
        <p14:creationId xmlns:p14="http://schemas.microsoft.com/office/powerpoint/2010/main" val="133665856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ئةم بارودؤخة ترسيَكي طةورةى خستبووة دلَي ليبرالةكان و ديَمؤكراتةكان و سةنديكاييةكان و ثارتي سؤسياليستيش، كؤميونيستةكانيش لةو كاتةدا لةكاتيَكدا كة لةطةلَ حكومةتدا نيَوانيان خراث بوو، لة هةمان كاتدا دذي فاشييةكانيش بوون، هاوكات لةذيَر كاريطةري ئاراستةكاني كؤميونيستي سؤظيَتي كة هةستيان بة ترسي سةركةوتني فاشيستةكان كردبوو لة فةرةنسا، بؤية ناضار بوون هاوثةيمان بن لةطةلَ تةواوي رةطةزة دذةكاني تري </a:t>
            </a:r>
            <a:r>
              <a:rPr lang="ar-IQ" dirty="0" smtClean="0">
                <a:cs typeface="Ali_K_Shrif Bold" pitchFamily="2" charset="-78"/>
              </a:rPr>
              <a:t>فاشيستةكان</a:t>
            </a:r>
            <a:r>
              <a:rPr lang="ku-Arab-IQ" dirty="0" smtClean="0">
                <a:cs typeface="Ali_K_Shrif Bold" pitchFamily="2" charset="-78"/>
              </a:rPr>
              <a:t>.</a:t>
            </a:r>
          </a:p>
          <a:p>
            <a:pPr algn="r"/>
            <a:endParaRPr lang="ku-Arab-IQ" dirty="0">
              <a:cs typeface="Ali_K_Shrif Bold" pitchFamily="2" charset="-78"/>
            </a:endParaRPr>
          </a:p>
          <a:p>
            <a:pPr algn="r"/>
            <a:endParaRPr lang="en-US" dirty="0">
              <a:cs typeface="Ali_K_Shrif Bold" pitchFamily="2" charset="-78"/>
            </a:endParaRPr>
          </a:p>
        </p:txBody>
      </p:sp>
    </p:spTree>
    <p:extLst>
      <p:ext uri="{BB962C8B-B14F-4D97-AF65-F5344CB8AC3E}">
        <p14:creationId xmlns:p14="http://schemas.microsoft.com/office/powerpoint/2010/main" val="23918929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دواى ماوةيةك لةو ثشيَوييةى فةرةنسا، سؤسياليستة راديكالةكان و سؤسياليستةكان و كؤميونيستةكان ئيئتلافيَكي سياسييان بةناوي (بةرةى طةل)ةوة دامةزراند، ئةم بةرةية </a:t>
            </a:r>
            <a:r>
              <a:rPr lang="ar-IQ" dirty="0" smtClean="0">
                <a:cs typeface="Ali_K_Shrif Bold" pitchFamily="2" charset="-78"/>
              </a:rPr>
              <a:t>رايطةياند</a:t>
            </a:r>
            <a:endParaRPr lang="ku-Arab-IQ" dirty="0" smtClean="0">
              <a:cs typeface="Ali_K_Shrif Bold" pitchFamily="2" charset="-78"/>
            </a:endParaRPr>
          </a:p>
          <a:p>
            <a:pPr algn="r"/>
            <a:endParaRPr lang="ku-Arab-IQ" dirty="0">
              <a:cs typeface="Ali_K_Shrif Bold" pitchFamily="2" charset="-78"/>
            </a:endParaRPr>
          </a:p>
          <a:p>
            <a:pPr algn="r"/>
            <a:r>
              <a:rPr lang="ar-IQ" dirty="0" smtClean="0">
                <a:cs typeface="Ali_K_Shrif Bold" pitchFamily="2" charset="-78"/>
              </a:rPr>
              <a:t>كة </a:t>
            </a:r>
            <a:r>
              <a:rPr lang="ar-IQ" dirty="0">
                <a:cs typeface="Ali_K_Shrif Bold" pitchFamily="2" charset="-78"/>
              </a:rPr>
              <a:t>ئةم رؤلَي بةرطريكردن لة سيستةمي كؤمارى لة بةرانبةر فاشيستةكاندا دةطيَرِيَت و هةروةها كؤمةلَيَك ريَككارى سةركةوتووانة لةدذي قةيراني ئابووري ولآت دةطريَتةبةر و ضةند ضاكسازييةكي كريَكارييانة ئةنجام </a:t>
            </a:r>
            <a:r>
              <a:rPr lang="ar-IQ" dirty="0" smtClean="0">
                <a:cs typeface="Ali_K_Shrif Bold" pitchFamily="2" charset="-78"/>
              </a:rPr>
              <a:t>دةدات</a:t>
            </a:r>
            <a:r>
              <a:rPr lang="ku-Arab-IQ" dirty="0" smtClean="0">
                <a:cs typeface="Ali_K_Shrif Bold" pitchFamily="2" charset="-78"/>
              </a:rPr>
              <a:t>.</a:t>
            </a:r>
          </a:p>
          <a:p>
            <a:pPr algn="r"/>
            <a:r>
              <a:rPr lang="ar-IQ" dirty="0" smtClean="0">
                <a:cs typeface="Ali_K_Shrif Bold" pitchFamily="2" charset="-78"/>
              </a:rPr>
              <a:t> </a:t>
            </a:r>
            <a:r>
              <a:rPr lang="ar-IQ" dirty="0">
                <a:cs typeface="Ali_K_Shrif Bold" pitchFamily="2" charset="-78"/>
              </a:rPr>
              <a:t>بؤية لة هةلَبذاردني بةهارى سالَى 1936دا، سةركةوتنيَكي طةورةيان بةدةستهيَنا و كابينةيةكي نويَيان بة سةرؤكايةتي (ليؤن بلؤم)ي سةرؤكي سؤسياليستةكان دامةزراند.</a:t>
            </a:r>
            <a:endParaRPr lang="en-US" dirty="0">
              <a:cs typeface="Ali_K_Shrif Bold" pitchFamily="2" charset="-78"/>
            </a:endParaRPr>
          </a:p>
        </p:txBody>
      </p:sp>
    </p:spTree>
    <p:extLst>
      <p:ext uri="{BB962C8B-B14F-4D97-AF65-F5344CB8AC3E}">
        <p14:creationId xmlns:p14="http://schemas.microsoft.com/office/powerpoint/2010/main" val="327271566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cs typeface="Ali_K_Shrif Bold" pitchFamily="2" charset="-78"/>
              </a:rPr>
              <a:t>(ليؤن بلؤم) كةسايةتييةكي جولةكة بوو، لة سةرةتاكاني ذيانيدا وةكو رةخنةطريَك دةستيثيَكرد و دواتريش بؤ ماوةيةكي دريَذ ئةندامي ئةنجوومةني دةولَةت بوو، هةروةها ئةزموونيَكي باشيشي لةبوارى دارايي و بةرِيَوةبردندا هةبوو</a:t>
            </a:r>
            <a:r>
              <a:rPr lang="ar-IQ" dirty="0" smtClean="0">
                <a:cs typeface="Ali_K_Shrif Bold" pitchFamily="2" charset="-78"/>
              </a:rPr>
              <a:t>،</a:t>
            </a:r>
            <a:r>
              <a:rPr lang="ku-Arab-IQ" dirty="0" smtClean="0">
                <a:cs typeface="Ali_K_Shrif Bold" pitchFamily="2" charset="-78"/>
              </a:rPr>
              <a:t>.</a:t>
            </a:r>
          </a:p>
          <a:p>
            <a:pPr algn="r" rtl="1"/>
            <a:endParaRPr lang="ku-Arab-IQ" dirty="0">
              <a:cs typeface="Ali_K_Shrif Bold" pitchFamily="2" charset="-78"/>
            </a:endParaRPr>
          </a:p>
          <a:p>
            <a:pPr algn="r" rtl="1"/>
            <a:r>
              <a:rPr lang="ar-IQ" dirty="0" smtClean="0">
                <a:cs typeface="Ali_K_Shrif Bold" pitchFamily="2" charset="-78"/>
              </a:rPr>
              <a:t> </a:t>
            </a:r>
            <a:r>
              <a:rPr lang="ar-IQ" dirty="0">
                <a:cs typeface="Ali_K_Shrif Bold" pitchFamily="2" charset="-78"/>
              </a:rPr>
              <a:t>هاتنةسةركارى (بلؤم) لةكاتي ئةو بارودؤخة ئابووري و كؤمةلآيةتيية ئالَؤزةدا ئوميَديَكي باش بوو بؤ ضينةكاني خوارةوة و ثيَيان وابوو ليَرةوة سةردةميَكي نويَ لة ضاكسازي ئابووري دةستثيَدةكات و دؤخي ئابووري و كؤمةلآيةتييان بةرةو باشتر دةرِوات، بةلآم هةر لةو كاتةشدا كريَكاران زنجيرةيةك مانطرتنيان لة كارطةكاني ثاريس و دواتريش هةريَمةكاني تر دةستثيَكرد. </a:t>
            </a:r>
            <a:endParaRPr lang="en-US" dirty="0">
              <a:cs typeface="Ali_K_Shrif Bold" pitchFamily="2" charset="-78"/>
            </a:endParaRPr>
          </a:p>
        </p:txBody>
      </p:sp>
    </p:spTree>
    <p:extLst>
      <p:ext uri="{BB962C8B-B14F-4D97-AF65-F5344CB8AC3E}">
        <p14:creationId xmlns:p14="http://schemas.microsoft.com/office/powerpoint/2010/main" val="2602127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r>
              <a:rPr lang="ar-IQ" dirty="0">
                <a:cs typeface="Ali_K_Shrif Bold" pitchFamily="2" charset="-78"/>
              </a:rPr>
              <a:t>كارى يةكةمي ئةم كابينة </a:t>
            </a:r>
            <a:r>
              <a:rPr lang="ar-IQ" dirty="0" smtClean="0">
                <a:cs typeface="Ali_K_Shrif Bold" pitchFamily="2" charset="-78"/>
              </a:rPr>
              <a:t>نويَية</a:t>
            </a:r>
            <a:endParaRPr lang="ku-Arab-IQ" dirty="0" smtClean="0">
              <a:cs typeface="Ali_K_Shrif Bold" pitchFamily="2" charset="-78"/>
            </a:endParaRPr>
          </a:p>
          <a:p>
            <a:pPr algn="r"/>
            <a:r>
              <a:rPr lang="ar-IQ" dirty="0" smtClean="0">
                <a:cs typeface="Ali_K_Shrif Bold" pitchFamily="2" charset="-78"/>
              </a:rPr>
              <a:t> </a:t>
            </a:r>
            <a:r>
              <a:rPr lang="ar-IQ" dirty="0">
                <a:cs typeface="Ali_K_Shrif Bold" pitchFamily="2" charset="-78"/>
              </a:rPr>
              <a:t>طيَرِانةوةى جيَطيري بوو بؤ كارطة فةرةنسييةكان و </a:t>
            </a:r>
            <a:endParaRPr lang="ku-Arab-IQ" dirty="0" smtClean="0">
              <a:cs typeface="Ali_K_Shrif Bold" pitchFamily="2" charset="-78"/>
            </a:endParaRPr>
          </a:p>
          <a:p>
            <a:pPr algn="r"/>
            <a:r>
              <a:rPr lang="ar-IQ" dirty="0" smtClean="0">
                <a:cs typeface="Ali_K_Shrif Bold" pitchFamily="2" charset="-78"/>
              </a:rPr>
              <a:t>هةولَدان </a:t>
            </a:r>
            <a:r>
              <a:rPr lang="ar-IQ" dirty="0">
                <a:cs typeface="Ali_K_Shrif Bold" pitchFamily="2" charset="-78"/>
              </a:rPr>
              <a:t>بوو بؤ هانداني طيَرِانةوةى كريَكاران بؤ كار </a:t>
            </a:r>
            <a:r>
              <a:rPr lang="ar-IQ" dirty="0" smtClean="0">
                <a:cs typeface="Ali_K_Shrif Bold" pitchFamily="2" charset="-78"/>
              </a:rPr>
              <a:t>و</a:t>
            </a:r>
            <a:endParaRPr lang="ku-Arab-IQ" dirty="0" smtClean="0">
              <a:cs typeface="Ali_K_Shrif Bold" pitchFamily="2" charset="-78"/>
            </a:endParaRPr>
          </a:p>
          <a:p>
            <a:pPr algn="r"/>
            <a:r>
              <a:rPr lang="ar-IQ" dirty="0" smtClean="0">
                <a:cs typeface="Ali_K_Shrif Bold" pitchFamily="2" charset="-78"/>
              </a:rPr>
              <a:t> </a:t>
            </a:r>
            <a:r>
              <a:rPr lang="ar-IQ" dirty="0">
                <a:cs typeface="Ali_K_Shrif Bold" pitchFamily="2" charset="-78"/>
              </a:rPr>
              <a:t>لةم ريَيةشةوة ضالاككردنةوةى جولَةى ئابووري ولآت، </a:t>
            </a:r>
            <a:endParaRPr lang="ku-Arab-IQ" dirty="0" smtClean="0">
              <a:cs typeface="Ali_K_Shrif Bold" pitchFamily="2" charset="-78"/>
            </a:endParaRPr>
          </a:p>
          <a:p>
            <a:pPr algn="r"/>
            <a:r>
              <a:rPr lang="ar-IQ" dirty="0" smtClean="0">
                <a:cs typeface="Ali_K_Shrif Bold" pitchFamily="2" charset="-78"/>
              </a:rPr>
              <a:t>لةم </a:t>
            </a:r>
            <a:r>
              <a:rPr lang="ar-IQ" dirty="0">
                <a:cs typeface="Ali_K_Shrif Bold" pitchFamily="2" charset="-78"/>
              </a:rPr>
              <a:t>بوارةشدا كؤمةلَيَك ضاكسازيان ئةنجام دا، </a:t>
            </a:r>
            <a:endParaRPr lang="ku-Arab-IQ" dirty="0" smtClean="0">
              <a:cs typeface="Ali_K_Shrif Bold" pitchFamily="2" charset="-78"/>
            </a:endParaRPr>
          </a:p>
          <a:p>
            <a:pPr algn="r"/>
            <a:r>
              <a:rPr lang="ar-IQ" dirty="0" smtClean="0">
                <a:cs typeface="Ali_K_Shrif Bold" pitchFamily="2" charset="-78"/>
              </a:rPr>
              <a:t>هةروةها </a:t>
            </a:r>
            <a:r>
              <a:rPr lang="ar-IQ" dirty="0">
                <a:cs typeface="Ali_K_Shrif Bold" pitchFamily="2" charset="-78"/>
              </a:rPr>
              <a:t>كؤمةلَيَك ياسايان لة بةرذةوةندي كريَكاراندا </a:t>
            </a:r>
            <a:r>
              <a:rPr lang="ar-IQ" dirty="0" smtClean="0">
                <a:cs typeface="Ali_K_Shrif Bold" pitchFamily="2" charset="-78"/>
              </a:rPr>
              <a:t>دةكرد</a:t>
            </a:r>
            <a:r>
              <a:rPr lang="ku-Arab-IQ" dirty="0" smtClean="0">
                <a:cs typeface="Ali_K_Shrif Bold" pitchFamily="2" charset="-78"/>
              </a:rPr>
              <a:t>.</a:t>
            </a:r>
          </a:p>
          <a:p>
            <a:pPr algn="just"/>
            <a:r>
              <a:rPr lang="ar-IQ" dirty="0">
                <a:cs typeface="Ali_K_Shrif Bold" pitchFamily="2" charset="-78"/>
              </a:rPr>
              <a:t>لةلايةكي تريشةوة ضةند ياسايةكيان بؤ باشكردني بارودؤخي كشتوكالَي داناني نرخي نويَ و كؤنترؤلَكردني ئةنبارةكان و بازارِةكاني طةنم لة ناوةوة و دةرةوةى فةرةنسا دةركرد، </a:t>
            </a:r>
            <a:endParaRPr lang="ku-Arab-IQ" dirty="0" smtClean="0">
              <a:cs typeface="Ali_K_Shrif Bold" pitchFamily="2" charset="-78"/>
            </a:endParaRPr>
          </a:p>
          <a:p>
            <a:pPr algn="just"/>
            <a:r>
              <a:rPr lang="ar-IQ" dirty="0" smtClean="0">
                <a:cs typeface="Ali_K_Shrif Bold" pitchFamily="2" charset="-78"/>
              </a:rPr>
              <a:t>كة </a:t>
            </a:r>
            <a:r>
              <a:rPr lang="ar-IQ" dirty="0">
                <a:cs typeface="Ali_K_Shrif Bold" pitchFamily="2" charset="-78"/>
              </a:rPr>
              <a:t>ئةمانة هةمووي كؤمةلَيَك ضاكسازي بوون بة مةبةستي بوذاندنةوةى ذياني ئابووري كة (بلؤم) ثيَيدةطوتن نيودلي فةرةنسي،</a:t>
            </a:r>
            <a:endParaRPr lang="en-US" dirty="0">
              <a:cs typeface="Ali_K_Shrif Bold" pitchFamily="2" charset="-78"/>
            </a:endParaRPr>
          </a:p>
        </p:txBody>
      </p:sp>
    </p:spTree>
    <p:extLst>
      <p:ext uri="{BB962C8B-B14F-4D97-AF65-F5344CB8AC3E}">
        <p14:creationId xmlns:p14="http://schemas.microsoft.com/office/powerpoint/2010/main" val="294030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r>
              <a:rPr lang="ar-IQ" dirty="0">
                <a:cs typeface="Ali_K_Shrif Bold" pitchFamily="2" charset="-78"/>
              </a:rPr>
              <a:t>بةلآم لةطةلَ ئةوةشدا ئةم هةنطاوانةى بلؤم نةيانتواني كيَشةى دارايي ولآت بة تةواوي ضارةسةر بكةن و ئةمة جطة لةوةى كة هةنطاوةكاني بلؤم بوونة هؤكارى ئةوةى ثاريَزطارةكاني فةرةنسا لة بةرانبةر ئةم كابينةيةدا نيطةران و ثةست بن و داواي طؤرِيني بكةن بةو بيانووةى كة ناكريَت فةرةنسا بةدةست جولةكةيةكى سؤسياليستييةوة بيَت، بؤية ضاوةرِيَي هةليَكيان دةكرد بؤ </a:t>
            </a:r>
            <a:r>
              <a:rPr lang="ar-IQ" dirty="0" smtClean="0">
                <a:cs typeface="Ali_K_Shrif Bold" pitchFamily="2" charset="-78"/>
              </a:rPr>
              <a:t>لةناوبردني</a:t>
            </a:r>
            <a:r>
              <a:rPr lang="ku-Arab-IQ" dirty="0" smtClean="0">
                <a:cs typeface="Ali_K_Shrif Bold" pitchFamily="2" charset="-78"/>
              </a:rPr>
              <a:t>.</a:t>
            </a:r>
          </a:p>
          <a:p>
            <a:pPr algn="r"/>
            <a:endParaRPr lang="ku-Arab-IQ" dirty="0">
              <a:cs typeface="Ali_K_Shrif Bold" pitchFamily="2" charset="-78"/>
            </a:endParaRPr>
          </a:p>
          <a:p>
            <a:pPr algn="r"/>
            <a:r>
              <a:rPr lang="ar-IQ" dirty="0">
                <a:cs typeface="Ali_K_Shrif Bold" pitchFamily="2" charset="-78"/>
              </a:rPr>
              <a:t>لةلايةكي تريشةوة ئةم ضاكسازييانةى بلؤم وةك يارمةتيداني كريَكاران و كةمكردنةوةى كاتي كار، نارِةزاييةكي نيَودةولَةتي </a:t>
            </a:r>
            <a:r>
              <a:rPr lang="ar-IQ" dirty="0" smtClean="0">
                <a:cs typeface="Ali_K_Shrif Bold" pitchFamily="2" charset="-78"/>
              </a:rPr>
              <a:t>خستبووةوة</a:t>
            </a:r>
            <a:endParaRPr lang="ku-Arab-IQ" dirty="0" smtClean="0">
              <a:cs typeface="Ali_K_Shrif Bold" pitchFamily="2" charset="-78"/>
            </a:endParaRPr>
          </a:p>
          <a:p>
            <a:pPr algn="r"/>
            <a:r>
              <a:rPr lang="ar-IQ" dirty="0" smtClean="0">
                <a:cs typeface="Ali_K_Shrif Bold" pitchFamily="2" charset="-78"/>
              </a:rPr>
              <a:t> </a:t>
            </a:r>
            <a:r>
              <a:rPr lang="ar-IQ" dirty="0">
                <a:cs typeface="Ali_K_Shrif Bold" pitchFamily="2" charset="-78"/>
              </a:rPr>
              <a:t>بؤية جطة لةوةى هةريةكة لة هيتلةر و مؤسؤليني سةرؤكايةتي جولةكةيةكي سؤسياليستيان بة سوكايةتي بؤ كةسايةتي خؤيان </a:t>
            </a:r>
            <a:r>
              <a:rPr lang="ar-IQ" dirty="0" smtClean="0">
                <a:cs typeface="Ali_K_Shrif Bold" pitchFamily="2" charset="-78"/>
              </a:rPr>
              <a:t>دةزاني</a:t>
            </a:r>
            <a:endParaRPr lang="ku-Arab-IQ" dirty="0" smtClean="0">
              <a:cs typeface="Ali_K_Shrif Bold" pitchFamily="2" charset="-78"/>
            </a:endParaRPr>
          </a:p>
          <a:p>
            <a:pPr algn="r"/>
            <a:r>
              <a:rPr lang="ar-IQ" dirty="0" smtClean="0">
                <a:cs typeface="Ali_K_Shrif Bold" pitchFamily="2" charset="-78"/>
              </a:rPr>
              <a:t> </a:t>
            </a:r>
            <a:r>
              <a:rPr lang="ar-IQ" dirty="0">
                <a:cs typeface="Ali_K_Shrif Bold" pitchFamily="2" charset="-78"/>
              </a:rPr>
              <a:t>هاوكات ثاريَزطارةكاني بريتانياش دوذمنايةتي بلؤميان دةكرد بةو بيانووةي كة دوذمني ئةرستؤكراتةكان و خاوةن ئيمتيازةكانة، سةرنجام لة ئةنجامي زيادبووني نارِةزايية دةرةكي و ناوةكييةكان، </a:t>
            </a:r>
            <a:endParaRPr lang="en-US" dirty="0">
              <a:cs typeface="Ali_K_Shrif Bold" pitchFamily="2" charset="-78"/>
            </a:endParaRPr>
          </a:p>
        </p:txBody>
      </p:sp>
    </p:spTree>
    <p:extLst>
      <p:ext uri="{BB962C8B-B14F-4D97-AF65-F5344CB8AC3E}">
        <p14:creationId xmlns:p14="http://schemas.microsoft.com/office/powerpoint/2010/main" val="405401607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li_K_Shrif Bold" pitchFamily="2" charset="-78"/>
              </a:rPr>
              <a:t>ليؤن بلؤم لة حوزةيراني سالَى 1937دا ناضار بوو دةست لةكار بكيَشيَتةوة، ئةطةرضي تا مارتي سالَى 1938 وةكو جيَطري سةرؤك مابووةوة، بةلآم لة سالَي 1938دا كؤتايي بة كابينةكة هات </a:t>
            </a:r>
            <a:r>
              <a:rPr lang="ku-Arab-IQ" smtClean="0">
                <a:cs typeface="Ali_K_Shrif Bold" pitchFamily="2" charset="-78"/>
              </a:rPr>
              <a:t>.</a:t>
            </a:r>
          </a:p>
          <a:p>
            <a:pPr algn="r"/>
            <a:r>
              <a:rPr lang="ar-IQ" smtClean="0">
                <a:cs typeface="Ali_K_Shrif Bold" pitchFamily="2" charset="-78"/>
              </a:rPr>
              <a:t> </a:t>
            </a:r>
            <a:r>
              <a:rPr lang="ar-IQ" dirty="0">
                <a:cs typeface="Ali_K_Shrif Bold" pitchFamily="2" charset="-78"/>
              </a:rPr>
              <a:t>(ئيَدوارد ديلاديا) كابينةيةكي نويَي دامةزراند و ليَرةوة بوو بة يةكيَك لةو كةسايةتييانةى كة رؤلَيَكي بةرضاوي لة سياسةتة نيَودةولَةتييةكاني بةر لة كةوتنةوةى جةنطي جيهاني دووةمدا طيَرِا</a:t>
            </a:r>
            <a:r>
              <a:rPr lang="ar-IQ" dirty="0" smtClean="0">
                <a:cs typeface="Ali_K_Shrif Bold" pitchFamily="2" charset="-78"/>
              </a:rPr>
              <a:t>.</a:t>
            </a:r>
            <a:r>
              <a:rPr lang="ku-Arab-IQ" dirty="0" smtClean="0">
                <a:cs typeface="Ali_K_Shrif Bold" pitchFamily="2" charset="-78"/>
              </a:rPr>
              <a:t> </a:t>
            </a:r>
            <a:endParaRPr lang="en-US" dirty="0">
              <a:cs typeface="Ali_K_Shrif Bold" pitchFamily="2" charset="-78"/>
            </a:endParaRPr>
          </a:p>
          <a:p>
            <a:endParaRPr lang="en-US" dirty="0"/>
          </a:p>
        </p:txBody>
      </p:sp>
    </p:spTree>
    <p:extLst>
      <p:ext uri="{BB962C8B-B14F-4D97-AF65-F5344CB8AC3E}">
        <p14:creationId xmlns:p14="http://schemas.microsoft.com/office/powerpoint/2010/main" val="16339121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F_Jeddah Kurdi" pitchFamily="2" charset="-78"/>
              </a:rPr>
              <a:t>سيَيةم: ئةمةريكا</a:t>
            </a:r>
            <a:r>
              <a:rPr lang="en-US" dirty="0">
                <a:cs typeface="AF_Jeddah Kurdi" pitchFamily="2" charset="-78"/>
              </a:rPr>
              <a:t/>
            </a:r>
            <a:br>
              <a:rPr lang="en-US" dirty="0">
                <a:cs typeface="AF_Jeddah Kurdi" pitchFamily="2" charset="-78"/>
              </a:rPr>
            </a:br>
            <a:endParaRPr lang="en-US" dirty="0">
              <a:cs typeface="AF_Jeddah Kurdi" pitchFamily="2" charset="-78"/>
            </a:endParaRPr>
          </a:p>
        </p:txBody>
      </p:sp>
      <p:sp>
        <p:nvSpPr>
          <p:cNvPr id="3" name="Content Placeholder 2"/>
          <p:cNvSpPr>
            <a:spLocks noGrp="1"/>
          </p:cNvSpPr>
          <p:nvPr>
            <p:ph idx="1"/>
          </p:nvPr>
        </p:nvSpPr>
        <p:spPr/>
        <p:txBody>
          <a:bodyPr/>
          <a:lstStyle/>
          <a:p>
            <a:pPr algn="just" rtl="1"/>
            <a:r>
              <a:rPr lang="ar-IQ" dirty="0">
                <a:cs typeface="AF_Jeddah Kurdi" pitchFamily="2" charset="-78"/>
              </a:rPr>
              <a:t>ئةمةريكا ئةو ولآتة سةركةوتووةي جةنط بوو، كة زياني زؤر لة ولآتي ترى بةشداربووي جةنط كةمتر بوو، لةرِووي مادديشةوة، ئةمةريكا يةكيَك بوو لةو ولآتانةى قازانجيَكي زؤري كرد</a:t>
            </a:r>
            <a:r>
              <a:rPr lang="ar-IQ" dirty="0" smtClean="0">
                <a:cs typeface="AF_Jeddah Kurdi" pitchFamily="2" charset="-78"/>
              </a:rPr>
              <a:t>،</a:t>
            </a:r>
            <a:endParaRPr lang="ku-Arab-IQ" dirty="0" smtClean="0">
              <a:cs typeface="AF_Jeddah Kurdi" pitchFamily="2" charset="-78"/>
            </a:endParaRPr>
          </a:p>
          <a:p>
            <a:pPr algn="just" rtl="1"/>
            <a:r>
              <a:rPr lang="ar-IQ" dirty="0" smtClean="0">
                <a:cs typeface="AF_Jeddah Kurdi" pitchFamily="2" charset="-78"/>
              </a:rPr>
              <a:t> </a:t>
            </a:r>
            <a:r>
              <a:rPr lang="ar-IQ" b="1" dirty="0">
                <a:solidFill>
                  <a:srgbClr val="FF0000"/>
                </a:solidFill>
                <a:cs typeface="AF_Jeddah Kurdi" pitchFamily="2" charset="-78"/>
              </a:rPr>
              <a:t>ضونكة</a:t>
            </a:r>
            <a:r>
              <a:rPr lang="ar-IQ" dirty="0">
                <a:cs typeface="AF_Jeddah Kurdi" pitchFamily="2" charset="-78"/>
              </a:rPr>
              <a:t> بةهؤى جةنطةوة، ئةمةريكا بوو بة بازارِي كةرةستة جةنطييةكاني هاوثةيمانان و شويَني ثيشةسازي قورسي زؤر ثيَشكةوتوو، بة جؤريَك شارى نيويؤرك تواني شويَني لةندةن بطريَتةوة وةك ناوةندي دارايي جيهان، دؤلاري ئةمةريكيش شويَني بة جونةيهي ئةستةرليني لةق كرد</a:t>
            </a:r>
            <a:r>
              <a:rPr lang="ar-IQ" dirty="0" smtClean="0">
                <a:cs typeface="AF_Jeddah Kurdi" pitchFamily="2" charset="-78"/>
              </a:rPr>
              <a:t>،</a:t>
            </a:r>
            <a:endParaRPr lang="ku-Arab-IQ" dirty="0" smtClean="0">
              <a:cs typeface="AF_Jeddah Kurdi" pitchFamily="2" charset="-78"/>
            </a:endParaRPr>
          </a:p>
          <a:p>
            <a:pPr algn="just" rtl="1"/>
            <a:endParaRPr lang="ku-Arab-IQ" dirty="0">
              <a:cs typeface="AF_Jeddah Kurdi" pitchFamily="2" charset="-78"/>
            </a:endParaRPr>
          </a:p>
          <a:p>
            <a:pPr algn="just" rtl="1"/>
            <a:r>
              <a:rPr lang="ar-IQ" dirty="0" smtClean="0">
                <a:cs typeface="AF_Jeddah Kurdi" pitchFamily="2" charset="-78"/>
              </a:rPr>
              <a:t> </a:t>
            </a:r>
            <a:r>
              <a:rPr lang="ar-IQ" dirty="0">
                <a:cs typeface="AF_Jeddah Kurdi" pitchFamily="2" charset="-78"/>
              </a:rPr>
              <a:t>بةلآم لةطةلأ ئةوةشدا لةدواى جةنط و تايبةت لة دواى سالَي 1919ةوة ئاراستةيةك لة ئةمةريكا دةركةوت كة بة توندي دذي جةنط و تيَوةطلان بوو لة كيَشةكاني ئةوروثاوة.</a:t>
            </a:r>
            <a:endParaRPr lang="en-US" dirty="0">
              <a:cs typeface="AF_Jeddah Kurdi" pitchFamily="2" charset="-78"/>
            </a:endParaRPr>
          </a:p>
        </p:txBody>
      </p:sp>
    </p:spTree>
    <p:extLst>
      <p:ext uri="{BB962C8B-B14F-4D97-AF65-F5344CB8AC3E}">
        <p14:creationId xmlns:p14="http://schemas.microsoft.com/office/powerpoint/2010/main" val="105720197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r>
              <a:rPr lang="ar-IQ" dirty="0">
                <a:cs typeface="AF_Jeddah Kurdi" pitchFamily="2" charset="-78"/>
              </a:rPr>
              <a:t>لةدواى جةنط و لة بيستةكاني سةدةى رابوردوودا زؤربةى سالَةكاني حوكمي ئةمةريكا بةدةست كؤمارييةكانةوة بوو، لة هةلَبذاردني سالَى 1920دا كؤمارييةكان توانيان بةسةر ديموكراتةكاندا سةركةوتن بةدةست بهيَنن، دواى ئةوةى كة ديموكراتةكان لة سالَى 1913ةوة حوكمي ولآتيان دةكرد، </a:t>
            </a:r>
            <a:endParaRPr lang="ku-Arab-IQ" dirty="0">
              <a:cs typeface="AF_Jeddah Kurdi" pitchFamily="2" charset="-78"/>
            </a:endParaRPr>
          </a:p>
          <a:p>
            <a:pPr algn="r"/>
            <a:r>
              <a:rPr lang="ar-IQ" dirty="0" smtClean="0">
                <a:cs typeface="AF_Jeddah Kurdi" pitchFamily="2" charset="-78"/>
              </a:rPr>
              <a:t>بةلآم </a:t>
            </a:r>
            <a:r>
              <a:rPr lang="ar-IQ" dirty="0">
                <a:cs typeface="AF_Jeddah Kurdi" pitchFamily="2" charset="-78"/>
              </a:rPr>
              <a:t>دواتر كؤمارييةكان توانيان بؤ ماوةى </a:t>
            </a:r>
            <a:r>
              <a:rPr lang="ar-IQ" dirty="0">
                <a:solidFill>
                  <a:schemeClr val="accent5"/>
                </a:solidFill>
                <a:cs typeface="AF_Jeddah Kurdi" pitchFamily="2" charset="-78"/>
              </a:rPr>
              <a:t>سيَ</a:t>
            </a:r>
            <a:r>
              <a:rPr lang="ar-IQ" dirty="0">
                <a:cs typeface="AF_Jeddah Kurdi" pitchFamily="2" charset="-78"/>
              </a:rPr>
              <a:t> خولي هةلَبذاردن حوكمي ولآت بطرنة دةست، ئةوانيش </a:t>
            </a:r>
            <a:r>
              <a:rPr lang="ar-IQ" dirty="0">
                <a:solidFill>
                  <a:srgbClr val="FF0000"/>
                </a:solidFill>
                <a:cs typeface="AF_Jeddah Kurdi" pitchFamily="2" charset="-78"/>
              </a:rPr>
              <a:t>هاردينط (1921-1923)،</a:t>
            </a:r>
            <a:r>
              <a:rPr lang="ar-IQ" dirty="0">
                <a:cs typeface="AF_Jeddah Kurdi" pitchFamily="2" charset="-78"/>
              </a:rPr>
              <a:t> </a:t>
            </a:r>
            <a:r>
              <a:rPr lang="ar-IQ" dirty="0">
                <a:solidFill>
                  <a:schemeClr val="accent4"/>
                </a:solidFill>
                <a:cs typeface="AF_Jeddah Kurdi" pitchFamily="2" charset="-78"/>
              </a:rPr>
              <a:t>كالظن كؤليدج (1923-1929) </a:t>
            </a:r>
            <a:r>
              <a:rPr lang="ar-IQ" dirty="0">
                <a:solidFill>
                  <a:schemeClr val="accent5"/>
                </a:solidFill>
                <a:cs typeface="AF_Jeddah Kurdi" pitchFamily="2" charset="-78"/>
              </a:rPr>
              <a:t>هيَربةرت هؤظةر (1929-1933). </a:t>
            </a:r>
            <a:endParaRPr lang="ku-Arab-IQ" dirty="0" smtClean="0">
              <a:solidFill>
                <a:schemeClr val="accent5"/>
              </a:solidFill>
              <a:cs typeface="AF_Jeddah Kurdi" pitchFamily="2" charset="-78"/>
            </a:endParaRPr>
          </a:p>
          <a:p>
            <a:pPr algn="r"/>
            <a:endParaRPr lang="ku-Arab-IQ" dirty="0">
              <a:solidFill>
                <a:schemeClr val="accent5"/>
              </a:solidFill>
              <a:cs typeface="AF_Jeddah Kurdi" pitchFamily="2" charset="-78"/>
            </a:endParaRPr>
          </a:p>
          <a:p>
            <a:pPr algn="r"/>
            <a:r>
              <a:rPr lang="ar-IQ" dirty="0">
                <a:solidFill>
                  <a:schemeClr val="accent2"/>
                </a:solidFill>
                <a:cs typeface="AF_Jeddah Kurdi" pitchFamily="2" charset="-78"/>
              </a:rPr>
              <a:t>لة راستيدا ئةو تةوذمة بةهيَزةى كة ئارةزووي لة طؤشةطيري و كشانةوة لة كيَشة سياسيية نيَودةولَةتييةكان بوو، لة دواي جةنطدا رةنطدانةوةيةكي طةورةى بةسةر سياسةتي ئةمةريكاوة هةبوو، لةوانةش هةر لة سةرةتاوة ئةنجوومةني ثيراني ئةمةريكا ثةيماني ظيَرساي كؤمةلَةى طةلاني رةتكردةوة، </a:t>
            </a:r>
            <a:endParaRPr lang="ku-Arab-IQ" dirty="0" smtClean="0">
              <a:solidFill>
                <a:schemeClr val="accent2"/>
              </a:solidFill>
              <a:cs typeface="AF_Jeddah Kurdi" pitchFamily="2" charset="-78"/>
            </a:endParaRPr>
          </a:p>
          <a:p>
            <a:pPr algn="r"/>
            <a:endParaRPr lang="ku-Arab-IQ" dirty="0">
              <a:cs typeface="AF_Jeddah Kurdi" pitchFamily="2" charset="-78"/>
            </a:endParaRPr>
          </a:p>
          <a:p>
            <a:pPr algn="r"/>
            <a:r>
              <a:rPr lang="ar-IQ" dirty="0" smtClean="0">
                <a:solidFill>
                  <a:schemeClr val="accent5"/>
                </a:solidFill>
                <a:cs typeface="AF_Jeddah Kurdi" pitchFamily="2" charset="-78"/>
              </a:rPr>
              <a:t>هةرضةندة </a:t>
            </a:r>
            <a:r>
              <a:rPr lang="ar-IQ" dirty="0">
                <a:solidFill>
                  <a:schemeClr val="accent5"/>
                </a:solidFill>
                <a:cs typeface="AF_Jeddah Kurdi" pitchFamily="2" charset="-78"/>
              </a:rPr>
              <a:t>ئاراستةيةكي تر هةبوو كة ثيَيوابوو ئةمةريكا رؤلَي طةورةى بووة لةسةركةوتني بةرةى هاوثةيمانان بةسةر ئةلَمانيادا، بؤية ثيَويست بة طؤشةطيري ناكات.</a:t>
            </a:r>
            <a:endParaRPr lang="en-US" dirty="0">
              <a:solidFill>
                <a:schemeClr val="accent5"/>
              </a:solidFill>
              <a:cs typeface="AF_Jeddah Kurdi" pitchFamily="2" charset="-78"/>
            </a:endParaRPr>
          </a:p>
          <a:p>
            <a:pPr algn="r"/>
            <a:endParaRPr lang="en-US" dirty="0">
              <a:solidFill>
                <a:schemeClr val="accent5"/>
              </a:solidFill>
              <a:cs typeface="AF_Jeddah Kurdi" pitchFamily="2" charset="-78"/>
            </a:endParaRPr>
          </a:p>
        </p:txBody>
      </p:sp>
    </p:spTree>
    <p:extLst>
      <p:ext uri="{BB962C8B-B14F-4D97-AF65-F5344CB8AC3E}">
        <p14:creationId xmlns:p14="http://schemas.microsoft.com/office/powerpoint/2010/main" val="34752354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r>
              <a:rPr lang="ar-IQ" dirty="0">
                <a:cs typeface="AF_Jeddah Kurdi" pitchFamily="2" charset="-78"/>
              </a:rPr>
              <a:t>ئةم سياسةتي طؤشةطيريية لايةني ئابووريشي طرتةوة، </a:t>
            </a:r>
            <a:r>
              <a:rPr lang="ar-IQ" dirty="0">
                <a:solidFill>
                  <a:schemeClr val="accent2"/>
                </a:solidFill>
                <a:cs typeface="AF_Jeddah Kurdi" pitchFamily="2" charset="-78"/>
              </a:rPr>
              <a:t>ضونكة</a:t>
            </a:r>
            <a:r>
              <a:rPr lang="ar-IQ" dirty="0">
                <a:cs typeface="AF_Jeddah Kurdi" pitchFamily="2" charset="-78"/>
              </a:rPr>
              <a:t> ئةمةريكا لةو كاتةدا ترسي لة كيَبةرِكيَي ولآتاني بيَطانة و مامةلَةكردن لةطةلَ بازارِة دةرةكييةكاندا هةبوو، بؤية دةولَةت لةو ماوةيةدا ثةناي بؤ سياسةتي سةثاندني طومرطي زؤر برد، بؤ ئةوةى بتوانيَت بةربةستيَك بؤ هاوردة و هةناردة </a:t>
            </a:r>
            <a:r>
              <a:rPr lang="ar-IQ" dirty="0" smtClean="0">
                <a:cs typeface="AF_Jeddah Kurdi" pitchFamily="2" charset="-78"/>
              </a:rPr>
              <a:t>دابنيَت</a:t>
            </a:r>
            <a:r>
              <a:rPr lang="ku-Arab-IQ" dirty="0" smtClean="0">
                <a:cs typeface="AF_Jeddah Kurdi" pitchFamily="2" charset="-78"/>
              </a:rPr>
              <a:t>.</a:t>
            </a:r>
          </a:p>
          <a:p>
            <a:pPr algn="r"/>
            <a:r>
              <a:rPr lang="ar-IQ" dirty="0">
                <a:cs typeface="AF_Jeddah Kurdi" pitchFamily="2" charset="-78"/>
              </a:rPr>
              <a:t>ئةوة بوو هةر لة دواى هاتنة سةركارى كؤمارييةكان لة سالَى 1922دا بة جؤريَك طومرطيان بةرز كردةوة كة ثيَشتر شتي وةهاى بةخؤيةوة نةبينيبوو، دواي ئةوةش ضةند جاريَكي تر ئةم بةرزكردنةوةيةيان ئةنجامدا، تا لة سالَى 1930دا </a:t>
            </a:r>
            <a:r>
              <a:rPr lang="ar-IQ" dirty="0">
                <a:solidFill>
                  <a:schemeClr val="accent2"/>
                </a:solidFill>
                <a:cs typeface="AF_Jeddah Kurdi" pitchFamily="2" charset="-78"/>
              </a:rPr>
              <a:t>طومرط طةيشتة بةرزترين ئاستي خؤى لة ميَذووي ئةمةريكادا</a:t>
            </a:r>
            <a:r>
              <a:rPr lang="ar-IQ" dirty="0" smtClean="0">
                <a:solidFill>
                  <a:schemeClr val="accent2"/>
                </a:solidFill>
                <a:cs typeface="AF_Jeddah Kurdi" pitchFamily="2" charset="-78"/>
              </a:rPr>
              <a:t>،</a:t>
            </a:r>
            <a:endParaRPr lang="ku-Arab-IQ" dirty="0">
              <a:solidFill>
                <a:schemeClr val="accent2"/>
              </a:solidFill>
              <a:cs typeface="AF_Jeddah Kurdi" pitchFamily="2" charset="-78"/>
            </a:endParaRPr>
          </a:p>
          <a:p>
            <a:pPr algn="r"/>
            <a:endParaRPr lang="ku-Arab-IQ" dirty="0" smtClean="0">
              <a:solidFill>
                <a:schemeClr val="accent2"/>
              </a:solidFill>
              <a:cs typeface="AF_Jeddah Kurdi" pitchFamily="2" charset="-78"/>
            </a:endParaRPr>
          </a:p>
          <a:p>
            <a:pPr algn="r"/>
            <a:r>
              <a:rPr lang="ar-IQ" dirty="0">
                <a:cs typeface="AF_Jeddah Kurdi" pitchFamily="2" charset="-78"/>
              </a:rPr>
              <a:t>ئةم سياسةتةى بةكاريان هيَنا، تةنها نةبووة مايةى داخراني بازارِةكاني ئةمةريكا بةرِووي بةرهةمي ئةوروثيدا، </a:t>
            </a:r>
            <a:r>
              <a:rPr lang="ar-IQ" dirty="0">
                <a:solidFill>
                  <a:schemeClr val="accent2"/>
                </a:solidFill>
                <a:cs typeface="AF_Jeddah Kurdi" pitchFamily="2" charset="-78"/>
              </a:rPr>
              <a:t>بةلَكو</a:t>
            </a:r>
            <a:r>
              <a:rPr lang="ar-IQ" dirty="0">
                <a:cs typeface="AF_Jeddah Kurdi" pitchFamily="2" charset="-78"/>
              </a:rPr>
              <a:t> بازارِةكاني ئةوروثيشي بةرِووي ئةمةريكادا داخست، بةلآم شتيَكي ئاسايية كة لة سيستةمي سةرمايةداريدا ئةم سياسةتي طؤشةطيريية ئابووريية تواناي ثيادةكردني تةواوي نيية، بؤية لة تواناي ئةمةريكادا نةبوو لةسةر ئةم سياسةتي طؤشةطيريية برِ بكات</a:t>
            </a:r>
            <a:endParaRPr lang="en-US" dirty="0">
              <a:solidFill>
                <a:schemeClr val="accent2"/>
              </a:solidFill>
              <a:cs typeface="AF_Jeddah Kurdi" pitchFamily="2" charset="-78"/>
            </a:endParaRPr>
          </a:p>
        </p:txBody>
      </p:sp>
    </p:spTree>
    <p:extLst>
      <p:ext uri="{BB962C8B-B14F-4D97-AF65-F5344CB8AC3E}">
        <p14:creationId xmlns:p14="http://schemas.microsoft.com/office/powerpoint/2010/main" val="409434238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a:cs typeface="AF_Jeddah Kurdi" pitchFamily="2" charset="-78"/>
              </a:rPr>
              <a:t>ئةوة بوو لة سالَى 1928دا ئةمةريكا وردة وردة خؤى خزاندةوة نيَو كيَشة نيَودةولَةتييةكانةوة، لةوانة وةزيري دةرةوةى ئةمةريكا (فرانك كيلؤك) بة هاوبةشي لةطةلَ (ئةرستيد بريان)ي وةزيري دةرةوةى فةرةنسادا، ثرؤذةيةكي سةبارةت تةحريمكردني جةنط ثيَشكةش كرد و دواتريش بةناوي </a:t>
            </a:r>
            <a:r>
              <a:rPr lang="ar-IQ" dirty="0">
                <a:solidFill>
                  <a:schemeClr val="accent2"/>
                </a:solidFill>
                <a:cs typeface="AF_Jeddah Kurdi" pitchFamily="2" charset="-78"/>
              </a:rPr>
              <a:t>طةلآلَةنامةى ثاريسي (كيلؤك-بريان)ةوة </a:t>
            </a:r>
            <a:r>
              <a:rPr lang="ar-IQ" dirty="0">
                <a:cs typeface="AF_Jeddah Kurdi" pitchFamily="2" charset="-78"/>
              </a:rPr>
              <a:t>ناسرا، كة لةلايةن 23 ولآتةوة </a:t>
            </a:r>
            <a:r>
              <a:rPr lang="ar-IQ" dirty="0" smtClean="0">
                <a:cs typeface="AF_Jeddah Kurdi" pitchFamily="2" charset="-78"/>
              </a:rPr>
              <a:t>مؤركرا</a:t>
            </a:r>
            <a:r>
              <a:rPr lang="ku-Arab-IQ" dirty="0" smtClean="0">
                <a:cs typeface="AF_Jeddah Kurdi" pitchFamily="2" charset="-78"/>
              </a:rPr>
              <a:t>.</a:t>
            </a:r>
          </a:p>
          <a:p>
            <a:pPr algn="r"/>
            <a:endParaRPr lang="ku-Arab-IQ" dirty="0">
              <a:cs typeface="AF_Jeddah Kurdi" pitchFamily="2" charset="-78"/>
            </a:endParaRPr>
          </a:p>
          <a:p>
            <a:pPr marL="0" indent="0" algn="r">
              <a:buNone/>
            </a:pPr>
            <a:endParaRPr lang="en-US" dirty="0">
              <a:cs typeface="AF_Jeddah Kurdi" pitchFamily="2" charset="-78"/>
            </a:endParaRPr>
          </a:p>
        </p:txBody>
      </p:sp>
    </p:spTree>
    <p:extLst>
      <p:ext uri="{BB962C8B-B14F-4D97-AF65-F5344CB8AC3E}">
        <p14:creationId xmlns:p14="http://schemas.microsoft.com/office/powerpoint/2010/main" val="3037266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TotalTime>
  <Words>14491</Words>
  <Application>Microsoft Office PowerPoint</Application>
  <PresentationFormat>Widescreen</PresentationFormat>
  <Paragraphs>563</Paragraphs>
  <Slides>160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160</vt:i4>
      </vt:variant>
    </vt:vector>
  </HeadingPairs>
  <TitlesOfParts>
    <vt:vector size="170" baseType="lpstr">
      <vt:lpstr>AF_Jeddah Kurdi</vt:lpstr>
      <vt:lpstr>AF_Najed Kurdi</vt:lpstr>
      <vt:lpstr>Ali_K_Alwand</vt:lpstr>
      <vt:lpstr>Ali_K_Sharif</vt:lpstr>
      <vt:lpstr>Ali_K_Shrif Bold</vt:lpstr>
      <vt:lpstr>Arial</vt:lpstr>
      <vt:lpstr>Calibri</vt:lpstr>
      <vt:lpstr>Calibri Light</vt:lpstr>
      <vt:lpstr>Times New Roman</vt:lpstr>
      <vt:lpstr>Office Theme</vt:lpstr>
      <vt:lpstr>جةنطي جيهاني يةكةم: </vt:lpstr>
      <vt:lpstr>يةكةم: هؤكارةكاني جةنطي جيهاني يةكةم</vt:lpstr>
      <vt:lpstr>PowerPoint Presentation</vt:lpstr>
      <vt:lpstr>٣- هاوثةيمانيَتيية نيَودةولَةتييةكان: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٤-: ثةرةسةندني طياني سةربازي و كيَبةرِكيَي خؤثرِضةككردن</vt:lpstr>
      <vt:lpstr>٥- رؤلَي رؤذنامةطةري و ثرِوثاطةندة:  </vt:lpstr>
      <vt:lpstr> ٦- بزووتنةوة نةتةوايةتييةكان:  </vt:lpstr>
      <vt:lpstr>دووةم: قةيرانة سياسييةكاني ثيَش جةنطي جيهاني يةكةم </vt:lpstr>
      <vt:lpstr>PowerPoint Presentation</vt:lpstr>
      <vt:lpstr>سيَيةم: دةستثيَكي جةنطي جيهاني يةكةم و رووداوةكاني</vt:lpstr>
      <vt:lpstr>PowerPoint Presentation</vt:lpstr>
      <vt:lpstr>PowerPoint Presentation</vt:lpstr>
      <vt:lpstr>PowerPoint Presentation</vt:lpstr>
      <vt:lpstr>PowerPoint Presentation</vt:lpstr>
      <vt:lpstr>رووداوةكاني جةنط</vt:lpstr>
      <vt:lpstr>PowerPoint Presentation</vt:lpstr>
      <vt:lpstr>PowerPoint Presentation</vt:lpstr>
      <vt:lpstr>PowerPoint Presentation</vt:lpstr>
      <vt:lpstr>PowerPoint Presentation</vt:lpstr>
      <vt:lpstr>PowerPoint Presentation</vt:lpstr>
      <vt:lpstr>ضوارةم: ئةنجامةكاني جةنطي جيهاني يةكةم</vt:lpstr>
      <vt:lpstr>PowerPoint Presentation</vt:lpstr>
      <vt:lpstr>PowerPoint Presentation</vt:lpstr>
      <vt:lpstr>PowerPoint Presentation</vt:lpstr>
      <vt:lpstr>PowerPoint Presentation</vt:lpstr>
      <vt:lpstr>PowerPoint Presentation</vt:lpstr>
      <vt:lpstr>PowerPoint Presentation</vt:lpstr>
      <vt:lpstr>كؤنطرةى ئاشتي: </vt:lpstr>
      <vt:lpstr>PowerPoint Presentation</vt:lpstr>
      <vt:lpstr>PowerPoint Presentation</vt:lpstr>
      <vt:lpstr>PowerPoint Presentation</vt:lpstr>
      <vt:lpstr>PowerPoint Presentation</vt:lpstr>
      <vt:lpstr>ثةيماننامةى ظيَرساي </vt:lpstr>
      <vt:lpstr>PowerPoint Presentation</vt:lpstr>
      <vt:lpstr>PowerPoint Presentation</vt:lpstr>
      <vt:lpstr>PowerPoint Presentation</vt:lpstr>
      <vt:lpstr>PowerPoint Presentation</vt:lpstr>
      <vt:lpstr>PowerPoint Presentation</vt:lpstr>
      <vt:lpstr>ثةيماننامةى سان جيَرمان لةطةلَ نةمسا </vt:lpstr>
      <vt:lpstr>ثةيماننامةى تريانؤن </vt:lpstr>
      <vt:lpstr>ثةيماننامةى نؤلي لةطةلَ بولطاريا </vt:lpstr>
      <vt:lpstr>ثةيماننامةى سيَظر </vt:lpstr>
      <vt:lpstr>PowerPoint Presentation</vt:lpstr>
      <vt:lpstr>كؤمةلَةى طةلان</vt:lpstr>
      <vt:lpstr>PowerPoint Presentation</vt:lpstr>
      <vt:lpstr>PowerPoint Presentation</vt:lpstr>
      <vt:lpstr>ثيَكهاتةكاني كؤمةلَةى طةلان</vt:lpstr>
      <vt:lpstr>PowerPoint Presentation</vt:lpstr>
      <vt:lpstr>PowerPoint Presentation</vt:lpstr>
      <vt:lpstr>PowerPoint Presentation</vt:lpstr>
      <vt:lpstr>زلهيَزةكان لة نيَوان هةردوو جةنطدا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سةردةمي ثارتي كريَكاران</vt:lpstr>
      <vt:lpstr>PowerPoint Presentation</vt:lpstr>
      <vt:lpstr>سةردةمي ثاريَزطارةكان</vt:lpstr>
      <vt:lpstr>PowerPoint Presentation</vt:lpstr>
      <vt:lpstr>دامةزراندنةوةى حكومةت لةلايةن ثارتي كريَكارانةوة </vt:lpstr>
      <vt:lpstr>PowerPoint Presentation</vt:lpstr>
      <vt:lpstr>سةردةمي كابينةى يةكيَتي نيشتماني </vt:lpstr>
      <vt:lpstr>PowerPoint Presentation</vt:lpstr>
      <vt:lpstr>PowerPoint Presentation</vt:lpstr>
      <vt:lpstr>PowerPoint Presentation</vt:lpstr>
      <vt:lpstr>دووةم: فةرةنسا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سيَيةم: ئةمةريكا </vt:lpstr>
      <vt:lpstr>PowerPoint Presentation</vt:lpstr>
      <vt:lpstr>PowerPoint Presentation</vt:lpstr>
      <vt:lpstr>PowerPoint Presentation</vt:lpstr>
      <vt:lpstr>PowerPoint Presentation</vt:lpstr>
      <vt:lpstr>PowerPoint Presentation</vt:lpstr>
      <vt:lpstr>PowerPoint Presentation</vt:lpstr>
      <vt:lpstr>قةيراني دارايي </vt:lpstr>
      <vt:lpstr>PowerPoint Presentation</vt:lpstr>
      <vt:lpstr>PowerPoint Presentation</vt:lpstr>
      <vt:lpstr>PowerPoint Presentation</vt:lpstr>
      <vt:lpstr>PowerPoint Presentation</vt:lpstr>
      <vt:lpstr>PowerPoint Presentation</vt:lpstr>
      <vt:lpstr>ضوارةم: يةكيَتي سؤظيَت </vt:lpstr>
      <vt:lpstr>PowerPoint Presentation</vt:lpstr>
      <vt:lpstr>PowerPoint Presentation</vt:lpstr>
      <vt:lpstr>شؤرِشي ئؤكتؤبةرى 1917 </vt:lpstr>
      <vt:lpstr>PowerPoint Presentation</vt:lpstr>
      <vt:lpstr>PowerPoint Presentation</vt:lpstr>
      <vt:lpstr>PowerPoint Presentation</vt:lpstr>
      <vt:lpstr>PowerPoint Presentation</vt:lpstr>
      <vt:lpstr>PowerPoint Presentation</vt:lpstr>
      <vt:lpstr>راطةياندني يةكيَتي سؤظيَت </vt:lpstr>
      <vt:lpstr>كيَشة ناوخؤييةكاني سؤظيَت </vt:lpstr>
      <vt:lpstr>PowerPoint Presentation</vt:lpstr>
      <vt:lpstr>PowerPoint Presentation</vt:lpstr>
      <vt:lpstr>سياسةتي دةرةكي سؤظيَت </vt:lpstr>
      <vt:lpstr>PowerPoint Presentation</vt:lpstr>
      <vt:lpstr>PowerPoint Presentation</vt:lpstr>
      <vt:lpstr>PowerPoint Presentation</vt:lpstr>
      <vt:lpstr>شةشةم: ئيتاليا </vt:lpstr>
      <vt:lpstr>PowerPoint Presentation</vt:lpstr>
      <vt:lpstr>بةنيتؤ مؤسؤليني </vt:lpstr>
      <vt:lpstr>PowerPoint Presentation</vt:lpstr>
      <vt:lpstr>PowerPoint Presentation</vt:lpstr>
      <vt:lpstr>مؤسؤليني لةسةر دةستةلآت </vt:lpstr>
      <vt:lpstr>قةيراني دارايي لة ئيتاليا </vt:lpstr>
      <vt:lpstr>PowerPoint Presentation</vt:lpstr>
      <vt:lpstr>PowerPoint Presentation</vt:lpstr>
      <vt:lpstr>مؤسؤليني و ثاثا </vt:lpstr>
      <vt:lpstr>سياسةتي دةرةوة </vt:lpstr>
      <vt:lpstr>PowerPoint Presentation</vt:lpstr>
      <vt:lpstr>حةوتةم: ئةلَمانيا </vt:lpstr>
      <vt:lpstr>PowerPoint Presentation</vt:lpstr>
      <vt:lpstr>هيَزة بةرهةلَستكارةكان</vt:lpstr>
      <vt:lpstr>PowerPoint Presentation</vt:lpstr>
      <vt:lpstr>PowerPoint Presentation</vt:lpstr>
      <vt:lpstr>ئةدؤلف هيتلةر و حوكمي نازي لة ئةلَمانيا </vt:lpstr>
      <vt:lpstr>PowerPoint Presentation</vt:lpstr>
      <vt:lpstr>PowerPoint Presentation</vt:lpstr>
      <vt:lpstr>PowerPoint Presentation</vt:lpstr>
      <vt:lpstr>PowerPoint Presentation</vt:lpstr>
      <vt:lpstr>هيتلةر و دةستةلآتي ئةلَمانيا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 Tech</dc:creator>
  <cp:lastModifiedBy>High Tech</cp:lastModifiedBy>
  <cp:revision>174</cp:revision>
  <dcterms:created xsi:type="dcterms:W3CDTF">2023-01-22T04:41:16Z</dcterms:created>
  <dcterms:modified xsi:type="dcterms:W3CDTF">2023-05-02T02:39:21Z</dcterms:modified>
</cp:coreProperties>
</file>