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9" r:id="rId10"/>
    <p:sldId id="270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22D0A-059A-89A8-30A8-E99F50924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A0E88F-4949-073B-A8EC-1DEF62CF4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CA065-17A7-3E7E-84A5-E33E4FEA4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5091-565C-41B4-B2EF-55DE4046E41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C8ED4-152E-0C50-3A63-1C346BD36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C3DE0-88D0-12E6-1CDD-7DC249CFD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C63-4A82-47E4-8F62-D994FA26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43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0DC6A-2508-2060-3B27-E5B843CD1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160BFB-325A-13A3-8D71-EED251C10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34D03-D6E0-2209-654C-00B6B533A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5091-565C-41B4-B2EF-55DE4046E41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72958-B9C8-D1EF-8234-6561ACE98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5A79B-7D30-8CDD-21C4-532C6A9E3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C63-4A82-47E4-8F62-D994FA26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1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BEC91C-50A5-CB0B-E6BB-3923E070F1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C62A6C-BCCF-8641-EFC2-6CAB02FD4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F9E7F-7195-CF30-914C-85C1ECA1A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5091-565C-41B4-B2EF-55DE4046E41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7C604-B7FA-5E88-2417-89B43978F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36B90-36AF-0344-006B-F1565CCEE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C63-4A82-47E4-8F62-D994FA26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9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21EE7-1EC5-9326-88A6-CB3E406F7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49BB3-95DA-8445-E580-3DD0C5EEE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1F005-E93F-1965-001A-E99BA3850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5091-565C-41B4-B2EF-55DE4046E41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C0A9B-8A45-F00B-9647-AA7FA140F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8F60F-B468-6697-EE0A-5AFA8977D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C63-4A82-47E4-8F62-D994FA26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3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EC456-2650-18AD-3443-97A9FA2D1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3E0D9-D715-3348-C813-CD75B27B1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A4F39-BD10-12FC-75C4-A6D50FED4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5091-565C-41B4-B2EF-55DE4046E41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3314A-1EB0-131B-ADF0-67F8853B8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C140B-1241-8FEF-D72B-1A4B2E3FA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C63-4A82-47E4-8F62-D994FA26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9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AF51E-3061-26B3-08BF-EBBD2A5AC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090AA-C1CD-5B73-6A6E-4FC2CCDDBA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C9976-21F8-11C5-59FC-FED3C649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EBC253-8E8E-1A25-C878-372A14510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5091-565C-41B4-B2EF-55DE4046E41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206854-613D-00C6-1A04-77577BA09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DC1B2-C4FF-8EB4-8F4A-BE9EAD222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C63-4A82-47E4-8F62-D994FA26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6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EE13B-3F96-59B4-AADE-5EC3DE2B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D1117-2151-CDF9-9B52-3729832C1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A520F-E814-2FE4-F8E7-63884F691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BF7A91-AEAA-81D9-040D-75EA627044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D70242-E008-3648-45EC-E6CED7275C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BE2425-4D22-1EFE-CA45-8437581D0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5091-565C-41B4-B2EF-55DE4046E41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BFE106-0EA3-862A-BA63-4A71699A8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102ED-0795-89AA-5F08-36762D69E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C63-4A82-47E4-8F62-D994FA26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A7DFF-A136-6266-BCAB-9FC3F3C21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4B2B95-5107-2F75-79EA-D12827780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5091-565C-41B4-B2EF-55DE4046E41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F762AA-4A43-D199-CF8D-C2EBF735F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142CF-5E29-BE5B-05B3-4BE3C2B6E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C63-4A82-47E4-8F62-D994FA26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5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AD7476-13F2-1901-3625-E0B7E205E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5091-565C-41B4-B2EF-55DE4046E41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6F6517-DB1A-552F-52B7-E852F6D27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A0FB6B-CD4E-0715-7155-8F3707EC0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C63-4A82-47E4-8F62-D994FA26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2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212A9-8510-D5EA-6103-6124FFFDF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FDAA0-35BC-554C-A1D9-477BD3BA0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ECDD97-9660-1A97-CFFA-7C38EB176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AFEF54-D005-7342-9728-7695ED961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5091-565C-41B4-B2EF-55DE4046E41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0C8311-41B3-D447-7991-CEDA5D3D4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E06A76-C666-BDE2-572E-1D51CE2F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C63-4A82-47E4-8F62-D994FA26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3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35B9-2B30-BE90-7A93-FCBC894E5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7DA7A8-3111-FBC6-84D4-8D2F7066A3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61A5F0-0EEF-C2EE-F45D-553B756C1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09A7E-A7F4-54D1-A073-A88291034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5091-565C-41B4-B2EF-55DE4046E41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C4AB8-9469-1F77-BD3E-20AEA6465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CC4AFE-A5D2-4AA3-6F46-0380477A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AC63-4A82-47E4-8F62-D994FA26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8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97D558-6B63-B69E-6EA2-A54CB718F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065EE-B2C8-9B64-FE25-56AB771A8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42718-FD82-284A-6E58-2067D642B7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85091-565C-41B4-B2EF-55DE4046E41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E2D9E-17A9-2D59-1532-541E2A0EA1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1DD33-8215-44DE-DA1A-C9C39F9F7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DAC63-4A82-47E4-8F62-D994FA26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2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9C4ED-4F51-451D-95C0-B0DCCB74A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5166" y="2854380"/>
            <a:ext cx="6708829" cy="1043852"/>
          </a:xfrm>
          <a:solidFill>
            <a:schemeClr val="tx2">
              <a:lumMod val="40000"/>
              <a:lumOff val="60000"/>
            </a:schemeClr>
          </a:solidFill>
          <a:effectLst>
            <a:glow rad="127000">
              <a:srgbClr val="FF0000"/>
            </a:glow>
            <a:outerShdw blurRad="50800" dist="38100" dir="6600000" sx="99000" sy="99000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بیرکردنەوەی ڕەخنەگرانە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FB4F52-0329-44F2-949B-265E71E0D7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42193" y="632612"/>
            <a:ext cx="3659421" cy="1648805"/>
          </a:xfrm>
        </p:spPr>
        <p:txBody>
          <a:bodyPr>
            <a:normAutofit/>
          </a:bodyPr>
          <a:lstStyle/>
          <a:p>
            <a:pPr rtl="1"/>
            <a:r>
              <a:rPr lang="ar-OM" sz="2807" b="1" dirty="0"/>
              <a:t>زانكۆی سەلاحەدین-هەولێر</a:t>
            </a:r>
          </a:p>
          <a:p>
            <a:pPr rtl="1"/>
            <a:r>
              <a:rPr lang="ar-OM" sz="2807" b="1" dirty="0"/>
              <a:t>كۆلێژی ئاداب </a:t>
            </a:r>
          </a:p>
          <a:p>
            <a:r>
              <a:rPr lang="ar-OM" sz="2807" b="1" dirty="0"/>
              <a:t>بەشی مێژوو</a:t>
            </a:r>
            <a:endParaRPr lang="en-US" sz="2807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6445AF-54B4-4A9D-8E2D-47938C064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86" y="315136"/>
            <a:ext cx="2283755" cy="22837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9196" y="4729523"/>
            <a:ext cx="4760768" cy="7712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OM" sz="2206" b="1" dirty="0"/>
              <a:t>ئامادەكردنی</a:t>
            </a:r>
            <a:r>
              <a:rPr lang="ku-Arab-IQ" sz="2206" b="1" dirty="0"/>
              <a:t>: نعمەت شەهاب کەوانی</a:t>
            </a:r>
            <a:endParaRPr lang="ar-OM" sz="1805" b="1" dirty="0"/>
          </a:p>
          <a:p>
            <a:pPr algn="ctr"/>
            <a:r>
              <a:rPr lang="ku-Arab-IQ" sz="2206" b="1" dirty="0"/>
              <a:t>ئاداری</a:t>
            </a:r>
            <a:r>
              <a:rPr lang="ar-OM" sz="2206" b="1" dirty="0"/>
              <a:t> </a:t>
            </a:r>
            <a:r>
              <a:rPr lang="ku-Arab-IQ" sz="2206" b="1" dirty="0"/>
              <a:t>٢٠٢٣</a:t>
            </a:r>
            <a:r>
              <a:rPr lang="ar-OM" sz="2206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1848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5D7023-D978-8CD6-4617-08B0FCDE2708}"/>
              </a:ext>
            </a:extLst>
          </p:cNvPr>
          <p:cNvSpPr txBox="1"/>
          <p:nvPr/>
        </p:nvSpPr>
        <p:spPr>
          <a:xfrm>
            <a:off x="0" y="1"/>
            <a:ext cx="12192000" cy="5993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3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لە ڕاستیدا </a:t>
            </a:r>
            <a:r>
              <a:rPr lang="ar-SA" sz="36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بیرکردنەوەی ڕەخنەگرانە </a:t>
            </a:r>
            <a:r>
              <a:rPr lang="ar-SA" sz="3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جۆرە لێهاتووییەکی بەرفراوانە، کە لە ڕێگەیەوە بە شێوەیەکی بابەتیانە و ژیربێژیانە توانای بڕیاردانمان گەشە دەکات، هەروەها لە ڕێگەیەوە فێرخوازێکی پشت بەخۆ بەستوو بەرهەم دێنێت. یارمەتیمان دەدات لە ژیانی ئاساییماندا بڕیاری دروست و تەواو بۆ خۆمان بدەین چ لە ماڵەوە یان لە قوتابخانە و شوێنی کارەکانمان بێت بیرکردنەوەی ڕەخنەگرانە تەنھا بنیاتنەری ژیربێژی نییە بەڵکو لە ڕێگەی </a:t>
            </a:r>
            <a:r>
              <a:rPr lang="ar-SA" sz="36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"بینین لە جیاتی تەماشاکردن و گوێگرتن لە جیاتی بیستن" </a:t>
            </a:r>
            <a:r>
              <a:rPr lang="ar-SA" sz="3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پێوەرێکی بەرفراوانی ڕوناکبیری و ڕۆشنبیری دەھێنێتە کایەوە وەک: </a:t>
            </a:r>
            <a:r>
              <a:rPr lang="ar-SA" sz="36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داھێنەرا</a:t>
            </a:r>
            <a:r>
              <a:rPr lang="ku-Arab-IQ" sz="36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36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یەتی، خەیاڵکردن، دۆزینەوە، ڕەنگدانەوە، </a:t>
            </a:r>
            <a:r>
              <a:rPr lang="ar-SA" sz="3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ھاوسۆزی</a:t>
            </a:r>
            <a:r>
              <a:rPr lang="ar-SA" sz="36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، بەشداریکردنی زانیاری</a:t>
            </a:r>
            <a:r>
              <a:rPr lang="ku-Arab-IQ" sz="36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3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ڕوونی، ڕاستگۆیی، وردبینی، قووڵایی تێروانین، فراوانی بوونی مەودای بینین، گرنگی و دادپەروەری</a:t>
            </a:r>
            <a:r>
              <a:rPr lang="ku-Arab-IQ" sz="3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و ...!</a:t>
            </a:r>
            <a:r>
              <a:rPr lang="ar-SA" sz="3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574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AEE60-4B4F-7486-DB81-87515153B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002"/>
            <a:ext cx="10515600" cy="789273"/>
          </a:xfrm>
        </p:spPr>
        <p:txBody>
          <a:bodyPr>
            <a:noAutofit/>
          </a:bodyPr>
          <a:lstStyle/>
          <a:p>
            <a:pPr algn="ctr" rtl="1"/>
            <a:r>
              <a:rPr lang="ar-SA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بنەما سەرەکییەکانى بیرکردنەوەى ڕەخنەیى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062DEE-34AF-564D-6122-27406A1625FA}"/>
              </a:ext>
            </a:extLst>
          </p:cNvPr>
          <p:cNvSpPr txBox="1"/>
          <p:nvPr/>
        </p:nvSpPr>
        <p:spPr>
          <a:xfrm>
            <a:off x="0" y="952901"/>
            <a:ext cx="12192000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 rtl="1"/>
            <a:r>
              <a:rPr lang="ku-Arab-IQ" sz="32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١</a:t>
            </a:r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ـ نەبوونى بڕیارى پێشوەخت و بێلایەنیى تەواو لە </a:t>
            </a:r>
            <a:r>
              <a:rPr lang="ku-Arab-IQ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کۆی گشتی پڕۆسە</a:t>
            </a:r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کەدا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 rtl="1"/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٢ـ دانانى پێوەرى زانستیى بۆ وەرگرتن و ڕەتکردنەوە، پێوەرى ستانداردى هەر بوارێک بۆ خۆى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 rtl="1"/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٣ـ گەڕان بەدواى دژە تەوەرەکاندا، بۆ دەرکەوتنى قەوارەى دروستى هەر تەوەرێک لە گۆشە نیگا جیاوازەکانەوە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 rtl="1"/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٤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پشتبەستن بە لۆژیک و بیرکردنەوە و هەڵێنجان، زیاتر لە گواستنەوەی بۆچوون و قسەی کەسانی دی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 rtl="1"/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٥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خستنە بەرچاوی تەواوی ئەگەرەکان لەهەر بابەتێکدا و لێکدانەوەی یەک بە یەکیان، چ بە جیا جیا، چ لە </a:t>
            </a:r>
            <a:r>
              <a:rPr lang="ku-Arab-IQ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تەک</a:t>
            </a:r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یەکتردا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ku-Arab-IQ" sz="3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 rtl="1"/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کەواتە بیرکردنەوەی ڕەخنەگرانە بۆ گەیشتنە بە ڕاستییەکان، بۆ داتەکاندنی هەڵە و عەیب و عارە لە سەر هەر بابەتێک، نەک عەیبدارکردن، ئەوەش لە</a:t>
            </a:r>
            <a:r>
              <a:rPr lang="ku-Arab-IQ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ڕێی تەتەڵەکردن و هەڵسەنگاندن و کاری بەراوردکارییەوە، بە پشتبەستن بە بەڵگە و لەبەرچاوگرتنی دژەکان و خوێندنەوەی گۆشەنیگا جیاوازەکان و خەمڵاندنی هەموو ئەگەرەکان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 rtl="1"/>
            <a:endParaRPr lang="ku-Arab-IQ" sz="3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algn="just" rtl="1"/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45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AEE60-4B4F-7486-DB81-87515153B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506"/>
            <a:ext cx="10515600" cy="702643"/>
          </a:xfrm>
        </p:spPr>
        <p:txBody>
          <a:bodyPr>
            <a:noAutofit/>
          </a:bodyPr>
          <a:lstStyle/>
          <a:p>
            <a:pPr algn="ctr" rtl="1"/>
            <a:r>
              <a:rPr lang="ar-SA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هەنگاوەکانی پڕۆسەی بیرکردنەوەی ڕەخنەیی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062DEE-34AF-564D-6122-27406A1625FA}"/>
              </a:ext>
            </a:extLst>
          </p:cNvPr>
          <p:cNvSpPr txBox="1"/>
          <p:nvPr/>
        </p:nvSpPr>
        <p:spPr>
          <a:xfrm>
            <a:off x="0" y="895149"/>
            <a:ext cx="12079705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 algn="just" rtl="1"/>
            <a:r>
              <a:rPr lang="ar-SA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بە وردبوونەوە لە پێناسه‌ و بنەماکان و ئەو ڕوونکردنەو</a:t>
            </a:r>
            <a:r>
              <a:rPr lang="ku-Arab-IQ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انە</a:t>
            </a:r>
            <a:r>
              <a:rPr lang="ar-SA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، دەگەینە ئەو </a:t>
            </a:r>
            <a:r>
              <a:rPr lang="ku-Arab-IQ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ئە</a:t>
            </a:r>
            <a:r>
              <a:rPr lang="ar-SA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نجامە، کە بیرکردنەوەی ڕەخنەیی ئەم هەنگاوانەی دەوێ</a:t>
            </a:r>
            <a:r>
              <a:rPr lang="en-US" sz="3200" dirty="0">
                <a:effectLst/>
                <a:ea typeface="Times New Roman" panose="02020603050405020304" pitchFamily="18" charset="0"/>
              </a:rPr>
              <a:t>:</a:t>
            </a:r>
          </a:p>
          <a:p>
            <a:pPr marL="0" marR="0" algn="just" rtl="1"/>
            <a:r>
              <a:rPr lang="ar-SA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١</a:t>
            </a:r>
            <a:r>
              <a:rPr lang="en-US" sz="3200" dirty="0">
                <a:effectLst/>
                <a:ea typeface="Times New Roman" panose="02020603050405020304" pitchFamily="18" charset="0"/>
              </a:rPr>
              <a:t>- </a:t>
            </a:r>
            <a:r>
              <a:rPr lang="ar-SA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ئامانجی </a:t>
            </a:r>
            <a:r>
              <a:rPr lang="ku-Arab-IQ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سەرەکی </a:t>
            </a:r>
            <a:r>
              <a:rPr lang="ar-SA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بیرکردنەوەی ڕەخنەیی، گەیشتنە بە ڕاستیی (حەقیقەت)</a:t>
            </a:r>
            <a:r>
              <a:rPr lang="en-US" sz="32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marR="0" algn="just" rtl="1"/>
            <a:r>
              <a:rPr lang="ar-SA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٢</a:t>
            </a:r>
            <a:r>
              <a:rPr lang="en-US" sz="3200" dirty="0">
                <a:effectLst/>
                <a:ea typeface="Times New Roman" panose="02020603050405020304" pitchFamily="18" charset="0"/>
              </a:rPr>
              <a:t>- </a:t>
            </a:r>
            <a:r>
              <a:rPr lang="ar-SA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کۆکردنەوەی زانیاریی تەواو، دەربارەی ئەو بابەتەی دەکرێتە تەوەر، بەو باس و توێژینەوانە شەوە كە باس لەو تەوەرە و زانیاریی پەیوەندیدار بەو تەوەرە دەکەن</a:t>
            </a:r>
            <a:r>
              <a:rPr lang="en-US" sz="32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marR="0" algn="just" rtl="1"/>
            <a:r>
              <a:rPr lang="ar-SA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٣</a:t>
            </a:r>
            <a:r>
              <a:rPr lang="en-US" sz="3200" dirty="0">
                <a:effectLst/>
                <a:ea typeface="Times New Roman" panose="02020603050405020304" pitchFamily="18" charset="0"/>
              </a:rPr>
              <a:t>- </a:t>
            </a:r>
            <a:r>
              <a:rPr lang="ar-SA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خوێندنەوە و وردبوونەوە لە تەواوی ئەگەرەکان و کاری شیکاریی دژە تەوەرەکە و ڕا و بۆ چوونە جیاوازەکان</a:t>
            </a:r>
            <a:r>
              <a:rPr lang="en-US" sz="32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marR="0" algn="just" rtl="1"/>
            <a:r>
              <a:rPr lang="ar-SA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٤</a:t>
            </a:r>
            <a:r>
              <a:rPr lang="en-US" sz="3200" dirty="0">
                <a:effectLst/>
                <a:ea typeface="Times New Roman" panose="02020603050405020304" pitchFamily="18" charset="0"/>
              </a:rPr>
              <a:t>- </a:t>
            </a:r>
            <a:r>
              <a:rPr lang="ar-SA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لە بەرچاوگرتنی پێوەری زانستیی لە هەموو ڕەهەندە هزریی و زمانیی و مێژوویی و كۆمەڵایە تییەكاندا</a:t>
            </a:r>
            <a:r>
              <a:rPr lang="en-US" sz="32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marR="0" algn="just" rtl="1"/>
            <a:r>
              <a:rPr lang="ar-SA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٥</a:t>
            </a:r>
            <a:r>
              <a:rPr lang="en-US" sz="3200" dirty="0">
                <a:effectLst/>
                <a:ea typeface="Times New Roman" panose="02020603050405020304" pitchFamily="18" charset="0"/>
              </a:rPr>
              <a:t>- </a:t>
            </a:r>
            <a:r>
              <a:rPr lang="ar-SA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هەڵسەنگاندنی بێ لایەنانە بەپێی ئەو پێوەرانە، بە بەڵگەی لۆژیکی</a:t>
            </a:r>
            <a:r>
              <a:rPr lang="en-US" sz="3200" dirty="0">
                <a:effectLst/>
                <a:ea typeface="Times New Roman" panose="02020603050405020304" pitchFamily="18" charset="0"/>
              </a:rPr>
              <a:t>. </a:t>
            </a:r>
            <a:r>
              <a:rPr lang="ar-SA" sz="3200" dirty="0">
                <a:effectLst/>
                <a:ea typeface="Times New Roman" panose="02020603050405020304" pitchFamily="18" charset="0"/>
              </a:rPr>
              <a:t>ئەمەش هەمووی پێویستی بە وردبینی، پەلەنەکردن، بازنەدان بەسەر قۆناغەکاندا، بابەتیی بوون، بێلایەنیی، نەبوونی دەمارگیریی، نەبوونی بڕیاری پێشوەختی هەیە. </a:t>
            </a:r>
            <a:endParaRPr lang="en-US" sz="32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269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AEE60-4B4F-7486-DB81-87515153B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506"/>
            <a:ext cx="10515600" cy="914399"/>
          </a:xfrm>
        </p:spPr>
        <p:txBody>
          <a:bodyPr>
            <a:noAutofit/>
          </a:bodyPr>
          <a:lstStyle/>
          <a:p>
            <a:pPr algn="ctr" rtl="1"/>
            <a:r>
              <a:rPr lang="ar-SA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رێگاکانی‌ پراکتیزەکردنی‌ بیرکردنەوەی‌ ڕەخنەگرانە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062DEE-34AF-564D-6122-27406A1625FA}"/>
              </a:ext>
            </a:extLst>
          </p:cNvPr>
          <p:cNvSpPr txBox="1"/>
          <p:nvPr/>
        </p:nvSpPr>
        <p:spPr>
          <a:xfrm>
            <a:off x="0" y="895149"/>
            <a:ext cx="12192000" cy="5962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ar-S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یەکەم</a:t>
            </a: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پێناسە و پۆلێنکردنی‌ تەوەرەکە: کە (دۆزینەوەی‌ ئەنجامەکان، روونکردنەوەی‌ هۆکارە کان، بەروارد و جیاوازییەکان، لادانی‌ زیادەکان و کورتکردنەوە و پوختکردنەوە) دەگرێتەوە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ar-S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دووەم</a:t>
            </a: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پێشنیارکردنی‌ پرسیاری‌ گونجاو  لەسەر  تەوەرەکە: کە (بۆچی‌؟ خاڵی‌ گرنگ چیە؟ نمونەکان چین؟ کاریگەرییەکەی‌ چیە؟ جیاوازییەکەی‌ چیە؟ راستییەکە کامەیە؟ و چی‌ پێویستە زیاد بکرێت؟) دەگرێتەوە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ar-S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سێیەم</a:t>
            </a: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سەرچاوەی‌ متمانەپێکراو چاودێری‌ بکەن: کە (سەرچاوەکان یەکبخرێن، متمانەی‌ سەرچاوەکان لە بەرچاو بگیرێت، ڕێگا متمانەپێکراوەکان بەکا ربهێنرێن، مەترسییەکان بخرێنە روو،  و وردبینی‌ سەرچاوەکان بکرێت) دەگرێتەوە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چوارەم</a:t>
            </a: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شیکاری‌ زانیارییەکان و دۆزینەوەی‌ ئەنجامەکان: کە (شیکردنەوەی‌ زانیارییەکان، رونکردنەوەی‌ پێشنبینییەکان، دۆزینەوەی‌ ئەنجامەکان، و بەرواردی‌ ئەنجامەکان) دەگرێتەوە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22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AEE60-4B4F-7486-DB81-87515153B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505"/>
            <a:ext cx="10515600" cy="1501541"/>
          </a:xfrm>
        </p:spPr>
        <p:txBody>
          <a:bodyPr>
            <a:noAutofit/>
          </a:bodyPr>
          <a:lstStyle/>
          <a:p>
            <a:pPr algn="ctr" rtl="1"/>
            <a:br>
              <a:rPr lang="ku-Arab-IQ" sz="4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ar-SA" sz="4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پێناسەی بیرکردنەوە</a:t>
            </a:r>
            <a:br>
              <a:rPr lang="en-US" sz="4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062DEE-34AF-564D-6122-27406A1625FA}"/>
              </a:ext>
            </a:extLst>
          </p:cNvPr>
          <p:cNvSpPr txBox="1"/>
          <p:nvPr/>
        </p:nvSpPr>
        <p:spPr>
          <a:xfrm>
            <a:off x="182880" y="2059806"/>
            <a:ext cx="1176207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 algn="just" rtl="1"/>
            <a:r>
              <a:rPr lang="ar-SA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بیرکردنەوە بە زمانێکی ساکا</a:t>
            </a:r>
            <a:r>
              <a:rPr lang="ku-Arab-IQ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ر،</a:t>
            </a:r>
            <a:r>
              <a:rPr lang="ar-SA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چالاکییەکی عەقڵی مرۆڤە، لە سنووری زانیارییە تۆمارکراوەکان لە زاکیرەی </a:t>
            </a:r>
            <a:r>
              <a:rPr lang="ku-Arab-IQ" sz="48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مرۆڤەکان</a:t>
            </a:r>
            <a:r>
              <a:rPr lang="ar-SA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دا، بۆ گەیشتن بە </a:t>
            </a:r>
            <a:r>
              <a:rPr lang="ku-Arab-IQ" sz="48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ڕاستترین و دروستترین </a:t>
            </a:r>
            <a:r>
              <a:rPr lang="ar-SA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دەرەنجام</a:t>
            </a:r>
            <a:r>
              <a:rPr lang="ku-Arab-IQ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ی</a:t>
            </a:r>
            <a:r>
              <a:rPr lang="ar-SA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خوازراو. واتە بیرکردنەوە</a:t>
            </a:r>
            <a:r>
              <a:rPr lang="ku-Arab-IQ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،</a:t>
            </a:r>
            <a:r>
              <a:rPr lang="ar-SA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شێواز و پڕۆسەیەکی هزرییە، کە دەبێتە دینەمۆ و سەرچاوەی </a:t>
            </a:r>
            <a:r>
              <a:rPr lang="ku-Arab-IQ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سەرجەم </a:t>
            </a:r>
            <a:r>
              <a:rPr lang="ar-SA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کار و جووڵەی زۆربەی ئەندامەکانی مرۆڤ</a:t>
            </a:r>
            <a:r>
              <a:rPr lang="en-US" sz="4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653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5D7023-D978-8CD6-4617-08B0FCDE2708}"/>
              </a:ext>
            </a:extLst>
          </p:cNvPr>
          <p:cNvSpPr txBox="1"/>
          <p:nvPr/>
        </p:nvSpPr>
        <p:spPr>
          <a:xfrm>
            <a:off x="0" y="1"/>
            <a:ext cx="12192000" cy="6857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 algn="just" rtl="1"/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بەدەر لەوەی زانایانی دەروونناس و فەیلەسوفان وتوویانە: دروستترین وێنای پڕۆسەی بیرکردنەوە ئەوەیە کە قوڕئان</a:t>
            </a:r>
            <a:r>
              <a:rPr lang="ku-Arab-IQ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ی پیرۆز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دەریخستووە، کە یەکێک لە هێزەکانی دەروونی مرۆڤ ئەوەیە کە ناوی ناوە (قەلب) یان (فوئاد)، ئەوە کە پڕۆسەی بیرکردنە و ئاوەزکردن و عەقڵ بەخەرجدانی لێوە دەر</a:t>
            </a:r>
            <a:r>
              <a:rPr lang="ku-Arab-IQ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د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ەچێت، چونکە قوڕئان بە شێوەی کردار (فعل) ناوی لە عەقڵ بردووە: </a:t>
            </a:r>
            <a:r>
              <a:rPr lang="ar-SA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(یعقلون، تعقلون، یتفکرون)،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بۆ نموونە </a:t>
            </a:r>
            <a:r>
              <a:rPr lang="ku-Arab-IQ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کاتێ 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دەفەرموێت: </a:t>
            </a:r>
            <a:r>
              <a:rPr lang="ar-SA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«فتکون لهم قلوب لا يعقلون بها»</a:t>
            </a:r>
            <a:r>
              <a:rPr lang="ar-SA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(حه‌ج/٤٦)، ئەم ئایەتە زۆر ڕوونە لە دەرخستنی ئەو زانیار</a:t>
            </a:r>
            <a:r>
              <a:rPr lang="ku-Arab-IQ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ییە کە عەقڵ کارێکە لە کارەکانی </a:t>
            </a:r>
            <a:r>
              <a:rPr lang="ar-SA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دڵ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، ئەوەی لە کوردەواریدا پێی دەگووترێ: </a:t>
            </a:r>
            <a:r>
              <a:rPr lang="ar-SA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(دڵپێدان)،</a:t>
            </a:r>
            <a:r>
              <a:rPr lang="ar-SA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(دڵی بدەرێ)،</a:t>
            </a:r>
            <a:r>
              <a:rPr lang="ar-SA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(دڵ دەدا بەقسە)،</a:t>
            </a:r>
            <a:r>
              <a:rPr lang="ar-SA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(دڵ نادا بە قسە)، 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کە بە عەڕەبییەکەی دەبێتە: بەستنەوە، چونکە عەقڵ لە </a:t>
            </a:r>
            <a:r>
              <a:rPr lang="ar-SA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(عقال)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ە بە مانای ئەو گوریسەی کە شتی پێ دەبەسرێتەوە. 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626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185B65-F02F-6109-B5EB-382F89987D45}"/>
              </a:ext>
            </a:extLst>
          </p:cNvPr>
          <p:cNvSpPr txBox="1"/>
          <p:nvPr/>
        </p:nvSpPr>
        <p:spPr>
          <a:xfrm>
            <a:off x="67377" y="0"/>
            <a:ext cx="1200270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 algn="just" rtl="1"/>
            <a:endParaRPr lang="ku-Arab-IQ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457200" algn="just" rtl="1"/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بەهەرحاڵ، تا زانیاریی کەسێک زۆرتر</a:t>
            </a:r>
            <a:r>
              <a:rPr lang="ku-Arab-IQ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و بەرفراوانتر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بێت، </a:t>
            </a:r>
            <a:r>
              <a:rPr lang="ku-Arab-IQ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بە مەرجی بیرکردنەوە، 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پێویستە چالاکی هزریی و فیکرییەکە</a:t>
            </a:r>
            <a:r>
              <a:rPr lang="ku-Arab-IQ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ش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ی زۆرتر بێت. واتە مەرج نییە کەسی خاوەن توانای جەستەیی، توانای بیرکردنەوەشی زۆرتر بێت، بەڵکوو ڕادەی زانیاریی و بیرکردنەوە</a:t>
            </a:r>
            <a:r>
              <a:rPr lang="ku-Arab-IQ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ی دەبێتە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ناونیشان</a:t>
            </a:r>
            <a:r>
              <a:rPr lang="ku-Arab-IQ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ێکی شایستە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بۆ </a:t>
            </a:r>
            <a:r>
              <a:rPr lang="ku-Arab-IQ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ئەو 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کە</a:t>
            </a:r>
            <a:r>
              <a:rPr lang="ku-Arab-IQ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سە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 کەواتە دیوێکی شاراوە و بەشێکی سەرەکیی کەس</a:t>
            </a:r>
            <a:r>
              <a:rPr lang="ku-Arab-IQ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ێ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تی مرۆڤ لەم پانتاییە نادیارە</a:t>
            </a:r>
            <a:r>
              <a:rPr lang="ku-Arab-IQ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دایە، زۆر و كەمیشی ڕێژەییە و بەستراوەتەوە بە دوو فاکتەری: </a:t>
            </a:r>
            <a:r>
              <a:rPr lang="ar-SA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(زۆر</a:t>
            </a:r>
            <a:r>
              <a:rPr lang="ku-Arab-IQ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ی</a:t>
            </a:r>
            <a:r>
              <a:rPr lang="ar-SA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و کەمیی وردەواڵە</a:t>
            </a:r>
            <a:r>
              <a:rPr lang="ku-Arab-IQ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ی</a:t>
            </a:r>
            <a:r>
              <a:rPr lang="ar-SA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ی زانیارییەکان)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و </a:t>
            </a:r>
            <a:r>
              <a:rPr lang="ar-SA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(ڕادەی خستنە</a:t>
            </a:r>
            <a:r>
              <a:rPr lang="ku-Arab-IQ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کاری هزر و ئاوەز)</a:t>
            </a:r>
            <a:r>
              <a:rPr lang="ku-Arab-IQ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ە</a:t>
            </a:r>
            <a:r>
              <a:rPr lang="ku-Arab-IQ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کانە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وە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340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AEE60-4B4F-7486-DB81-87515153B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506"/>
            <a:ext cx="10515600" cy="1155032"/>
          </a:xfrm>
        </p:spPr>
        <p:txBody>
          <a:bodyPr>
            <a:noAutofit/>
          </a:bodyPr>
          <a:lstStyle/>
          <a:p>
            <a:pPr algn="ctr" rtl="1"/>
            <a:r>
              <a:rPr lang="ar-SA" sz="5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کاریگەری بیرکردنەوە لە سەر تاک و کۆمەڵ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062DEE-34AF-564D-6122-27406A1625FA}"/>
              </a:ext>
            </a:extLst>
          </p:cNvPr>
          <p:cNvSpPr txBox="1"/>
          <p:nvPr/>
        </p:nvSpPr>
        <p:spPr>
          <a:xfrm>
            <a:off x="182879" y="1106905"/>
            <a:ext cx="1193532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 algn="just" rtl="1"/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بەپێی خوێندنەوەی مێژوو و ژیار</a:t>
            </a:r>
            <a:r>
              <a:rPr lang="ku-Arab-IQ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ی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کۆمەڵگەکان، بیرکردنەوەی تاک بە درێژایی مێژوو لەسەر کۆمەڵ</a:t>
            </a:r>
            <a:r>
              <a:rPr lang="ku-Arab-IQ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گای مرۆڤایەتی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کاریگەریی</a:t>
            </a:r>
            <a:r>
              <a:rPr lang="ku-Arab-IQ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ەکی قووڵی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بەجێ هێشتووە. لەهەر سەر دەمێکدا کار لەسەر ڕادەی بیرکردنەوه‌ کرا</a:t>
            </a:r>
            <a:r>
              <a:rPr lang="ku-Arab-IQ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بێت، پێشکەوتن و گەشەکردن ژمارەی پێوانەیی بە دەست هێناوە. لە سەردەمی یۆنان و فەیلەسوفەکانییەوە، لە یاساکانی حەموڕابی</a:t>
            </a:r>
            <a:r>
              <a:rPr lang="ku-Arab-IQ" sz="40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یەوە، لە بیرکردنەوە</a:t>
            </a:r>
            <a:r>
              <a:rPr lang="ku-Arab-IQ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کانی فیرعەونەکان</a:t>
            </a:r>
            <a:r>
              <a:rPr lang="ku-Arab-IQ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، </a:t>
            </a:r>
            <a:r>
              <a:rPr lang="ku-Arab-IQ" sz="40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ژیاری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بیزەنتیی و ساسانییەکان</a:t>
            </a:r>
            <a:r>
              <a:rPr lang="ku-Arab-IQ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و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شارستانێتی دێرینی چین و هیندەوە، تا سەردەمی زێڕینی ئیسلام و تا دونیای مۆدێڕن</a:t>
            </a:r>
            <a:r>
              <a:rPr lang="ku-Arab-IQ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یش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، زۆر و کەم ئەو ڕاستییەمان بۆ دەسەلمێت، کە (</a:t>
            </a:r>
            <a:r>
              <a:rPr lang="ar-SA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بیرکردنەوە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 بزوێنەری جەستە و خولقێنەری </a:t>
            </a:r>
            <a:r>
              <a:rPr lang="ku-Arab-IQ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گشت 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پێشکەوتنەکان و دەستکەوتەکان بووە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138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AEE60-4B4F-7486-DB81-87515153B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506"/>
            <a:ext cx="10515600" cy="914399"/>
          </a:xfrm>
        </p:spPr>
        <p:txBody>
          <a:bodyPr>
            <a:noAutofit/>
          </a:bodyPr>
          <a:lstStyle/>
          <a:p>
            <a:pPr algn="ctr" rtl="1"/>
            <a:r>
              <a:rPr lang="ar-SA" sz="4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جۆرەکانی بیرکردنەوە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062DEE-34AF-564D-6122-27406A1625FA}"/>
              </a:ext>
            </a:extLst>
          </p:cNvPr>
          <p:cNvSpPr txBox="1"/>
          <p:nvPr/>
        </p:nvSpPr>
        <p:spPr>
          <a:xfrm>
            <a:off x="182879" y="1106905"/>
            <a:ext cx="1193532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 algn="just" rtl="1"/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بە خوێندنەوەیەكی لۆژیكیی بۆمان ڕوون دەبێتەوە كە چەندین جۆری بیرکردنەوە هەن، وەک: </a:t>
            </a:r>
            <a:r>
              <a:rPr lang="ar-SA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بیرکردنەوەی سۆزدارانە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، کە پشت بە هەست و سۆزی دوور لە زانیاریی دەبەستێت، </a:t>
            </a:r>
            <a:r>
              <a:rPr lang="ar-SA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بیرکردنەوەی نەرێنی،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کە ڕەشبینانە دەڕوانێتە پڕۆسەکە، </a:t>
            </a:r>
            <a:r>
              <a:rPr lang="ar-SA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بیرکردنەوەی ئەرێنی و گەشبینانە،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کە پێچەوانەی پێشووەکەیە، </a:t>
            </a:r>
            <a:r>
              <a:rPr lang="ar-SA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بیرکردنەوەی داهێنەرانە،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کە پشت بە هەر زانیارییەکی نوێ دەبەستێت، </a:t>
            </a:r>
            <a:r>
              <a:rPr lang="ar-SA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بیرکردنەوەی گشتگیر،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کە ئەوەیان نموونەییە و بەپێی پێوەر و ستانداردی زانستیی جێبەجێ دەکرێت، هەروەها </a:t>
            </a:r>
            <a:r>
              <a:rPr lang="ar-SA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بیرکردنەوەی ڕەخنە</a:t>
            </a:r>
            <a:r>
              <a:rPr lang="ku-Arab-IQ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گرانە،</a:t>
            </a:r>
            <a:r>
              <a:rPr lang="ar-S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كە ئێمە لەم بابەتەدا قسە لەم جۆرەیان دەکەین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162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AEE60-4B4F-7486-DB81-87515153B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506"/>
            <a:ext cx="10515600" cy="914399"/>
          </a:xfrm>
        </p:spPr>
        <p:txBody>
          <a:bodyPr>
            <a:noAutofit/>
          </a:bodyPr>
          <a:lstStyle/>
          <a:p>
            <a:pPr algn="ctr" rtl="1"/>
            <a:r>
              <a:rPr lang="ar-SA" sz="4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بیرکردنەوەی ڕەخنەگرانە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062DEE-34AF-564D-6122-27406A1625FA}"/>
              </a:ext>
            </a:extLst>
          </p:cNvPr>
          <p:cNvSpPr txBox="1"/>
          <p:nvPr/>
        </p:nvSpPr>
        <p:spPr>
          <a:xfrm>
            <a:off x="0" y="895149"/>
            <a:ext cx="12079705" cy="62133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 algn="just" rtl="1"/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هەندێک بە هەڵە پێناسه‌ى </a:t>
            </a:r>
            <a:r>
              <a:rPr lang="ku-Arab-IQ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ئەم چەمکەیان</a:t>
            </a:r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کردووە</a:t>
            </a:r>
            <a:r>
              <a:rPr lang="ku-Arab-IQ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و دەڵێن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ar-SA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بریتییە لە گەڕان بە دواى عەیب و عار و کەم و کورتیی و ناتەواویيەکاندا.</a:t>
            </a:r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بەڵام ئەم پێناسەیە نادروستە، ڕاستتر ئەوەیە کە بڵێین: بيركردنە</a:t>
            </a:r>
            <a:r>
              <a:rPr lang="ku-Arab-IQ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وەی ڕەخنەگرانە بریتییە لە گەڕان بە دواى ڕاستیدا، پڕۆسەیەکى پشکنینى هزرییە بۆ ئەگەر و نەگەرى بوونى عەیب و ناتەواویى، چونکە ئەگەر هەر لە سەرە</a:t>
            </a:r>
            <a:r>
              <a:rPr lang="ku-Arab-IQ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تاوە تیشک بخرێتە سەر عەیب و ناتەواویى، ماناى وایە خاوەن هزر و پشکێنەر بڕیارى پێشوەختى </a:t>
            </a:r>
            <a:r>
              <a:rPr lang="ku-Arab-IQ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داوە</a:t>
            </a:r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و کارى شیکاریى</a:t>
            </a:r>
            <a:r>
              <a:rPr lang="ku-Arab-IQ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ەکەی بە ئاقارێکی هەڵەدا ڕۆیشتووە</a:t>
            </a:r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، كە ئەوە مەرجی بێلا</a:t>
            </a:r>
            <a:r>
              <a:rPr lang="ku-Arab-IQ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یه‌نبوونى لێ دەشۆرێتەوە</a:t>
            </a:r>
            <a:r>
              <a:rPr lang="ku-Arab-IQ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بیرکردنەوەی ڕەخنەگرانە بریتییە لە شیکارییەکی هزرییانە</a:t>
            </a:r>
            <a:r>
              <a:rPr lang="ku-Arab-IQ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و</a:t>
            </a:r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بابە</a:t>
            </a:r>
            <a:r>
              <a:rPr lang="ku-Arab-IQ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تیيانە</a:t>
            </a:r>
            <a:r>
              <a:rPr lang="ku-Arab-IQ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ی</a:t>
            </a:r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ڕاستییەکان، بۆ گەیشتن بە دەرەنجامێکی گونجاوی دڵنیاکەر. ئەوەی گرنگە لە بیرکرد</a:t>
            </a:r>
            <a:r>
              <a:rPr lang="ku-Arab-IQ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نەوەی ڕەخنەگرانەدا ئەوەیە خاوەنەکەی بێ لایەنانە دەست بکات بە کاری توێژینەوە و شیکاریی و بڕیاری پێش وەختەوە نەدات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کەواتە نابێت کاری شیکاریی تەنها بۆ وروژاندن بێت، بەڵکوو دەبێ بۆ گەیشتن بە ڕاستییەکی چاوەروانکراو بێت، ئەگەرچی مەرجیش نییە خاوەنی بگاتە ئامانج</a:t>
            </a:r>
            <a:r>
              <a:rPr lang="ku-Arab-IQ" sz="32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ەکانی خۆی</a:t>
            </a:r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، بەڵام کارەکەی دەبێتە هەنگاوێک بۆ گەیشتن بە ڕاستی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r>
              <a:rPr lang="ar-S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08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5D7023-D978-8CD6-4617-08B0FCDE2708}"/>
              </a:ext>
            </a:extLst>
          </p:cNvPr>
          <p:cNvSpPr txBox="1"/>
          <p:nvPr/>
        </p:nvSpPr>
        <p:spPr>
          <a:xfrm>
            <a:off x="0" y="1"/>
            <a:ext cx="12192000" cy="6586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u-Arab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بە واتایەکی دی، </a:t>
            </a:r>
            <a:r>
              <a:rPr lang="ku-Arab-IQ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ar-SA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بیرکردنەوەی ڕەخنەگرانە</a:t>
            </a:r>
            <a:r>
              <a:rPr lang="ku-Arab-IQ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ar-SA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بریتییە لە ھەڵسەنگاندنی ڕاستییە</a:t>
            </a:r>
            <a:r>
              <a:rPr lang="ku-Arab-IQ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کان بۆ گەیشتن بە بڕیاڕێک و یەقینێک لەسەر بابەتە</a:t>
            </a:r>
            <a:r>
              <a:rPr lang="ku-Arab-IQ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دەستنیشان کراوە</a:t>
            </a: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کان. بیرکردنەوەی ڕەخنەگرانە بابەتێکی ئاڵۆزە و چەند پێناسەیەکی ھەیە کەبە شێوەیەکی گشتی ئەمانە لەخۆدەگرێت</a:t>
            </a:r>
            <a:r>
              <a:rPr lang="ar-SA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(ژیری، ژیربێژی، گومانکاری، ھەڵسەنگاندنی بێ لایە</a:t>
            </a:r>
            <a:r>
              <a:rPr lang="ku-Arab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نانە یان ھەڵسەنگاندنێکی زانستی ڕاستەقینە و دروست).</a:t>
            </a: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ئەم جۆرە بیرکردنەوەیە خۆ ئاراستەکەر، خۆ ڕێککار، خۆ چاودێریکەر و خۆ ڕاستکەرەوەیە بەو واتایەی کە ھەموو ئەم ھەنگاوانە لە لایەن تاکەکەس خۆیەوە دەست پێشخەری بۆ دەکرێت و پابەندە لەسەر پێوەری توند، بۆ نایابێتی و فەرمانی ژیرانە بۆ بەکارھێنانیان. </a:t>
            </a:r>
            <a:r>
              <a:rPr lang="ar-SA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بیرکردنەوەی ڕەخنەگرانە </a:t>
            </a: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لەسەر گەیشتن بەم ئامانجانە کار دەکات </a:t>
            </a:r>
            <a:r>
              <a:rPr lang="ar-SA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(سازکردنی پێوەندی کاریگەر، توانای چاەرسەر</a:t>
            </a:r>
            <a:r>
              <a:rPr lang="ku-Arab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کردن</a:t>
            </a:r>
            <a:r>
              <a:rPr lang="ar-SA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ی کێشە</a:t>
            </a:r>
            <a:r>
              <a:rPr lang="ku-Arab-IQ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کان</a:t>
            </a:r>
            <a:r>
              <a:rPr lang="ar-SA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و زاڵبوون بە سەر خۆ ویستی ڕەسەنی دا).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803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5D7023-D978-8CD6-4617-08B0FCDE2708}"/>
              </a:ext>
            </a:extLst>
          </p:cNvPr>
          <p:cNvSpPr txBox="1"/>
          <p:nvPr/>
        </p:nvSpPr>
        <p:spPr>
          <a:xfrm>
            <a:off x="0" y="1"/>
            <a:ext cx="12192000" cy="7282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 rtl="1">
              <a:lnSpc>
                <a:spcPct val="107000"/>
              </a:lnSpc>
              <a:spcAft>
                <a:spcPts val="800"/>
              </a:spcAft>
            </a:pP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دەستەواژەی </a:t>
            </a:r>
            <a:r>
              <a:rPr lang="ar-SA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بیرکردنەوەی ڕەخنەگرانە</a:t>
            </a: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، وشەی ڕەخنەگرانە </a:t>
            </a:r>
            <a:r>
              <a:rPr lang="en-US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(Critical)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لە وشە</a:t>
            </a:r>
            <a:r>
              <a:rPr lang="ku-Arab-IQ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ی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(Critic =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kritikos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κριτικός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 </a:t>
            </a: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یۆنانییەوە وەرگیراوە و بە توانستی مێشک پێنا</a:t>
            </a:r>
            <a:r>
              <a:rPr lang="ku-Arab-IQ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سە دەکرێت بۆ زانیین و بڕیاردان و ھەبوونی توانای درک پێکردنی بابەتگەلێک. مێژووی وشەکە ھێندەی سەرچاوەی وشەکە خۆی کۆنە و دەگەرێتەوە بۆ سەردەمی وێنا و دیدگای سوقراتی فەیەلەسوفی یۆنانی</a:t>
            </a:r>
            <a:r>
              <a:rPr lang="ar-SA" sz="36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کە پێش ٢٥٠٠ ساڵ گەیشتە ئەنجامی ئەوەی کە خەڵک ناتوانن بە یەقینەوە پاساو و سەلماندن بۆ بیربۆچونەکانیان بھێننەوە دەربارەی ڕێژە و توانستی زانینیان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سوقرات ھەستا بە دانانی کارنامەیەک ب</a:t>
            </a:r>
            <a:r>
              <a:rPr lang="ku-Arab-IQ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ە ناوی</a:t>
            </a: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بیرکردنەوەی ڕەخنەگرانە </a:t>
            </a: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بە</a:t>
            </a:r>
            <a:r>
              <a:rPr lang="ku-Arab-IQ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مەبەستی ھێنانە کایەی پرسیارگەلێک دەربارەی باوەڕ و لێکدانەوە باوەکان و بە وریایی جیاکردنەوەی باوەڕە ژیر و ژیربێژییەکان لەو باوەڕانەی کە بەڵگەیەکی پێویست و قایلکەریان نییە یاخود خاوەنی بناغەیەکی بەجێ نین</a:t>
            </a:r>
            <a:r>
              <a:rPr lang="ku-Arab-IQ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،</a:t>
            </a: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ھەرچەند ئەو باوەڕە نادروستە گونجاو</a:t>
            </a:r>
            <a:r>
              <a:rPr lang="ku-Arab-IQ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یش</a:t>
            </a: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بێت.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4572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799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1478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بیرکردنەوەی ڕەخنەگرانە</vt:lpstr>
      <vt:lpstr> پێناسەی بیرکردنەوە </vt:lpstr>
      <vt:lpstr>PowerPoint Presentation</vt:lpstr>
      <vt:lpstr>PowerPoint Presentation</vt:lpstr>
      <vt:lpstr>کاریگەری بیرکردنەوە لە سەر تاک و کۆمەڵ</vt:lpstr>
      <vt:lpstr>جۆرەکانی بیرکردنەوە</vt:lpstr>
      <vt:lpstr>بیرکردنەوەی ڕەخنەگرانە</vt:lpstr>
      <vt:lpstr>PowerPoint Presentation</vt:lpstr>
      <vt:lpstr>PowerPoint Presentation</vt:lpstr>
      <vt:lpstr>PowerPoint Presentation</vt:lpstr>
      <vt:lpstr>بنەما سەرەکییەکانى بیرکردنەوەى ڕەخنەیى</vt:lpstr>
      <vt:lpstr>هەنگاوەکانی پڕۆسەی بیرکردنەوەی ڕەخنەیی</vt:lpstr>
      <vt:lpstr>رێگاکانی‌ پراکتیزەکردنی‌ بیرکردنەوەی‌ ڕەخنەگرانە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بیرکردنەوەی ڕەخنەگرانە</dc:title>
  <dc:creator>Nimat Shahab</dc:creator>
  <cp:lastModifiedBy>Nimat Shahab</cp:lastModifiedBy>
  <cp:revision>8</cp:revision>
  <dcterms:created xsi:type="dcterms:W3CDTF">2023-03-27T22:18:23Z</dcterms:created>
  <dcterms:modified xsi:type="dcterms:W3CDTF">2023-03-28T00:00:22Z</dcterms:modified>
</cp:coreProperties>
</file>