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4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1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5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8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2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5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9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6" indent="0" algn="ctr">
              <a:buNone/>
              <a:defRPr sz="2000"/>
            </a:lvl2pPr>
            <a:lvl3pPr marL="914452" indent="0" algn="ctr">
              <a:buNone/>
              <a:defRPr sz="1800"/>
            </a:lvl3pPr>
            <a:lvl4pPr marL="1371678" indent="0" algn="ctr">
              <a:buNone/>
              <a:defRPr sz="1600"/>
            </a:lvl4pPr>
            <a:lvl5pPr marL="1828904" indent="0" algn="ctr">
              <a:buNone/>
              <a:defRPr sz="1600"/>
            </a:lvl5pPr>
            <a:lvl6pPr marL="2286130" indent="0" algn="ctr">
              <a:buNone/>
              <a:defRPr sz="1600"/>
            </a:lvl6pPr>
            <a:lvl7pPr marL="2743356" indent="0" algn="ctr">
              <a:buNone/>
              <a:defRPr sz="1600"/>
            </a:lvl7pPr>
            <a:lvl8pPr marL="3200582" indent="0" algn="ctr">
              <a:buNone/>
              <a:defRPr sz="1600"/>
            </a:lvl8pPr>
            <a:lvl9pPr marL="365780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6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9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7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26" indent="0" algn="ctr">
              <a:buNone/>
              <a:defRPr sz="2000"/>
            </a:lvl2pPr>
            <a:lvl3pPr marL="914452" indent="0" algn="ctr">
              <a:buNone/>
              <a:defRPr sz="1800"/>
            </a:lvl3pPr>
            <a:lvl4pPr marL="1371678" indent="0" algn="ctr">
              <a:buNone/>
              <a:defRPr sz="1600"/>
            </a:lvl4pPr>
            <a:lvl5pPr marL="1828904" indent="0" algn="ctr">
              <a:buNone/>
              <a:defRPr sz="1600"/>
            </a:lvl5pPr>
            <a:lvl6pPr marL="2286130" indent="0" algn="ctr">
              <a:buNone/>
              <a:defRPr sz="1600"/>
            </a:lvl6pPr>
            <a:lvl7pPr marL="2743356" indent="0" algn="ctr">
              <a:buNone/>
              <a:defRPr sz="1600"/>
            </a:lvl7pPr>
            <a:lvl8pPr marL="3200582" indent="0" algn="ctr">
              <a:buNone/>
              <a:defRPr sz="1600"/>
            </a:lvl8pPr>
            <a:lvl9pPr marL="365780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5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70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5170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6" y="1301361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6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EFEDE3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endParaRPr lang="en-US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EFEDE3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4603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0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9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8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0" indent="0">
              <a:buNone/>
              <a:defRPr sz="1600" b="1"/>
            </a:lvl6pPr>
            <a:lvl7pPr marL="2743356" indent="0">
              <a:buNone/>
              <a:defRPr sz="1600" b="1"/>
            </a:lvl7pPr>
            <a:lvl8pPr marL="3200582" indent="0">
              <a:buNone/>
              <a:defRPr sz="1600" b="1"/>
            </a:lvl8pPr>
            <a:lvl9pPr marL="36578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8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8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0" indent="0">
              <a:buNone/>
              <a:defRPr sz="1600" b="1"/>
            </a:lvl6pPr>
            <a:lvl7pPr marL="2743356" indent="0">
              <a:buNone/>
              <a:defRPr sz="1600" b="1"/>
            </a:lvl7pPr>
            <a:lvl8pPr marL="3200582" indent="0">
              <a:buNone/>
              <a:defRPr sz="1600" b="1"/>
            </a:lvl8pPr>
            <a:lvl9pPr marL="36578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8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3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6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8" indent="0">
              <a:buNone/>
              <a:defRPr sz="1000"/>
            </a:lvl4pPr>
            <a:lvl5pPr marL="1828904" indent="0">
              <a:buNone/>
              <a:defRPr sz="1000"/>
            </a:lvl5pPr>
            <a:lvl6pPr marL="2286130" indent="0">
              <a:buNone/>
              <a:defRPr sz="1000"/>
            </a:lvl6pPr>
            <a:lvl7pPr marL="2743356" indent="0">
              <a:buNone/>
              <a:defRPr sz="1000"/>
            </a:lvl7pPr>
            <a:lvl8pPr marL="3200582" indent="0">
              <a:buNone/>
              <a:defRPr sz="1000"/>
            </a:lvl8pPr>
            <a:lvl9pPr marL="36578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6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35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7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1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26" indent="0">
              <a:buNone/>
              <a:defRPr sz="2000"/>
            </a:lvl2pPr>
            <a:lvl3pPr marL="914452" indent="0">
              <a:buNone/>
              <a:defRPr sz="2000"/>
            </a:lvl3pPr>
            <a:lvl4pPr marL="1371678" indent="0">
              <a:buNone/>
              <a:defRPr sz="2000"/>
            </a:lvl4pPr>
            <a:lvl5pPr marL="1828904" indent="0">
              <a:buNone/>
              <a:defRPr sz="2000"/>
            </a:lvl5pPr>
            <a:lvl6pPr marL="2286130" indent="0">
              <a:buNone/>
              <a:defRPr sz="2000"/>
            </a:lvl6pPr>
            <a:lvl7pPr marL="2743356" indent="0">
              <a:buNone/>
              <a:defRPr sz="2000"/>
            </a:lvl7pPr>
            <a:lvl8pPr marL="3200582" indent="0">
              <a:buNone/>
              <a:defRPr sz="2000"/>
            </a:lvl8pPr>
            <a:lvl9pPr marL="365780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8" indent="0">
              <a:buNone/>
              <a:defRPr sz="1000"/>
            </a:lvl4pPr>
            <a:lvl5pPr marL="1828904" indent="0">
              <a:buNone/>
              <a:defRPr sz="1000"/>
            </a:lvl5pPr>
            <a:lvl6pPr marL="2286130" indent="0">
              <a:buNone/>
              <a:defRPr sz="1000"/>
            </a:lvl6pPr>
            <a:lvl7pPr marL="2743356" indent="0">
              <a:buNone/>
              <a:defRPr sz="1000"/>
            </a:lvl7pPr>
            <a:lvl8pPr marL="3200582" indent="0">
              <a:buNone/>
              <a:defRPr sz="1000"/>
            </a:lvl8pPr>
            <a:lvl9pPr marL="36578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6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90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6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2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8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0" indent="0">
              <a:buNone/>
              <a:defRPr sz="1600" b="1"/>
            </a:lvl6pPr>
            <a:lvl7pPr marL="2743356" indent="0">
              <a:buNone/>
              <a:defRPr sz="1600" b="1"/>
            </a:lvl7pPr>
            <a:lvl8pPr marL="3200582" indent="0">
              <a:buNone/>
              <a:defRPr sz="1600" b="1"/>
            </a:lvl8pPr>
            <a:lvl9pPr marL="36578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8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0" indent="0">
              <a:buNone/>
              <a:defRPr sz="1600" b="1"/>
            </a:lvl6pPr>
            <a:lvl7pPr marL="2743356" indent="0">
              <a:buNone/>
              <a:defRPr sz="1600" b="1"/>
            </a:lvl7pPr>
            <a:lvl8pPr marL="3200582" indent="0">
              <a:buNone/>
              <a:defRPr sz="1600" b="1"/>
            </a:lvl8pPr>
            <a:lvl9pPr marL="36578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8" indent="0">
              <a:buNone/>
              <a:defRPr sz="1000"/>
            </a:lvl4pPr>
            <a:lvl5pPr marL="1828904" indent="0">
              <a:buNone/>
              <a:defRPr sz="1000"/>
            </a:lvl5pPr>
            <a:lvl6pPr marL="2286130" indent="0">
              <a:buNone/>
              <a:defRPr sz="1000"/>
            </a:lvl6pPr>
            <a:lvl7pPr marL="2743356" indent="0">
              <a:buNone/>
              <a:defRPr sz="1000"/>
            </a:lvl7pPr>
            <a:lvl8pPr marL="3200582" indent="0">
              <a:buNone/>
              <a:defRPr sz="1000"/>
            </a:lvl8pPr>
            <a:lvl9pPr marL="36578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6" indent="0">
              <a:buNone/>
              <a:defRPr sz="2800"/>
            </a:lvl2pPr>
            <a:lvl3pPr marL="914452" indent="0">
              <a:buNone/>
              <a:defRPr sz="2400"/>
            </a:lvl3pPr>
            <a:lvl4pPr marL="1371678" indent="0">
              <a:buNone/>
              <a:defRPr sz="2000"/>
            </a:lvl4pPr>
            <a:lvl5pPr marL="1828904" indent="0">
              <a:buNone/>
              <a:defRPr sz="2000"/>
            </a:lvl5pPr>
            <a:lvl6pPr marL="2286130" indent="0">
              <a:buNone/>
              <a:defRPr sz="2000"/>
            </a:lvl6pPr>
            <a:lvl7pPr marL="2743356" indent="0">
              <a:buNone/>
              <a:defRPr sz="2000"/>
            </a:lvl7pPr>
            <a:lvl8pPr marL="3200582" indent="0">
              <a:buNone/>
              <a:defRPr sz="2000"/>
            </a:lvl8pPr>
            <a:lvl9pPr marL="3657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8" indent="0">
              <a:buNone/>
              <a:defRPr sz="1000"/>
            </a:lvl4pPr>
            <a:lvl5pPr marL="1828904" indent="0">
              <a:buNone/>
              <a:defRPr sz="1000"/>
            </a:lvl5pPr>
            <a:lvl6pPr marL="2286130" indent="0">
              <a:buNone/>
              <a:defRPr sz="1000"/>
            </a:lvl6pPr>
            <a:lvl7pPr marL="2743356" indent="0">
              <a:buNone/>
              <a:defRPr sz="1000"/>
            </a:lvl7pPr>
            <a:lvl8pPr marL="3200582" indent="0">
              <a:buNone/>
              <a:defRPr sz="1000"/>
            </a:lvl8pPr>
            <a:lvl9pPr marL="36578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6EF6-8FE8-4F19-9ADF-B4EC06B2DBA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D38-0C09-42B3-84F7-2EE37C0B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3" indent="-228613" algn="l" defTabSz="9144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9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5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91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7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43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69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95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21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6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8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4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30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6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82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8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B65D8AD6-FBB0-4FC1-A3A6-D3C5C39C0404}" type="datetimeFigureOut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3/10/2023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914452">
              <a:defRPr/>
            </a:pPr>
            <a:fld id="{182F93AB-BF41-4BD0-ADA7-CC6B0D74425D}" type="slidenum">
              <a:rPr lang="en-US" smtClean="0">
                <a:solidFill>
                  <a:srgbClr val="191B0E"/>
                </a:solidFill>
              </a:rPr>
              <a:pPr defTabSz="914452">
                <a:defRPr/>
              </a:pPr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0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52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70" indent="-384070" algn="l" defTabSz="914452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52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78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904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130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356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582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808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5034" indent="-384070" algn="l" defTabSz="914452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6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8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4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30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6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82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8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signs.com/SciPosters_Templates.aspx" TargetMode="External"/><Relationship Id="rId2" Type="http://schemas.openxmlformats.org/officeDocument/2006/relationships/hyperlink" Target="https://www.genigraphics.com/templat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كارامەییە ئەكادیمییەكان</a:t>
            </a:r>
            <a:b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</a:br>
            <a:r>
              <a:rPr lang="ar-IQ" sz="4400" b="1" dirty="0">
                <a:solidFill>
                  <a:srgbClr val="FF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المهارات الاكاديمية</a:t>
            </a:r>
            <a:br>
              <a:rPr lang="ar-IQ" b="1" dirty="0">
                <a:latin typeface="Unikurd Goran" panose="020B0604030504040204" pitchFamily="34" charset="-78"/>
                <a:cs typeface="Unikurd Goran" panose="020B0604030504040204" pitchFamily="34" charset="-78"/>
              </a:rPr>
            </a:br>
            <a:r>
              <a:rPr lang="en-US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Academic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OM" sz="3600" dirty="0"/>
              <a:t>زانكۆی سەلاحەد</a:t>
            </a:r>
            <a:r>
              <a:rPr lang="ku-Arab-IQ" sz="3600" dirty="0"/>
              <a:t>د</a:t>
            </a:r>
            <a:r>
              <a:rPr lang="ar-OM" sz="3600" dirty="0"/>
              <a:t>ین/ كۆلێژی ئاداب</a:t>
            </a:r>
            <a:endParaRPr lang="ar-IQ" sz="3600" dirty="0"/>
          </a:p>
          <a:p>
            <a:r>
              <a:rPr lang="ku-Arab-IQ" sz="3600" dirty="0"/>
              <a:t>مامۆستای بابەت: نعمەت شەهاب </a:t>
            </a:r>
            <a:endParaRPr lang="ar-OM" sz="3600" dirty="0"/>
          </a:p>
        </p:txBody>
      </p:sp>
    </p:spTree>
    <p:extLst>
      <p:ext uri="{BB962C8B-B14F-4D97-AF65-F5344CB8AC3E}">
        <p14:creationId xmlns:p14="http://schemas.microsoft.com/office/powerpoint/2010/main" val="373084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38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OM" b="1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نمونەیەك لە شێوازی پۆستەری ئەكادیمی</a:t>
            </a:r>
            <a:endParaRPr lang="en-US" b="1" dirty="0">
              <a:solidFill>
                <a:schemeClr val="tx1"/>
              </a:solidFill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2" y="1430852"/>
            <a:ext cx="6258288" cy="5277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/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پۆستەری ئەكادیمی لە زانستێك بۆ زانستێكی دیكە یان لە مەبەستێك بۆ مەبەستێكی دیكە گۆڕانكاری بەسەردادێت، بەڵام بە شێوەیەكی گشتی بەم شێوەی خوارەوە دابەش دەكرێت: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1- ناونیشانی بابەت و ناوی توێژەر ناونیشان 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2- سومبول و ئارمی زانكۆ یان شوێن یان دەزگا یان سەنتەرێكی ئەكادیمی.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3- پوختەی توێژینەوە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4- كێشەی توێژینەوە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5- شیكردنەوەی زانیارییەكان.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6- ئەنجامەكان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7- پیشاندانی سەرچاوەكان، یان چاوپێكەوتووەكان، و رونكردنەوەكان.</a:t>
            </a:r>
          </a:p>
          <a:p>
            <a:pPr marL="0" indent="0" algn="r" rtl="1">
              <a:buNone/>
            </a:pPr>
            <a:endParaRPr lang="ar-OM" sz="2000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#- هاوسەنگی لەنێوان نوسینەكان و وێنەكان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#- هەبوونی شوێنی بەتاڵ لەنێوان نوسین و وێنەكانی پۆستەر</a:t>
            </a:r>
          </a:p>
          <a:p>
            <a:pPr marL="0" indent="0" algn="r" rtl="1">
              <a:buNone/>
            </a:pPr>
            <a:r>
              <a:rPr lang="ar-OM" sz="20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تێبینی: مەرج نییە هەموو ئەم خاڵانە لە پۆستەرەكەتدا رەنگبداتەوە.</a:t>
            </a:r>
            <a:endParaRPr lang="en-US" sz="2000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6" y="1430852"/>
            <a:ext cx="3892125" cy="53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OM" b="1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دروستكردنی پۆستەر بە شێوەی پراكتیكی</a:t>
            </a:r>
            <a:endParaRPr lang="en-US" b="1" dirty="0">
              <a:solidFill>
                <a:schemeClr val="tx1"/>
              </a:solidFill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r" rtl="1">
              <a:buNone/>
            </a:pPr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1- لە ڕێگەی مایكرۆسۆفت پاوەرپۆینت (</a:t>
            </a:r>
            <a:r>
              <a:rPr lang="en-US" dirty="0">
                <a:latin typeface="Unikurd Goran" panose="020B0604030504040204" pitchFamily="34" charset="-78"/>
                <a:cs typeface="Unikurd Goran" panose="020B0604030504040204" pitchFamily="34" charset="-78"/>
              </a:rPr>
              <a:t>PowerPoint</a:t>
            </a:r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) </a:t>
            </a:r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marL="0" indent="0" algn="r" rtl="1">
              <a:buNone/>
            </a:pPr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2- لە رێگەی دارێژەری ڕاستەوخۆ لە ئینتەرنێت</a:t>
            </a:r>
          </a:p>
          <a:p>
            <a:pPr marL="0" indent="0" algn="r" rtl="1">
              <a:buNone/>
            </a:pPr>
            <a:r>
              <a:rPr lang="en-US" dirty="0">
                <a:hlinkClick r:id="rId2"/>
              </a:rPr>
              <a:t>https://www.genigraphics.com/templates</a:t>
            </a:r>
            <a:endParaRPr lang="ar-OM" dirty="0"/>
          </a:p>
          <a:p>
            <a:pPr marL="0" indent="0" algn="r" rtl="1">
              <a:buNone/>
            </a:pPr>
            <a:r>
              <a:rPr lang="en-US" dirty="0">
                <a:hlinkClick r:id="rId3"/>
              </a:rPr>
              <a:t>https://www.makesigns.com/SciPosters_Templates.aspx</a:t>
            </a:r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590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endParaRPr lang="ar-IQ" sz="4400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marL="0" indent="0" algn="ctr" rtl="1">
              <a:buNone/>
            </a:pPr>
            <a:r>
              <a:rPr lang="ar-OM" sz="44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دروستكردنی پۆستەری ئەكادیمی</a:t>
            </a:r>
            <a:endParaRPr lang="en-US" sz="4400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OM" b="1" dirty="0"/>
              <a:t>وانەی دووەمی ئەلكترۆنی</a:t>
            </a:r>
            <a:endParaRPr lang="en-US" b="1" dirty="0"/>
          </a:p>
        </p:txBody>
      </p:sp>
      <p:sp>
        <p:nvSpPr>
          <p:cNvPr id="4" name="AutoShape 2" descr="Creating an academic poster by Tulpesh Patel on Prez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reating an academic poster by Tulpesh Patel on Prez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63" y="3367815"/>
            <a:ext cx="7077874" cy="24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OM" b="1" dirty="0">
                <a:solidFill>
                  <a:schemeClr val="tx1"/>
                </a:solidFill>
              </a:rPr>
              <a:t>ناوەڕۆكی وانە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/>
            <a:r>
              <a:rPr lang="ar-OM" sz="2400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 مەبەست لە دروستكردنی پۆستەری زانستی.</a:t>
            </a:r>
          </a:p>
          <a:p>
            <a:pPr algn="r" rtl="1"/>
            <a:r>
              <a:rPr lang="ar-OM" sz="2400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پۆستەری زانستی/ ئەكادیمی چییە؟</a:t>
            </a:r>
            <a:endParaRPr lang="ar-IQ" sz="2400" dirty="0">
              <a:solidFill>
                <a:prstClr val="black"/>
              </a:solidFill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r>
              <a:rPr lang="ar-OM" sz="2400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جۆرەكانی پۆستەری ئەكادیمی لەڕووی شێوەدا.</a:t>
            </a:r>
            <a:endParaRPr lang="ar-IQ" sz="2400" dirty="0">
              <a:solidFill>
                <a:prstClr val="black"/>
              </a:solidFill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r>
              <a:rPr lang="ar-OM" sz="2400" dirty="0">
                <a:solidFill>
                  <a:prstClr val="black"/>
                </a:solidFill>
                <a:latin typeface="Unikurd Goran" panose="020B0604030504040204" pitchFamily="34" charset="-78"/>
                <a:ea typeface="+mj-ea"/>
                <a:cs typeface="Unikurd Goran" panose="020B0604030504040204" pitchFamily="34" charset="-78"/>
              </a:rPr>
              <a:t>پێوانەی ستانداردی پۆستەری ئەكادیمی.</a:t>
            </a:r>
            <a:endParaRPr lang="ar-IQ" sz="2400" dirty="0">
              <a:solidFill>
                <a:prstClr val="black"/>
              </a:solidFill>
              <a:latin typeface="Unikurd Goran" panose="020B0604030504040204" pitchFamily="34" charset="-78"/>
              <a:ea typeface="+mj-ea"/>
              <a:cs typeface="Unikurd Goran" panose="020B0604030504040204" pitchFamily="34" charset="-78"/>
            </a:endParaRPr>
          </a:p>
          <a:p>
            <a:pPr algn="r" rtl="1"/>
            <a:r>
              <a:rPr lang="ar-OM" sz="2400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پێكهاتەكانی پۆستەری ئەكادیمی.</a:t>
            </a:r>
          </a:p>
          <a:p>
            <a:pPr algn="r" rtl="1"/>
            <a:r>
              <a:rPr lang="ar-OM" sz="24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نمونەیەك لە شێوازی پۆستەری ئەكادیمی</a:t>
            </a:r>
            <a:endParaRPr lang="ar-IQ" sz="2400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r>
              <a:rPr lang="ar-OM" sz="2400" dirty="0">
                <a:latin typeface="Unikurd Goran" panose="020B0604030504040204" pitchFamily="34" charset="-78"/>
                <a:cs typeface="Unikurd Goran" panose="020B0604030504040204" pitchFamily="34" charset="-78"/>
              </a:rPr>
              <a:t>قەبارەی خەت و نوسین لە پۆستەری ئەكادیمیدا. </a:t>
            </a:r>
            <a:endParaRPr lang="ar-IQ" sz="4400" dirty="0">
              <a:solidFill>
                <a:prstClr val="black"/>
              </a:solidFill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marL="0" indent="0" algn="r" rtl="1">
              <a:buNone/>
            </a:pPr>
            <a:endParaRPr lang="ar-OM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6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48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OM" b="1" dirty="0">
                <a:solidFill>
                  <a:srgbClr val="FF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جۆرەكانی پۆستەر</a:t>
            </a:r>
            <a:endParaRPr lang="en-US" b="1" dirty="0">
              <a:solidFill>
                <a:srgbClr val="FF0000"/>
              </a:solidFill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614"/>
            <a:ext cx="10515599" cy="4634349"/>
          </a:xfr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ar-IQ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r>
              <a:rPr lang="ar-OM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پۆستەر بەشێوەیەكی گشتی بۆ چەندین مەبەست بەكاردێت، وەك پۆستەری رێكلام، پۆستەری سیاسی، پۆستەری ئایینی و پۆستەری زانستی. </a:t>
            </a:r>
          </a:p>
          <a:p>
            <a:pPr lvl="0" algn="r" rtl="1"/>
            <a:r>
              <a:rPr lang="ar-OM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سەبارەت بە پۆستەری زانستیش هەیانە لەناو ساڵی خوێندندا لەلایەن قوتابیان بە مەبەستی فێربوون دروستی دەكەن، كە پێی دەگوترێت(</a:t>
            </a:r>
            <a:r>
              <a:rPr lang="en-US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Classroom Posters</a:t>
            </a:r>
            <a:r>
              <a:rPr lang="ar-OM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)</a:t>
            </a:r>
            <a:r>
              <a:rPr lang="en-US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 </a:t>
            </a:r>
            <a:r>
              <a:rPr lang="ar-OM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وە هەیانە بە مەبەستی </a:t>
            </a:r>
            <a:r>
              <a:rPr lang="ar-OM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پێشكەش كردنی بیروبۆچوونی توێژەران و پڕۆژەكانیانە،  لە لاپەڕیەكدا بەشێوەیەكی كورت،  كە تیایدا هەموو بەدەستهێنان و ئەنجامەكانی پڕۆژەكەیان دەخەنە ڕوو، ئەم جۆرەیان پێی دەگوترێت (</a:t>
            </a:r>
            <a:r>
              <a:rPr lang="en-US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Scintific Posters</a:t>
            </a:r>
            <a:r>
              <a:rPr lang="ar-OM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)، كە ئەوەی دووەمیان مەبەستی وانەكەی ئێمەیە.</a:t>
            </a:r>
          </a:p>
          <a:p>
            <a:pPr algn="r" rtl="1"/>
            <a:endParaRPr lang="ar-OM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endParaRPr lang="ar-OM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r" rtl="1"/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08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پۆستەری زانستی/ ئەكادیمی– </a:t>
            </a:r>
            <a:r>
              <a:rPr lang="en-US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Scientific 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494" y="1825625"/>
            <a:ext cx="5197305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OM" dirty="0">
                <a:solidFill>
                  <a:srgbClr val="FF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پۆستەری ئەكادیمی ئەو پۆستەرانەن كە لەلایەن كەسانی ئەكادیمییەوە دروست دەكرێن بەمەبەستی پیشاندانی پڕۆژەو كارە زانستی و ئەكادیمییەكان  لە زانكۆكان، یان لە چاوپێكەوتنە زانستییەكان، یان لە كۆنفرانس و كۆنگرە نێوخۆیی و نێودەوڵەتییەكان، هەروەها پۆستەری ئەكادیمی دەرگای گفتوگۆ لە نێوان توێژەر و بەشداربوان دەكاتەوە.</a:t>
            </a:r>
          </a:p>
          <a:p>
            <a:pPr algn="r" rtl="1"/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90" y="1825625"/>
            <a:ext cx="48969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829"/>
            <a:ext cx="10515600" cy="10309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جۆرەكانی پۆستەری ئەكادیمی لەڕووی شێوەدا</a:t>
            </a:r>
            <a:endParaRPr lang="en-US" b="1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8" y="1825625"/>
            <a:ext cx="6345783" cy="4351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188" y="1825625"/>
            <a:ext cx="3682612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r" rtl="1">
              <a:buNone/>
            </a:pPr>
            <a: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1- پۆستەر بە شێوەی پانی </a:t>
            </a:r>
          </a:p>
          <a:p>
            <a:pPr marL="0" indent="0" algn="r" rtl="1">
              <a:buNone/>
            </a:pPr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- كاتێك كە توێژینەوەكەت یان دیبەتەكەت، ژمارەیەكی زۆر وێنەو چارت و ڕوونكرنەوەی تێدابێت، ئەوا پێویستە پۆستەر بە شێوەی پان دروسبكرێت.</a:t>
            </a:r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30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65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ar-OM" b="1" dirty="0">
                <a:solidFill>
                  <a:prstClr val="black"/>
                </a:solidFill>
                <a:latin typeface="Unikurd Goran" panose="020B0604030504040204" pitchFamily="34" charset="-78"/>
                <a:ea typeface="+mn-ea"/>
                <a:cs typeface="Unikurd Goran" panose="020B0604030504040204" pitchFamily="34" charset="-78"/>
              </a:rPr>
              <a:t>جۆرەكانی پۆستەری ئەكادیمی لەڕووی شێوەدا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272" y="1607471"/>
            <a:ext cx="4415528" cy="4409421"/>
          </a:xfr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IQ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2- </a:t>
            </a:r>
            <a:r>
              <a:rPr lang="ar-OM" b="1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پۆستەر بە شێوەی درێژی</a:t>
            </a:r>
            <a:r>
              <a:rPr lang="ar-IQ" b="1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 </a:t>
            </a:r>
          </a:p>
          <a:p>
            <a:pPr marL="0" indent="0" algn="r" rtl="1">
              <a:buNone/>
            </a:pPr>
            <a:r>
              <a:rPr lang="ar-IQ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- </a:t>
            </a:r>
            <a:r>
              <a:rPr lang="ar-OM" dirty="0">
                <a:solidFill>
                  <a:schemeClr val="tx1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ئەگەر توێژینەوەكەت یان كارە زانستییەكەت، زانیارییەكانی ئاسایی و مامناوەند بن و پێویست بە پیشاندانی وێنە و ڕوونكردنەوەو زانیاری زۆر نەبێت، ئەوا واپێویست دەكات كە پۆستەر بە شێوە درێژی دروست بكرێت.</a:t>
            </a:r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.</a:t>
            </a:r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10" y="1530689"/>
            <a:ext cx="2857500" cy="440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37" y="1530689"/>
            <a:ext cx="2622211" cy="44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76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rtl="1"/>
            <a: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پێوانەی ستانداردی پۆستەری ئەكادیمی</a:t>
            </a:r>
            <a:endParaRPr lang="en-US" b="1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 پێش دروستكردنی پۆستەری ئەكادیمی، پێویستە پێوانەی داواكراو لە لایەن زانكۆ یان شوێنی ئەكادیمی دیاریكراو ڕابگەیەنرێت، ئینجا دەست بكرێت بە دیزاینكردنی.</a:t>
            </a:r>
          </a:p>
          <a:p>
            <a:pPr algn="r" rtl="1"/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پێوانە ستانداردەكان ئەمانەی خوارەوەن</a:t>
            </a:r>
            <a:r>
              <a:rPr lang="en-US" dirty="0">
                <a:latin typeface="Unikurd Goran" panose="020B0604030504040204" pitchFamily="34" charset="-78"/>
                <a:cs typeface="Unikurd Goran" panose="020B0604030504040204" pitchFamily="34" charset="-78"/>
              </a:rPr>
              <a:t>:</a:t>
            </a:r>
          </a:p>
          <a:p>
            <a:pPr algn="r" rtl="1"/>
            <a:endParaRPr lang="ar-OM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  <a:p>
            <a:pPr algn="just" fontAlgn="base"/>
            <a:r>
              <a:rPr lang="en-US" b="1" dirty="0">
                <a:solidFill>
                  <a:srgbClr val="C00000"/>
                </a:solidFill>
                <a:latin typeface="inherit"/>
              </a:rPr>
              <a:t>A</a:t>
            </a:r>
            <a:r>
              <a:rPr lang="pt-BR" b="1" dirty="0">
                <a:solidFill>
                  <a:srgbClr val="C00000"/>
                </a:solidFill>
                <a:latin typeface="inherit"/>
              </a:rPr>
              <a:t>0: </a:t>
            </a:r>
            <a:r>
              <a:rPr lang="pt-BR" dirty="0">
                <a:solidFill>
                  <a:srgbClr val="C00000"/>
                </a:solidFill>
                <a:latin typeface="Tahoma" panose="020B0604030504040204" pitchFamily="34" charset="0"/>
              </a:rPr>
              <a:t>118.9 cm x 84.1 cm</a:t>
            </a:r>
          </a:p>
          <a:p>
            <a:pPr algn="just" fontAlgn="base"/>
            <a:r>
              <a:rPr lang="pt-BR" b="1" dirty="0">
                <a:solidFill>
                  <a:srgbClr val="C00000"/>
                </a:solidFill>
                <a:latin typeface="inherit"/>
              </a:rPr>
              <a:t>A1: </a:t>
            </a:r>
            <a:r>
              <a:rPr lang="pt-BR" dirty="0">
                <a:solidFill>
                  <a:srgbClr val="C00000"/>
                </a:solidFill>
                <a:latin typeface="Tahoma" panose="020B0604030504040204" pitchFamily="34" charset="0"/>
              </a:rPr>
              <a:t>84.1 cm x 59.4 cm</a:t>
            </a:r>
          </a:p>
          <a:p>
            <a:pPr algn="just" fontAlgn="base"/>
            <a:r>
              <a:rPr lang="pt-BR" b="1" dirty="0">
                <a:solidFill>
                  <a:srgbClr val="C00000"/>
                </a:solidFill>
                <a:latin typeface="inherit"/>
              </a:rPr>
              <a:t>A2: </a:t>
            </a:r>
            <a:r>
              <a:rPr lang="pt-BR" dirty="0">
                <a:solidFill>
                  <a:srgbClr val="C00000"/>
                </a:solidFill>
                <a:latin typeface="Tahoma" panose="020B0604030504040204" pitchFamily="34" charset="0"/>
              </a:rPr>
              <a:t>59.4 cm x 42.0 cm</a:t>
            </a:r>
          </a:p>
          <a:p>
            <a:pPr algn="just" fontAlgn="base"/>
            <a:r>
              <a:rPr lang="pt-BR" b="1" dirty="0">
                <a:solidFill>
                  <a:srgbClr val="C00000"/>
                </a:solidFill>
                <a:latin typeface="inherit"/>
              </a:rPr>
              <a:t>A3: </a:t>
            </a:r>
            <a:r>
              <a:rPr lang="pt-BR" dirty="0">
                <a:solidFill>
                  <a:srgbClr val="C00000"/>
                </a:solidFill>
                <a:latin typeface="Tahoma" panose="020B0604030504040204" pitchFamily="34" charset="0"/>
              </a:rPr>
              <a:t>42.0 cm x 29.7 cm</a:t>
            </a:r>
          </a:p>
          <a:p>
            <a:pPr algn="r" rtl="1"/>
            <a:endParaRPr lang="en-US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87" y="4055469"/>
            <a:ext cx="4446358" cy="17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1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OM" b="1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پێكهاتەكانی پۆستەری ئەكادیمی</a:t>
            </a:r>
            <a:endParaRPr lang="en-US" b="1" dirty="0">
              <a:latin typeface="Unikurd Goran" panose="020B0604030504040204" pitchFamily="34" charset="-78"/>
              <a:cs typeface="Unikurd Goran" panose="020B060403050404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852"/>
            <a:ext cx="10515600" cy="471811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پێویستە لە پۆستەری زانستیدا بابەتەكان بە شێوەیەكی كورت و پوخت نمایش بكرێت .</a:t>
            </a:r>
          </a:p>
          <a:p>
            <a:pPr algn="r" rtl="1"/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پێویستە لە پۆستەرەكەدا وێنەی ڕونكردنەوە هەبێت لەبەر ئەم خاڵانەی خوارەوە:</a:t>
            </a:r>
          </a:p>
          <a:p>
            <a:pPr marL="0" indent="0" algn="r" rtl="1">
              <a:buNone/>
            </a:pPr>
            <a:r>
              <a:rPr lang="ar-OM" sz="2400" b="1" dirty="0">
                <a:solidFill>
                  <a:srgbClr val="C0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1- بۆ ئاسان تێگەیشتنی پۆستەر</a:t>
            </a:r>
          </a:p>
          <a:p>
            <a:pPr marL="0" indent="0" algn="r" rtl="1">
              <a:buNone/>
            </a:pPr>
            <a:r>
              <a:rPr lang="ar-OM" sz="2400" b="1" dirty="0">
                <a:solidFill>
                  <a:srgbClr val="C0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2- بۆ ئەوەی سەرنجی بەشداربوان رابكێشیت</a:t>
            </a:r>
          </a:p>
          <a:p>
            <a:pPr marL="0" indent="0" algn="r" rtl="1">
              <a:buNone/>
            </a:pPr>
            <a:r>
              <a:rPr lang="ar-OM" sz="2400" b="1" dirty="0">
                <a:solidFill>
                  <a:srgbClr val="C0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3- بۆ ئەوەی شوێنی نووسینی زۆر بگرێتەوە، بەتایبەتی لەم جۆرە بۆنانەدا خەڵك توانای خوێندنەوەی شتی زۆری نابێت</a:t>
            </a:r>
          </a:p>
          <a:p>
            <a:pPr marL="0" indent="0" algn="r" rtl="1">
              <a:buNone/>
            </a:pPr>
            <a:r>
              <a:rPr lang="ar-OM" sz="2400" b="1" dirty="0">
                <a:solidFill>
                  <a:srgbClr val="C00000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4- بۆئەوەی پۆستەرە ئەكادیمییەكە بەشیوەی زانستییانە بێت.</a:t>
            </a:r>
          </a:p>
          <a:p>
            <a:pPr algn="r" rtl="1"/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پێویستە پۆستەری ئەكادیمی وێنەو چارت و خشتەی ڕونكردنەوەی بەپێی پێویست</a:t>
            </a:r>
            <a:r>
              <a:rPr lang="ar-OM" dirty="0">
                <a:solidFill>
                  <a:prstClr val="black"/>
                </a:solidFill>
                <a:latin typeface="Unikurd Goran" panose="020B0604030504040204" pitchFamily="34" charset="-78"/>
                <a:cs typeface="Unikurd Goran" panose="020B0604030504040204" pitchFamily="34" charset="-78"/>
              </a:rPr>
              <a:t> تێدابێت</a:t>
            </a:r>
            <a:r>
              <a:rPr lang="ar-OM" dirty="0">
                <a:latin typeface="Unikurd Goran" panose="020B0604030504040204" pitchFamily="34" charset="-78"/>
                <a:cs typeface="Unikurd Goran" panose="020B0604030504040204" pitchFamily="34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84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565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inherit</vt:lpstr>
      <vt:lpstr>Tahoma</vt:lpstr>
      <vt:lpstr>Unikurd Goran</vt:lpstr>
      <vt:lpstr>Office Theme</vt:lpstr>
      <vt:lpstr>1_Crop</vt:lpstr>
      <vt:lpstr>كارامەییە ئەكادیمییەكان المهارات الاكاديمية Academic skills</vt:lpstr>
      <vt:lpstr>وانەی دووەمی ئەلكترۆنی</vt:lpstr>
      <vt:lpstr>ناوەڕۆكی وانە</vt:lpstr>
      <vt:lpstr>جۆرەكانی پۆستەر</vt:lpstr>
      <vt:lpstr>پۆستەری زانستی/ ئەكادیمی– Scientific Posters</vt:lpstr>
      <vt:lpstr>جۆرەكانی پۆستەری ئەكادیمی لەڕووی شێوەدا</vt:lpstr>
      <vt:lpstr>جۆرەكانی پۆستەری ئەكادیمی لەڕووی شێوەدا</vt:lpstr>
      <vt:lpstr>پێوانەی ستانداردی پۆستەری ئەكادیمی</vt:lpstr>
      <vt:lpstr>پێكهاتەكانی پۆستەری ئەكادیمی</vt:lpstr>
      <vt:lpstr>نمونەیەك لە شێوازی پۆستەری ئەكادیمی</vt:lpstr>
      <vt:lpstr>دروستكردنی پۆستەر بە شێوەی پراكتیكی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كارامەییە ئەكادیمییەكان المهارات الاكاديمية Academic skills</dc:title>
  <dc:creator>BAREZ</dc:creator>
  <cp:lastModifiedBy>Nimat Shahab</cp:lastModifiedBy>
  <cp:revision>52</cp:revision>
  <dcterms:created xsi:type="dcterms:W3CDTF">2020-04-15T11:15:04Z</dcterms:created>
  <dcterms:modified xsi:type="dcterms:W3CDTF">2023-03-10T15:47:06Z</dcterms:modified>
</cp:coreProperties>
</file>