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2" r:id="rId2"/>
    <p:sldId id="283" r:id="rId3"/>
    <p:sldId id="294" r:id="rId4"/>
    <p:sldId id="288" r:id="rId5"/>
    <p:sldId id="290" r:id="rId6"/>
    <p:sldId id="291" r:id="rId7"/>
    <p:sldId id="292" r:id="rId8"/>
    <p:sldId id="293" r:id="rId9"/>
    <p:sldId id="33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28E44C"/>
    <a:srgbClr val="FF3300"/>
    <a:srgbClr val="FFCCCC"/>
    <a:srgbClr val="FFFF99"/>
    <a:srgbClr val="FFCCFF"/>
    <a:srgbClr val="66CCFF"/>
    <a:srgbClr val="FF66FF"/>
    <a:srgbClr val="0099FF"/>
    <a:srgbClr val="F0F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67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025EB-9C8F-4FFC-BB0C-13543A36019F}" type="datetimeFigureOut">
              <a:rPr lang="en-GB" smtClean="0"/>
              <a:pPr/>
              <a:t>14/05/2023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D61CE-99AF-486D-925A-97714BE4CF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670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SBN_(identifier)" TargetMode="External"/><Relationship Id="rId2" Type="http://schemas.openxmlformats.org/officeDocument/2006/relationships/hyperlink" Target="https://books.google.com/books?id=9mAEtf8zzXYC&amp;q=moody%20harwood%20chemistry&amp;pg=PP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Special:BookSources/9780748740710" TargetMode="External"/><Relationship Id="rId5" Type="http://schemas.openxmlformats.org/officeDocument/2006/relationships/hyperlink" Target="https://books.google.com/books?id=aP88FuFO5QUC&amp;q=Advanced+Practical+Inorganic" TargetMode="External"/><Relationship Id="rId4" Type="http://schemas.openxmlformats.org/officeDocument/2006/relationships/hyperlink" Target="https://en.wikipedia.org/wiki/Special:BookSources/978063204819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ass\Desktop\roses\بسم الله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lahaddin_logo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6600" y="228600"/>
            <a:ext cx="1277487" cy="1269242"/>
          </a:xfrm>
          <a:prstGeom prst="rect">
            <a:avLst/>
          </a:prstGeom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0" y="45890"/>
            <a:ext cx="6172200" cy="12842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1262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Kurdistan Region-Iraq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Ministry of Higher Education and Scientific Research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Salahaddin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University - Erbil  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752600"/>
            <a:ext cx="83820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GB" sz="4800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4953000"/>
            <a:ext cx="8382000" cy="1754326"/>
          </a:xfrm>
          <a:prstGeom prst="rect">
            <a:avLst/>
          </a:prstGeom>
          <a:solidFill>
            <a:srgbClr val="CC99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en-GB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en-GB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en-GB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Ala Jalal </a:t>
            </a:r>
            <a:r>
              <a:rPr lang="en-GB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Ahmad</a:t>
            </a:r>
          </a:p>
          <a:p>
            <a:r>
              <a:rPr lang="en-GB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GB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Nishtiman</a:t>
            </a:r>
            <a:r>
              <a:rPr lang="en-GB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Saeed</a:t>
            </a:r>
            <a:r>
              <a:rPr lang="en-GB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Hasan</a:t>
            </a:r>
            <a:r>
              <a:rPr lang="en-GB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3429000"/>
            <a:ext cx="5599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Recrystallization (chemistry)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9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9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96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r>
              <a:rPr lang="en-GB" sz="9600" dirty="0" smtClean="0"/>
              <a:t/>
            </a:r>
            <a:br>
              <a:rPr lang="en-GB" sz="9600" dirty="0" smtClean="0"/>
            </a:br>
            <a:endParaRPr lang="en-GB" sz="9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noProof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8382000" cy="5638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Re-crystallization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the process of purification that involves dissolution of a solid in a hot solvent, filtration of the heated solution or mixture, crystal formation, and the isolation of the crystalline compound.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 to perform a re-crystallization, the solubility of a compound in a hot solvent must be taken advantage of a saturated solution at a higher temperature normally contains more solute than the same solute/solvent pair at a lower temperature; as a result, the solute precipitates when a warm saturation solution cools </a:t>
            </a:r>
            <a:endParaRPr lang="ar-IQ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762000"/>
            <a:ext cx="8458200" cy="5562600"/>
          </a:xfrm>
        </p:spPr>
        <p:txBody>
          <a:bodyPr>
            <a:noAutofit/>
          </a:bodyPr>
          <a:lstStyle/>
          <a:p>
            <a:r>
              <a:rPr lang="en-US" sz="2800" b="1" dirty="0"/>
              <a:t> 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purify solid (organic)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compounds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Re-crystallization purifies a compound because dissolution of the impure solid in a suitable hot solvent destroys the crystal lattice of the impure compound and the re-crystallization from the cold solvent selectively produces a new, more pure crystal lattice. </a:t>
            </a:r>
          </a:p>
          <a:p>
            <a:endParaRPr lang="en-GB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endParaRPr lang="en-GB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/>
            <a:r>
              <a:rPr lang="en-US" sz="4400" b="1" dirty="0"/>
              <a:t>Purposes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86800" cy="5486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Pure crystalline compounds usually have a sharp melting point. That is, the </a:t>
            </a:r>
            <a:r>
              <a:rPr lang="en-US" sz="2800" b="1" dirty="0">
                <a:solidFill>
                  <a:schemeClr val="tx1"/>
                </a:solidFill>
              </a:rPr>
              <a:t>melting-point range</a:t>
            </a:r>
            <a:r>
              <a:rPr lang="en-US" sz="2800" dirty="0">
                <a:solidFill>
                  <a:schemeClr val="tx1"/>
                </a:solidFill>
              </a:rPr>
              <a:t> (the difference between the temperature at which the sample begins to melt and the temperature at which the sample is completely melted) is small (narrow), usually within 1°. 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i="1" dirty="0" smtClean="0">
                <a:solidFill>
                  <a:schemeClr val="tx1"/>
                </a:solidFill>
              </a:rPr>
              <a:t>Impurities</a:t>
            </a:r>
            <a:r>
              <a:rPr lang="en-US" sz="2800" dirty="0">
                <a:solidFill>
                  <a:schemeClr val="tx1"/>
                </a:solidFill>
              </a:rPr>
              <a:t>, even when present in small amounts, usually </a:t>
            </a:r>
            <a:r>
              <a:rPr lang="en-US" sz="2800" i="1" dirty="0">
                <a:solidFill>
                  <a:schemeClr val="tx1"/>
                </a:solidFill>
              </a:rPr>
              <a:t>depress the melting point and broaden the melting-point range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GB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noProof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Procedure: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838200"/>
            <a:ext cx="8305800" cy="5572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To </a:t>
            </a:r>
            <a:r>
              <a:rPr lang="en-US" sz="2400" dirty="0"/>
              <a:t>determine the melting point of a crystalline substance: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1- A small amount of the finely powdered material is placed into a capillary tube that is sealed at one end.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2- The capillary tube is inserted into a melting point apparatus in which the temperature can be measured when heated (fig4).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 3- To obtain an accurate melting point it is necessary to heat </a:t>
            </a:r>
            <a:r>
              <a:rPr lang="en-US" sz="2400" i="1" dirty="0"/>
              <a:t>SLOWLY</a:t>
            </a:r>
            <a:r>
              <a:rPr lang="en-US" sz="2400" dirty="0"/>
              <a:t>, proceeding through the melting point at no faster than 1° per minute.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 4-Twotemperatures are recorded: the temperature at which the substance </a:t>
            </a:r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76200" y="1763154"/>
            <a:ext cx="9036448" cy="325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l" eaLnBrk="0" fontAlgn="base" hangingPunct="0">
              <a:lnSpc>
                <a:spcPct val="15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kumimoji="0" lang="ar-IQ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Laurence </a:t>
            </a:r>
            <a:r>
              <a:rPr kumimoji="0" lang="ar-IQ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M. Harwood; Christopher J. Moody; Jonathan M. Percy (1999).</a:t>
            </a:r>
            <a:r>
              <a:rPr kumimoji="0" lang="ar-IQ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ar-IQ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ar-IQ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ar-IQ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Experimental organic chemistry: standard and microscaling</a:t>
            </a:r>
            <a:r>
              <a:rPr kumimoji="0" lang="ar-IQ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ar-IQ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ar-IQ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ar-IQ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 tooltip="ISBN (identifier)"/>
              </a:rPr>
              <a:t>ISBN</a:t>
            </a:r>
            <a:r>
              <a:rPr kumimoji="0" lang="ar-IQ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lang="ar-IQ" sz="2400" i="1" dirty="0">
                <a:latin typeface="Arial" pitchFamily="34" charset="0"/>
                <a:cs typeface="Arial" pitchFamily="34" charset="0"/>
                <a:hlinkClick r:id="rId4" tooltip="Special:BookSources/9780632048199"/>
              </a:rPr>
              <a:t>9780632048199</a:t>
            </a:r>
            <a:r>
              <a:rPr lang="ar-IQ" sz="2400" i="1" dirty="0">
                <a:latin typeface="Arial" pitchFamily="34" charset="0"/>
                <a:cs typeface="Arial" pitchFamily="34" charset="0"/>
              </a:rPr>
              <a:t>.</a:t>
            </a:r>
            <a:r>
              <a:rPr lang="ar-IQ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ar-IQ" sz="2400" dirty="0">
                <a:latin typeface="Arial" pitchFamily="34" charset="0"/>
                <a:cs typeface="Arial" pitchFamily="34" charset="0"/>
              </a:rPr>
              <a:t/>
            </a:r>
            <a:br>
              <a:rPr lang="ar-IQ" sz="2400" dirty="0">
                <a:latin typeface="Arial" pitchFamily="34" charset="0"/>
                <a:cs typeface="Arial" pitchFamily="34" charset="0"/>
              </a:rPr>
            </a:br>
            <a:r>
              <a:rPr kumimoji="0" lang="ar-IQ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John </a:t>
            </a:r>
            <a:r>
              <a:rPr kumimoji="0" lang="ar-IQ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Leonard; B. Lygo; Garry Procter (2 June 1994).</a:t>
            </a:r>
            <a:br>
              <a:rPr kumimoji="0" lang="ar-IQ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ar-IQ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ar-IQ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Advanced practical organic chemistry</a:t>
            </a:r>
            <a:r>
              <a:rPr kumimoji="0" lang="ar-IQ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ar-IQ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 tooltip="ISBN (identifier)"/>
              </a:rPr>
              <a:t>ISBN</a:t>
            </a:r>
            <a:r>
              <a:rPr kumimoji="0" lang="ar-IQ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ar-IQ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6" tooltip="Special:BookSources/9780748740710"/>
              </a:rPr>
              <a:t>9780748740710</a:t>
            </a:r>
            <a:r>
              <a:rPr kumimoji="0" lang="ar-IQ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304800"/>
            <a:ext cx="563403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40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Reference</a:t>
            </a:r>
            <a:r>
              <a:rPr lang="en-US" sz="40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s</a:t>
            </a:r>
            <a:endParaRPr lang="ar-IQ" sz="4000" b="1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ass\Desktop\roses\pink-flow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838200" y="4038600"/>
            <a:ext cx="723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cap="all" dirty="0" smtClean="0">
                <a:ln w="0"/>
                <a:solidFill>
                  <a:srgbClr val="FF66CC"/>
                </a:solidFill>
                <a:effectLst>
                  <a:reflection blurRad="6350" stA="55000" endA="300" endPos="45500" dir="5400000" sy="-100000" algn="bl" rotWithShape="0"/>
                </a:effectLst>
                <a:latin typeface="AR JULIAN" pitchFamily="2" charset="0"/>
              </a:rPr>
              <a:t>THANKS </a:t>
            </a:r>
          </a:p>
          <a:p>
            <a:pPr algn="ctr">
              <a:buNone/>
            </a:pPr>
            <a:r>
              <a:rPr lang="en-US" sz="4800" b="1" cap="all" dirty="0" smtClean="0">
                <a:ln w="0"/>
                <a:solidFill>
                  <a:srgbClr val="FF66CC"/>
                </a:solidFill>
                <a:effectLst>
                  <a:reflection blurRad="6350" stA="55000" endA="300" endPos="45500" dir="5400000" sy="-100000" algn="bl" rotWithShape="0"/>
                </a:effectLst>
                <a:latin typeface="AR JULIAN" pitchFamily="2" charset="0"/>
              </a:rPr>
              <a:t>FOR </a:t>
            </a:r>
          </a:p>
          <a:p>
            <a:pPr algn="ctr">
              <a:buNone/>
            </a:pPr>
            <a:r>
              <a:rPr lang="en-US" sz="4800" b="1" cap="all" dirty="0" smtClean="0">
                <a:ln w="0"/>
                <a:solidFill>
                  <a:srgbClr val="FF66CC"/>
                </a:solidFill>
                <a:effectLst>
                  <a:reflection blurRad="6350" stA="55000" endA="300" endPos="45500" dir="5400000" sy="-100000" algn="bl" rotWithShape="0"/>
                </a:effectLst>
                <a:latin typeface="AR JULIAN" pitchFamily="2" charset="0"/>
              </a:rPr>
              <a:t>YOUR ATTENTION</a:t>
            </a:r>
            <a:endParaRPr lang="en-US" sz="4800" b="1" cap="all" dirty="0">
              <a:ln w="0"/>
              <a:solidFill>
                <a:srgbClr val="FF66CC"/>
              </a:solidFill>
              <a:effectLst>
                <a:reflection blurRad="6350" stA="55000" endA="300" endPos="45500" dir="5400000" sy="-100000" algn="bl" rotWithShape="0"/>
              </a:effectLst>
              <a:latin typeface="AR JULIAN" pitchFamily="2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1102</TotalTime>
  <Words>302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 Introduction </vt:lpstr>
      <vt:lpstr>PowerPoint Presentation</vt:lpstr>
      <vt:lpstr>PowerPoint Presentation</vt:lpstr>
      <vt:lpstr>PowerPoint Presentation</vt:lpstr>
      <vt:lpstr>PowerPoint Presentation</vt:lpstr>
      <vt:lpstr>Laurence M. Harwood; Christopher J. Moody; Jonathan M. Percy (1999).  Experimental organic chemistry: standard and microscaling . ISBN 9780632048199. .  John Leonard; B. Lygo; Garry Procter (2 June 1994).  Advanced practical organic chemistry. ISBN 9780748740710.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</dc:creator>
  <cp:lastModifiedBy>DR.Ahmed Saker 2o1O</cp:lastModifiedBy>
  <cp:revision>156</cp:revision>
  <dcterms:created xsi:type="dcterms:W3CDTF">2006-08-16T00:00:00Z</dcterms:created>
  <dcterms:modified xsi:type="dcterms:W3CDTF">2023-05-14T20:30:12Z</dcterms:modified>
</cp:coreProperties>
</file>