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96" r:id="rId3"/>
    <p:sldId id="257" r:id="rId4"/>
    <p:sldId id="294" r:id="rId5"/>
    <p:sldId id="293" r:id="rId6"/>
    <p:sldId id="258" r:id="rId7"/>
    <p:sldId id="259" r:id="rId8"/>
    <p:sldId id="281" r:id="rId9"/>
    <p:sldId id="262" r:id="rId10"/>
    <p:sldId id="264" r:id="rId11"/>
    <p:sldId id="265" r:id="rId12"/>
    <p:sldId id="295" r:id="rId13"/>
    <p:sldId id="267" r:id="rId14"/>
    <p:sldId id="284" r:id="rId15"/>
    <p:sldId id="268" r:id="rId16"/>
    <p:sldId id="270" r:id="rId17"/>
    <p:sldId id="271" r:id="rId18"/>
    <p:sldId id="292" r:id="rId19"/>
    <p:sldId id="291" r:id="rId20"/>
    <p:sldId id="285" r:id="rId21"/>
    <p:sldId id="286" r:id="rId22"/>
    <p:sldId id="273" r:id="rId23"/>
    <p:sldId id="275" r:id="rId24"/>
    <p:sldId id="276" r:id="rId25"/>
    <p:sldId id="289" r:id="rId26"/>
    <p:sldId id="287" r:id="rId27"/>
    <p:sldId id="288" r:id="rId28"/>
    <p:sldId id="278"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C74A0E4-6160-4B17-9432-EBC00B4BB126}" type="datetimeFigureOut">
              <a:rPr lang="ar-IQ" smtClean="0"/>
              <a:t>30/07/1444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77ECAF4-271F-4375-B611-FCC6D0894811}" type="slidenum">
              <a:rPr lang="ar-IQ" smtClean="0"/>
              <a:t>‹#›</a:t>
            </a:fld>
            <a:endParaRPr lang="ar-IQ"/>
          </a:p>
        </p:txBody>
      </p:sp>
    </p:spTree>
    <p:extLst>
      <p:ext uri="{BB962C8B-B14F-4D97-AF65-F5344CB8AC3E}">
        <p14:creationId xmlns:p14="http://schemas.microsoft.com/office/powerpoint/2010/main" val="1896782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6E9EBA-DD19-405E-B795-6D7796762919}" type="slidenum">
              <a:rPr lang="en-US" smtClean="0"/>
              <a:t>1</a:t>
            </a:fld>
            <a:endParaRPr lang="en-US"/>
          </a:p>
        </p:txBody>
      </p:sp>
    </p:spTree>
    <p:extLst>
      <p:ext uri="{BB962C8B-B14F-4D97-AF65-F5344CB8AC3E}">
        <p14:creationId xmlns:p14="http://schemas.microsoft.com/office/powerpoint/2010/main" val="359394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77ECAF4-271F-4375-B611-FCC6D0894811}" type="slidenum">
              <a:rPr lang="ar-IQ" smtClean="0"/>
              <a:t>19</a:t>
            </a:fld>
            <a:endParaRPr lang="ar-IQ"/>
          </a:p>
        </p:txBody>
      </p:sp>
    </p:spTree>
    <p:extLst>
      <p:ext uri="{BB962C8B-B14F-4D97-AF65-F5344CB8AC3E}">
        <p14:creationId xmlns:p14="http://schemas.microsoft.com/office/powerpoint/2010/main" val="11463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A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AE"/>
          </a:p>
        </p:txBody>
      </p:sp>
      <p:sp>
        <p:nvSpPr>
          <p:cNvPr id="4" name="Date Placeholder 3"/>
          <p:cNvSpPr>
            <a:spLocks noGrp="1"/>
          </p:cNvSpPr>
          <p:nvPr>
            <p:ph type="dt" sz="half" idx="10"/>
          </p:nvPr>
        </p:nvSpPr>
        <p:spPr/>
        <p:txBody>
          <a:bodyPr/>
          <a:lstStyle>
            <a:lvl1pPr>
              <a:defRPr/>
            </a:lvl1pPr>
          </a:lstStyle>
          <a:p>
            <a:pPr>
              <a:defRPr/>
            </a:pPr>
            <a:fld id="{72C14FD5-7C3E-4646-9D76-84FA221FBC3D}" type="datetimeFigureOut">
              <a:rPr lang="ar-AE">
                <a:solidFill>
                  <a:prstClr val="white">
                    <a:tint val="75000"/>
                  </a:prstClr>
                </a:solidFill>
              </a:rPr>
              <a:pPr>
                <a:defRPr/>
              </a:pPr>
              <a:t>30/07/1444</a:t>
            </a:fld>
            <a:endParaRPr lang="ar-A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B57366-7F30-496C-9126-A9A4EAA017A9}"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382810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lvl1pPr>
              <a:defRPr/>
            </a:lvl1pPr>
          </a:lstStyle>
          <a:p>
            <a:pPr>
              <a:defRPr/>
            </a:pPr>
            <a:fld id="{9282601C-3046-46A8-B09D-7CF91571C25E}" type="datetimeFigureOut">
              <a:rPr lang="ar-AE">
                <a:solidFill>
                  <a:prstClr val="white">
                    <a:tint val="75000"/>
                  </a:prstClr>
                </a:solidFill>
              </a:rPr>
              <a:pPr>
                <a:defRPr/>
              </a:pPr>
              <a:t>30/07/1444</a:t>
            </a:fld>
            <a:endParaRPr lang="ar-A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360430-5E28-4EE8-9BC1-8C570ECDF5AD}"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421379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A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94A4C5-FE43-45A6-8418-37523359FC81}" type="datetimeFigureOut">
              <a:rPr lang="ar-AE">
                <a:solidFill>
                  <a:prstClr val="white">
                    <a:tint val="75000"/>
                  </a:prstClr>
                </a:solidFill>
              </a:rPr>
              <a:pPr>
                <a:defRPr/>
              </a:pPr>
              <a:t>30/07/1444</a:t>
            </a:fld>
            <a:endParaRPr lang="ar-A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151837-7304-4E32-8217-8EB8567BD0DC}"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179117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3"/>
          <p:cNvSpPr>
            <a:spLocks noGrp="1"/>
          </p:cNvSpPr>
          <p:nvPr>
            <p:ph type="dt" sz="half" idx="10"/>
          </p:nvPr>
        </p:nvSpPr>
        <p:spPr/>
        <p:txBody>
          <a:bodyPr/>
          <a:lstStyle>
            <a:lvl1pPr>
              <a:defRPr/>
            </a:lvl1pPr>
          </a:lstStyle>
          <a:p>
            <a:pPr>
              <a:defRPr/>
            </a:pPr>
            <a:fld id="{DDB988CF-40C6-4990-8A9E-1F2D09F77C47}" type="datetimeFigureOut">
              <a:rPr lang="ar-AE">
                <a:solidFill>
                  <a:prstClr val="white">
                    <a:tint val="75000"/>
                  </a:prstClr>
                </a:solidFill>
              </a:rPr>
              <a:pPr>
                <a:defRPr/>
              </a:pPr>
              <a:t>30/07/1444</a:t>
            </a:fld>
            <a:endParaRPr lang="ar-AE">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754C8B-2603-4234-89C1-0EB9AAAAA031}"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396682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A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7" name="Date Placeholder 3"/>
          <p:cNvSpPr>
            <a:spLocks noGrp="1"/>
          </p:cNvSpPr>
          <p:nvPr>
            <p:ph type="dt" sz="half" idx="10"/>
          </p:nvPr>
        </p:nvSpPr>
        <p:spPr/>
        <p:txBody>
          <a:bodyPr/>
          <a:lstStyle>
            <a:lvl1pPr>
              <a:defRPr/>
            </a:lvl1pPr>
          </a:lstStyle>
          <a:p>
            <a:pPr>
              <a:defRPr/>
            </a:pPr>
            <a:fld id="{065E1A00-7BDE-4796-BB16-1008F1D74EEC}" type="datetimeFigureOut">
              <a:rPr lang="ar-AE">
                <a:solidFill>
                  <a:prstClr val="white">
                    <a:tint val="75000"/>
                  </a:prstClr>
                </a:solidFill>
              </a:rPr>
              <a:pPr>
                <a:defRPr/>
              </a:pPr>
              <a:t>30/07/1444</a:t>
            </a:fld>
            <a:endParaRPr lang="ar-AE">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A02FF2-08A4-46B4-A461-A90EADC0B874}"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268459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Date Placeholder 3"/>
          <p:cNvSpPr>
            <a:spLocks noGrp="1"/>
          </p:cNvSpPr>
          <p:nvPr>
            <p:ph type="dt" sz="half" idx="10"/>
          </p:nvPr>
        </p:nvSpPr>
        <p:spPr/>
        <p:txBody>
          <a:bodyPr/>
          <a:lstStyle>
            <a:lvl1pPr>
              <a:defRPr/>
            </a:lvl1pPr>
          </a:lstStyle>
          <a:p>
            <a:pPr>
              <a:defRPr/>
            </a:pPr>
            <a:fld id="{4808CD42-8BC7-4940-96E4-9095ECBBF1F8}" type="datetimeFigureOut">
              <a:rPr lang="ar-AE">
                <a:solidFill>
                  <a:prstClr val="white">
                    <a:tint val="75000"/>
                  </a:prstClr>
                </a:solidFill>
              </a:rPr>
              <a:pPr>
                <a:defRPr/>
              </a:pPr>
              <a:t>30/07/1444</a:t>
            </a:fld>
            <a:endParaRPr lang="ar-AE">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2CB374-AEB1-4D8B-86D6-A7DAA7F61B89}"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428175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FD7F1C-40BF-4C0A-B569-7CE693D58B98}" type="datetimeFigureOut">
              <a:rPr lang="ar-AE">
                <a:solidFill>
                  <a:prstClr val="white">
                    <a:tint val="75000"/>
                  </a:prstClr>
                </a:solidFill>
              </a:rPr>
              <a:pPr>
                <a:defRPr/>
              </a:pPr>
              <a:t>30/07/1444</a:t>
            </a:fld>
            <a:endParaRPr lang="ar-AE">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BD5F4BE-3460-47BD-A09F-0CB224C838B5}"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1761712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A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BBAA2B-16E1-4891-A712-0EDE83A9C298}" type="datetimeFigureOut">
              <a:rPr lang="ar-AE">
                <a:solidFill>
                  <a:prstClr val="white">
                    <a:tint val="75000"/>
                  </a:prstClr>
                </a:solidFill>
              </a:rPr>
              <a:pPr>
                <a:defRPr/>
              </a:pPr>
              <a:t>30/07/1444</a:t>
            </a:fld>
            <a:endParaRPr lang="ar-AE">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2D1E17-6F87-4B3F-98CC-EB02A305CAE7}"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59792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AE"/>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A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934AF4-CDFB-4E83-B8FB-155A3B1F578D}" type="datetimeFigureOut">
              <a:rPr lang="ar-AE">
                <a:solidFill>
                  <a:prstClr val="white">
                    <a:tint val="75000"/>
                  </a:prstClr>
                </a:solidFill>
              </a:rPr>
              <a:pPr>
                <a:defRPr/>
              </a:pPr>
              <a:t>30/07/1444</a:t>
            </a:fld>
            <a:endParaRPr lang="ar-AE">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04154D-C3C5-4E52-96B5-162F0E5B6BF2}"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104971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A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lvl1pPr>
              <a:defRPr/>
            </a:lvl1pPr>
          </a:lstStyle>
          <a:p>
            <a:pPr>
              <a:defRPr/>
            </a:pPr>
            <a:fld id="{B66BB11F-8C18-428C-AF0D-CF3F4F14F925}" type="datetimeFigureOut">
              <a:rPr lang="ar-AE">
                <a:solidFill>
                  <a:prstClr val="white">
                    <a:tint val="75000"/>
                  </a:prstClr>
                </a:solidFill>
              </a:rPr>
              <a:pPr>
                <a:defRPr/>
              </a:pPr>
              <a:t>30/07/1444</a:t>
            </a:fld>
            <a:endParaRPr lang="ar-A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880020-F506-41A6-AF3E-55B097E49BC8}"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3715304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A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Date Placeholder 3"/>
          <p:cNvSpPr>
            <a:spLocks noGrp="1"/>
          </p:cNvSpPr>
          <p:nvPr>
            <p:ph type="dt" sz="half" idx="10"/>
          </p:nvPr>
        </p:nvSpPr>
        <p:spPr/>
        <p:txBody>
          <a:bodyPr/>
          <a:lstStyle>
            <a:lvl1pPr>
              <a:defRPr/>
            </a:lvl1pPr>
          </a:lstStyle>
          <a:p>
            <a:pPr>
              <a:defRPr/>
            </a:pPr>
            <a:fld id="{54FC0632-260F-4809-AE08-93C1F33EB45B}" type="datetimeFigureOut">
              <a:rPr lang="ar-AE">
                <a:solidFill>
                  <a:prstClr val="white">
                    <a:tint val="75000"/>
                  </a:prstClr>
                </a:solidFill>
              </a:rPr>
              <a:pPr>
                <a:defRPr/>
              </a:pPr>
              <a:t>30/07/1444</a:t>
            </a:fld>
            <a:endParaRPr lang="ar-A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A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09D889-7B12-452D-93C8-2BAFE473A9E8}" type="slidenum">
              <a:rPr lang="ar-AE">
                <a:solidFill>
                  <a:prstClr val="white">
                    <a:tint val="75000"/>
                  </a:prstClr>
                </a:solidFill>
              </a:rPr>
              <a:pPr>
                <a:defRPr/>
              </a:pPr>
              <a:t>‹#›</a:t>
            </a:fld>
            <a:endParaRPr lang="ar-AE">
              <a:solidFill>
                <a:prstClr val="white">
                  <a:tint val="75000"/>
                </a:prstClr>
              </a:solidFill>
            </a:endParaRPr>
          </a:p>
        </p:txBody>
      </p:sp>
    </p:spTree>
    <p:extLst>
      <p:ext uri="{BB962C8B-B14F-4D97-AF65-F5344CB8AC3E}">
        <p14:creationId xmlns:p14="http://schemas.microsoft.com/office/powerpoint/2010/main" val="10366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1000">
              <a:schemeClr val="bg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base">
              <a:spcBef>
                <a:spcPct val="0"/>
              </a:spcBef>
              <a:spcAft>
                <a:spcPct val="0"/>
              </a:spcAft>
              <a:defRPr/>
            </a:pPr>
            <a:fld id="{4F205163-4126-42EE-8741-A4C2F7879720}" type="datetimeFigureOut">
              <a:rPr lang="ar-AE">
                <a:solidFill>
                  <a:prstClr val="white">
                    <a:tint val="75000"/>
                  </a:prstClr>
                </a:solidFill>
                <a:latin typeface="Arial" pitchFamily="34" charset="0"/>
              </a:rPr>
              <a:pPr rtl="1" fontAlgn="base">
                <a:spcBef>
                  <a:spcPct val="0"/>
                </a:spcBef>
                <a:spcAft>
                  <a:spcPct val="0"/>
                </a:spcAft>
                <a:defRPr/>
              </a:pPr>
              <a:t>30/07/1444</a:t>
            </a:fld>
            <a:endParaRPr lang="ar-AE">
              <a:solidFill>
                <a:prstClr val="white">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base">
              <a:spcBef>
                <a:spcPct val="0"/>
              </a:spcBef>
              <a:spcAft>
                <a:spcPct val="0"/>
              </a:spcAft>
              <a:defRPr/>
            </a:pPr>
            <a:endParaRPr lang="ar-AE">
              <a:solidFill>
                <a:prstClr val="white">
                  <a:tint val="75000"/>
                </a:prstClr>
              </a:solidFill>
              <a:latin typeface="Arial"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base">
              <a:spcBef>
                <a:spcPct val="0"/>
              </a:spcBef>
              <a:spcAft>
                <a:spcPct val="0"/>
              </a:spcAft>
              <a:defRPr/>
            </a:pPr>
            <a:fld id="{A30B31BB-878D-46EC-8BC7-29B45D7F1018}" type="slidenum">
              <a:rPr lang="ar-AE">
                <a:solidFill>
                  <a:prstClr val="white">
                    <a:tint val="75000"/>
                  </a:prstClr>
                </a:solidFill>
                <a:latin typeface="Arial" pitchFamily="34" charset="0"/>
              </a:rPr>
              <a:pPr rtl="1" fontAlgn="base">
                <a:spcBef>
                  <a:spcPct val="0"/>
                </a:spcBef>
                <a:spcAft>
                  <a:spcPct val="0"/>
                </a:spcAft>
                <a:defRPr/>
              </a:pPr>
              <a:t>‹#›</a:t>
            </a:fld>
            <a:endParaRPr lang="ar-AE">
              <a:solidFill>
                <a:prstClr val="white">
                  <a:tint val="75000"/>
                </a:prstClr>
              </a:solidFill>
              <a:latin typeface="Arial" pitchFamily="34" charset="0"/>
            </a:endParaRPr>
          </a:p>
        </p:txBody>
      </p:sp>
    </p:spTree>
    <p:extLst>
      <p:ext uri="{BB962C8B-B14F-4D97-AF65-F5344CB8AC3E}">
        <p14:creationId xmlns:p14="http://schemas.microsoft.com/office/powerpoint/2010/main" val="2294424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hyperlink" Target="http://en.wikipedia.org/wiki/Alate" TargetMode="External"/><Relationship Id="rId4" Type="http://schemas.openxmlformats.org/officeDocument/2006/relationships/hyperlink" Target="http://en.wikipedia.org/wiki/Apte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865" y="1789077"/>
            <a:ext cx="7838869" cy="1499568"/>
          </a:xfrm>
        </p:spPr>
        <p:txBody>
          <a:bodyPr>
            <a:normAutofit fontScale="90000"/>
          </a:bodyPr>
          <a:lstStyle/>
          <a:p>
            <a:pPr algn="l"/>
            <a:r>
              <a:rPr lang="en-US" sz="2862" b="1" dirty="0" smtClean="0">
                <a:latin typeface="Times New Roman" panose="02020603050405020304" pitchFamily="18" charset="0"/>
                <a:cs typeface="Times New Roman" panose="02020603050405020304" pitchFamily="18" charset="0"/>
              </a:rPr>
              <a:t>  </a:t>
            </a:r>
            <a:br>
              <a:rPr lang="en-US" sz="2862" b="1" dirty="0" smtClean="0">
                <a:latin typeface="Times New Roman" panose="02020603050405020304" pitchFamily="18" charset="0"/>
                <a:cs typeface="Times New Roman" panose="02020603050405020304" pitchFamily="18" charset="0"/>
              </a:rPr>
            </a:br>
            <a:r>
              <a:rPr lang="en-US" sz="2862" b="1" dirty="0" smtClean="0">
                <a:latin typeface="Times New Roman" panose="02020603050405020304" pitchFamily="18" charset="0"/>
                <a:cs typeface="Times New Roman" panose="02020603050405020304" pitchFamily="18" charset="0"/>
              </a:rPr>
              <a:t>Lab.4</a:t>
            </a:r>
            <a:br>
              <a:rPr lang="en-US" sz="2862" b="1" dirty="0" smtClean="0">
                <a:latin typeface="Times New Roman" panose="02020603050405020304" pitchFamily="18" charset="0"/>
                <a:cs typeface="Times New Roman" panose="02020603050405020304" pitchFamily="18" charset="0"/>
              </a:rPr>
            </a:br>
            <a:r>
              <a:rPr lang="en-US" sz="3200" b="1" dirty="0" smtClean="0"/>
              <a:t> </a:t>
            </a:r>
            <a:r>
              <a:rPr lang="en-US" sz="3200" b="1" dirty="0"/>
              <a:t>Insects of Leguminous Plants</a:t>
            </a:r>
            <a:r>
              <a:rPr lang="en-GB" sz="3200" dirty="0"/>
              <a:t> </a:t>
            </a:r>
            <a:r>
              <a:rPr lang="en-US" sz="2862" b="1" dirty="0" smtClean="0">
                <a:latin typeface="Times New Roman" panose="02020603050405020304" pitchFamily="18" charset="0"/>
                <a:cs typeface="Times New Roman" panose="02020603050405020304" pitchFamily="18" charset="0"/>
              </a:rPr>
              <a:t/>
            </a:r>
            <a:br>
              <a:rPr lang="en-US" sz="2862" b="1" dirty="0" smtClean="0">
                <a:latin typeface="Times New Roman" panose="02020603050405020304" pitchFamily="18" charset="0"/>
                <a:cs typeface="Times New Roman" panose="02020603050405020304" pitchFamily="18" charset="0"/>
              </a:rPr>
            </a:br>
            <a:r>
              <a:rPr lang="en-US" sz="2862" b="1" dirty="0">
                <a:latin typeface="Times New Roman" panose="02020603050405020304" pitchFamily="18" charset="0"/>
                <a:cs typeface="Times New Roman" panose="02020603050405020304" pitchFamily="18" charset="0"/>
              </a:rPr>
              <a:t/>
            </a:r>
            <a:br>
              <a:rPr lang="en-US" sz="2862" b="1" dirty="0">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90939" y="3429000"/>
            <a:ext cx="8242146" cy="1994068"/>
          </a:xfrm>
        </p:spPr>
        <p:txBody>
          <a:bodyPr>
            <a:noAutofit/>
          </a:bodyPr>
          <a:lstStyle/>
          <a:p>
            <a:pPr>
              <a:lnSpc>
                <a:spcPct val="120000"/>
              </a:lnSpc>
            </a:pPr>
            <a:r>
              <a:rPr lang="en-US" sz="2215" b="1" dirty="0">
                <a:solidFill>
                  <a:schemeClr val="tx1"/>
                </a:solidFill>
                <a:latin typeface="Times New Roman" pitchFamily="18" charset="0"/>
                <a:cs typeface="Times New Roman" pitchFamily="18" charset="0"/>
              </a:rPr>
              <a:t>Asst</a:t>
            </a:r>
            <a:r>
              <a:rPr lang="en-US" sz="2215" b="1" dirty="0">
                <a:latin typeface="Times New Roman" pitchFamily="18" charset="0"/>
                <a:cs typeface="Times New Roman" pitchFamily="18" charset="0"/>
              </a:rPr>
              <a:t>.</a:t>
            </a:r>
            <a:r>
              <a:rPr lang="en-US" sz="2215" b="1" dirty="0">
                <a:solidFill>
                  <a:schemeClr val="tx1"/>
                </a:solidFill>
                <a:latin typeface="Times New Roman" pitchFamily="18" charset="0"/>
                <a:cs typeface="Times New Roman" pitchFamily="18" charset="0"/>
              </a:rPr>
              <a:t> </a:t>
            </a:r>
            <a:r>
              <a:rPr lang="en-US" sz="2215" b="1" dirty="0" err="1">
                <a:solidFill>
                  <a:schemeClr val="tx1"/>
                </a:solidFill>
                <a:latin typeface="Times New Roman" pitchFamily="18" charset="0"/>
                <a:cs typeface="Times New Roman" pitchFamily="18" charset="0"/>
              </a:rPr>
              <a:t>Lecturer:Noor</a:t>
            </a:r>
            <a:r>
              <a:rPr lang="en-US" sz="2215" b="1" dirty="0">
                <a:solidFill>
                  <a:schemeClr val="tx1"/>
                </a:solidFill>
                <a:latin typeface="Times New Roman" pitchFamily="18" charset="0"/>
                <a:cs typeface="Times New Roman" pitchFamily="18" charset="0"/>
              </a:rPr>
              <a:t> </a:t>
            </a:r>
            <a:r>
              <a:rPr lang="en-US" sz="2215" b="1" dirty="0" err="1">
                <a:solidFill>
                  <a:schemeClr val="tx1"/>
                </a:solidFill>
                <a:latin typeface="Times New Roman" pitchFamily="18" charset="0"/>
                <a:cs typeface="Times New Roman" pitchFamily="18" charset="0"/>
              </a:rPr>
              <a:t>nadhir</a:t>
            </a:r>
            <a:r>
              <a:rPr lang="en-US" sz="2215" b="1" dirty="0">
                <a:solidFill>
                  <a:schemeClr val="tx1"/>
                </a:solidFill>
                <a:latin typeface="Times New Roman" pitchFamily="18" charset="0"/>
                <a:cs typeface="Times New Roman" pitchFamily="18" charset="0"/>
              </a:rPr>
              <a:t> </a:t>
            </a:r>
            <a:r>
              <a:rPr lang="en-US" sz="2215" b="1" dirty="0" err="1" smtClean="0">
                <a:solidFill>
                  <a:schemeClr val="tx1"/>
                </a:solidFill>
                <a:latin typeface="Times New Roman" pitchFamily="18" charset="0"/>
                <a:cs typeface="Times New Roman" pitchFamily="18" charset="0"/>
              </a:rPr>
              <a:t>polus</a:t>
            </a:r>
            <a:endParaRPr lang="en-US" sz="2215" b="1" dirty="0" smtClean="0">
              <a:solidFill>
                <a:schemeClr val="tx1"/>
              </a:solidFill>
              <a:latin typeface="Times New Roman" pitchFamily="18" charset="0"/>
              <a:cs typeface="Times New Roman" pitchFamily="18" charset="0"/>
            </a:endParaRPr>
          </a:p>
          <a:p>
            <a:pPr>
              <a:lnSpc>
                <a:spcPct val="120000"/>
              </a:lnSpc>
            </a:pPr>
            <a:r>
              <a:rPr lang="en-US" sz="2215" b="1" dirty="0" smtClean="0">
                <a:solidFill>
                  <a:schemeClr val="tx1"/>
                </a:solidFill>
                <a:latin typeface="Times New Roman" pitchFamily="18" charset="0"/>
                <a:cs typeface="Times New Roman" pitchFamily="18" charset="0"/>
              </a:rPr>
              <a:t>Field crop insects </a:t>
            </a:r>
          </a:p>
          <a:p>
            <a:pPr>
              <a:lnSpc>
                <a:spcPct val="120000"/>
              </a:lnSpc>
            </a:pPr>
            <a:r>
              <a:rPr lang="en-US" sz="2215" b="1" dirty="0" smtClean="0">
                <a:solidFill>
                  <a:schemeClr val="tx1"/>
                </a:solidFill>
                <a:latin typeface="Times New Roman" pitchFamily="18" charset="0"/>
                <a:cs typeface="Times New Roman" pitchFamily="18" charset="0"/>
              </a:rPr>
              <a:t>4</a:t>
            </a:r>
            <a:r>
              <a:rPr lang="en-US" sz="2215" b="1" baseline="30000" dirty="0" smtClean="0">
                <a:solidFill>
                  <a:schemeClr val="tx1"/>
                </a:solidFill>
                <a:latin typeface="Times New Roman" pitchFamily="18" charset="0"/>
                <a:cs typeface="Times New Roman" pitchFamily="18" charset="0"/>
              </a:rPr>
              <a:t>th</a:t>
            </a:r>
            <a:r>
              <a:rPr lang="en-US" sz="2215" b="1" dirty="0" smtClean="0">
                <a:solidFill>
                  <a:schemeClr val="tx1"/>
                </a:solidFill>
                <a:latin typeface="Times New Roman" pitchFamily="18" charset="0"/>
                <a:cs typeface="Times New Roman" pitchFamily="18" charset="0"/>
              </a:rPr>
              <a:t> stage plant protection</a:t>
            </a:r>
            <a:endParaRPr lang="en-US" sz="2215" b="1" dirty="0">
              <a:solidFill>
                <a:schemeClr val="tx1"/>
              </a:solidFill>
              <a:latin typeface="Times New Roman" pitchFamily="18" charset="0"/>
              <a:cs typeface="Times New Roman" pitchFamily="18" charset="0"/>
            </a:endParaRPr>
          </a:p>
        </p:txBody>
      </p:sp>
      <p:pic>
        <p:nvPicPr>
          <p:cNvPr id="1026" name="Picture 2" descr="C:\Users\DIDAM\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426" y="304962"/>
            <a:ext cx="3297116" cy="12914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01379" y="570837"/>
            <a:ext cx="184731" cy="348109"/>
          </a:xfrm>
          <a:prstGeom prst="rect">
            <a:avLst/>
          </a:prstGeom>
          <a:noFill/>
        </p:spPr>
        <p:txBody>
          <a:bodyPr wrap="none" rtlCol="0">
            <a:spAutoFit/>
          </a:bodyPr>
          <a:lstStyle/>
          <a:p>
            <a:endParaRPr lang="en-US" sz="1662" dirty="0"/>
          </a:p>
        </p:txBody>
      </p:sp>
      <p:sp>
        <p:nvSpPr>
          <p:cNvPr id="6" name="Title 1"/>
          <p:cNvSpPr txBox="1">
            <a:spLocks/>
          </p:cNvSpPr>
          <p:nvPr/>
        </p:nvSpPr>
        <p:spPr>
          <a:xfrm>
            <a:off x="118582" y="238492"/>
            <a:ext cx="4918700" cy="1195754"/>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1846" dirty="0">
                <a:solidFill>
                  <a:schemeClr val="tx1"/>
                </a:solidFill>
                <a:effectLst/>
                <a:latin typeface="Times New Roman" pitchFamily="18" charset="0"/>
                <a:cs typeface="Times New Roman" pitchFamily="18" charset="0"/>
              </a:rPr>
              <a:t>Salahaddin University - Erbil </a:t>
            </a:r>
            <a:br>
              <a:rPr lang="en-US" sz="1846" dirty="0">
                <a:solidFill>
                  <a:schemeClr val="tx1"/>
                </a:solidFill>
                <a:effectLst/>
                <a:latin typeface="Times New Roman" pitchFamily="18" charset="0"/>
                <a:cs typeface="Times New Roman" pitchFamily="18" charset="0"/>
              </a:rPr>
            </a:br>
            <a:r>
              <a:rPr lang="en-US" sz="1846" dirty="0">
                <a:solidFill>
                  <a:schemeClr val="tx1"/>
                </a:solidFill>
                <a:effectLst/>
                <a:latin typeface="Times New Roman" pitchFamily="18" charset="0"/>
                <a:cs typeface="Times New Roman" pitchFamily="18" charset="0"/>
              </a:rPr>
              <a:t>Collage of Agricultural Engineering sciences </a:t>
            </a:r>
            <a:br>
              <a:rPr lang="en-US" sz="1846" dirty="0">
                <a:solidFill>
                  <a:schemeClr val="tx1"/>
                </a:solidFill>
                <a:effectLst/>
                <a:latin typeface="Times New Roman" pitchFamily="18" charset="0"/>
                <a:cs typeface="Times New Roman" pitchFamily="18" charset="0"/>
              </a:rPr>
            </a:br>
            <a:r>
              <a:rPr lang="en-US" sz="1846" dirty="0">
                <a:solidFill>
                  <a:schemeClr val="tx1"/>
                </a:solidFill>
                <a:effectLst/>
                <a:latin typeface="Times New Roman" pitchFamily="18" charset="0"/>
                <a:cs typeface="Times New Roman" pitchFamily="18" charset="0"/>
              </a:rPr>
              <a:t>Horticulture  Department</a:t>
            </a:r>
          </a:p>
        </p:txBody>
      </p:sp>
    </p:spTree>
    <p:extLst>
      <p:ext uri="{BB962C8B-B14F-4D97-AF65-F5344CB8AC3E}">
        <p14:creationId xmlns:p14="http://schemas.microsoft.com/office/powerpoint/2010/main" val="18260826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8057"/>
            <a:ext cx="8897257" cy="3108543"/>
          </a:xfrm>
          <a:prstGeom prst="rect">
            <a:avLst/>
          </a:prstGeom>
        </p:spPr>
        <p:txBody>
          <a:bodyPr wrap="square">
            <a:spAutoFit/>
          </a:bodyPr>
          <a:lstStyle/>
          <a:p>
            <a:pPr algn="just" fontAlgn="base">
              <a:spcBef>
                <a:spcPct val="0"/>
              </a:spcBef>
              <a:spcAft>
                <a:spcPct val="0"/>
              </a:spcAft>
              <a:defRPr/>
            </a:pPr>
            <a:r>
              <a:rPr lang="en-US" sz="2800" b="1" dirty="0">
                <a:cs typeface="Times New Roman" pitchFamily="18" charset="0"/>
              </a:rPr>
              <a:t>Description</a:t>
            </a:r>
            <a:r>
              <a:rPr lang="en-US" sz="2800" b="1" dirty="0" smtClean="0">
                <a:cs typeface="Times New Roman" pitchFamily="18" charset="0"/>
              </a:rPr>
              <a:t>:</a:t>
            </a:r>
            <a:endParaRPr lang="en-GB" sz="2000" dirty="0">
              <a:cs typeface="Times New Roman" pitchFamily="18" charset="0"/>
            </a:endParaRPr>
          </a:p>
          <a:p>
            <a:pPr algn="just" fontAlgn="base">
              <a:spcBef>
                <a:spcPct val="0"/>
              </a:spcBef>
              <a:spcAft>
                <a:spcPct val="0"/>
              </a:spcAft>
              <a:defRPr/>
            </a:pPr>
            <a:r>
              <a:rPr lang="en-US" sz="2800" dirty="0" smtClean="0">
                <a:cs typeface="Times New Roman" pitchFamily="18" charset="0"/>
              </a:rPr>
              <a:t>The </a:t>
            </a:r>
            <a:r>
              <a:rPr lang="en-US" sz="2800" b="1" dirty="0">
                <a:cs typeface="Times New Roman" pitchFamily="18" charset="0"/>
              </a:rPr>
              <a:t>black bean aphid</a:t>
            </a:r>
            <a:r>
              <a:rPr lang="en-US" sz="2800" dirty="0">
                <a:cs typeface="Times New Roman" pitchFamily="18" charset="0"/>
              </a:rPr>
              <a:t> is a small, soft-bodied insect that has specialized piercing and sucking mouthparts which are used to suck the juice from plants</a:t>
            </a:r>
            <a:r>
              <a:rPr lang="en-US" sz="2800" dirty="0" smtClean="0">
                <a:cs typeface="Times New Roman" pitchFamily="18" charset="0"/>
              </a:rPr>
              <a:t>. </a:t>
            </a:r>
            <a:r>
              <a:rPr lang="en-US" sz="2800" dirty="0"/>
              <a:t>This aphid is usually seen in large numbers and </a:t>
            </a:r>
            <a:r>
              <a:rPr lang="en-US" sz="2800" dirty="0" smtClean="0"/>
              <a:t>is</a:t>
            </a:r>
            <a:r>
              <a:rPr lang="en-US" sz="2800" dirty="0">
                <a:cs typeface="Times New Roman" pitchFamily="18" charset="0"/>
              </a:rPr>
              <a:t> </a:t>
            </a:r>
            <a:r>
              <a:rPr lang="en-US" sz="2800" dirty="0" smtClean="0">
                <a:cs typeface="Times New Roman" pitchFamily="18" charset="0"/>
              </a:rPr>
              <a:t>a </a:t>
            </a:r>
            <a:r>
              <a:rPr lang="en-US" sz="2800" dirty="0">
                <a:cs typeface="Times New Roman" pitchFamily="18" charset="0"/>
              </a:rPr>
              <a:t>tiny, plump insect about two millimeters long with a small head and bulbous abdomen. The body is blackish or dark green in </a:t>
            </a:r>
            <a:r>
              <a:rPr lang="en-US" sz="2800" dirty="0" err="1">
                <a:cs typeface="Times New Roman" pitchFamily="18" charset="0"/>
              </a:rPr>
              <a:t>colour</a:t>
            </a:r>
            <a:r>
              <a:rPr lang="en-US" sz="2000" dirty="0">
                <a:cs typeface="Times New Roman" pitchFamily="18" charset="0"/>
              </a:rPr>
              <a:t>. </a:t>
            </a:r>
            <a:endParaRPr lang="en-GB" sz="2000" dirty="0">
              <a:cs typeface="Times New Roman" pitchFamily="18" charset="0"/>
            </a:endParaRPr>
          </a:p>
        </p:txBody>
      </p:sp>
      <p:pic>
        <p:nvPicPr>
          <p:cNvPr id="5" name="Picture 1" descr="D:\Insects\Field Crops insects\4- Leguminosae insects\Aphis fabae\634px-Aphis_fabae_2005.06.12_15.23.32-p6120057.jpg"/>
          <p:cNvPicPr>
            <a:picLocks noChangeAspect="1" noChangeArrowheads="1"/>
          </p:cNvPicPr>
          <p:nvPr/>
        </p:nvPicPr>
        <p:blipFill>
          <a:blip r:embed="rId2"/>
          <a:srcRect/>
          <a:stretch>
            <a:fillRect/>
          </a:stretch>
        </p:blipFill>
        <p:spPr bwMode="auto">
          <a:xfrm>
            <a:off x="3276600" y="3581400"/>
            <a:ext cx="3429000" cy="2971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61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halid\Desktop\Field Crop insects Practical part\black bean aphid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3352800" cy="31473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Khalid\Desktop\Field Crop insects Practical part\black bean aph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3452193"/>
            <a:ext cx="3673475"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839200" cy="2246769"/>
          </a:xfrm>
          <a:prstGeom prst="rect">
            <a:avLst/>
          </a:prstGeom>
        </p:spPr>
        <p:txBody>
          <a:bodyPr wrap="square">
            <a:spAutoFit/>
          </a:bodyPr>
          <a:lstStyle/>
          <a:p>
            <a:pPr algn="just"/>
            <a:r>
              <a:rPr lang="en-US" sz="2800" dirty="0" smtClean="0">
                <a:cs typeface="+mj-cs"/>
              </a:rPr>
              <a:t>    Many </a:t>
            </a:r>
            <a:r>
              <a:rPr lang="en-US" sz="2800" dirty="0">
                <a:cs typeface="+mj-cs"/>
              </a:rPr>
              <a:t>adults are devoid of wings, a state known as </a:t>
            </a:r>
            <a:r>
              <a:rPr lang="en-US" sz="2800" u="sng" dirty="0" err="1">
                <a:cs typeface="+mj-cs"/>
                <a:hlinkClick r:id="rId4" tooltip="Aptery"/>
              </a:rPr>
              <a:t>aptery</a:t>
            </a:r>
            <a:r>
              <a:rPr lang="en-US" sz="2800" dirty="0">
                <a:cs typeface="+mj-cs"/>
              </a:rPr>
              <a:t>. Winged forms, known as </a:t>
            </a:r>
            <a:r>
              <a:rPr lang="en-US" sz="2800" u="sng" dirty="0" err="1">
                <a:cs typeface="+mj-cs"/>
                <a:hlinkClick r:id="rId5" tooltip="Alate"/>
              </a:rPr>
              <a:t>alates</a:t>
            </a:r>
            <a:r>
              <a:rPr lang="en-US" sz="2800" dirty="0">
                <a:cs typeface="+mj-cs"/>
              </a:rPr>
              <a:t>, are longer and more slender than </a:t>
            </a:r>
            <a:r>
              <a:rPr lang="en-US" sz="2800" dirty="0" err="1" smtClean="0">
                <a:cs typeface="+mj-cs"/>
              </a:rPr>
              <a:t>aptery</a:t>
            </a:r>
            <a:r>
              <a:rPr lang="en-US" sz="2800" dirty="0" smtClean="0">
                <a:cs typeface="+mj-cs"/>
              </a:rPr>
              <a:t> </a:t>
            </a:r>
            <a:r>
              <a:rPr lang="en-US" sz="2800" dirty="0">
                <a:cs typeface="+mj-cs"/>
              </a:rPr>
              <a:t>and have shiny black heads and thoraxes. The membranous wings of the </a:t>
            </a:r>
            <a:r>
              <a:rPr lang="en-US" sz="2800" dirty="0" err="1">
                <a:cs typeface="+mj-cs"/>
              </a:rPr>
              <a:t>alates</a:t>
            </a:r>
            <a:r>
              <a:rPr lang="en-US" sz="2800" dirty="0">
                <a:cs typeface="+mj-cs"/>
              </a:rPr>
              <a:t> are held angled over the body. </a:t>
            </a:r>
          </a:p>
        </p:txBody>
      </p:sp>
    </p:spTree>
    <p:extLst>
      <p:ext uri="{BB962C8B-B14F-4D97-AF65-F5344CB8AC3E}">
        <p14:creationId xmlns:p14="http://schemas.microsoft.com/office/powerpoint/2010/main" val="49221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41042"/>
            <a:ext cx="8991600" cy="5016758"/>
          </a:xfrm>
          <a:prstGeom prst="rect">
            <a:avLst/>
          </a:prstGeom>
        </p:spPr>
        <p:txBody>
          <a:bodyPr wrap="square">
            <a:spAutoFit/>
          </a:bodyPr>
          <a:lstStyle/>
          <a:p>
            <a:pPr algn="just" fontAlgn="base">
              <a:spcBef>
                <a:spcPct val="0"/>
              </a:spcBef>
              <a:spcAft>
                <a:spcPct val="0"/>
              </a:spcAft>
              <a:defRPr/>
            </a:pPr>
            <a:r>
              <a:rPr lang="en-US" sz="3200" b="1" dirty="0">
                <a:latin typeface="Times New Roman" pitchFamily="18" charset="0"/>
                <a:cs typeface="Times New Roman" pitchFamily="18" charset="0"/>
              </a:rPr>
              <a:t>Damage</a:t>
            </a:r>
            <a:r>
              <a:rPr lang="en-US" sz="3200" b="1"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a:p>
            <a:pPr lvl="0" algn="just" fontAlgn="base">
              <a:spcBef>
                <a:spcPct val="0"/>
              </a:spcBef>
              <a:spcAft>
                <a:spcPct val="0"/>
              </a:spcAft>
              <a:defRPr/>
            </a:pPr>
            <a:r>
              <a:rPr lang="en-US" sz="3200" dirty="0" smtClean="0">
                <a:latin typeface="Times New Roman" pitchFamily="18" charset="0"/>
                <a:cs typeface="Times New Roman" pitchFamily="18" charset="0"/>
              </a:rPr>
              <a:t>This </a:t>
            </a:r>
            <a:r>
              <a:rPr lang="en-US" sz="3200" dirty="0">
                <a:latin typeface="Times New Roman" pitchFamily="18" charset="0"/>
                <a:cs typeface="Times New Roman" pitchFamily="18" charset="0"/>
              </a:rPr>
              <a:t>well-known </a:t>
            </a:r>
            <a:r>
              <a:rPr lang="en-US" sz="3200" b="1" dirty="0">
                <a:latin typeface="Times New Roman" pitchFamily="18" charset="0"/>
                <a:cs typeface="Times New Roman" pitchFamily="18" charset="0"/>
              </a:rPr>
              <a:t>aphid</a:t>
            </a:r>
            <a:r>
              <a:rPr lang="en-US" sz="3200" dirty="0">
                <a:latin typeface="Times New Roman" pitchFamily="18" charset="0"/>
                <a:cs typeface="Times New Roman" pitchFamily="18" charset="0"/>
              </a:rPr>
              <a:t> is a major pest of field </a:t>
            </a:r>
            <a:r>
              <a:rPr lang="en-US" sz="3200" dirty="0" smtClean="0">
                <a:latin typeface="Times New Roman" pitchFamily="18" charset="0"/>
                <a:cs typeface="Times New Roman" pitchFamily="18" charset="0"/>
              </a:rPr>
              <a:t>bean and Broad beans. </a:t>
            </a:r>
          </a:p>
          <a:p>
            <a:pPr lvl="0" algn="just" fontAlgn="base">
              <a:spcBef>
                <a:spcPct val="0"/>
              </a:spcBef>
              <a:spcAft>
                <a:spcPct val="0"/>
              </a:spcAft>
              <a:defRPr/>
            </a:pPr>
            <a:r>
              <a:rPr lang="en-US" sz="3200" b="1"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They suck the plant sap </a:t>
            </a:r>
            <a:r>
              <a:rPr lang="en-US" sz="3200" dirty="0" smtClean="0">
                <a:solidFill>
                  <a:prstClr val="black"/>
                </a:solidFill>
                <a:latin typeface="Times New Roman" pitchFamily="18" charset="0"/>
                <a:cs typeface="Times New Roman" pitchFamily="18" charset="0"/>
              </a:rPr>
              <a:t>also </a:t>
            </a:r>
            <a:r>
              <a:rPr lang="en-US" sz="3200" dirty="0">
                <a:solidFill>
                  <a:prstClr val="black"/>
                </a:solidFill>
                <a:latin typeface="Times New Roman" pitchFamily="18" charset="0"/>
                <a:cs typeface="Times New Roman" pitchFamily="18" charset="0"/>
              </a:rPr>
              <a:t>contaminate host plants with </a:t>
            </a:r>
            <a:r>
              <a:rPr lang="en-US" sz="3200" dirty="0" smtClean="0">
                <a:solidFill>
                  <a:prstClr val="black"/>
                </a:solidFill>
                <a:latin typeface="Times New Roman" pitchFamily="18" charset="0"/>
                <a:cs typeface="Times New Roman" pitchFamily="18" charset="0"/>
              </a:rPr>
              <a:t>honeydew.</a:t>
            </a:r>
          </a:p>
          <a:p>
            <a:pPr lvl="0" algn="just" fontAlgn="base">
              <a:spcBef>
                <a:spcPct val="0"/>
              </a:spcBef>
              <a:spcAft>
                <a:spcPct val="0"/>
              </a:spcAft>
              <a:defRPr/>
            </a:pPr>
            <a:r>
              <a:rPr lang="en-US" sz="3200" b="1" dirty="0" smtClean="0">
                <a:solidFill>
                  <a:prstClr val="black"/>
                </a:solidFill>
                <a:latin typeface="Times New Roman" pitchFamily="18" charset="0"/>
                <a:cs typeface="Times New Roman" pitchFamily="18" charset="0"/>
              </a:rPr>
              <a:t>2-</a:t>
            </a:r>
            <a:r>
              <a:rPr lang="en-US" sz="3200" dirty="0" smtClean="0">
                <a:solidFill>
                  <a:prstClr val="black"/>
                </a:solidFill>
                <a:latin typeface="Times New Roman" pitchFamily="18" charset="0"/>
                <a:cs typeface="Times New Roman" pitchFamily="18" charset="0"/>
              </a:rPr>
              <a:t> Sooty molds and chocolate </a:t>
            </a:r>
            <a:r>
              <a:rPr lang="en-US" sz="3200" dirty="0">
                <a:solidFill>
                  <a:prstClr val="black"/>
                </a:solidFill>
                <a:latin typeface="Times New Roman" pitchFamily="18" charset="0"/>
                <a:cs typeface="Times New Roman" pitchFamily="18" charset="0"/>
              </a:rPr>
              <a:t>spot disease can also develop on excreted honeydew</a:t>
            </a:r>
            <a:r>
              <a:rPr lang="en-US" sz="3200" dirty="0" smtClean="0">
                <a:solidFill>
                  <a:prstClr val="black"/>
                </a:solidFill>
                <a:latin typeface="Times New Roman" pitchFamily="18" charset="0"/>
                <a:cs typeface="Times New Roman" pitchFamily="18" charset="0"/>
              </a:rPr>
              <a:t>.</a:t>
            </a:r>
          </a:p>
          <a:p>
            <a:pPr lvl="0" algn="just" fontAlgn="base">
              <a:spcBef>
                <a:spcPct val="0"/>
              </a:spcBef>
              <a:spcAft>
                <a:spcPct val="0"/>
              </a:spcAft>
              <a:defRPr/>
            </a:pPr>
            <a:r>
              <a:rPr lang="en-US" sz="3200" b="1" dirty="0" smtClean="0">
                <a:solidFill>
                  <a:prstClr val="black"/>
                </a:solidFill>
                <a:latin typeface="Times New Roman" pitchFamily="18" charset="0"/>
                <a:cs typeface="Times New Roman" pitchFamily="18" charset="0"/>
              </a:rPr>
              <a:t>3-</a:t>
            </a:r>
            <a:r>
              <a:rPr lang="en-US" sz="3200" dirty="0" smtClean="0">
                <a:solidFill>
                  <a:prstClr val="black"/>
                </a:solidFill>
                <a:latin typeface="Times New Roman" pitchFamily="18" charset="0"/>
                <a:cs typeface="Times New Roman" pitchFamily="18" charset="0"/>
              </a:rPr>
              <a:t> The </a:t>
            </a:r>
            <a:r>
              <a:rPr lang="en-US" sz="3200" dirty="0">
                <a:solidFill>
                  <a:prstClr val="black"/>
                </a:solidFill>
                <a:latin typeface="Times New Roman" pitchFamily="18" charset="0"/>
                <a:cs typeface="Times New Roman" pitchFamily="18" charset="0"/>
              </a:rPr>
              <a:t>aphid transmit bean yellow mosaic, bean leaf roll, beet yellow net</a:t>
            </a:r>
            <a:r>
              <a:rPr lang="en-US" sz="3200" dirty="0" smtClean="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pea mosaic and potato leaf roll.</a:t>
            </a:r>
            <a:endParaRPr lang="en-GB" sz="3200" dirty="0">
              <a:solidFill>
                <a:prstClr val="black"/>
              </a:solidFill>
              <a:latin typeface="Times New Roman" pitchFamily="18" charset="0"/>
              <a:cs typeface="Times New Roman" pitchFamily="18" charset="0"/>
            </a:endParaRPr>
          </a:p>
          <a:p>
            <a:pPr algn="just" fontAlgn="base">
              <a:spcBef>
                <a:spcPct val="0"/>
              </a:spcBef>
              <a:spcAft>
                <a:spcPct val="0"/>
              </a:spcAft>
              <a:defRPr/>
            </a:pPr>
            <a:endParaRPr lang="en-GB" sz="3200" dirty="0">
              <a:latin typeface="Times New Roman" pitchFamily="18" charset="0"/>
              <a:cs typeface="Times New Roman" pitchFamily="18" charset="0"/>
            </a:endParaRPr>
          </a:p>
        </p:txBody>
      </p:sp>
    </p:spTree>
    <p:extLst>
      <p:ext uri="{BB962C8B-B14F-4D97-AF65-F5344CB8AC3E}">
        <p14:creationId xmlns:p14="http://schemas.microsoft.com/office/powerpoint/2010/main" val="248553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2133600"/>
          </a:xfrm>
        </p:spPr>
        <p:txBody>
          <a:bodyPr/>
          <a:lstStyle/>
          <a:p>
            <a:pPr marL="0" lvl="0" indent="0" algn="just" rtl="0" eaLnBrk="1" hangingPunct="1">
              <a:spcBef>
                <a:spcPct val="0"/>
              </a:spcBef>
              <a:buNone/>
              <a:defRPr/>
            </a:pPr>
            <a:r>
              <a:rPr lang="en-US" sz="3600" dirty="0" smtClean="0">
                <a:cs typeface="+mj-cs"/>
              </a:rPr>
              <a:t> </a:t>
            </a:r>
            <a:r>
              <a:rPr lang="en-US" sz="3600" b="1" dirty="0" smtClean="0">
                <a:cs typeface="+mj-cs"/>
              </a:rPr>
              <a:t>4-</a:t>
            </a:r>
            <a:r>
              <a:rPr lang="en-US" sz="3600" dirty="0" smtClean="0">
                <a:cs typeface="+mj-cs"/>
              </a:rPr>
              <a:t> Heavy </a:t>
            </a:r>
            <a:r>
              <a:rPr lang="en-US" sz="3600" dirty="0">
                <a:cs typeface="+mj-cs"/>
              </a:rPr>
              <a:t>infestations on field and vegetable crops can reduce yields </a:t>
            </a:r>
            <a:r>
              <a:rPr lang="en-US" sz="3600" dirty="0" smtClean="0">
                <a:cs typeface="+mj-cs"/>
              </a:rPr>
              <a:t>significantly.</a:t>
            </a:r>
          </a:p>
          <a:p>
            <a:pPr marL="0" lvl="0" indent="0" algn="just" rtl="0" eaLnBrk="1" hangingPunct="1">
              <a:spcBef>
                <a:spcPct val="0"/>
              </a:spcBef>
              <a:buNone/>
              <a:defRPr/>
            </a:pPr>
            <a:r>
              <a:rPr lang="en-US" sz="3600" dirty="0" smtClean="0">
                <a:cs typeface="+mj-cs"/>
              </a:rPr>
              <a:t>leaves </a:t>
            </a:r>
            <a:r>
              <a:rPr lang="en-US" sz="3600" dirty="0">
                <a:cs typeface="+mj-cs"/>
              </a:rPr>
              <a:t>and shoots may become malformed and plants noticeably stunted</a:t>
            </a:r>
            <a:r>
              <a:rPr lang="en-US" sz="2800" dirty="0">
                <a:cs typeface="+mj-cs"/>
              </a:rPr>
              <a:t>.</a:t>
            </a:r>
            <a:r>
              <a:rPr lang="en-US" sz="2800" dirty="0">
                <a:solidFill>
                  <a:prstClr val="white"/>
                </a:solidFill>
                <a:cs typeface="+mj-cs"/>
              </a:rPr>
              <a:t> </a:t>
            </a:r>
            <a:endParaRPr lang="ar-IQ" sz="3600" dirty="0">
              <a:cs typeface="+mj-cs"/>
            </a:endParaRPr>
          </a:p>
        </p:txBody>
      </p:sp>
      <p:pic>
        <p:nvPicPr>
          <p:cNvPr id="4" name="Picture 1" descr="D:\Insects\Field Crops insects\4- Leguminosae insects\Aphis fabae\634px-Aphis_fabae_2005.06.12_15.23.32-p6120057.jpg"/>
          <p:cNvPicPr>
            <a:picLocks noChangeAspect="1" noChangeArrowheads="1"/>
          </p:cNvPicPr>
          <p:nvPr/>
        </p:nvPicPr>
        <p:blipFill>
          <a:blip r:embed="rId2"/>
          <a:srcRect/>
          <a:stretch>
            <a:fillRect/>
          </a:stretch>
        </p:blipFill>
        <p:spPr bwMode="auto">
          <a:xfrm>
            <a:off x="3410341" y="2514600"/>
            <a:ext cx="5505450" cy="4267200"/>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55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descr="D:\Insects\Field Crops insects\4- Leguminosae insects\Aphis fabae\blackbean_aphid_damage1_000.jpg"/>
          <p:cNvPicPr>
            <a:picLocks noChangeAspect="1" noChangeArrowheads="1"/>
          </p:cNvPicPr>
          <p:nvPr/>
        </p:nvPicPr>
        <p:blipFill>
          <a:blip r:embed="rId2"/>
          <a:srcRect/>
          <a:stretch>
            <a:fillRect/>
          </a:stretch>
        </p:blipFill>
        <p:spPr bwMode="auto">
          <a:xfrm>
            <a:off x="2555874" y="304800"/>
            <a:ext cx="4759325" cy="5930900"/>
          </a:xfrm>
          <a:prstGeom prst="round2DiagRect">
            <a:avLst>
              <a:gd name="adj1" fmla="val 16667"/>
              <a:gd name="adj2" fmla="val 0"/>
            </a:avLst>
          </a:prstGeom>
          <a:ln w="88900" cap="sq">
            <a:solidFill>
              <a:schemeClr val="accent6">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98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464" y="321468"/>
            <a:ext cx="8064500" cy="3785652"/>
          </a:xfrm>
          <a:prstGeom prst="rect">
            <a:avLst/>
          </a:prstGeom>
        </p:spPr>
        <p:txBody>
          <a:bodyPr>
            <a:spAutoFit/>
          </a:bodyPr>
          <a:lstStyle/>
          <a:p>
            <a:pPr algn="ctr" fontAlgn="base">
              <a:spcBef>
                <a:spcPct val="0"/>
              </a:spcBef>
              <a:spcAft>
                <a:spcPct val="0"/>
              </a:spcAft>
              <a:defRPr/>
            </a:pPr>
            <a:r>
              <a:rPr lang="en-US" sz="4000" b="1" dirty="0">
                <a:cs typeface="Arial" pitchFamily="34" charset="0"/>
              </a:rPr>
              <a:t>3- Pea Blue Butterfly </a:t>
            </a:r>
            <a:endParaRPr lang="en-US" sz="4000" b="1" dirty="0" smtClean="0">
              <a:cs typeface="Arial" pitchFamily="34" charset="0"/>
            </a:endParaRPr>
          </a:p>
          <a:p>
            <a:pPr algn="ctr" fontAlgn="base">
              <a:spcBef>
                <a:spcPct val="0"/>
              </a:spcBef>
              <a:spcAft>
                <a:spcPct val="0"/>
              </a:spcAft>
              <a:defRPr/>
            </a:pPr>
            <a:r>
              <a:rPr lang="en-US" sz="4000" b="1" dirty="0" smtClean="0">
                <a:cs typeface="Arial" pitchFamily="34" charset="0"/>
              </a:rPr>
              <a:t>(</a:t>
            </a:r>
            <a:r>
              <a:rPr lang="en-US" sz="4000" b="1" dirty="0">
                <a:cs typeface="Arial" pitchFamily="34" charset="0"/>
              </a:rPr>
              <a:t>Long-tailed Blue</a:t>
            </a:r>
            <a:r>
              <a:rPr lang="en-US" sz="4000" b="1" dirty="0" smtClean="0">
                <a:cs typeface="Arial" pitchFamily="34" charset="0"/>
              </a:rPr>
              <a:t>)</a:t>
            </a:r>
          </a:p>
          <a:p>
            <a:pPr algn="ctr" fontAlgn="base">
              <a:spcBef>
                <a:spcPct val="0"/>
              </a:spcBef>
              <a:spcAft>
                <a:spcPct val="0"/>
              </a:spcAft>
              <a:defRPr/>
            </a:pPr>
            <a:endParaRPr lang="en-GB" sz="4000" b="1" dirty="0">
              <a:solidFill>
                <a:prstClr val="white"/>
              </a:solidFill>
              <a:cs typeface="Arial" pitchFamily="34" charset="0"/>
            </a:endParaRPr>
          </a:p>
          <a:p>
            <a:pPr algn="ctr" fontAlgn="base">
              <a:spcBef>
                <a:spcPct val="0"/>
              </a:spcBef>
              <a:spcAft>
                <a:spcPct val="0"/>
              </a:spcAft>
              <a:defRPr/>
            </a:pPr>
            <a:r>
              <a:rPr lang="en-US" sz="4000" b="1" i="1" dirty="0" err="1">
                <a:cs typeface="Arial" pitchFamily="34" charset="0"/>
              </a:rPr>
              <a:t>Lampides</a:t>
            </a:r>
            <a:r>
              <a:rPr lang="en-US" sz="4000" b="1" i="1" dirty="0">
                <a:cs typeface="Arial" pitchFamily="34" charset="0"/>
              </a:rPr>
              <a:t> </a:t>
            </a:r>
            <a:r>
              <a:rPr lang="en-US" sz="4000" b="1" i="1" dirty="0" err="1">
                <a:cs typeface="Arial" pitchFamily="34" charset="0"/>
              </a:rPr>
              <a:t>boeticus</a:t>
            </a:r>
            <a:r>
              <a:rPr lang="en-US" sz="4000" b="1" dirty="0">
                <a:cs typeface="Arial" pitchFamily="34" charset="0"/>
              </a:rPr>
              <a:t> (L.) </a:t>
            </a:r>
            <a:endParaRPr lang="en-US" sz="4000" b="1" dirty="0" smtClean="0">
              <a:cs typeface="Arial" pitchFamily="34" charset="0"/>
            </a:endParaRPr>
          </a:p>
          <a:p>
            <a:pPr algn="ctr" fontAlgn="base">
              <a:spcBef>
                <a:spcPct val="0"/>
              </a:spcBef>
              <a:spcAft>
                <a:spcPct val="0"/>
              </a:spcAft>
              <a:defRPr/>
            </a:pPr>
            <a:endParaRPr lang="en-US" sz="4000" b="1" dirty="0">
              <a:cs typeface="Arial" pitchFamily="34" charset="0"/>
            </a:endParaRPr>
          </a:p>
          <a:p>
            <a:pPr algn="ctr" fontAlgn="base">
              <a:spcBef>
                <a:spcPct val="0"/>
              </a:spcBef>
              <a:spcAft>
                <a:spcPct val="0"/>
              </a:spcAft>
              <a:defRPr/>
            </a:pPr>
            <a:r>
              <a:rPr lang="en-US" sz="4000" b="1" dirty="0" smtClean="0">
                <a:cs typeface="Arial" pitchFamily="34" charset="0"/>
              </a:rPr>
              <a:t>(</a:t>
            </a:r>
            <a:r>
              <a:rPr lang="en-US" sz="4000" b="1" dirty="0">
                <a:cs typeface="Arial" pitchFamily="34" charset="0"/>
              </a:rPr>
              <a:t>Lepidoptera: </a:t>
            </a:r>
            <a:r>
              <a:rPr lang="en-US" sz="4000" b="1" dirty="0" err="1">
                <a:cs typeface="Arial" pitchFamily="34" charset="0"/>
              </a:rPr>
              <a:t>Lycaenidae</a:t>
            </a:r>
            <a:r>
              <a:rPr lang="en-US" sz="4000" b="1" dirty="0">
                <a:solidFill>
                  <a:srgbClr val="9BBB59">
                    <a:lumMod val="60000"/>
                    <a:lumOff val="40000"/>
                  </a:srgbClr>
                </a:solidFill>
                <a:cs typeface="Arial" pitchFamily="34" charset="0"/>
              </a:rPr>
              <a:t>)</a:t>
            </a:r>
            <a:endParaRPr lang="en-GB" sz="4000" b="1" dirty="0">
              <a:solidFill>
                <a:srgbClr val="9BBB59">
                  <a:lumMod val="60000"/>
                  <a:lumOff val="40000"/>
                </a:srgbClr>
              </a:solidFill>
              <a:cs typeface="Arial" pitchFamily="34" charset="0"/>
            </a:endParaRPr>
          </a:p>
        </p:txBody>
      </p:sp>
    </p:spTree>
    <p:extLst>
      <p:ext uri="{BB962C8B-B14F-4D97-AF65-F5344CB8AC3E}">
        <p14:creationId xmlns:p14="http://schemas.microsoft.com/office/powerpoint/2010/main" val="1540270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4382"/>
            <a:ext cx="9144000" cy="1077218"/>
          </a:xfrm>
          <a:prstGeom prst="rect">
            <a:avLst/>
          </a:prstGeom>
        </p:spPr>
        <p:txBody>
          <a:bodyPr wrap="square">
            <a:spAutoFit/>
          </a:bodyPr>
          <a:lstStyle/>
          <a:p>
            <a:pPr algn="just" fontAlgn="base">
              <a:spcBef>
                <a:spcPct val="0"/>
              </a:spcBef>
              <a:spcAft>
                <a:spcPct val="0"/>
              </a:spcAft>
              <a:defRPr/>
            </a:pPr>
            <a:r>
              <a:rPr lang="en-US" sz="3200" b="1" dirty="0">
                <a:cs typeface="Times New Roman" pitchFamily="18" charset="0"/>
              </a:rPr>
              <a:t>Description</a:t>
            </a:r>
            <a:r>
              <a:rPr lang="en-US" sz="3200" b="1" dirty="0" smtClean="0">
                <a:cs typeface="Times New Roman" pitchFamily="18" charset="0"/>
              </a:rPr>
              <a:t>:</a:t>
            </a:r>
            <a:endParaRPr lang="en-GB" sz="3200" dirty="0">
              <a:cs typeface="Times New Roman" pitchFamily="18" charset="0"/>
            </a:endParaRPr>
          </a:p>
          <a:p>
            <a:pPr algn="just" fontAlgn="base">
              <a:spcBef>
                <a:spcPct val="0"/>
              </a:spcBef>
              <a:spcAft>
                <a:spcPct val="0"/>
              </a:spcAft>
              <a:defRPr/>
            </a:pPr>
            <a:r>
              <a:rPr lang="en-GB" sz="3200" b="1" dirty="0" smtClean="0">
                <a:cs typeface="Times New Roman" pitchFamily="18" charset="0"/>
              </a:rPr>
              <a:t>The </a:t>
            </a:r>
            <a:r>
              <a:rPr lang="en-GB" sz="3200" b="1" dirty="0">
                <a:cs typeface="Times New Roman" pitchFamily="18" charset="0"/>
              </a:rPr>
              <a:t>eggs</a:t>
            </a:r>
            <a:r>
              <a:rPr lang="en-GB" sz="3200" dirty="0">
                <a:cs typeface="Times New Roman" pitchFamily="18" charset="0"/>
              </a:rPr>
              <a:t> are flattened, white and only 0.2 mm across</a:t>
            </a:r>
            <a:r>
              <a:rPr lang="en-GB" sz="3200" dirty="0" smtClean="0">
                <a:cs typeface="Times New Roman" pitchFamily="18" charset="0"/>
              </a:rPr>
              <a:t>.</a:t>
            </a:r>
          </a:p>
        </p:txBody>
      </p:sp>
      <p:pic>
        <p:nvPicPr>
          <p:cNvPr id="2050" name="Picture 2" descr="C:\Users\Khalid\Desktop\Field Crop insects Practical part\pea blue butterfly - Cop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88" y="2133600"/>
            <a:ext cx="3545623" cy="278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0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1"/>
            <a:ext cx="8991600" cy="1752600"/>
          </a:xfrm>
        </p:spPr>
        <p:txBody>
          <a:bodyPr/>
          <a:lstStyle/>
          <a:p>
            <a:pPr marL="0" lvl="0" indent="0" algn="just" rtl="0" eaLnBrk="1" hangingPunct="1">
              <a:spcBef>
                <a:spcPct val="0"/>
              </a:spcBef>
              <a:buNone/>
              <a:defRPr/>
            </a:pPr>
            <a:r>
              <a:rPr lang="en-GB" b="1" dirty="0" smtClean="0">
                <a:cs typeface="Times New Roman" pitchFamily="18" charset="0"/>
              </a:rPr>
              <a:t>   Larvae</a:t>
            </a:r>
            <a:r>
              <a:rPr lang="en-GB" dirty="0" smtClean="0">
                <a:cs typeface="Times New Roman" pitchFamily="18" charset="0"/>
              </a:rPr>
              <a:t> </a:t>
            </a:r>
            <a:r>
              <a:rPr lang="en-GB" dirty="0">
                <a:cs typeface="Times New Roman" pitchFamily="18" charset="0"/>
              </a:rPr>
              <a:t>reach 10 mm in length. Larvae are variable in colour ranging from a uniform pale cream to pale pink with darker pink markings. </a:t>
            </a:r>
          </a:p>
          <a:p>
            <a:pPr marL="0" lvl="0" indent="0" algn="just" rtl="0" eaLnBrk="1" hangingPunct="1">
              <a:spcBef>
                <a:spcPct val="0"/>
              </a:spcBef>
              <a:buNone/>
              <a:defRPr/>
            </a:pPr>
            <a:endParaRPr lang="en-GB" b="1" dirty="0">
              <a:solidFill>
                <a:prstClr val="white"/>
              </a:solidFill>
              <a:cs typeface="Times New Roman" pitchFamily="18" charset="0"/>
            </a:endParaRPr>
          </a:p>
        </p:txBody>
      </p:sp>
      <p:pic>
        <p:nvPicPr>
          <p:cNvPr id="3074" name="Picture 2" descr="C:\Users\Khalid\Desktop\Field Crop insects Practical part\pea blue butterfly - Copy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4407681" cy="296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51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1"/>
            <a:ext cx="8763000" cy="838200"/>
          </a:xfrm>
        </p:spPr>
        <p:txBody>
          <a:bodyPr/>
          <a:lstStyle/>
          <a:p>
            <a:pPr marL="0" lvl="0" indent="0" algn="just" rtl="0" eaLnBrk="1" hangingPunct="1">
              <a:spcBef>
                <a:spcPct val="0"/>
              </a:spcBef>
              <a:buNone/>
              <a:defRPr/>
            </a:pPr>
            <a:r>
              <a:rPr lang="en-GB" b="1" dirty="0">
                <a:cs typeface="Times New Roman" pitchFamily="18" charset="0"/>
              </a:rPr>
              <a:t>Pupae</a:t>
            </a:r>
            <a:r>
              <a:rPr lang="en-GB" dirty="0">
                <a:cs typeface="Times New Roman" pitchFamily="18" charset="0"/>
              </a:rPr>
              <a:t> are mottled brown with a length of 8 mm.</a:t>
            </a:r>
            <a:r>
              <a:rPr lang="en-GB" sz="2400" dirty="0">
                <a:latin typeface="Times New Roman" pitchFamily="18" charset="0"/>
                <a:cs typeface="Times New Roman" pitchFamily="18" charset="0"/>
              </a:rPr>
              <a:t> </a:t>
            </a:r>
          </a:p>
          <a:p>
            <a:endParaRPr lang="ar-IQ" dirty="0"/>
          </a:p>
        </p:txBody>
      </p:sp>
      <p:pic>
        <p:nvPicPr>
          <p:cNvPr id="4098" name="Picture 2" descr="C:\Users\Khalid\Desktop\Field Crop insects Practical part\pea blue butterfly - Copy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71800"/>
            <a:ext cx="4419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13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829"/>
            <a:ext cx="9144000" cy="3120571"/>
          </a:xfrm>
        </p:spPr>
        <p:txBody>
          <a:bodyPr/>
          <a:lstStyle/>
          <a:p>
            <a:pPr marL="0" lvl="0" indent="0" algn="just" rtl="0" eaLnBrk="1" hangingPunct="1">
              <a:spcBef>
                <a:spcPct val="0"/>
              </a:spcBef>
              <a:buNone/>
              <a:defRPr/>
            </a:pPr>
            <a:r>
              <a:rPr lang="en-GB" b="1" dirty="0" smtClean="0">
                <a:cs typeface="Times New Roman" pitchFamily="18" charset="0"/>
              </a:rPr>
              <a:t>Adults</a:t>
            </a:r>
            <a:r>
              <a:rPr lang="en-GB" dirty="0" smtClean="0">
                <a:cs typeface="Times New Roman" pitchFamily="18" charset="0"/>
              </a:rPr>
              <a:t> :- </a:t>
            </a:r>
          </a:p>
          <a:p>
            <a:pPr marL="0" lvl="0" indent="0" algn="just" rtl="0" eaLnBrk="1" hangingPunct="1">
              <a:spcBef>
                <a:spcPct val="0"/>
              </a:spcBef>
              <a:buNone/>
              <a:defRPr/>
            </a:pPr>
            <a:r>
              <a:rPr lang="en-GB" dirty="0" smtClean="0">
                <a:cs typeface="Times New Roman" pitchFamily="18" charset="0"/>
              </a:rPr>
              <a:t>    The </a:t>
            </a:r>
            <a:r>
              <a:rPr lang="en-GB" b="1" dirty="0">
                <a:cs typeface="Times New Roman" pitchFamily="18" charset="0"/>
              </a:rPr>
              <a:t>Adult</a:t>
            </a:r>
            <a:r>
              <a:rPr lang="en-GB" dirty="0">
                <a:cs typeface="Times New Roman" pitchFamily="18" charset="0"/>
              </a:rPr>
              <a:t> males’ wings are pale blue on top, whereas females are blue with wide dark brown edges. Underneath, both sexes are pale brown with white markings and have a distinctive broad white band across the outer sector of both </a:t>
            </a:r>
            <a:r>
              <a:rPr lang="en-GB" dirty="0" smtClean="0">
                <a:cs typeface="Times New Roman" pitchFamily="18" charset="0"/>
              </a:rPr>
              <a:t>wings</a:t>
            </a:r>
            <a:endParaRPr lang="ar-IQ" dirty="0"/>
          </a:p>
        </p:txBody>
      </p:sp>
      <p:pic>
        <p:nvPicPr>
          <p:cNvPr id="5122" name="Picture 2" descr="C:\Users\Khalid\Desktop\Field Crop insects Practical part\pea blue butterf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679" y="3368675"/>
            <a:ext cx="4389121" cy="30321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halid\Desktop\Field Crop insects Practical part\pea blue butterfly -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3352800"/>
            <a:ext cx="4267201" cy="303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53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9605"/>
            <a:ext cx="8991600" cy="1384995"/>
          </a:xfrm>
          <a:prstGeom prst="rect">
            <a:avLst/>
          </a:prstGeom>
        </p:spPr>
        <p:txBody>
          <a:bodyPr wrap="square">
            <a:spAutoFit/>
          </a:bodyPr>
          <a:lstStyle/>
          <a:p>
            <a:pPr fontAlgn="base">
              <a:spcBef>
                <a:spcPct val="0"/>
              </a:spcBef>
              <a:spcAft>
                <a:spcPct val="0"/>
              </a:spcAft>
              <a:defRPr/>
            </a:pPr>
            <a:r>
              <a:rPr lang="en-US" sz="2800" b="1" dirty="0" smtClean="0">
                <a:cs typeface="+mj-cs"/>
              </a:rPr>
              <a:t>Leguminous </a:t>
            </a:r>
            <a:r>
              <a:rPr lang="en-US" sz="2800" b="1" dirty="0" smtClean="0">
                <a:cs typeface="+mj-cs"/>
              </a:rPr>
              <a:t>Plants</a:t>
            </a:r>
            <a:r>
              <a:rPr lang="en-GB" sz="2800" dirty="0">
                <a:cs typeface="+mj-cs"/>
              </a:rPr>
              <a:t> </a:t>
            </a:r>
            <a:r>
              <a:rPr lang="en-US" sz="2800" b="1" dirty="0" smtClean="0"/>
              <a:t>Include </a:t>
            </a:r>
            <a:r>
              <a:rPr lang="en-US" sz="2800" b="1" dirty="0"/>
              <a:t>the following </a:t>
            </a:r>
            <a:r>
              <a:rPr lang="en-US" sz="2800" b="1" dirty="0" smtClean="0">
                <a:cs typeface="+mj-cs"/>
              </a:rPr>
              <a:t>crops: </a:t>
            </a:r>
            <a:endParaRPr lang="en-GB" sz="2800" dirty="0">
              <a:cs typeface="+mj-cs"/>
            </a:endParaRPr>
          </a:p>
          <a:p>
            <a:pPr fontAlgn="base">
              <a:spcBef>
                <a:spcPct val="0"/>
              </a:spcBef>
              <a:spcAft>
                <a:spcPct val="0"/>
              </a:spcAft>
              <a:defRPr/>
            </a:pPr>
            <a:r>
              <a:rPr lang="en-US" sz="2800" b="1" dirty="0" smtClean="0">
                <a:cs typeface="+mj-cs"/>
              </a:rPr>
              <a:t>(</a:t>
            </a:r>
            <a:r>
              <a:rPr lang="en-US" sz="2800" b="1" dirty="0">
                <a:latin typeface="Times New Roman" pitchFamily="18" charset="0"/>
                <a:cs typeface="Times New Roman" pitchFamily="18" charset="0"/>
              </a:rPr>
              <a:t>broad </a:t>
            </a:r>
            <a:r>
              <a:rPr lang="en-US" sz="2800" b="1" dirty="0" smtClean="0">
                <a:latin typeface="Times New Roman" pitchFamily="18" charset="0"/>
                <a:cs typeface="Times New Roman" pitchFamily="18" charset="0"/>
              </a:rPr>
              <a:t>bean, </a:t>
            </a:r>
            <a:r>
              <a:rPr lang="en-US" sz="2800" b="1" dirty="0" smtClean="0">
                <a:cs typeface="+mj-cs"/>
              </a:rPr>
              <a:t>Bean</a:t>
            </a:r>
            <a:r>
              <a:rPr lang="en-US" sz="2800" b="1" dirty="0">
                <a:cs typeface="+mj-cs"/>
              </a:rPr>
              <a:t>, Pea, Cowpea, Lentil, Chickpea, Green gram, Alfalfa and Clover</a:t>
            </a:r>
            <a:r>
              <a:rPr lang="en-US" sz="2800" b="1" dirty="0" smtClean="0">
                <a:cs typeface="+mj-cs"/>
              </a:rPr>
              <a:t>)</a:t>
            </a:r>
          </a:p>
        </p:txBody>
      </p:sp>
      <p:sp>
        <p:nvSpPr>
          <p:cNvPr id="5" name="AutoShape 6" descr="Clover 'Dalkeith' - The Diggers Club"/>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1" name="AutoShape 13" descr="C:\Users\Azad\Desktop\bean-haricot-s0152_a84af1e5-6ec5-46a6-a6eb-8ac244d48d2e_1200x.webp"/>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200691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 y="609600"/>
            <a:ext cx="9114971" cy="2514600"/>
          </a:xfrm>
        </p:spPr>
        <p:txBody>
          <a:bodyPr/>
          <a:lstStyle/>
          <a:p>
            <a:pPr marL="0" lvl="0" indent="0" algn="just" rtl="0" eaLnBrk="1" hangingPunct="1">
              <a:spcBef>
                <a:spcPct val="0"/>
              </a:spcBef>
              <a:buNone/>
              <a:defRPr/>
            </a:pPr>
            <a:r>
              <a:rPr lang="en-GB" dirty="0">
                <a:solidFill>
                  <a:srgbClr val="C0504D">
                    <a:lumMod val="60000"/>
                    <a:lumOff val="40000"/>
                  </a:srgbClr>
                </a:solidFill>
                <a:cs typeface="Times New Roman" pitchFamily="18" charset="0"/>
              </a:rPr>
              <a:t>.</a:t>
            </a:r>
            <a:r>
              <a:rPr lang="en-GB" dirty="0">
                <a:solidFill>
                  <a:prstClr val="white"/>
                </a:solidFill>
                <a:cs typeface="Times New Roman" pitchFamily="18" charset="0"/>
              </a:rPr>
              <a:t> </a:t>
            </a:r>
            <a:r>
              <a:rPr lang="en-GB" dirty="0">
                <a:cs typeface="Times New Roman" pitchFamily="18" charset="0"/>
              </a:rPr>
              <a:t>Both sexes have a small thin tail on each hind wing. There are two small black eye spots, ringed with orange, at the base of each tail, on the underside of the wings.  </a:t>
            </a:r>
            <a:r>
              <a:rPr lang="en-US" dirty="0">
                <a:cs typeface="Times New Roman" pitchFamily="18" charset="0"/>
              </a:rPr>
              <a:t>The wingspan is 24–32 mm for males and 24–34 mm for females.</a:t>
            </a:r>
            <a:endParaRPr lang="en-GB" dirty="0">
              <a:cs typeface="Times New Roman" pitchFamily="18" charset="0"/>
            </a:endParaRPr>
          </a:p>
          <a:p>
            <a:endParaRPr lang="ar-IQ" dirty="0"/>
          </a:p>
        </p:txBody>
      </p:sp>
    </p:spTree>
    <p:extLst>
      <p:ext uri="{BB962C8B-B14F-4D97-AF65-F5344CB8AC3E}">
        <p14:creationId xmlns:p14="http://schemas.microsoft.com/office/powerpoint/2010/main" val="1551043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64855"/>
            <a:ext cx="8991600" cy="2677656"/>
          </a:xfrm>
          <a:prstGeom prst="rect">
            <a:avLst/>
          </a:prstGeom>
        </p:spPr>
        <p:txBody>
          <a:bodyPr wrap="square">
            <a:spAutoFit/>
          </a:bodyPr>
          <a:lstStyle/>
          <a:p>
            <a:pPr algn="just" fontAlgn="base">
              <a:spcBef>
                <a:spcPct val="0"/>
              </a:spcBef>
              <a:spcAft>
                <a:spcPct val="0"/>
              </a:spcAft>
              <a:defRPr/>
            </a:pPr>
            <a:r>
              <a:rPr lang="en-US" sz="2800" b="1" dirty="0">
                <a:cs typeface="Times New Roman" pitchFamily="18" charset="0"/>
              </a:rPr>
              <a:t>Damage</a:t>
            </a:r>
            <a:r>
              <a:rPr lang="en-US" sz="2800" dirty="0">
                <a:cs typeface="Times New Roman" pitchFamily="18" charset="0"/>
              </a:rPr>
              <a:t>:</a:t>
            </a:r>
          </a:p>
          <a:p>
            <a:pPr fontAlgn="base">
              <a:spcBef>
                <a:spcPct val="0"/>
              </a:spcBef>
              <a:spcAft>
                <a:spcPct val="0"/>
              </a:spcAft>
              <a:defRPr/>
            </a:pPr>
            <a:r>
              <a:rPr lang="en-US" sz="2800" b="1" dirty="0" smtClean="0">
                <a:cs typeface="Times New Roman" pitchFamily="18" charset="0"/>
              </a:rPr>
              <a:t>1-</a:t>
            </a:r>
            <a:r>
              <a:rPr lang="en-US" sz="2800" dirty="0" smtClean="0">
                <a:cs typeface="Times New Roman" pitchFamily="18" charset="0"/>
              </a:rPr>
              <a:t>The larvae feed on pods of long beans and other beans, </a:t>
            </a:r>
          </a:p>
          <a:p>
            <a:pPr fontAlgn="base">
              <a:spcBef>
                <a:spcPct val="0"/>
              </a:spcBef>
              <a:spcAft>
                <a:spcPct val="0"/>
              </a:spcAft>
              <a:defRPr/>
            </a:pPr>
            <a:r>
              <a:rPr lang="en-US" sz="2800" dirty="0" smtClean="0">
                <a:cs typeface="Times New Roman" pitchFamily="18" charset="0"/>
              </a:rPr>
              <a:t>eating </a:t>
            </a:r>
            <a:r>
              <a:rPr lang="en-US" sz="2800" dirty="0">
                <a:cs typeface="Times New Roman" pitchFamily="18" charset="0"/>
              </a:rPr>
              <a:t>the young </a:t>
            </a:r>
            <a:r>
              <a:rPr lang="en-US" sz="2800" dirty="0" smtClean="0">
                <a:cs typeface="Times New Roman" pitchFamily="18" charset="0"/>
              </a:rPr>
              <a:t>seeds. </a:t>
            </a:r>
          </a:p>
          <a:p>
            <a:pPr fontAlgn="base">
              <a:spcBef>
                <a:spcPct val="0"/>
              </a:spcBef>
              <a:spcAft>
                <a:spcPct val="0"/>
              </a:spcAft>
              <a:defRPr/>
            </a:pPr>
            <a:r>
              <a:rPr lang="en-US" sz="2800" b="1" dirty="0" smtClean="0">
                <a:cs typeface="Times New Roman" pitchFamily="18" charset="0"/>
              </a:rPr>
              <a:t>2-</a:t>
            </a:r>
            <a:r>
              <a:rPr lang="en-US" sz="2800" dirty="0" smtClean="0">
                <a:cs typeface="Times New Roman" pitchFamily="18" charset="0"/>
              </a:rPr>
              <a:t>on </a:t>
            </a:r>
            <a:r>
              <a:rPr lang="en-US" sz="2800" dirty="0">
                <a:cs typeface="Times New Roman" pitchFamily="18" charset="0"/>
              </a:rPr>
              <a:t>small pods the larvae makes a hole in the pod </a:t>
            </a:r>
            <a:r>
              <a:rPr lang="en-US" sz="2800" dirty="0"/>
              <a:t>and feeding on pod </a:t>
            </a:r>
            <a:r>
              <a:rPr lang="en-US" sz="2800" dirty="0" smtClean="0"/>
              <a:t>contents. </a:t>
            </a:r>
          </a:p>
          <a:p>
            <a:pPr fontAlgn="base">
              <a:spcBef>
                <a:spcPct val="0"/>
              </a:spcBef>
              <a:spcAft>
                <a:spcPct val="0"/>
              </a:spcAft>
              <a:defRPr/>
            </a:pPr>
            <a:r>
              <a:rPr lang="en-US" sz="2800" dirty="0" smtClean="0"/>
              <a:t>The </a:t>
            </a:r>
            <a:r>
              <a:rPr lang="en-US" sz="2800" dirty="0"/>
              <a:t>damage characterized by round holes in </a:t>
            </a:r>
            <a:r>
              <a:rPr lang="en-US" sz="2800" dirty="0" smtClean="0"/>
              <a:t>pods.</a:t>
            </a:r>
            <a:endParaRPr lang="en-GB" sz="2800" dirty="0">
              <a:cs typeface="Times New Roman" pitchFamily="18" charset="0"/>
            </a:endParaRPr>
          </a:p>
        </p:txBody>
      </p:sp>
      <p:pic>
        <p:nvPicPr>
          <p:cNvPr id="6146" name="Picture 2" descr="C:\Users\Khalid\Desktop\Field Crop insects Practical part\larvae of long blue tail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05200"/>
            <a:ext cx="4528809" cy="257556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halid\Desktop\Field Crop insects Practical part\larvae of long blue 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394" y="3505200"/>
            <a:ext cx="4287873" cy="258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80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98480"/>
            <a:ext cx="9067799" cy="3416320"/>
          </a:xfrm>
          <a:prstGeom prst="rect">
            <a:avLst/>
          </a:prstGeom>
        </p:spPr>
        <p:txBody>
          <a:bodyPr wrap="square">
            <a:spAutoFit/>
          </a:bodyPr>
          <a:lstStyle/>
          <a:p>
            <a:pPr algn="ctr" fontAlgn="base">
              <a:spcBef>
                <a:spcPct val="0"/>
              </a:spcBef>
              <a:spcAft>
                <a:spcPct val="0"/>
              </a:spcAft>
              <a:defRPr/>
            </a:pPr>
            <a:r>
              <a:rPr lang="en-US" sz="3600" b="1" dirty="0">
                <a:cs typeface="Arial" pitchFamily="34" charset="0"/>
              </a:rPr>
              <a:t>4- Alfalfa Weevil </a:t>
            </a:r>
          </a:p>
          <a:p>
            <a:pPr algn="ctr" fontAlgn="base">
              <a:spcBef>
                <a:spcPct val="0"/>
              </a:spcBef>
              <a:spcAft>
                <a:spcPct val="0"/>
              </a:spcAft>
              <a:defRPr/>
            </a:pPr>
            <a:r>
              <a:rPr lang="en-US" sz="3600" b="1" dirty="0">
                <a:cs typeface="Arial" pitchFamily="34" charset="0"/>
              </a:rPr>
              <a:t>(Clover Leaf Weevil</a:t>
            </a:r>
            <a:r>
              <a:rPr lang="en-US" sz="3600" b="1" dirty="0" smtClean="0">
                <a:cs typeface="Arial" pitchFamily="34" charset="0"/>
              </a:rPr>
              <a:t>)</a:t>
            </a:r>
          </a:p>
          <a:p>
            <a:pPr algn="ctr" fontAlgn="base">
              <a:spcBef>
                <a:spcPct val="0"/>
              </a:spcBef>
              <a:spcAft>
                <a:spcPct val="0"/>
              </a:spcAft>
              <a:defRPr/>
            </a:pPr>
            <a:endParaRPr lang="en-GB" sz="3600" dirty="0">
              <a:cs typeface="Arial" pitchFamily="34" charset="0"/>
            </a:endParaRPr>
          </a:p>
          <a:p>
            <a:pPr algn="ctr" fontAlgn="base">
              <a:spcBef>
                <a:spcPct val="0"/>
              </a:spcBef>
              <a:spcAft>
                <a:spcPct val="0"/>
              </a:spcAft>
              <a:defRPr/>
            </a:pPr>
            <a:r>
              <a:rPr lang="en-US" sz="3600" b="1" i="1" dirty="0" err="1">
                <a:cs typeface="Arial" pitchFamily="34" charset="0"/>
              </a:rPr>
              <a:t>Hypera</a:t>
            </a:r>
            <a:r>
              <a:rPr lang="en-US" sz="3600" b="1" i="1" dirty="0">
                <a:cs typeface="Arial" pitchFamily="34" charset="0"/>
              </a:rPr>
              <a:t> </a:t>
            </a:r>
            <a:r>
              <a:rPr lang="en-US" sz="3600" b="1" i="1" dirty="0" err="1">
                <a:cs typeface="Arial" pitchFamily="34" charset="0"/>
              </a:rPr>
              <a:t>punctata</a:t>
            </a:r>
            <a:r>
              <a:rPr lang="en-US" sz="3600" b="1" dirty="0">
                <a:cs typeface="Arial" pitchFamily="34" charset="0"/>
              </a:rPr>
              <a:t> (</a:t>
            </a:r>
            <a:r>
              <a:rPr lang="en-US" sz="3600" b="1" dirty="0" err="1">
                <a:cs typeface="Arial" pitchFamily="34" charset="0"/>
              </a:rPr>
              <a:t>Fabricius</a:t>
            </a:r>
            <a:r>
              <a:rPr lang="en-US" sz="3600" b="1" dirty="0">
                <a:cs typeface="Arial" pitchFamily="34" charset="0"/>
              </a:rPr>
              <a:t>), </a:t>
            </a:r>
            <a:endParaRPr lang="en-US" sz="3600" b="1" dirty="0" smtClean="0">
              <a:cs typeface="Arial" pitchFamily="34" charset="0"/>
            </a:endParaRPr>
          </a:p>
          <a:p>
            <a:pPr algn="ctr" fontAlgn="base">
              <a:spcBef>
                <a:spcPct val="0"/>
              </a:spcBef>
              <a:spcAft>
                <a:spcPct val="0"/>
              </a:spcAft>
              <a:defRPr/>
            </a:pPr>
            <a:endParaRPr lang="en-US" sz="3600" b="1" dirty="0">
              <a:cs typeface="Arial" pitchFamily="34" charset="0"/>
            </a:endParaRPr>
          </a:p>
          <a:p>
            <a:pPr algn="ctr" fontAlgn="base">
              <a:spcBef>
                <a:spcPct val="0"/>
              </a:spcBef>
              <a:spcAft>
                <a:spcPct val="0"/>
              </a:spcAft>
              <a:defRPr/>
            </a:pPr>
            <a:r>
              <a:rPr lang="en-US" sz="3600" b="1" dirty="0" smtClean="0">
                <a:cs typeface="Arial" pitchFamily="34" charset="0"/>
              </a:rPr>
              <a:t>(</a:t>
            </a:r>
            <a:r>
              <a:rPr lang="en-US" sz="3600" b="1" dirty="0" err="1">
                <a:cs typeface="Arial" pitchFamily="34" charset="0"/>
              </a:rPr>
              <a:t>Coleoptera</a:t>
            </a:r>
            <a:r>
              <a:rPr lang="en-US" sz="3600" b="1" dirty="0">
                <a:cs typeface="Arial" pitchFamily="34" charset="0"/>
              </a:rPr>
              <a:t>: </a:t>
            </a:r>
            <a:r>
              <a:rPr lang="en-US" sz="3600" b="1" dirty="0" err="1">
                <a:cs typeface="Arial" pitchFamily="34" charset="0"/>
              </a:rPr>
              <a:t>Curculionidae</a:t>
            </a:r>
            <a:r>
              <a:rPr lang="en-US" sz="3600" b="1" dirty="0">
                <a:cs typeface="Arial" pitchFamily="34" charset="0"/>
              </a:rPr>
              <a:t>)</a:t>
            </a:r>
            <a:endParaRPr lang="en-GB" sz="3600" dirty="0">
              <a:cs typeface="Arial" pitchFamily="34" charset="0"/>
            </a:endParaRPr>
          </a:p>
        </p:txBody>
      </p:sp>
    </p:spTree>
    <p:extLst>
      <p:ext uri="{BB962C8B-B14F-4D97-AF65-F5344CB8AC3E}">
        <p14:creationId xmlns:p14="http://schemas.microsoft.com/office/powerpoint/2010/main" val="91645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7740"/>
            <a:ext cx="9144000" cy="1569660"/>
          </a:xfrm>
          <a:prstGeom prst="rect">
            <a:avLst/>
          </a:prstGeom>
        </p:spPr>
        <p:txBody>
          <a:bodyPr wrap="square">
            <a:spAutoFit/>
          </a:bodyPr>
          <a:lstStyle/>
          <a:p>
            <a:pPr algn="just" fontAlgn="base">
              <a:spcBef>
                <a:spcPct val="0"/>
              </a:spcBef>
              <a:spcAft>
                <a:spcPct val="0"/>
              </a:spcAft>
              <a:defRPr/>
            </a:pPr>
            <a:r>
              <a:rPr lang="en-US" sz="3200" b="1" dirty="0">
                <a:cs typeface="Arial" pitchFamily="34" charset="0"/>
              </a:rPr>
              <a:t>Description</a:t>
            </a:r>
            <a:r>
              <a:rPr lang="en-US" sz="3200" b="1" dirty="0" smtClean="0">
                <a:cs typeface="Arial" pitchFamily="34" charset="0"/>
              </a:rPr>
              <a:t>:</a:t>
            </a:r>
            <a:endParaRPr lang="en-GB" sz="3200" dirty="0">
              <a:cs typeface="Arial" pitchFamily="34" charset="0"/>
            </a:endParaRPr>
          </a:p>
          <a:p>
            <a:pPr algn="just" fontAlgn="base">
              <a:spcBef>
                <a:spcPct val="0"/>
              </a:spcBef>
              <a:spcAft>
                <a:spcPct val="0"/>
              </a:spcAft>
              <a:defRPr/>
            </a:pPr>
            <a:r>
              <a:rPr lang="en-US" sz="3200" b="1" dirty="0" smtClean="0">
                <a:cs typeface="Arial" pitchFamily="34" charset="0"/>
              </a:rPr>
              <a:t>Egg:</a:t>
            </a:r>
            <a:r>
              <a:rPr lang="en-US" sz="3200" dirty="0" smtClean="0">
                <a:cs typeface="Arial" pitchFamily="34" charset="0"/>
              </a:rPr>
              <a:t>- </a:t>
            </a:r>
            <a:r>
              <a:rPr lang="en-US" sz="3200" dirty="0">
                <a:cs typeface="Arial" pitchFamily="34" charset="0"/>
              </a:rPr>
              <a:t>The oval, 1 mm long, egg is pale yellow when first laid but gradually darkens to black.</a:t>
            </a:r>
            <a:r>
              <a:rPr lang="en-US" sz="3200" b="1" dirty="0">
                <a:cs typeface="Arial" pitchFamily="34" charset="0"/>
              </a:rPr>
              <a:t> </a:t>
            </a:r>
            <a:endParaRPr lang="en-GB" sz="3200" dirty="0">
              <a:cs typeface="Arial" pitchFamily="34" charset="0"/>
            </a:endParaRPr>
          </a:p>
        </p:txBody>
      </p:sp>
      <p:pic>
        <p:nvPicPr>
          <p:cNvPr id="7170" name="Picture 2" descr="C:\Users\Khalid\Desktop\Field Crop insects Practical part\alfalfa weevil - Cop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19400"/>
            <a:ext cx="3335003"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46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2209800"/>
          </a:xfrm>
        </p:spPr>
        <p:txBody>
          <a:bodyPr/>
          <a:lstStyle/>
          <a:p>
            <a:pPr marL="0" indent="0" algn="l" rtl="0">
              <a:buNone/>
            </a:pPr>
            <a:r>
              <a:rPr lang="en-US" b="1" dirty="0">
                <a:cs typeface="Arial" pitchFamily="34" charset="0"/>
              </a:rPr>
              <a:t>Larva:</a:t>
            </a:r>
            <a:r>
              <a:rPr lang="en-US" dirty="0">
                <a:cs typeface="Arial" pitchFamily="34" charset="0"/>
              </a:rPr>
              <a:t>-  </a:t>
            </a:r>
            <a:r>
              <a:rPr lang="en-US" dirty="0" smtClean="0">
                <a:cs typeface="Arial" pitchFamily="34" charset="0"/>
              </a:rPr>
              <a:t>   The </a:t>
            </a:r>
            <a:r>
              <a:rPr lang="en-US" dirty="0">
                <a:cs typeface="Arial" pitchFamily="34" charset="0"/>
              </a:rPr>
              <a:t>young, legless larva is green. Reaching a mature length of 12 to 13 mm, the grub is greenish or yellowish with a white or pink line down the center of the back and a dark line along each side.</a:t>
            </a:r>
            <a:endParaRPr lang="ar-IQ" dirty="0"/>
          </a:p>
        </p:txBody>
      </p:sp>
      <p:pic>
        <p:nvPicPr>
          <p:cNvPr id="8194" name="Picture 2" descr="C:\Users\Khalid\Desktop\Field Crop insects Practical part\alfalfa weevil - Copy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19400"/>
            <a:ext cx="2743200" cy="330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04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1"/>
            <a:ext cx="9144000" cy="2209799"/>
          </a:xfrm>
        </p:spPr>
        <p:txBody>
          <a:bodyPr/>
          <a:lstStyle/>
          <a:p>
            <a:pPr marL="0" lvl="0" indent="0" algn="just" rtl="0" eaLnBrk="1" hangingPunct="1">
              <a:spcBef>
                <a:spcPct val="0"/>
              </a:spcBef>
              <a:buNone/>
              <a:defRPr/>
            </a:pPr>
            <a:r>
              <a:rPr lang="en-US" b="1" dirty="0">
                <a:cs typeface="Arial" pitchFamily="34" charset="0"/>
              </a:rPr>
              <a:t>Pupa</a:t>
            </a:r>
            <a:r>
              <a:rPr lang="en-US" dirty="0">
                <a:cs typeface="Arial" pitchFamily="34" charset="0"/>
              </a:rPr>
              <a:t> </a:t>
            </a:r>
            <a:r>
              <a:rPr lang="en-US" dirty="0" smtClean="0">
                <a:cs typeface="Arial" pitchFamily="34" charset="0"/>
              </a:rPr>
              <a:t>:- </a:t>
            </a:r>
          </a:p>
          <a:p>
            <a:pPr marL="0" lvl="0" indent="0" algn="just" rtl="0" eaLnBrk="1" hangingPunct="1">
              <a:spcBef>
                <a:spcPct val="0"/>
              </a:spcBef>
              <a:buNone/>
              <a:defRPr/>
            </a:pPr>
            <a:r>
              <a:rPr lang="en-US" dirty="0">
                <a:cs typeface="Arial" pitchFamily="34" charset="0"/>
              </a:rPr>
              <a:t> </a:t>
            </a:r>
            <a:r>
              <a:rPr lang="en-US" dirty="0" smtClean="0">
                <a:cs typeface="Arial" pitchFamily="34" charset="0"/>
              </a:rPr>
              <a:t>      The </a:t>
            </a:r>
            <a:r>
              <a:rPr lang="en-US" dirty="0">
                <a:cs typeface="Arial" pitchFamily="34" charset="0"/>
              </a:rPr>
              <a:t>yellow-green pupa is 5.5 to 7 mm long and has a dark green abdomen. It is enclosed by a straw colored cocoon 9 to 10 mm in length.</a:t>
            </a:r>
            <a:r>
              <a:rPr lang="en-US" b="1" dirty="0">
                <a:cs typeface="Arial" pitchFamily="34" charset="0"/>
              </a:rPr>
              <a:t> </a:t>
            </a:r>
            <a:endParaRPr lang="en-US" b="1" dirty="0" smtClean="0">
              <a:cs typeface="Arial" pitchFamily="34" charset="0"/>
            </a:endParaRPr>
          </a:p>
        </p:txBody>
      </p:sp>
      <p:pic>
        <p:nvPicPr>
          <p:cNvPr id="9218" name="Picture 2" descr="C:\Users\Khalid\Desktop\Field Crop insects Practical part\alfalfa weevil - Copy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035" y="2895600"/>
            <a:ext cx="4232725" cy="309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46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2209800"/>
          </a:xfrm>
        </p:spPr>
        <p:txBody>
          <a:bodyPr/>
          <a:lstStyle/>
          <a:p>
            <a:pPr marL="0" indent="0" algn="l" rtl="0">
              <a:buNone/>
            </a:pPr>
            <a:r>
              <a:rPr lang="en-US" b="1" dirty="0">
                <a:cs typeface="Arial" pitchFamily="34" charset="0"/>
              </a:rPr>
              <a:t>Adult</a:t>
            </a:r>
            <a:r>
              <a:rPr lang="en-US" dirty="0">
                <a:cs typeface="Arial" pitchFamily="34" charset="0"/>
              </a:rPr>
              <a:t> </a:t>
            </a:r>
            <a:r>
              <a:rPr lang="en-US" dirty="0" smtClean="0">
                <a:cs typeface="Arial" pitchFamily="34" charset="0"/>
              </a:rPr>
              <a:t>:– </a:t>
            </a:r>
          </a:p>
          <a:p>
            <a:pPr marL="0" indent="0" algn="just" rtl="0">
              <a:buNone/>
            </a:pPr>
            <a:r>
              <a:rPr lang="en-US" dirty="0" smtClean="0">
                <a:cs typeface="Arial" pitchFamily="34" charset="0"/>
              </a:rPr>
              <a:t>      About </a:t>
            </a:r>
            <a:r>
              <a:rPr lang="en-US" dirty="0">
                <a:cs typeface="Arial" pitchFamily="34" charset="0"/>
              </a:rPr>
              <a:t>5 to 10 mm long, this snout beetle is covered with small gray, brown, and yellow scales which make it appear mottled and indistinctly striped.</a:t>
            </a:r>
            <a:endParaRPr lang="ar-IQ" dirty="0"/>
          </a:p>
        </p:txBody>
      </p:sp>
      <p:pic>
        <p:nvPicPr>
          <p:cNvPr id="10242" name="Picture 2" descr="C:\Users\Khalid\Desktop\Field Crop insects Practical part\alfalfa weevil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327" y="3760470"/>
            <a:ext cx="297730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06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2677656"/>
          </a:xfrm>
          <a:prstGeom prst="rect">
            <a:avLst/>
          </a:prstGeom>
        </p:spPr>
        <p:txBody>
          <a:bodyPr wrap="square">
            <a:spAutoFit/>
          </a:bodyPr>
          <a:lstStyle/>
          <a:p>
            <a:pPr algn="just" fontAlgn="base">
              <a:spcBef>
                <a:spcPct val="0"/>
              </a:spcBef>
              <a:spcAft>
                <a:spcPct val="0"/>
              </a:spcAft>
              <a:defRPr/>
            </a:pPr>
            <a:r>
              <a:rPr lang="en-US" sz="2800" b="1" dirty="0" smtClean="0">
                <a:cs typeface="Arial" pitchFamily="34" charset="0"/>
              </a:rPr>
              <a:t>Damage</a:t>
            </a:r>
            <a:r>
              <a:rPr lang="en-US" sz="2800" dirty="0" smtClean="0">
                <a:cs typeface="Arial" pitchFamily="34" charset="0"/>
              </a:rPr>
              <a:t>: </a:t>
            </a:r>
          </a:p>
          <a:p>
            <a:pPr algn="just" fontAlgn="base">
              <a:spcBef>
                <a:spcPct val="0"/>
              </a:spcBef>
              <a:spcAft>
                <a:spcPct val="0"/>
              </a:spcAft>
              <a:defRPr/>
            </a:pPr>
            <a:r>
              <a:rPr lang="en-US" sz="2800" dirty="0">
                <a:cs typeface="Arial" pitchFamily="34" charset="0"/>
              </a:rPr>
              <a:t> </a:t>
            </a:r>
            <a:r>
              <a:rPr lang="en-US" sz="2800" dirty="0" smtClean="0">
                <a:cs typeface="Arial" pitchFamily="34" charset="0"/>
              </a:rPr>
              <a:t>      The </a:t>
            </a:r>
            <a:r>
              <a:rPr lang="en-US" sz="2800" dirty="0">
                <a:cs typeface="Arial" pitchFamily="34" charset="0"/>
              </a:rPr>
              <a:t>larvae begin feeding on plants early in the spring. Infested plants become ragged as the grubs chew out small holes and irregular patches from leaves. Damage is most severe during late, cool, dry springs. During wet or humid weather, many larvae are killed by a fungal disease.</a:t>
            </a:r>
            <a:endParaRPr lang="en-GB" sz="2800" dirty="0">
              <a:cs typeface="Arial" pitchFamily="34" charset="0"/>
            </a:endParaRPr>
          </a:p>
        </p:txBody>
      </p:sp>
      <p:pic>
        <p:nvPicPr>
          <p:cNvPr id="3" name="Picture 1" descr="D:\Insects\Field Crops insects\4- Leguminosae insects\Hypera\alfalfaWeevilDamage.jpg"/>
          <p:cNvPicPr>
            <a:picLocks noChangeAspect="1" noChangeArrowheads="1"/>
          </p:cNvPicPr>
          <p:nvPr/>
        </p:nvPicPr>
        <p:blipFill>
          <a:blip r:embed="rId2"/>
          <a:srcRect/>
          <a:stretch>
            <a:fillRect/>
          </a:stretch>
        </p:blipFill>
        <p:spPr bwMode="auto">
          <a:xfrm>
            <a:off x="4800600" y="2982192"/>
            <a:ext cx="4231481" cy="3418608"/>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40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 descr="D:\Insects\Field Crops insects\4- Leguminosae insects\Hypera\alfwvl_lar.JPG"/>
          <p:cNvPicPr>
            <a:picLocks noChangeAspect="1" noChangeArrowheads="1"/>
          </p:cNvPicPr>
          <p:nvPr/>
        </p:nvPicPr>
        <p:blipFill>
          <a:blip r:embed="rId2"/>
          <a:srcRect/>
          <a:stretch>
            <a:fillRect/>
          </a:stretch>
        </p:blipFill>
        <p:spPr bwMode="auto">
          <a:xfrm>
            <a:off x="900113" y="457200"/>
            <a:ext cx="7429500" cy="5688013"/>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1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10600" cy="6629400"/>
          </a:xfrm>
        </p:spPr>
        <p:txBody>
          <a:bodyPr/>
          <a:lstStyle/>
          <a:p>
            <a:pPr marL="0" lvl="0" indent="0" algn="l" rtl="0" eaLnBrk="1" hangingPunct="1">
              <a:spcBef>
                <a:spcPct val="0"/>
              </a:spcBef>
              <a:buNone/>
              <a:defRPr/>
            </a:pPr>
            <a:r>
              <a:rPr lang="en-US" sz="2800" b="1" dirty="0">
                <a:cs typeface="Times New Roman" pitchFamily="18" charset="0"/>
              </a:rPr>
              <a:t>Some Insects of Leguminous Plants</a:t>
            </a:r>
            <a:r>
              <a:rPr lang="en-US" sz="2800" b="1" dirty="0" smtClean="0">
                <a:cs typeface="Times New Roman" pitchFamily="18" charset="0"/>
              </a:rPr>
              <a:t>:</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1- Large Bean Seed </a:t>
            </a:r>
            <a:r>
              <a:rPr lang="en-US" sz="2800" b="1" dirty="0" smtClean="0">
                <a:cs typeface="Times New Roman" pitchFamily="18" charset="0"/>
              </a:rPr>
              <a:t>Weevil</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2- Black Bean </a:t>
            </a:r>
            <a:r>
              <a:rPr lang="en-US" sz="2800" b="1" dirty="0" smtClean="0">
                <a:cs typeface="Times New Roman" pitchFamily="18" charset="0"/>
              </a:rPr>
              <a:t>Aphid</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3- Pea Blue Butterfly (Long-tailed Blue</a:t>
            </a:r>
            <a:r>
              <a:rPr lang="en-US" sz="2800" b="1" dirty="0" smtClean="0">
                <a:cs typeface="Times New Roman" pitchFamily="18" charset="0"/>
              </a:rPr>
              <a:t>)</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4- Alfalfa </a:t>
            </a:r>
            <a:r>
              <a:rPr lang="en-US" sz="2800" b="1" dirty="0" smtClean="0">
                <a:cs typeface="Times New Roman" pitchFamily="18" charset="0"/>
              </a:rPr>
              <a:t>Weevil</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5- Cowpea </a:t>
            </a:r>
            <a:r>
              <a:rPr lang="en-US" sz="2800" b="1" dirty="0" smtClean="0">
                <a:cs typeface="Times New Roman" pitchFamily="18" charset="0"/>
              </a:rPr>
              <a:t>Weevil</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6- Bean Leaf Borer</a:t>
            </a:r>
            <a:endParaRPr lang="ar-IQ" sz="2800" dirty="0"/>
          </a:p>
        </p:txBody>
      </p:sp>
    </p:spTree>
    <p:extLst>
      <p:ext uri="{BB962C8B-B14F-4D97-AF65-F5344CB8AC3E}">
        <p14:creationId xmlns:p14="http://schemas.microsoft.com/office/powerpoint/2010/main" val="29732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553199"/>
          </a:xfrm>
        </p:spPr>
        <p:txBody>
          <a:bodyPr/>
          <a:lstStyle/>
          <a:p>
            <a:pPr marL="0" lvl="0" indent="0" algn="l" rtl="0" eaLnBrk="1" hangingPunct="1">
              <a:spcBef>
                <a:spcPct val="0"/>
              </a:spcBef>
              <a:buNone/>
              <a:defRPr/>
            </a:pPr>
            <a:r>
              <a:rPr lang="en-US" sz="2800" b="1" dirty="0">
                <a:cs typeface="Times New Roman" pitchFamily="18" charset="0"/>
              </a:rPr>
              <a:t>7- Green </a:t>
            </a:r>
            <a:r>
              <a:rPr lang="en-US" sz="2800" b="1" dirty="0" smtClean="0">
                <a:cs typeface="Times New Roman" pitchFamily="18" charset="0"/>
              </a:rPr>
              <a:t>Leafhopper</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8- Pea Leaf </a:t>
            </a:r>
            <a:r>
              <a:rPr lang="en-US" sz="2800" b="1" dirty="0" smtClean="0">
                <a:cs typeface="Times New Roman" pitchFamily="18" charset="0"/>
              </a:rPr>
              <a:t>Miner</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9- Spotted Alfalfa </a:t>
            </a:r>
            <a:r>
              <a:rPr lang="en-US" sz="2800" b="1" dirty="0" smtClean="0">
                <a:cs typeface="Times New Roman" pitchFamily="18" charset="0"/>
              </a:rPr>
              <a:t>Aphid</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10- Green Peach </a:t>
            </a:r>
            <a:r>
              <a:rPr lang="en-US" sz="2800" b="1" dirty="0" smtClean="0">
                <a:cs typeface="Times New Roman" pitchFamily="18" charset="0"/>
              </a:rPr>
              <a:t>Aphid</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11- Cotton Whitefly </a:t>
            </a:r>
            <a:endParaRPr lang="en-US" sz="2800" b="1" dirty="0" smtClean="0">
              <a:cs typeface="Times New Roman" pitchFamily="18" charset="0"/>
            </a:endParaRP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12- Cotton </a:t>
            </a:r>
            <a:r>
              <a:rPr lang="en-US" sz="2800" b="1" dirty="0" smtClean="0">
                <a:cs typeface="Times New Roman" pitchFamily="18" charset="0"/>
              </a:rPr>
              <a:t>Aphid</a:t>
            </a:r>
          </a:p>
          <a:p>
            <a:pPr marL="0" lvl="0" indent="0" algn="l" rtl="0" eaLnBrk="1" hangingPunct="1">
              <a:spcBef>
                <a:spcPct val="0"/>
              </a:spcBef>
              <a:buNone/>
              <a:defRPr/>
            </a:pPr>
            <a:endParaRPr lang="en-GB" sz="2800" dirty="0">
              <a:cs typeface="Times New Roman" pitchFamily="18" charset="0"/>
            </a:endParaRPr>
          </a:p>
          <a:p>
            <a:pPr marL="0" lvl="0" indent="0" algn="l" rtl="0" eaLnBrk="1" hangingPunct="1">
              <a:spcBef>
                <a:spcPct val="0"/>
              </a:spcBef>
              <a:buNone/>
              <a:defRPr/>
            </a:pPr>
            <a:r>
              <a:rPr lang="en-US" sz="2800" b="1" dirty="0">
                <a:cs typeface="Times New Roman" pitchFamily="18" charset="0"/>
              </a:rPr>
              <a:t>13- Lentil </a:t>
            </a:r>
            <a:r>
              <a:rPr lang="en-US" sz="2800" b="1" dirty="0" smtClean="0">
                <a:cs typeface="Times New Roman" pitchFamily="18" charset="0"/>
              </a:rPr>
              <a:t>Aphid</a:t>
            </a:r>
            <a:endParaRPr lang="en-GB" sz="2800" dirty="0">
              <a:cs typeface="Times New Roman" pitchFamily="18" charset="0"/>
            </a:endParaRPr>
          </a:p>
        </p:txBody>
      </p:sp>
    </p:spTree>
    <p:extLst>
      <p:ext uri="{BB962C8B-B14F-4D97-AF65-F5344CB8AC3E}">
        <p14:creationId xmlns:p14="http://schemas.microsoft.com/office/powerpoint/2010/main" val="343491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457200"/>
            <a:ext cx="7848600" cy="3539430"/>
          </a:xfrm>
          <a:prstGeom prst="rect">
            <a:avLst/>
          </a:prstGeom>
        </p:spPr>
        <p:txBody>
          <a:bodyPr>
            <a:spAutoFit/>
          </a:bodyPr>
          <a:lstStyle/>
          <a:p>
            <a:pPr algn="ctr" fontAlgn="base">
              <a:spcBef>
                <a:spcPct val="0"/>
              </a:spcBef>
              <a:spcAft>
                <a:spcPct val="0"/>
              </a:spcAft>
              <a:defRPr/>
            </a:pPr>
            <a:r>
              <a:rPr lang="en-US" sz="3200" b="1" dirty="0">
                <a:cs typeface="Arial" pitchFamily="34" charset="0"/>
              </a:rPr>
              <a:t>1- Large Bean Seed </a:t>
            </a:r>
            <a:r>
              <a:rPr lang="en-US" sz="3200" b="1" dirty="0" smtClean="0">
                <a:cs typeface="Arial" pitchFamily="34" charset="0"/>
              </a:rPr>
              <a:t>Weevil</a:t>
            </a:r>
          </a:p>
          <a:p>
            <a:pPr algn="ctr" fontAlgn="base">
              <a:spcBef>
                <a:spcPct val="0"/>
              </a:spcBef>
              <a:spcAft>
                <a:spcPct val="0"/>
              </a:spcAft>
              <a:defRPr/>
            </a:pPr>
            <a:endParaRPr lang="en-US" sz="3200" b="1" dirty="0" smtClean="0">
              <a:cs typeface="Arial" pitchFamily="34" charset="0"/>
            </a:endParaRPr>
          </a:p>
          <a:p>
            <a:pPr algn="ctr" fontAlgn="base">
              <a:spcBef>
                <a:spcPct val="0"/>
              </a:spcBef>
              <a:spcAft>
                <a:spcPct val="0"/>
              </a:spcAft>
              <a:defRPr/>
            </a:pPr>
            <a:endParaRPr lang="en-GB" sz="3200" dirty="0">
              <a:cs typeface="Arial" pitchFamily="34" charset="0"/>
            </a:endParaRPr>
          </a:p>
          <a:p>
            <a:pPr algn="ctr" fontAlgn="base">
              <a:spcBef>
                <a:spcPct val="0"/>
              </a:spcBef>
              <a:spcAft>
                <a:spcPct val="0"/>
              </a:spcAft>
              <a:defRPr/>
            </a:pPr>
            <a:r>
              <a:rPr lang="en-US" sz="3200" b="1" i="1" dirty="0" err="1">
                <a:cs typeface="Arial" pitchFamily="34" charset="0"/>
              </a:rPr>
              <a:t>Bruchus</a:t>
            </a:r>
            <a:r>
              <a:rPr lang="en-US" sz="3200" b="1" i="1" dirty="0">
                <a:cs typeface="Arial" pitchFamily="34" charset="0"/>
              </a:rPr>
              <a:t> </a:t>
            </a:r>
            <a:r>
              <a:rPr lang="en-US" sz="3200" b="1" i="1" dirty="0" err="1">
                <a:cs typeface="Arial" pitchFamily="34" charset="0"/>
              </a:rPr>
              <a:t>rufimanus</a:t>
            </a:r>
            <a:r>
              <a:rPr lang="en-US" sz="3200" b="1" dirty="0">
                <a:cs typeface="Arial" pitchFamily="34" charset="0"/>
              </a:rPr>
              <a:t> (</a:t>
            </a:r>
            <a:r>
              <a:rPr lang="en-US" sz="3200" b="1" dirty="0" err="1">
                <a:cs typeface="Arial" pitchFamily="34" charset="0"/>
              </a:rPr>
              <a:t>Boheman</a:t>
            </a:r>
            <a:r>
              <a:rPr lang="en-US" sz="3200" b="1" dirty="0" smtClean="0">
                <a:cs typeface="Arial" pitchFamily="34" charset="0"/>
              </a:rPr>
              <a:t>)</a:t>
            </a:r>
          </a:p>
          <a:p>
            <a:pPr algn="ctr" fontAlgn="base">
              <a:spcBef>
                <a:spcPct val="0"/>
              </a:spcBef>
              <a:spcAft>
                <a:spcPct val="0"/>
              </a:spcAft>
              <a:defRPr/>
            </a:pPr>
            <a:endParaRPr lang="en-US" sz="3200" b="1" dirty="0">
              <a:cs typeface="Arial" pitchFamily="34" charset="0"/>
            </a:endParaRPr>
          </a:p>
          <a:p>
            <a:pPr algn="ctr" fontAlgn="base">
              <a:spcBef>
                <a:spcPct val="0"/>
              </a:spcBef>
              <a:spcAft>
                <a:spcPct val="0"/>
              </a:spcAft>
              <a:defRPr/>
            </a:pPr>
            <a:endParaRPr lang="en-US" sz="3200" b="1" dirty="0">
              <a:cs typeface="Arial" pitchFamily="34" charset="0"/>
            </a:endParaRPr>
          </a:p>
          <a:p>
            <a:pPr algn="ctr" fontAlgn="base">
              <a:spcBef>
                <a:spcPct val="0"/>
              </a:spcBef>
              <a:spcAft>
                <a:spcPct val="0"/>
              </a:spcAft>
              <a:defRPr/>
            </a:pPr>
            <a:r>
              <a:rPr lang="en-US" sz="3200" b="1" dirty="0">
                <a:cs typeface="Arial" pitchFamily="34" charset="0"/>
              </a:rPr>
              <a:t>(</a:t>
            </a:r>
            <a:r>
              <a:rPr lang="en-US" sz="3200" b="1" dirty="0" err="1" smtClean="0">
                <a:cs typeface="Arial" pitchFamily="34" charset="0"/>
              </a:rPr>
              <a:t>Coleoptera</a:t>
            </a:r>
            <a:r>
              <a:rPr lang="en-US" sz="3200" b="1" dirty="0" smtClean="0">
                <a:cs typeface="Arial" pitchFamily="34" charset="0"/>
              </a:rPr>
              <a:t>   :     </a:t>
            </a:r>
            <a:r>
              <a:rPr lang="en-US" sz="3200" b="1" dirty="0" err="1">
                <a:cs typeface="Arial" pitchFamily="34" charset="0"/>
              </a:rPr>
              <a:t>Bruchidae</a:t>
            </a:r>
            <a:r>
              <a:rPr lang="en-US" sz="3200" b="1" dirty="0">
                <a:cs typeface="Arial" pitchFamily="34" charset="0"/>
              </a:rPr>
              <a:t>)</a:t>
            </a:r>
            <a:endParaRPr lang="en-GB" sz="3200" dirty="0">
              <a:cs typeface="Arial" pitchFamily="34" charset="0"/>
            </a:endParaRPr>
          </a:p>
        </p:txBody>
      </p:sp>
    </p:spTree>
    <p:extLst>
      <p:ext uri="{BB962C8B-B14F-4D97-AF65-F5344CB8AC3E}">
        <p14:creationId xmlns:p14="http://schemas.microsoft.com/office/powerpoint/2010/main" val="87765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373320"/>
            <a:ext cx="8991599" cy="2369880"/>
          </a:xfrm>
          <a:prstGeom prst="rect">
            <a:avLst/>
          </a:prstGeom>
        </p:spPr>
        <p:txBody>
          <a:bodyPr wrap="square">
            <a:spAutoFit/>
          </a:bodyPr>
          <a:lstStyle/>
          <a:p>
            <a:pPr algn="just" fontAlgn="base">
              <a:spcBef>
                <a:spcPct val="0"/>
              </a:spcBef>
              <a:spcAft>
                <a:spcPct val="0"/>
              </a:spcAft>
              <a:defRPr/>
            </a:pPr>
            <a:r>
              <a:rPr lang="en-US" sz="3200" b="1" dirty="0">
                <a:latin typeface="Times New Roman" pitchFamily="18" charset="0"/>
                <a:cs typeface="Times New Roman" pitchFamily="18" charset="0"/>
              </a:rPr>
              <a:t>Description</a:t>
            </a:r>
            <a:r>
              <a:rPr lang="en-US" sz="3200" dirty="0" smtClean="0">
                <a:latin typeface="Times New Roman" pitchFamily="18" charset="0"/>
                <a:cs typeface="Times New Roman" pitchFamily="18" charset="0"/>
              </a:rPr>
              <a:t>:</a:t>
            </a:r>
            <a:endParaRPr lang="en-GB" sz="3200" dirty="0">
              <a:latin typeface="Times New Roman" pitchFamily="18" charset="0"/>
              <a:cs typeface="Times New Roman" pitchFamily="18" charset="0"/>
            </a:endParaRPr>
          </a:p>
          <a:p>
            <a:pPr algn="just" fontAlgn="base">
              <a:spcBef>
                <a:spcPct val="0"/>
              </a:spcBef>
              <a:spcAft>
                <a:spcPct val="0"/>
              </a:spcAft>
              <a:defRPr/>
            </a:pPr>
            <a:r>
              <a:rPr lang="en-US" sz="3200" b="1" dirty="0" smtClean="0">
                <a:latin typeface="Times New Roman" pitchFamily="18" charset="0"/>
                <a:cs typeface="Times New Roman" pitchFamily="18" charset="0"/>
              </a:rPr>
              <a:t>Egg</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0.6 </a:t>
            </a:r>
            <a:r>
              <a:rPr lang="en-US" sz="2800" dirty="0">
                <a:latin typeface="Times New Roman" pitchFamily="18" charset="0"/>
                <a:cs typeface="Times New Roman" pitchFamily="18" charset="0"/>
              </a:rPr>
              <a:t>mm long, greenish yellow. </a:t>
            </a:r>
            <a:endParaRPr lang="en-US" sz="2800" dirty="0" smtClean="0">
              <a:latin typeface="Times New Roman" pitchFamily="18" charset="0"/>
              <a:cs typeface="Times New Roman" pitchFamily="18" charset="0"/>
            </a:endParaRPr>
          </a:p>
          <a:p>
            <a:pPr algn="just" fontAlgn="base">
              <a:spcBef>
                <a:spcPct val="0"/>
              </a:spcBef>
              <a:spcAft>
                <a:spcPct val="0"/>
              </a:spcAft>
              <a:defRPr/>
            </a:pPr>
            <a:r>
              <a:rPr lang="en-US" sz="2800" b="1" dirty="0" smtClean="0">
                <a:latin typeface="Times New Roman" pitchFamily="18" charset="0"/>
                <a:cs typeface="Times New Roman" pitchFamily="18" charset="0"/>
              </a:rPr>
              <a:t>Larva</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the 2nd-instar larva reaches 5 to 6 mm once its development is complete</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apodous</a:t>
            </a:r>
            <a:r>
              <a:rPr lang="en-US" sz="2800" dirty="0">
                <a:latin typeface="Times New Roman" pitchFamily="18" charset="0"/>
                <a:cs typeface="Times New Roman" pitchFamily="18" charset="0"/>
              </a:rPr>
              <a:t>, brown </a:t>
            </a:r>
            <a:r>
              <a:rPr lang="en-US" sz="2800" dirty="0" smtClean="0">
                <a:latin typeface="Times New Roman" pitchFamily="18" charset="0"/>
                <a:cs typeface="Times New Roman" pitchFamily="18" charset="0"/>
              </a:rPr>
              <a:t>head </a:t>
            </a:r>
            <a:r>
              <a:rPr lang="en-US" sz="2800" dirty="0">
                <a:latin typeface="Times New Roman" pitchFamily="18" charset="0"/>
                <a:cs typeface="Times New Roman" pitchFamily="18" charset="0"/>
              </a:rPr>
              <a:t>and white body. </a:t>
            </a:r>
            <a:endParaRPr lang="en-GB" sz="2800" dirty="0">
              <a:latin typeface="Times New Roman" pitchFamily="18" charset="0"/>
              <a:cs typeface="Times New Roman" pitchFamily="18" charset="0"/>
            </a:endParaRPr>
          </a:p>
        </p:txBody>
      </p:sp>
      <p:pic>
        <p:nvPicPr>
          <p:cNvPr id="1026" name="Picture 2" descr="C:\Users\Khalid\Desktop\weevlarvb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3581400"/>
            <a:ext cx="3276600" cy="28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43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15400" cy="2438400"/>
          </a:xfrm>
        </p:spPr>
        <p:txBody>
          <a:bodyPr/>
          <a:lstStyle/>
          <a:p>
            <a:pPr marL="0" lvl="0" indent="0" algn="just" rtl="0" eaLnBrk="1" hangingPunct="1">
              <a:spcBef>
                <a:spcPct val="0"/>
              </a:spcBef>
              <a:buNone/>
              <a:defRPr/>
            </a:pPr>
            <a:r>
              <a:rPr lang="en-US" sz="2800" b="1" dirty="0" smtClean="0">
                <a:latin typeface="Times New Roman" pitchFamily="18" charset="0"/>
                <a:cs typeface="Times New Roman" pitchFamily="18" charset="0"/>
              </a:rPr>
              <a:t>Adult: </a:t>
            </a:r>
            <a:r>
              <a:rPr lang="en-US" sz="2800" dirty="0" smtClean="0">
                <a:latin typeface="Times New Roman" pitchFamily="18" charset="0"/>
                <a:cs typeface="Times New Roman" pitchFamily="18" charset="0"/>
              </a:rPr>
              <a:t>size of the adult 3.5 </a:t>
            </a:r>
            <a:r>
              <a:rPr lang="en-US" sz="2800" dirty="0">
                <a:latin typeface="Times New Roman" pitchFamily="18" charset="0"/>
                <a:cs typeface="Times New Roman" pitchFamily="18" charset="0"/>
              </a:rPr>
              <a:t>to 5 mm. </a:t>
            </a:r>
            <a:r>
              <a:rPr lang="en-US" sz="2800" dirty="0" err="1">
                <a:latin typeface="Times New Roman" pitchFamily="18" charset="0"/>
                <a:cs typeface="Times New Roman" pitchFamily="18" charset="0"/>
              </a:rPr>
              <a:t>Prothorax</a:t>
            </a:r>
            <a:r>
              <a:rPr lang="en-US" sz="2800" dirty="0">
                <a:latin typeface="Times New Roman" pitchFamily="18" charset="0"/>
                <a:cs typeface="Times New Roman" pitchFamily="18" charset="0"/>
              </a:rPr>
              <a:t> a little shorter than wide, anterior legs entirely yellow, middle and posterior legs black. Posterior tibias bearing a long spike on the internal angle. </a:t>
            </a:r>
            <a:endParaRPr lang="en-GB" sz="2800" dirty="0">
              <a:latin typeface="Times New Roman" pitchFamily="18" charset="0"/>
              <a:cs typeface="Times New Roman" pitchFamily="18" charset="0"/>
            </a:endParaRPr>
          </a:p>
          <a:p>
            <a:endParaRPr lang="ar-IQ" sz="2800" dirty="0"/>
          </a:p>
        </p:txBody>
      </p:sp>
      <p:pic>
        <p:nvPicPr>
          <p:cNvPr id="4" name="Picture 1" descr="D:\Insects\Field Crops insects\4- Leguminosae insects\Bruchus rufimanus\Copy of Bruchus%rufiman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6299200" cy="47244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9469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6812"/>
            <a:ext cx="8991600" cy="3539430"/>
          </a:xfrm>
          <a:prstGeom prst="rect">
            <a:avLst/>
          </a:prstGeom>
        </p:spPr>
        <p:txBody>
          <a:bodyPr wrap="square">
            <a:spAutoFit/>
          </a:bodyPr>
          <a:lstStyle/>
          <a:p>
            <a:pPr algn="just" fontAlgn="base">
              <a:spcBef>
                <a:spcPct val="0"/>
              </a:spcBef>
              <a:spcAft>
                <a:spcPct val="0"/>
              </a:spcAft>
              <a:defRPr/>
            </a:pPr>
            <a:r>
              <a:rPr lang="en-US" sz="3200" b="1" dirty="0">
                <a:latin typeface="Times New Roman" pitchFamily="18" charset="0"/>
                <a:cs typeface="Times New Roman" pitchFamily="18" charset="0"/>
              </a:rPr>
              <a:t>Damage: </a:t>
            </a:r>
          </a:p>
          <a:p>
            <a:pPr algn="just" fontAlgn="base">
              <a:spcBef>
                <a:spcPct val="0"/>
              </a:spcBef>
              <a:spcAft>
                <a:spcPct val="0"/>
              </a:spcAft>
              <a:defRPr/>
            </a:pPr>
            <a:r>
              <a:rPr lang="en-US" sz="3200" b="1"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The </a:t>
            </a:r>
            <a:r>
              <a:rPr lang="en-US" sz="3200" dirty="0">
                <a:latin typeface="Times New Roman" pitchFamily="18" charset="0"/>
                <a:cs typeface="Times New Roman" pitchFamily="18" charset="0"/>
              </a:rPr>
              <a:t>presence of beetles in the seeds of broad beans, peas or beans renders them unsuitable for consumption, </a:t>
            </a:r>
            <a:endParaRPr lang="en-US" sz="3200" dirty="0" smtClean="0">
              <a:latin typeface="Times New Roman" pitchFamily="18" charset="0"/>
              <a:cs typeface="Times New Roman" pitchFamily="18" charset="0"/>
            </a:endParaRPr>
          </a:p>
          <a:p>
            <a:pPr algn="just" fontAlgn="base">
              <a:spcBef>
                <a:spcPct val="0"/>
              </a:spcBef>
              <a:spcAft>
                <a:spcPct val="0"/>
              </a:spcAft>
              <a:defRPr/>
            </a:pPr>
            <a:r>
              <a:rPr lang="en-US" sz="3200" b="1"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reduces </a:t>
            </a:r>
            <a:r>
              <a:rPr lang="en-US" sz="3200" dirty="0">
                <a:latin typeface="Times New Roman" pitchFamily="18" charset="0"/>
                <a:cs typeface="Times New Roman" pitchFamily="18" charset="0"/>
              </a:rPr>
              <a:t>the germination rate of the sowings and presents a risk of re-infestation of crops</a:t>
            </a:r>
            <a:r>
              <a:rPr lang="en-US" sz="3200" dirty="0" smtClean="0">
                <a:latin typeface="Times New Roman" pitchFamily="18" charset="0"/>
                <a:cs typeface="Times New Roman" pitchFamily="18" charset="0"/>
              </a:rPr>
              <a:t>.</a:t>
            </a:r>
          </a:p>
          <a:p>
            <a:pPr algn="just" fontAlgn="base">
              <a:spcBef>
                <a:spcPct val="0"/>
              </a:spcBef>
              <a:spcAft>
                <a:spcPct val="0"/>
              </a:spcAft>
              <a:defRPr/>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One broad bean can harbor 5 to 6 individuals.</a:t>
            </a:r>
            <a:endParaRPr lang="en-GB" sz="3200" dirty="0">
              <a:latin typeface="Times New Roman" pitchFamily="18" charset="0"/>
              <a:cs typeface="Times New Roman" pitchFamily="18" charset="0"/>
            </a:endParaRPr>
          </a:p>
        </p:txBody>
      </p:sp>
    </p:spTree>
    <p:extLst>
      <p:ext uri="{BB962C8B-B14F-4D97-AF65-F5344CB8AC3E}">
        <p14:creationId xmlns:p14="http://schemas.microsoft.com/office/powerpoint/2010/main" val="2278230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312" y="393680"/>
            <a:ext cx="8207375" cy="3416320"/>
          </a:xfrm>
          <a:prstGeom prst="rect">
            <a:avLst/>
          </a:prstGeom>
        </p:spPr>
        <p:txBody>
          <a:bodyPr>
            <a:spAutoFit/>
          </a:bodyPr>
          <a:lstStyle/>
          <a:p>
            <a:pPr algn="ctr" fontAlgn="base">
              <a:spcBef>
                <a:spcPct val="0"/>
              </a:spcBef>
              <a:spcAft>
                <a:spcPct val="0"/>
              </a:spcAft>
              <a:defRPr/>
            </a:pPr>
            <a:r>
              <a:rPr lang="en-US" sz="3600" b="1" dirty="0">
                <a:latin typeface="Arial" pitchFamily="34" charset="0"/>
                <a:cs typeface="Arial" pitchFamily="34" charset="0"/>
              </a:rPr>
              <a:t>2- Black Bean </a:t>
            </a:r>
            <a:r>
              <a:rPr lang="en-US" sz="3600" b="1" dirty="0" smtClean="0">
                <a:latin typeface="Arial" pitchFamily="34" charset="0"/>
                <a:cs typeface="Arial" pitchFamily="34" charset="0"/>
              </a:rPr>
              <a:t>Aphid</a:t>
            </a:r>
          </a:p>
          <a:p>
            <a:pPr algn="ctr" fontAlgn="base">
              <a:spcBef>
                <a:spcPct val="0"/>
              </a:spcBef>
              <a:spcAft>
                <a:spcPct val="0"/>
              </a:spcAft>
              <a:defRPr/>
            </a:pPr>
            <a:endParaRPr lang="en-US" sz="3600" b="1" dirty="0" smtClean="0">
              <a:latin typeface="Arial" pitchFamily="34" charset="0"/>
              <a:cs typeface="Arial" pitchFamily="34" charset="0"/>
            </a:endParaRPr>
          </a:p>
          <a:p>
            <a:pPr algn="ctr" fontAlgn="base">
              <a:spcBef>
                <a:spcPct val="0"/>
              </a:spcBef>
              <a:spcAft>
                <a:spcPct val="0"/>
              </a:spcAft>
              <a:defRPr/>
            </a:pPr>
            <a:endParaRPr lang="en-GB" sz="3600" dirty="0">
              <a:latin typeface="Arial" pitchFamily="34" charset="0"/>
              <a:cs typeface="Arial" pitchFamily="34" charset="0"/>
            </a:endParaRPr>
          </a:p>
          <a:p>
            <a:pPr algn="ctr" fontAlgn="base">
              <a:spcBef>
                <a:spcPct val="0"/>
              </a:spcBef>
              <a:spcAft>
                <a:spcPct val="0"/>
              </a:spcAft>
              <a:defRPr/>
            </a:pPr>
            <a:r>
              <a:rPr lang="en-US" sz="3600" b="1" i="1" dirty="0">
                <a:latin typeface="Arial" pitchFamily="34" charset="0"/>
                <a:cs typeface="Arial" pitchFamily="34" charset="0"/>
              </a:rPr>
              <a:t>Aphis </a:t>
            </a:r>
            <a:r>
              <a:rPr lang="en-US" sz="3600" b="1" i="1" dirty="0" err="1">
                <a:latin typeface="Arial" pitchFamily="34" charset="0"/>
                <a:cs typeface="Arial" pitchFamily="34" charset="0"/>
              </a:rPr>
              <a:t>fabae</a:t>
            </a:r>
            <a:r>
              <a:rPr lang="en-US" sz="3600" b="1" dirty="0">
                <a:latin typeface="Arial" pitchFamily="34" charset="0"/>
                <a:cs typeface="Arial" pitchFamily="34" charset="0"/>
              </a:rPr>
              <a:t> </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Scopoli</a:t>
            </a:r>
            <a:r>
              <a:rPr lang="en-US" sz="3600" b="1" dirty="0" smtClean="0">
                <a:latin typeface="Arial" pitchFamily="34" charset="0"/>
                <a:cs typeface="Arial" pitchFamily="34" charset="0"/>
              </a:rPr>
              <a:t> </a:t>
            </a:r>
          </a:p>
          <a:p>
            <a:pPr algn="ctr" fontAlgn="base">
              <a:spcBef>
                <a:spcPct val="0"/>
              </a:spcBef>
              <a:spcAft>
                <a:spcPct val="0"/>
              </a:spcAft>
              <a:defRPr/>
            </a:pPr>
            <a:endParaRPr lang="en-US" sz="3600" b="1" dirty="0">
              <a:latin typeface="Arial" pitchFamily="34" charset="0"/>
              <a:cs typeface="Arial" pitchFamily="34" charset="0"/>
            </a:endParaRPr>
          </a:p>
          <a:p>
            <a:pPr algn="ctr" fontAlgn="base">
              <a:spcBef>
                <a:spcPct val="0"/>
              </a:spcBef>
              <a:spcAft>
                <a:spcPct val="0"/>
              </a:spcAft>
              <a:defRPr/>
            </a:pPr>
            <a:r>
              <a:rPr lang="en-US" sz="3600" b="1" dirty="0" smtClean="0">
                <a:latin typeface="Arial" pitchFamily="34" charset="0"/>
                <a:cs typeface="Arial" pitchFamily="34" charset="0"/>
              </a:rPr>
              <a:t>(</a:t>
            </a:r>
            <a:r>
              <a:rPr lang="en-US" sz="3600" b="1" dirty="0" err="1" smtClean="0">
                <a:latin typeface="Arial" pitchFamily="34" charset="0"/>
                <a:cs typeface="Arial" pitchFamily="34" charset="0"/>
              </a:rPr>
              <a:t>Homoptera</a:t>
            </a:r>
            <a:r>
              <a:rPr lang="en-US" sz="3600" b="1" dirty="0" smtClean="0">
                <a:latin typeface="Arial" pitchFamily="34" charset="0"/>
                <a:cs typeface="Arial" pitchFamily="34" charset="0"/>
              </a:rPr>
              <a:t>   :   </a:t>
            </a:r>
            <a:r>
              <a:rPr lang="en-US" sz="3600" b="1" dirty="0" err="1">
                <a:latin typeface="Arial" pitchFamily="34" charset="0"/>
                <a:cs typeface="Arial" pitchFamily="34" charset="0"/>
              </a:rPr>
              <a:t>Aphididae</a:t>
            </a:r>
            <a:r>
              <a:rPr lang="en-US" sz="3600" b="1" dirty="0">
                <a:latin typeface="Arial" pitchFamily="34" charset="0"/>
                <a:cs typeface="Arial" pitchFamily="34" charset="0"/>
              </a:rPr>
              <a:t>)</a:t>
            </a:r>
            <a:endParaRPr lang="en-GB" sz="3600" dirty="0">
              <a:latin typeface="Arial" pitchFamily="34" charset="0"/>
              <a:cs typeface="Arial" pitchFamily="34" charset="0"/>
            </a:endParaRPr>
          </a:p>
        </p:txBody>
      </p:sp>
    </p:spTree>
    <p:extLst>
      <p:ext uri="{BB962C8B-B14F-4D97-AF65-F5344CB8AC3E}">
        <p14:creationId xmlns:p14="http://schemas.microsoft.com/office/powerpoint/2010/main" val="518617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749</Words>
  <Application>Microsoft Office PowerPoint</Application>
  <PresentationFormat>On-screen Show (4:3)</PresentationFormat>
  <Paragraphs>99</Paragraphs>
  <Slides>28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Times New Roman</vt:lpstr>
      <vt:lpstr>Office Theme</vt:lpstr>
      <vt:lpstr>1_Office Theme</vt:lpstr>
      <vt:lpstr>   Lab.4  Insects of Leguminous Plants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Khalid</dc:creator>
  <cp:lastModifiedBy>Windows User</cp:lastModifiedBy>
  <cp:revision>48</cp:revision>
  <dcterms:created xsi:type="dcterms:W3CDTF">2006-08-16T00:00:00Z</dcterms:created>
  <dcterms:modified xsi:type="dcterms:W3CDTF">2023-02-20T20:14:42Z</dcterms:modified>
</cp:coreProperties>
</file>