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79" autoAdjust="0"/>
  </p:normalViewPr>
  <p:slideViewPr>
    <p:cSldViewPr snapToGrid="0">
      <p:cViewPr varScale="1">
        <p:scale>
          <a:sx n="70" d="100"/>
          <a:sy n="70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1C62F-649B-4DC5-9218-42C98BBE4D30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5B2C7-F0D1-4578-8E06-C7573EA6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5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4F51E-AFAF-4DAA-9896-FE1F1156C14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41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28EA4-58DE-42D4-A10D-25B0F3BF642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2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28EA4-58DE-42D4-A10D-25B0F3BF642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640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4F51E-AFAF-4DAA-9896-FE1F1156C14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3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28EA4-58DE-42D4-A10D-25B0F3BF642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97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28EA4-58DE-42D4-A10D-25B0F3BF642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91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28EA4-58DE-42D4-A10D-25B0F3BF642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0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6D59D-C1A5-4AC7-B852-17D93633611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2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7AB8-86A2-4C59-8265-F83164B7920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D1B7-E5E6-4D5D-A4F4-41520397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3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7AB8-86A2-4C59-8265-F83164B7920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D1B7-E5E6-4D5D-A4F4-41520397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2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7AB8-86A2-4C59-8265-F83164B7920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D1B7-E5E6-4D5D-A4F4-41520397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3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7AB8-86A2-4C59-8265-F83164B7920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D1B7-E5E6-4D5D-A4F4-41520397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7AB8-86A2-4C59-8265-F83164B7920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D1B7-E5E6-4D5D-A4F4-41520397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3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7AB8-86A2-4C59-8265-F83164B7920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D1B7-E5E6-4D5D-A4F4-41520397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75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7AB8-86A2-4C59-8265-F83164B7920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D1B7-E5E6-4D5D-A4F4-41520397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9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7AB8-86A2-4C59-8265-F83164B7920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D1B7-E5E6-4D5D-A4F4-41520397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13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7AB8-86A2-4C59-8265-F83164B7920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D1B7-E5E6-4D5D-A4F4-41520397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6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7AB8-86A2-4C59-8265-F83164B7920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D1B7-E5E6-4D5D-A4F4-41520397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9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7AB8-86A2-4C59-8265-F83164B7920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D1B7-E5E6-4D5D-A4F4-41520397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2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B7AB8-86A2-4C59-8265-F83164B7920B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4D1B7-E5E6-4D5D-A4F4-41520397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3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68016" y="836712"/>
            <a:ext cx="8748464" cy="5112568"/>
          </a:xfrm>
        </p:spPr>
        <p:txBody>
          <a:bodyPr>
            <a:normAutofit/>
          </a:bodyPr>
          <a:lstStyle/>
          <a:p>
            <a:pPr algn="ctr"/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University of Salahaddin – College of Engineering </a:t>
            </a:r>
            <a:br>
              <a:rPr lang="en-US" sz="27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Software &amp; Informatics Dep. </a:t>
            </a:r>
            <a:br>
              <a:rPr lang="en-US" sz="27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7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3200" dirty="0"/>
              <a:t>Computer Architecture </a:t>
            </a:r>
            <a:r>
              <a:rPr lang="en-US" sz="3200" dirty="0" smtClean="0"/>
              <a:t>II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2022-2023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/>
              <a:t>Lecture 1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Lecturer </a:t>
            </a:r>
            <a:r>
              <a:rPr lang="en-US" sz="1800" dirty="0"/>
              <a:t>Nyan D. </a:t>
            </a:r>
            <a:r>
              <a:rPr lang="en-US" sz="1800" dirty="0" err="1"/>
              <a:t>Sallman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5286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9720" y="1357298"/>
            <a:ext cx="214314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BIU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6902" y="3429168"/>
            <a:ext cx="214314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5802" y="2928935"/>
            <a:ext cx="60721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n-US" sz="2000" dirty="0"/>
              <a:t>Decode  </a:t>
            </a:r>
          </a:p>
          <a:p>
            <a:pPr marL="531813">
              <a:buFont typeface="+mj-lt"/>
              <a:buAutoNum type="arabicPeriod"/>
            </a:pPr>
            <a:r>
              <a:rPr lang="en-US" sz="2000" dirty="0"/>
              <a:t>Perform code translation </a:t>
            </a:r>
          </a:p>
          <a:p>
            <a:pPr marL="531813">
              <a:buFont typeface="+mj-lt"/>
              <a:buAutoNum type="arabicPeriod"/>
            </a:pPr>
            <a:r>
              <a:rPr lang="en-US" sz="2000" dirty="0" smtClean="0"/>
              <a:t>Reading </a:t>
            </a:r>
            <a:r>
              <a:rPr lang="en-US" sz="2000" dirty="0"/>
              <a:t>operand from memory</a:t>
            </a:r>
          </a:p>
          <a:p>
            <a:pPr marL="531813"/>
            <a:endParaRPr lang="en-US" sz="2000" dirty="0"/>
          </a:p>
          <a:p>
            <a:pPr marL="177800" indent="-177800"/>
            <a:r>
              <a:rPr lang="en-US" sz="2000" dirty="0"/>
              <a:t>Execute  the instruction</a:t>
            </a:r>
          </a:p>
          <a:p>
            <a:pPr marL="514350" indent="-63500">
              <a:buFont typeface="+mj-lt"/>
              <a:buAutoNum type="arabicPeriod"/>
            </a:pPr>
            <a:r>
              <a:rPr lang="en-US" sz="2000" dirty="0"/>
              <a:t>Perform required calculation </a:t>
            </a:r>
          </a:p>
          <a:p>
            <a:pPr marL="514350" indent="-63500">
              <a:buFont typeface="+mj-lt"/>
              <a:buAutoNum type="arabicPeriod"/>
            </a:pPr>
            <a:r>
              <a:rPr lang="en-US" sz="2000" dirty="0"/>
              <a:t>Store the result in memory or registers </a:t>
            </a:r>
          </a:p>
          <a:p>
            <a:pPr marL="514350" indent="-63500">
              <a:buFont typeface="+mj-lt"/>
              <a:buAutoNum type="arabicPeriod"/>
            </a:pPr>
            <a:r>
              <a:rPr lang="en-US" sz="2000" dirty="0"/>
              <a:t>Sets the status flags attached to the processor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6322" y="1359964"/>
            <a:ext cx="6727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/>
            <a:r>
              <a:rPr lang="en-US" sz="2000" dirty="0"/>
              <a:t>Fetching the next instruction </a:t>
            </a:r>
            <a:r>
              <a:rPr lang="en-US" sz="2000" dirty="0" smtClean="0"/>
              <a:t>:</a:t>
            </a:r>
          </a:p>
          <a:p>
            <a:pPr marL="531813"/>
            <a:r>
              <a:rPr lang="en-US" sz="2000" dirty="0"/>
              <a:t> </a:t>
            </a:r>
            <a:r>
              <a:rPr lang="en-US" sz="2000" dirty="0" smtClean="0"/>
              <a:t>      1</a:t>
            </a:r>
            <a:r>
              <a:rPr lang="en-US" sz="2000" dirty="0"/>
              <a:t>. place the instruction in the holding area “ queue”.</a:t>
            </a:r>
          </a:p>
          <a:p>
            <a:pPr marL="531813"/>
            <a:r>
              <a:rPr lang="en-US" sz="2000" dirty="0" smtClean="0"/>
              <a:t>       2</a:t>
            </a:r>
            <a:r>
              <a:rPr lang="en-US" sz="2000" dirty="0"/>
              <a:t>. Update the program counter (IP).</a:t>
            </a:r>
          </a:p>
        </p:txBody>
      </p:sp>
      <p:sp>
        <p:nvSpPr>
          <p:cNvPr id="10" name="Notched Right Arrow 9"/>
          <p:cNvSpPr/>
          <p:nvPr/>
        </p:nvSpPr>
        <p:spPr>
          <a:xfrm>
            <a:off x="4024298" y="1571612"/>
            <a:ext cx="642942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otched Right Arrow 11"/>
          <p:cNvSpPr/>
          <p:nvPr/>
        </p:nvSpPr>
        <p:spPr>
          <a:xfrm rot="1775291">
            <a:off x="3985149" y="4256168"/>
            <a:ext cx="857256" cy="3571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otched Right Arrow 8"/>
          <p:cNvSpPr/>
          <p:nvPr/>
        </p:nvSpPr>
        <p:spPr>
          <a:xfrm rot="19554342">
            <a:off x="3870383" y="3314693"/>
            <a:ext cx="857256" cy="357190"/>
          </a:xfrm>
          <a:prstGeom prst="notched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 rot="2170163">
            <a:off x="3948849" y="2416790"/>
            <a:ext cx="857256" cy="356718"/>
          </a:xfrm>
          <a:prstGeom prst="notched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0931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ntium_4-2,4GHz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75314" y="119818"/>
            <a:ext cx="8564091" cy="6595331"/>
          </a:xfrm>
        </p:spPr>
      </p:pic>
    </p:spTree>
    <p:extLst>
      <p:ext uri="{BB962C8B-B14F-4D97-AF65-F5344CB8AC3E}">
        <p14:creationId xmlns:p14="http://schemas.microsoft.com/office/powerpoint/2010/main" val="40645130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85801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Micro processor Architecture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1295401"/>
            <a:ext cx="75200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computer system has three main component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CPU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Memory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I/O device 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r>
              <a:rPr lang="en-US" dirty="0"/>
              <a:t>The main internal H/W feature of a computer system are: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The processor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Memory (ROM, RAM,..)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Registers </a:t>
            </a:r>
          </a:p>
          <a:p>
            <a:endParaRPr lang="en-US" dirty="0"/>
          </a:p>
          <a:p>
            <a:r>
              <a:rPr lang="en-US" dirty="0"/>
              <a:t>External H/W feature are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I/O device such as (Keyboard, printer, hand scanner,…..)</a:t>
            </a:r>
          </a:p>
          <a:p>
            <a:endParaRPr lang="en-US" dirty="0"/>
          </a:p>
          <a:p>
            <a:r>
              <a:rPr lang="en-US" dirty="0"/>
              <a:t>Software :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Operating system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Program and data file stored on disk 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0781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376237"/>
            <a:ext cx="98679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81400" y="4419600"/>
            <a:ext cx="1219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ROM</a:t>
            </a:r>
          </a:p>
        </p:txBody>
      </p:sp>
      <p:sp>
        <p:nvSpPr>
          <p:cNvPr id="7" name="Rectangle 6"/>
          <p:cNvSpPr/>
          <p:nvPr/>
        </p:nvSpPr>
        <p:spPr>
          <a:xfrm>
            <a:off x="5029200" y="4419600"/>
            <a:ext cx="1219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RAM</a:t>
            </a:r>
          </a:p>
        </p:txBody>
      </p:sp>
      <p:sp>
        <p:nvSpPr>
          <p:cNvPr id="8" name="Rectangle 7"/>
          <p:cNvSpPr/>
          <p:nvPr/>
        </p:nvSpPr>
        <p:spPr>
          <a:xfrm>
            <a:off x="6553200" y="4419600"/>
            <a:ext cx="132875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Keyboard </a:t>
            </a:r>
          </a:p>
        </p:txBody>
      </p:sp>
      <p:sp>
        <p:nvSpPr>
          <p:cNvPr id="9" name="Rectangle 8"/>
          <p:cNvSpPr/>
          <p:nvPr/>
        </p:nvSpPr>
        <p:spPr>
          <a:xfrm>
            <a:off x="8072438" y="4419600"/>
            <a:ext cx="1452586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printer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6400" y="685800"/>
            <a:ext cx="1676400" cy="3276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rtlCol="0" anchor="ctr">
            <a:no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Micro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Processor </a:t>
            </a: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        MWTC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        MRDC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       IOWC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        IORC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627289" y="2451279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02605" y="2717442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15484" y="29718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02605" y="3276600"/>
            <a:ext cx="60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3352800" y="838200"/>
            <a:ext cx="6629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Address Bus </a:t>
            </a:r>
          </a:p>
        </p:txBody>
      </p:sp>
      <p:sp>
        <p:nvSpPr>
          <p:cNvPr id="16" name="Left-Right Arrow 15"/>
          <p:cNvSpPr/>
          <p:nvPr/>
        </p:nvSpPr>
        <p:spPr>
          <a:xfrm>
            <a:off x="3352800" y="1600200"/>
            <a:ext cx="6553200" cy="53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Bus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352800" y="2665412"/>
            <a:ext cx="6400800" cy="1588"/>
          </a:xfrm>
          <a:prstGeom prst="straightConnector1">
            <a:avLst/>
          </a:prstGeom>
          <a:ln w="2222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352800" y="2895600"/>
            <a:ext cx="6400800" cy="1588"/>
          </a:xfrm>
          <a:prstGeom prst="straightConnector1">
            <a:avLst/>
          </a:prstGeom>
          <a:ln w="2222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352800" y="3124200"/>
            <a:ext cx="6400800" cy="1588"/>
          </a:xfrm>
          <a:prstGeom prst="straightConnector1">
            <a:avLst/>
          </a:prstGeom>
          <a:ln w="2222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352800" y="3429000"/>
            <a:ext cx="6400800" cy="1588"/>
          </a:xfrm>
          <a:prstGeom prst="straightConnector1">
            <a:avLst/>
          </a:prstGeom>
          <a:ln w="2222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4419600" y="1257837"/>
            <a:ext cx="381000" cy="3124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5867400" y="1232079"/>
            <a:ext cx="381000" cy="3124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>
            <a:off x="7391400" y="1244958"/>
            <a:ext cx="381000" cy="3124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>
            <a:off x="8839200" y="1244958"/>
            <a:ext cx="381000" cy="3124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Up-Down Arrow 22"/>
          <p:cNvSpPr/>
          <p:nvPr/>
        </p:nvSpPr>
        <p:spPr>
          <a:xfrm>
            <a:off x="5486400" y="1981200"/>
            <a:ext cx="381000" cy="2362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Up Arrow 23"/>
          <p:cNvSpPr/>
          <p:nvPr/>
        </p:nvSpPr>
        <p:spPr>
          <a:xfrm>
            <a:off x="4114800" y="1981200"/>
            <a:ext cx="381000" cy="2438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Up Arrow 24"/>
          <p:cNvSpPr/>
          <p:nvPr/>
        </p:nvSpPr>
        <p:spPr>
          <a:xfrm>
            <a:off x="7086600" y="1981200"/>
            <a:ext cx="381000" cy="2438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3124994" y="3657600"/>
            <a:ext cx="1523206" cy="794"/>
          </a:xfrm>
          <a:prstGeom prst="straightConnector1">
            <a:avLst/>
          </a:prstGeom>
          <a:ln w="2222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4496594" y="3656806"/>
            <a:ext cx="1523206" cy="794"/>
          </a:xfrm>
          <a:prstGeom prst="straightConnector1">
            <a:avLst/>
          </a:prstGeom>
          <a:ln w="2222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4534297" y="3542903"/>
            <a:ext cx="1752600" cy="794"/>
          </a:xfrm>
          <a:prstGeom prst="straightConnector1">
            <a:avLst/>
          </a:prstGeom>
          <a:ln w="2222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6286897" y="3923903"/>
            <a:ext cx="989806" cy="1588"/>
          </a:xfrm>
          <a:prstGeom prst="straightConnector1">
            <a:avLst/>
          </a:prstGeom>
          <a:ln w="2222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7506494" y="3771900"/>
            <a:ext cx="1294606" cy="794"/>
          </a:xfrm>
          <a:prstGeom prst="straightConnector1">
            <a:avLst/>
          </a:prstGeom>
          <a:ln w="2222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own Arrow 43"/>
          <p:cNvSpPr/>
          <p:nvPr/>
        </p:nvSpPr>
        <p:spPr>
          <a:xfrm>
            <a:off x="8382000" y="2006958"/>
            <a:ext cx="381000" cy="2362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362200" y="5410201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Block diagram of a computer system showing the address, data, and control bus structure  </a:t>
            </a:r>
          </a:p>
        </p:txBody>
      </p:sp>
    </p:spTree>
    <p:extLst>
      <p:ext uri="{BB962C8B-B14F-4D97-AF65-F5344CB8AC3E}">
        <p14:creationId xmlns:p14="http://schemas.microsoft.com/office/powerpoint/2010/main" val="12613163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: common group of wires connect the component of the system {</a:t>
            </a:r>
            <a:r>
              <a:rPr lang="en-US" dirty="0" smtClean="0"/>
              <a:t>processor</a:t>
            </a:r>
            <a:r>
              <a:rPr lang="en-US" dirty="0"/>
              <a:t>, memory, and </a:t>
            </a:r>
            <a:r>
              <a:rPr lang="en-US" dirty="0" smtClean="0"/>
              <a:t>peripherals} 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sz="3600" dirty="0"/>
              <a:t>Address bus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/>
              <a:t>Data bus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/>
              <a:t>Control bus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System bus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41109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304801"/>
            <a:ext cx="7772400" cy="762000"/>
          </a:xfrm>
        </p:spPr>
        <p:txBody>
          <a:bodyPr>
            <a:normAutofit/>
          </a:bodyPr>
          <a:lstStyle/>
          <a:p>
            <a:r>
              <a:rPr lang="en-US" sz="4000" dirty="0"/>
              <a:t>Internal Architecture of 8086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473" y="1196752"/>
            <a:ext cx="11222182" cy="5051648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8086 has two Main Units BIU and EU:</a:t>
            </a:r>
          </a:p>
          <a:p>
            <a:pPr algn="l"/>
            <a:r>
              <a:rPr lang="en-US" sz="2000" dirty="0" smtClean="0"/>
              <a:t>The </a:t>
            </a:r>
            <a:r>
              <a:rPr lang="en-US" sz="2000" dirty="0"/>
              <a:t>BIU performs all bus operations such as instruction fetching, reading and writing operands </a:t>
            </a:r>
            <a:r>
              <a:rPr lang="en-US" sz="2000" dirty="0" smtClean="0"/>
              <a:t>from and to </a:t>
            </a:r>
            <a:r>
              <a:rPr lang="en-US" sz="2000" dirty="0"/>
              <a:t>memory and calculating the </a:t>
            </a:r>
            <a:r>
              <a:rPr lang="en-US" sz="2000" dirty="0" smtClean="0"/>
              <a:t>operands address. </a:t>
            </a:r>
            <a:endParaRPr lang="en-US" sz="2000" dirty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   *      The </a:t>
            </a:r>
            <a:r>
              <a:rPr lang="en-US" dirty="0"/>
              <a:t>instruction bytes are transferred to the instruction </a:t>
            </a:r>
            <a:r>
              <a:rPr lang="en-US" dirty="0" smtClean="0"/>
              <a:t>queue.</a:t>
            </a:r>
            <a:endParaRPr lang="en-US" dirty="0"/>
          </a:p>
          <a:p>
            <a:pPr algn="l"/>
            <a:r>
              <a:rPr lang="en-US" dirty="0"/>
              <a:t> </a:t>
            </a:r>
            <a:r>
              <a:rPr lang="en-US" dirty="0" smtClean="0"/>
              <a:t>          EU </a:t>
            </a:r>
            <a:r>
              <a:rPr lang="en-US" dirty="0"/>
              <a:t>executes instructions from the instruction system byte queue</a:t>
            </a:r>
            <a:r>
              <a:rPr lang="en-US" dirty="0" smtClean="0"/>
              <a:t>.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   *    Both </a:t>
            </a:r>
            <a:r>
              <a:rPr lang="en-US" dirty="0"/>
              <a:t>units operate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Asynchronously</a:t>
            </a:r>
            <a:r>
              <a:rPr lang="en-US" dirty="0" smtClean="0"/>
              <a:t> </a:t>
            </a:r>
            <a:r>
              <a:rPr lang="en-US" dirty="0"/>
              <a:t>to give </a:t>
            </a:r>
            <a:r>
              <a:rPr lang="en-US" dirty="0" smtClean="0"/>
              <a:t>the processor </a:t>
            </a:r>
            <a:r>
              <a:rPr lang="en-US" dirty="0"/>
              <a:t>an overlapping instruction fetch and execution mechanism which is called as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Pipelining</a:t>
            </a:r>
            <a:r>
              <a:rPr lang="en-US" dirty="0"/>
              <a:t>. This results in efficient use of the system bus and system performance.</a:t>
            </a:r>
          </a:p>
          <a:p>
            <a:pPr algn="l"/>
            <a:endParaRPr lang="en-US" dirty="0"/>
          </a:p>
        </p:txBody>
      </p:sp>
      <p:sp>
        <p:nvSpPr>
          <p:cNvPr id="5" name="Left Bracket 4"/>
          <p:cNvSpPr/>
          <p:nvPr/>
        </p:nvSpPr>
        <p:spPr>
          <a:xfrm>
            <a:off x="1089887" y="2964875"/>
            <a:ext cx="83128" cy="581891"/>
          </a:xfrm>
          <a:prstGeom prst="leftBracket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30303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746" y="1105118"/>
            <a:ext cx="10474035" cy="5453228"/>
          </a:xfrm>
        </p:spPr>
        <p:txBody>
          <a:bodyPr>
            <a:normAutofit lnSpcReduction="10000"/>
          </a:bodyPr>
          <a:lstStyle/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*  </a:t>
            </a:r>
            <a:r>
              <a:rPr lang="en-US" dirty="0" smtClean="0"/>
              <a:t>BIU is </a:t>
            </a:r>
            <a:r>
              <a:rPr lang="en-US" dirty="0"/>
              <a:t>responsible for performing all external bus operations.</a:t>
            </a:r>
          </a:p>
          <a:p>
            <a:pPr algn="just"/>
            <a:r>
              <a:rPr lang="fr-FR" dirty="0" smtClean="0"/>
              <a:t>  </a:t>
            </a:r>
          </a:p>
          <a:p>
            <a:pPr algn="just"/>
            <a:r>
              <a:rPr lang="fr-FR" dirty="0" smtClean="0"/>
              <a:t>*  BIU </a:t>
            </a:r>
            <a:r>
              <a:rPr lang="fr-FR" dirty="0"/>
              <a:t>contains Instruction queue, Segment registres, </a:t>
            </a:r>
            <a:r>
              <a:rPr lang="en-US" dirty="0"/>
              <a:t>Instruction pointer, Address adder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*  Processor </a:t>
            </a:r>
            <a:r>
              <a:rPr lang="en-US" dirty="0"/>
              <a:t>provides a full 16 bit bidirectional data bus and 20 bit address </a:t>
            </a:r>
            <a:r>
              <a:rPr lang="en-US" dirty="0" smtClean="0"/>
              <a:t>bus (memory of 1 Mbyte size).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contains Control circuitry, Instruction décoder, ALU, </a:t>
            </a:r>
            <a:r>
              <a:rPr lang="da-DK" dirty="0">
                <a:solidFill>
                  <a:schemeClr val="bg1"/>
                </a:solidFill>
              </a:rPr>
              <a:t>Pointer and Index register, Flag register.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3552" y="4582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Internal Architecture of 8086</a:t>
            </a:r>
          </a:p>
        </p:txBody>
      </p:sp>
    </p:spTree>
    <p:extLst>
      <p:ext uri="{BB962C8B-B14F-4D97-AF65-F5344CB8AC3E}">
        <p14:creationId xmlns:p14="http://schemas.microsoft.com/office/powerpoint/2010/main" val="41696527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91331"/>
            <a:ext cx="8229600" cy="583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7235780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367</Words>
  <Application>Microsoft Office PowerPoint</Application>
  <PresentationFormat>Widescreen</PresentationFormat>
  <Paragraphs>81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University of Salahaddin – College of Engineering  Software &amp; Informatics Dep.   Computer Architecture II 2022-2023  Lecture 1  Lecturer Nyan D. Sallman  </vt:lpstr>
      <vt:lpstr>PowerPoint Presentation</vt:lpstr>
      <vt:lpstr>PowerPoint Presentation</vt:lpstr>
      <vt:lpstr>PowerPoint Presentation</vt:lpstr>
      <vt:lpstr>PowerPoint Presentation</vt:lpstr>
      <vt:lpstr>System bus </vt:lpstr>
      <vt:lpstr>Internal Architecture of 8086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Salahaddin – College of Engineering  Software &amp; Informatics Dep.   Computer Architecture II 2020-2021  Lecturer Nyan D. Sallman  </dc:title>
  <dc:creator>Maher</dc:creator>
  <cp:lastModifiedBy>Nyan Dawwod</cp:lastModifiedBy>
  <cp:revision>12</cp:revision>
  <dcterms:created xsi:type="dcterms:W3CDTF">2021-02-20T13:16:14Z</dcterms:created>
  <dcterms:modified xsi:type="dcterms:W3CDTF">2023-02-12T09:04:02Z</dcterms:modified>
</cp:coreProperties>
</file>