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87" r:id="rId3"/>
    <p:sldId id="273" r:id="rId4"/>
    <p:sldId id="288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303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82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5613F-688F-4B64-B9E3-89C90C47C60A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3D42C-B136-449E-BF89-D50046D87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9EF9-76E4-4664-A99B-C210F57E07A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00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9EF9-76E4-4664-A99B-C210F57E07A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27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PTR :- pointer directive to translate Reference</a:t>
            </a:r>
            <a:r>
              <a:rPr lang="en-GB" baseline="0" dirty="0" smtClean="0"/>
              <a:t> of</a:t>
            </a:r>
            <a:r>
              <a:rPr lang="en-GB" dirty="0" smtClean="0"/>
              <a:t> operand (special Assembler directive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9EF9-76E4-4664-A99B-C210F57E07A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95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9EF9-76E4-4664-A99B-C210F57E07A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24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10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56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22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48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58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58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08C1-C67B-4680-BC8F-FB256BC883B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226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797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1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686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F01C-8239-4DA7-A198-58FFC511513D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6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08C1-C67B-4680-BC8F-FB256BC883B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4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08C1-C67B-4680-BC8F-FB256BC883B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40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08C1-C67B-4680-BC8F-FB256BC883B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02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9EF9-76E4-4664-A99B-C210F57E07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30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08C1-C67B-4680-BC8F-FB256BC883B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66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308C1-C67B-4680-BC8F-FB256BC883B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92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19EF9-76E4-4664-A99B-C210F57E07A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8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3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8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3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4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2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7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8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6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4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924800" cy="44477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University of Salahaddin – College of Engineering 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Software &amp; Informatics Dep. 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/>
              <a:t>Computer Architecture II</a:t>
            </a:r>
            <a:br>
              <a:rPr lang="en-US" dirty="0"/>
            </a:br>
            <a:r>
              <a:rPr lang="en-US" dirty="0" smtClean="0"/>
              <a:t>2022-2023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>Lecture 4</a:t>
            </a:r>
            <a:r>
              <a:rPr lang="ar-IQ" sz="1400" dirty="0"/>
              <a:t/>
            </a:r>
            <a:br>
              <a:rPr lang="ar-IQ" sz="14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100" dirty="0"/>
              <a:t>Lecturer Nyan D. Sallman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0"/>
            <a:ext cx="7239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Subtraction  operation</a:t>
            </a:r>
          </a:p>
          <a:p>
            <a:pPr algn="ctr"/>
            <a:endParaRPr lang="en-US" sz="3200" b="1" dirty="0" smtClean="0"/>
          </a:p>
          <a:p>
            <a:r>
              <a:rPr lang="en-US" sz="2000" dirty="0" smtClean="0"/>
              <a:t>SUB  CL,BH            ; CL=CL-BH</a:t>
            </a:r>
          </a:p>
          <a:p>
            <a:r>
              <a:rPr lang="en-US" sz="2000" dirty="0" smtClean="0"/>
              <a:t>SUB  AX,SP            ; AX=AX-SP  </a:t>
            </a:r>
          </a:p>
          <a:p>
            <a:r>
              <a:rPr lang="en-US" sz="2000" dirty="0" smtClean="0"/>
              <a:t>SUB  [BX],DX         ; [BX]=[BX]-DX</a:t>
            </a:r>
          </a:p>
          <a:p>
            <a:r>
              <a:rPr lang="en-US" sz="2000" dirty="0" smtClean="0"/>
              <a:t>SUB  AH,TEMP      ;AH=AH- TEMP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SBB  AH,AL           ; AH=AH-AL-carry</a:t>
            </a:r>
          </a:p>
          <a:p>
            <a:r>
              <a:rPr lang="en-US" sz="2000" dirty="0" smtClean="0"/>
              <a:t>SBB  DX,2              ;DX=DX-2-carry</a:t>
            </a:r>
          </a:p>
          <a:p>
            <a:endParaRPr lang="en-US" sz="2000" dirty="0" smtClean="0"/>
          </a:p>
          <a:p>
            <a:r>
              <a:rPr lang="en-US" sz="2000" dirty="0" smtClean="0"/>
              <a:t>DEC  BL                 ;BL=BL-1</a:t>
            </a:r>
          </a:p>
          <a:p>
            <a:r>
              <a:rPr lang="en-US" sz="2000" dirty="0" smtClean="0"/>
              <a:t>DEC   CX                ;CX=CX-1</a:t>
            </a:r>
          </a:p>
          <a:p>
            <a:r>
              <a:rPr lang="en-US" sz="2000" dirty="0" smtClean="0"/>
              <a:t>DEC  NUMB1        ;NUMB1=NUMB1-1</a:t>
            </a:r>
          </a:p>
        </p:txBody>
      </p:sp>
    </p:spTree>
    <p:extLst>
      <p:ext uri="{BB962C8B-B14F-4D97-AF65-F5344CB8AC3E}">
        <p14:creationId xmlns:p14="http://schemas.microsoft.com/office/powerpoint/2010/main" val="5695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533400" y="1383268"/>
            <a:ext cx="7543800" cy="4179332"/>
            <a:chOff x="304800" y="392668"/>
            <a:chExt cx="7543800" cy="4179332"/>
          </a:xfrm>
        </p:grpSpPr>
        <p:sp>
          <p:nvSpPr>
            <p:cNvPr id="3" name="Rectangle 2"/>
            <p:cNvSpPr/>
            <p:nvPr/>
          </p:nvSpPr>
          <p:spPr>
            <a:xfrm>
              <a:off x="990600" y="1447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BX</a:t>
              </a:r>
              <a:endParaRPr lang="en-US" sz="24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724400" y="4114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AX</a:t>
              </a:r>
              <a:endParaRPr lang="en-US" sz="2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66800" y="4114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BX</a:t>
              </a:r>
              <a:endParaRPr lang="en-US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90600" y="25146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DX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24400" y="25146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CX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48200" y="1447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AX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609600" y="3581400"/>
              <a:ext cx="7239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04800" y="2667000"/>
              <a:ext cx="4908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/>
                <a:t>+</a:t>
              </a:r>
              <a:endParaRPr lang="en-US" sz="4800" dirty="0"/>
            </a:p>
          </p:txBody>
        </p:sp>
        <p:cxnSp>
          <p:nvCxnSpPr>
            <p:cNvPr id="13" name="Elbow Connector 12"/>
            <p:cNvCxnSpPr>
              <a:stCxn id="4" idx="1"/>
              <a:endCxn id="15" idx="2"/>
            </p:cNvCxnSpPr>
            <p:nvPr/>
          </p:nvCxnSpPr>
          <p:spPr>
            <a:xfrm rot="10800000">
              <a:off x="4267200" y="1143000"/>
              <a:ext cx="457200" cy="32004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4038600" y="762000"/>
              <a:ext cx="457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19" name="Elbow Connector 18"/>
            <p:cNvCxnSpPr>
              <a:stCxn id="15" idx="1"/>
            </p:cNvCxnSpPr>
            <p:nvPr/>
          </p:nvCxnSpPr>
          <p:spPr>
            <a:xfrm rot="10800000" flipV="1">
              <a:off x="3581400" y="952500"/>
              <a:ext cx="457200" cy="4953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038600" y="39266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CF</a:t>
              </a:r>
            </a:p>
            <a:p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09800" y="990600"/>
              <a:ext cx="72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(ADC)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15000" y="990600"/>
              <a:ext cx="7441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(ADD)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0" y="6858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Write a program to adds BX-AX with  DX-CX and  the sum appearing in BX-AX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Write a program to  subtract DX-CX  from BX-AX with the result appearing in BX-AX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81000" y="1600200"/>
            <a:ext cx="7543800" cy="3810000"/>
            <a:chOff x="381000" y="1600200"/>
            <a:chExt cx="7543800" cy="3810000"/>
          </a:xfrm>
        </p:grpSpPr>
        <p:sp>
          <p:nvSpPr>
            <p:cNvPr id="4" name="Rectangle 3"/>
            <p:cNvSpPr/>
            <p:nvPr/>
          </p:nvSpPr>
          <p:spPr>
            <a:xfrm>
              <a:off x="1066800" y="22860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BX</a:t>
              </a:r>
              <a:endParaRPr lang="en-US" sz="2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800600" y="49530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AX</a:t>
              </a:r>
              <a:endParaRPr lang="en-US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49530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BX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66800" y="3352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DX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00600" y="33528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CX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24400" y="2286000"/>
              <a:ext cx="3048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AX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685800" y="4419600"/>
              <a:ext cx="7239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1000" y="3505200"/>
              <a:ext cx="3738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/>
                <a:t>-</a:t>
              </a:r>
              <a:endParaRPr lang="en-US" sz="4800" dirty="0"/>
            </a:p>
          </p:txBody>
        </p:sp>
        <p:cxnSp>
          <p:nvCxnSpPr>
            <p:cNvPr id="12" name="Elbow Connector 12"/>
            <p:cNvCxnSpPr/>
            <p:nvPr/>
          </p:nvCxnSpPr>
          <p:spPr>
            <a:xfrm flipV="1">
              <a:off x="4114800" y="1954161"/>
              <a:ext cx="304800" cy="33528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114800" y="1600200"/>
              <a:ext cx="4572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2060"/>
                </a:solidFill>
              </a:endParaRPr>
            </a:p>
          </p:txBody>
        </p:sp>
        <p:cxnSp>
          <p:nvCxnSpPr>
            <p:cNvPr id="14" name="Elbow Connector 18"/>
            <p:cNvCxnSpPr/>
            <p:nvPr/>
          </p:nvCxnSpPr>
          <p:spPr>
            <a:xfrm rot="16200000" flipH="1">
              <a:off x="4480928" y="1902828"/>
              <a:ext cx="474245" cy="292100"/>
            </a:xfrm>
            <a:prstGeom prst="bentConnector3">
              <a:avLst>
                <a:gd name="adj1" fmla="val 957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114800" y="1600200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</a:rPr>
                <a:t>CF</a:t>
              </a:r>
            </a:p>
            <a:p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6000" y="1828800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(SBB)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91200" y="1828800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(SUB)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439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4835604"/>
            <a:ext cx="6858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        AA00     1122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-     1000     2442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</a:t>
            </a:r>
          </a:p>
          <a:p>
            <a:r>
              <a:rPr lang="en-US" sz="2000" dirty="0" smtClean="0"/>
              <a:t>Final result  of (BX AX)-(DX CX)=(99FF ECE0)H</a:t>
            </a:r>
          </a:p>
          <a:p>
            <a:r>
              <a:rPr lang="en-US" sz="2000" dirty="0" smtClean="0"/>
              <a:t>And the state of FLAGES : Z=0, S=1, AC=0, C=0, P=1 , and O=0</a:t>
            </a:r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914400" y="1066800"/>
            <a:ext cx="7239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MOV BX, AA00H</a:t>
            </a:r>
          </a:p>
          <a:p>
            <a:r>
              <a:rPr lang="en-US" sz="2400" b="1" dirty="0" smtClean="0"/>
              <a:t>MOV  AX, 1122H</a:t>
            </a:r>
          </a:p>
          <a:p>
            <a:r>
              <a:rPr lang="en-US" sz="2400" b="1" dirty="0" smtClean="0"/>
              <a:t>MOV  DX,1000H</a:t>
            </a:r>
          </a:p>
          <a:p>
            <a:r>
              <a:rPr lang="en-US" sz="2400" b="1" dirty="0" smtClean="0"/>
              <a:t>MOV CX,2442H</a:t>
            </a:r>
          </a:p>
          <a:p>
            <a:r>
              <a:rPr lang="en-US" sz="2400" b="1" dirty="0" smtClean="0"/>
              <a:t>SUB AX,CX</a:t>
            </a:r>
          </a:p>
          <a:p>
            <a:r>
              <a:rPr lang="en-US" sz="2400" b="1" dirty="0" smtClean="0"/>
              <a:t>SBB BX,DX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Subtraction of 32 bit from 32 bit in 8086 microprocessor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90600" y="2819400"/>
            <a:ext cx="762000" cy="9144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5486400"/>
            <a:ext cx="1981200" cy="4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4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5146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Special Assembler Directive 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(PTR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operator ,   OFFSET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directive )</a:t>
            </a:r>
          </a:p>
        </p:txBody>
      </p:sp>
    </p:spTree>
    <p:extLst>
      <p:ext uri="{BB962C8B-B14F-4D97-AF65-F5344CB8AC3E}">
        <p14:creationId xmlns:p14="http://schemas.microsoft.com/office/powerpoint/2010/main" val="182041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4450" y="1085850"/>
            <a:ext cx="64008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ight Brace 3"/>
          <p:cNvSpPr/>
          <p:nvPr/>
        </p:nvSpPr>
        <p:spPr>
          <a:xfrm>
            <a:off x="5429250" y="1828800"/>
            <a:ext cx="571500" cy="12573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 sz="1350"/>
          </a:p>
        </p:txBody>
      </p:sp>
      <p:sp>
        <p:nvSpPr>
          <p:cNvPr id="5" name="Rectangle 4"/>
          <p:cNvSpPr/>
          <p:nvPr/>
        </p:nvSpPr>
        <p:spPr>
          <a:xfrm>
            <a:off x="6057900" y="1657350"/>
            <a:ext cx="1200150" cy="171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Improper instr.  without  operand size boundaries 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314950" y="3943350"/>
            <a:ext cx="571500" cy="16002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 sz="1350"/>
          </a:p>
        </p:txBody>
      </p:sp>
      <p:sp>
        <p:nvSpPr>
          <p:cNvPr id="7" name="Rectangle 6"/>
          <p:cNvSpPr/>
          <p:nvPr/>
        </p:nvSpPr>
        <p:spPr>
          <a:xfrm>
            <a:off x="6115050" y="3829050"/>
            <a:ext cx="1314450" cy="1771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Solution by PTR operator </a:t>
            </a:r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2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6286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Q:        Check </a:t>
            </a:r>
            <a:r>
              <a:rPr lang="en-US" sz="2000" b="1" dirty="0">
                <a:solidFill>
                  <a:schemeClr val="tx2"/>
                </a:solidFill>
              </a:rPr>
              <a:t>on these instructions if there would use Pointer operator  {PTR} or not </a:t>
            </a:r>
            <a:endParaRPr lang="ar-IQ" sz="20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5900" y="2212285"/>
            <a:ext cx="2171700" cy="30931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500" b="1" dirty="0">
                <a:solidFill>
                  <a:schemeClr val="tx2"/>
                </a:solidFill>
              </a:rPr>
              <a:t>.data </a:t>
            </a:r>
          </a:p>
          <a:p>
            <a:r>
              <a:rPr lang="en-US" sz="1500" b="1" dirty="0" smtClean="0">
                <a:solidFill>
                  <a:schemeClr val="tx2"/>
                </a:solidFill>
              </a:rPr>
              <a:t>LAB1     </a:t>
            </a:r>
            <a:r>
              <a:rPr lang="en-US" sz="1500" b="1" dirty="0">
                <a:solidFill>
                  <a:schemeClr val="tx2"/>
                </a:solidFill>
              </a:rPr>
              <a:t>DB     10h</a:t>
            </a:r>
          </a:p>
          <a:p>
            <a:r>
              <a:rPr lang="en-US" sz="1500" b="1" dirty="0" smtClean="0">
                <a:solidFill>
                  <a:schemeClr val="tx2"/>
                </a:solidFill>
              </a:rPr>
              <a:t>LAB2   </a:t>
            </a:r>
            <a:r>
              <a:rPr lang="en-US" sz="1500" b="1" dirty="0">
                <a:solidFill>
                  <a:schemeClr val="tx2"/>
                </a:solidFill>
              </a:rPr>
              <a:t>DW    1000 H</a:t>
            </a:r>
          </a:p>
          <a:p>
            <a:r>
              <a:rPr lang="en-US" sz="1500" b="1" dirty="0">
                <a:solidFill>
                  <a:schemeClr val="tx2"/>
                </a:solidFill>
              </a:rPr>
              <a:t>.code </a:t>
            </a:r>
          </a:p>
          <a:p>
            <a:r>
              <a:rPr lang="en-US" sz="1500" b="1" dirty="0">
                <a:solidFill>
                  <a:schemeClr val="tx2"/>
                </a:solidFill>
              </a:rPr>
              <a:t>MOV    AL,  </a:t>
            </a:r>
            <a:r>
              <a:rPr lang="en-US" sz="1500" b="1" dirty="0" smtClean="0">
                <a:solidFill>
                  <a:schemeClr val="tx2"/>
                </a:solidFill>
              </a:rPr>
              <a:t>LAB1</a:t>
            </a:r>
            <a:endParaRPr lang="en-US" sz="1500" b="1" dirty="0">
              <a:solidFill>
                <a:schemeClr val="tx2"/>
              </a:solidFill>
            </a:endParaRPr>
          </a:p>
          <a:p>
            <a:r>
              <a:rPr lang="en-US" sz="1500" b="1" dirty="0">
                <a:solidFill>
                  <a:schemeClr val="tx2"/>
                </a:solidFill>
              </a:rPr>
              <a:t>MOV     DL, [BX]</a:t>
            </a:r>
          </a:p>
          <a:p>
            <a:r>
              <a:rPr lang="en-US" sz="1500" b="1" dirty="0">
                <a:solidFill>
                  <a:schemeClr val="tx2"/>
                </a:solidFill>
              </a:rPr>
              <a:t>SUB      [BX],2</a:t>
            </a:r>
          </a:p>
          <a:p>
            <a:r>
              <a:rPr lang="en-US" sz="1500" b="1" dirty="0">
                <a:solidFill>
                  <a:schemeClr val="tx2"/>
                </a:solidFill>
              </a:rPr>
              <a:t>MOV    </a:t>
            </a:r>
            <a:r>
              <a:rPr lang="en-US" sz="1500" b="1" dirty="0" smtClean="0">
                <a:solidFill>
                  <a:schemeClr val="tx2"/>
                </a:solidFill>
              </a:rPr>
              <a:t>CL,LAB2</a:t>
            </a:r>
            <a:endParaRPr lang="en-US" sz="1500" b="1" dirty="0">
              <a:solidFill>
                <a:schemeClr val="tx2"/>
              </a:solidFill>
            </a:endParaRPr>
          </a:p>
          <a:p>
            <a:r>
              <a:rPr lang="en-US" sz="1500" b="1" dirty="0">
                <a:solidFill>
                  <a:schemeClr val="tx2"/>
                </a:solidFill>
              </a:rPr>
              <a:t>ADD     AL, </a:t>
            </a:r>
            <a:r>
              <a:rPr lang="en-US" sz="1500" b="1" dirty="0" smtClean="0">
                <a:solidFill>
                  <a:schemeClr val="tx2"/>
                </a:solidFill>
              </a:rPr>
              <a:t>LAB1+1</a:t>
            </a:r>
            <a:endParaRPr lang="en-US" sz="1500" b="1" dirty="0">
              <a:solidFill>
                <a:schemeClr val="tx2"/>
              </a:solidFill>
            </a:endParaRPr>
          </a:p>
          <a:p>
            <a:endParaRPr lang="en-US" sz="1500" b="1" dirty="0">
              <a:solidFill>
                <a:schemeClr val="tx2"/>
              </a:solidFill>
            </a:endParaRPr>
          </a:p>
          <a:p>
            <a:endParaRPr lang="en-US" sz="1500" b="1" dirty="0">
              <a:solidFill>
                <a:schemeClr val="tx2"/>
              </a:solidFill>
            </a:endParaRPr>
          </a:p>
          <a:p>
            <a:endParaRPr lang="en-US" sz="1500" b="1" dirty="0">
              <a:solidFill>
                <a:schemeClr val="tx2"/>
              </a:solidFill>
            </a:endParaRPr>
          </a:p>
          <a:p>
            <a:endParaRPr lang="ar-IQ" sz="1500" b="1" dirty="0">
              <a:solidFill>
                <a:schemeClr val="tx2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14750" y="3543300"/>
            <a:ext cx="9144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350"/>
          </a:p>
        </p:txBody>
      </p:sp>
      <p:sp>
        <p:nvSpPr>
          <p:cNvPr id="6" name="TextBox 5"/>
          <p:cNvSpPr txBox="1"/>
          <p:nvPr/>
        </p:nvSpPr>
        <p:spPr>
          <a:xfrm>
            <a:off x="4686300" y="2228850"/>
            <a:ext cx="2743200" cy="30931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500" b="1" dirty="0">
                <a:solidFill>
                  <a:schemeClr val="tx2"/>
                </a:solidFill>
              </a:rPr>
              <a:t>.data </a:t>
            </a:r>
          </a:p>
          <a:p>
            <a:r>
              <a:rPr lang="en-US" sz="1500" b="1" dirty="0" smtClean="0">
                <a:solidFill>
                  <a:schemeClr val="tx2"/>
                </a:solidFill>
              </a:rPr>
              <a:t>LAB1    </a:t>
            </a:r>
            <a:r>
              <a:rPr lang="en-US" sz="1500" b="1" dirty="0">
                <a:solidFill>
                  <a:schemeClr val="tx2"/>
                </a:solidFill>
              </a:rPr>
              <a:t>DB     10h</a:t>
            </a:r>
          </a:p>
          <a:p>
            <a:r>
              <a:rPr lang="en-US" sz="1500" b="1" dirty="0" smtClean="0">
                <a:solidFill>
                  <a:schemeClr val="tx2"/>
                </a:solidFill>
              </a:rPr>
              <a:t>LAB2   </a:t>
            </a:r>
            <a:r>
              <a:rPr lang="en-US" sz="1500" b="1" dirty="0">
                <a:solidFill>
                  <a:schemeClr val="tx2"/>
                </a:solidFill>
              </a:rPr>
              <a:t>DW    1000 H</a:t>
            </a:r>
          </a:p>
          <a:p>
            <a:r>
              <a:rPr lang="en-US" sz="1500" b="1" dirty="0">
                <a:solidFill>
                  <a:schemeClr val="tx2"/>
                </a:solidFill>
              </a:rPr>
              <a:t>.code </a:t>
            </a:r>
          </a:p>
          <a:p>
            <a:r>
              <a:rPr lang="en-US" sz="1500" b="1" dirty="0">
                <a:solidFill>
                  <a:schemeClr val="tx2"/>
                </a:solidFill>
              </a:rPr>
              <a:t>MOV    AL, LAB1 </a:t>
            </a:r>
            <a:endParaRPr lang="en-US" sz="1500" b="1" dirty="0" smtClean="0">
              <a:solidFill>
                <a:schemeClr val="tx2"/>
              </a:solidFill>
            </a:endParaRPr>
          </a:p>
          <a:p>
            <a:r>
              <a:rPr lang="en-US" sz="1500" b="1" dirty="0" smtClean="0">
                <a:solidFill>
                  <a:schemeClr val="tx2"/>
                </a:solidFill>
              </a:rPr>
              <a:t>MOV     </a:t>
            </a:r>
            <a:r>
              <a:rPr lang="en-US" sz="1500" b="1" dirty="0">
                <a:solidFill>
                  <a:schemeClr val="tx2"/>
                </a:solidFill>
              </a:rPr>
              <a:t>DL, [BX]</a:t>
            </a:r>
          </a:p>
          <a:p>
            <a:r>
              <a:rPr lang="en-US" sz="1500" b="1" dirty="0">
                <a:solidFill>
                  <a:srgbClr val="C00000"/>
                </a:solidFill>
              </a:rPr>
              <a:t>SUB     BYTE PTR [BX], 2</a:t>
            </a:r>
          </a:p>
          <a:p>
            <a:r>
              <a:rPr lang="en-US" sz="1500" b="1" dirty="0">
                <a:solidFill>
                  <a:srgbClr val="C00000"/>
                </a:solidFill>
              </a:rPr>
              <a:t>MOV    CL, BYTE PTR </a:t>
            </a:r>
            <a:r>
              <a:rPr lang="en-US" sz="1500" b="1" dirty="0" smtClean="0">
                <a:solidFill>
                  <a:srgbClr val="C00000"/>
                </a:solidFill>
              </a:rPr>
              <a:t>LAB2</a:t>
            </a:r>
          </a:p>
          <a:p>
            <a:r>
              <a:rPr lang="en-US" sz="1500" b="1" dirty="0" smtClean="0">
                <a:solidFill>
                  <a:schemeClr val="tx2"/>
                </a:solidFill>
              </a:rPr>
              <a:t>ADD     </a:t>
            </a:r>
            <a:r>
              <a:rPr lang="en-US" sz="1500" b="1" dirty="0">
                <a:solidFill>
                  <a:schemeClr val="tx2"/>
                </a:solidFill>
              </a:rPr>
              <a:t>AL, LAB1 </a:t>
            </a:r>
            <a:r>
              <a:rPr lang="en-US" sz="1500" b="1" dirty="0" smtClean="0">
                <a:solidFill>
                  <a:schemeClr val="tx2"/>
                </a:solidFill>
              </a:rPr>
              <a:t>+</a:t>
            </a:r>
            <a:r>
              <a:rPr lang="en-US" sz="1500" b="1" dirty="0">
                <a:solidFill>
                  <a:schemeClr val="tx2"/>
                </a:solidFill>
              </a:rPr>
              <a:t>1</a:t>
            </a:r>
          </a:p>
          <a:p>
            <a:endParaRPr lang="en-US" sz="1500" b="1" dirty="0">
              <a:solidFill>
                <a:schemeClr val="tx2"/>
              </a:solidFill>
            </a:endParaRPr>
          </a:p>
          <a:p>
            <a:endParaRPr lang="en-US" sz="1500" b="1" dirty="0">
              <a:solidFill>
                <a:schemeClr val="tx2"/>
              </a:solidFill>
            </a:endParaRPr>
          </a:p>
          <a:p>
            <a:endParaRPr lang="en-US" sz="1500" b="1" dirty="0">
              <a:solidFill>
                <a:schemeClr val="tx2"/>
              </a:solidFill>
            </a:endParaRPr>
          </a:p>
          <a:p>
            <a:endParaRPr lang="ar-IQ" sz="1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2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14450"/>
            <a:ext cx="634365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OFFSET directive</a:t>
            </a:r>
          </a:p>
          <a:p>
            <a:endParaRPr lang="en-US" sz="2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0000  DATA   DW   1234H</a:t>
            </a:r>
          </a:p>
          <a:p>
            <a:r>
              <a:rPr lang="en-US" sz="2100" dirty="0"/>
              <a:t>           </a:t>
            </a:r>
          </a:p>
          <a:p>
            <a:r>
              <a:rPr lang="en-US" sz="2100" dirty="0"/>
              <a:t>       MOV BX, DATA                  </a:t>
            </a:r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;copy content of memory</a:t>
            </a: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location DATA to BX</a:t>
            </a: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    					BX=1234h</a:t>
            </a:r>
          </a:p>
          <a:p>
            <a:endParaRPr lang="en-US" sz="2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en-US" sz="2100" dirty="0"/>
              <a:t>MOV BX, OFFSET DATA  </a:t>
            </a:r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;copy the offset address of </a:t>
            </a: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DATA to BX</a:t>
            </a: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					BX=0000h</a:t>
            </a:r>
          </a:p>
          <a:p>
            <a:endParaRPr lang="en-US" sz="21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57350" y="1657350"/>
            <a:ext cx="6000750" cy="119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2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651272"/>
          </a:xfrm>
        </p:spPr>
        <p:txBody>
          <a:bodyPr/>
          <a:lstStyle/>
          <a:p>
            <a:r>
              <a:rPr lang="en-US" u="sng" dirty="0" smtClean="0"/>
              <a:t>Multiplication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714501"/>
            <a:ext cx="6172200" cy="37373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8- bit multiplication </a:t>
            </a:r>
          </a:p>
          <a:p>
            <a:r>
              <a:rPr lang="en-US" dirty="0" smtClean="0"/>
              <a:t>MUL CL      ;  </a:t>
            </a:r>
            <a:r>
              <a:rPr lang="en-US" dirty="0" smtClean="0">
                <a:solidFill>
                  <a:srgbClr val="C00000"/>
                </a:solidFill>
              </a:rPr>
              <a:t>AX=AL * CL  (unsigned result )</a:t>
            </a:r>
          </a:p>
          <a:p>
            <a:r>
              <a:rPr lang="en-US" dirty="0" smtClean="0"/>
              <a:t>IMUL DH    ; </a:t>
            </a:r>
            <a:r>
              <a:rPr lang="en-US" dirty="0" smtClean="0">
                <a:solidFill>
                  <a:srgbClr val="C00000"/>
                </a:solidFill>
              </a:rPr>
              <a:t>AX=AL*DH     (signed result)</a:t>
            </a:r>
          </a:p>
          <a:p>
            <a:r>
              <a:rPr lang="en-US" dirty="0" smtClean="0"/>
              <a:t>IMUL BYTE PTR[BX]     </a:t>
            </a:r>
            <a:r>
              <a:rPr lang="en-US" dirty="0" smtClean="0">
                <a:solidFill>
                  <a:srgbClr val="C00000"/>
                </a:solidFill>
              </a:rPr>
              <a:t>; AX=AL*BYTE PTR[BX]</a:t>
            </a:r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(signed result)</a:t>
            </a:r>
          </a:p>
          <a:p>
            <a:r>
              <a:rPr lang="en-US" dirty="0" smtClean="0"/>
              <a:t>MUL TEMP   </a:t>
            </a:r>
            <a:r>
              <a:rPr lang="en-US" dirty="0" smtClean="0">
                <a:solidFill>
                  <a:srgbClr val="C00000"/>
                </a:solidFill>
              </a:rPr>
              <a:t>; AX=AL*TEMP   (unsigned result)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   multiplicand always in AL</a:t>
            </a:r>
          </a:p>
          <a:p>
            <a:pPr>
              <a:buNone/>
            </a:pPr>
            <a:r>
              <a:rPr lang="en-US" dirty="0" smtClean="0"/>
              <a:t>           C, O flag are predictable and used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3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257301"/>
            <a:ext cx="6172200" cy="45311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Example: multiply  content of BL=5, and CL =10 and save the product in DX, suppose all the data unsigned:</a:t>
            </a:r>
          </a:p>
          <a:p>
            <a:pPr>
              <a:buNone/>
            </a:pPr>
            <a:r>
              <a:rPr lang="en-US" sz="1800" dirty="0"/>
              <a:t>Sol// </a:t>
            </a:r>
          </a:p>
          <a:p>
            <a:pPr>
              <a:buNone/>
            </a:pPr>
            <a:r>
              <a:rPr lang="en-US" sz="1800" dirty="0"/>
              <a:t>MOV BL,5</a:t>
            </a:r>
          </a:p>
          <a:p>
            <a:pPr>
              <a:buNone/>
            </a:pPr>
            <a:r>
              <a:rPr lang="en-US" sz="1800" dirty="0"/>
              <a:t>MOV CL,10</a:t>
            </a:r>
          </a:p>
          <a:p>
            <a:pPr>
              <a:buNone/>
            </a:pPr>
            <a:r>
              <a:rPr lang="en-US" sz="1800" dirty="0"/>
              <a:t>MOV AL,CL</a:t>
            </a:r>
          </a:p>
          <a:p>
            <a:pPr>
              <a:buNone/>
            </a:pPr>
            <a:r>
              <a:rPr lang="en-US" sz="1800" dirty="0"/>
              <a:t>MUL BL</a:t>
            </a:r>
          </a:p>
          <a:p>
            <a:pPr>
              <a:buNone/>
            </a:pPr>
            <a:r>
              <a:rPr lang="en-US" sz="1800" dirty="0"/>
              <a:t>MOV DX,AX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85900" y="1398815"/>
          <a:ext cx="5257800" cy="113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Carry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O</a:t>
                      </a:r>
                      <a:r>
                        <a:rPr lang="en-US" sz="1000" smtClean="0"/>
                        <a:t>verflow</a:t>
                      </a:r>
                      <a:endParaRPr lang="en-US" sz="1000" dirty="0" smtClean="0"/>
                    </a:p>
                    <a:p>
                      <a:pPr algn="ctr"/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Result 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Most significant byte (8 bit multiplication), or most significant word (16 bit multiplication),  is zeros 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16 bit wide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(8 bit multiplication), 32 bit wide (16 bit multiplication), 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00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3000"/>
            <a:ext cx="7886700" cy="62547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OUTLINE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5238750" cy="22098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</a:rPr>
              <a:t>Statement in assembly </a:t>
            </a:r>
            <a:r>
              <a:rPr lang="en-US" sz="2400" b="1" dirty="0" smtClean="0">
                <a:solidFill>
                  <a:schemeClr val="tx2"/>
                </a:solidFill>
              </a:rPr>
              <a:t>language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</a:rPr>
              <a:t>Arithmetic Instruction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2"/>
                </a:solidFill>
              </a:rPr>
              <a:t>Special </a:t>
            </a:r>
            <a:r>
              <a:rPr lang="en-US" sz="2400" b="1" dirty="0">
                <a:solidFill>
                  <a:schemeClr val="tx2"/>
                </a:solidFill>
              </a:rPr>
              <a:t>Assembler Directive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</a:rPr>
              <a:t>Basic logical Instructions 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1257300"/>
            <a:ext cx="6172200" cy="51435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16- bit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85950"/>
            <a:ext cx="6172200" cy="2857500"/>
          </a:xfrm>
        </p:spPr>
        <p:txBody>
          <a:bodyPr/>
          <a:lstStyle/>
          <a:p>
            <a:r>
              <a:rPr lang="en-US" dirty="0" smtClean="0"/>
              <a:t>MUL CX         </a:t>
            </a:r>
            <a:r>
              <a:rPr lang="en-US" dirty="0">
                <a:solidFill>
                  <a:srgbClr val="C00000"/>
                </a:solidFill>
              </a:rPr>
              <a:t>; DX_AX=  AX *CX   unsigned product</a:t>
            </a:r>
          </a:p>
          <a:p>
            <a:r>
              <a:rPr lang="en-US" dirty="0" smtClean="0"/>
              <a:t>IMUL DI         </a:t>
            </a:r>
            <a:r>
              <a:rPr lang="en-US" dirty="0">
                <a:solidFill>
                  <a:srgbClr val="C00000"/>
                </a:solidFill>
              </a:rPr>
              <a:t>;DX_AX=AX *DI    signed product </a:t>
            </a:r>
          </a:p>
          <a:p>
            <a:r>
              <a:rPr lang="en-US" dirty="0" smtClean="0"/>
              <a:t>MUL WORD PTR [SI]</a:t>
            </a:r>
          </a:p>
          <a:p>
            <a:pPr>
              <a:buNone/>
            </a:pPr>
            <a:r>
              <a:rPr lang="en-US" dirty="0" smtClean="0"/>
              <a:t>           ;</a:t>
            </a:r>
            <a:r>
              <a:rPr lang="en-US" dirty="0">
                <a:solidFill>
                  <a:srgbClr val="C00000"/>
                </a:solidFill>
              </a:rPr>
              <a:t>DX_AX=AX*WORD PTR [SI]  unsigned product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 : AX contain multiplicand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32- bit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 ECX</a:t>
            </a:r>
          </a:p>
          <a:p>
            <a:r>
              <a:rPr lang="en-US" dirty="0" smtClean="0"/>
              <a:t>IMUL EDI</a:t>
            </a:r>
          </a:p>
          <a:p>
            <a:r>
              <a:rPr lang="en-US" dirty="0" smtClean="0"/>
              <a:t>MUL DWORD PTR[ESI]</a:t>
            </a:r>
          </a:p>
          <a:p>
            <a:pPr>
              <a:buNone/>
            </a:pPr>
            <a:r>
              <a:rPr lang="en-US" dirty="0" smtClean="0"/>
              <a:t>;</a:t>
            </a:r>
            <a:r>
              <a:rPr lang="en-US" dirty="0" smtClean="0">
                <a:solidFill>
                  <a:srgbClr val="C00000"/>
                </a:solidFill>
              </a:rPr>
              <a:t>same operation as above, but multiplicand in EAX and the product to be save in EDX-EAX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594122"/>
          </a:xfrm>
        </p:spPr>
        <p:txBody>
          <a:bodyPr/>
          <a:lstStyle/>
          <a:p>
            <a:r>
              <a:rPr lang="en-US" u="sng" dirty="0" smtClean="0"/>
              <a:t>(8 bit Division)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929" y="2217964"/>
            <a:ext cx="6259286" cy="22370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Dividend                           AX</a:t>
            </a:r>
          </a:p>
          <a:p>
            <a:pPr>
              <a:buNone/>
            </a:pPr>
            <a:r>
              <a:rPr lang="en-US" dirty="0" smtClean="0"/>
              <a:t>    Divisor                          8-bit reg. or memory location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:     AL= quotient </a:t>
            </a:r>
          </a:p>
          <a:p>
            <a:pPr>
              <a:buNone/>
            </a:pPr>
            <a:r>
              <a:rPr lang="en-US" dirty="0" smtClean="0"/>
              <a:t>                  AH= Remainder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06929" y="2375977"/>
            <a:ext cx="2438400" cy="469107"/>
            <a:chOff x="1342572" y="2024969"/>
            <a:chExt cx="3251200" cy="62547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342572" y="2325914"/>
              <a:ext cx="16002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450772" y="2024969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450772" y="2648857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88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857250"/>
            <a:ext cx="6172200" cy="857250"/>
          </a:xfrm>
        </p:spPr>
        <p:txBody>
          <a:bodyPr/>
          <a:lstStyle/>
          <a:p>
            <a:r>
              <a:rPr lang="en-US" u="sng" dirty="0" smtClean="0"/>
              <a:t>(8 bit Division)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657351"/>
            <a:ext cx="6172200" cy="3794522"/>
          </a:xfrm>
        </p:spPr>
        <p:txBody>
          <a:bodyPr>
            <a:normAutofit/>
          </a:bodyPr>
          <a:lstStyle/>
          <a:p>
            <a:r>
              <a:rPr lang="en-US" dirty="0" smtClean="0"/>
              <a:t>DIV CL</a:t>
            </a:r>
          </a:p>
          <a:p>
            <a:r>
              <a:rPr lang="en-US" dirty="0" smtClean="0"/>
              <a:t>IDIV BL</a:t>
            </a:r>
          </a:p>
          <a:p>
            <a:r>
              <a:rPr lang="en-US" dirty="0" smtClean="0"/>
              <a:t>DIV BYTE PTR [BP]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762000" y="3028950"/>
            <a:ext cx="74676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 </a:t>
            </a:r>
            <a:r>
              <a:rPr lang="en-US" sz="2400" dirty="0"/>
              <a:t>: if AX=0010h(+16), BL=</a:t>
            </a:r>
            <a:r>
              <a:rPr lang="en-US" sz="2400" dirty="0" err="1"/>
              <a:t>FDh</a:t>
            </a:r>
            <a:r>
              <a:rPr lang="en-US" sz="2400" dirty="0"/>
              <a:t>(-3)</a:t>
            </a:r>
          </a:p>
          <a:p>
            <a:pPr>
              <a:buNone/>
            </a:pPr>
            <a:r>
              <a:rPr lang="en-US" sz="2400" dirty="0"/>
              <a:t>After  IDIV BL making AX=01FBh </a:t>
            </a:r>
          </a:p>
          <a:p>
            <a:pPr>
              <a:buNone/>
            </a:pPr>
            <a:r>
              <a:rPr lang="en-US" sz="2400" dirty="0"/>
              <a:t>Quotient AL= FB(-5)    ; truth sign</a:t>
            </a:r>
          </a:p>
          <a:p>
            <a:pPr>
              <a:buNone/>
            </a:pPr>
            <a:r>
              <a:rPr lang="en-US" sz="2400" dirty="0"/>
              <a:t>Remainder AH =1        ; dividend sign </a:t>
            </a:r>
          </a:p>
          <a:p>
            <a:pPr>
              <a:buNone/>
            </a:pPr>
            <a:r>
              <a:rPr lang="en-US" sz="2400" dirty="0"/>
              <a:t>Note if the dividend (-16) and divisor(+3) </a:t>
            </a:r>
          </a:p>
          <a:p>
            <a:pPr>
              <a:buNone/>
            </a:pPr>
            <a:r>
              <a:rPr lang="en-US" sz="2400" dirty="0"/>
              <a:t>AL=(-5) and AH=(-1)</a:t>
            </a:r>
          </a:p>
        </p:txBody>
      </p:sp>
    </p:spTree>
    <p:extLst>
      <p:ext uri="{BB962C8B-B14F-4D97-AF65-F5344CB8AC3E}">
        <p14:creationId xmlns:p14="http://schemas.microsoft.com/office/powerpoint/2010/main" val="2747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(16 bit Division)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Dividend                     DX_AX</a:t>
            </a:r>
          </a:p>
          <a:p>
            <a:pPr>
              <a:buNone/>
            </a:pPr>
            <a:r>
              <a:rPr lang="en-US" dirty="0" smtClean="0"/>
              <a:t>    Divisor                     16-bit reg. or memory location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:     AX= quotient </a:t>
            </a:r>
          </a:p>
          <a:p>
            <a:pPr>
              <a:buNone/>
            </a:pPr>
            <a:r>
              <a:rPr lang="en-US" dirty="0" smtClean="0"/>
              <a:t>                  DX= Remainder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2000" y="2057400"/>
            <a:ext cx="2147207" cy="390355"/>
            <a:chOff x="838200" y="2082800"/>
            <a:chExt cx="2862943" cy="520473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2558143" y="20828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2541814" y="2601685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838200" y="2336800"/>
              <a:ext cx="14478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357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(16 bit Division)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28800"/>
            <a:ext cx="6172200" cy="1828800"/>
          </a:xfrm>
        </p:spPr>
        <p:txBody>
          <a:bodyPr>
            <a:noAutofit/>
          </a:bodyPr>
          <a:lstStyle/>
          <a:p>
            <a:r>
              <a:rPr lang="en-US" dirty="0"/>
              <a:t>DIV CX                 ; (DX_AX) / CX ,   DX=Rem. , AX=Quo.</a:t>
            </a:r>
          </a:p>
          <a:p>
            <a:r>
              <a:rPr lang="en-US" dirty="0"/>
              <a:t>IDIV  SI</a:t>
            </a:r>
          </a:p>
          <a:p>
            <a:r>
              <a:rPr lang="en-US" dirty="0"/>
              <a:t>DIV NUMB</a:t>
            </a:r>
          </a:p>
          <a:p>
            <a:pPr>
              <a:buNone/>
            </a:pPr>
            <a:r>
              <a:rPr lang="en-US" dirty="0"/>
              <a:t>  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dirty="0">
                <a:solidFill>
                  <a:schemeClr val="tx2"/>
                </a:solidFill>
              </a:rPr>
              <a:t>Note: some Division need to extend AX</a:t>
            </a:r>
          </a:p>
          <a:p>
            <a:pPr algn="ctr">
              <a:buNone/>
            </a:pPr>
            <a:r>
              <a:rPr lang="en-US" b="1" dirty="0">
                <a:solidFill>
                  <a:schemeClr val="tx2"/>
                </a:solidFill>
              </a:rPr>
              <a:t>By:  </a:t>
            </a:r>
          </a:p>
          <a:p>
            <a:pPr>
              <a:buNone/>
            </a:pPr>
            <a:r>
              <a:rPr lang="en-US" dirty="0"/>
              <a:t>CBW :- convert byte to word</a:t>
            </a:r>
          </a:p>
          <a:p>
            <a:pPr>
              <a:buNone/>
            </a:pPr>
            <a:r>
              <a:rPr lang="en-US" dirty="0"/>
              <a:t>CWD:- convert word to double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27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: Write Ass. Por. to Divide (AX=-100) on (CX=9)</a:t>
            </a:r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057400"/>
            <a:ext cx="7848600" cy="37719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/>
              <a:t>MOV AX,-100</a:t>
            </a:r>
          </a:p>
          <a:p>
            <a:pPr>
              <a:buNone/>
            </a:pPr>
            <a:r>
              <a:rPr lang="en-US" sz="2400" dirty="0"/>
              <a:t>MOV CX , 9</a:t>
            </a:r>
          </a:p>
          <a:p>
            <a:pPr>
              <a:buNone/>
            </a:pPr>
            <a:r>
              <a:rPr lang="en-US" sz="2400" dirty="0"/>
              <a:t>CWD  ; </a:t>
            </a:r>
            <a:r>
              <a:rPr lang="en-US" sz="1800" dirty="0"/>
              <a:t>convert word in (AX) to double word saved in DX-AX </a:t>
            </a:r>
          </a:p>
          <a:p>
            <a:pPr>
              <a:buNone/>
            </a:pPr>
            <a:r>
              <a:rPr lang="en-US" sz="2400" dirty="0"/>
              <a:t>IDIV CX </a:t>
            </a:r>
          </a:p>
        </p:txBody>
      </p:sp>
    </p:spTree>
    <p:extLst>
      <p:ext uri="{BB962C8B-B14F-4D97-AF65-F5344CB8AC3E}">
        <p14:creationId xmlns:p14="http://schemas.microsoft.com/office/powerpoint/2010/main" val="7673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(32 bit Division)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Dividend                   EDX-EAX</a:t>
            </a:r>
          </a:p>
          <a:p>
            <a:pPr>
              <a:buNone/>
            </a:pPr>
            <a:r>
              <a:rPr lang="en-US" dirty="0" smtClean="0"/>
              <a:t>    Divisor                    32-bit reg. or memory location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Result :     EAX= quotient </a:t>
            </a:r>
          </a:p>
          <a:p>
            <a:pPr>
              <a:buNone/>
            </a:pPr>
            <a:r>
              <a:rPr lang="en-US" dirty="0" smtClean="0"/>
              <a:t>                  EDX= Remainder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DIV ECX</a:t>
            </a:r>
          </a:p>
          <a:p>
            <a:r>
              <a:rPr lang="en-US" dirty="0" smtClean="0"/>
              <a:t>IDIV DATA</a:t>
            </a:r>
          </a:p>
          <a:p>
            <a:r>
              <a:rPr lang="en-US" dirty="0" smtClean="0"/>
              <a:t>DIV DWORD PTR[EDI]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762000" y="2209800"/>
            <a:ext cx="1028700" cy="1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40379" y="1981200"/>
            <a:ext cx="685800" cy="1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40379" y="2362200"/>
            <a:ext cx="685800" cy="1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3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028701"/>
            <a:ext cx="6172200" cy="4423172"/>
          </a:xfrm>
        </p:spPr>
        <p:txBody>
          <a:bodyPr/>
          <a:lstStyle/>
          <a:p>
            <a:r>
              <a:rPr lang="en-US" dirty="0" smtClean="0"/>
              <a:t>Example : (program to save quotient and Remainder as a fraction value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MOV AX,13</a:t>
            </a:r>
          </a:p>
          <a:p>
            <a:pPr>
              <a:buNone/>
            </a:pPr>
            <a:r>
              <a:rPr lang="en-US" dirty="0" smtClean="0"/>
              <a:t>     MOV BL,2</a:t>
            </a:r>
          </a:p>
          <a:p>
            <a:pPr>
              <a:buNone/>
            </a:pPr>
            <a:r>
              <a:rPr lang="en-US" dirty="0" smtClean="0"/>
              <a:t>     DIV BL </a:t>
            </a:r>
          </a:p>
          <a:p>
            <a:pPr>
              <a:buNone/>
            </a:pPr>
            <a:r>
              <a:rPr lang="en-US" dirty="0" smtClean="0"/>
              <a:t>     MOV ANSQ, AL    ; SAVE QUOTIENT</a:t>
            </a:r>
          </a:p>
          <a:p>
            <a:pPr>
              <a:buNone/>
            </a:pPr>
            <a:r>
              <a:rPr lang="en-US" dirty="0" smtClean="0"/>
              <a:t>     MOV AL,0         </a:t>
            </a:r>
          </a:p>
          <a:p>
            <a:pPr>
              <a:buNone/>
            </a:pPr>
            <a:r>
              <a:rPr lang="en-US" dirty="0" smtClean="0"/>
              <a:t>     DIV BL                    ;GENERATE REMAINDER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mtClean="0"/>
              <a:t>MOV ANSF,AL      </a:t>
            </a:r>
            <a:r>
              <a:rPr lang="en-US" dirty="0" smtClean="0"/>
              <a:t>;SAVE Fraction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Statement in assembly language 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34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Any statement consist of four part: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Label    OP code   Operand(s)   Comment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Label :-  symbolic name for memory location (begin with any letter or symbol :- a, b, A, B, ….  @, $, -, ?,…….)</a:t>
            </a:r>
          </a:p>
          <a:p>
            <a:pPr>
              <a:buNone/>
            </a:pPr>
            <a:r>
              <a:rPr lang="en-US" sz="2400" dirty="0" smtClean="0"/>
              <a:t>Op code:- code of the instruction </a:t>
            </a:r>
          </a:p>
          <a:p>
            <a:pPr>
              <a:buNone/>
            </a:pPr>
            <a:r>
              <a:rPr lang="en-US" sz="2400" dirty="0" smtClean="0"/>
              <a:t>Operand:- data used by the instruction  </a:t>
            </a:r>
          </a:p>
          <a:p>
            <a:pPr>
              <a:buNone/>
            </a:pPr>
            <a:r>
              <a:rPr lang="en-US" sz="2400" dirty="0" smtClean="0"/>
              <a:t>Comment :- contains comments on instr.,  Previously begin with (;)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Data definition in data segment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5625"/>
            <a:ext cx="8915400" cy="22891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DATA1   DB      </a:t>
            </a:r>
            <a:r>
              <a:rPr lang="en-US" sz="2400" dirty="0"/>
              <a:t>23H   </a:t>
            </a:r>
            <a:r>
              <a:rPr lang="en-US" sz="2400" dirty="0" smtClean="0"/>
              <a:t>        ;label DATA1  defined as </a:t>
            </a:r>
            <a:r>
              <a:rPr lang="en-US" sz="2400" dirty="0"/>
              <a:t>byte  contain </a:t>
            </a:r>
            <a:r>
              <a:rPr lang="en-US" sz="2400" dirty="0" smtClean="0"/>
              <a:t>23h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DATA2   </a:t>
            </a:r>
            <a:r>
              <a:rPr lang="en-US" sz="2400" dirty="0" smtClean="0"/>
              <a:t>DW </a:t>
            </a:r>
            <a:r>
              <a:rPr lang="en-US" sz="2400" dirty="0"/>
              <a:t>1000H </a:t>
            </a:r>
            <a:r>
              <a:rPr lang="en-US" sz="2400" dirty="0" smtClean="0"/>
              <a:t>        ;</a:t>
            </a:r>
            <a:r>
              <a:rPr lang="en-US" sz="2400" dirty="0"/>
              <a:t> label </a:t>
            </a:r>
            <a:r>
              <a:rPr lang="en-US" sz="2400" dirty="0" smtClean="0"/>
              <a:t>DATA2 </a:t>
            </a:r>
            <a:r>
              <a:rPr lang="en-US" sz="2400" dirty="0"/>
              <a:t>defined as word  contain </a:t>
            </a:r>
            <a:r>
              <a:rPr lang="en-US" sz="2400" dirty="0" smtClean="0"/>
              <a:t>1000h</a:t>
            </a:r>
          </a:p>
          <a:p>
            <a:pPr>
              <a:buNone/>
            </a:pPr>
            <a:endParaRPr lang="en-US" sz="2400" dirty="0" smtClean="0"/>
          </a:p>
          <a:p>
            <a:pPr marL="2974975" indent="-2974975">
              <a:buNone/>
            </a:pPr>
            <a:r>
              <a:rPr lang="en-US" sz="2400" dirty="0" smtClean="0"/>
              <a:t>Dir    DD   F100 F342h     </a:t>
            </a:r>
            <a:r>
              <a:rPr lang="en-US" sz="2400" dirty="0"/>
              <a:t>; label </a:t>
            </a:r>
            <a:r>
              <a:rPr lang="en-US" sz="2400" dirty="0" smtClean="0"/>
              <a:t>Dir </a:t>
            </a:r>
            <a:r>
              <a:rPr lang="en-US" sz="2400" dirty="0"/>
              <a:t>defined as </a:t>
            </a:r>
            <a:r>
              <a:rPr lang="en-US" sz="2400" dirty="0" smtClean="0"/>
              <a:t>double word  contain       ; F100 </a:t>
            </a:r>
            <a:r>
              <a:rPr lang="en-US" sz="2400" dirty="0"/>
              <a:t>F342h </a:t>
            </a:r>
            <a:r>
              <a:rPr lang="en-US" sz="2400" dirty="0" smtClean="0"/>
              <a:t> (hold 4 byte in memory)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9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" y="2231117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START:    MOV   AL,44H        ;copy 44 to AL</a:t>
            </a:r>
          </a:p>
          <a:p>
            <a:pPr>
              <a:buNone/>
            </a:pPr>
            <a:r>
              <a:rPr lang="en-US" sz="2800" dirty="0" smtClean="0"/>
              <a:t>                MOV   CX, 200       ;copy 200 to CX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MOV  Dt1, AL   ;copy AL into byte memory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location Dt1</a:t>
            </a:r>
          </a:p>
          <a:p>
            <a:pPr>
              <a:buNone/>
            </a:pPr>
            <a:r>
              <a:rPr lang="en-US" sz="2800" dirty="0" smtClean="0"/>
              <a:t>  		       MOV BX, Dt2    ; copy word begin from memory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location named Dt2 to BX</a:t>
            </a:r>
          </a:p>
          <a:p>
            <a:pPr>
              <a:buNone/>
            </a:pPr>
            <a:r>
              <a:rPr lang="en-US" sz="2800" dirty="0" smtClean="0"/>
              <a:t>               MOV ES:[2000h], BH             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1450" y="913152"/>
            <a:ext cx="8286750" cy="1679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dirty="0" smtClean="0"/>
              <a:t>Dt1      DB      23H        ;data1 defined as byte  contain 23h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 smtClean="0"/>
              <a:t>Dt2      DW  1000H       ;data2 defined as word  contain 1000h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      .DATA</a:t>
            </a:r>
          </a:p>
          <a:p>
            <a:pPr>
              <a:buNone/>
            </a:pPr>
            <a:r>
              <a:rPr lang="en-US" sz="2400" dirty="0" smtClean="0"/>
              <a:t>DATA1     DB     10H</a:t>
            </a:r>
          </a:p>
          <a:p>
            <a:pPr>
              <a:buNone/>
            </a:pPr>
            <a:r>
              <a:rPr lang="en-US" sz="2400" dirty="0" smtClean="0"/>
              <a:t>DATA2     DB      20H</a:t>
            </a:r>
          </a:p>
          <a:p>
            <a:pPr>
              <a:buNone/>
            </a:pPr>
            <a:r>
              <a:rPr lang="en-US" sz="2400" dirty="0" smtClean="0"/>
              <a:t>DATA3     DW     1000h</a:t>
            </a:r>
          </a:p>
          <a:p>
            <a:pPr>
              <a:buNone/>
            </a:pPr>
            <a:r>
              <a:rPr lang="en-US" sz="2400" dirty="0" smtClean="0"/>
              <a:t>DATA4     DW     AABBH</a:t>
            </a:r>
          </a:p>
          <a:p>
            <a:pPr>
              <a:buNone/>
            </a:pPr>
            <a:r>
              <a:rPr lang="en-US" sz="2400" dirty="0" smtClean="0"/>
              <a:t>         .CODE</a:t>
            </a:r>
          </a:p>
          <a:p>
            <a:pPr>
              <a:buNone/>
            </a:pPr>
            <a:r>
              <a:rPr lang="en-US" sz="2400" dirty="0" smtClean="0"/>
              <a:t>         .STARTUP</a:t>
            </a:r>
          </a:p>
          <a:p>
            <a:pPr>
              <a:buNone/>
            </a:pPr>
            <a:r>
              <a:rPr lang="en-US" sz="2400" dirty="0" smtClean="0"/>
              <a:t>            MOV   AL,DATA1</a:t>
            </a:r>
          </a:p>
          <a:p>
            <a:pPr>
              <a:buNone/>
            </a:pPr>
            <a:r>
              <a:rPr lang="en-US" sz="2400" dirty="0" smtClean="0"/>
              <a:t>		  MOV   AH,DATA2</a:t>
            </a:r>
          </a:p>
          <a:p>
            <a:pPr>
              <a:buNone/>
            </a:pPr>
            <a:r>
              <a:rPr lang="en-US" sz="2400" dirty="0" smtClean="0"/>
              <a:t>		  MOV   DATA3,AX</a:t>
            </a:r>
          </a:p>
          <a:p>
            <a:pPr>
              <a:buNone/>
            </a:pPr>
            <a:r>
              <a:rPr lang="en-US" sz="2400" dirty="0" smtClean="0"/>
              <a:t>		  MOV   AX,DATA4 </a:t>
            </a:r>
          </a:p>
          <a:p>
            <a:pPr>
              <a:buNone/>
            </a:pPr>
            <a:r>
              <a:rPr lang="en-US" sz="2400" dirty="0" smtClean="0"/>
              <a:t>         .EXIT</a:t>
            </a:r>
          </a:p>
          <a:p>
            <a:pPr>
              <a:buNone/>
            </a:pPr>
            <a:r>
              <a:rPr lang="en-US" sz="2400" dirty="0" smtClean="0"/>
              <a:t>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22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of illegal instruction :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MOV  ES, DS                           ; segment to segment </a:t>
            </a:r>
          </a:p>
          <a:p>
            <a:pPr>
              <a:buNone/>
            </a:pPr>
            <a:r>
              <a:rPr lang="en-US" sz="2800" dirty="0" smtClean="0"/>
              <a:t>MOV BL,DX                            ;mixed sizes</a:t>
            </a:r>
          </a:p>
          <a:p>
            <a:pPr>
              <a:buNone/>
            </a:pPr>
            <a:r>
              <a:rPr lang="en-US" sz="2800" dirty="0" smtClean="0"/>
              <a:t>MOV CS,AX          ;CS must not to be destination register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MOV DATA1, DATA2            ;memory to memory directly</a:t>
            </a:r>
          </a:p>
          <a:p>
            <a:pPr>
              <a:buNone/>
            </a:pPr>
            <a:r>
              <a:rPr lang="en-US" sz="2800" dirty="0" smtClean="0"/>
              <a:t>MOV ES:[DI],DS:[SI] </a:t>
            </a:r>
            <a:r>
              <a:rPr lang="en-US" sz="2800" dirty="0"/>
              <a:t> </a:t>
            </a:r>
            <a:r>
              <a:rPr lang="en-US" sz="2800" dirty="0" smtClean="0"/>
              <a:t>          ;       =  =  =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914400" y="609600"/>
            <a:ext cx="7162800" cy="5791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40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Arithmetic Instruction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Addition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Subtraction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Multiplication and Division </a:t>
            </a:r>
          </a:p>
          <a:p>
            <a:r>
              <a:rPr lang="en-US" sz="40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Basic logic instruction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AND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Exclusive-OR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NOT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SHIFT and ROTATE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838200"/>
            <a:ext cx="7696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Addition  operation </a:t>
            </a:r>
          </a:p>
          <a:p>
            <a:endParaRPr lang="en-US" sz="2000" dirty="0" smtClean="0"/>
          </a:p>
          <a:p>
            <a:r>
              <a:rPr lang="en-US" sz="2000" dirty="0" smtClean="0"/>
              <a:t>ADD AL,BL                      ; AL=AL+BL</a:t>
            </a:r>
          </a:p>
          <a:p>
            <a:r>
              <a:rPr lang="en-US" sz="2000" dirty="0" smtClean="0"/>
              <a:t>ADD CX,DI                      ;CX=CX+DI</a:t>
            </a:r>
          </a:p>
          <a:p>
            <a:r>
              <a:rPr lang="en-US" sz="2000" dirty="0" smtClean="0"/>
              <a:t>ADD CL,[BP]                   ;CL=CL+[BP]</a:t>
            </a:r>
          </a:p>
          <a:p>
            <a:r>
              <a:rPr lang="en-US" sz="2000" dirty="0" smtClean="0"/>
              <a:t>ADD  BH,33H                 ;BH=BH +33H</a:t>
            </a:r>
          </a:p>
          <a:p>
            <a:endParaRPr lang="en-US" sz="2000" dirty="0" smtClean="0"/>
          </a:p>
          <a:p>
            <a:r>
              <a:rPr lang="en-US" sz="2000" dirty="0" smtClean="0"/>
              <a:t>ADC  BX,CX                    ;BX=BX + CX+ carry</a:t>
            </a:r>
          </a:p>
          <a:p>
            <a:r>
              <a:rPr lang="en-US" sz="2000" dirty="0" smtClean="0"/>
              <a:t>ADC  DX,[BP+2]            ;DX=DX+[BP+2]+ carry 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                                               stack </a:t>
            </a:r>
          </a:p>
          <a:p>
            <a:r>
              <a:rPr lang="en-US" sz="2000" dirty="0" smtClean="0"/>
              <a:t>INC  BL                          ; BL= BL+1</a:t>
            </a:r>
          </a:p>
          <a:p>
            <a:r>
              <a:rPr lang="en-US" sz="2000" dirty="0" smtClean="0"/>
              <a:t>INC  SP                          ; SP=SP+1</a:t>
            </a:r>
          </a:p>
          <a:p>
            <a:r>
              <a:rPr lang="en-US" sz="2000" dirty="0" smtClean="0"/>
              <a:t>INC  DATA                     ; DATA=DATA+1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5" name="Right Brace 4"/>
          <p:cNvSpPr/>
          <p:nvPr/>
        </p:nvSpPr>
        <p:spPr>
          <a:xfrm rot="5400000" flipV="1">
            <a:off x="4020842" y="3599158"/>
            <a:ext cx="231041" cy="6527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3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1181</Words>
  <Application>Microsoft Office PowerPoint</Application>
  <PresentationFormat>On-screen Show (4:3)</PresentationFormat>
  <Paragraphs>305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OUTLINE </vt:lpstr>
      <vt:lpstr>Statement in assembly language </vt:lpstr>
      <vt:lpstr>Data definition in data segment </vt:lpstr>
      <vt:lpstr>Example  </vt:lpstr>
      <vt:lpstr>Example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Multiplication </vt:lpstr>
      <vt:lpstr>PowerPoint Presentation</vt:lpstr>
      <vt:lpstr>16- bit multiplication</vt:lpstr>
      <vt:lpstr>32- bit multiplication</vt:lpstr>
      <vt:lpstr>(8 bit Division) </vt:lpstr>
      <vt:lpstr>(8 bit Division) </vt:lpstr>
      <vt:lpstr>(16 bit Division) </vt:lpstr>
      <vt:lpstr>(16 bit Division) </vt:lpstr>
      <vt:lpstr>Example : Write Ass. Por. to Divide (AX=-100) on (CX=9)</vt:lpstr>
      <vt:lpstr>(32 bit Division)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mode </dc:title>
  <dc:creator/>
  <cp:lastModifiedBy>Nyan Dawwod</cp:lastModifiedBy>
  <cp:revision>57</cp:revision>
  <dcterms:created xsi:type="dcterms:W3CDTF">2006-08-16T00:00:00Z</dcterms:created>
  <dcterms:modified xsi:type="dcterms:W3CDTF">2023-03-11T16:18:07Z</dcterms:modified>
</cp:coreProperties>
</file>