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9" r:id="rId9"/>
    <p:sldId id="270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7381-8374-4C1D-8C91-9309BECA65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0637-2CCA-4C92-9103-97E987541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7381-8374-4C1D-8C91-9309BECA65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0637-2CCA-4C92-9103-97E987541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4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7381-8374-4C1D-8C91-9309BECA65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0637-2CCA-4C92-9103-97E987541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5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7381-8374-4C1D-8C91-9309BECA65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0637-2CCA-4C92-9103-97E987541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7381-8374-4C1D-8C91-9309BECA65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0637-2CCA-4C92-9103-97E987541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2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7381-8374-4C1D-8C91-9309BECA65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0637-2CCA-4C92-9103-97E987541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7381-8374-4C1D-8C91-9309BECA65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0637-2CCA-4C92-9103-97E987541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6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7381-8374-4C1D-8C91-9309BECA65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0637-2CCA-4C92-9103-97E987541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2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7381-8374-4C1D-8C91-9309BECA65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0637-2CCA-4C92-9103-97E987541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5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7381-8374-4C1D-8C91-9309BECA65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0637-2CCA-4C92-9103-97E987541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0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7381-8374-4C1D-8C91-9309BECA65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0637-2CCA-4C92-9103-97E987541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87381-8374-4C1D-8C91-9309BECA65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F0637-2CCA-4C92-9103-97E987541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8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1625596"/>
            <a:ext cx="9144000" cy="108607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Engineering Analysis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332686" cy="221819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Lec.1</a:t>
            </a:r>
          </a:p>
          <a:p>
            <a:r>
              <a:rPr lang="en-US" sz="1800" dirty="0" smtClean="0"/>
              <a:t>Fall course 2022-2023</a:t>
            </a:r>
          </a:p>
          <a:p>
            <a:r>
              <a:rPr lang="en-US" sz="1800" dirty="0" smtClean="0"/>
              <a:t>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Year</a:t>
            </a:r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i="1" dirty="0" smtClean="0">
                <a:latin typeface="French Script MT" panose="03020402040607040605" pitchFamily="66" charset="0"/>
              </a:rPr>
              <a:t>Nyan Dawood  </a:t>
            </a:r>
            <a:endParaRPr lang="en-US" sz="1800" i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7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Homogeneous Method Reduction </a:t>
            </a:r>
            <a:r>
              <a:rPr lang="en-US" b="1" dirty="0"/>
              <a:t>to Separable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4457" y="1378858"/>
                <a:ext cx="11335657" cy="5297713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We discuss this technique for a class of ODEs of practical importance, namely, for equations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,</m:t>
                    </m:r>
                    <m:r>
                      <m:rPr>
                        <m:nor/>
                      </m:rPr>
                      <a:rPr lang="en-US"/>
                      <m:t>Here</m:t>
                    </m:r>
                    <m:r>
                      <m:rPr>
                        <m:nor/>
                      </m:rPr>
                      <a:rPr lang="en-US"/>
                      <m:t>, </m:t>
                    </m:r>
                    <m:r>
                      <m:rPr>
                        <m:nor/>
                      </m:rPr>
                      <a:rPr lang="en-US"/>
                      <m:t>f</m:t>
                    </m:r>
                    <m:r>
                      <m:rPr>
                        <m:nor/>
                      </m:rPr>
                      <a:rPr lang="en-US"/>
                      <m:t> </m:t>
                    </m:r>
                    <m:r>
                      <m:rPr>
                        <m:nor/>
                      </m:rPr>
                      <a:rPr lang="en-US"/>
                      <m:t>is</m:t>
                    </m:r>
                    <m:r>
                      <m:rPr>
                        <m:nor/>
                      </m:rPr>
                      <a:rPr lang="en-US"/>
                      <m:t> </m:t>
                    </m:r>
                    <m:r>
                      <m:rPr>
                        <m:nor/>
                      </m:rPr>
                      <a:rPr lang="en-US"/>
                      <m:t>any</m:t>
                    </m:r>
                    <m:r>
                      <m:rPr>
                        <m:nor/>
                      </m:rPr>
                      <a:rPr lang="en-US"/>
                      <m:t> (</m:t>
                    </m:r>
                    <m:r>
                      <m:rPr>
                        <m:nor/>
                      </m:rPr>
                      <a:rPr lang="en-US"/>
                      <m:t>differentiable</m:t>
                    </m:r>
                    <m:r>
                      <m:rPr>
                        <m:nor/>
                      </m:rPr>
                      <a:rPr lang="en-US"/>
                      <m:t>) </m:t>
                    </m:r>
                    <m:r>
                      <m:rPr>
                        <m:nor/>
                      </m:rPr>
                      <a:rPr lang="en-US"/>
                      <m:t>function</m:t>
                    </m:r>
                    <m:r>
                      <m:rPr>
                        <m:nor/>
                      </m:rPr>
                      <a:rPr lang="en-US"/>
                      <m:t> </m:t>
                    </m:r>
                    <m:r>
                      <m:rPr>
                        <m:nor/>
                      </m:rPr>
                      <a:rPr lang="en-US"/>
                      <m:t>of</m:t>
                    </m:r>
                  </m:oMath>
                </a14:m>
                <a:r>
                  <a:rPr lang="en-US" dirty="0" smtClean="0"/>
                  <a:t>  y/x, such as:      </a:t>
                </a:r>
                <a:r>
                  <a:rPr lang="en-US" b="1" dirty="0" smtClean="0"/>
                  <a:t>sin(y/x) </a:t>
                </a:r>
                <a:r>
                  <a:rPr lang="en-US" dirty="0" smtClean="0"/>
                  <a:t>, </a:t>
                </a:r>
                <a:r>
                  <a:rPr lang="en-US" b="1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 ….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/>
                  <a:t>The form of such an ODE suggests that we </a:t>
                </a:r>
                <a:r>
                  <a:rPr lang="en-US" dirty="0" smtClean="0"/>
                  <a:t>set   </a:t>
                </a:r>
                <a:r>
                  <a:rPr lang="en-US" b="1" u="sng" dirty="0" smtClean="0"/>
                  <a:t>u= y/x</a:t>
                </a:r>
                <a:r>
                  <a:rPr lang="en-US" dirty="0" smtClean="0"/>
                  <a:t>;   thus,</a:t>
                </a:r>
              </a:p>
              <a:p>
                <a:pPr marL="0" indent="0">
                  <a:buNone/>
                </a:pPr>
                <a:r>
                  <a:rPr lang="en-US" dirty="0" smtClean="0"/>
                  <a:t> y=</a:t>
                </a:r>
                <a:r>
                  <a:rPr lang="en-US" dirty="0" err="1" smtClean="0"/>
                  <a:t>ux</a:t>
                </a:r>
                <a:r>
                  <a:rPr lang="en-US" dirty="0" smtClean="0"/>
                  <a:t>     ; and  by product differentiation  y’= </a:t>
                </a:r>
                <a:r>
                  <a:rPr lang="en-US" dirty="0" err="1" smtClean="0"/>
                  <a:t>u’x</a:t>
                </a:r>
                <a:r>
                  <a:rPr lang="en-US" dirty="0" smtClean="0"/>
                  <a:t> + u</a:t>
                </a:r>
              </a:p>
              <a:p>
                <a:pPr marL="0" indent="0">
                  <a:buNone/>
                </a:pPr>
                <a:r>
                  <a:rPr lang="en-US" dirty="0" smtClean="0"/>
                  <a:t>Substituting y’=f(y/x) =f(u)    , so   f(u)=</a:t>
                </a:r>
                <a:r>
                  <a:rPr lang="en-US" dirty="0" err="1" smtClean="0"/>
                  <a:t>u’x+u</a:t>
                </a:r>
                <a:r>
                  <a:rPr lang="en-US" dirty="0" smtClean="0"/>
                  <a:t>   and </a:t>
                </a:r>
                <a:r>
                  <a:rPr lang="en-US" dirty="0" err="1" smtClean="0"/>
                  <a:t>u’x</a:t>
                </a:r>
                <a:r>
                  <a:rPr lang="en-US" dirty="0" smtClean="0"/>
                  <a:t>=f(u)-u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, know variables separated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Note: or suggests </a:t>
                </a:r>
                <a:r>
                  <a:rPr lang="en-US" dirty="0"/>
                  <a:t>that we set   </a:t>
                </a:r>
                <a:r>
                  <a:rPr lang="en-US" b="1" u="sng" dirty="0"/>
                  <a:t>u= x/y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4457" y="1378858"/>
                <a:ext cx="11335657" cy="5297713"/>
              </a:xfrm>
              <a:blipFill>
                <a:blip r:embed="rId2"/>
                <a:stretch>
                  <a:fillRect l="-1075" t="-1841" b="-20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15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1129846"/>
              </a:xfrm>
            </p:spPr>
            <p:txBody>
              <a:bodyPr/>
              <a:lstStyle/>
              <a:p>
                <a:r>
                  <a:rPr lang="en-US" dirty="0" smtClean="0"/>
                  <a:t>Example : Solve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)dx+2xydy=0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1129846"/>
              </a:xfrm>
              <a:blipFill>
                <a:blip r:embed="rId2"/>
                <a:stretch>
                  <a:fillRect l="-2377" b="-7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29" y="1494972"/>
            <a:ext cx="10914742" cy="4978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u=y/x …</a:t>
            </a:r>
          </a:p>
          <a:p>
            <a:pPr marL="0" indent="0">
              <a:buNone/>
            </a:pPr>
            <a:r>
              <a:rPr lang="en-US" dirty="0" smtClean="0"/>
              <a:t>And then let u=x/y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902"/>
            <a:ext cx="10515600" cy="897617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Tutorial C.W.  </a:t>
            </a:r>
            <a:endParaRPr lang="en-US" sz="4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12800"/>
                <a:ext cx="10515600" cy="6045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Q://solve </a:t>
                </a:r>
                <a:r>
                  <a:rPr lang="en-US" dirty="0"/>
                  <a:t>these deferential equations by reproduction using separable </a:t>
                </a:r>
                <a:r>
                  <a:rPr lang="en-US" dirty="0" smtClean="0"/>
                  <a:t>form:</a:t>
                </a:r>
              </a:p>
              <a:p>
                <a:r>
                  <a:rPr lang="en-US" dirty="0" smtClean="0"/>
                  <a:t>   x </a:t>
                </a:r>
                <a:r>
                  <a:rPr lang="en-US" dirty="0" err="1" smtClean="0"/>
                  <a:t>dy</a:t>
                </a:r>
                <a:r>
                  <a:rPr lang="en-US" dirty="0" smtClean="0"/>
                  <a:t> </a:t>
                </a:r>
                <a:r>
                  <a:rPr lang="en-US" dirty="0"/>
                  <a:t>– </a:t>
                </a:r>
                <a:r>
                  <a:rPr lang="en-US" dirty="0" smtClean="0"/>
                  <a:t>y dx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dx =</a:t>
                </a:r>
                <a:r>
                  <a:rPr lang="en-US" dirty="0" smtClean="0"/>
                  <a:t>0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						Ans.       CX=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   (2x </a:t>
                </a:r>
                <a:r>
                  <a:rPr lang="en-US" dirty="0" err="1" smtClean="0"/>
                  <a:t>sinh</a:t>
                </a:r>
                <a:r>
                  <a:rPr lang="en-US" dirty="0" smtClean="0"/>
                  <a:t>(y/x) + 3y </a:t>
                </a:r>
                <a:r>
                  <a:rPr lang="en-US" dirty="0" err="1" smtClean="0"/>
                  <a:t>cosh</a:t>
                </a:r>
                <a:r>
                  <a:rPr lang="en-US" dirty="0" smtClean="0"/>
                  <a:t> (y/x) )dx  -3xcosh(y/x)</a:t>
                </a:r>
                <a:r>
                  <a:rPr lang="en-US" dirty="0" err="1" smtClean="0"/>
                  <a:t>dy</a:t>
                </a:r>
                <a:r>
                  <a:rPr lang="en-US" dirty="0" smtClean="0"/>
                  <a:t>=0</a:t>
                </a:r>
              </a:p>
              <a:p>
                <a:pPr marL="0" indent="0">
                  <a:buNone/>
                </a:pPr>
                <a:r>
                  <a:rPr lang="en-US" dirty="0" smtClean="0"/>
                  <a:t> 						Ans.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sinh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 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  (2x+3y)dx +(y-x) </a:t>
                </a:r>
                <a:r>
                  <a:rPr lang="en-US" dirty="0" err="1" smtClean="0"/>
                  <a:t>dy</a:t>
                </a:r>
                <a:r>
                  <a:rPr lang="en-US" dirty="0" smtClean="0"/>
                  <a:t>=0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			Ans. C=ln(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12800"/>
                <a:ext cx="10515600" cy="6045200"/>
              </a:xfrm>
              <a:blipFill>
                <a:blip r:embed="rId2"/>
                <a:stretch>
                  <a:fillRect l="-1217" t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8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011"/>
            <a:ext cx="10515600" cy="854075"/>
          </a:xfrm>
        </p:spPr>
        <p:txBody>
          <a:bodyPr/>
          <a:lstStyle/>
          <a:p>
            <a:r>
              <a:rPr lang="en-US" b="1" u="sng" dirty="0"/>
              <a:t>ODEs. Integrating Factors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03086"/>
                <a:ext cx="10515600" cy="534125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general form of DE that must be solved by Integration factor 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Y’+P(x)y=Q(x)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IF:            ƪ(x)=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 solution will be      </a:t>
                </a:r>
                <a:r>
                  <a:rPr lang="en-US" dirty="0"/>
                  <a:t>ƪ(x</a:t>
                </a:r>
                <a:r>
                  <a:rPr lang="en-US" dirty="0" smtClean="0"/>
                  <a:t>) y=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dirty="0"/>
                          <m:t>ƪ(</m:t>
                        </m:r>
                        <m:r>
                          <m:rPr>
                            <m:nor/>
                          </m:rPr>
                          <a:rPr lang="en-US" dirty="0"/>
                          <m:t>x</m:t>
                        </m:r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Or , 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DE that will written in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</m:oMath>
                </a14:m>
                <a:r>
                  <a:rPr lang="en-US" dirty="0" smtClean="0"/>
                  <a:t> +P(y) x=Q(y)</a:t>
                </a:r>
              </a:p>
              <a:p>
                <a:pPr marL="0" indent="0">
                  <a:buNone/>
                </a:pPr>
                <a:r>
                  <a:rPr lang="en-US" dirty="0" smtClean="0"/>
                  <a:t>IF:         ƪ(y)=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nary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The solution will be      </a:t>
                </a:r>
                <a:r>
                  <a:rPr lang="en-US" dirty="0" smtClean="0"/>
                  <a:t>ƪ(y) x=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dirty="0"/>
                          <m:t>ƪ(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y</m:t>
                        </m:r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03086"/>
                <a:ext cx="10515600" cy="5341257"/>
              </a:xfrm>
              <a:blipFill>
                <a:blip r:embed="rId2"/>
                <a:stretch>
                  <a:fillRect l="-1217" t="-2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833257" y="1915886"/>
            <a:ext cx="2496457" cy="9144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Solve the following DE using integration factor.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0800"/>
                <a:ext cx="10515600" cy="4856163"/>
              </a:xfrm>
            </p:spPr>
            <p:txBody>
              <a:bodyPr/>
              <a:lstStyle/>
              <a:p>
                <a:pPr marL="514350" indent="-514350">
                  <a:buAutoNum type="alphaUcParenR"/>
                </a:pPr>
                <a:r>
                  <a:rPr lang="en-US" dirty="0" smtClean="0"/>
                  <a:t>xy’ +3y=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lphaUcParenR"/>
                </a:pPr>
                <a:endParaRPr lang="en-US" dirty="0"/>
              </a:p>
              <a:p>
                <a:pPr marL="514350" indent="-514350">
                  <a:buAutoNum type="alphaUcParenR"/>
                </a:pP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 smtClean="0"/>
                  <a:t>)dx+(2xy+1)</a:t>
                </a:r>
                <a:r>
                  <a:rPr lang="en-US" dirty="0" err="1" smtClean="0"/>
                  <a:t>dy</a:t>
                </a:r>
                <a:r>
                  <a:rPr lang="en-US" dirty="0" smtClean="0"/>
                  <a:t>=0</a:t>
                </a:r>
              </a:p>
              <a:p>
                <a:pPr marL="514350" indent="-514350">
                  <a:buAutoNum type="alphaUcParenR"/>
                </a:pPr>
                <a:endParaRPr lang="en-US" dirty="0"/>
              </a:p>
              <a:p>
                <a:pPr marL="514350" indent="-514350">
                  <a:buAutoNum type="alphaU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0800"/>
                <a:ext cx="10515600" cy="4856163"/>
              </a:xfrm>
              <a:blipFill>
                <a:blip r:embed="rId2"/>
                <a:stretch>
                  <a:fillRect l="-1217" t="-2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087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003" y="2068285"/>
            <a:ext cx="4223657" cy="40059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Step1: 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Observe if the equation in S.F.</a:t>
            </a:r>
          </a:p>
          <a:p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Step2: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Identify M(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x,y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), N(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x,y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), or My ,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Nx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Step3: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Check if its Exact DE cont.  , else  stop</a:t>
            </a:r>
          </a:p>
          <a:p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Step 4: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Integrate either M(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x,y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) part or N(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x,y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) part  </a:t>
            </a:r>
          </a:p>
          <a:p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731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Exact DE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4296228" y="827314"/>
            <a:ext cx="3193143" cy="10160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Standard Form :</a:t>
            </a:r>
          </a:p>
          <a:p>
            <a:pPr algn="ctr"/>
            <a:r>
              <a:rPr lang="en-US" b="1" dirty="0" smtClean="0"/>
              <a:t>M(</a:t>
            </a:r>
            <a:r>
              <a:rPr lang="en-US" b="1" dirty="0" err="1" smtClean="0"/>
              <a:t>x,y</a:t>
            </a:r>
            <a:r>
              <a:rPr lang="en-US" b="1" dirty="0" smtClean="0"/>
              <a:t>) dx + N(</a:t>
            </a:r>
            <a:r>
              <a:rPr lang="en-US" b="1" dirty="0" err="1" smtClean="0"/>
              <a:t>x,y</a:t>
            </a:r>
            <a:r>
              <a:rPr lang="en-US" b="1" dirty="0" smtClean="0"/>
              <a:t>) </a:t>
            </a:r>
            <a:r>
              <a:rPr lang="en-US" b="1" dirty="0" err="1" smtClean="0"/>
              <a:t>dy</a:t>
            </a:r>
            <a:r>
              <a:rPr lang="en-US" b="1" dirty="0" smtClean="0"/>
              <a:t>=0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934857" y="2467429"/>
            <a:ext cx="3164114" cy="10595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Find partial derivative of M with resp. to y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8204200" y="2467429"/>
            <a:ext cx="3164114" cy="10595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Find partial derivative of N with resp. to x</a:t>
            </a:r>
            <a:endParaRPr lang="en-US" b="1" dirty="0"/>
          </a:p>
        </p:txBody>
      </p:sp>
      <p:sp>
        <p:nvSpPr>
          <p:cNvPr id="9" name="Diamond 8"/>
          <p:cNvSpPr/>
          <p:nvPr/>
        </p:nvSpPr>
        <p:spPr>
          <a:xfrm>
            <a:off x="6618515" y="3875314"/>
            <a:ext cx="3084286" cy="79828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(My’ == </a:t>
            </a:r>
            <a:r>
              <a:rPr lang="en-US" dirty="0" err="1" smtClean="0"/>
              <a:t>Nx</a:t>
            </a:r>
            <a:r>
              <a:rPr lang="en-US" dirty="0" smtClean="0"/>
              <a:t>’ ) ?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" idx="0"/>
          </p:cNvCxnSpPr>
          <p:nvPr/>
        </p:nvCxnSpPr>
        <p:spPr>
          <a:xfrm>
            <a:off x="7603674" y="3526971"/>
            <a:ext cx="556984" cy="348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0"/>
          </p:cNvCxnSpPr>
          <p:nvPr/>
        </p:nvCxnSpPr>
        <p:spPr>
          <a:xfrm flipH="1">
            <a:off x="8160658" y="3526971"/>
            <a:ext cx="598715" cy="348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204200" y="4688115"/>
            <a:ext cx="0" cy="435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0221686" y="3962401"/>
            <a:ext cx="1132114" cy="72571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9" idx="3"/>
            <a:endCxn id="18" idx="2"/>
          </p:cNvCxnSpPr>
          <p:nvPr/>
        </p:nvCxnSpPr>
        <p:spPr>
          <a:xfrm>
            <a:off x="9702801" y="4274457"/>
            <a:ext cx="518885" cy="50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490529" y="3809999"/>
            <a:ext cx="943428" cy="5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260772" y="4601027"/>
            <a:ext cx="943428" cy="5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029654" y="5239655"/>
                <a:ext cx="2953203" cy="856343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654" y="5239655"/>
                <a:ext cx="2953203" cy="8563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8490857" y="5239655"/>
                <a:ext cx="3459843" cy="8853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857" y="5239655"/>
                <a:ext cx="3459843" cy="8853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7968343" y="5283202"/>
            <a:ext cx="624115" cy="689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23" idx="2"/>
          </p:cNvCxnSpPr>
          <p:nvPr/>
        </p:nvCxnSpPr>
        <p:spPr>
          <a:xfrm flipH="1">
            <a:off x="6487886" y="6095998"/>
            <a:ext cx="18370" cy="333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2"/>
          </p:cNvCxnSpPr>
          <p:nvPr/>
        </p:nvCxnSpPr>
        <p:spPr>
          <a:xfrm>
            <a:off x="10220779" y="6125027"/>
            <a:ext cx="907" cy="435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3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/>
        </p:nvCxnSpPr>
        <p:spPr>
          <a:xfrm>
            <a:off x="8548912" y="43543"/>
            <a:ext cx="14515" cy="696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380343" y="696685"/>
                <a:ext cx="3947885" cy="127725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Differentiate (partially) with respect to y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</m:oMath>
                </a14:m>
                <a:r>
                  <a:rPr lang="en-US" dirty="0" smtClean="0"/>
                  <a:t>[…..+g(y) ]</a:t>
                </a:r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343" y="696685"/>
                <a:ext cx="3947885" cy="1277257"/>
              </a:xfrm>
              <a:prstGeom prst="rect">
                <a:avLst/>
              </a:prstGeom>
              <a:blipFill>
                <a:blip r:embed="rId2"/>
                <a:stretch>
                  <a:fillRect l="-924" r="-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683829" y="696686"/>
                <a:ext cx="3947885" cy="1277256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Differentiate (partially) with respect to x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[…..+h(x) ]</a:t>
                </a:r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829" y="696686"/>
                <a:ext cx="3947885" cy="1277256"/>
              </a:xfrm>
              <a:prstGeom prst="rect">
                <a:avLst/>
              </a:prstGeom>
              <a:blipFill>
                <a:blip r:embed="rId3"/>
                <a:stretch>
                  <a:fillRect l="-770" r="-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90286" y="696686"/>
            <a:ext cx="1828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Step 5:</a:t>
            </a:r>
            <a:endParaRPr lang="en-US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380343" y="2344057"/>
                <a:ext cx="3947885" cy="127725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To solve for g(y), set final equation with N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</m:oMath>
                </a14:m>
                <a:r>
                  <a:rPr lang="en-US" dirty="0" smtClean="0"/>
                  <a:t>[…..+g(y) ]=N</a:t>
                </a:r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343" y="2344057"/>
                <a:ext cx="3947885" cy="1277257"/>
              </a:xfrm>
              <a:prstGeom prst="rect">
                <a:avLst/>
              </a:prstGeom>
              <a:blipFill>
                <a:blip r:embed="rId4"/>
                <a:stretch>
                  <a:fillRect r="-1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4354285" y="1988457"/>
            <a:ext cx="23586" cy="32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683829" y="2344057"/>
                <a:ext cx="3947885" cy="127725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To solve for h(x), set final equation with M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 smtClean="0"/>
                  <a:t>[…..+h(x) ]=M</a:t>
                </a:r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829" y="2344057"/>
                <a:ext cx="3947885" cy="1277257"/>
              </a:xfrm>
              <a:prstGeom prst="rect">
                <a:avLst/>
              </a:prstGeom>
              <a:blipFill>
                <a:blip r:embed="rId5"/>
                <a:stretch>
                  <a:fillRect l="-154" r="-1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68514" y="2311400"/>
            <a:ext cx="1828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Step 6:</a:t>
            </a:r>
            <a:endParaRPr lang="en-US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403928" y="3875314"/>
                <a:ext cx="3947885" cy="127725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integrate both side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…..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928" y="3875314"/>
                <a:ext cx="3947885" cy="12772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683829" y="3875314"/>
                <a:ext cx="3947885" cy="127725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integrate both side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…..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829" y="3875314"/>
                <a:ext cx="3947885" cy="12772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290286" y="3875314"/>
            <a:ext cx="1828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Step 7: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0286" y="5319486"/>
            <a:ext cx="1828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Step 8: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65827" y="5450114"/>
            <a:ext cx="3947885" cy="12772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Substitute g(y) part with g(y) result from step 4  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362448" y="3621314"/>
            <a:ext cx="23586" cy="32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339769" y="5141687"/>
            <a:ext cx="23586" cy="32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657771" y="3550557"/>
            <a:ext cx="23586" cy="32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645978" y="1973942"/>
            <a:ext cx="23586" cy="32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589484" y="5450113"/>
            <a:ext cx="3947885" cy="12772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Substitute h(x) part with h(x) result from step 4  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8634185" y="5063671"/>
            <a:ext cx="23586" cy="32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365827" y="14514"/>
            <a:ext cx="8265887" cy="6698342"/>
            <a:chOff x="2365827" y="14514"/>
            <a:chExt cx="8265887" cy="669834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339770" y="14514"/>
              <a:ext cx="14515" cy="6966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8548912" y="29028"/>
              <a:ext cx="14515" cy="6966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2380343" y="682170"/>
                  <a:ext cx="3947885" cy="1277257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Differentiate (partially) with respect to y</a:t>
                  </a:r>
                </a:p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</m:oMath>
                  </a14:m>
                  <a:r>
                    <a:rPr lang="en-US" dirty="0" smtClean="0"/>
                    <a:t>[…..+g(y) ]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0343" y="682170"/>
                  <a:ext cx="3947885" cy="1277257"/>
                </a:xfrm>
                <a:prstGeom prst="rect">
                  <a:avLst/>
                </a:prstGeom>
                <a:blipFill>
                  <a:blip r:embed="rId8"/>
                  <a:stretch>
                    <a:fillRect l="-924" r="-6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6683829" y="682171"/>
                  <a:ext cx="3947885" cy="1277256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Differentiate (partially) with respect to x</a:t>
                  </a:r>
                </a:p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r>
                    <a:rPr lang="en-US" dirty="0" smtClean="0"/>
                    <a:t>[…..+h(x) ]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3829" y="682171"/>
                  <a:ext cx="3947885" cy="1277256"/>
                </a:xfrm>
                <a:prstGeom prst="rect">
                  <a:avLst/>
                </a:prstGeom>
                <a:blipFill>
                  <a:blip r:embed="rId9"/>
                  <a:stretch>
                    <a:fillRect l="-770" r="-6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2380343" y="2329542"/>
                  <a:ext cx="3947885" cy="1277257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To solve for g(y), set final equation with N </a:t>
                  </a:r>
                </a:p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</m:oMath>
                  </a14:m>
                  <a:r>
                    <a:rPr lang="en-US" dirty="0" smtClean="0"/>
                    <a:t>[…..+g(y) ]=N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0343" y="2329542"/>
                  <a:ext cx="3947885" cy="1277257"/>
                </a:xfrm>
                <a:prstGeom prst="rect">
                  <a:avLst/>
                </a:prstGeom>
                <a:blipFill>
                  <a:blip r:embed="rId10"/>
                  <a:stretch>
                    <a:fillRect r="-10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/>
            <p:cNvCxnSpPr/>
            <p:nvPr/>
          </p:nvCxnSpPr>
          <p:spPr>
            <a:xfrm>
              <a:off x="4354285" y="1973942"/>
              <a:ext cx="23586" cy="3229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6683829" y="2329542"/>
                  <a:ext cx="3947885" cy="1277257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To solve for h(x), set final equation with M</a:t>
                  </a:r>
                </a:p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a14:m>
                  <a:r>
                    <a:rPr lang="en-US" dirty="0" smtClean="0"/>
                    <a:t>[…..+h(x) ]=M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3829" y="2329542"/>
                  <a:ext cx="3947885" cy="1277257"/>
                </a:xfrm>
                <a:prstGeom prst="rect">
                  <a:avLst/>
                </a:prstGeom>
                <a:blipFill>
                  <a:blip r:embed="rId11"/>
                  <a:stretch>
                    <a:fillRect l="-154" r="-10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2403928" y="3860799"/>
                  <a:ext cx="3947885" cy="127725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integrate both side 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…..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𝑑𝑦</m:t>
                            </m:r>
                          </m:e>
                        </m:nary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3928" y="3860799"/>
                  <a:ext cx="3947885" cy="127725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6683829" y="3860799"/>
                  <a:ext cx="3947885" cy="127725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integrate both side 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…..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3829" y="3860799"/>
                  <a:ext cx="3947885" cy="127725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Rectangle 39"/>
            <p:cNvSpPr/>
            <p:nvPr/>
          </p:nvSpPr>
          <p:spPr>
            <a:xfrm>
              <a:off x="2365827" y="5435599"/>
              <a:ext cx="3947885" cy="12772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Substitute g(y) part with g(y) result from step 4  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4339769" y="5127172"/>
              <a:ext cx="23586" cy="3229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8645978" y="1959427"/>
              <a:ext cx="23586" cy="3229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589484" y="5435598"/>
              <a:ext cx="3947885" cy="12772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Substitute h(x) part with h(x) result from step 4  </a:t>
              </a:r>
              <a:endParaRPr lang="en-US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8634185" y="5049156"/>
              <a:ext cx="23586" cy="3229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03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561"/>
          </a:xfrm>
        </p:spPr>
        <p:txBody>
          <a:bodyPr/>
          <a:lstStyle/>
          <a:p>
            <a:r>
              <a:rPr lang="en-US" dirty="0" smtClean="0"/>
              <a:t>Solve the following ODE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4343"/>
                <a:ext cx="10515600" cy="4812620"/>
              </a:xfrm>
            </p:spPr>
            <p:txBody>
              <a:bodyPr/>
              <a:lstStyle/>
              <a:p>
                <a:r>
                  <a:rPr lang="en-US" dirty="0" smtClean="0"/>
                  <a:t>Cos(</a:t>
                </a:r>
                <a:r>
                  <a:rPr lang="en-US" dirty="0" err="1" smtClean="0"/>
                  <a:t>x+y</a:t>
                </a:r>
                <a:r>
                  <a:rPr lang="en-US" dirty="0" smtClean="0"/>
                  <a:t>) dx+(3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(3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+1)+(</m:t>
                    </m:r>
                  </m:oMath>
                </a14:m>
                <a:r>
                  <a:rPr lang="en-US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)y’=0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4343"/>
                <a:ext cx="10515600" cy="4812620"/>
              </a:xfrm>
              <a:blipFill>
                <a:blip r:embed="rId2"/>
                <a:stretch>
                  <a:fillRect l="-1043" t="-2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0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ifferential </a:t>
            </a:r>
            <a:r>
              <a:rPr lang="en-US" dirty="0"/>
              <a:t>E</a:t>
            </a:r>
            <a:r>
              <a:rPr lang="en-US" dirty="0" smtClean="0"/>
              <a:t>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Ordinary differential equations (ODEs) are differential equations that depend on a single variable.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The more difficult study of partial differential equations (PDEs), that is, differential equations that depend on several variables,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2136"/>
            <a:ext cx="10515600" cy="52863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An ordinary differential equation (ODE) is an equation that contains one or several derivatives of an unknown function, which we usually call y(x)</a:t>
            </a:r>
          </a:p>
          <a:p>
            <a:pPr marL="0" indent="0">
              <a:buNone/>
            </a:pPr>
            <a:r>
              <a:rPr lang="en-US" dirty="0"/>
              <a:t>or sometimes </a:t>
            </a:r>
            <a:r>
              <a:rPr lang="en-US" dirty="0" smtClean="0"/>
              <a:t>y(t), if the independent variable is time t.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equation may also contain y itself, known functions of x (or t), and constants. For example,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625" y="3975324"/>
            <a:ext cx="8864292" cy="274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343" y="566057"/>
            <a:ext cx="11466286" cy="360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004" y="1132117"/>
            <a:ext cx="10065214" cy="48749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07658" y="1680335"/>
                <a:ext cx="128772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/>
                  <a:t>y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658" y="1680335"/>
                <a:ext cx="1287729" cy="276999"/>
              </a:xfrm>
              <a:prstGeom prst="rect">
                <a:avLst/>
              </a:prstGeom>
              <a:blipFill>
                <a:blip r:embed="rId3"/>
                <a:stretch>
                  <a:fillRect l="-10900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17543" y="1680335"/>
                <a:ext cx="128772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/>
                  <a:t>y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−0.2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7543" y="1680335"/>
                <a:ext cx="1287729" cy="276999"/>
              </a:xfrm>
              <a:prstGeom prst="rect">
                <a:avLst/>
              </a:prstGeom>
              <a:blipFill>
                <a:blip r:embed="rId4"/>
                <a:stretch>
                  <a:fillRect l="-11374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004896" y="5806695"/>
            <a:ext cx="10359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-Roman"/>
              </a:rPr>
              <a:t>Geometrically, the general solution of an ODE is a family of infinitely many </a:t>
            </a:r>
            <a:r>
              <a:rPr lang="en-US" dirty="0" smtClean="0">
                <a:latin typeface="Times-Roman"/>
              </a:rPr>
              <a:t>solution curves</a:t>
            </a:r>
            <a:r>
              <a:rPr lang="en-US" dirty="0">
                <a:latin typeface="Times-Roman"/>
              </a:rPr>
              <a:t>, one for each value of the constant </a:t>
            </a:r>
            <a:r>
              <a:rPr lang="en-US" i="1" dirty="0">
                <a:latin typeface="Times-Italic"/>
              </a:rPr>
              <a:t>c</a:t>
            </a:r>
            <a:r>
              <a:rPr lang="en-US" dirty="0">
                <a:latin typeface="Times-Roman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132"/>
          </a:xfrm>
        </p:spPr>
        <p:txBody>
          <a:bodyPr/>
          <a:lstStyle/>
          <a:p>
            <a:pPr algn="ctr"/>
            <a:r>
              <a:rPr lang="en-US" b="1" dirty="0" smtClean="0"/>
              <a:t>Initial value problem 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06286"/>
                <a:ext cx="10515600" cy="526868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by an </a:t>
                </a:r>
                <a:r>
                  <a:rPr lang="en-US" b="1" dirty="0"/>
                  <a:t>initial condition </a:t>
                </a:r>
                <a:r>
                  <a:rPr lang="en-US" b="1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1" dirty="0" smtClean="0"/>
                  <a:t> ,</a:t>
                </a:r>
                <a:r>
                  <a:rPr lang="pt-B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1" dirty="0" smtClean="0"/>
                  <a:t>)</a:t>
                </a:r>
                <a:r>
                  <a:rPr lang="en-US" dirty="0" smtClean="0"/>
                  <a:t>with </a:t>
                </a:r>
                <a:r>
                  <a:rPr lang="en-US" dirty="0"/>
                  <a:t>given </a:t>
                </a:r>
                <a:r>
                  <a:rPr lang="en-US" dirty="0" smtClean="0"/>
                  <a:t>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that is used to determine a value of the arbitrary constant </a:t>
                </a:r>
                <a:r>
                  <a:rPr lang="en-US" dirty="0" smtClean="0"/>
                  <a:t>C.</a:t>
                </a:r>
              </a:p>
              <a:p>
                <a:pPr marL="0" indent="0">
                  <a:buNone/>
                </a:pPr>
                <a:r>
                  <a:rPr lang="en-US" dirty="0"/>
                  <a:t>, if the ODE is </a:t>
                </a:r>
                <a:r>
                  <a:rPr lang="en-US" dirty="0" smtClean="0"/>
                  <a:t>explicit,  Y’=f(X , Y) and the initial value problem 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u="sng" dirty="0" smtClean="0"/>
                  <a:t>Example</a:t>
                </a:r>
                <a:r>
                  <a:rPr lang="en-US" dirty="0" smtClean="0"/>
                  <a:t>: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06286"/>
                <a:ext cx="10515600" cy="5268685"/>
              </a:xfrm>
              <a:blipFill>
                <a:blip r:embed="rId2"/>
                <a:stretch>
                  <a:fillRect l="-1217" t="-1850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08" y="3940628"/>
            <a:ext cx="11390992" cy="264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08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First-order ODE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5943"/>
                <a:ext cx="10515600" cy="471102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Equations </a:t>
                </a:r>
                <a:r>
                  <a:rPr lang="en-US" dirty="0"/>
                  <a:t>contain only </a:t>
                </a:r>
                <a:r>
                  <a:rPr lang="en-US" dirty="0" smtClean="0"/>
                  <a:t>the first derivative y’ </a:t>
                </a:r>
                <a:r>
                  <a:rPr lang="en-US" dirty="0"/>
                  <a:t>and may contain </a:t>
                </a:r>
                <a:r>
                  <a:rPr lang="en-US" i="1" dirty="0"/>
                  <a:t>y </a:t>
                </a:r>
                <a:r>
                  <a:rPr lang="en-US" dirty="0"/>
                  <a:t>and any given functions of </a:t>
                </a:r>
                <a:r>
                  <a:rPr lang="en-US" i="1" dirty="0"/>
                  <a:t>x</a:t>
                </a:r>
                <a:r>
                  <a:rPr lang="en-US" dirty="0" smtClean="0"/>
                  <a:t>. Hence written as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F(</a:t>
                </a:r>
                <a:r>
                  <a:rPr lang="en-US" dirty="0" err="1" smtClean="0"/>
                  <a:t>x,y,y</a:t>
                </a:r>
                <a:r>
                  <a:rPr lang="en-US" dirty="0" smtClean="0"/>
                  <a:t>’)=0     ; implicit form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or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Y’=f(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      ; explicit form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Example1 : y=c/x  ,  y’= -c/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  explicit form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or  </a:t>
                </a:r>
                <a:r>
                  <a:rPr lang="en-US" dirty="0" err="1" smtClean="0"/>
                  <a:t>xy</a:t>
                </a:r>
                <a:r>
                  <a:rPr lang="en-US" dirty="0" smtClean="0"/>
                  <a:t>’+y=0      implicit form   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/>
                  <a:t>	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5943"/>
                <a:ext cx="10515600" cy="4711020"/>
              </a:xfrm>
              <a:blipFill>
                <a:blip r:embed="rId2"/>
                <a:stretch>
                  <a:fillRect l="-1043" t="-3234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55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8000"/>
            <a:ext cx="10515600" cy="19374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a) Verify </a:t>
            </a:r>
            <a:r>
              <a:rPr lang="en-US" dirty="0"/>
              <a:t>that y is a solution of the ODE.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b) Determine from y the particular solution of the initial value </a:t>
            </a:r>
            <a:r>
              <a:rPr lang="en-US" dirty="0" smtClean="0"/>
              <a:t>problem.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0818" y="3447869"/>
            <a:ext cx="9970364" cy="15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1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 of equations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4971"/>
            <a:ext cx="10515600" cy="4681992"/>
          </a:xfrm>
        </p:spPr>
        <p:txBody>
          <a:bodyPr/>
          <a:lstStyle/>
          <a:p>
            <a:r>
              <a:rPr lang="en-US" dirty="0" smtClean="0"/>
              <a:t>Separated equations                             ( y-term )</a:t>
            </a:r>
            <a:r>
              <a:rPr lang="en-US" dirty="0" err="1" smtClean="0"/>
              <a:t>dy</a:t>
            </a:r>
            <a:r>
              <a:rPr lang="en-US" dirty="0" smtClean="0"/>
              <a:t> =(x-term) dx +C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Homogeneous methods                        check firstly if f(</a:t>
            </a:r>
            <a:r>
              <a:rPr lang="en-US" dirty="0" err="1" smtClean="0"/>
              <a:t>kx,ky</a:t>
            </a:r>
            <a:r>
              <a:rPr lang="en-US" dirty="0" smtClean="0"/>
              <a:t>)=f(</a:t>
            </a:r>
            <a:r>
              <a:rPr lang="en-US" dirty="0" err="1" smtClean="0"/>
              <a:t>x,y</a:t>
            </a:r>
            <a:r>
              <a:rPr lang="en-US" dirty="0" smtClean="0"/>
              <a:t>) </a:t>
            </a:r>
          </a:p>
          <a:p>
            <a:pPr marL="0" indent="0" algn="ctr">
              <a:buNone/>
            </a:pPr>
            <a:r>
              <a:rPr lang="en-US" dirty="0" smtClean="0"/>
              <a:t>Solving by </a:t>
            </a:r>
            <a:r>
              <a:rPr lang="en-US" b="1" dirty="0" smtClean="0"/>
              <a:t>Reduction to Separable Form</a:t>
            </a:r>
          </a:p>
          <a:p>
            <a:r>
              <a:rPr lang="en-US" dirty="0"/>
              <a:t>Solution by Integration Factor 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Exact Differential Equation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9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2924</TotalTime>
  <Words>584</Words>
  <Application>Microsoft Office PowerPoint</Application>
  <PresentationFormat>Widescreen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French Script MT</vt:lpstr>
      <vt:lpstr>Times-Italic</vt:lpstr>
      <vt:lpstr>Times-Roman</vt:lpstr>
      <vt:lpstr>Wingdings</vt:lpstr>
      <vt:lpstr>Office Theme</vt:lpstr>
      <vt:lpstr>Engineering Analysis </vt:lpstr>
      <vt:lpstr>Differential Equations</vt:lpstr>
      <vt:lpstr>ODE</vt:lpstr>
      <vt:lpstr>PowerPoint Presentation</vt:lpstr>
      <vt:lpstr>PowerPoint Presentation</vt:lpstr>
      <vt:lpstr>Initial value problem </vt:lpstr>
      <vt:lpstr>First-order ODE</vt:lpstr>
      <vt:lpstr>a) Verify that y is a solution of the ODE.  (b) Determine from y the particular solution of the initial value problem.  </vt:lpstr>
      <vt:lpstr>Type of equations </vt:lpstr>
      <vt:lpstr>Homogeneous Method Reduction to Separable Form</vt:lpstr>
      <vt:lpstr>Example : Solve (x^2+y^2)dx+2xydy=0</vt:lpstr>
      <vt:lpstr>Tutorial C.W.  </vt:lpstr>
      <vt:lpstr>ODEs. Integrating Factors</vt:lpstr>
      <vt:lpstr>Solve the following DE using integration factor.</vt:lpstr>
      <vt:lpstr>Exact DE</vt:lpstr>
      <vt:lpstr>PowerPoint Presentation</vt:lpstr>
      <vt:lpstr>Solve the following ODE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Nyan Dawwod</dc:creator>
  <cp:lastModifiedBy>Nyan Dawwod</cp:lastModifiedBy>
  <cp:revision>53</cp:revision>
  <dcterms:created xsi:type="dcterms:W3CDTF">2021-09-05T07:53:23Z</dcterms:created>
  <dcterms:modified xsi:type="dcterms:W3CDTF">2022-09-28T07:21:43Z</dcterms:modified>
</cp:coreProperties>
</file>