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7" r:id="rId6"/>
    <p:sldId id="268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A8E5-322E-4008-8629-14A24C828C4F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C2B4-29DA-4EA6-A12C-548CF2E0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14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A8E5-322E-4008-8629-14A24C828C4F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C2B4-29DA-4EA6-A12C-548CF2E0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40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A8E5-322E-4008-8629-14A24C828C4F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C2B4-29DA-4EA6-A12C-548CF2E0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6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A8E5-322E-4008-8629-14A24C828C4F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C2B4-29DA-4EA6-A12C-548CF2E0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1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A8E5-322E-4008-8629-14A24C828C4F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C2B4-29DA-4EA6-A12C-548CF2E0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9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A8E5-322E-4008-8629-14A24C828C4F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C2B4-29DA-4EA6-A12C-548CF2E0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0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A8E5-322E-4008-8629-14A24C828C4F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C2B4-29DA-4EA6-A12C-548CF2E0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0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A8E5-322E-4008-8629-14A24C828C4F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C2B4-29DA-4EA6-A12C-548CF2E0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4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A8E5-322E-4008-8629-14A24C828C4F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C2B4-29DA-4EA6-A12C-548CF2E0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5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A8E5-322E-4008-8629-14A24C828C4F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C2B4-29DA-4EA6-A12C-548CF2E0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2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A8E5-322E-4008-8629-14A24C828C4F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C2B4-29DA-4EA6-A12C-548CF2E0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6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1A8E5-322E-4008-8629-14A24C828C4F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6C2B4-29DA-4EA6-A12C-548CF2E01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3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400" y="1625596"/>
            <a:ext cx="9144000" cy="108607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Engineering Analysis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332686" cy="221819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Lec.2</a:t>
            </a:r>
          </a:p>
          <a:p>
            <a:r>
              <a:rPr lang="en-US" sz="1800" dirty="0" smtClean="0"/>
              <a:t>Fall course </a:t>
            </a:r>
            <a:r>
              <a:rPr lang="en-US" sz="1800" dirty="0" smtClean="0"/>
              <a:t>2022-2023</a:t>
            </a:r>
            <a:endParaRPr lang="en-US" sz="1800" dirty="0" smtClean="0"/>
          </a:p>
          <a:p>
            <a:r>
              <a:rPr lang="en-US" sz="1800" dirty="0" smtClean="0"/>
              <a:t>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Year</a:t>
            </a:r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1800" i="1" dirty="0" smtClean="0">
                <a:latin typeface="French Script MT" panose="03020402040607040605" pitchFamily="66" charset="0"/>
              </a:rPr>
              <a:t>Nyan Dawood  </a:t>
            </a:r>
            <a:endParaRPr lang="en-US" sz="1800" i="1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44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086" y="-186422"/>
            <a:ext cx="10842171" cy="1594303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latin typeface="+mn-lt"/>
              </a:rPr>
              <a:t>Second order Linear ODEs with Constant Coefficients</a:t>
            </a:r>
            <a:endParaRPr lang="en-US" sz="3600" u="sng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8001" y="1175656"/>
                <a:ext cx="10845799" cy="554445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3500" u="sng" dirty="0" smtClean="0"/>
                  <a:t>(Homogeneous)</a:t>
                </a:r>
                <a:endParaRPr lang="en-US" sz="3500" dirty="0" smtClean="0"/>
              </a:p>
              <a:p>
                <a:pPr marL="0" indent="0">
                  <a:buNone/>
                </a:pPr>
                <a:r>
                  <a:rPr lang="en-US" dirty="0" smtClean="0"/>
                  <a:t>We </a:t>
                </a:r>
                <a:r>
                  <a:rPr lang="en-US" dirty="0"/>
                  <a:t>consider second-order homogeneous linear ODEs </a:t>
                </a:r>
                <a:r>
                  <a:rPr lang="en-US" dirty="0" smtClean="0"/>
                  <a:t>whose coefficients </a:t>
                </a:r>
                <a:r>
                  <a:rPr lang="en-US" i="1" dirty="0"/>
                  <a:t>a </a:t>
                </a:r>
                <a:r>
                  <a:rPr lang="en-US" dirty="0" smtClean="0"/>
                  <a:t>and </a:t>
                </a:r>
                <a:r>
                  <a:rPr lang="en-US" i="1" dirty="0" smtClean="0"/>
                  <a:t>b </a:t>
                </a:r>
                <a:r>
                  <a:rPr lang="en-US" dirty="0"/>
                  <a:t>are </a:t>
                </a:r>
                <a:r>
                  <a:rPr lang="en-US" dirty="0" smtClean="0"/>
                  <a:t>constant</a:t>
                </a:r>
              </a:p>
              <a:p>
                <a:pPr marL="0" indent="0">
                  <a:buNone/>
                </a:pPr>
                <a:r>
                  <a:rPr lang="en-US" dirty="0" smtClean="0"/>
                  <a:t>								………………….(1)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The equation can be solved by using ƛ operator where each </a:t>
                </a:r>
              </a:p>
              <a:p>
                <a:pPr marL="0" indent="0">
                  <a:buNone/>
                </a:pPr>
                <a:r>
                  <a:rPr lang="en-US" dirty="0" smtClean="0"/>
                  <a:t>			   ƛ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m:rPr>
                            <m:nor/>
                          </m:rPr>
                          <a:rPr lang="en-US" dirty="0" smtClean="0"/>
                          <m:t>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Re write equation (1) substituting ƛ instead of derivative 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sz="30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000" b="1" i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3000" b="1" dirty="0">
                            <a:solidFill>
                              <a:schemeClr val="accent1">
                                <a:lumMod val="50000"/>
                              </a:schemeClr>
                            </a:solidFill>
                          </a:rPr>
                          <m:t>ƛ</m:t>
                        </m:r>
                      </m:e>
                      <m:sup>
                        <m:r>
                          <a:rPr lang="en-US" sz="30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000" b="1" dirty="0">
                    <a:solidFill>
                      <a:schemeClr val="accent1">
                        <a:lumMod val="50000"/>
                      </a:schemeClr>
                    </a:solidFill>
                  </a:rPr>
                  <a:t>+a ƛ </a:t>
                </a:r>
                <a:r>
                  <a:rPr lang="en-US" sz="30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+b) y=0                      </a:t>
                </a:r>
                <a:r>
                  <a:rPr lang="en-US" sz="3000" dirty="0" smtClean="0"/>
                  <a:t>…………..(2)</a:t>
                </a:r>
                <a:endParaRPr lang="en-US" sz="3000" dirty="0"/>
              </a:p>
              <a:p>
                <a:pPr marL="0" indent="0">
                  <a:buNone/>
                </a:pPr>
                <a:r>
                  <a:rPr lang="en-US" dirty="0" smtClean="0"/>
                  <a:t>The proportional Integral solution is :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                 </a:t>
                </a:r>
                <a:r>
                  <a:rPr lang="en-US" dirty="0" err="1" smtClean="0"/>
                  <a:t>Yh</a:t>
                </a:r>
                <a:r>
                  <a:rPr lang="en-US" dirty="0" smtClean="0"/>
                  <a:t>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dirty="0" smtClean="0"/>
                              <m:t>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p>
                    </m:sSup>
                  </m:oMath>
                </a14:m>
                <a:r>
                  <a:rPr lang="en-US" dirty="0" smtClean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dirty="0" smtClean="0"/>
                              <m:t>ƛ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p>
                    </m:sSup>
                  </m:oMath>
                </a14:m>
                <a:r>
                  <a:rPr lang="en-US" dirty="0" smtClean="0"/>
                  <a:t>  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8001" y="1175656"/>
                <a:ext cx="10845799" cy="5544458"/>
              </a:xfrm>
              <a:blipFill>
                <a:blip r:embed="rId2"/>
                <a:stretch>
                  <a:fillRect l="-1011" t="-2970" r="-393" b="-2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0605" y="2191656"/>
            <a:ext cx="3928929" cy="910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29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8465" y="333829"/>
            <a:ext cx="8315025" cy="10273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8465" y="1274082"/>
            <a:ext cx="5673878" cy="11583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114" y="2586718"/>
            <a:ext cx="12075886" cy="207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70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509282"/>
                <a:ext cx="10515600" cy="13460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example 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Y</a:t>
                </a:r>
                <a:r>
                  <a:rPr lang="en-US" sz="2400" dirty="0" smtClean="0"/>
                  <a:t>’’- y = 0   </a:t>
                </a:r>
                <a:r>
                  <a:rPr lang="en-US" sz="2400" dirty="0"/>
                  <a:t>will be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   (</m:t>
                        </m:r>
                        <m:r>
                          <m:rPr>
                            <m:nor/>
                          </m:rPr>
                          <a:rPr lang="en-US" sz="2400" dirty="0"/>
                          <m:t>ƛ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sz="2400" dirty="0"/>
                  <a:t>y=0  , Solve to find ƛ value 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                     (ƛ+1)(ƛ-1)=0           or ƛ=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±1   </m:t>
                    </m:r>
                  </m:oMath>
                </a14:m>
                <a:endParaRPr lang="en-US" sz="24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509282"/>
                <a:ext cx="10515600" cy="1346010"/>
              </a:xfrm>
              <a:prstGeom prst="rect">
                <a:avLst/>
              </a:prstGeom>
              <a:blipFill>
                <a:blip r:embed="rId2"/>
                <a:stretch>
                  <a:fillRect l="-928" t="-636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1443" y="5004743"/>
            <a:ext cx="4151586" cy="10554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0915" y="1567543"/>
            <a:ext cx="6823788" cy="137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13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27314"/>
                <a:ext cx="10515600" cy="534964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If 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 0 ) 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this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will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result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just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one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root</m:t>
                    </m:r>
                    <m:r>
                      <m:rPr>
                        <m:nor/>
                      </m:rPr>
                      <a:rPr lang="en-US" b="1" i="0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m:rPr>
                        <m:nor/>
                      </m:rPr>
                      <a: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m:t>ƛ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endParaRPr lang="en-US" b="0" i="0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Cambria Math" panose="02040503050406030204" pitchFamily="18" charset="0"/>
                  </a:rPr>
                  <a:t>This will make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m:rPr>
                            <m:nor/>
                          </m:rPr>
                          <a:rPr lang="en-US" b="1" dirty="0">
                            <a:solidFill>
                              <a:schemeClr val="accent1">
                                <a:lumMod val="50000"/>
                              </a:schemeClr>
                            </a:solidFill>
                          </a:rPr>
                          <m:t>ƛ</m:t>
                        </m:r>
                        <m:r>
                          <a:rPr lang="en-US" b="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b="0" i="0" dirty="0" smtClean="0">
                    <a:latin typeface="Cambria Math" panose="02040503050406030204" pitchFamily="18" charset="0"/>
                  </a:rPr>
                  <a:t> , and    y2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b="0" i="0" dirty="0" smtClean="0">
                    <a:latin typeface="Cambria Math" panose="02040503050406030204" pitchFamily="18" charset="0"/>
                  </a:rPr>
                  <a:t>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m:rPr>
                            <m:nor/>
                          </m:rPr>
                          <a:rPr lang="en-US" b="1" dirty="0">
                            <a:solidFill>
                              <a:schemeClr val="accent1">
                                <a:lumMod val="50000"/>
                              </a:schemeClr>
                            </a:solidFill>
                          </a:rPr>
                          <m:t>ƛ</m:t>
                        </m:r>
                        <m:r>
                          <a:rPr lang="en-US" i="1" dirty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b="0" i="0" dirty="0" smtClean="0">
                    <a:latin typeface="Cambria Math" panose="02040503050406030204" pitchFamily="18" charset="0"/>
                  </a:rPr>
                  <a:t>  </a:t>
                </a:r>
              </a:p>
              <a:p>
                <a:pPr marL="0" indent="0">
                  <a:buNone/>
                </a:pPr>
                <a:endParaRPr lang="en-US" b="0" dirty="0" smtClean="0"/>
              </a:p>
              <a:p>
                <a:pPr marL="0" indent="0">
                  <a:buNone/>
                </a:pPr>
                <a:r>
                  <a:rPr lang="en-US" b="0" dirty="0" smtClean="0"/>
                  <a:t>So the corresponding general solution will be :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/>
                        <m:sub/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27314"/>
                <a:ext cx="10515600" cy="5349649"/>
              </a:xfrm>
              <a:blipFill>
                <a:blip r:embed="rId2"/>
                <a:stretch>
                  <a:fillRect l="-1217" t="-1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2456" y="3067980"/>
            <a:ext cx="4674280" cy="107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51543"/>
                <a:ext cx="10515600" cy="562542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complex conjugate root result :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;   ƛ</m:t>
                    </m:r>
                  </m:oMath>
                </a14:m>
                <a:r>
                  <a:rPr lang="en-US" dirty="0" smtClean="0"/>
                  <a:t>2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To find bases of real solution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And general solution :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51543"/>
                <a:ext cx="10515600" cy="5625420"/>
              </a:xfrm>
              <a:blipFill>
                <a:blip r:embed="rId2"/>
                <a:stretch>
                  <a:fillRect l="-1217" t="-1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640" y="2162630"/>
            <a:ext cx="8563368" cy="11028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3946" y="4012294"/>
            <a:ext cx="6160772" cy="86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78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436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Tutorials :   Solve 2</a:t>
            </a:r>
            <a:r>
              <a:rPr lang="en-US" sz="3200" b="1" baseline="30000" dirty="0" smtClean="0"/>
              <a:t>nd</a:t>
            </a:r>
            <a:r>
              <a:rPr lang="en-US" sz="3200" b="1" dirty="0" smtClean="0"/>
              <a:t> order  </a:t>
            </a:r>
            <a:r>
              <a:rPr lang="en-US" sz="3200" b="1" smtClean="0"/>
              <a:t>linear  </a:t>
            </a:r>
            <a:r>
              <a:rPr lang="en-US" sz="3200" b="1" dirty="0" smtClean="0"/>
              <a:t>ODE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3371"/>
            <a:ext cx="10515600" cy="4783592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y’’+y’-2y =0 ,                            y(0)=4 ,         y’(0)=-5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.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536" y="2537731"/>
            <a:ext cx="8485507" cy="9704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3536" y="3785167"/>
            <a:ext cx="7733487" cy="85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4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71" y="161930"/>
            <a:ext cx="11596915" cy="1216932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/>
              <a:t>Second order Linear ODEs with </a:t>
            </a:r>
            <a:r>
              <a:rPr lang="en-US" u="sng" dirty="0" smtClean="0"/>
              <a:t>Constant Coefficients </a:t>
            </a:r>
            <a:r>
              <a:rPr lang="en-US" sz="3600" b="1" u="sng" dirty="0" smtClean="0"/>
              <a:t>(non-Homogeneous)</a:t>
            </a:r>
            <a:endParaRPr lang="en-US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06292"/>
                <a:ext cx="10515600" cy="555896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Standard  form :           </a:t>
                </a:r>
                <a:r>
                  <a:rPr lang="en-US" sz="3200" dirty="0">
                    <a:ln>
                      <a:solidFill>
                        <a:schemeClr val="accent1">
                          <a:lumMod val="75000"/>
                        </a:schemeClr>
                      </a:solidFill>
                    </a:ln>
                  </a:rPr>
                  <a:t>y</a:t>
                </a:r>
                <a:r>
                  <a:rPr lang="en-US" sz="3200" dirty="0" smtClean="0">
                    <a:ln>
                      <a:solidFill>
                        <a:schemeClr val="accent1">
                          <a:lumMod val="75000"/>
                        </a:schemeClr>
                      </a:solidFill>
                    </a:ln>
                  </a:rPr>
                  <a:t>’’+ a y’ + b y =f(x)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This equation solve </a:t>
                </a:r>
                <a:r>
                  <a:rPr lang="en-US" dirty="0" smtClean="0"/>
                  <a:t>by  :    </a:t>
                </a:r>
                <a:r>
                  <a:rPr lang="en-US" sz="3200" dirty="0" smtClean="0">
                    <a:ln>
                      <a:solidFill>
                        <a:schemeClr val="accent1">
                          <a:lumMod val="75000"/>
                        </a:schemeClr>
                      </a:solidFill>
                    </a:ln>
                  </a:rPr>
                  <a:t>y=</a:t>
                </a:r>
                <a:r>
                  <a:rPr lang="en-US" sz="3200" dirty="0" err="1" smtClean="0">
                    <a:ln>
                      <a:solidFill>
                        <a:schemeClr val="accent1">
                          <a:lumMod val="75000"/>
                        </a:schemeClr>
                      </a:solidFill>
                    </a:ln>
                  </a:rPr>
                  <a:t>yh</a:t>
                </a:r>
                <a:r>
                  <a:rPr lang="en-US" sz="3200" dirty="0" smtClean="0">
                    <a:ln>
                      <a:solidFill>
                        <a:schemeClr val="accent1">
                          <a:lumMod val="75000"/>
                        </a:schemeClr>
                      </a:solidFill>
                    </a:ln>
                  </a:rPr>
                  <a:t> + </a:t>
                </a:r>
                <a:r>
                  <a:rPr lang="en-US" sz="3200" dirty="0" err="1" smtClean="0">
                    <a:ln>
                      <a:solidFill>
                        <a:schemeClr val="accent1">
                          <a:lumMod val="75000"/>
                        </a:schemeClr>
                      </a:solidFill>
                    </a:ln>
                  </a:rPr>
                  <a:t>yp</a:t>
                </a:r>
                <a:endParaRPr lang="en-US" sz="3200" dirty="0">
                  <a:ln>
                    <a:solidFill>
                      <a:schemeClr val="accent1">
                        <a:lumMod val="75000"/>
                      </a:schemeClr>
                    </a:solidFill>
                  </a:ln>
                </a:endParaRPr>
              </a:p>
              <a:p>
                <a:pPr marL="0" indent="0">
                  <a:buNone/>
                </a:pPr>
                <a:r>
                  <a:rPr lang="en-US" dirty="0"/>
                  <a:t>Yh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dirty="0"/>
                              <m:t>ƛ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sup>
                    </m:sSup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dirty="0"/>
                              <m:t>ƛ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sup>
                    </m:sSup>
                  </m:oMath>
                </a14:m>
                <a:r>
                  <a:rPr lang="en-US" dirty="0" smtClean="0"/>
                  <a:t>           , let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dirty="0"/>
                              <m:t>ƛ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sup>
                    </m:sSup>
                  </m:oMath>
                </a14:m>
                <a:r>
                  <a:rPr lang="en-US" dirty="0" smtClean="0"/>
                  <a:t>   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dirty="0"/>
                              <m:t>ƛ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Yp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/>
                        </m:eqAr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’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0           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eqArr>
                      </m:num>
                      <m:den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       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    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eqArr>
                      </m:den>
                    </m:f>
                  </m:oMath>
                </a14:m>
                <a:r>
                  <a:rPr lang="en-US" dirty="0" smtClean="0"/>
                  <a:t>    then integrate to find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’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     </m:t>
                            </m:r>
                          </m:e>
                        </m:eqArr>
                      </m:num>
                      <m:den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     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eqArr>
                      </m:den>
                    </m:f>
                  </m:oMath>
                </a14:m>
                <a:r>
                  <a:rPr lang="en-US" dirty="0"/>
                  <a:t>    then integrate to find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06292"/>
                <a:ext cx="10515600" cy="5558968"/>
              </a:xfrm>
              <a:blipFill>
                <a:blip r:embed="rId2"/>
                <a:stretch>
                  <a:fillRect l="-1217" t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1814284" y="3918860"/>
            <a:ext cx="0" cy="5225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00397" y="4608287"/>
            <a:ext cx="0" cy="5225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14284" y="4492173"/>
            <a:ext cx="0" cy="5225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07655" y="3918860"/>
            <a:ext cx="0" cy="5225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48968" y="5435603"/>
            <a:ext cx="0" cy="5225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91539" y="5435603"/>
            <a:ext cx="0" cy="5225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48968" y="6168575"/>
            <a:ext cx="0" cy="5225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22165" y="6168575"/>
            <a:ext cx="0" cy="5225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89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95086" y="348343"/>
                <a:ext cx="11176000" cy="582862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Solve the following DE    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en-US" dirty="0"/>
                  <a:t> </a:t>
                </a:r>
                <a:r>
                  <a:rPr lang="en-US" dirty="0" smtClean="0"/>
                  <a:t>    y’’+ 3y’+2y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            Ans.: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en-US" dirty="0" smtClean="0"/>
                  <a:t>   y’’+ y =tan x</a:t>
                </a:r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:r>
                  <a:rPr lang="en-US" dirty="0"/>
                  <a:t> </a:t>
                </a:r>
                <a:r>
                  <a:rPr lang="en-US" dirty="0" smtClean="0"/>
                  <a:t>        Ans.: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Cosx+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𝑆𝑖𝑛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– Cos x ln | sec x + tan x|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5086" y="348343"/>
                <a:ext cx="11176000" cy="5828620"/>
              </a:xfrm>
              <a:blipFill>
                <a:blip r:embed="rId2"/>
                <a:stretch>
                  <a:fillRect l="-1146" t="-1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129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129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French Script MT</vt:lpstr>
      <vt:lpstr>Wingdings</vt:lpstr>
      <vt:lpstr>Office Theme</vt:lpstr>
      <vt:lpstr>Engineering Analysis </vt:lpstr>
      <vt:lpstr>Second order Linear ODEs with Constant Coefficients</vt:lpstr>
      <vt:lpstr>PowerPoint Presentation</vt:lpstr>
      <vt:lpstr>PowerPoint Presentation</vt:lpstr>
      <vt:lpstr>PowerPoint Presentation</vt:lpstr>
      <vt:lpstr>PowerPoint Presentation</vt:lpstr>
      <vt:lpstr>Tutorials :   Solve 2nd order  linear  ODE</vt:lpstr>
      <vt:lpstr>Second order Linear ODEs with Constant Coefficients (non-Homogeneous)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Analysis </dc:title>
  <dc:creator>Nyan Dawwod</dc:creator>
  <cp:lastModifiedBy>Nyan Dawwod</cp:lastModifiedBy>
  <cp:revision>43</cp:revision>
  <dcterms:created xsi:type="dcterms:W3CDTF">2021-09-20T14:18:37Z</dcterms:created>
  <dcterms:modified xsi:type="dcterms:W3CDTF">2022-10-02T06:02:30Z</dcterms:modified>
</cp:coreProperties>
</file>