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65" r:id="rId5"/>
    <p:sldId id="260" r:id="rId6"/>
    <p:sldId id="261" r:id="rId7"/>
    <p:sldId id="262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4CA7-3758-4CEB-A65D-348A2CCC4826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FF32-8C0B-454C-844B-19741CB69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4CA7-3758-4CEB-A65D-348A2CCC4826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FF32-8C0B-454C-844B-19741CB69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6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4CA7-3758-4CEB-A65D-348A2CCC4826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FF32-8C0B-454C-844B-19741CB69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1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4CA7-3758-4CEB-A65D-348A2CCC4826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FF32-8C0B-454C-844B-19741CB69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5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4CA7-3758-4CEB-A65D-348A2CCC4826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FF32-8C0B-454C-844B-19741CB69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1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4CA7-3758-4CEB-A65D-348A2CCC4826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FF32-8C0B-454C-844B-19741CB69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28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4CA7-3758-4CEB-A65D-348A2CCC4826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FF32-8C0B-454C-844B-19741CB69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60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4CA7-3758-4CEB-A65D-348A2CCC4826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FF32-8C0B-454C-844B-19741CB69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8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4CA7-3758-4CEB-A65D-348A2CCC4826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FF32-8C0B-454C-844B-19741CB69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4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4CA7-3758-4CEB-A65D-348A2CCC4826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FF32-8C0B-454C-844B-19741CB69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4CA7-3758-4CEB-A65D-348A2CCC4826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FF32-8C0B-454C-844B-19741CB69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7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14CA7-3758-4CEB-A65D-348A2CCC4826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EFF32-8C0B-454C-844B-19741CB69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5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400" y="1625596"/>
            <a:ext cx="9144000" cy="108607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Engineering Analysis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332686" cy="2218191"/>
          </a:xfrm>
        </p:spPr>
        <p:txBody>
          <a:bodyPr>
            <a:normAutofit/>
          </a:bodyPr>
          <a:lstStyle/>
          <a:p>
            <a:r>
              <a:rPr lang="en-US" sz="1800" dirty="0" smtClean="0"/>
              <a:t>Lec.3</a:t>
            </a:r>
          </a:p>
          <a:p>
            <a:r>
              <a:rPr lang="en-US" sz="1800" dirty="0" smtClean="0"/>
              <a:t>Fall course 2022-2023</a:t>
            </a:r>
          </a:p>
          <a:p>
            <a:r>
              <a:rPr lang="en-US" sz="1800" dirty="0" smtClean="0"/>
              <a:t>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Year</a:t>
            </a:r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1800" i="1" dirty="0" smtClean="0">
                <a:latin typeface="French Script MT" panose="03020402040607040605" pitchFamily="66" charset="0"/>
              </a:rPr>
              <a:t>Nyan Dawood  </a:t>
            </a:r>
            <a:endParaRPr lang="en-US" sz="1800" i="1" dirty="0">
              <a:latin typeface="French Script MT" panose="0302040204060704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97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43" y="160843"/>
            <a:ext cx="10515600" cy="868589"/>
          </a:xfrm>
        </p:spPr>
        <p:txBody>
          <a:bodyPr/>
          <a:lstStyle/>
          <a:p>
            <a:r>
              <a:rPr lang="en-US" b="1" dirty="0" smtClean="0"/>
              <a:t>Partial Differential Equations PDE 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891588"/>
                <a:ext cx="11887200" cy="596641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Partial differential equations are equations that involve partial derivatives of an unknown function depends </a:t>
                </a:r>
                <a:r>
                  <a:rPr lang="en-US" dirty="0"/>
                  <a:t>on two or more </a:t>
                </a:r>
                <a:r>
                  <a:rPr lang="en-US" dirty="0" smtClean="0"/>
                  <a:t>independent variables.</a:t>
                </a:r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i="1" dirty="0" smtClean="0">
                    <a:latin typeface="Cambria Math" panose="02040503050406030204" pitchFamily="18" charset="0"/>
                  </a:rPr>
                  <a:t>ODE :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=0  			u(x)=C       ;constant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i="1" dirty="0">
                    <a:latin typeface="Cambria Math" panose="02040503050406030204" pitchFamily="18" charset="0"/>
                  </a:rPr>
                  <a:t>PDE </a:t>
                </a:r>
                <a:r>
                  <a:rPr lang="en-US" dirty="0" smtClean="0"/>
                  <a:t>: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 =0 			u(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 =f(y)     ; arbitrary function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Some important abbr.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   named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;  </m:t>
                        </m:r>
                      </m:sub>
                    </m:sSub>
                  </m:oMath>
                </a14:m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dirty="0"/>
                  <a:t>    </a:t>
                </a:r>
                <a:r>
                  <a:rPr lang="en-US" dirty="0" smtClean="0"/>
                  <a:t>named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dirty="0"/>
                  <a:t>    named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      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  named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    ;        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  named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      ;  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𝑠𝑜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  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891588"/>
                <a:ext cx="11887200" cy="5966412"/>
              </a:xfrm>
              <a:blipFill>
                <a:blip r:embed="rId2"/>
                <a:stretch>
                  <a:fillRect l="-1026" t="-1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36573" y="2026500"/>
                <a:ext cx="1004430" cy="7265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/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573" y="2026500"/>
                <a:ext cx="1004430" cy="7265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3512457" y="2663059"/>
            <a:ext cx="1886857" cy="7361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512457" y="3925490"/>
            <a:ext cx="1886857" cy="7361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136573" y="3303110"/>
                <a:ext cx="1004430" cy="7265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/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573" y="3303110"/>
                <a:ext cx="1004430" cy="7265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5638800" y="297542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44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93486"/>
                <a:ext cx="10515600" cy="636451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3600" b="1" u="sng" dirty="0" smtClean="0"/>
                  <a:t>Second – order PDE   Standard form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  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𝐷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 smtClean="0"/>
                  <a:t>+ F u =G 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A, B, C, D, E , F, G {  constant   or function of 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), or function of u }</a:t>
                </a:r>
              </a:p>
              <a:p>
                <a:pPr marL="0" indent="0">
                  <a:buNone/>
                </a:pPr>
                <a:r>
                  <a:rPr lang="en-US" b="1" u="sng" dirty="0"/>
                  <a:t>Type of PDE</a:t>
                </a:r>
                <a:endParaRPr lang="en-US" b="1" u="sng" dirty="0" smtClean="0"/>
              </a:p>
              <a:p>
                <a:r>
                  <a:rPr lang="en-US" b="1" u="sng" dirty="0">
                    <a:solidFill>
                      <a:srgbClr val="0000FF"/>
                    </a:solidFill>
                  </a:rPr>
                  <a:t>Linear</a:t>
                </a:r>
                <a:r>
                  <a:rPr lang="en-US" dirty="0"/>
                  <a:t> PDE  : if A,B,C……F    independent on u </a:t>
                </a:r>
              </a:p>
              <a:p>
                <a:pPr marL="0" indent="0">
                  <a:buNone/>
                </a:pPr>
                <a:r>
                  <a:rPr lang="en-US" dirty="0"/>
                  <a:t>              </a:t>
                </a:r>
                <a:r>
                  <a:rPr lang="en-US" b="1" u="sng" dirty="0" smtClean="0">
                    <a:solidFill>
                      <a:srgbClr val="0000FF"/>
                    </a:solidFill>
                  </a:rPr>
                  <a:t>Non </a:t>
                </a:r>
                <a:r>
                  <a:rPr lang="en-US" b="1" u="sng" dirty="0">
                    <a:solidFill>
                      <a:srgbClr val="0000FF"/>
                    </a:solidFill>
                  </a:rPr>
                  <a:t>linear </a:t>
                </a:r>
                <a:r>
                  <a:rPr lang="en-US" dirty="0"/>
                  <a:t>PDE    if A,B,C……  dependent on u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b="1" u="sng" dirty="0">
                    <a:solidFill>
                      <a:srgbClr val="0000FF"/>
                    </a:solidFill>
                  </a:rPr>
                  <a:t>Homogenous</a:t>
                </a:r>
                <a:r>
                  <a:rPr lang="en-US" dirty="0"/>
                  <a:t> PDE :  if G=0</a:t>
                </a:r>
              </a:p>
              <a:p>
                <a:pPr marL="0" indent="0">
                  <a:buNone/>
                </a:pPr>
                <a:r>
                  <a:rPr lang="en-US" dirty="0"/>
                  <a:t>             </a:t>
                </a:r>
                <a:r>
                  <a:rPr lang="en-US" b="1" u="sng" dirty="0">
                    <a:solidFill>
                      <a:srgbClr val="0000FF"/>
                    </a:solidFill>
                  </a:rPr>
                  <a:t>N</a:t>
                </a:r>
                <a:r>
                  <a:rPr lang="en-US" b="1" u="sng" dirty="0" smtClean="0">
                    <a:solidFill>
                      <a:srgbClr val="0000FF"/>
                    </a:solidFill>
                  </a:rPr>
                  <a:t>on </a:t>
                </a:r>
                <a:r>
                  <a:rPr lang="en-US" b="1" u="sng" dirty="0">
                    <a:solidFill>
                      <a:srgbClr val="0000FF"/>
                    </a:solidFill>
                  </a:rPr>
                  <a:t>homogenous </a:t>
                </a:r>
                <a:r>
                  <a:rPr lang="en-US" dirty="0"/>
                  <a:t>PDE if  G≠ 0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93486"/>
                <a:ext cx="10515600" cy="6364514"/>
              </a:xfrm>
              <a:blipFill>
                <a:blip r:embed="rId2"/>
                <a:stretch>
                  <a:fillRect l="-1217" t="-2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569028" y="1117599"/>
            <a:ext cx="7590971" cy="11030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3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25714"/>
                <a:ext cx="10515600" cy="545124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Examples of types of PDE </a:t>
                </a:r>
                <a:r>
                  <a:rPr lang="en-US" dirty="0"/>
                  <a:t>: </a:t>
                </a:r>
              </a:p>
              <a:p>
                <a:r>
                  <a:rPr lang="en-US" dirty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:r>
                  <a:rPr lang="en-US" dirty="0" smtClean="0"/>
                  <a:t>0                                       </a:t>
                </a:r>
                <a:r>
                  <a:rPr lang="en-US" b="1" dirty="0" smtClean="0">
                    <a:solidFill>
                      <a:srgbClr val="0000FF"/>
                    </a:solidFill>
                  </a:rPr>
                  <a:t>L.H. PDE    </a:t>
                </a: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00FF"/>
                    </a:solidFill>
                  </a:rPr>
                  <a:t>       </a:t>
                </a:r>
                <a:endParaRPr lang="en-US" b="1" dirty="0">
                  <a:solidFill>
                    <a:srgbClr val="0000FF"/>
                  </a:solidFill>
                </a:endParaRPr>
              </a:p>
              <a:p>
                <a:r>
                  <a:rPr lang="en-US" dirty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                                 </a:t>
                </a:r>
                <a:r>
                  <a:rPr lang="en-US" b="1" dirty="0" smtClean="0">
                    <a:solidFill>
                      <a:srgbClr val="0000FF"/>
                    </a:solidFill>
                  </a:rPr>
                  <a:t>NL</a:t>
                </a:r>
                <a:r>
                  <a:rPr lang="en-US" b="1" dirty="0">
                    <a:solidFill>
                      <a:srgbClr val="0000FF"/>
                    </a:solidFill>
                  </a:rPr>
                  <a:t>. H. </a:t>
                </a:r>
                <a:r>
                  <a:rPr lang="en-US" b="1" dirty="0" smtClean="0">
                    <a:solidFill>
                      <a:srgbClr val="0000FF"/>
                    </a:solidFill>
                  </a:rPr>
                  <a:t>PDE</a:t>
                </a:r>
              </a:p>
              <a:p>
                <a:pPr marL="0" indent="0">
                  <a:buNone/>
                </a:pPr>
                <a:endParaRPr lang="en-US" b="1" dirty="0">
                  <a:solidFill>
                    <a:srgbClr val="0000FF"/>
                  </a:solidFill>
                </a:endParaRPr>
              </a:p>
              <a:p>
                <a:r>
                  <a:rPr lang="en-US" dirty="0"/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=</a:t>
                </a:r>
                <a:r>
                  <a:rPr lang="en-US" dirty="0" smtClean="0"/>
                  <a:t>1                </a:t>
                </a:r>
                <a:r>
                  <a:rPr lang="en-US" b="1" dirty="0">
                    <a:solidFill>
                      <a:srgbClr val="0000FF"/>
                    </a:solidFill>
                  </a:rPr>
                  <a:t>L</a:t>
                </a:r>
                <a:r>
                  <a:rPr lang="en-US" b="1" dirty="0" smtClean="0">
                    <a:solidFill>
                      <a:srgbClr val="0000FF"/>
                    </a:solidFill>
                  </a:rPr>
                  <a:t>. NH. PDE</a:t>
                </a:r>
              </a:p>
              <a:p>
                <a:pPr marL="0" indent="0">
                  <a:buNone/>
                </a:pPr>
                <a:endParaRPr lang="en-US" b="1" dirty="0">
                  <a:solidFill>
                    <a:srgbClr val="0000FF"/>
                  </a:solidFill>
                </a:endParaRPr>
              </a:p>
              <a:p>
                <a:r>
                  <a:rPr lang="en-US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    </m:t>
                        </m:r>
                      </m:sub>
                    </m:sSub>
                  </m:oMath>
                </a14:m>
                <a:r>
                  <a:rPr lang="en-US" dirty="0"/>
                  <a:t>+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  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+ 3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𝑦𝑦</m:t>
                        </m:r>
                      </m:sub>
                    </m:sSub>
                  </m:oMath>
                </a14:m>
                <a:r>
                  <a:rPr lang="en-US" dirty="0"/>
                  <a:t>+5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+ u=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     </a:t>
                </a:r>
                <a:r>
                  <a:rPr lang="en-US" b="1" dirty="0">
                    <a:solidFill>
                      <a:srgbClr val="0000FF"/>
                    </a:solidFill>
                  </a:rPr>
                  <a:t>NL. NH. PDE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25714"/>
                <a:ext cx="10515600" cy="5451249"/>
              </a:xfrm>
              <a:blipFill>
                <a:blip r:embed="rId2"/>
                <a:stretch>
                  <a:fillRect l="-1217" t="-17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210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4500"/>
            <a:ext cx="10515600" cy="984704"/>
          </a:xfrm>
        </p:spPr>
        <p:txBody>
          <a:bodyPr/>
          <a:lstStyle/>
          <a:p>
            <a:pPr algn="ctr"/>
            <a:r>
              <a:rPr lang="en-US" u="sng" dirty="0" smtClean="0"/>
              <a:t>Euler Solution of P.D.E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088576"/>
                <a:ext cx="11059886" cy="550817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Standard form of equation :      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  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𝑦𝑦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:r>
                  <a:rPr lang="en-US" dirty="0" smtClean="0"/>
                  <a:t>0 ……..(1)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Let: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𝑥𝑥</m:t>
                        </m:r>
                      </m:sub>
                    </m:sSub>
                  </m:oMath>
                </a14:m>
                <a:r>
                  <a:rPr lang="en-US" dirty="0" smtClean="0"/>
                  <a:t>=1 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=ƛ   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pPr marL="0" indent="0" algn="ctr">
                  <a:buNone/>
                </a:pPr>
                <a:r>
                  <a:rPr lang="en-US" dirty="0"/>
                  <a:t>So equation (1) will be written as</a:t>
                </a:r>
                <a:r>
                  <a:rPr lang="en-US" dirty="0" smtClean="0"/>
                  <a:t> : A + B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ƛ</m:t>
                    </m:r>
                  </m:oMath>
                </a14:m>
                <a:r>
                  <a:rPr lang="en-US" dirty="0" smtClean="0"/>
                  <a:t> + C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  :   u(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)=F(x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y)</a:t>
                </a:r>
              </a:p>
              <a:p>
                <a:pPr marL="0" indent="0">
                  <a:buNone/>
                </a:pPr>
                <a:r>
                  <a:rPr lang="en-US" dirty="0" smtClean="0"/>
                  <a:t>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ƛ  :   u(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)=F(x + </a:t>
                </a:r>
                <a:r>
                  <a:rPr lang="en-US" dirty="0" err="1" smtClean="0"/>
                  <a:t>ƛy</a:t>
                </a:r>
                <a:r>
                  <a:rPr lang="en-US" dirty="0" smtClean="0"/>
                  <a:t>)  + y G(x + </a:t>
                </a:r>
                <a:r>
                  <a:rPr lang="en-US" dirty="0" err="1" smtClean="0"/>
                  <a:t>ƛy</a:t>
                </a:r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  or ,</a:t>
                </a:r>
              </a:p>
              <a:p>
                <a:pPr marL="0" indent="0" algn="ctr">
                  <a:buNone/>
                </a:pPr>
                <a:r>
                  <a:rPr lang="en-US" dirty="0"/>
                  <a:t>Let: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𝑥𝑥</m:t>
                        </m:r>
                      </m:sub>
                    </m:sSub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=ƛ   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𝑦𝑦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1</a:t>
                </a:r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So </a:t>
                </a:r>
                <a:r>
                  <a:rPr lang="en-US" dirty="0" smtClean="0"/>
                  <a:t>equation (1) will be written as : </a:t>
                </a:r>
                <a:r>
                  <a:rPr lang="en-US" dirty="0"/>
                  <a:t>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 B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ƛ</m:t>
                    </m:r>
                  </m:oMath>
                </a14:m>
                <a:r>
                  <a:rPr lang="en-US" dirty="0"/>
                  <a:t> + </a:t>
                </a:r>
                <a:r>
                  <a:rPr lang="en-US" dirty="0" smtClean="0"/>
                  <a:t>C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  :   u(</a:t>
                </a:r>
                <a:r>
                  <a:rPr lang="en-US" dirty="0" err="1"/>
                  <a:t>x,y</a:t>
                </a:r>
                <a:r>
                  <a:rPr lang="en-US" dirty="0"/>
                  <a:t>)=</a:t>
                </a:r>
                <a:r>
                  <a:rPr lang="en-US" dirty="0" smtClean="0"/>
                  <a:t>F(y </a:t>
                </a:r>
                <a:r>
                  <a:rPr lang="en-US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 smtClean="0"/>
                  <a:t>ƛ :   </a:t>
                </a:r>
                <a:r>
                  <a:rPr lang="en-US" dirty="0"/>
                  <a:t>u(</a:t>
                </a:r>
                <a:r>
                  <a:rPr lang="en-US" dirty="0" err="1"/>
                  <a:t>x,y</a:t>
                </a:r>
                <a:r>
                  <a:rPr lang="en-US" dirty="0"/>
                  <a:t>)=</a:t>
                </a:r>
                <a:r>
                  <a:rPr lang="en-US" dirty="0" smtClean="0"/>
                  <a:t>F(y </a:t>
                </a:r>
                <a:r>
                  <a:rPr lang="en-US" dirty="0"/>
                  <a:t>+ </a:t>
                </a:r>
                <a:r>
                  <a:rPr lang="en-US" dirty="0" err="1" smtClean="0"/>
                  <a:t>ƛx</a:t>
                </a:r>
                <a:r>
                  <a:rPr lang="en-US" dirty="0" smtClean="0"/>
                  <a:t>)  </a:t>
                </a:r>
                <a:r>
                  <a:rPr lang="en-US" dirty="0"/>
                  <a:t>+  </a:t>
                </a:r>
                <a:r>
                  <a:rPr lang="en-US" dirty="0" smtClean="0"/>
                  <a:t>x G(y </a:t>
                </a:r>
                <a:r>
                  <a:rPr lang="en-US" dirty="0"/>
                  <a:t>+ </a:t>
                </a:r>
                <a:r>
                  <a:rPr lang="en-US" dirty="0" err="1" smtClean="0"/>
                  <a:t>ƛx</a:t>
                </a:r>
                <a:r>
                  <a:rPr lang="en-US" dirty="0" smtClean="0"/>
                  <a:t>)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088576"/>
                <a:ext cx="11059886" cy="5508171"/>
              </a:xfrm>
              <a:blipFill>
                <a:blip r:embed="rId2"/>
                <a:stretch>
                  <a:fillRect l="-1103" t="-1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980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6742"/>
            <a:ext cx="10515600" cy="725715"/>
          </a:xfrm>
        </p:spPr>
        <p:txBody>
          <a:bodyPr/>
          <a:lstStyle/>
          <a:p>
            <a:r>
              <a:rPr lang="en-US" dirty="0" smtClean="0"/>
              <a:t> Find the solution of P.D.E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972457"/>
                <a:ext cx="10515600" cy="520450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Ex1: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  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𝑦𝑦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:r>
                  <a:rPr lang="en-US" dirty="0" smtClean="0"/>
                  <a:t>0</a:t>
                </a:r>
              </a:p>
              <a:p>
                <a:pPr marL="0" indent="0">
                  <a:buNone/>
                </a:pPr>
                <a:r>
                  <a:rPr lang="en-US" dirty="0" smtClean="0"/>
                  <a:t>Sol:    Let</a:t>
                </a:r>
                <a:r>
                  <a:rPr lang="en-US" dirty="0"/>
                  <a:t>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𝑥𝑥</m:t>
                        </m:r>
                      </m:sub>
                    </m:sSub>
                  </m:oMath>
                </a14:m>
                <a:r>
                  <a:rPr lang="en-US" dirty="0"/>
                  <a:t>=1 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=ƛ   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𝑦𝑦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+2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ƛ </m:t>
                    </m:r>
                  </m:oMath>
                </a14:m>
                <a:r>
                  <a:rPr lang="en-US" dirty="0" smtClean="0"/>
                  <a:t>+1=0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General solution :   u(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 =F(x -y</a:t>
                </a:r>
                <a:r>
                  <a:rPr lang="en-US" dirty="0"/>
                  <a:t>)  + y G(x -</a:t>
                </a:r>
                <a:r>
                  <a:rPr lang="en-US" dirty="0" smtClean="0"/>
                  <a:t>y</a:t>
                </a:r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72457"/>
                <a:ext cx="10515600" cy="5204506"/>
              </a:xfrm>
              <a:blipFill>
                <a:blip r:embed="rId2"/>
                <a:stretch>
                  <a:fillRect l="-1217" t="-1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56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38629"/>
                <a:ext cx="10515600" cy="553833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Ex2: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𝑦𝑦</m:t>
                        </m:r>
                      </m:sub>
                    </m:sSub>
                  </m:oMath>
                </a14:m>
                <a:r>
                  <a:rPr lang="en-US" dirty="0"/>
                  <a:t>=0</a:t>
                </a:r>
              </a:p>
              <a:p>
                <a:pPr marL="0" indent="0">
                  <a:buNone/>
                </a:pPr>
                <a:r>
                  <a:rPr lang="en-US" dirty="0" smtClean="0"/>
                  <a:t> sol: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+1=0       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,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/>
                  <a:t>General solution :   u(</a:t>
                </a:r>
                <a:r>
                  <a:rPr lang="en-US" dirty="0" err="1"/>
                  <a:t>x,y</a:t>
                </a:r>
                <a:r>
                  <a:rPr lang="en-US" dirty="0"/>
                  <a:t>) =F(x </a:t>
                </a:r>
                <a:r>
                  <a:rPr lang="en-US" dirty="0" smtClean="0"/>
                  <a:t>+</a:t>
                </a:r>
                <a:r>
                  <a:rPr lang="en-US" dirty="0" err="1" smtClean="0"/>
                  <a:t>iy</a:t>
                </a:r>
                <a:r>
                  <a:rPr lang="en-US" dirty="0"/>
                  <a:t>)  + </a:t>
                </a:r>
                <a:r>
                  <a:rPr lang="en-US" dirty="0" smtClean="0"/>
                  <a:t>G(x -</a:t>
                </a:r>
                <a:r>
                  <a:rPr lang="en-US" dirty="0" err="1" smtClean="0"/>
                  <a:t>iy</a:t>
                </a:r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Ex3: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  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𝑦𝑦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:r>
                  <a:rPr lang="en-US" dirty="0" smtClean="0"/>
                  <a:t>0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Ex4: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𝑡𝑡</m:t>
                        </m:r>
                      </m:sub>
                    </m:sSub>
                  </m:oMath>
                </a14:m>
                <a:r>
                  <a:rPr lang="en-US" dirty="0" smtClean="0"/>
                  <a:t>              (wave equation)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38629"/>
                <a:ext cx="10515600" cy="5538334"/>
              </a:xfrm>
              <a:blipFill>
                <a:blip r:embed="rId2"/>
                <a:stretch>
                  <a:fillRect l="-1217"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386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06400"/>
                <a:ext cx="10515600" cy="6451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Ex5: Find particular solution of PDE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  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𝑦𝑦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:r>
                  <a:rPr lang="en-US" dirty="0" smtClean="0"/>
                  <a:t>0       , if u(x,0)=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Sol: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let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𝑦𝑦</m:t>
                        </m:r>
                      </m:sub>
                    </m:sSub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  </m:t>
                        </m:r>
                      </m:sub>
                    </m:sSub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𝑥𝑥</m:t>
                        </m:r>
                      </m:sub>
                    </m:sSub>
                  </m:oMath>
                </a14:m>
                <a:r>
                  <a:rPr lang="en-US" dirty="0" smtClean="0"/>
                  <a:t>=1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1 - 2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=0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ƛ</m:t>
                    </m:r>
                  </m:oMath>
                </a14:m>
                <a:r>
                  <a:rPr lang="en-US" dirty="0" smtClean="0"/>
                  <a:t>-1)(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ƛ</m:t>
                    </m:r>
                  </m:oMath>
                </a14:m>
                <a:r>
                  <a:rPr lang="en-US" dirty="0" smtClean="0"/>
                  <a:t>-1)=0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,        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ƛ</m:t>
                    </m:r>
                  </m:oMath>
                </a14:m>
                <a:r>
                  <a:rPr lang="en-US" dirty="0" smtClean="0"/>
                  <a:t>1=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ƛ</m:t>
                    </m:r>
                  </m:oMath>
                </a14:m>
                <a:r>
                  <a:rPr lang="en-US" dirty="0" smtClean="0"/>
                  <a:t>2=1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u(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)=F(</a:t>
                </a:r>
                <a:r>
                  <a:rPr lang="en-US" dirty="0" err="1" smtClean="0"/>
                  <a:t>x+y</a:t>
                </a:r>
                <a:r>
                  <a:rPr lang="en-US" dirty="0" smtClean="0"/>
                  <a:t>) + </a:t>
                </a:r>
                <a:r>
                  <a:rPr lang="en-US" dirty="0" err="1" smtClean="0"/>
                  <a:t>yG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x+y</a:t>
                </a:r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if u(x,0)=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+0</m:t>
                    </m:r>
                  </m:oMath>
                </a14:m>
                <a:r>
                  <a:rPr lang="en-US" dirty="0" smtClean="0"/>
                  <a:t>,                        F(</a:t>
                </a:r>
                <a:r>
                  <a:rPr lang="en-US" dirty="0" err="1" smtClean="0"/>
                  <a:t>x+y</a:t>
                </a:r>
                <a:r>
                  <a:rPr lang="en-US" dirty="0"/>
                  <a:t>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So;   u(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US" dirty="0" smtClean="0"/>
                  <a:t>+ y G(</a:t>
                </a:r>
                <a:r>
                  <a:rPr lang="en-US" dirty="0" err="1" smtClean="0"/>
                  <a:t>x+y</a:t>
                </a:r>
                <a:r>
                  <a:rPr lang="en-US" dirty="0" smtClean="0"/>
                  <a:t>)   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US" dirty="0" smtClean="0"/>
                  <a:t>+</a:t>
                </a:r>
                <a:r>
                  <a:rPr lang="en-US" dirty="0"/>
                  <a:t> </a:t>
                </a:r>
                <a:r>
                  <a:rPr lang="en-US" dirty="0" err="1" smtClean="0"/>
                  <a:t>yG</a:t>
                </a:r>
                <a:r>
                  <a:rPr lang="en-US" dirty="0" smtClean="0"/>
                  <a:t>(y</a:t>
                </a:r>
                <a:r>
                  <a:rPr lang="en-US" dirty="0"/>
                  <a:t>) </a:t>
                </a:r>
              </a:p>
              <a:p>
                <a:pPr marL="0" indent="0">
                  <a:buNone/>
                </a:pPr>
                <a:r>
                  <a:rPr lang="en-US" dirty="0" smtClean="0"/>
                  <a:t>G(y)=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      ; and    G(</a:t>
                </a:r>
                <a:r>
                  <a:rPr lang="en-US" dirty="0" err="1" smtClean="0"/>
                  <a:t>x+y</a:t>
                </a:r>
                <a:r>
                  <a:rPr lang="en-US" dirty="0" smtClean="0"/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u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US" dirty="0" smtClean="0"/>
                  <a:t>+y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06400"/>
                <a:ext cx="10515600" cy="6451600"/>
              </a:xfrm>
              <a:blipFill>
                <a:blip r:embed="rId2"/>
                <a:stretch>
                  <a:fillRect l="-1217" t="-1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H="1">
            <a:off x="7750630" y="4499429"/>
            <a:ext cx="435429" cy="5660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8628745" y="4448628"/>
            <a:ext cx="435429" cy="5660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08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42665" y="859808"/>
                <a:ext cx="10515600" cy="5671996"/>
              </a:xfrm>
            </p:spPr>
            <p:txBody>
              <a:bodyPr/>
              <a:lstStyle/>
              <a:p>
                <a:r>
                  <a:rPr lang="en-US" u="sng" dirty="0" smtClean="0"/>
                  <a:t>Ex 6: </a:t>
                </a:r>
                <a:r>
                  <a:rPr lang="en-US" dirty="0" smtClean="0"/>
                  <a:t>find Particular solution of the following PDE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  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𝑦𝑦</m:t>
                        </m:r>
                      </m:sub>
                    </m:sSub>
                  </m:oMath>
                </a14:m>
                <a:r>
                  <a:rPr lang="en-US" dirty="0"/>
                  <a:t>=</a:t>
                </a:r>
                <a:r>
                  <a:rPr lang="en-US" dirty="0"/>
                  <a:t>0       , if u(x,0)=</a:t>
                </a:r>
                <a:r>
                  <a:rPr lang="en-US" dirty="0" smtClean="0"/>
                  <a:t>cos x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func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2665" y="859808"/>
                <a:ext cx="10515600" cy="5671996"/>
              </a:xfrm>
              <a:blipFill>
                <a:blip r:embed="rId2"/>
                <a:stretch>
                  <a:fillRect l="-1043" t="-17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4654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90</Words>
  <Application>Microsoft Office PowerPoint</Application>
  <PresentationFormat>Widescreen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French Script MT</vt:lpstr>
      <vt:lpstr>Office Theme</vt:lpstr>
      <vt:lpstr>Engineering Analysis </vt:lpstr>
      <vt:lpstr>Partial Differential Equations PDE </vt:lpstr>
      <vt:lpstr>PowerPoint Presentation</vt:lpstr>
      <vt:lpstr>PowerPoint Presentation</vt:lpstr>
      <vt:lpstr>Euler Solution of P.D.E</vt:lpstr>
      <vt:lpstr> Find the solution of P.D.E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Analysis </dc:title>
  <dc:creator>Nyan Dawwod</dc:creator>
  <cp:lastModifiedBy>Nyan Dawwod</cp:lastModifiedBy>
  <cp:revision>13</cp:revision>
  <dcterms:created xsi:type="dcterms:W3CDTF">2021-10-02T20:07:59Z</dcterms:created>
  <dcterms:modified xsi:type="dcterms:W3CDTF">2022-10-08T19:09:09Z</dcterms:modified>
</cp:coreProperties>
</file>