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64" r:id="rId2"/>
    <p:sldId id="276" r:id="rId3"/>
    <p:sldId id="265" r:id="rId4"/>
    <p:sldId id="266" r:id="rId5"/>
    <p:sldId id="267" r:id="rId6"/>
    <p:sldId id="268" r:id="rId7"/>
    <p:sldId id="269" r:id="rId8"/>
    <p:sldId id="270" r:id="rId9"/>
    <p:sldId id="275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A14CA7-3758-4CEB-A65D-348A2CCC482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BEFF32-8C0B-454C-844B-19741CB69C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19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4CA7-3758-4CEB-A65D-348A2CCC482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FF32-8C0B-454C-844B-19741CB6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79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4CA7-3758-4CEB-A65D-348A2CCC482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FF32-8C0B-454C-844B-19741CB69C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678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4CA7-3758-4CEB-A65D-348A2CCC482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FF32-8C0B-454C-844B-19741CB69C5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818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4CA7-3758-4CEB-A65D-348A2CCC482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FF32-8C0B-454C-844B-19741CB6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57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4CA7-3758-4CEB-A65D-348A2CCC482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FF32-8C0B-454C-844B-19741CB69C5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047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4CA7-3758-4CEB-A65D-348A2CCC482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FF32-8C0B-454C-844B-19741CB69C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64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4CA7-3758-4CEB-A65D-348A2CCC482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FF32-8C0B-454C-844B-19741CB69C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98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4CA7-3758-4CEB-A65D-348A2CCC482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FF32-8C0B-454C-844B-19741CB69C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76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4CA7-3758-4CEB-A65D-348A2CCC482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FF32-8C0B-454C-844B-19741CB6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4CA7-3758-4CEB-A65D-348A2CCC482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FF32-8C0B-454C-844B-19741CB69C5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49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4CA7-3758-4CEB-A65D-348A2CCC482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FF32-8C0B-454C-844B-19741CB6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3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4CA7-3758-4CEB-A65D-348A2CCC482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FF32-8C0B-454C-844B-19741CB69C5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91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4CA7-3758-4CEB-A65D-348A2CCC482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FF32-8C0B-454C-844B-19741CB69C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05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4CA7-3758-4CEB-A65D-348A2CCC482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FF32-8C0B-454C-844B-19741CB6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4CA7-3758-4CEB-A65D-348A2CCC482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FF32-8C0B-454C-844B-19741CB69C5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95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4CA7-3758-4CEB-A65D-348A2CCC482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FF32-8C0B-454C-844B-19741CB6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0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A14CA7-3758-4CEB-A65D-348A2CCC4826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BEFF32-8C0B-454C-844B-19741CB69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6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400" y="1625596"/>
            <a:ext cx="9144000" cy="108607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Simulating Natural phenomena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332686" cy="2218191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Randomness and probability </a:t>
            </a:r>
          </a:p>
          <a:p>
            <a:r>
              <a:rPr lang="en-US" sz="1800" dirty="0" smtClean="0"/>
              <a:t>HD course 2023-2024</a:t>
            </a:r>
            <a:endParaRPr lang="en-US" sz="1800" dirty="0" smtClean="0"/>
          </a:p>
          <a:p>
            <a:r>
              <a:rPr lang="en-US" sz="1800" i="1" dirty="0" err="1" smtClean="0">
                <a:latin typeface="French Script MT" panose="03020402040607040605" pitchFamily="66" charset="0"/>
              </a:rPr>
              <a:t>Nyan</a:t>
            </a:r>
            <a:r>
              <a:rPr lang="en-US" sz="1800" i="1" dirty="0" smtClean="0">
                <a:latin typeface="French Script MT" panose="03020402040607040605" pitchFamily="66" charset="0"/>
              </a:rPr>
              <a:t> </a:t>
            </a:r>
            <a:r>
              <a:rPr lang="en-US" sz="1800" i="1" dirty="0" smtClean="0">
                <a:latin typeface="French Script MT" panose="03020402040607040605" pitchFamily="66" charset="0"/>
              </a:rPr>
              <a:t>Dawood  </a:t>
            </a:r>
            <a:endParaRPr lang="en-US" sz="1800" i="1" dirty="0">
              <a:latin typeface="French Script MT" panose="03020402040607040605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45437" y="2912547"/>
            <a:ext cx="663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Lec.1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7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914" y="643902"/>
            <a:ext cx="11263086" cy="22674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FF"/>
                </a:solidFill>
              </a:rPr>
              <a:t>Second : </a:t>
            </a:r>
            <a:r>
              <a:rPr lang="en-US" dirty="0" smtClean="0"/>
              <a:t>allow </a:t>
            </a:r>
            <a:r>
              <a:rPr lang="en-US" dirty="0"/>
              <a:t>an event to occur only if our random number is </a:t>
            </a:r>
            <a:r>
              <a:rPr lang="en-US" dirty="0" smtClean="0"/>
              <a:t>within a certain </a:t>
            </a:r>
            <a:r>
              <a:rPr lang="en-US" dirty="0"/>
              <a:t>range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Example: </a:t>
            </a:r>
            <a:r>
              <a:rPr lang="en-US" dirty="0"/>
              <a:t>Let’s say that Outcome A has a </a:t>
            </a:r>
            <a:r>
              <a:rPr lang="en-US" dirty="0" smtClean="0"/>
              <a:t>60% chance </a:t>
            </a:r>
            <a:r>
              <a:rPr lang="en-US" dirty="0"/>
              <a:t>of happening, Outcome </a:t>
            </a:r>
            <a:r>
              <a:rPr lang="en-US" dirty="0" smtClean="0"/>
              <a:t>B</a:t>
            </a:r>
            <a:r>
              <a:rPr lang="en-US" dirty="0"/>
              <a:t> </a:t>
            </a:r>
            <a:r>
              <a:rPr lang="en-US" dirty="0" smtClean="0"/>
              <a:t>has </a:t>
            </a:r>
            <a:r>
              <a:rPr lang="en-US" dirty="0"/>
              <a:t>10% chance, and Outcome C, a 30% chance</a:t>
            </a:r>
            <a:r>
              <a:rPr lang="en-US" dirty="0" smtClean="0"/>
              <a:t>.</a:t>
            </a:r>
          </a:p>
          <a:p>
            <a:pPr marL="914400" indent="-347663">
              <a:buFont typeface="Wingdings" panose="05000000000000000000" pitchFamily="2" charset="2"/>
              <a:buChar char="Ø"/>
            </a:pPr>
            <a:r>
              <a:rPr lang="en-US" dirty="0"/>
              <a:t>between 0.00 and 0.60 (60%) –&gt; Outcome A</a:t>
            </a:r>
          </a:p>
          <a:p>
            <a:pPr marL="914400" indent="-347663">
              <a:buFont typeface="Wingdings" panose="05000000000000000000" pitchFamily="2" charset="2"/>
              <a:buChar char="Ø"/>
            </a:pPr>
            <a:r>
              <a:rPr lang="en-US" dirty="0" smtClean="0"/>
              <a:t>between </a:t>
            </a:r>
            <a:r>
              <a:rPr lang="en-US" dirty="0"/>
              <a:t>0.60 and 0.70 (10%) –&gt; Outcome B</a:t>
            </a:r>
          </a:p>
          <a:p>
            <a:pPr marL="914400" indent="-347663">
              <a:buFont typeface="Wingdings" panose="05000000000000000000" pitchFamily="2" charset="2"/>
              <a:buChar char="Ø"/>
            </a:pPr>
            <a:r>
              <a:rPr lang="en-US" dirty="0" smtClean="0"/>
              <a:t>between </a:t>
            </a:r>
            <a:r>
              <a:rPr lang="en-US" dirty="0"/>
              <a:t>0.70 and 1.00 (30%) –&gt; Outcome C</a:t>
            </a:r>
            <a:endParaRPr lang="en-US" dirty="0" smtClean="0"/>
          </a:p>
          <a:p>
            <a:pPr marL="914400" indent="-347663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78772" y="3043452"/>
            <a:ext cx="7724633" cy="2743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Sol.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float </a:t>
            </a:r>
            <a:r>
              <a:rPr lang="en-US" sz="2000" dirty="0" err="1">
                <a:solidFill>
                  <a:schemeClr val="tx1"/>
                </a:solidFill>
              </a:rPr>
              <a:t>num</a:t>
            </a:r>
            <a:r>
              <a:rPr lang="en-US" sz="2000" dirty="0">
                <a:solidFill>
                  <a:schemeClr val="tx1"/>
                </a:solidFill>
              </a:rPr>
              <a:t> = random(1);</a:t>
            </a:r>
          </a:p>
          <a:p>
            <a:r>
              <a:rPr lang="en-US" sz="2000" dirty="0">
                <a:solidFill>
                  <a:schemeClr val="tx1"/>
                </a:solidFill>
              </a:rPr>
              <a:t>if (</a:t>
            </a:r>
            <a:r>
              <a:rPr lang="en-US" sz="2000" dirty="0" err="1">
                <a:solidFill>
                  <a:schemeClr val="tx1"/>
                </a:solidFill>
              </a:rPr>
              <a:t>num</a:t>
            </a:r>
            <a:r>
              <a:rPr lang="en-US" sz="2000" dirty="0">
                <a:solidFill>
                  <a:schemeClr val="tx1"/>
                </a:solidFill>
              </a:rPr>
              <a:t> &lt; 0.6) {</a:t>
            </a:r>
          </a:p>
          <a:p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err="1">
                <a:solidFill>
                  <a:schemeClr val="tx1"/>
                </a:solidFill>
              </a:rPr>
              <a:t>println</a:t>
            </a:r>
            <a:r>
              <a:rPr lang="en-US" sz="2000" dirty="0">
                <a:solidFill>
                  <a:schemeClr val="tx1"/>
                </a:solidFill>
              </a:rPr>
              <a:t>("Outcome A");</a:t>
            </a:r>
          </a:p>
          <a:p>
            <a:r>
              <a:rPr lang="en-US" sz="2000" dirty="0">
                <a:solidFill>
                  <a:schemeClr val="tx1"/>
                </a:solidFill>
              </a:rPr>
              <a:t>} else if (</a:t>
            </a:r>
            <a:r>
              <a:rPr lang="en-US" sz="2000" dirty="0" err="1">
                <a:solidFill>
                  <a:schemeClr val="tx1"/>
                </a:solidFill>
              </a:rPr>
              <a:t>num</a:t>
            </a:r>
            <a:r>
              <a:rPr lang="en-US" sz="2000" dirty="0">
                <a:solidFill>
                  <a:schemeClr val="tx1"/>
                </a:solidFill>
              </a:rPr>
              <a:t> &lt; 0.7) { </a:t>
            </a:r>
          </a:p>
          <a:p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err="1">
                <a:solidFill>
                  <a:schemeClr val="tx1"/>
                </a:solidFill>
              </a:rPr>
              <a:t>println</a:t>
            </a:r>
            <a:r>
              <a:rPr lang="en-US" sz="2000" dirty="0">
                <a:solidFill>
                  <a:schemeClr val="tx1"/>
                </a:solidFill>
              </a:rPr>
              <a:t>("Outcome B");</a:t>
            </a:r>
          </a:p>
          <a:p>
            <a:r>
              <a:rPr lang="en-US" sz="2000" dirty="0">
                <a:solidFill>
                  <a:schemeClr val="tx1"/>
                </a:solidFill>
              </a:rPr>
              <a:t>} else { </a:t>
            </a:r>
          </a:p>
          <a:p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err="1">
                <a:solidFill>
                  <a:schemeClr val="tx1"/>
                </a:solidFill>
              </a:rPr>
              <a:t>println</a:t>
            </a:r>
            <a:r>
              <a:rPr lang="en-US" sz="2000" dirty="0">
                <a:solidFill>
                  <a:schemeClr val="tx1"/>
                </a:solidFill>
              </a:rPr>
              <a:t>("Outcome C");</a:t>
            </a:r>
          </a:p>
          <a:p>
            <a:r>
              <a:rPr lang="en-US" sz="2000" dirty="0">
                <a:solidFill>
                  <a:schemeClr val="tx1"/>
                </a:solidFill>
              </a:rPr>
              <a:t>}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80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904" y="604475"/>
            <a:ext cx="10515600" cy="3355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We could use the above methodology to create a random walker that tends to move to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right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 Here is an example of a Walker with the following probabilities:</a:t>
            </a:r>
          </a:p>
          <a:p>
            <a:pPr marL="1204913" indent="-231775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chance of moving up: 20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%</a:t>
            </a:r>
          </a:p>
          <a:p>
            <a:pPr marL="1204913" indent="-231775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chance of moving down: 20%</a:t>
            </a:r>
          </a:p>
          <a:p>
            <a:pPr marL="1204913" indent="-231775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chance of moving left: 20%</a:t>
            </a:r>
          </a:p>
          <a:p>
            <a:pPr marL="1204913" indent="-231775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chance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of moving right: 40%</a:t>
            </a:r>
          </a:p>
        </p:txBody>
      </p:sp>
      <p:sp>
        <p:nvSpPr>
          <p:cNvPr id="4" name="Rectangle 3"/>
          <p:cNvSpPr/>
          <p:nvPr/>
        </p:nvSpPr>
        <p:spPr>
          <a:xfrm>
            <a:off x="939963" y="3168880"/>
            <a:ext cx="7869126" cy="3280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void </a:t>
            </a:r>
            <a:r>
              <a:rPr lang="en-US" dirty="0">
                <a:solidFill>
                  <a:schemeClr val="tx1"/>
                </a:solidFill>
              </a:rPr>
              <a:t>step() {</a:t>
            </a:r>
          </a:p>
          <a:p>
            <a:r>
              <a:rPr lang="en-US" dirty="0">
                <a:solidFill>
                  <a:schemeClr val="tx1"/>
                </a:solidFill>
              </a:rPr>
              <a:t>float r = random(1);</a:t>
            </a:r>
          </a:p>
          <a:p>
            <a:r>
              <a:rPr lang="en-US" dirty="0">
                <a:solidFill>
                  <a:schemeClr val="tx1"/>
                </a:solidFill>
              </a:rPr>
              <a:t>if (r &lt; 0.4</a:t>
            </a:r>
            <a:r>
              <a:rPr lang="en-US" dirty="0" smtClean="0">
                <a:solidFill>
                  <a:schemeClr val="tx1"/>
                </a:solidFill>
              </a:rPr>
              <a:t>) {                      //40</a:t>
            </a:r>
            <a:r>
              <a:rPr lang="en-US" dirty="0">
                <a:solidFill>
                  <a:schemeClr val="tx1"/>
                </a:solidFill>
              </a:rPr>
              <a:t>% chance of moving to the right!</a:t>
            </a:r>
          </a:p>
          <a:p>
            <a:r>
              <a:rPr lang="en-US" dirty="0">
                <a:solidFill>
                  <a:schemeClr val="tx1"/>
                </a:solidFill>
              </a:rPr>
              <a:t>x++;</a:t>
            </a:r>
          </a:p>
          <a:p>
            <a:r>
              <a:rPr lang="en-US" dirty="0">
                <a:solidFill>
                  <a:schemeClr val="tx1"/>
                </a:solidFill>
              </a:rPr>
              <a:t>} else if (r &lt; 0.6) {</a:t>
            </a:r>
          </a:p>
          <a:p>
            <a:r>
              <a:rPr lang="en-US" dirty="0">
                <a:solidFill>
                  <a:schemeClr val="tx1"/>
                </a:solidFill>
              </a:rPr>
              <a:t>x--;</a:t>
            </a:r>
          </a:p>
          <a:p>
            <a:r>
              <a:rPr lang="en-US" dirty="0">
                <a:solidFill>
                  <a:schemeClr val="tx1"/>
                </a:solidFill>
              </a:rPr>
              <a:t>} else if (r &lt; 0.8) {</a:t>
            </a:r>
          </a:p>
          <a:p>
            <a:r>
              <a:rPr lang="en-US" dirty="0">
                <a:solidFill>
                  <a:schemeClr val="tx1"/>
                </a:solidFill>
              </a:rPr>
              <a:t>y++;</a:t>
            </a:r>
          </a:p>
          <a:p>
            <a:r>
              <a:rPr lang="en-US" dirty="0">
                <a:solidFill>
                  <a:schemeClr val="tx1"/>
                </a:solidFill>
              </a:rPr>
              <a:t>} else {</a:t>
            </a:r>
          </a:p>
          <a:p>
            <a:r>
              <a:rPr lang="en-US" dirty="0">
                <a:solidFill>
                  <a:schemeClr val="tx1"/>
                </a:solidFill>
              </a:rPr>
              <a:t>y-</a:t>
            </a:r>
            <a:r>
              <a:rPr lang="en-US" dirty="0" smtClean="0">
                <a:solidFill>
                  <a:schemeClr val="tx1"/>
                </a:solidFill>
              </a:rPr>
              <a:t>-;}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9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2840"/>
            <a:ext cx="10515600" cy="81053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Exercise  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372"/>
            <a:ext cx="10515600" cy="91439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Create a random walker with dynamic probabilities. </a:t>
            </a:r>
            <a:r>
              <a:rPr lang="en-US" dirty="0" smtClean="0">
                <a:solidFill>
                  <a:schemeClr val="accent5"/>
                </a:solidFill>
              </a:rPr>
              <a:t>As instance  you can </a:t>
            </a:r>
            <a:r>
              <a:rPr lang="en-US" dirty="0">
                <a:solidFill>
                  <a:schemeClr val="accent5"/>
                </a:solidFill>
              </a:rPr>
              <a:t>give it </a:t>
            </a:r>
            <a:r>
              <a:rPr lang="en-US" dirty="0" smtClean="0">
                <a:solidFill>
                  <a:schemeClr val="accent5"/>
                </a:solidFill>
              </a:rPr>
              <a:t>a 50</a:t>
            </a:r>
            <a:r>
              <a:rPr lang="en-US" dirty="0">
                <a:solidFill>
                  <a:schemeClr val="accent5"/>
                </a:solidFill>
              </a:rPr>
              <a:t>% chance of moving </a:t>
            </a:r>
            <a:r>
              <a:rPr lang="en-US" dirty="0" smtClean="0">
                <a:solidFill>
                  <a:schemeClr val="accent5"/>
                </a:solidFill>
              </a:rPr>
              <a:t>to mouse direction ?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Randomness and probability</a:t>
            </a:r>
          </a:p>
          <a:p>
            <a:r>
              <a:rPr lang="en-US" dirty="0" smtClean="0"/>
              <a:t>Random walk </a:t>
            </a:r>
          </a:p>
          <a:p>
            <a:r>
              <a:rPr lang="en-US" dirty="0" smtClean="0"/>
              <a:t>Uniform Distribution </a:t>
            </a:r>
          </a:p>
          <a:p>
            <a:r>
              <a:rPr lang="en-US" dirty="0" smtClean="0"/>
              <a:t>Probability </a:t>
            </a:r>
            <a:r>
              <a:rPr lang="en-US" dirty="0"/>
              <a:t>and non uniform </a:t>
            </a:r>
            <a:r>
              <a:rPr lang="en-US" dirty="0" smtClean="0"/>
              <a:t>Distribution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69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765"/>
          </a:xfrm>
        </p:spPr>
        <p:txBody>
          <a:bodyPr/>
          <a:lstStyle/>
          <a:p>
            <a:pPr algn="ctr"/>
            <a:r>
              <a:rPr lang="en-US" dirty="0" smtClean="0"/>
              <a:t>Randomness and probability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2890"/>
            <a:ext cx="10515600" cy="489407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Objectives :</a:t>
            </a:r>
          </a:p>
          <a:p>
            <a:pPr marL="0" indent="0">
              <a:buNone/>
            </a:pPr>
            <a:r>
              <a:rPr lang="en-US" dirty="0" smtClean="0"/>
              <a:t>- Review </a:t>
            </a:r>
            <a:r>
              <a:rPr lang="en-US" dirty="0"/>
              <a:t>a programming concept central </a:t>
            </a:r>
            <a:r>
              <a:rPr lang="en-US" dirty="0" smtClean="0"/>
              <a:t>by OOP.</a:t>
            </a:r>
          </a:p>
          <a:p>
            <a:pPr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random walker will serve as a template for how </a:t>
            </a:r>
            <a:r>
              <a:rPr lang="en-US" dirty="0" smtClean="0"/>
              <a:t>to moving objects </a:t>
            </a:r>
            <a:r>
              <a:rPr lang="en-US" dirty="0"/>
              <a:t>around a Processing window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Non uniform probability distributions to increase the chance of important outcome cases. 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3238"/>
            <a:ext cx="10515600" cy="958708"/>
          </a:xfrm>
        </p:spPr>
        <p:txBody>
          <a:bodyPr/>
          <a:lstStyle/>
          <a:p>
            <a:pPr algn="ctr"/>
            <a:r>
              <a:rPr lang="en-US" u="sng" dirty="0"/>
              <a:t>Random Walks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979" y="1241946"/>
            <a:ext cx="11327642" cy="54591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 </a:t>
            </a:r>
            <a:r>
              <a:rPr lang="en-US" b="1" dirty="0" smtClean="0">
                <a:solidFill>
                  <a:srgbClr val="0000FF"/>
                </a:solidFill>
              </a:rPr>
              <a:t>object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Processing is an entity that has both data and functionality</a:t>
            </a:r>
            <a:r>
              <a:rPr lang="en-US" dirty="0" smtClean="0"/>
              <a:t>.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0000FF"/>
                </a:solidFill>
              </a:rPr>
              <a:t>class</a:t>
            </a:r>
            <a:r>
              <a:rPr lang="en-US" dirty="0"/>
              <a:t> is the template for building actual instances of objects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Let’s begin by defining the Walker </a:t>
            </a:r>
            <a:r>
              <a:rPr lang="en-US" dirty="0" smtClean="0"/>
              <a:t>class, what </a:t>
            </a:r>
            <a:r>
              <a:rPr lang="en-US" dirty="0"/>
              <a:t>it means to be a Walker object</a:t>
            </a:r>
            <a:r>
              <a:rPr lang="en-US" dirty="0" smtClean="0"/>
              <a:t>. Have x , y location.</a:t>
            </a:r>
          </a:p>
          <a:p>
            <a:pPr marL="0" indent="0">
              <a:buNone/>
            </a:pPr>
            <a:r>
              <a:rPr lang="en-US" dirty="0"/>
              <a:t>class Walker </a:t>
            </a:r>
            <a:r>
              <a:rPr lang="en-US" dirty="0" smtClean="0"/>
              <a:t>{  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x; 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/>
              <a:t>y</a:t>
            </a:r>
            <a:r>
              <a:rPr lang="en-US" dirty="0" smtClean="0"/>
              <a:t>;  </a:t>
            </a:r>
          </a:p>
          <a:p>
            <a:pPr marL="0" indent="0">
              <a:buNone/>
            </a:pPr>
            <a:r>
              <a:rPr lang="en-US" dirty="0" smtClean="0"/>
              <a:t>Also must contains constructor .</a:t>
            </a:r>
          </a:p>
          <a:p>
            <a:r>
              <a:rPr lang="en-US" dirty="0"/>
              <a:t>a</a:t>
            </a:r>
            <a:r>
              <a:rPr lang="en-US" b="1" dirty="0">
                <a:solidFill>
                  <a:srgbClr val="0000FF"/>
                </a:solidFill>
              </a:rPr>
              <a:t> constructor </a:t>
            </a:r>
            <a:r>
              <a:rPr lang="en-US" dirty="0" smtClean="0"/>
              <a:t>special </a:t>
            </a:r>
            <a:r>
              <a:rPr lang="en-US" dirty="0"/>
              <a:t>function that is called when the object is </a:t>
            </a:r>
            <a:r>
              <a:rPr lang="en-US" dirty="0" smtClean="0"/>
              <a:t>first created.</a:t>
            </a:r>
          </a:p>
          <a:p>
            <a:pPr marL="0" indent="0">
              <a:buNone/>
            </a:pPr>
            <a:r>
              <a:rPr lang="en-US" dirty="0" smtClean="0"/>
              <a:t>    Walker</a:t>
            </a:r>
            <a:r>
              <a:rPr lang="en-US" dirty="0"/>
              <a:t>() {</a:t>
            </a:r>
          </a:p>
          <a:p>
            <a:pPr marL="0" indent="0">
              <a:buNone/>
            </a:pPr>
            <a:r>
              <a:rPr lang="en-US" dirty="0" smtClean="0"/>
              <a:t>                 x </a:t>
            </a:r>
            <a:r>
              <a:rPr lang="en-US" dirty="0"/>
              <a:t>= width/2</a:t>
            </a:r>
            <a:r>
              <a:rPr lang="en-US" dirty="0" smtClean="0"/>
              <a:t>;                          </a:t>
            </a:r>
            <a:r>
              <a:rPr lang="en-US" dirty="0" smtClean="0">
                <a:solidFill>
                  <a:srgbClr val="00B050"/>
                </a:solidFill>
              </a:rPr>
              <a:t>// initialize first location in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y </a:t>
            </a:r>
            <a:r>
              <a:rPr lang="en-US" dirty="0"/>
              <a:t>= height/2</a:t>
            </a:r>
            <a:r>
              <a:rPr lang="en-US" dirty="0" smtClean="0"/>
              <a:t>;		                </a:t>
            </a:r>
            <a:r>
              <a:rPr lang="en-US" dirty="0" smtClean="0">
                <a:solidFill>
                  <a:srgbClr val="00B050"/>
                </a:solidFill>
              </a:rPr>
              <a:t>// </a:t>
            </a:r>
            <a:r>
              <a:rPr lang="en-US" dirty="0">
                <a:solidFill>
                  <a:srgbClr val="00B050"/>
                </a:solidFill>
              </a:rPr>
              <a:t>center of window </a:t>
            </a:r>
          </a:p>
          <a:p>
            <a:pPr marL="0" indent="0">
              <a:buNone/>
            </a:pPr>
            <a:r>
              <a:rPr lang="en-US" dirty="0" smtClean="0"/>
              <a:t>                     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6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42" y="641445"/>
            <a:ext cx="10727141" cy="55355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Walker class has </a:t>
            </a:r>
            <a:r>
              <a:rPr lang="en-US" dirty="0"/>
              <a:t>two </a:t>
            </a:r>
            <a:r>
              <a:rPr lang="en-US" dirty="0" smtClean="0"/>
              <a:t>functions</a:t>
            </a:r>
            <a:r>
              <a:rPr lang="en-US" dirty="0"/>
              <a:t>: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b="1" u="sng" dirty="0"/>
              <a:t>first</a:t>
            </a:r>
            <a:r>
              <a:rPr lang="en-US" dirty="0"/>
              <a:t> </a:t>
            </a:r>
            <a:r>
              <a:rPr lang="en-US" dirty="0" smtClean="0"/>
              <a:t>function </a:t>
            </a:r>
            <a:r>
              <a:rPr lang="en-US" dirty="0"/>
              <a:t>that allows the object to display itself (as a </a:t>
            </a:r>
            <a:r>
              <a:rPr lang="en-US" dirty="0" smtClean="0"/>
              <a:t>white or black  dot).</a:t>
            </a:r>
          </a:p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smtClean="0"/>
              <a:t>render() {                        </a:t>
            </a:r>
            <a:r>
              <a:rPr lang="en-US" dirty="0" smtClean="0">
                <a:solidFill>
                  <a:srgbClr val="00B050"/>
                </a:solidFill>
              </a:rPr>
              <a:t>//function to display black dot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/>
              <a:t>	stroke(0);                                            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point(</a:t>
            </a:r>
            <a:r>
              <a:rPr lang="en-US" dirty="0" err="1" smtClean="0"/>
              <a:t>x,y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smtClean="0"/>
              <a:t>                        }</a:t>
            </a:r>
          </a:p>
          <a:p>
            <a:pPr marL="0" indent="0">
              <a:buNone/>
            </a:pPr>
            <a:r>
              <a:rPr lang="en-US" b="1" u="sng" dirty="0" smtClean="0"/>
              <a:t>Second</a:t>
            </a:r>
            <a:r>
              <a:rPr lang="en-US" dirty="0" smtClean="0"/>
              <a:t> function </a:t>
            </a:r>
            <a:r>
              <a:rPr lang="en-US" dirty="0"/>
              <a:t>directs the Walker object to take a step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There are four possible steps</a:t>
            </a:r>
            <a:r>
              <a:rPr lang="en-US" dirty="0" smtClean="0"/>
              <a:t>. X++, X--, Y++, Y– </a:t>
            </a:r>
          </a:p>
          <a:p>
            <a:pPr marL="0" indent="0">
              <a:buNone/>
            </a:pPr>
            <a:r>
              <a:rPr lang="en-US" dirty="0" smtClean="0"/>
              <a:t>,By randomly pick from four choices using </a:t>
            </a:r>
            <a:r>
              <a:rPr lang="en-US" b="1" dirty="0"/>
              <a:t>random().</a:t>
            </a:r>
          </a:p>
          <a:p>
            <a:pPr marL="0" indent="0">
              <a:buNone/>
            </a:pPr>
            <a:r>
              <a:rPr lang="en-US" dirty="0"/>
              <a:t>void step() {</a:t>
            </a:r>
          </a:p>
          <a:p>
            <a:pPr marL="0" indent="0">
              <a:buNone/>
            </a:pPr>
            <a:r>
              <a:rPr lang="en-US" dirty="0" smtClean="0"/>
              <a:t>           </a:t>
            </a:r>
            <a:r>
              <a:rPr lang="en-US" dirty="0" err="1"/>
              <a:t>int</a:t>
            </a:r>
            <a:r>
              <a:rPr lang="en-US" dirty="0"/>
              <a:t> choice = </a:t>
            </a:r>
            <a:r>
              <a:rPr lang="en-US" dirty="0" err="1"/>
              <a:t>int</a:t>
            </a:r>
            <a:r>
              <a:rPr lang="en-US" dirty="0"/>
              <a:t>(random(4</a:t>
            </a:r>
            <a:r>
              <a:rPr lang="en-US" dirty="0" smtClean="0"/>
              <a:t>)); </a:t>
            </a:r>
            <a:r>
              <a:rPr lang="en-US" dirty="0">
                <a:solidFill>
                  <a:srgbClr val="00B050"/>
                </a:solidFill>
              </a:rPr>
              <a:t>//The random “choice” determines Four step.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796" y="474496"/>
            <a:ext cx="11450472" cy="638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if </a:t>
            </a:r>
            <a:r>
              <a:rPr lang="en-US" dirty="0"/>
              <a:t>(choice == 0) </a:t>
            </a:r>
            <a:r>
              <a:rPr lang="en-US" dirty="0" smtClean="0"/>
              <a:t>      {   x++; }                    </a:t>
            </a:r>
            <a:r>
              <a:rPr lang="en-US" dirty="0">
                <a:solidFill>
                  <a:srgbClr val="00B050"/>
                </a:solidFill>
              </a:rPr>
              <a:t>// right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else if (choice == 1) </a:t>
            </a:r>
            <a:r>
              <a:rPr lang="en-US" dirty="0" smtClean="0"/>
              <a:t>{    x--;   }			     </a:t>
            </a:r>
            <a:r>
              <a:rPr lang="en-US" dirty="0">
                <a:solidFill>
                  <a:srgbClr val="00B050"/>
                </a:solidFill>
              </a:rPr>
              <a:t>//left</a:t>
            </a:r>
          </a:p>
          <a:p>
            <a:pPr marL="0" indent="0">
              <a:buNone/>
            </a:pPr>
            <a:r>
              <a:rPr lang="en-US" dirty="0" smtClean="0"/>
              <a:t> else </a:t>
            </a:r>
            <a:r>
              <a:rPr lang="en-US" dirty="0"/>
              <a:t>if (choice == 2) </a:t>
            </a:r>
            <a:r>
              <a:rPr lang="en-US" dirty="0" smtClean="0"/>
              <a:t> {   y++; }                    </a:t>
            </a:r>
            <a:r>
              <a:rPr lang="en-US" dirty="0">
                <a:solidFill>
                  <a:srgbClr val="00B050"/>
                </a:solidFill>
              </a:rPr>
              <a:t>//down</a:t>
            </a:r>
          </a:p>
          <a:p>
            <a:pPr marL="0" indent="0">
              <a:buNone/>
            </a:pPr>
            <a:r>
              <a:rPr lang="en-US" dirty="0" smtClean="0"/>
              <a:t> else                             {   y--;   }                     </a:t>
            </a:r>
            <a:r>
              <a:rPr lang="en-US" dirty="0">
                <a:solidFill>
                  <a:srgbClr val="00B050"/>
                </a:solidFill>
              </a:rPr>
              <a:t>//up</a:t>
            </a:r>
          </a:p>
          <a:p>
            <a:pPr marL="0" indent="0">
              <a:buNone/>
            </a:pPr>
            <a:r>
              <a:rPr lang="en-US" dirty="0" smtClean="0"/>
              <a:t>} </a:t>
            </a: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the main </a:t>
            </a:r>
            <a:r>
              <a:rPr lang="en-US" dirty="0" smtClean="0"/>
              <a:t>part of </a:t>
            </a:r>
            <a:r>
              <a:rPr lang="en-US" dirty="0"/>
              <a:t>our </a:t>
            </a:r>
            <a:r>
              <a:rPr lang="en-US" dirty="0" smtClean="0"/>
              <a:t>sketch </a:t>
            </a:r>
            <a:r>
              <a:rPr lang="en-US" dirty="0"/>
              <a:t>declare one global variable of type Walker. </a:t>
            </a:r>
            <a:r>
              <a:rPr lang="en-US" dirty="0" smtClean="0"/>
              <a:t>    Walker </a:t>
            </a:r>
            <a:r>
              <a:rPr lang="en-US" dirty="0"/>
              <a:t>w;</a:t>
            </a:r>
          </a:p>
          <a:p>
            <a:pPr marL="0" indent="0">
              <a:buNone/>
            </a:pPr>
            <a:r>
              <a:rPr lang="en-US" dirty="0" smtClean="0"/>
              <a:t>Then create the new object and setup window size and color </a:t>
            </a:r>
          </a:p>
          <a:p>
            <a:pPr marL="0" indent="0">
              <a:buNone/>
            </a:pPr>
            <a:r>
              <a:rPr lang="en-US" dirty="0" smtClean="0"/>
              <a:t>       void </a:t>
            </a:r>
            <a:r>
              <a:rPr lang="en-US" dirty="0"/>
              <a:t>setup() {</a:t>
            </a:r>
          </a:p>
          <a:p>
            <a:pPr marL="0" indent="0">
              <a:buNone/>
            </a:pPr>
            <a:r>
              <a:rPr lang="en-US" dirty="0" smtClean="0"/>
              <a:t>  	size(640,360);                   </a:t>
            </a:r>
            <a:r>
              <a:rPr lang="en-US" dirty="0">
                <a:solidFill>
                  <a:srgbClr val="00B050"/>
                </a:solidFill>
              </a:rPr>
              <a:t>//Window size </a:t>
            </a:r>
          </a:p>
          <a:p>
            <a:pPr marL="0" indent="0">
              <a:buNone/>
            </a:pPr>
            <a:r>
              <a:rPr lang="en-US" b="1" dirty="0" smtClean="0"/>
              <a:t>	w </a:t>
            </a:r>
            <a:r>
              <a:rPr lang="en-US" b="1" dirty="0"/>
              <a:t>= new Walker(); </a:t>
            </a:r>
            <a:r>
              <a:rPr lang="en-US" b="1" dirty="0" smtClean="0"/>
              <a:t>       </a:t>
            </a:r>
            <a:r>
              <a:rPr lang="en-US" dirty="0">
                <a:solidFill>
                  <a:srgbClr val="00B050"/>
                </a:solidFill>
              </a:rPr>
              <a:t>//Create the Walker object.</a:t>
            </a:r>
          </a:p>
          <a:p>
            <a:pPr marL="0" indent="0">
              <a:buNone/>
            </a:pPr>
            <a:r>
              <a:rPr lang="en-US" dirty="0" smtClean="0"/>
              <a:t>	background(255);            </a:t>
            </a:r>
            <a:r>
              <a:rPr lang="en-US" dirty="0">
                <a:solidFill>
                  <a:srgbClr val="00B050"/>
                </a:solidFill>
              </a:rPr>
              <a:t>// white background</a:t>
            </a:r>
          </a:p>
          <a:p>
            <a:pPr marL="0" indent="0">
              <a:buNone/>
            </a:pPr>
            <a:r>
              <a:rPr lang="en-US" dirty="0" smtClean="0"/>
              <a:t>	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3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161" y="610974"/>
            <a:ext cx="10930719" cy="3278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void draw() </a:t>
            </a:r>
            <a:r>
              <a:rPr lang="en-US" dirty="0" smtClean="0"/>
              <a:t>{                         </a:t>
            </a:r>
            <a:r>
              <a:rPr lang="en-US" dirty="0" smtClean="0">
                <a:solidFill>
                  <a:srgbClr val="00B050"/>
                </a:solidFill>
              </a:rPr>
              <a:t>// </a:t>
            </a:r>
            <a:r>
              <a:rPr lang="en-US" dirty="0">
                <a:solidFill>
                  <a:srgbClr val="00B050"/>
                </a:solidFill>
              </a:rPr>
              <a:t>Run the walker object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 smtClean="0"/>
              <a:t>w.step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w.render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This Walker’s </a:t>
            </a:r>
            <a:r>
              <a:rPr lang="en-US" dirty="0"/>
              <a:t>step choices are limited to four options—up, down, left, and right. But any given </a:t>
            </a:r>
            <a:r>
              <a:rPr lang="en-US" dirty="0" smtClean="0"/>
              <a:t>pixel in </a:t>
            </a:r>
            <a:r>
              <a:rPr lang="en-US" dirty="0"/>
              <a:t>the window has eight possible neighbors, and a ninth possibility is to stay in the </a:t>
            </a:r>
            <a:r>
              <a:rPr lang="en-US" dirty="0" smtClean="0"/>
              <a:t>same place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722" y="3698543"/>
            <a:ext cx="5172678" cy="218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5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144" y="474496"/>
            <a:ext cx="10515600" cy="614466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Randomly step to eight </a:t>
            </a:r>
            <a:r>
              <a:rPr lang="en-US" dirty="0"/>
              <a:t>possible neighbors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void </a:t>
            </a:r>
            <a:r>
              <a:rPr lang="en-US" dirty="0"/>
              <a:t>step() {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stepx</a:t>
            </a:r>
            <a:r>
              <a:rPr lang="en-US" dirty="0"/>
              <a:t> = </a:t>
            </a:r>
            <a:r>
              <a:rPr lang="en-US" dirty="0" err="1"/>
              <a:t>int</a:t>
            </a:r>
            <a:r>
              <a:rPr lang="en-US" dirty="0"/>
              <a:t>(random(3))-1</a:t>
            </a:r>
            <a:r>
              <a:rPr lang="en-US" dirty="0" smtClean="0"/>
              <a:t>;                </a:t>
            </a:r>
            <a:r>
              <a:rPr lang="en-US" dirty="0" smtClean="0">
                <a:solidFill>
                  <a:srgbClr val="00B050"/>
                </a:solidFill>
              </a:rPr>
              <a:t>//Yields </a:t>
            </a:r>
            <a:r>
              <a:rPr lang="en-US" dirty="0">
                <a:solidFill>
                  <a:srgbClr val="00B050"/>
                </a:solidFill>
              </a:rPr>
              <a:t>-1, 0, or 1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stepy</a:t>
            </a:r>
            <a:r>
              <a:rPr lang="en-US" dirty="0"/>
              <a:t> = </a:t>
            </a:r>
            <a:r>
              <a:rPr lang="en-US" dirty="0" err="1"/>
              <a:t>int</a:t>
            </a:r>
            <a:r>
              <a:rPr lang="en-US" dirty="0"/>
              <a:t>(random(3))-1;</a:t>
            </a:r>
          </a:p>
          <a:p>
            <a:pPr marL="0" indent="0">
              <a:buNone/>
            </a:pPr>
            <a:r>
              <a:rPr lang="en-US" dirty="0"/>
              <a:t>x += </a:t>
            </a:r>
            <a:r>
              <a:rPr lang="en-US" dirty="0" err="1"/>
              <a:t>stepx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y += </a:t>
            </a:r>
            <a:r>
              <a:rPr lang="en-US" dirty="0" err="1"/>
              <a:t>stepy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93325" y="3546830"/>
                <a:ext cx="8147713" cy="2115403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Probability of four neighbor step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 smtClean="0"/>
                  <a:t> = </a:t>
                </a:r>
                <a:r>
                  <a:rPr lang="en-US" b="1" dirty="0"/>
                  <a:t>25</a:t>
                </a:r>
                <a:r>
                  <a:rPr lang="en-US" b="1" dirty="0" smtClean="0"/>
                  <a:t>% chance </a:t>
                </a:r>
              </a:p>
              <a:p>
                <a:pPr algn="ctr"/>
                <a:r>
                  <a:rPr lang="en-US" b="1" dirty="0"/>
                  <a:t>Probability of </a:t>
                </a:r>
                <a:r>
                  <a:rPr lang="en-US" b="1" dirty="0" smtClean="0"/>
                  <a:t>eight neighbor or remaining in its location  </a:t>
                </a:r>
                <a:r>
                  <a:rPr lang="en-US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b="1" dirty="0"/>
                  <a:t> = </a:t>
                </a:r>
                <a:r>
                  <a:rPr lang="en-US" b="1" dirty="0" smtClean="0"/>
                  <a:t>11%  chance </a:t>
                </a:r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325" y="3546830"/>
                <a:ext cx="8147713" cy="21154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86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390" y="777416"/>
            <a:ext cx="9601196" cy="723838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Probability and non uniform Distribution 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218" y="1583142"/>
            <a:ext cx="10617958" cy="4954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can change the way to use random() to produce “non-uniform” distributions of random </a:t>
            </a:r>
            <a:r>
              <a:rPr lang="en-US" dirty="0" smtClean="0"/>
              <a:t>numbers by </a:t>
            </a:r>
            <a:r>
              <a:rPr lang="en-US" dirty="0"/>
              <a:t>many ways: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rgbClr val="0000FF"/>
                </a:solidFill>
              </a:rPr>
              <a:t>First:</a:t>
            </a:r>
            <a:r>
              <a:rPr lang="en-US" dirty="0" smtClean="0">
                <a:solidFill>
                  <a:srgbClr val="0000FF"/>
                </a:solidFill>
              </a:rPr>
              <a:t>     </a:t>
            </a:r>
            <a:r>
              <a:rPr lang="en-US" dirty="0" smtClean="0"/>
              <a:t>fill </a:t>
            </a:r>
            <a:r>
              <a:rPr lang="en-US" dirty="0"/>
              <a:t>an array with a selection of numbers—some of which </a:t>
            </a:r>
            <a:r>
              <a:rPr lang="en-US" dirty="0" smtClean="0"/>
              <a:t>are repeated </a:t>
            </a:r>
            <a:r>
              <a:rPr lang="en-US" dirty="0"/>
              <a:t>then choose random numbers from that array and generate events based on those choices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Then   print stuff[index]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3289111"/>
            <a:ext cx="8488907" cy="26067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/>
              <a:t>int</a:t>
            </a:r>
            <a:r>
              <a:rPr lang="en-US" sz="2000" dirty="0"/>
              <a:t>[] stuff = new </a:t>
            </a:r>
            <a:r>
              <a:rPr lang="en-US" sz="2000" dirty="0" err="1"/>
              <a:t>int</a:t>
            </a:r>
            <a:r>
              <a:rPr lang="en-US" sz="2000" dirty="0"/>
              <a:t>[5]; </a:t>
            </a:r>
          </a:p>
          <a:p>
            <a:r>
              <a:rPr lang="en-US" sz="2000" dirty="0"/>
              <a:t>stuff[0] = 1;                                //1 is stored in the array twice</a:t>
            </a:r>
          </a:p>
          <a:p>
            <a:r>
              <a:rPr lang="en-US" sz="2000" dirty="0"/>
              <a:t>stuff[1] = 1;                         </a:t>
            </a:r>
            <a:r>
              <a:rPr lang="en-US" sz="2000" dirty="0" smtClean="0"/>
              <a:t>    </a:t>
            </a:r>
            <a:r>
              <a:rPr lang="en-US" sz="2000" dirty="0"/>
              <a:t>// probability to pick 1 will be 40%</a:t>
            </a:r>
          </a:p>
          <a:p>
            <a:r>
              <a:rPr lang="en-US" sz="2000" dirty="0"/>
              <a:t>stuff[2] = 2;                             // probability to pick 2 will be 20%</a:t>
            </a:r>
          </a:p>
          <a:p>
            <a:r>
              <a:rPr lang="en-US" sz="2000" dirty="0"/>
              <a:t>stuff[3] = 3;                             // probability to pick 3 will be 40%</a:t>
            </a:r>
          </a:p>
          <a:p>
            <a:r>
              <a:rPr lang="en-US" sz="2000" dirty="0"/>
              <a:t>stuff[4] </a:t>
            </a:r>
            <a:r>
              <a:rPr lang="en-US" sz="2000" dirty="0" smtClean="0"/>
              <a:t>= 3</a:t>
            </a:r>
            <a:r>
              <a:rPr lang="en-US" sz="2000" dirty="0"/>
              <a:t>;  </a:t>
            </a:r>
          </a:p>
          <a:p>
            <a:r>
              <a:rPr lang="en-US" sz="2000" dirty="0" err="1" smtClean="0"/>
              <a:t>Int</a:t>
            </a:r>
            <a:r>
              <a:rPr lang="en-US" sz="2000" dirty="0" smtClean="0"/>
              <a:t> index </a:t>
            </a:r>
            <a:r>
              <a:rPr lang="en-US" sz="2000" dirty="0"/>
              <a:t>= </a:t>
            </a:r>
            <a:r>
              <a:rPr lang="en-US" sz="2000" dirty="0" err="1"/>
              <a:t>int</a:t>
            </a:r>
            <a:r>
              <a:rPr lang="en-US" sz="2000" dirty="0"/>
              <a:t>(random(</a:t>
            </a:r>
            <a:r>
              <a:rPr lang="en-US" sz="2000" dirty="0" err="1"/>
              <a:t>stuff.length</a:t>
            </a:r>
            <a:r>
              <a:rPr lang="en-US" sz="2000" dirty="0"/>
              <a:t>)); //Picking a random element from an array</a:t>
            </a:r>
          </a:p>
        </p:txBody>
      </p:sp>
    </p:spTree>
    <p:extLst>
      <p:ext uri="{BB962C8B-B14F-4D97-AF65-F5344CB8AC3E}">
        <p14:creationId xmlns:p14="http://schemas.microsoft.com/office/powerpoint/2010/main" val="304892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1344</TotalTime>
  <Words>711</Words>
  <Application>Microsoft Office PowerPoint</Application>
  <PresentationFormat>Widescreen</PresentationFormat>
  <Paragraphs>116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Cambria Math</vt:lpstr>
      <vt:lpstr>French Script MT</vt:lpstr>
      <vt:lpstr>Garamond</vt:lpstr>
      <vt:lpstr>Wingdings</vt:lpstr>
      <vt:lpstr>Organic</vt:lpstr>
      <vt:lpstr>Simulating Natural phenomena </vt:lpstr>
      <vt:lpstr>Outlines </vt:lpstr>
      <vt:lpstr>Randomness and probability  </vt:lpstr>
      <vt:lpstr>Random Walks</vt:lpstr>
      <vt:lpstr>PowerPoint Presentation</vt:lpstr>
      <vt:lpstr>PowerPoint Presentation</vt:lpstr>
      <vt:lpstr>PowerPoint Presentation</vt:lpstr>
      <vt:lpstr>PowerPoint Presentation</vt:lpstr>
      <vt:lpstr>Probability and non uniform Distribution  </vt:lpstr>
      <vt:lpstr>PowerPoint Presentation</vt:lpstr>
      <vt:lpstr>PowerPoint Presentation</vt:lpstr>
      <vt:lpstr>Exercise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Analysis</dc:title>
  <dc:creator>Nyan Dawwod</dc:creator>
  <cp:lastModifiedBy>Muhammed Adil</cp:lastModifiedBy>
  <cp:revision>48</cp:revision>
  <dcterms:created xsi:type="dcterms:W3CDTF">2021-10-02T20:07:59Z</dcterms:created>
  <dcterms:modified xsi:type="dcterms:W3CDTF">2024-02-25T19:45:01Z</dcterms:modified>
</cp:coreProperties>
</file>