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3"/>
  </p:notesMasterIdLst>
  <p:sldIdLst>
    <p:sldId id="466" r:id="rId2"/>
    <p:sldId id="467" r:id="rId3"/>
    <p:sldId id="468" r:id="rId4"/>
    <p:sldId id="469" r:id="rId5"/>
    <p:sldId id="470" r:id="rId6"/>
    <p:sldId id="471" r:id="rId7"/>
    <p:sldId id="472" r:id="rId8"/>
    <p:sldId id="473" r:id="rId9"/>
    <p:sldId id="474" r:id="rId10"/>
    <p:sldId id="475" r:id="rId11"/>
    <p:sldId id="476" r:id="rId12"/>
    <p:sldId id="477" r:id="rId13"/>
    <p:sldId id="478" r:id="rId14"/>
    <p:sldId id="479" r:id="rId15"/>
    <p:sldId id="480" r:id="rId16"/>
    <p:sldId id="481" r:id="rId17"/>
    <p:sldId id="482" r:id="rId18"/>
    <p:sldId id="483" r:id="rId19"/>
    <p:sldId id="484" r:id="rId20"/>
    <p:sldId id="485" r:id="rId21"/>
    <p:sldId id="48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12EE"/>
    <a:srgbClr val="CC0066"/>
    <a:srgbClr val="966C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38" autoAdjust="0"/>
    <p:restoredTop sz="87114" autoAdjust="0"/>
  </p:normalViewPr>
  <p:slideViewPr>
    <p:cSldViewPr>
      <p:cViewPr varScale="1">
        <p:scale>
          <a:sx n="64" d="100"/>
          <a:sy n="64" d="100"/>
        </p:scale>
        <p:origin x="15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DEFE4B9-599A-480F-BEB9-CF643CFC1C45}" type="datetimeFigureOut">
              <a:rPr lang="ar-IQ" smtClean="0"/>
              <a:pPr/>
              <a:t>19/09/1440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BDE969B-4317-425B-9DDC-2767A96CACF6}" type="slidenum">
              <a:rPr lang="ar-IQ" smtClean="0"/>
              <a:pPr/>
              <a:t>‹#›</a:t>
            </a:fld>
            <a:endParaRPr lang="ar-IQ"/>
          </a:p>
        </p:txBody>
      </p:sp>
    </p:spTree>
    <p:extLst>
      <p:ext uri="{BB962C8B-B14F-4D97-AF65-F5344CB8AC3E}">
        <p14:creationId xmlns:p14="http://schemas.microsoft.com/office/powerpoint/2010/main" val="5043659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ar-IQ" altLang="en-US" smtClean="0"/>
              <a:t>عندما تكون عندك دوافع وبواعث نفسية يكون عندك حماس أكثر وطاقة أكبر ويكون إدراكك أفضل، بعكس إذا كنت عزيمتك هابطة فلاتكن عندك طاقة ويتجه تركيزك وأهتمامك نحو السلبيات فقط وتكون النتيجة هي التدهور في الأداء، ولكن ماهي الدوافع؟</a:t>
            </a:r>
            <a:endParaRPr lang="en-US" altLang="en-US" smtClean="0"/>
          </a:p>
          <a:p>
            <a:pPr algn="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fld id="{7D46F6BA-3511-4482-B895-6A20306FC665}" type="slidenum">
              <a:rPr lang="ar-IQ" altLang="en-US" sz="1200" smtClean="0"/>
              <a:pPr/>
              <a:t>4</a:t>
            </a:fld>
            <a:endParaRPr lang="ar-IQ" altLang="en-US" sz="1200" smtClean="0"/>
          </a:p>
        </p:txBody>
      </p:sp>
    </p:spTree>
    <p:extLst>
      <p:ext uri="{BB962C8B-B14F-4D97-AF65-F5344CB8AC3E}">
        <p14:creationId xmlns:p14="http://schemas.microsoft.com/office/powerpoint/2010/main" val="37109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rtl="1" eaLnBrk="1" hangingPunct="1">
              <a:spcBef>
                <a:spcPct val="0"/>
              </a:spcBef>
            </a:pPr>
            <a:r>
              <a:rPr lang="ar-JO" altLang="en-US" smtClean="0"/>
              <a:t>خصائص الدوافع</a:t>
            </a:r>
          </a:p>
          <a:p>
            <a:pPr algn="r" rtl="1" eaLnBrk="1" hangingPunct="1">
              <a:spcBef>
                <a:spcPct val="0"/>
              </a:spcBef>
            </a:pPr>
            <a:r>
              <a:rPr lang="ar-IQ" altLang="en-US" smtClean="0"/>
              <a:t>يزداد نشاط الكائن الحي كلما زادت قوة الدافع، كذلك يظل سلوكه مستمراً حتى يشبع الدافع، وإذا تعب الكائن الحي أثناء ذلك فإنه قد يستريح لفترة ثم يكرر نشاطه. وإذا كانت هناك صعوبات أو معوقات تحول دون اشباعه لدوافعه فإنه قد يغير من أساليب سلوكه حتى يكيف نفسه مع المواقف التي تعوقه والتي تحول دون اشباع هذه الدوافع عنده...</a:t>
            </a:r>
          </a:p>
          <a:p>
            <a:pPr algn="r" rtl="1" eaLnBrk="1" hangingPunct="1">
              <a:spcBef>
                <a:spcPct val="0"/>
              </a:spcBef>
            </a:pPr>
            <a:r>
              <a:rPr lang="ar-IQ" altLang="en-US" smtClean="0"/>
              <a:t>ويمكن القول أن السلوك المدفوع يتميز بما يلي:</a:t>
            </a:r>
          </a:p>
          <a:p>
            <a:pPr algn="r" rtl="1" eaLnBrk="1" hangingPunct="1">
              <a:spcBef>
                <a:spcPct val="0"/>
              </a:spcBef>
            </a:pPr>
            <a:r>
              <a:rPr lang="ar-IQ" altLang="en-US" smtClean="0"/>
              <a:t>1-الغرضية:إذ أن الدافع أصلاً يوجه السلوك نحو غرض معين ينهي حالة التوتر الناشئة عن عدم إشباع.</a:t>
            </a:r>
          </a:p>
          <a:p>
            <a:pPr algn="r" rtl="1" eaLnBrk="1" hangingPunct="1">
              <a:spcBef>
                <a:spcPct val="0"/>
              </a:spcBef>
            </a:pPr>
            <a:r>
              <a:rPr lang="ar-IQ" altLang="en-US" smtClean="0"/>
              <a:t>2-النشاط:إذ يبذل الكائن الحي نشاطاً  ذاتياً تلقائياً ليشبع الدافع، ويزداد هذا النشاط كلما زادت قوة الدافع. فالكائن الذي يبقى بدون طعام لمدة يومين يكون أكثر نشاطاً في بحثه عن الطعام من الكائن الحي الذي يحرم لمدة يوم واحد.</a:t>
            </a:r>
          </a:p>
          <a:p>
            <a:pPr algn="r" rtl="1" eaLnBrk="1" hangingPunct="1">
              <a:spcBef>
                <a:spcPct val="0"/>
              </a:spcBef>
            </a:pPr>
            <a:r>
              <a:rPr lang="ar-IQ" altLang="en-US" smtClean="0"/>
              <a:t>3-الاستمرار: يستمر نشاط الكائن الحي بوجه عام حتى ينهي حالة التوتر التي أوجدها الدافع ويعود إلى حالة الاتزان.</a:t>
            </a:r>
          </a:p>
          <a:p>
            <a:pPr algn="r" rtl="1" eaLnBrk="1" hangingPunct="1">
              <a:spcBef>
                <a:spcPct val="0"/>
              </a:spcBef>
            </a:pPr>
            <a:r>
              <a:rPr lang="ar-IQ" altLang="en-US" smtClean="0"/>
              <a:t>4-التنوع:يأخذ الكائن الحي في تنويع سلوكه وتغيير أساليب نشاطه إذا لم يستطع إشباع الدافع بطريق مباشر.</a:t>
            </a:r>
          </a:p>
          <a:p>
            <a:pPr algn="r" rtl="1" eaLnBrk="1" hangingPunct="1">
              <a:spcBef>
                <a:spcPct val="0"/>
              </a:spcBef>
            </a:pPr>
            <a:r>
              <a:rPr lang="ar-IQ" altLang="en-US" smtClean="0"/>
              <a:t>5-التحسن: يتحسن سلوك الكائن الحي نتيجة المحاولات المختلفة لإشباع الدافع مماينتج عنه سهولة في تحقيق إعراضه في المرات التالية.</a:t>
            </a:r>
          </a:p>
          <a:p>
            <a:pPr algn="r" rtl="1" eaLnBrk="1" hangingPunct="1">
              <a:spcBef>
                <a:spcPct val="0"/>
              </a:spcBef>
            </a:pPr>
            <a:r>
              <a:rPr lang="ar-IQ" altLang="en-US" smtClean="0"/>
              <a:t>6-التكيف الكلي: يتطلب إشباع الدافع من الكائتن الحي تكيفاً كلياً، بمعنى أن النشاط يشمل جميع اجزاء الجسم وأجهزته، ويوجه هذا النشاط نحو اشباع الدافع، ويختلف مقدار التكيفي الكلي بأختلاف أهمية الدافع وحيويته فكلما زادت قوة الدافع، زادت الحاجة إلى التكيف الكلي، وترتب على ذلك زيادة نشاط الجسم.</a:t>
            </a:r>
          </a:p>
          <a:p>
            <a:pPr algn="r" rtl="1" eaLnBrk="1" hangingPunct="1">
              <a:spcBef>
                <a:spcPct val="0"/>
              </a:spcBef>
            </a:pPr>
            <a:r>
              <a:rPr lang="ar-IQ" altLang="en-US" smtClean="0"/>
              <a:t>7-توقف السلوك:إذا تحقق الغرض الذي كان يرمي إليه الكائن الحي وهو إشباع الدافع يتوقف السلوك المسئول عن إشباع الدافع.(ابو علام، 2004)</a:t>
            </a:r>
          </a:p>
          <a:p>
            <a:pPr algn="r" rtl="1" eaLnBrk="1" hangingPunct="1">
              <a:spcBef>
                <a:spcPct val="0"/>
              </a:spcBef>
            </a:pPr>
            <a:r>
              <a:rPr lang="ar-IQ" altLang="en-US" smtClean="0"/>
              <a:t>ويمكن تقسيم الدوافع إلى نوعين:</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fld id="{F8E4FCF1-E0D9-4A07-BA46-231CF1FDB091}" type="slidenum">
              <a:rPr lang="ar-IQ" altLang="en-US" sz="1200" smtClean="0"/>
              <a:pPr/>
              <a:t>10</a:t>
            </a:fld>
            <a:endParaRPr lang="ar-IQ" altLang="en-US" sz="1200" smtClean="0"/>
          </a:p>
        </p:txBody>
      </p:sp>
    </p:spTree>
    <p:extLst>
      <p:ext uri="{BB962C8B-B14F-4D97-AF65-F5344CB8AC3E}">
        <p14:creationId xmlns:p14="http://schemas.microsoft.com/office/powerpoint/2010/main" val="3901738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IQ"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fld id="{DE95EFA9-30E8-4FE0-985A-0D146E3A52D1}" type="slidenum">
              <a:rPr lang="ar-IQ" altLang="en-US" sz="1200" smtClean="0"/>
              <a:pPr/>
              <a:t>16</a:t>
            </a:fld>
            <a:endParaRPr lang="ar-IQ" altLang="en-US" sz="1200" smtClean="0"/>
          </a:p>
        </p:txBody>
      </p:sp>
    </p:spTree>
    <p:extLst>
      <p:ext uri="{BB962C8B-B14F-4D97-AF65-F5344CB8AC3E}">
        <p14:creationId xmlns:p14="http://schemas.microsoft.com/office/powerpoint/2010/main" val="1722760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IQ"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fld id="{B5882FFF-EC5C-464A-9D76-CA5C9B8124D7}" type="slidenum">
              <a:rPr lang="ar-IQ" altLang="en-US" sz="1200" smtClean="0"/>
              <a:pPr/>
              <a:t>17</a:t>
            </a:fld>
            <a:endParaRPr lang="ar-IQ" altLang="en-US" sz="1200" smtClean="0"/>
          </a:p>
        </p:txBody>
      </p:sp>
    </p:spTree>
    <p:extLst>
      <p:ext uri="{BB962C8B-B14F-4D97-AF65-F5344CB8AC3E}">
        <p14:creationId xmlns:p14="http://schemas.microsoft.com/office/powerpoint/2010/main" val="1364547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B32A21-D34A-4AA2-967A-8581F9455AB4}" type="datetime8">
              <a:rPr lang="ar-IQ" smtClean="0"/>
              <a:pPr/>
              <a:t>23 أيار، 19</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ar-IQ" smtClean="0"/>
              <a:t>رِونكردنةوةى هةرمى ماسلؤ</a:t>
            </a:r>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EA3BC09-B0FA-46E0-BA00-63C4DD63AEE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680A7F-CB96-4B77-AA0B-3A2975120A22}" type="datetime8">
              <a:rPr lang="ar-IQ" smtClean="0"/>
              <a:pPr/>
              <a:t>23 أيار، 19</a:t>
            </a:fld>
            <a:endParaRPr lang="ar-IQ"/>
          </a:p>
        </p:txBody>
      </p:sp>
      <p:sp>
        <p:nvSpPr>
          <p:cNvPr id="5" name="Footer Placeholder 4"/>
          <p:cNvSpPr>
            <a:spLocks noGrp="1"/>
          </p:cNvSpPr>
          <p:nvPr>
            <p:ph type="ftr" sz="quarter" idx="11"/>
          </p:nvPr>
        </p:nvSpPr>
        <p:spPr/>
        <p:txBody>
          <a:bodyPr/>
          <a:lstStyle/>
          <a:p>
            <a:r>
              <a:rPr lang="ar-IQ" smtClean="0"/>
              <a:t>رِونكردنةوةى هةرمى ماسلؤ</a:t>
            </a:r>
            <a:endParaRPr lang="ar-IQ"/>
          </a:p>
        </p:txBody>
      </p:sp>
      <p:sp>
        <p:nvSpPr>
          <p:cNvPr id="6" name="Slide Number Placeholder 5"/>
          <p:cNvSpPr>
            <a:spLocks noGrp="1"/>
          </p:cNvSpPr>
          <p:nvPr>
            <p:ph type="sldNum" sz="quarter" idx="12"/>
          </p:nvPr>
        </p:nvSpPr>
        <p:spPr/>
        <p:txBody>
          <a:bodyPr/>
          <a:lstStyle/>
          <a:p>
            <a:fld id="{7EA3BC09-B0FA-46E0-BA00-63C4DD63AEE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91A6B-68E3-4D69-A6DD-F19135BD22B4}" type="datetime8">
              <a:rPr lang="ar-IQ" smtClean="0"/>
              <a:pPr/>
              <a:t>23 أيار، 19</a:t>
            </a:fld>
            <a:endParaRPr lang="ar-IQ"/>
          </a:p>
        </p:txBody>
      </p:sp>
      <p:sp>
        <p:nvSpPr>
          <p:cNvPr id="5" name="Footer Placeholder 4"/>
          <p:cNvSpPr>
            <a:spLocks noGrp="1"/>
          </p:cNvSpPr>
          <p:nvPr>
            <p:ph type="ftr" sz="quarter" idx="11"/>
          </p:nvPr>
        </p:nvSpPr>
        <p:spPr/>
        <p:txBody>
          <a:bodyPr/>
          <a:lstStyle/>
          <a:p>
            <a:r>
              <a:rPr lang="ar-IQ" smtClean="0"/>
              <a:t>رِونكردنةوةى هةرمى ماسلؤ</a:t>
            </a:r>
            <a:endParaRPr lang="ar-IQ"/>
          </a:p>
        </p:txBody>
      </p:sp>
      <p:sp>
        <p:nvSpPr>
          <p:cNvPr id="6" name="Slide Number Placeholder 5"/>
          <p:cNvSpPr>
            <a:spLocks noGrp="1"/>
          </p:cNvSpPr>
          <p:nvPr>
            <p:ph type="sldNum" sz="quarter" idx="12"/>
          </p:nvPr>
        </p:nvSpPr>
        <p:spPr/>
        <p:txBody>
          <a:bodyPr/>
          <a:lstStyle/>
          <a:p>
            <a:fld id="{7EA3BC09-B0FA-46E0-BA00-63C4DD63AEEA}"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86CE5C6E-C972-4C3A-BA75-12917321E792}" type="slidenum">
              <a:rPr lang="en-US"/>
              <a:pPr/>
              <a:t>‹#›</a:t>
            </a:fld>
            <a:endParaRPr lang="en-US"/>
          </a:p>
        </p:txBody>
      </p:sp>
    </p:spTree>
    <p:extLst>
      <p:ext uri="{BB962C8B-B14F-4D97-AF65-F5344CB8AC3E}">
        <p14:creationId xmlns:p14="http://schemas.microsoft.com/office/powerpoint/2010/main" val="1356609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ar-IQ"/>
          </a:p>
        </p:txBody>
      </p:sp>
      <p:sp>
        <p:nvSpPr>
          <p:cNvPr id="3" name="Online Image Placeholder 2"/>
          <p:cNvSpPr>
            <a:spLocks noGrp="1"/>
          </p:cNvSpPr>
          <p:nvPr>
            <p:ph type="clipArt" sz="half" idx="1"/>
          </p:nvPr>
        </p:nvSpPr>
        <p:spPr>
          <a:xfrm>
            <a:off x="685800" y="1981200"/>
            <a:ext cx="3810000" cy="4114800"/>
          </a:xfrm>
        </p:spPr>
        <p:txBody>
          <a:bodyPr rtlCol="0">
            <a:normAutofit/>
          </a:bodyPr>
          <a:lstStyle/>
          <a:p>
            <a:pPr lvl="0"/>
            <a:endParaRPr lang="ar-IQ" noProof="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ltLang="ar-IQ"/>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ar-IQ"/>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10B8ACE2-0311-44EF-9206-C993DD04E086}" type="slidenum">
              <a:rPr lang="ar-SA" altLang="ar-IQ"/>
              <a:pPr>
                <a:defRPr/>
              </a:pPr>
              <a:t>‹#›</a:t>
            </a:fld>
            <a:endParaRPr lang="en-US" altLang="ar-IQ"/>
          </a:p>
        </p:txBody>
      </p:sp>
    </p:spTree>
    <p:extLst>
      <p:ext uri="{BB962C8B-B14F-4D97-AF65-F5344CB8AC3E}">
        <p14:creationId xmlns:p14="http://schemas.microsoft.com/office/powerpoint/2010/main" val="4130888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ar-IQ"/>
          </a:p>
        </p:txBody>
      </p:sp>
      <p:sp>
        <p:nvSpPr>
          <p:cNvPr id="3" name="Table Placeholder 2"/>
          <p:cNvSpPr>
            <a:spLocks noGrp="1"/>
          </p:cNvSpPr>
          <p:nvPr>
            <p:ph type="tbl" idx="1"/>
          </p:nvPr>
        </p:nvSpPr>
        <p:spPr>
          <a:xfrm>
            <a:off x="685800" y="1981200"/>
            <a:ext cx="7772400" cy="4114800"/>
          </a:xfrm>
        </p:spPr>
        <p:txBody>
          <a:bodyPr rtlCol="0">
            <a:normAutofit/>
          </a:bodyPr>
          <a:lstStyle/>
          <a:p>
            <a:pPr lvl="0"/>
            <a:endParaRPr lang="ar-IQ"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ltLang="ar-IQ"/>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ltLang="ar-IQ"/>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CA3A881B-D011-4759-9610-DBE8485CA3AF}" type="slidenum">
              <a:rPr lang="ar-SA" altLang="ar-IQ"/>
              <a:pPr>
                <a:defRPr/>
              </a:pPr>
              <a:t>‹#›</a:t>
            </a:fld>
            <a:endParaRPr lang="en-US" altLang="ar-IQ"/>
          </a:p>
        </p:txBody>
      </p:sp>
    </p:spTree>
    <p:extLst>
      <p:ext uri="{BB962C8B-B14F-4D97-AF65-F5344CB8AC3E}">
        <p14:creationId xmlns:p14="http://schemas.microsoft.com/office/powerpoint/2010/main" val="27560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38922F-F213-45B5-B1B2-FE3E051AEDF0}" type="datetime8">
              <a:rPr lang="ar-IQ" smtClean="0"/>
              <a:pPr/>
              <a:t>23 أيار، 19</a:t>
            </a:fld>
            <a:endParaRPr lang="ar-IQ"/>
          </a:p>
        </p:txBody>
      </p:sp>
      <p:sp>
        <p:nvSpPr>
          <p:cNvPr id="5" name="Footer Placeholder 4"/>
          <p:cNvSpPr>
            <a:spLocks noGrp="1"/>
          </p:cNvSpPr>
          <p:nvPr>
            <p:ph type="ftr" sz="quarter" idx="11"/>
          </p:nvPr>
        </p:nvSpPr>
        <p:spPr/>
        <p:txBody>
          <a:bodyPr/>
          <a:lstStyle/>
          <a:p>
            <a:r>
              <a:rPr lang="ar-IQ" smtClean="0"/>
              <a:t>رِونكردنةوةى هةرمى ماسلؤ</a:t>
            </a:r>
            <a:endParaRPr lang="ar-IQ"/>
          </a:p>
        </p:txBody>
      </p:sp>
      <p:sp>
        <p:nvSpPr>
          <p:cNvPr id="6" name="Slide Number Placeholder 5"/>
          <p:cNvSpPr>
            <a:spLocks noGrp="1"/>
          </p:cNvSpPr>
          <p:nvPr>
            <p:ph type="sldNum" sz="quarter" idx="12"/>
          </p:nvPr>
        </p:nvSpPr>
        <p:spPr/>
        <p:txBody>
          <a:bodyPr/>
          <a:lstStyle/>
          <a:p>
            <a:fld id="{7EA3BC09-B0FA-46E0-BA00-63C4DD63AEEA}" type="slidenum">
              <a:rPr lang="ar-IQ" smtClean="0"/>
              <a:pPr/>
              <a:t>‹#›</a:t>
            </a:fld>
            <a:endParaRPr lang="ar-IQ"/>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A67979-FF60-4CD4-A639-8C8B620E401B}" type="datetime8">
              <a:rPr lang="ar-IQ" smtClean="0"/>
              <a:pPr/>
              <a:t>23 أيار، 19</a:t>
            </a:fld>
            <a:endParaRPr lang="ar-IQ"/>
          </a:p>
        </p:txBody>
      </p:sp>
      <p:sp>
        <p:nvSpPr>
          <p:cNvPr id="5" name="Footer Placeholder 4"/>
          <p:cNvSpPr>
            <a:spLocks noGrp="1"/>
          </p:cNvSpPr>
          <p:nvPr>
            <p:ph type="ftr" sz="quarter" idx="11"/>
          </p:nvPr>
        </p:nvSpPr>
        <p:spPr/>
        <p:txBody>
          <a:bodyPr/>
          <a:lstStyle/>
          <a:p>
            <a:r>
              <a:rPr lang="ar-IQ" smtClean="0"/>
              <a:t>رِونكردنةوةى هةرمى ماسلؤ</a:t>
            </a:r>
            <a:endParaRPr lang="ar-IQ"/>
          </a:p>
        </p:txBody>
      </p:sp>
      <p:sp>
        <p:nvSpPr>
          <p:cNvPr id="6" name="Slide Number Placeholder 5"/>
          <p:cNvSpPr>
            <a:spLocks noGrp="1"/>
          </p:cNvSpPr>
          <p:nvPr>
            <p:ph type="sldNum" sz="quarter" idx="12"/>
          </p:nvPr>
        </p:nvSpPr>
        <p:spPr/>
        <p:txBody>
          <a:bodyPr/>
          <a:lstStyle/>
          <a:p>
            <a:fld id="{7EA3BC09-B0FA-46E0-BA00-63C4DD63AEEA}"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D077FC-54E3-4EE3-94FC-8940226374B0}" type="datetime8">
              <a:rPr lang="ar-IQ" smtClean="0"/>
              <a:pPr/>
              <a:t>23 أيار، 19</a:t>
            </a:fld>
            <a:endParaRPr lang="ar-IQ"/>
          </a:p>
        </p:txBody>
      </p:sp>
      <p:sp>
        <p:nvSpPr>
          <p:cNvPr id="6" name="Footer Placeholder 5"/>
          <p:cNvSpPr>
            <a:spLocks noGrp="1"/>
          </p:cNvSpPr>
          <p:nvPr>
            <p:ph type="ftr" sz="quarter" idx="11"/>
          </p:nvPr>
        </p:nvSpPr>
        <p:spPr/>
        <p:txBody>
          <a:bodyPr/>
          <a:lstStyle/>
          <a:p>
            <a:r>
              <a:rPr lang="ar-IQ" smtClean="0"/>
              <a:t>رِونكردنةوةى هةرمى ماسلؤ</a:t>
            </a:r>
            <a:endParaRPr lang="ar-IQ"/>
          </a:p>
        </p:txBody>
      </p:sp>
      <p:sp>
        <p:nvSpPr>
          <p:cNvPr id="7" name="Slide Number Placeholder 6"/>
          <p:cNvSpPr>
            <a:spLocks noGrp="1"/>
          </p:cNvSpPr>
          <p:nvPr>
            <p:ph type="sldNum" sz="quarter" idx="12"/>
          </p:nvPr>
        </p:nvSpPr>
        <p:spPr/>
        <p:txBody>
          <a:bodyPr/>
          <a:lstStyle/>
          <a:p>
            <a:fld id="{7EA3BC09-B0FA-46E0-BA00-63C4DD63AEEA}" type="slidenum">
              <a:rPr lang="ar-IQ" smtClean="0"/>
              <a:pPr/>
              <a:t>‹#›</a:t>
            </a:fld>
            <a:endParaRPr lang="ar-IQ"/>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FC69BF-8FFE-4B5F-AE60-8CF7739D90F1}" type="datetime8">
              <a:rPr lang="ar-IQ" smtClean="0"/>
              <a:pPr/>
              <a:t>23 أيار، 19</a:t>
            </a:fld>
            <a:endParaRPr lang="ar-IQ"/>
          </a:p>
        </p:txBody>
      </p:sp>
      <p:sp>
        <p:nvSpPr>
          <p:cNvPr id="8" name="Footer Placeholder 7"/>
          <p:cNvSpPr>
            <a:spLocks noGrp="1"/>
          </p:cNvSpPr>
          <p:nvPr>
            <p:ph type="ftr" sz="quarter" idx="11"/>
          </p:nvPr>
        </p:nvSpPr>
        <p:spPr/>
        <p:txBody>
          <a:bodyPr/>
          <a:lstStyle/>
          <a:p>
            <a:r>
              <a:rPr lang="ar-IQ" smtClean="0"/>
              <a:t>رِونكردنةوةى هةرمى ماسلؤ</a:t>
            </a:r>
            <a:endParaRPr lang="ar-IQ"/>
          </a:p>
        </p:txBody>
      </p:sp>
      <p:sp>
        <p:nvSpPr>
          <p:cNvPr id="9" name="Slide Number Placeholder 8"/>
          <p:cNvSpPr>
            <a:spLocks noGrp="1"/>
          </p:cNvSpPr>
          <p:nvPr>
            <p:ph type="sldNum" sz="quarter" idx="12"/>
          </p:nvPr>
        </p:nvSpPr>
        <p:spPr/>
        <p:txBody>
          <a:bodyPr/>
          <a:lstStyle/>
          <a:p>
            <a:fld id="{7EA3BC09-B0FA-46E0-BA00-63C4DD63AEEA}"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A2F46F5-15F8-424F-B316-8C0426E07261}" type="datetime8">
              <a:rPr lang="ar-IQ" smtClean="0"/>
              <a:pPr/>
              <a:t>23 أيار، 19</a:t>
            </a:fld>
            <a:endParaRPr lang="ar-IQ"/>
          </a:p>
        </p:txBody>
      </p:sp>
      <p:sp>
        <p:nvSpPr>
          <p:cNvPr id="4" name="Footer Placeholder 3"/>
          <p:cNvSpPr>
            <a:spLocks noGrp="1"/>
          </p:cNvSpPr>
          <p:nvPr>
            <p:ph type="ftr" sz="quarter" idx="11"/>
          </p:nvPr>
        </p:nvSpPr>
        <p:spPr/>
        <p:txBody>
          <a:bodyPr/>
          <a:lstStyle/>
          <a:p>
            <a:r>
              <a:rPr lang="ar-IQ" smtClean="0"/>
              <a:t>رِونكردنةوةى هةرمى ماسلؤ</a:t>
            </a:r>
            <a:endParaRPr lang="ar-IQ"/>
          </a:p>
        </p:txBody>
      </p:sp>
      <p:sp>
        <p:nvSpPr>
          <p:cNvPr id="5" name="Slide Number Placeholder 4"/>
          <p:cNvSpPr>
            <a:spLocks noGrp="1"/>
          </p:cNvSpPr>
          <p:nvPr>
            <p:ph type="sldNum" sz="quarter" idx="12"/>
          </p:nvPr>
        </p:nvSpPr>
        <p:spPr/>
        <p:txBody>
          <a:bodyPr/>
          <a:lstStyle/>
          <a:p>
            <a:fld id="{7EA3BC09-B0FA-46E0-BA00-63C4DD63AEEA}" type="slidenum">
              <a:rPr lang="ar-IQ" smtClean="0"/>
              <a:pPr/>
              <a:t>‹#›</a:t>
            </a:fld>
            <a:endParaRPr lang="ar-IQ"/>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28C63-2E0B-470A-9CE4-6D6C631AA321}" type="datetime8">
              <a:rPr lang="ar-IQ" smtClean="0"/>
              <a:pPr/>
              <a:t>23 أيار، 19</a:t>
            </a:fld>
            <a:endParaRPr lang="ar-IQ"/>
          </a:p>
        </p:txBody>
      </p:sp>
      <p:sp>
        <p:nvSpPr>
          <p:cNvPr id="3" name="Footer Placeholder 2"/>
          <p:cNvSpPr>
            <a:spLocks noGrp="1"/>
          </p:cNvSpPr>
          <p:nvPr>
            <p:ph type="ftr" sz="quarter" idx="11"/>
          </p:nvPr>
        </p:nvSpPr>
        <p:spPr/>
        <p:txBody>
          <a:bodyPr/>
          <a:lstStyle/>
          <a:p>
            <a:r>
              <a:rPr lang="ar-IQ" smtClean="0"/>
              <a:t>رِونكردنةوةى هةرمى ماسلؤ</a:t>
            </a:r>
            <a:endParaRPr lang="ar-IQ"/>
          </a:p>
        </p:txBody>
      </p:sp>
      <p:sp>
        <p:nvSpPr>
          <p:cNvPr id="4" name="Slide Number Placeholder 3"/>
          <p:cNvSpPr>
            <a:spLocks noGrp="1"/>
          </p:cNvSpPr>
          <p:nvPr>
            <p:ph type="sldNum" sz="quarter" idx="12"/>
          </p:nvPr>
        </p:nvSpPr>
        <p:spPr/>
        <p:txBody>
          <a:bodyPr/>
          <a:lstStyle/>
          <a:p>
            <a:fld id="{7EA3BC09-B0FA-46E0-BA00-63C4DD63AEE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C56ACE2-6271-44FC-9DF0-DB3F40B86D0F}" type="datetime8">
              <a:rPr lang="ar-IQ" smtClean="0"/>
              <a:pPr/>
              <a:t>23 أيار، 19</a:t>
            </a:fld>
            <a:endParaRPr lang="ar-IQ"/>
          </a:p>
        </p:txBody>
      </p:sp>
      <p:sp>
        <p:nvSpPr>
          <p:cNvPr id="6" name="Footer Placeholder 5"/>
          <p:cNvSpPr>
            <a:spLocks noGrp="1"/>
          </p:cNvSpPr>
          <p:nvPr>
            <p:ph type="ftr" sz="quarter" idx="11"/>
          </p:nvPr>
        </p:nvSpPr>
        <p:spPr/>
        <p:txBody>
          <a:bodyPr/>
          <a:lstStyle/>
          <a:p>
            <a:r>
              <a:rPr lang="ar-IQ" smtClean="0"/>
              <a:t>رِونكردنةوةى هةرمى ماسلؤ</a:t>
            </a:r>
            <a:endParaRPr lang="ar-IQ"/>
          </a:p>
        </p:txBody>
      </p:sp>
      <p:sp>
        <p:nvSpPr>
          <p:cNvPr id="7" name="Slide Number Placeholder 6"/>
          <p:cNvSpPr>
            <a:spLocks noGrp="1"/>
          </p:cNvSpPr>
          <p:nvPr>
            <p:ph type="sldNum" sz="quarter" idx="12"/>
          </p:nvPr>
        </p:nvSpPr>
        <p:spPr/>
        <p:txBody>
          <a:bodyPr/>
          <a:lstStyle/>
          <a:p>
            <a:fld id="{7EA3BC09-B0FA-46E0-BA00-63C4DD63AEEA}"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D68B0E9-862B-49DC-A4EB-83F2B5C7C053}" type="datetime8">
              <a:rPr lang="ar-IQ" smtClean="0"/>
              <a:pPr/>
              <a:t>23 أيار، 19</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ar-IQ" smtClean="0"/>
              <a:t>رِونكردنةوةى هةرمى ماسلؤ</a:t>
            </a:r>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EA3BC09-B0FA-46E0-BA00-63C4DD63AEEA}"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6"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2861EB-53AD-496C-A7BE-C16E643419C0}" type="datetime8">
              <a:rPr lang="ar-IQ" smtClean="0"/>
              <a:pPr/>
              <a:t>23 أيار، 19</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ar-IQ" smtClean="0"/>
              <a:t>رِونكردنةوةى هةرمى ماسلؤ</a:t>
            </a:r>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EA3BC09-B0FA-46E0-BA00-63C4DD63AEE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 id="2147483710" r:id="rId13"/>
    <p:sldLayoutId id="2147483711" r:id="rId14"/>
  </p:sldLayoutIdLst>
  <p:hf sldNum="0" hd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rgbClr val="FFFF99"/>
          </a:solidFill>
          <a:ln w="57150">
            <a:solidFill>
              <a:srgbClr val="800000"/>
            </a:solidFill>
            <a:miter lim="800000"/>
            <a:headEnd/>
            <a:tailEnd/>
          </a:ln>
        </p:spPr>
        <p:txBody>
          <a:bodyPr/>
          <a:lstStyle/>
          <a:p>
            <a:pPr algn="ctr" eaLnBrk="1" hangingPunct="1"/>
            <a:r>
              <a:rPr lang="ar-SA" altLang="ar-IQ" dirty="0" smtClean="0">
                <a:ln>
                  <a:noFill/>
                </a:ln>
              </a:rPr>
              <a:t>الدافعية</a:t>
            </a:r>
            <a:endParaRPr lang="en-US" altLang="ar-IQ" dirty="0" smtClean="0">
              <a:ln>
                <a:noFill/>
              </a:ln>
            </a:endParaRPr>
          </a:p>
        </p:txBody>
      </p:sp>
      <p:sp>
        <p:nvSpPr>
          <p:cNvPr id="18435" name="Rectangle 4"/>
          <p:cNvSpPr>
            <a:spLocks noGrp="1" noChangeArrowheads="1"/>
          </p:cNvSpPr>
          <p:nvPr>
            <p:ph type="body" sz="half" idx="2"/>
          </p:nvPr>
        </p:nvSpPr>
        <p:spPr>
          <a:xfrm>
            <a:off x="6084888" y="1752600"/>
            <a:ext cx="2373312" cy="4630738"/>
          </a:xfrm>
          <a:solidFill>
            <a:srgbClr val="CCFFCC"/>
          </a:solidFill>
          <a:ln w="76200" cmpd="tri">
            <a:solidFill>
              <a:srgbClr val="3366FF"/>
            </a:solidFill>
            <a:miter lim="800000"/>
            <a:headEnd/>
            <a:tailEnd/>
          </a:ln>
        </p:spPr>
        <p:txBody>
          <a:bodyPr/>
          <a:lstStyle/>
          <a:p>
            <a:pPr eaLnBrk="1" hangingPunct="1">
              <a:buFontTx/>
              <a:buNone/>
            </a:pPr>
            <a:endParaRPr lang="ar-SA" altLang="ar-IQ" sz="2800" smtClean="0"/>
          </a:p>
          <a:p>
            <a:pPr algn="ctr" eaLnBrk="1" hangingPunct="1">
              <a:buFontTx/>
              <a:buNone/>
            </a:pPr>
            <a:r>
              <a:rPr lang="ar-SA" altLang="ar-IQ" sz="2800" b="1" smtClean="0"/>
              <a:t>اعداد</a:t>
            </a:r>
          </a:p>
          <a:p>
            <a:pPr algn="ctr" eaLnBrk="1" hangingPunct="1">
              <a:buFontTx/>
              <a:buNone/>
            </a:pPr>
            <a:r>
              <a:rPr lang="ar-IQ" altLang="ar-IQ" sz="2800" b="1" smtClean="0"/>
              <a:t>عمر حمة أحمد</a:t>
            </a:r>
            <a:endParaRPr lang="ar-SA" altLang="ar-IQ" sz="2800" b="1" smtClean="0"/>
          </a:p>
          <a:p>
            <a:pPr algn="ctr" eaLnBrk="1" hangingPunct="1">
              <a:buFontTx/>
              <a:buNone/>
            </a:pPr>
            <a:r>
              <a:rPr lang="ar-IQ" altLang="ar-IQ" sz="2800" b="1" smtClean="0"/>
              <a:t>مدرس </a:t>
            </a:r>
            <a:r>
              <a:rPr lang="ar-JO" altLang="ar-IQ" sz="2800" b="1" smtClean="0"/>
              <a:t>الماد</a:t>
            </a:r>
            <a:r>
              <a:rPr lang="ar-IQ" altLang="ar-IQ" sz="2800" b="1" smtClean="0"/>
              <a:t>ة</a:t>
            </a:r>
            <a:endParaRPr lang="ar-SA" altLang="ar-IQ" sz="2800" smtClean="0"/>
          </a:p>
          <a:p>
            <a:pPr algn="ctr" eaLnBrk="1" hangingPunct="1">
              <a:buFontTx/>
              <a:buNone/>
            </a:pPr>
            <a:endParaRPr lang="en-US" altLang="ar-IQ" sz="2800" smtClean="0"/>
          </a:p>
        </p:txBody>
      </p:sp>
      <p:pic>
        <p:nvPicPr>
          <p:cNvPr id="18436" name="Online Image Placeholder 2"/>
          <p:cNvPicPr>
            <a:picLocks noGrp="1" noChangeAspect="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1752600"/>
            <a:ext cx="5399088" cy="4630738"/>
          </a:xfrm>
        </p:spPr>
      </p:pic>
    </p:spTree>
    <p:extLst>
      <p:ext uri="{BB962C8B-B14F-4D97-AF65-F5344CB8AC3E}">
        <p14:creationId xmlns:p14="http://schemas.microsoft.com/office/powerpoint/2010/main" val="2298013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76338" y="915988"/>
            <a:ext cx="6799262" cy="1303337"/>
          </a:xfrm>
          <a:gradFill rotWithShape="1">
            <a:gsLst>
              <a:gs pos="0">
                <a:srgbClr val="00FF00"/>
              </a:gs>
              <a:gs pos="50000">
                <a:schemeClr val="bg1"/>
              </a:gs>
              <a:gs pos="100000">
                <a:srgbClr val="00FF00"/>
              </a:gs>
            </a:gsLst>
            <a:lin ang="5400000" scaled="1"/>
          </a:gradFill>
          <a:ln w="76200">
            <a:solidFill>
              <a:srgbClr val="808000"/>
            </a:solidFill>
            <a:miter lim="800000"/>
            <a:headEnd/>
            <a:tailEnd/>
          </a:ln>
        </p:spPr>
        <p:txBody>
          <a:bodyPr rtlCol="0">
            <a:normAutofit/>
          </a:bodyPr>
          <a:lstStyle/>
          <a:p>
            <a:pPr>
              <a:defRPr/>
            </a:pPr>
            <a:r>
              <a:rPr lang="ar-IQ" sz="3200" b="1" dirty="0"/>
              <a:t>ويمكن القول أن السلوك المدفوع يتميز بما يلي:</a:t>
            </a:r>
            <a:endParaRPr lang="en-US" sz="3200" dirty="0"/>
          </a:p>
        </p:txBody>
      </p:sp>
      <p:sp>
        <p:nvSpPr>
          <p:cNvPr id="12292" name="Line 4"/>
          <p:cNvSpPr>
            <a:spLocks noChangeShapeType="1"/>
          </p:cNvSpPr>
          <p:nvPr/>
        </p:nvSpPr>
        <p:spPr bwMode="auto">
          <a:xfrm>
            <a:off x="4572000" y="1828800"/>
            <a:ext cx="2286000" cy="1676400"/>
          </a:xfrm>
          <a:prstGeom prst="line">
            <a:avLst/>
          </a:prstGeom>
          <a:noFill/>
          <a:ln w="762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Line 5"/>
          <p:cNvSpPr>
            <a:spLocks noChangeShapeType="1"/>
          </p:cNvSpPr>
          <p:nvPr/>
        </p:nvSpPr>
        <p:spPr bwMode="auto">
          <a:xfrm>
            <a:off x="4495800" y="1828800"/>
            <a:ext cx="1981200" cy="3048000"/>
          </a:xfrm>
          <a:prstGeom prst="line">
            <a:avLst/>
          </a:prstGeom>
          <a:noFill/>
          <a:ln w="76200">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4" name="Line 6"/>
          <p:cNvSpPr>
            <a:spLocks noChangeShapeType="1"/>
          </p:cNvSpPr>
          <p:nvPr/>
        </p:nvSpPr>
        <p:spPr bwMode="auto">
          <a:xfrm>
            <a:off x="4495800" y="1828800"/>
            <a:ext cx="609600" cy="3505200"/>
          </a:xfrm>
          <a:prstGeom prst="line">
            <a:avLst/>
          </a:prstGeom>
          <a:noFill/>
          <a:ln w="762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5" name="Line 7"/>
          <p:cNvSpPr>
            <a:spLocks noChangeShapeType="1"/>
          </p:cNvSpPr>
          <p:nvPr/>
        </p:nvSpPr>
        <p:spPr bwMode="auto">
          <a:xfrm flipH="1">
            <a:off x="3657600" y="1905000"/>
            <a:ext cx="838200" cy="4191000"/>
          </a:xfrm>
          <a:prstGeom prst="line">
            <a:avLst/>
          </a:prstGeom>
          <a:noFill/>
          <a:ln w="76200">
            <a:solidFill>
              <a:srgbClr val="8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6" name="Line 8"/>
          <p:cNvSpPr>
            <a:spLocks noChangeShapeType="1"/>
          </p:cNvSpPr>
          <p:nvPr/>
        </p:nvSpPr>
        <p:spPr bwMode="auto">
          <a:xfrm flipH="1">
            <a:off x="2484438" y="1981200"/>
            <a:ext cx="2011362" cy="2895600"/>
          </a:xfrm>
          <a:prstGeom prst="line">
            <a:avLst/>
          </a:prstGeom>
          <a:noFill/>
          <a:ln w="76200">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Line 9"/>
          <p:cNvSpPr>
            <a:spLocks noChangeShapeType="1"/>
          </p:cNvSpPr>
          <p:nvPr/>
        </p:nvSpPr>
        <p:spPr bwMode="auto">
          <a:xfrm flipH="1">
            <a:off x="1619250" y="1828800"/>
            <a:ext cx="2876550" cy="205740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Oval 12"/>
          <p:cNvSpPr>
            <a:spLocks noChangeArrowheads="1"/>
          </p:cNvSpPr>
          <p:nvPr/>
        </p:nvSpPr>
        <p:spPr bwMode="auto">
          <a:xfrm>
            <a:off x="6877050" y="3500438"/>
            <a:ext cx="1295400" cy="762000"/>
          </a:xfrm>
          <a:prstGeom prst="ellipse">
            <a:avLst/>
          </a:prstGeom>
          <a:solidFill>
            <a:srgbClr val="FFFF99"/>
          </a:solidFill>
          <a:ln w="9525">
            <a:solidFill>
              <a:schemeClr val="tx1"/>
            </a:solidFill>
            <a:round/>
            <a:headEnd/>
            <a:tailEnd/>
          </a:ln>
          <a:effectLst>
            <a:outerShdw sy="50000" kx="2453608" rotWithShape="0">
              <a:schemeClr val="bg2">
                <a:alpha val="50000"/>
              </a:schemeClr>
            </a:outerShdw>
          </a:effectLst>
        </p:spPr>
        <p:txBody>
          <a:bodyPr wrap="none"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ltLang="ar-IQ" sz="2800" b="1" u="none" dirty="0">
                <a:solidFill>
                  <a:schemeClr val="bg1"/>
                </a:solidFill>
              </a:rPr>
              <a:t>الغرضية</a:t>
            </a:r>
            <a:endParaRPr lang="en-US" altLang="ar-IQ" sz="2800" b="1" u="none" dirty="0">
              <a:solidFill>
                <a:schemeClr val="bg1"/>
              </a:solidFill>
            </a:endParaRPr>
          </a:p>
        </p:txBody>
      </p:sp>
      <p:sp>
        <p:nvSpPr>
          <p:cNvPr id="12301" name="Rectangle 13"/>
          <p:cNvSpPr>
            <a:spLocks noChangeArrowheads="1"/>
          </p:cNvSpPr>
          <p:nvPr/>
        </p:nvSpPr>
        <p:spPr bwMode="auto">
          <a:xfrm>
            <a:off x="6572250" y="5195888"/>
            <a:ext cx="1600200" cy="609600"/>
          </a:xfrm>
          <a:prstGeom prst="rect">
            <a:avLst/>
          </a:prstGeom>
          <a:solidFill>
            <a:srgbClr val="CCFF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CCFFFF"/>
            </a:extrusionClr>
            <a:contourClr>
              <a:srgbClr val="CCFF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ltLang="ar-IQ" b="1" u="none"/>
              <a:t>تغير السلوك</a:t>
            </a:r>
          </a:p>
          <a:p>
            <a:pPr algn="ctr" eaLnBrk="1" hangingPunct="1"/>
            <a:r>
              <a:rPr lang="ar-SA" altLang="ar-IQ" b="1" u="none"/>
              <a:t>وتنوعة</a:t>
            </a:r>
            <a:endParaRPr lang="en-US" altLang="ar-IQ" b="1" u="none"/>
          </a:p>
        </p:txBody>
      </p:sp>
      <p:sp>
        <p:nvSpPr>
          <p:cNvPr id="12302" name="Rectangle 14"/>
          <p:cNvSpPr>
            <a:spLocks noChangeArrowheads="1"/>
          </p:cNvSpPr>
          <p:nvPr/>
        </p:nvSpPr>
        <p:spPr bwMode="auto">
          <a:xfrm>
            <a:off x="4876800" y="5410200"/>
            <a:ext cx="838200" cy="914400"/>
          </a:xfrm>
          <a:prstGeom prst="rect">
            <a:avLst/>
          </a:prstGeom>
          <a:solidFill>
            <a:srgbClr val="99CC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99CCFF"/>
            </a:extrusionClr>
            <a:contourClr>
              <a:srgbClr val="99CC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ltLang="ar-IQ" sz="2800" b="1" u="none"/>
              <a:t>النشاط</a:t>
            </a:r>
            <a:endParaRPr lang="en-US" altLang="ar-IQ" sz="2800" b="1" u="none"/>
          </a:p>
        </p:txBody>
      </p:sp>
      <p:sp>
        <p:nvSpPr>
          <p:cNvPr id="12303" name="Rectangle 15"/>
          <p:cNvSpPr>
            <a:spLocks noChangeArrowheads="1"/>
          </p:cNvSpPr>
          <p:nvPr/>
        </p:nvSpPr>
        <p:spPr bwMode="auto">
          <a:xfrm>
            <a:off x="2819400" y="6172200"/>
            <a:ext cx="1676400" cy="685800"/>
          </a:xfrm>
          <a:prstGeom prst="rect">
            <a:avLst/>
          </a:prstGeom>
          <a:solidFill>
            <a:srgbClr val="FF99CC"/>
          </a:solidFill>
          <a:ln w="9525">
            <a:solidFill>
              <a:schemeClr val="tx1"/>
            </a:solidFill>
            <a:miter lim="800000"/>
            <a:headEnd/>
            <a:tailEnd/>
          </a:ln>
          <a:effectLst>
            <a:prstShdw prst="shdw11">
              <a:schemeClr val="bg2">
                <a:alpha val="50000"/>
              </a:schemeClr>
            </a:prstShdw>
          </a:effectLst>
        </p:spPr>
        <p:txBody>
          <a:bodyPr wrap="none"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ltLang="ar-IQ" sz="2800" b="1" u="none"/>
              <a:t>توقف السلوك</a:t>
            </a:r>
            <a:endParaRPr lang="en-US" altLang="ar-IQ" sz="2800" b="1" u="none"/>
          </a:p>
        </p:txBody>
      </p:sp>
      <p:sp>
        <p:nvSpPr>
          <p:cNvPr id="12304" name="Oval 16"/>
          <p:cNvSpPr>
            <a:spLocks noChangeArrowheads="1"/>
          </p:cNvSpPr>
          <p:nvPr/>
        </p:nvSpPr>
        <p:spPr bwMode="auto">
          <a:xfrm>
            <a:off x="1763713" y="5119688"/>
            <a:ext cx="1219200" cy="685800"/>
          </a:xfrm>
          <a:prstGeom prst="ellipse">
            <a:avLst/>
          </a:prstGeom>
          <a:solidFill>
            <a:srgbClr val="FFFF99"/>
          </a:solidFill>
          <a:ln w="9525">
            <a:round/>
            <a:headEnd/>
            <a:tailEnd/>
          </a:ln>
          <a:effectLst/>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ltLang="ar-IQ" sz="2800" b="1" u="none"/>
              <a:t>التحسن</a:t>
            </a:r>
            <a:endParaRPr lang="en-US" altLang="ar-IQ" sz="2800" b="1" u="none"/>
          </a:p>
        </p:txBody>
      </p:sp>
      <p:sp>
        <p:nvSpPr>
          <p:cNvPr id="12305" name="Rectangle 17"/>
          <p:cNvSpPr>
            <a:spLocks noChangeArrowheads="1"/>
          </p:cNvSpPr>
          <p:nvPr/>
        </p:nvSpPr>
        <p:spPr bwMode="auto">
          <a:xfrm>
            <a:off x="684213" y="4076700"/>
            <a:ext cx="1219200" cy="609600"/>
          </a:xfrm>
          <a:prstGeom prst="rect">
            <a:avLst/>
          </a:prstGeom>
          <a:solidFill>
            <a:srgbClr val="FFCC99"/>
          </a:solidFill>
          <a:ln w="9525">
            <a:solidFill>
              <a:schemeClr val="tx1"/>
            </a:solidFill>
            <a:miter lim="800000"/>
            <a:headEnd/>
            <a:tailEnd/>
          </a:ln>
          <a:effectLst>
            <a:prstShdw prst="shdw11">
              <a:schemeClr val="bg2">
                <a:alpha val="50000"/>
              </a:schemeClr>
            </a:prstShdw>
          </a:effectLst>
        </p:spPr>
        <p:txBody>
          <a:bodyPr wrap="none"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ltLang="ar-IQ" b="1" u="none"/>
              <a:t>الاستمرارية</a:t>
            </a:r>
            <a:endParaRPr lang="en-US" altLang="ar-IQ" b="1" u="none"/>
          </a:p>
        </p:txBody>
      </p:sp>
    </p:spTree>
    <p:extLst>
      <p:ext uri="{BB962C8B-B14F-4D97-AF65-F5344CB8AC3E}">
        <p14:creationId xmlns:p14="http://schemas.microsoft.com/office/powerpoint/2010/main" val="359698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1000"/>
                                        <p:tgtEl>
                                          <p:spTgt spid="12292"/>
                                        </p:tgtEl>
                                      </p:cBhvr>
                                    </p:animEffect>
                                    <p:anim calcmode="lin" valueType="num">
                                      <p:cBhvr>
                                        <p:cTn id="8" dur="1000" fill="hold"/>
                                        <p:tgtEl>
                                          <p:spTgt spid="12292"/>
                                        </p:tgtEl>
                                        <p:attrNameLst>
                                          <p:attrName>ppt_x</p:attrName>
                                        </p:attrNameLst>
                                      </p:cBhvr>
                                      <p:tavLst>
                                        <p:tav tm="0">
                                          <p:val>
                                            <p:strVal val="#ppt_x"/>
                                          </p:val>
                                        </p:tav>
                                        <p:tav tm="100000">
                                          <p:val>
                                            <p:strVal val="#ppt_x"/>
                                          </p:val>
                                        </p:tav>
                                      </p:tavLst>
                                    </p:anim>
                                    <p:anim calcmode="lin" valueType="num">
                                      <p:cBhvr>
                                        <p:cTn id="9" dur="1000" fill="hold"/>
                                        <p:tgtEl>
                                          <p:spTgt spid="1229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2300"/>
                                        </p:tgtEl>
                                        <p:attrNameLst>
                                          <p:attrName>style.visibility</p:attrName>
                                        </p:attrNameLst>
                                      </p:cBhvr>
                                      <p:to>
                                        <p:strVal val="visible"/>
                                      </p:to>
                                    </p:set>
                                    <p:animEffect transition="in" filter="fade">
                                      <p:cBhvr>
                                        <p:cTn id="12" dur="1000"/>
                                        <p:tgtEl>
                                          <p:spTgt spid="12300"/>
                                        </p:tgtEl>
                                      </p:cBhvr>
                                    </p:animEffect>
                                    <p:anim calcmode="lin" valueType="num">
                                      <p:cBhvr>
                                        <p:cTn id="13" dur="1000" fill="hold"/>
                                        <p:tgtEl>
                                          <p:spTgt spid="12300"/>
                                        </p:tgtEl>
                                        <p:attrNameLst>
                                          <p:attrName>ppt_x</p:attrName>
                                        </p:attrNameLst>
                                      </p:cBhvr>
                                      <p:tavLst>
                                        <p:tav tm="0">
                                          <p:val>
                                            <p:strVal val="#ppt_x"/>
                                          </p:val>
                                        </p:tav>
                                        <p:tav tm="100000">
                                          <p:val>
                                            <p:strVal val="#ppt_x"/>
                                          </p:val>
                                        </p:tav>
                                      </p:tavLst>
                                    </p:anim>
                                    <p:anim calcmode="lin" valueType="num">
                                      <p:cBhvr>
                                        <p:cTn id="14" dur="1000" fill="hold"/>
                                        <p:tgtEl>
                                          <p:spTgt spid="1230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2302"/>
                                        </p:tgtEl>
                                        <p:attrNameLst>
                                          <p:attrName>style.visibility</p:attrName>
                                        </p:attrNameLst>
                                      </p:cBhvr>
                                      <p:to>
                                        <p:strVal val="visible"/>
                                      </p:to>
                                    </p:set>
                                    <p:animEffect transition="in" filter="fade">
                                      <p:cBhvr>
                                        <p:cTn id="19" dur="1000"/>
                                        <p:tgtEl>
                                          <p:spTgt spid="12302"/>
                                        </p:tgtEl>
                                      </p:cBhvr>
                                    </p:animEffect>
                                    <p:anim calcmode="lin" valueType="num">
                                      <p:cBhvr>
                                        <p:cTn id="20" dur="1000" fill="hold"/>
                                        <p:tgtEl>
                                          <p:spTgt spid="12302"/>
                                        </p:tgtEl>
                                        <p:attrNameLst>
                                          <p:attrName>ppt_x</p:attrName>
                                        </p:attrNameLst>
                                      </p:cBhvr>
                                      <p:tavLst>
                                        <p:tav tm="0">
                                          <p:val>
                                            <p:strVal val="#ppt_x"/>
                                          </p:val>
                                        </p:tav>
                                        <p:tav tm="100000">
                                          <p:val>
                                            <p:strVal val="#ppt_x"/>
                                          </p:val>
                                        </p:tav>
                                      </p:tavLst>
                                    </p:anim>
                                    <p:anim calcmode="lin" valueType="num">
                                      <p:cBhvr>
                                        <p:cTn id="21" dur="1000" fill="hold"/>
                                        <p:tgtEl>
                                          <p:spTgt spid="12302"/>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12294"/>
                                        </p:tgtEl>
                                        <p:attrNameLst>
                                          <p:attrName>style.visibility</p:attrName>
                                        </p:attrNameLst>
                                      </p:cBhvr>
                                      <p:to>
                                        <p:strVal val="visible"/>
                                      </p:to>
                                    </p:set>
                                    <p:animEffect transition="in" filter="fade">
                                      <p:cBhvr>
                                        <p:cTn id="24" dur="1000"/>
                                        <p:tgtEl>
                                          <p:spTgt spid="12294"/>
                                        </p:tgtEl>
                                      </p:cBhvr>
                                    </p:animEffect>
                                    <p:anim calcmode="lin" valueType="num">
                                      <p:cBhvr>
                                        <p:cTn id="25" dur="1000" fill="hold"/>
                                        <p:tgtEl>
                                          <p:spTgt spid="12294"/>
                                        </p:tgtEl>
                                        <p:attrNameLst>
                                          <p:attrName>ppt_x</p:attrName>
                                        </p:attrNameLst>
                                      </p:cBhvr>
                                      <p:tavLst>
                                        <p:tav tm="0">
                                          <p:val>
                                            <p:strVal val="#ppt_x"/>
                                          </p:val>
                                        </p:tav>
                                        <p:tav tm="100000">
                                          <p:val>
                                            <p:strVal val="#ppt_x"/>
                                          </p:val>
                                        </p:tav>
                                      </p:tavLst>
                                    </p:anim>
                                    <p:anim calcmode="lin" valueType="num">
                                      <p:cBhvr>
                                        <p:cTn id="26" dur="1000" fill="hold"/>
                                        <p:tgtEl>
                                          <p:spTgt spid="12294"/>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2305"/>
                                        </p:tgtEl>
                                        <p:attrNameLst>
                                          <p:attrName>style.visibility</p:attrName>
                                        </p:attrNameLst>
                                      </p:cBhvr>
                                      <p:to>
                                        <p:strVal val="visible"/>
                                      </p:to>
                                    </p:set>
                                    <p:animEffect transition="in" filter="fade">
                                      <p:cBhvr>
                                        <p:cTn id="31" dur="1000"/>
                                        <p:tgtEl>
                                          <p:spTgt spid="12305"/>
                                        </p:tgtEl>
                                      </p:cBhvr>
                                    </p:animEffect>
                                    <p:anim calcmode="lin" valueType="num">
                                      <p:cBhvr>
                                        <p:cTn id="32" dur="1000" fill="hold"/>
                                        <p:tgtEl>
                                          <p:spTgt spid="12305"/>
                                        </p:tgtEl>
                                        <p:attrNameLst>
                                          <p:attrName>ppt_x</p:attrName>
                                        </p:attrNameLst>
                                      </p:cBhvr>
                                      <p:tavLst>
                                        <p:tav tm="0">
                                          <p:val>
                                            <p:strVal val="#ppt_x"/>
                                          </p:val>
                                        </p:tav>
                                        <p:tav tm="100000">
                                          <p:val>
                                            <p:strVal val="#ppt_x"/>
                                          </p:val>
                                        </p:tav>
                                      </p:tavLst>
                                    </p:anim>
                                    <p:anim calcmode="lin" valueType="num">
                                      <p:cBhvr>
                                        <p:cTn id="33" dur="1000" fill="hold"/>
                                        <p:tgtEl>
                                          <p:spTgt spid="12305"/>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12297"/>
                                        </p:tgtEl>
                                        <p:attrNameLst>
                                          <p:attrName>style.visibility</p:attrName>
                                        </p:attrNameLst>
                                      </p:cBhvr>
                                      <p:to>
                                        <p:strVal val="visible"/>
                                      </p:to>
                                    </p:set>
                                    <p:animEffect transition="in" filter="fade">
                                      <p:cBhvr>
                                        <p:cTn id="36" dur="1000"/>
                                        <p:tgtEl>
                                          <p:spTgt spid="12297"/>
                                        </p:tgtEl>
                                      </p:cBhvr>
                                    </p:animEffect>
                                    <p:anim calcmode="lin" valueType="num">
                                      <p:cBhvr>
                                        <p:cTn id="37" dur="1000" fill="hold"/>
                                        <p:tgtEl>
                                          <p:spTgt spid="12297"/>
                                        </p:tgtEl>
                                        <p:attrNameLst>
                                          <p:attrName>ppt_x</p:attrName>
                                        </p:attrNameLst>
                                      </p:cBhvr>
                                      <p:tavLst>
                                        <p:tav tm="0">
                                          <p:val>
                                            <p:strVal val="#ppt_x"/>
                                          </p:val>
                                        </p:tav>
                                        <p:tav tm="100000">
                                          <p:val>
                                            <p:strVal val="#ppt_x"/>
                                          </p:val>
                                        </p:tav>
                                      </p:tavLst>
                                    </p:anim>
                                    <p:anim calcmode="lin" valueType="num">
                                      <p:cBhvr>
                                        <p:cTn id="38" dur="1000" fill="hold"/>
                                        <p:tgtEl>
                                          <p:spTgt spid="12297"/>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1" presetClass="entr" presetSubtype="0" fill="hold" nodeType="clickEffect">
                                  <p:stCondLst>
                                    <p:cond delay="0"/>
                                  </p:stCondLst>
                                  <p:childTnLst>
                                    <p:set>
                                      <p:cBhvr>
                                        <p:cTn id="42" dur="1" fill="hold">
                                          <p:stCondLst>
                                            <p:cond delay="0"/>
                                          </p:stCondLst>
                                        </p:cTn>
                                        <p:tgtEl>
                                          <p:spTgt spid="12293"/>
                                        </p:tgtEl>
                                        <p:attrNameLst>
                                          <p:attrName>style.visibility</p:attrName>
                                        </p:attrNameLst>
                                      </p:cBhvr>
                                      <p:to>
                                        <p:strVal val="visible"/>
                                      </p:to>
                                    </p:set>
                                    <p:anim calcmode="lin" valueType="num">
                                      <p:cBhvr>
                                        <p:cTn id="43" dur="1000" fill="hold"/>
                                        <p:tgtEl>
                                          <p:spTgt spid="12293"/>
                                        </p:tgtEl>
                                        <p:attrNameLst>
                                          <p:attrName>ppt_w</p:attrName>
                                        </p:attrNameLst>
                                      </p:cBhvr>
                                      <p:tavLst>
                                        <p:tav tm="0">
                                          <p:val>
                                            <p:fltVal val="0"/>
                                          </p:val>
                                        </p:tav>
                                        <p:tav tm="100000">
                                          <p:val>
                                            <p:strVal val="#ppt_w"/>
                                          </p:val>
                                        </p:tav>
                                      </p:tavLst>
                                    </p:anim>
                                    <p:anim calcmode="lin" valueType="num">
                                      <p:cBhvr>
                                        <p:cTn id="44" dur="1000" fill="hold"/>
                                        <p:tgtEl>
                                          <p:spTgt spid="12293"/>
                                        </p:tgtEl>
                                        <p:attrNameLst>
                                          <p:attrName>ppt_h</p:attrName>
                                        </p:attrNameLst>
                                      </p:cBhvr>
                                      <p:tavLst>
                                        <p:tav tm="0">
                                          <p:val>
                                            <p:fltVal val="0"/>
                                          </p:val>
                                        </p:tav>
                                        <p:tav tm="100000">
                                          <p:val>
                                            <p:strVal val="#ppt_h"/>
                                          </p:val>
                                        </p:tav>
                                      </p:tavLst>
                                    </p:anim>
                                    <p:anim calcmode="lin" valueType="num">
                                      <p:cBhvr>
                                        <p:cTn id="45" dur="1000" fill="hold"/>
                                        <p:tgtEl>
                                          <p:spTgt spid="12293"/>
                                        </p:tgtEl>
                                        <p:attrNameLst>
                                          <p:attrName>style.rotation</p:attrName>
                                        </p:attrNameLst>
                                      </p:cBhvr>
                                      <p:tavLst>
                                        <p:tav tm="0">
                                          <p:val>
                                            <p:fltVal val="90"/>
                                          </p:val>
                                        </p:tav>
                                        <p:tav tm="100000">
                                          <p:val>
                                            <p:fltVal val="0"/>
                                          </p:val>
                                        </p:tav>
                                      </p:tavLst>
                                    </p:anim>
                                    <p:animEffect transition="in" filter="fade">
                                      <p:cBhvr>
                                        <p:cTn id="46" dur="1000"/>
                                        <p:tgtEl>
                                          <p:spTgt spid="12293"/>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2301"/>
                                        </p:tgtEl>
                                        <p:attrNameLst>
                                          <p:attrName>style.visibility</p:attrName>
                                        </p:attrNameLst>
                                      </p:cBhvr>
                                      <p:to>
                                        <p:strVal val="visible"/>
                                      </p:to>
                                    </p:set>
                                    <p:anim calcmode="lin" valueType="num">
                                      <p:cBhvr>
                                        <p:cTn id="49" dur="1000" fill="hold"/>
                                        <p:tgtEl>
                                          <p:spTgt spid="12301"/>
                                        </p:tgtEl>
                                        <p:attrNameLst>
                                          <p:attrName>ppt_w</p:attrName>
                                        </p:attrNameLst>
                                      </p:cBhvr>
                                      <p:tavLst>
                                        <p:tav tm="0">
                                          <p:val>
                                            <p:fltVal val="0"/>
                                          </p:val>
                                        </p:tav>
                                        <p:tav tm="100000">
                                          <p:val>
                                            <p:strVal val="#ppt_w"/>
                                          </p:val>
                                        </p:tav>
                                      </p:tavLst>
                                    </p:anim>
                                    <p:anim calcmode="lin" valueType="num">
                                      <p:cBhvr>
                                        <p:cTn id="50" dur="1000" fill="hold"/>
                                        <p:tgtEl>
                                          <p:spTgt spid="12301"/>
                                        </p:tgtEl>
                                        <p:attrNameLst>
                                          <p:attrName>ppt_h</p:attrName>
                                        </p:attrNameLst>
                                      </p:cBhvr>
                                      <p:tavLst>
                                        <p:tav tm="0">
                                          <p:val>
                                            <p:fltVal val="0"/>
                                          </p:val>
                                        </p:tav>
                                        <p:tav tm="100000">
                                          <p:val>
                                            <p:strVal val="#ppt_h"/>
                                          </p:val>
                                        </p:tav>
                                      </p:tavLst>
                                    </p:anim>
                                    <p:anim calcmode="lin" valueType="num">
                                      <p:cBhvr>
                                        <p:cTn id="51" dur="1000" fill="hold"/>
                                        <p:tgtEl>
                                          <p:spTgt spid="12301"/>
                                        </p:tgtEl>
                                        <p:attrNameLst>
                                          <p:attrName>style.rotation</p:attrName>
                                        </p:attrNameLst>
                                      </p:cBhvr>
                                      <p:tavLst>
                                        <p:tav tm="0">
                                          <p:val>
                                            <p:fltVal val="90"/>
                                          </p:val>
                                        </p:tav>
                                        <p:tav tm="100000">
                                          <p:val>
                                            <p:fltVal val="0"/>
                                          </p:val>
                                        </p:tav>
                                      </p:tavLst>
                                    </p:anim>
                                    <p:animEffect transition="in" filter="fade">
                                      <p:cBhvr>
                                        <p:cTn id="52" dur="1000"/>
                                        <p:tgtEl>
                                          <p:spTgt spid="1230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9" presetClass="entr" presetSubtype="0" decel="100000" fill="hold" grpId="0" nodeType="clickEffect">
                                  <p:stCondLst>
                                    <p:cond delay="0"/>
                                  </p:stCondLst>
                                  <p:childTnLst>
                                    <p:set>
                                      <p:cBhvr>
                                        <p:cTn id="56" dur="1" fill="hold">
                                          <p:stCondLst>
                                            <p:cond delay="0"/>
                                          </p:stCondLst>
                                        </p:cTn>
                                        <p:tgtEl>
                                          <p:spTgt spid="12304"/>
                                        </p:tgtEl>
                                        <p:attrNameLst>
                                          <p:attrName>style.visibility</p:attrName>
                                        </p:attrNameLst>
                                      </p:cBhvr>
                                      <p:to>
                                        <p:strVal val="visible"/>
                                      </p:to>
                                    </p:set>
                                    <p:anim calcmode="lin" valueType="num">
                                      <p:cBhvr>
                                        <p:cTn id="57" dur="500" fill="hold"/>
                                        <p:tgtEl>
                                          <p:spTgt spid="12304"/>
                                        </p:tgtEl>
                                        <p:attrNameLst>
                                          <p:attrName>ppt_w</p:attrName>
                                        </p:attrNameLst>
                                      </p:cBhvr>
                                      <p:tavLst>
                                        <p:tav tm="0">
                                          <p:val>
                                            <p:fltVal val="0"/>
                                          </p:val>
                                        </p:tav>
                                        <p:tav tm="100000">
                                          <p:val>
                                            <p:strVal val="#ppt_w"/>
                                          </p:val>
                                        </p:tav>
                                      </p:tavLst>
                                    </p:anim>
                                    <p:anim calcmode="lin" valueType="num">
                                      <p:cBhvr>
                                        <p:cTn id="58" dur="500" fill="hold"/>
                                        <p:tgtEl>
                                          <p:spTgt spid="12304"/>
                                        </p:tgtEl>
                                        <p:attrNameLst>
                                          <p:attrName>ppt_h</p:attrName>
                                        </p:attrNameLst>
                                      </p:cBhvr>
                                      <p:tavLst>
                                        <p:tav tm="0">
                                          <p:val>
                                            <p:fltVal val="0"/>
                                          </p:val>
                                        </p:tav>
                                        <p:tav tm="100000">
                                          <p:val>
                                            <p:strVal val="#ppt_h"/>
                                          </p:val>
                                        </p:tav>
                                      </p:tavLst>
                                    </p:anim>
                                    <p:anim calcmode="lin" valueType="num">
                                      <p:cBhvr>
                                        <p:cTn id="59" dur="500" fill="hold"/>
                                        <p:tgtEl>
                                          <p:spTgt spid="12304"/>
                                        </p:tgtEl>
                                        <p:attrNameLst>
                                          <p:attrName>style.rotation</p:attrName>
                                        </p:attrNameLst>
                                      </p:cBhvr>
                                      <p:tavLst>
                                        <p:tav tm="0">
                                          <p:val>
                                            <p:fltVal val="360"/>
                                          </p:val>
                                        </p:tav>
                                        <p:tav tm="100000">
                                          <p:val>
                                            <p:fltVal val="0"/>
                                          </p:val>
                                        </p:tav>
                                      </p:tavLst>
                                    </p:anim>
                                    <p:animEffect transition="in" filter="fade">
                                      <p:cBhvr>
                                        <p:cTn id="60" dur="500"/>
                                        <p:tgtEl>
                                          <p:spTgt spid="12304"/>
                                        </p:tgtEl>
                                      </p:cBhvr>
                                    </p:animEffect>
                                  </p:childTnLst>
                                </p:cTn>
                              </p:par>
                              <p:par>
                                <p:cTn id="61" presetID="49" presetClass="entr" presetSubtype="0" decel="100000" fill="hold" nodeType="withEffect">
                                  <p:stCondLst>
                                    <p:cond delay="0"/>
                                  </p:stCondLst>
                                  <p:childTnLst>
                                    <p:set>
                                      <p:cBhvr>
                                        <p:cTn id="62" dur="1" fill="hold">
                                          <p:stCondLst>
                                            <p:cond delay="0"/>
                                          </p:stCondLst>
                                        </p:cTn>
                                        <p:tgtEl>
                                          <p:spTgt spid="12296"/>
                                        </p:tgtEl>
                                        <p:attrNameLst>
                                          <p:attrName>style.visibility</p:attrName>
                                        </p:attrNameLst>
                                      </p:cBhvr>
                                      <p:to>
                                        <p:strVal val="visible"/>
                                      </p:to>
                                    </p:set>
                                    <p:anim calcmode="lin" valueType="num">
                                      <p:cBhvr>
                                        <p:cTn id="63" dur="500" fill="hold"/>
                                        <p:tgtEl>
                                          <p:spTgt spid="12296"/>
                                        </p:tgtEl>
                                        <p:attrNameLst>
                                          <p:attrName>ppt_w</p:attrName>
                                        </p:attrNameLst>
                                      </p:cBhvr>
                                      <p:tavLst>
                                        <p:tav tm="0">
                                          <p:val>
                                            <p:fltVal val="0"/>
                                          </p:val>
                                        </p:tav>
                                        <p:tav tm="100000">
                                          <p:val>
                                            <p:strVal val="#ppt_w"/>
                                          </p:val>
                                        </p:tav>
                                      </p:tavLst>
                                    </p:anim>
                                    <p:anim calcmode="lin" valueType="num">
                                      <p:cBhvr>
                                        <p:cTn id="64" dur="500" fill="hold"/>
                                        <p:tgtEl>
                                          <p:spTgt spid="12296"/>
                                        </p:tgtEl>
                                        <p:attrNameLst>
                                          <p:attrName>ppt_h</p:attrName>
                                        </p:attrNameLst>
                                      </p:cBhvr>
                                      <p:tavLst>
                                        <p:tav tm="0">
                                          <p:val>
                                            <p:fltVal val="0"/>
                                          </p:val>
                                        </p:tav>
                                        <p:tav tm="100000">
                                          <p:val>
                                            <p:strVal val="#ppt_h"/>
                                          </p:val>
                                        </p:tav>
                                      </p:tavLst>
                                    </p:anim>
                                    <p:anim calcmode="lin" valueType="num">
                                      <p:cBhvr>
                                        <p:cTn id="65" dur="500" fill="hold"/>
                                        <p:tgtEl>
                                          <p:spTgt spid="12296"/>
                                        </p:tgtEl>
                                        <p:attrNameLst>
                                          <p:attrName>style.rotation</p:attrName>
                                        </p:attrNameLst>
                                      </p:cBhvr>
                                      <p:tavLst>
                                        <p:tav tm="0">
                                          <p:val>
                                            <p:fltVal val="360"/>
                                          </p:val>
                                        </p:tav>
                                        <p:tav tm="100000">
                                          <p:val>
                                            <p:fltVal val="0"/>
                                          </p:val>
                                        </p:tav>
                                      </p:tavLst>
                                    </p:anim>
                                    <p:animEffect transition="in" filter="fade">
                                      <p:cBhvr>
                                        <p:cTn id="66" dur="500"/>
                                        <p:tgtEl>
                                          <p:spTgt spid="1229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3" presetClass="entr" presetSubtype="0" fill="hold" grpId="0" nodeType="clickEffect">
                                  <p:stCondLst>
                                    <p:cond delay="0"/>
                                  </p:stCondLst>
                                  <p:childTnLst>
                                    <p:set>
                                      <p:cBhvr>
                                        <p:cTn id="70" dur="1" fill="hold">
                                          <p:stCondLst>
                                            <p:cond delay="0"/>
                                          </p:stCondLst>
                                        </p:cTn>
                                        <p:tgtEl>
                                          <p:spTgt spid="12303"/>
                                        </p:tgtEl>
                                        <p:attrNameLst>
                                          <p:attrName>style.visibility</p:attrName>
                                        </p:attrNameLst>
                                      </p:cBhvr>
                                      <p:to>
                                        <p:strVal val="visible"/>
                                      </p:to>
                                    </p:set>
                                    <p:animEffect transition="in" filter="fade">
                                      <p:cBhvr>
                                        <p:cTn id="71" dur="100"/>
                                        <p:tgtEl>
                                          <p:spTgt spid="12303"/>
                                        </p:tgtEl>
                                      </p:cBhvr>
                                    </p:animEffect>
                                    <p:anim calcmode="lin" valueType="num">
                                      <p:cBhvr>
                                        <p:cTn id="72" dur="400" fill="hold"/>
                                        <p:tgtEl>
                                          <p:spTgt spid="12303"/>
                                        </p:tgtEl>
                                        <p:attrNameLst>
                                          <p:attrName>ppt_x</p:attrName>
                                        </p:attrNameLst>
                                      </p:cBhvr>
                                      <p:tavLst>
                                        <p:tav tm="0">
                                          <p:val>
                                            <p:strVal val="#ppt_x"/>
                                          </p:val>
                                        </p:tav>
                                        <p:tav tm="100000">
                                          <p:val>
                                            <p:strVal val="#ppt_x"/>
                                          </p:val>
                                        </p:tav>
                                      </p:tavLst>
                                    </p:anim>
                                    <p:anim calcmode="lin" valueType="num">
                                      <p:cBhvr>
                                        <p:cTn id="73" dur="400" fill="hold"/>
                                        <p:tgtEl>
                                          <p:spTgt spid="12303"/>
                                        </p:tgtEl>
                                        <p:attrNameLst>
                                          <p:attrName>ppt_y</p:attrName>
                                        </p:attrNameLst>
                                      </p:cBhvr>
                                      <p:tavLst>
                                        <p:tav tm="0">
                                          <p:val>
                                            <p:strVal val="#ppt_y+0.31"/>
                                          </p:val>
                                        </p:tav>
                                        <p:tav tm="100000">
                                          <p:val>
                                            <p:strVal val="#ppt_y+0.31"/>
                                          </p:val>
                                        </p:tav>
                                      </p:tavLst>
                                    </p:anim>
                                    <p:anim calcmode="lin" valueType="num">
                                      <p:cBhvr>
                                        <p:cTn id="74" dur="600" decel="50000" fill="hold">
                                          <p:stCondLst>
                                            <p:cond delay="400"/>
                                          </p:stCondLst>
                                        </p:cTn>
                                        <p:tgtEl>
                                          <p:spTgt spid="1230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5" dur="600" decel="50000" fill="hold">
                                          <p:stCondLst>
                                            <p:cond delay="400"/>
                                          </p:stCondLst>
                                        </p:cTn>
                                        <p:tgtEl>
                                          <p:spTgt spid="1230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76" presetID="43" presetClass="entr" presetSubtype="0" fill="hold" nodeType="withEffect">
                                  <p:stCondLst>
                                    <p:cond delay="0"/>
                                  </p:stCondLst>
                                  <p:childTnLst>
                                    <p:set>
                                      <p:cBhvr>
                                        <p:cTn id="77" dur="1" fill="hold">
                                          <p:stCondLst>
                                            <p:cond delay="0"/>
                                          </p:stCondLst>
                                        </p:cTn>
                                        <p:tgtEl>
                                          <p:spTgt spid="12295"/>
                                        </p:tgtEl>
                                        <p:attrNameLst>
                                          <p:attrName>style.visibility</p:attrName>
                                        </p:attrNameLst>
                                      </p:cBhvr>
                                      <p:to>
                                        <p:strVal val="visible"/>
                                      </p:to>
                                    </p:set>
                                    <p:animEffect transition="in" filter="fade">
                                      <p:cBhvr>
                                        <p:cTn id="78" dur="100"/>
                                        <p:tgtEl>
                                          <p:spTgt spid="12295"/>
                                        </p:tgtEl>
                                      </p:cBhvr>
                                    </p:animEffect>
                                    <p:anim calcmode="lin" valueType="num">
                                      <p:cBhvr>
                                        <p:cTn id="79" dur="400" fill="hold"/>
                                        <p:tgtEl>
                                          <p:spTgt spid="12295"/>
                                        </p:tgtEl>
                                        <p:attrNameLst>
                                          <p:attrName>ppt_x</p:attrName>
                                        </p:attrNameLst>
                                      </p:cBhvr>
                                      <p:tavLst>
                                        <p:tav tm="0">
                                          <p:val>
                                            <p:strVal val="#ppt_x"/>
                                          </p:val>
                                        </p:tav>
                                        <p:tav tm="100000">
                                          <p:val>
                                            <p:strVal val="#ppt_x"/>
                                          </p:val>
                                        </p:tav>
                                      </p:tavLst>
                                    </p:anim>
                                    <p:anim calcmode="lin" valueType="num">
                                      <p:cBhvr>
                                        <p:cTn id="80" dur="400" fill="hold"/>
                                        <p:tgtEl>
                                          <p:spTgt spid="12295"/>
                                        </p:tgtEl>
                                        <p:attrNameLst>
                                          <p:attrName>ppt_y</p:attrName>
                                        </p:attrNameLst>
                                      </p:cBhvr>
                                      <p:tavLst>
                                        <p:tav tm="0">
                                          <p:val>
                                            <p:strVal val="#ppt_y+0.31"/>
                                          </p:val>
                                        </p:tav>
                                        <p:tav tm="100000">
                                          <p:val>
                                            <p:strVal val="#ppt_y+0.31"/>
                                          </p:val>
                                        </p:tav>
                                      </p:tavLst>
                                    </p:anim>
                                    <p:anim calcmode="lin" valueType="num">
                                      <p:cBhvr>
                                        <p:cTn id="81" dur="600" decel="50000" fill="hold">
                                          <p:stCondLst>
                                            <p:cond delay="400"/>
                                          </p:stCondLst>
                                        </p:cTn>
                                        <p:tgtEl>
                                          <p:spTgt spid="1229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2" dur="600" decel="50000" fill="hold">
                                          <p:stCondLst>
                                            <p:cond delay="400"/>
                                          </p:stCondLst>
                                        </p:cTn>
                                        <p:tgtEl>
                                          <p:spTgt spid="1229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0" grpId="0" animBg="1"/>
      <p:bldP spid="12301" grpId="0" animBg="1"/>
      <p:bldP spid="12302" grpId="0" animBg="1"/>
      <p:bldP spid="12303" grpId="0" animBg="1"/>
      <p:bldP spid="12304" grpId="0" animBg="1"/>
      <p:bldP spid="1230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gradFill rotWithShape="1">
            <a:gsLst>
              <a:gs pos="0">
                <a:srgbClr val="808000"/>
              </a:gs>
              <a:gs pos="50000">
                <a:schemeClr val="bg1"/>
              </a:gs>
              <a:gs pos="100000">
                <a:srgbClr val="808000"/>
              </a:gs>
            </a:gsLst>
            <a:lin ang="18900000" scaled="1"/>
          </a:gradFill>
          <a:ln w="57150">
            <a:solidFill>
              <a:srgbClr val="800000"/>
            </a:solidFill>
            <a:miter lim="800000"/>
            <a:headEnd/>
            <a:tailEnd/>
          </a:ln>
        </p:spPr>
        <p:txBody>
          <a:bodyPr rtlCol="0">
            <a:normAutofit/>
          </a:bodyPr>
          <a:lstStyle/>
          <a:p>
            <a:pPr algn="ctr" eaLnBrk="1" fontAlgn="auto" hangingPunct="1">
              <a:spcAft>
                <a:spcPts val="0"/>
              </a:spcAft>
              <a:defRPr/>
            </a:pPr>
            <a:r>
              <a:rPr lang="ar-SA" altLang="ar-IQ" b="1" dirty="0" smtClean="0">
                <a:solidFill>
                  <a:schemeClr val="tx1">
                    <a:lumMod val="85000"/>
                    <a:lumOff val="15000"/>
                  </a:schemeClr>
                </a:solidFill>
              </a:rPr>
              <a:t>نظرية </a:t>
            </a:r>
            <a:r>
              <a:rPr lang="ar-SA" altLang="ar-IQ" b="1" dirty="0">
                <a:solidFill>
                  <a:schemeClr val="tx1">
                    <a:lumMod val="85000"/>
                    <a:lumOff val="15000"/>
                  </a:schemeClr>
                </a:solidFill>
              </a:rPr>
              <a:t>ماسلو للحاجات</a:t>
            </a:r>
            <a:r>
              <a:rPr lang="ar-SA" altLang="ar-IQ" dirty="0">
                <a:solidFill>
                  <a:schemeClr val="tx1">
                    <a:lumMod val="85000"/>
                    <a:lumOff val="15000"/>
                  </a:schemeClr>
                </a:solidFill>
              </a:rPr>
              <a:t> </a:t>
            </a:r>
            <a:endParaRPr lang="en-US" altLang="ar-IQ" dirty="0">
              <a:solidFill>
                <a:schemeClr val="tx1">
                  <a:lumMod val="85000"/>
                  <a:lumOff val="15000"/>
                </a:schemeClr>
              </a:solidFill>
            </a:endParaRPr>
          </a:p>
        </p:txBody>
      </p:sp>
      <p:sp>
        <p:nvSpPr>
          <p:cNvPr id="6" name="Rectangle 4"/>
          <p:cNvSpPr txBox="1">
            <a:spLocks noChangeArrowheads="1"/>
          </p:cNvSpPr>
          <p:nvPr/>
        </p:nvSpPr>
        <p:spPr bwMode="auto">
          <a:xfrm>
            <a:off x="703263" y="1989138"/>
            <a:ext cx="7772400" cy="4103687"/>
          </a:xfrm>
          <a:prstGeom prst="rect">
            <a:avLst/>
          </a:prstGeom>
          <a:gradFill rotWithShape="1">
            <a:gsLst>
              <a:gs pos="0">
                <a:srgbClr val="808000"/>
              </a:gs>
              <a:gs pos="50000">
                <a:schemeClr val="bg1"/>
              </a:gs>
              <a:gs pos="100000">
                <a:srgbClr val="808000"/>
              </a:gs>
            </a:gsLst>
            <a:lin ang="18900000" scaled="1"/>
          </a:gradFill>
          <a:ln w="57150">
            <a:solidFill>
              <a:srgbClr val="800000"/>
            </a:solidFill>
            <a:miter lim="800000"/>
            <a:headEnd/>
            <a:tailEnd/>
          </a:ln>
        </p:spPr>
        <p:txBody>
          <a:bodyPr anchor="ctr">
            <a:normAutofit fontScale="92500" lnSpcReduction="20000"/>
          </a:bodyPr>
          <a:lstStyle>
            <a:lvl1pPr algn="ctr" defTabSz="457200" rtl="1" fontAlgn="base">
              <a:spcBef>
                <a:spcPct val="0"/>
              </a:spcBef>
              <a:spcAft>
                <a:spcPct val="0"/>
              </a:spcAft>
              <a:defRPr sz="4000" kern="1200">
                <a:ln w="3175" cmpd="sng">
                  <a:noFill/>
                </a:ln>
                <a:solidFill>
                  <a:srgbClr val="262626"/>
                </a:solidFill>
                <a:latin typeface="+mj-lt"/>
                <a:ea typeface="+mj-ea"/>
                <a:cs typeface="+mj-cs"/>
              </a:defRPr>
            </a:lvl1pPr>
            <a:lvl2pPr algn="ctr" defTabSz="457200" rtl="1" fontAlgn="base">
              <a:spcBef>
                <a:spcPct val="0"/>
              </a:spcBef>
              <a:spcAft>
                <a:spcPct val="0"/>
              </a:spcAft>
              <a:defRPr sz="4000">
                <a:solidFill>
                  <a:srgbClr val="262626"/>
                </a:solidFill>
                <a:latin typeface="Garamond" panose="02020404030301010803" pitchFamily="18" charset="0"/>
              </a:defRPr>
            </a:lvl2pPr>
            <a:lvl3pPr algn="ctr" defTabSz="457200" rtl="1" fontAlgn="base">
              <a:spcBef>
                <a:spcPct val="0"/>
              </a:spcBef>
              <a:spcAft>
                <a:spcPct val="0"/>
              </a:spcAft>
              <a:defRPr sz="4000">
                <a:solidFill>
                  <a:srgbClr val="262626"/>
                </a:solidFill>
                <a:latin typeface="Garamond" panose="02020404030301010803" pitchFamily="18" charset="0"/>
              </a:defRPr>
            </a:lvl3pPr>
            <a:lvl4pPr algn="ctr" defTabSz="457200" rtl="1" fontAlgn="base">
              <a:spcBef>
                <a:spcPct val="0"/>
              </a:spcBef>
              <a:spcAft>
                <a:spcPct val="0"/>
              </a:spcAft>
              <a:defRPr sz="4000">
                <a:solidFill>
                  <a:srgbClr val="262626"/>
                </a:solidFill>
                <a:latin typeface="Garamond" panose="02020404030301010803" pitchFamily="18" charset="0"/>
              </a:defRPr>
            </a:lvl4pPr>
            <a:lvl5pPr algn="ctr" defTabSz="457200" rtl="1" fontAlgn="base">
              <a:spcBef>
                <a:spcPct val="0"/>
              </a:spcBef>
              <a:spcAft>
                <a:spcPct val="0"/>
              </a:spcAft>
              <a:defRPr sz="4000">
                <a:solidFill>
                  <a:srgbClr val="262626"/>
                </a:solidFill>
                <a:latin typeface="Garamond" panose="02020404030301010803" pitchFamily="18"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just" eaLnBrk="1" fontAlgn="auto" hangingPunct="1">
              <a:spcAft>
                <a:spcPts val="0"/>
              </a:spcAft>
              <a:defRPr/>
            </a:pPr>
            <a:r>
              <a:rPr lang="ar-IQ" altLang="ar-IQ" u="none" dirty="0" smtClean="0">
                <a:solidFill>
                  <a:schemeClr val="tx1">
                    <a:lumMod val="85000"/>
                    <a:lumOff val="15000"/>
                  </a:schemeClr>
                </a:solidFill>
              </a:rPr>
              <a:t>يقترح ماسلو(</a:t>
            </a:r>
            <a:r>
              <a:rPr lang="en-GB" altLang="ar-IQ" u="none" dirty="0" smtClean="0">
                <a:solidFill>
                  <a:schemeClr val="tx1">
                    <a:lumMod val="85000"/>
                    <a:lumOff val="15000"/>
                  </a:schemeClr>
                </a:solidFill>
              </a:rPr>
              <a:t>Maslow,1970</a:t>
            </a:r>
            <a:r>
              <a:rPr lang="ar-JO" altLang="ar-IQ" u="none" dirty="0" smtClean="0">
                <a:solidFill>
                  <a:schemeClr val="tx1">
                    <a:lumMod val="85000"/>
                    <a:lumOff val="15000"/>
                  </a:schemeClr>
                </a:solidFill>
              </a:rPr>
              <a:t>) </a:t>
            </a:r>
            <a:r>
              <a:rPr lang="ar-IQ" altLang="ar-IQ" u="none" dirty="0" smtClean="0">
                <a:solidFill>
                  <a:schemeClr val="tx1">
                    <a:lumMod val="85000"/>
                    <a:lumOff val="15000"/>
                  </a:schemeClr>
                </a:solidFill>
              </a:rPr>
              <a:t>طريقة معينة لتصنيف الحاجات والدوافع، فقد افترض وجود نظام هرمي للحاجات يبدأ من الحاجات الأساسية التي يولد بها الانسان، ويتصاعد إلى حاجات نفسية أكثر تعقيداً. ولاتصبح الحاجات النفسية هامة وذات دور فعال إلا بعد إشباع الحاجات الأساسية، ويوضح سلايد التالية تصنيف هرم للحاجات كما اقترحه ماسلو.</a:t>
            </a:r>
            <a:endParaRPr lang="en-US" altLang="ar-IQ" u="none" dirty="0">
              <a:solidFill>
                <a:schemeClr val="tx1">
                  <a:lumMod val="85000"/>
                  <a:lumOff val="15000"/>
                </a:schemeClr>
              </a:solidFill>
            </a:endParaRPr>
          </a:p>
        </p:txBody>
      </p:sp>
    </p:spTree>
    <p:extLst>
      <p:ext uri="{BB962C8B-B14F-4D97-AF65-F5344CB8AC3E}">
        <p14:creationId xmlns:p14="http://schemas.microsoft.com/office/powerpoint/2010/main" val="27865137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box(in)">
                                      <p:cBhvr>
                                        <p:cTn id="7" dur="500"/>
                                        <p:tgtEl>
                                          <p:spTgt spid="34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gradFill rotWithShape="1">
            <a:gsLst>
              <a:gs pos="0">
                <a:srgbClr val="808000"/>
              </a:gs>
              <a:gs pos="50000">
                <a:schemeClr val="bg1"/>
              </a:gs>
              <a:gs pos="100000">
                <a:srgbClr val="808000"/>
              </a:gs>
            </a:gsLst>
            <a:lin ang="18900000" scaled="1"/>
          </a:gradFill>
          <a:ln w="57150">
            <a:solidFill>
              <a:srgbClr val="800000"/>
            </a:solidFill>
            <a:miter lim="800000"/>
            <a:headEnd/>
            <a:tailEnd/>
          </a:ln>
        </p:spPr>
        <p:txBody>
          <a:bodyPr rtlCol="0">
            <a:normAutofit/>
          </a:bodyPr>
          <a:lstStyle/>
          <a:p>
            <a:pPr eaLnBrk="1" fontAlgn="auto" hangingPunct="1">
              <a:spcAft>
                <a:spcPts val="0"/>
              </a:spcAft>
              <a:defRPr/>
            </a:pPr>
            <a:r>
              <a:rPr lang="ar-IQ" altLang="ar-IQ" dirty="0" smtClean="0">
                <a:solidFill>
                  <a:schemeClr val="tx1">
                    <a:lumMod val="85000"/>
                    <a:lumOff val="15000"/>
                  </a:schemeClr>
                </a:solidFill>
              </a:rPr>
              <a:t>هرم الحاجات          والدافعية لماسلو</a:t>
            </a:r>
            <a:endParaRPr lang="en-US" altLang="ar-IQ" dirty="0">
              <a:solidFill>
                <a:schemeClr val="tx1">
                  <a:lumMod val="85000"/>
                  <a:lumOff val="15000"/>
                </a:schemeClr>
              </a:solidFill>
            </a:endParaRPr>
          </a:p>
        </p:txBody>
      </p:sp>
      <p:sp>
        <p:nvSpPr>
          <p:cNvPr id="6" name="Rectangle 4"/>
          <p:cNvSpPr txBox="1">
            <a:spLocks noChangeArrowheads="1"/>
          </p:cNvSpPr>
          <p:nvPr/>
        </p:nvSpPr>
        <p:spPr bwMode="auto">
          <a:xfrm>
            <a:off x="703263" y="1989138"/>
            <a:ext cx="7772400" cy="4103687"/>
          </a:xfrm>
          <a:prstGeom prst="rect">
            <a:avLst/>
          </a:prstGeom>
          <a:gradFill rotWithShape="1">
            <a:gsLst>
              <a:gs pos="0">
                <a:srgbClr val="808000"/>
              </a:gs>
              <a:gs pos="50000">
                <a:schemeClr val="bg1"/>
              </a:gs>
              <a:gs pos="100000">
                <a:srgbClr val="808000"/>
              </a:gs>
            </a:gsLst>
            <a:lin ang="18900000" scaled="1"/>
          </a:gradFill>
          <a:ln w="57150">
            <a:solidFill>
              <a:srgbClr val="800000"/>
            </a:solidFill>
            <a:miter lim="800000"/>
            <a:headEnd/>
            <a:tailEnd/>
          </a:ln>
        </p:spPr>
        <p:txBody>
          <a:bodyPr anchor="ctr">
            <a:normAutofit/>
          </a:bodyPr>
          <a:lstStyle>
            <a:lvl1pPr algn="ctr" defTabSz="457200" rtl="1" fontAlgn="base">
              <a:spcBef>
                <a:spcPct val="0"/>
              </a:spcBef>
              <a:spcAft>
                <a:spcPct val="0"/>
              </a:spcAft>
              <a:defRPr sz="4000" kern="1200">
                <a:ln w="3175" cmpd="sng">
                  <a:noFill/>
                </a:ln>
                <a:solidFill>
                  <a:srgbClr val="262626"/>
                </a:solidFill>
                <a:latin typeface="+mj-lt"/>
                <a:ea typeface="+mj-ea"/>
                <a:cs typeface="+mj-cs"/>
              </a:defRPr>
            </a:lvl1pPr>
            <a:lvl2pPr algn="ctr" defTabSz="457200" rtl="1" fontAlgn="base">
              <a:spcBef>
                <a:spcPct val="0"/>
              </a:spcBef>
              <a:spcAft>
                <a:spcPct val="0"/>
              </a:spcAft>
              <a:defRPr sz="4000">
                <a:solidFill>
                  <a:srgbClr val="262626"/>
                </a:solidFill>
                <a:latin typeface="Garamond" panose="02020404030301010803" pitchFamily="18" charset="0"/>
              </a:defRPr>
            </a:lvl2pPr>
            <a:lvl3pPr algn="ctr" defTabSz="457200" rtl="1" fontAlgn="base">
              <a:spcBef>
                <a:spcPct val="0"/>
              </a:spcBef>
              <a:spcAft>
                <a:spcPct val="0"/>
              </a:spcAft>
              <a:defRPr sz="4000">
                <a:solidFill>
                  <a:srgbClr val="262626"/>
                </a:solidFill>
                <a:latin typeface="Garamond" panose="02020404030301010803" pitchFamily="18" charset="0"/>
              </a:defRPr>
            </a:lvl3pPr>
            <a:lvl4pPr algn="ctr" defTabSz="457200" rtl="1" fontAlgn="base">
              <a:spcBef>
                <a:spcPct val="0"/>
              </a:spcBef>
              <a:spcAft>
                <a:spcPct val="0"/>
              </a:spcAft>
              <a:defRPr sz="4000">
                <a:solidFill>
                  <a:srgbClr val="262626"/>
                </a:solidFill>
                <a:latin typeface="Garamond" panose="02020404030301010803" pitchFamily="18" charset="0"/>
              </a:defRPr>
            </a:lvl4pPr>
            <a:lvl5pPr algn="ctr" defTabSz="457200" rtl="1" fontAlgn="base">
              <a:spcBef>
                <a:spcPct val="0"/>
              </a:spcBef>
              <a:spcAft>
                <a:spcPct val="0"/>
              </a:spcAft>
              <a:defRPr sz="4000">
                <a:solidFill>
                  <a:srgbClr val="262626"/>
                </a:solidFill>
                <a:latin typeface="Garamond" panose="02020404030301010803" pitchFamily="18"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just" eaLnBrk="1" fontAlgn="auto" hangingPunct="1">
              <a:spcAft>
                <a:spcPts val="0"/>
              </a:spcAft>
              <a:defRPr/>
            </a:pPr>
            <a:endParaRPr lang="en-US" altLang="ar-IQ" u="none" dirty="0">
              <a:solidFill>
                <a:schemeClr val="tx1">
                  <a:lumMod val="85000"/>
                  <a:lumOff val="15000"/>
                </a:schemeClr>
              </a:solidFill>
            </a:endParaRPr>
          </a:p>
        </p:txBody>
      </p:sp>
      <p:sp>
        <p:nvSpPr>
          <p:cNvPr id="4" name="Isosceles Triangle 3"/>
          <p:cNvSpPr/>
          <p:nvPr/>
        </p:nvSpPr>
        <p:spPr>
          <a:xfrm>
            <a:off x="714375" y="928688"/>
            <a:ext cx="8001000" cy="5500687"/>
          </a:xfrm>
          <a:prstGeom prst="triangle">
            <a:avLst>
              <a:gd name="adj" fmla="val 50245"/>
            </a:avLst>
          </a:prstGeom>
        </p:spPr>
        <p:style>
          <a:lnRef idx="2">
            <a:schemeClr val="accent1">
              <a:shade val="50000"/>
            </a:schemeClr>
          </a:lnRef>
          <a:fillRef idx="1003">
            <a:schemeClr val="dk2"/>
          </a:fillRef>
          <a:effectRef idx="0">
            <a:schemeClr val="accent1"/>
          </a:effectRef>
          <a:fontRef idx="minor">
            <a:schemeClr val="lt1"/>
          </a:fontRef>
        </p:style>
        <p:txBody>
          <a:bodyPr rtlCol="1" anchor="ctr"/>
          <a:lstStyle/>
          <a:p>
            <a:pPr algn="ctr">
              <a:defRPr/>
            </a:pPr>
            <a:endParaRPr lang="ar-IQ"/>
          </a:p>
        </p:txBody>
      </p:sp>
      <p:sp>
        <p:nvSpPr>
          <p:cNvPr id="5" name="Flowchart: Extract 4"/>
          <p:cNvSpPr/>
          <p:nvPr/>
        </p:nvSpPr>
        <p:spPr>
          <a:xfrm>
            <a:off x="3276600" y="836613"/>
            <a:ext cx="2928938" cy="2071687"/>
          </a:xfrm>
          <a:prstGeom prst="flowChartExtract">
            <a:avLst/>
          </a:prstGeom>
          <a:solidFill>
            <a:schemeClr val="bg1"/>
          </a:solidFill>
          <a:ln>
            <a:solidFill>
              <a:srgbClr val="4C12EE"/>
            </a:solidFill>
          </a:ln>
        </p:spPr>
        <p:style>
          <a:lnRef idx="1">
            <a:schemeClr val="accent1"/>
          </a:lnRef>
          <a:fillRef idx="2">
            <a:schemeClr val="accent1"/>
          </a:fillRef>
          <a:effectRef idx="1">
            <a:schemeClr val="accent1"/>
          </a:effectRef>
          <a:fontRef idx="minor">
            <a:schemeClr val="dk1"/>
          </a:fontRef>
        </p:style>
        <p:txBody>
          <a:bodyPr rtlCol="1" anchor="ctr"/>
          <a:lstStyle/>
          <a:p>
            <a:pPr algn="ctr">
              <a:defRPr/>
            </a:pPr>
            <a:r>
              <a:rPr lang="ar-IQ" sz="2000" u="none" dirty="0"/>
              <a:t>حاجات تحقيق الذات تأكيد الذات، ومعرفة قدراتها</a:t>
            </a:r>
            <a:endParaRPr lang="en-US" sz="2000" u="none" dirty="0"/>
          </a:p>
        </p:txBody>
      </p:sp>
      <p:sp>
        <p:nvSpPr>
          <p:cNvPr id="7" name="Trapezoid 6"/>
          <p:cNvSpPr/>
          <p:nvPr/>
        </p:nvSpPr>
        <p:spPr>
          <a:xfrm>
            <a:off x="755650" y="5805488"/>
            <a:ext cx="7920038" cy="576262"/>
          </a:xfrm>
          <a:prstGeom prst="trapezoid">
            <a:avLst>
              <a:gd name="adj" fmla="val 8043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defRPr/>
            </a:pPr>
            <a:r>
              <a:rPr lang="ar-JO" sz="2000" u="none" dirty="0">
                <a:solidFill>
                  <a:schemeClr val="tx1"/>
                </a:solidFill>
              </a:rPr>
              <a:t>الحاجات الفسیولوج</a:t>
            </a:r>
            <a:r>
              <a:rPr lang="ar-IQ" sz="2000" u="none" dirty="0">
                <a:solidFill>
                  <a:schemeClr val="tx1"/>
                </a:solidFill>
              </a:rPr>
              <a:t>ية الاساسية اللازمة لحفظ الحياة(الجوع، العطش، الهواء، الجنس....</a:t>
            </a:r>
            <a:r>
              <a:rPr lang="ar-JO" sz="2000" u="none" dirty="0">
                <a:solidFill>
                  <a:schemeClr val="tx1"/>
                </a:solidFill>
              </a:rPr>
              <a:t>‌</a:t>
            </a:r>
            <a:endParaRPr lang="en-US" sz="2000" u="none" dirty="0">
              <a:solidFill>
                <a:schemeClr val="tx1"/>
              </a:solidFill>
            </a:endParaRPr>
          </a:p>
          <a:p>
            <a:pPr algn="ctr">
              <a:defRPr/>
            </a:pPr>
            <a:r>
              <a:rPr lang="en-US" sz="1050" dirty="0">
                <a:solidFill>
                  <a:schemeClr val="tx1"/>
                </a:solidFill>
              </a:rPr>
              <a:t>.</a:t>
            </a:r>
            <a:endParaRPr lang="ar-IQ" sz="1050" dirty="0">
              <a:solidFill>
                <a:schemeClr val="tx1"/>
              </a:solidFill>
              <a:cs typeface="Ali_K_Sharif bold" pitchFamily="2" charset="-78"/>
            </a:endParaRPr>
          </a:p>
        </p:txBody>
      </p:sp>
      <p:sp>
        <p:nvSpPr>
          <p:cNvPr id="8" name="Trapezoid 7"/>
          <p:cNvSpPr/>
          <p:nvPr/>
        </p:nvSpPr>
        <p:spPr>
          <a:xfrm>
            <a:off x="1187450" y="5229225"/>
            <a:ext cx="7019925" cy="576263"/>
          </a:xfrm>
          <a:prstGeom prst="trapezoid">
            <a:avLst>
              <a:gd name="adj" fmla="val 70352"/>
            </a:avLst>
          </a:prstGeom>
        </p:spPr>
        <p:style>
          <a:lnRef idx="2">
            <a:schemeClr val="accent2"/>
          </a:lnRef>
          <a:fillRef idx="1">
            <a:schemeClr val="lt1"/>
          </a:fillRef>
          <a:effectRef idx="0">
            <a:schemeClr val="accent2"/>
          </a:effectRef>
          <a:fontRef idx="minor">
            <a:schemeClr val="dk1"/>
          </a:fontRef>
        </p:style>
        <p:txBody>
          <a:bodyPr rtlCol="1" anchor="ctr"/>
          <a:lstStyle/>
          <a:p>
            <a:pPr algn="ctr">
              <a:defRPr/>
            </a:pPr>
            <a:r>
              <a:rPr lang="ar-IQ" sz="1800" b="1" u="none" dirty="0"/>
              <a:t>الحاجة للأمن، الشعور بالأمن والسلامة بعيداً عن المخاطر</a:t>
            </a:r>
            <a:endParaRPr lang="en-US" sz="1800" u="none" dirty="0"/>
          </a:p>
        </p:txBody>
      </p:sp>
      <p:sp>
        <p:nvSpPr>
          <p:cNvPr id="9" name="Trapezoid 8"/>
          <p:cNvSpPr/>
          <p:nvPr/>
        </p:nvSpPr>
        <p:spPr>
          <a:xfrm>
            <a:off x="1619250" y="4652963"/>
            <a:ext cx="6192838" cy="576262"/>
          </a:xfrm>
          <a:prstGeom prst="trapezoid">
            <a:avLst>
              <a:gd name="adj" fmla="val 70352"/>
            </a:avLst>
          </a:prstGeom>
          <a:solidFill>
            <a:schemeClr val="bg1"/>
          </a:solidFill>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IQ" sz="1600" u="none" dirty="0"/>
              <a:t>حاجات الحب والانتماء: الاندماج مع الاخرين، الاحساس بالقبول والتقبل والانتماء للجماعة</a:t>
            </a:r>
            <a:endParaRPr lang="en-US" sz="1600" u="none" dirty="0"/>
          </a:p>
        </p:txBody>
      </p:sp>
      <p:sp>
        <p:nvSpPr>
          <p:cNvPr id="10" name="Trapezoid 9"/>
          <p:cNvSpPr/>
          <p:nvPr/>
        </p:nvSpPr>
        <p:spPr>
          <a:xfrm>
            <a:off x="1979613" y="4076700"/>
            <a:ext cx="5400675" cy="576263"/>
          </a:xfrm>
          <a:prstGeom prst="trapezoid">
            <a:avLst>
              <a:gd name="adj" fmla="val 72871"/>
            </a:avLst>
          </a:prstGeom>
          <a:solidFill>
            <a:schemeClr val="bg1"/>
          </a:solidFill>
        </p:spPr>
        <p:style>
          <a:lnRef idx="1">
            <a:schemeClr val="accent3"/>
          </a:lnRef>
          <a:fillRef idx="2">
            <a:schemeClr val="accent3"/>
          </a:fillRef>
          <a:effectRef idx="1">
            <a:schemeClr val="accent3"/>
          </a:effectRef>
          <a:fontRef idx="minor">
            <a:schemeClr val="dk1"/>
          </a:fontRef>
        </p:style>
        <p:txBody>
          <a:bodyPr rtlCol="1" anchor="ctr"/>
          <a:lstStyle/>
          <a:p>
            <a:pPr algn="ctr">
              <a:defRPr/>
            </a:pPr>
            <a:r>
              <a:rPr lang="ar-IQ" sz="2000" u="none" dirty="0"/>
              <a:t>الحاجة للاحترام: الانجاز، الكفائة والاتقان، والحصول على الاستحسان والاعتراف.</a:t>
            </a:r>
            <a:endParaRPr lang="en-US" sz="2000" u="none" dirty="0"/>
          </a:p>
        </p:txBody>
      </p:sp>
      <p:sp>
        <p:nvSpPr>
          <p:cNvPr id="11" name="Trapezoid 10"/>
          <p:cNvSpPr/>
          <p:nvPr/>
        </p:nvSpPr>
        <p:spPr>
          <a:xfrm>
            <a:off x="2411413" y="3500438"/>
            <a:ext cx="4608512" cy="576262"/>
          </a:xfrm>
          <a:prstGeom prst="trapezoid">
            <a:avLst>
              <a:gd name="adj" fmla="val 72871"/>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ar-IQ" sz="2000" u="none" dirty="0"/>
              <a:t>الحاجات المعرفية، المعرفة والفهم والاستكشاف</a:t>
            </a:r>
            <a:endParaRPr lang="en-US" sz="2000" u="none" dirty="0"/>
          </a:p>
        </p:txBody>
      </p:sp>
      <p:sp>
        <p:nvSpPr>
          <p:cNvPr id="12" name="Trapezoid 11"/>
          <p:cNvSpPr/>
          <p:nvPr/>
        </p:nvSpPr>
        <p:spPr>
          <a:xfrm>
            <a:off x="2843808" y="2924944"/>
            <a:ext cx="3744416" cy="576064"/>
          </a:xfrm>
          <a:prstGeom prst="trapezoid">
            <a:avLst>
              <a:gd name="adj" fmla="val 72871"/>
            </a:avLst>
          </a:prstGeom>
        </p:spPr>
        <p:style>
          <a:lnRef idx="0">
            <a:schemeClr val="accent4"/>
          </a:lnRef>
          <a:fillRef idx="3">
            <a:schemeClr val="accent4"/>
          </a:fillRef>
          <a:effectRef idx="3">
            <a:schemeClr val="accent4"/>
          </a:effectRef>
          <a:fontRef idx="minor">
            <a:schemeClr val="lt1"/>
          </a:fontRef>
        </p:style>
        <p:txBody>
          <a:bodyPr rtlCol="1" anchor="ctr"/>
          <a:lstStyle/>
          <a:p>
            <a:pPr algn="ctr">
              <a:defRPr/>
            </a:pPr>
            <a:r>
              <a:rPr lang="ar-IQ" sz="2000" u="none" dirty="0"/>
              <a:t>الحاجات الجمالية: التنساق، والنظام والجمال</a:t>
            </a:r>
            <a:endParaRPr lang="en-US" sz="2000" u="none" dirty="0"/>
          </a:p>
        </p:txBody>
      </p:sp>
      <p:sp>
        <p:nvSpPr>
          <p:cNvPr id="13" name="Line 11"/>
          <p:cNvSpPr>
            <a:spLocks noChangeShapeType="1"/>
          </p:cNvSpPr>
          <p:nvPr/>
        </p:nvSpPr>
        <p:spPr bwMode="auto">
          <a:xfrm flipV="1">
            <a:off x="919163" y="1652588"/>
            <a:ext cx="2860675" cy="3916362"/>
          </a:xfrm>
          <a:prstGeom prst="line">
            <a:avLst/>
          </a:prstGeom>
          <a:noFill/>
          <a:ln w="9525">
            <a:solidFill>
              <a:schemeClr val="tx1"/>
            </a:solidFill>
            <a:round/>
            <a:headEnd/>
            <a:tailEnd type="triangle" w="med" len="med"/>
          </a:ln>
          <a:effectLst/>
        </p:spPr>
        <p:txBody>
          <a:bodyPr/>
          <a:lstStyle/>
          <a:p>
            <a:pPr algn="r" rtl="1">
              <a:spcBef>
                <a:spcPct val="20000"/>
              </a:spcBef>
              <a:buClr>
                <a:schemeClr val="accent1"/>
              </a:buClr>
              <a:buFont typeface="Wingdings" pitchFamily="2" charset="2"/>
              <a:buChar char="l"/>
              <a:defRPr/>
            </a:pPr>
            <a:endParaRPr lang="en-GB">
              <a:effectLst>
                <a:outerShdw blurRad="38100" dist="38100" dir="2700000" algn="tl">
                  <a:srgbClr val="000000">
                    <a:alpha val="43137"/>
                  </a:srgbClr>
                </a:outerShdw>
              </a:effectLst>
              <a:latin typeface="Arial" charset="0"/>
              <a:cs typeface="Arial" charset="0"/>
            </a:endParaRPr>
          </a:p>
        </p:txBody>
      </p:sp>
    </p:spTree>
    <p:extLst>
      <p:ext uri="{BB962C8B-B14F-4D97-AF65-F5344CB8AC3E}">
        <p14:creationId xmlns:p14="http://schemas.microsoft.com/office/powerpoint/2010/main" val="1375791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box(in)">
                                      <p:cBhvr>
                                        <p:cTn id="7" dur="500"/>
                                        <p:tgtEl>
                                          <p:spTgt spid="34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edge">
                                      <p:cBhvr>
                                        <p:cTn id="17" dur="2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8"/>
                                        </p:tgtEl>
                                        <p:attrNameLst>
                                          <p:attrName>style.visibility</p:attrName>
                                        </p:attrNameLst>
                                      </p:cBhvr>
                                      <p:to>
                                        <p:strVal val="visible"/>
                                      </p:to>
                                    </p:set>
                                    <p:anim by="(-#ppt_w*2)" calcmode="lin" valueType="num">
                                      <p:cBhvr rctx="PPT">
                                        <p:cTn id="22" dur="500" autoRev="1" fill="hold">
                                          <p:stCondLst>
                                            <p:cond delay="0"/>
                                          </p:stCondLst>
                                        </p:cTn>
                                        <p:tgtEl>
                                          <p:spTgt spid="8"/>
                                        </p:tgtEl>
                                        <p:attrNameLst>
                                          <p:attrName>ppt_w</p:attrName>
                                        </p:attrNameLst>
                                      </p:cBhvr>
                                    </p:anim>
                                    <p:anim by="(#ppt_w*0.50)" calcmode="lin" valueType="num">
                                      <p:cBhvr>
                                        <p:cTn id="23" dur="500" decel="50000" autoRev="1" fill="hold">
                                          <p:stCondLst>
                                            <p:cond delay="0"/>
                                          </p:stCondLst>
                                        </p:cTn>
                                        <p:tgtEl>
                                          <p:spTgt spid="8"/>
                                        </p:tgtEl>
                                        <p:attrNameLst>
                                          <p:attrName>ppt_x</p:attrName>
                                        </p:attrNameLst>
                                      </p:cBhvr>
                                    </p:anim>
                                    <p:anim from="(-#ppt_h/2)" to="(#ppt_y)" calcmode="lin" valueType="num">
                                      <p:cBhvr>
                                        <p:cTn id="24" dur="1000" fill="hold">
                                          <p:stCondLst>
                                            <p:cond delay="0"/>
                                          </p:stCondLst>
                                        </p:cTn>
                                        <p:tgtEl>
                                          <p:spTgt spid="8"/>
                                        </p:tgtEl>
                                        <p:attrNameLst>
                                          <p:attrName>ppt_y</p:attrName>
                                        </p:attrNameLst>
                                      </p:cBhvr>
                                    </p:anim>
                                    <p:animRot by="21600000">
                                      <p:cBhvr>
                                        <p:cTn id="25" dur="1000" fill="hold">
                                          <p:stCondLst>
                                            <p:cond delay="0"/>
                                          </p:stCondLst>
                                        </p:cTn>
                                        <p:tgtEl>
                                          <p:spTgt spid="8"/>
                                        </p:tgtEl>
                                        <p:attrNameLst>
                                          <p:attrName>r</p:attrName>
                                        </p:attrNameLst>
                                      </p:cBhvr>
                                    </p:animRot>
                                  </p:childTnLst>
                                </p:cTn>
                              </p:par>
                            </p:childTnLst>
                          </p:cTn>
                        </p:par>
                      </p:childTnLst>
                    </p:cTn>
                  </p:par>
                  <p:par>
                    <p:cTn id="26" fill="hold" nodeType="clickPar">
                      <p:stCondLst>
                        <p:cond delay="indefinite"/>
                      </p:stCondLst>
                      <p:childTnLst>
                        <p:par>
                          <p:cTn id="27" fill="hold" nodeType="withGroup">
                            <p:stCondLst>
                              <p:cond delay="0"/>
                            </p:stCondLst>
                            <p:childTnLst>
                              <p:par>
                                <p:cTn id="28" presetID="45" presetClass="entr" presetSubtype="0" fill="hold" grpId="0" nodeType="clickEffect">
                                  <p:stCondLst>
                                    <p:cond delay="0"/>
                                  </p:stCondLst>
                                  <p:iterate type="lt">
                                    <p:tmPct val="10000"/>
                                  </p:iterate>
                                  <p:childTnLst>
                                    <p:set>
                                      <p:cBhvr>
                                        <p:cTn id="29" dur="1" fill="hold">
                                          <p:stCondLst>
                                            <p:cond delay="0"/>
                                          </p:stCondLst>
                                        </p:cTn>
                                        <p:tgtEl>
                                          <p:spTgt spid="9"/>
                                        </p:tgtEl>
                                        <p:attrNameLst>
                                          <p:attrName>style.visibility</p:attrName>
                                        </p:attrNameLst>
                                      </p:cBhvr>
                                      <p:to>
                                        <p:strVal val="visible"/>
                                      </p:to>
                                    </p:set>
                                    <p:animEffect transition="in" filter="fade">
                                      <p:cBhvr>
                                        <p:cTn id="30" dur="2000"/>
                                        <p:tgtEl>
                                          <p:spTgt spid="9"/>
                                        </p:tgtEl>
                                      </p:cBhvr>
                                    </p:animEffect>
                                    <p:anim calcmode="lin" valueType="num">
                                      <p:cBhvr>
                                        <p:cTn id="31" dur="2000" fill="hold"/>
                                        <p:tgtEl>
                                          <p:spTgt spid="9"/>
                                        </p:tgtEl>
                                        <p:attrNameLst>
                                          <p:attrName>ppt_w</p:attrName>
                                        </p:attrNameLst>
                                      </p:cBhvr>
                                      <p:tavLst>
                                        <p:tav tm="0" fmla="#ppt_w*sin(2.5*pi*$)">
                                          <p:val>
                                            <p:fltVal val="0"/>
                                          </p:val>
                                        </p:tav>
                                        <p:tav tm="100000">
                                          <p:val>
                                            <p:fltVal val="1"/>
                                          </p:val>
                                        </p:tav>
                                      </p:tavLst>
                                    </p:anim>
                                    <p:anim calcmode="lin" valueType="num">
                                      <p:cBhvr>
                                        <p:cTn id="32"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heel(4)">
                                      <p:cBhvr>
                                        <p:cTn id="37" dur="20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7"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900" decel="100000" fill="hold"/>
                                        <p:tgtEl>
                                          <p:spTgt spid="11"/>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9" presetClass="entr" presetSubtype="0"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1000" fill="hold"/>
                                        <p:tgtEl>
                                          <p:spTgt spid="12"/>
                                        </p:tgtEl>
                                        <p:attrNameLst>
                                          <p:attrName>ppt_x</p:attrName>
                                        </p:attrNameLst>
                                      </p:cBhvr>
                                      <p:tavLst>
                                        <p:tav tm="0">
                                          <p:val>
                                            <p:strVal val="#ppt_x-.2"/>
                                          </p:val>
                                        </p:tav>
                                        <p:tav tm="100000">
                                          <p:val>
                                            <p:strVal val="#ppt_x"/>
                                          </p:val>
                                        </p:tav>
                                      </p:tavLst>
                                    </p:anim>
                                    <p:anim calcmode="lin" valueType="num">
                                      <p:cBhvr>
                                        <p:cTn id="51"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52" dur="1000"/>
                                        <p:tgtEl>
                                          <p:spTgt spid="12"/>
                                        </p:tgtEl>
                                      </p:cBhvr>
                                    </p:animEffect>
                                  </p:childTnLst>
                                </p:cTn>
                              </p:par>
                            </p:childTnLst>
                          </p:cTn>
                        </p:par>
                        <p:par>
                          <p:cTn id="53" fill="hold" nodeType="afterGroup">
                            <p:stCondLst>
                              <p:cond delay="1000"/>
                            </p:stCondLst>
                            <p:childTnLst>
                              <p:par>
                                <p:cTn id="54" presetID="7" presetClass="entr" presetSubtype="4" fill="hold" grpId="0" nodeType="afterEffect">
                                  <p:stCondLst>
                                    <p:cond delay="26000"/>
                                  </p:stCondLst>
                                  <p:childTnLst>
                                    <p:set>
                                      <p:cBhvr>
                                        <p:cTn id="55" dur="1" fill="hold">
                                          <p:stCondLst>
                                            <p:cond delay="0"/>
                                          </p:stCondLst>
                                        </p:cTn>
                                        <p:tgtEl>
                                          <p:spTgt spid="5"/>
                                        </p:tgtEl>
                                        <p:attrNameLst>
                                          <p:attrName>style.visibility</p:attrName>
                                        </p:attrNameLst>
                                      </p:cBhvr>
                                      <p:to>
                                        <p:strVal val="visible"/>
                                      </p:to>
                                    </p:set>
                                    <p:anim calcmode="lin" valueType="num">
                                      <p:cBhvr additive="base">
                                        <p:cTn id="56" dur="2000" fill="hold"/>
                                        <p:tgtEl>
                                          <p:spTgt spid="5"/>
                                        </p:tgtEl>
                                        <p:attrNameLst>
                                          <p:attrName>ppt_x</p:attrName>
                                        </p:attrNameLst>
                                      </p:cBhvr>
                                      <p:tavLst>
                                        <p:tav tm="0">
                                          <p:val>
                                            <p:strVal val="#ppt_x"/>
                                          </p:val>
                                        </p:tav>
                                        <p:tav tm="100000">
                                          <p:val>
                                            <p:strVal val="#ppt_x"/>
                                          </p:val>
                                        </p:tav>
                                      </p:tavLst>
                                    </p:anim>
                                    <p:anim calcmode="lin" valueType="num">
                                      <p:cBhvr additive="base">
                                        <p:cTn id="57" dur="2000" fill="hold"/>
                                        <p:tgtEl>
                                          <p:spTgt spid="5"/>
                                        </p:tgtEl>
                                        <p:attrNameLst>
                                          <p:attrName>ppt_y</p:attrName>
                                        </p:attrNameLst>
                                      </p:cBhvr>
                                      <p:tavLst>
                                        <p:tav tm="0">
                                          <p:val>
                                            <p:strVal val="1+#ppt_h/2"/>
                                          </p:val>
                                        </p:tav>
                                        <p:tav tm="100000">
                                          <p:val>
                                            <p:strVal val="#ppt_y"/>
                                          </p:val>
                                        </p:tav>
                                      </p:tavLst>
                                    </p:anim>
                                  </p:childTnLst>
                                  <p:subTnLst>
                                    <p:audio>
                                      <p:cMediaNode vol="100000">
                                        <p:cTn display="0" masterRel="sameClick">
                                          <p:stCondLst>
                                            <p:cond evt="begin" delay="0">
                                              <p:tn val="54"/>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P spid="6" grpId="0" animBg="1"/>
      <p:bldP spid="5" grpId="0" animBg="1"/>
      <p:bldP spid="7" grpId="0" animBg="1"/>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76338" y="620713"/>
            <a:ext cx="6799262" cy="792162"/>
          </a:xfrm>
          <a:gradFill rotWithShape="1">
            <a:gsLst>
              <a:gs pos="0">
                <a:srgbClr val="993366"/>
              </a:gs>
              <a:gs pos="100000">
                <a:schemeClr val="bg1"/>
              </a:gs>
            </a:gsLst>
            <a:path path="rect">
              <a:fillToRect l="100000" b="100000"/>
            </a:path>
          </a:gradFill>
          <a:ln w="76200">
            <a:solidFill>
              <a:srgbClr val="800000"/>
            </a:solidFill>
            <a:miter lim="800000"/>
            <a:headEnd/>
            <a:tailEnd/>
          </a:ln>
        </p:spPr>
        <p:txBody>
          <a:bodyPr/>
          <a:lstStyle/>
          <a:p>
            <a:pPr eaLnBrk="1" hangingPunct="1"/>
            <a:r>
              <a:rPr lang="ar-SA" altLang="ar-IQ" smtClean="0">
                <a:ln>
                  <a:noFill/>
                </a:ln>
              </a:rPr>
              <a:t>تطبيقات تربوية لنظرية ماسلو</a:t>
            </a:r>
            <a:endParaRPr lang="en-US" altLang="ar-IQ" smtClean="0">
              <a:ln>
                <a:noFill/>
              </a:ln>
            </a:endParaRPr>
          </a:p>
        </p:txBody>
      </p:sp>
      <p:sp>
        <p:nvSpPr>
          <p:cNvPr id="37891" name="Rectangle 3"/>
          <p:cNvSpPr>
            <a:spLocks noGrp="1" noChangeArrowheads="1"/>
          </p:cNvSpPr>
          <p:nvPr>
            <p:ph idx="1"/>
          </p:nvPr>
        </p:nvSpPr>
        <p:spPr>
          <a:xfrm>
            <a:off x="755650" y="1557338"/>
            <a:ext cx="7777163" cy="4378325"/>
          </a:xfrm>
          <a:ln w="76200">
            <a:solidFill>
              <a:srgbClr val="339966"/>
            </a:solidFill>
            <a:miter lim="800000"/>
            <a:headEnd/>
            <a:tailEnd/>
          </a:ln>
        </p:spPr>
        <p:txBody>
          <a:bodyPr/>
          <a:lstStyle/>
          <a:p>
            <a:pPr algn="just" eaLnBrk="1" hangingPunct="1">
              <a:buFontTx/>
              <a:buNone/>
            </a:pPr>
            <a:r>
              <a:rPr lang="ar-SA" altLang="ar-IQ" b="1" smtClean="0"/>
              <a:t>يمكن ان تستخدم هذة النظرية لترقية فعالية</a:t>
            </a:r>
            <a:r>
              <a:rPr lang="ar-IQ" altLang="ar-IQ" b="1" smtClean="0"/>
              <a:t> </a:t>
            </a:r>
            <a:r>
              <a:rPr lang="ar-SA" altLang="ar-IQ" b="1" smtClean="0"/>
              <a:t>المناهج الدراسية</a:t>
            </a:r>
          </a:p>
          <a:p>
            <a:pPr algn="just" eaLnBrk="1" hangingPunct="1">
              <a:buFontTx/>
              <a:buNone/>
            </a:pPr>
            <a:r>
              <a:rPr lang="ar-SA" altLang="ar-IQ" b="1" smtClean="0"/>
              <a:t>للمتعلمين وهناك مجموعة من الاقتراحات وهى</a:t>
            </a:r>
            <a:r>
              <a:rPr lang="ar-IQ" altLang="ar-IQ" b="1" smtClean="0"/>
              <a:t>:</a:t>
            </a:r>
            <a:r>
              <a:rPr lang="ar-SA" altLang="ar-IQ" b="1" smtClean="0"/>
              <a:t> </a:t>
            </a:r>
          </a:p>
          <a:p>
            <a:pPr algn="ctr" eaLnBrk="1" hangingPunct="1">
              <a:buFont typeface="Arial" panose="020B0604020202020204" pitchFamily="34" charset="0"/>
              <a:buNone/>
            </a:pPr>
            <a:r>
              <a:rPr lang="ar-IQ" altLang="ar-IQ" b="1" smtClean="0"/>
              <a:t>1-</a:t>
            </a:r>
            <a:r>
              <a:rPr lang="ar-SA" altLang="ar-IQ" b="1" smtClean="0"/>
              <a:t> الحاجات الفسيولوجية</a:t>
            </a:r>
            <a:r>
              <a:rPr lang="ar-IQ" altLang="ar-IQ" b="1" smtClean="0"/>
              <a:t>:</a:t>
            </a:r>
            <a:r>
              <a:rPr lang="ar-IQ" altLang="ar-IQ" smtClean="0"/>
              <a:t>ضرورة الاهتمام بالحاجات الفسيولوجية والنفسية للمتعلم .</a:t>
            </a:r>
            <a:endParaRPr lang="en-US" altLang="ar-IQ" smtClean="0"/>
          </a:p>
          <a:p>
            <a:pPr algn="ctr" eaLnBrk="1" hangingPunct="1">
              <a:buFont typeface="Arial" panose="020B0604020202020204" pitchFamily="34" charset="0"/>
              <a:buNone/>
            </a:pPr>
            <a:r>
              <a:rPr lang="ar-SA" altLang="ar-IQ" b="1" smtClean="0"/>
              <a:t> </a:t>
            </a:r>
            <a:r>
              <a:rPr lang="ar-IQ" altLang="ar-IQ" b="1" smtClean="0"/>
              <a:t>2-</a:t>
            </a:r>
            <a:r>
              <a:rPr lang="ar-SA" altLang="ar-IQ" b="1" smtClean="0"/>
              <a:t> حاجات الامن</a:t>
            </a:r>
            <a:r>
              <a:rPr lang="ar-IQ" altLang="ar-IQ" b="1" smtClean="0"/>
              <a:t>:</a:t>
            </a:r>
            <a:r>
              <a:rPr lang="ar-IQ" altLang="ar-IQ" smtClean="0"/>
              <a:t>ضرورة الاهتمام بتوفيرالامن والطمأنينة للمتعلم في بيئة التعلم .</a:t>
            </a:r>
            <a:endParaRPr lang="en-US" altLang="ar-IQ" smtClean="0"/>
          </a:p>
          <a:p>
            <a:pPr algn="ctr" eaLnBrk="1" hangingPunct="1">
              <a:buFont typeface="Arial" panose="020B0604020202020204" pitchFamily="34" charset="0"/>
              <a:buNone/>
            </a:pPr>
            <a:r>
              <a:rPr lang="ar-IQ" altLang="ar-IQ" b="1" smtClean="0"/>
              <a:t>3-</a:t>
            </a:r>
            <a:r>
              <a:rPr lang="ar-SA" altLang="ar-IQ" b="1" smtClean="0"/>
              <a:t>حاجات الحب والانتماء</a:t>
            </a:r>
            <a:r>
              <a:rPr lang="ar-IQ" altLang="ar-IQ" b="1" smtClean="0"/>
              <a:t>:</a:t>
            </a:r>
            <a:r>
              <a:rPr lang="ar-IQ" altLang="ar-IQ" smtClean="0"/>
              <a:t> يجب على المؤسسة التعليمية تهيئة كافة الفرص للمتعلمين من اجل الشعوربالانتماء وتشجيع الرغبة بالتعلم .</a:t>
            </a:r>
            <a:endParaRPr lang="en-US" altLang="ar-IQ" smtClean="0"/>
          </a:p>
        </p:txBody>
      </p:sp>
    </p:spTree>
    <p:extLst>
      <p:ext uri="{BB962C8B-B14F-4D97-AF65-F5344CB8AC3E}">
        <p14:creationId xmlns:p14="http://schemas.microsoft.com/office/powerpoint/2010/main" val="27867167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1+#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bg/>
                                          </p:spTgt>
                                        </p:tgtEl>
                                        <p:attrNameLst>
                                          <p:attrName>style.visibility</p:attrName>
                                        </p:attrNameLst>
                                      </p:cBhvr>
                                      <p:to>
                                        <p:strVal val="visible"/>
                                      </p:to>
                                    </p:set>
                                    <p:anim calcmode="lin" valueType="num">
                                      <p:cBhvr additive="base">
                                        <p:cTn id="13" dur="500" fill="hold"/>
                                        <p:tgtEl>
                                          <p:spTgt spid="37891">
                                            <p:bg/>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bg/>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iterate type="lt">
                                    <p:tmPct val="10000"/>
                                  </p:iterate>
                                  <p:childTnLst>
                                    <p:set>
                                      <p:cBhvr>
                                        <p:cTn id="18" dur="1" fill="hold">
                                          <p:stCondLst>
                                            <p:cond delay="0"/>
                                          </p:stCondLst>
                                        </p:cTn>
                                        <p:tgtEl>
                                          <p:spTgt spid="37891">
                                            <p:txEl>
                                              <p:pRg st="0" end="0"/>
                                            </p:txEl>
                                          </p:spTgt>
                                        </p:tgtEl>
                                        <p:attrNameLst>
                                          <p:attrName>style.visibility</p:attrName>
                                        </p:attrNameLst>
                                      </p:cBhvr>
                                      <p:to>
                                        <p:strVal val="visible"/>
                                      </p:to>
                                    </p:set>
                                    <p:anim calcmode="lin" valueType="num">
                                      <p:cBhvr additive="base">
                                        <p:cTn id="19"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iterate type="lt">
                                    <p:tmPct val="10000"/>
                                  </p:iterate>
                                  <p:childTnLst>
                                    <p:set>
                                      <p:cBhvr>
                                        <p:cTn id="24" dur="1" fill="hold">
                                          <p:stCondLst>
                                            <p:cond delay="0"/>
                                          </p:stCondLst>
                                        </p:cTn>
                                        <p:tgtEl>
                                          <p:spTgt spid="37891">
                                            <p:txEl>
                                              <p:pRg st="1" end="1"/>
                                            </p:txEl>
                                          </p:spTgt>
                                        </p:tgtEl>
                                        <p:attrNameLst>
                                          <p:attrName>style.visibility</p:attrName>
                                        </p:attrNameLst>
                                      </p:cBhvr>
                                      <p:to>
                                        <p:strVal val="visible"/>
                                      </p:to>
                                    </p:set>
                                    <p:anim calcmode="lin" valueType="num">
                                      <p:cBhvr additive="base">
                                        <p:cTn id="25"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iterate type="lt">
                                    <p:tmPct val="10000"/>
                                  </p:iterate>
                                  <p:childTnLst>
                                    <p:set>
                                      <p:cBhvr>
                                        <p:cTn id="30" dur="1" fill="hold">
                                          <p:stCondLst>
                                            <p:cond delay="0"/>
                                          </p:stCondLst>
                                        </p:cTn>
                                        <p:tgtEl>
                                          <p:spTgt spid="37891">
                                            <p:txEl>
                                              <p:pRg st="2" end="2"/>
                                            </p:txEl>
                                          </p:spTgt>
                                        </p:tgtEl>
                                        <p:attrNameLst>
                                          <p:attrName>style.visibility</p:attrName>
                                        </p:attrNameLst>
                                      </p:cBhvr>
                                      <p:to>
                                        <p:strVal val="visible"/>
                                      </p:to>
                                    </p:set>
                                    <p:anim calcmode="lin" valueType="num">
                                      <p:cBhvr additive="base">
                                        <p:cTn id="31"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iterate type="lt">
                                    <p:tmPct val="10000"/>
                                  </p:iterate>
                                  <p:childTnLst>
                                    <p:set>
                                      <p:cBhvr>
                                        <p:cTn id="36" dur="1" fill="hold">
                                          <p:stCondLst>
                                            <p:cond delay="0"/>
                                          </p:stCondLst>
                                        </p:cTn>
                                        <p:tgtEl>
                                          <p:spTgt spid="37891">
                                            <p:txEl>
                                              <p:pRg st="3" end="3"/>
                                            </p:txEl>
                                          </p:spTgt>
                                        </p:tgtEl>
                                        <p:attrNameLst>
                                          <p:attrName>style.visibility</p:attrName>
                                        </p:attrNameLst>
                                      </p:cBhvr>
                                      <p:to>
                                        <p:strVal val="visible"/>
                                      </p:to>
                                    </p:set>
                                    <p:anim calcmode="lin" valueType="num">
                                      <p:cBhvr additive="base">
                                        <p:cTn id="37"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8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iterate type="lt">
                                    <p:tmPct val="10000"/>
                                  </p:iterate>
                                  <p:childTnLst>
                                    <p:set>
                                      <p:cBhvr>
                                        <p:cTn id="42" dur="1" fill="hold">
                                          <p:stCondLst>
                                            <p:cond delay="0"/>
                                          </p:stCondLst>
                                        </p:cTn>
                                        <p:tgtEl>
                                          <p:spTgt spid="37891">
                                            <p:txEl>
                                              <p:pRg st="4" end="4"/>
                                            </p:txEl>
                                          </p:spTgt>
                                        </p:tgtEl>
                                        <p:attrNameLst>
                                          <p:attrName>style.visibility</p:attrName>
                                        </p:attrNameLst>
                                      </p:cBhvr>
                                      <p:to>
                                        <p:strVal val="visible"/>
                                      </p:to>
                                    </p:set>
                                    <p:anim calcmode="lin" valueType="num">
                                      <p:cBhvr additive="base">
                                        <p:cTn id="43"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P spid="37891"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76338" y="620713"/>
            <a:ext cx="6799262" cy="792162"/>
          </a:xfrm>
          <a:gradFill rotWithShape="1">
            <a:gsLst>
              <a:gs pos="0">
                <a:srgbClr val="993366"/>
              </a:gs>
              <a:gs pos="100000">
                <a:schemeClr val="bg1"/>
              </a:gs>
            </a:gsLst>
            <a:path path="rect">
              <a:fillToRect l="100000" b="100000"/>
            </a:path>
          </a:gradFill>
          <a:ln w="76200">
            <a:solidFill>
              <a:srgbClr val="800000"/>
            </a:solidFill>
            <a:miter lim="800000"/>
            <a:headEnd/>
            <a:tailEnd/>
          </a:ln>
        </p:spPr>
        <p:txBody>
          <a:bodyPr/>
          <a:lstStyle/>
          <a:p>
            <a:pPr eaLnBrk="1" hangingPunct="1"/>
            <a:r>
              <a:rPr lang="ar-SA" altLang="ar-IQ" smtClean="0">
                <a:ln>
                  <a:noFill/>
                </a:ln>
              </a:rPr>
              <a:t>تطبيقات تربوية لنظرية ماسلو</a:t>
            </a:r>
            <a:endParaRPr lang="en-US" altLang="ar-IQ" smtClean="0">
              <a:ln>
                <a:noFill/>
              </a:ln>
            </a:endParaRPr>
          </a:p>
        </p:txBody>
      </p:sp>
      <p:sp>
        <p:nvSpPr>
          <p:cNvPr id="37891" name="Rectangle 3"/>
          <p:cNvSpPr>
            <a:spLocks noGrp="1" noChangeArrowheads="1"/>
          </p:cNvSpPr>
          <p:nvPr>
            <p:ph idx="1"/>
          </p:nvPr>
        </p:nvSpPr>
        <p:spPr>
          <a:xfrm>
            <a:off x="755650" y="1557338"/>
            <a:ext cx="7777163" cy="4378325"/>
          </a:xfrm>
          <a:ln w="76200">
            <a:solidFill>
              <a:srgbClr val="339966"/>
            </a:solidFill>
            <a:miter lim="800000"/>
            <a:headEnd/>
            <a:tailEnd/>
          </a:ln>
        </p:spPr>
        <p:txBody>
          <a:bodyPr/>
          <a:lstStyle/>
          <a:p>
            <a:pPr algn="ctr" eaLnBrk="1" hangingPunct="1">
              <a:buFont typeface="Arial" panose="020B0604020202020204" pitchFamily="34" charset="0"/>
              <a:buNone/>
            </a:pPr>
            <a:r>
              <a:rPr lang="ar-IQ" altLang="ar-IQ" b="1" smtClean="0"/>
              <a:t>4-</a:t>
            </a:r>
            <a:r>
              <a:rPr lang="ar-SA" altLang="ar-IQ" b="1" smtClean="0"/>
              <a:t>حاجات الشعور بتقدير الذات</a:t>
            </a:r>
            <a:r>
              <a:rPr lang="ar-IQ" altLang="ar-IQ" b="1" smtClean="0"/>
              <a:t>:</a:t>
            </a:r>
            <a:r>
              <a:rPr lang="ar-IQ" altLang="ar-IQ" smtClean="0"/>
              <a:t>الاستاذ الناجح هو الذي يحترم طلبته ويبدي تقديره لهم ويعمل على زيادة ثقتهم بأنفسهم سعيا للانجاز والنجاح .</a:t>
            </a:r>
          </a:p>
          <a:p>
            <a:pPr algn="ctr" eaLnBrk="1" hangingPunct="1">
              <a:buFont typeface="Arial" panose="020B0604020202020204" pitchFamily="34" charset="0"/>
              <a:buNone/>
            </a:pPr>
            <a:r>
              <a:rPr lang="ar-IQ" altLang="ar-IQ" smtClean="0"/>
              <a:t>5-</a:t>
            </a:r>
            <a:r>
              <a:rPr lang="ar-SA" altLang="ar-IQ" b="1" smtClean="0"/>
              <a:t> حاجات المعرفة والفهم </a:t>
            </a:r>
            <a:r>
              <a:rPr lang="ar-IQ" altLang="ar-IQ" b="1" smtClean="0"/>
              <a:t>:</a:t>
            </a:r>
            <a:r>
              <a:rPr lang="ar-IQ" altLang="ar-IQ" smtClean="0"/>
              <a:t> جعل المواقف الصفية مثيرة لدافعية الطالب للتعلم .</a:t>
            </a:r>
          </a:p>
          <a:p>
            <a:pPr algn="ctr" eaLnBrk="1" hangingPunct="1">
              <a:buFont typeface="Arial" panose="020B0604020202020204" pitchFamily="34" charset="0"/>
              <a:buNone/>
            </a:pPr>
            <a:r>
              <a:rPr lang="ar-IQ" altLang="ar-IQ" smtClean="0"/>
              <a:t>6-</a:t>
            </a:r>
            <a:r>
              <a:rPr lang="ar-SA" altLang="ar-IQ" b="1" smtClean="0"/>
              <a:t> الحاجات الجمالية</a:t>
            </a:r>
            <a:r>
              <a:rPr lang="ar-IQ" altLang="ar-IQ" b="1" smtClean="0"/>
              <a:t>:</a:t>
            </a:r>
            <a:r>
              <a:rPr lang="ar-IQ" altLang="ar-IQ" smtClean="0"/>
              <a:t> تركيز اهتمامات الطلبة على التوجه لتخصصات تنسجم مع رغبتهم لتحقيق ذواتهم في المستقبل .</a:t>
            </a:r>
          </a:p>
          <a:p>
            <a:pPr algn="ctr" eaLnBrk="1" hangingPunct="1">
              <a:buFont typeface="Arial" panose="020B0604020202020204" pitchFamily="34" charset="0"/>
              <a:buNone/>
            </a:pPr>
            <a:r>
              <a:rPr lang="ar-IQ" altLang="ar-IQ" smtClean="0"/>
              <a:t>7-</a:t>
            </a:r>
            <a:r>
              <a:rPr lang="ar-SA" altLang="ar-IQ" b="1" smtClean="0"/>
              <a:t> حاجات تحقيق</a:t>
            </a:r>
            <a:r>
              <a:rPr lang="ar-IQ" altLang="ar-IQ" b="1" smtClean="0"/>
              <a:t> </a:t>
            </a:r>
            <a:r>
              <a:rPr lang="ar-SA" altLang="ar-IQ" b="1" smtClean="0"/>
              <a:t>الذات</a:t>
            </a:r>
            <a:r>
              <a:rPr lang="ar-IQ" altLang="ar-IQ" b="1" smtClean="0"/>
              <a:t>:</a:t>
            </a:r>
            <a:r>
              <a:rPr lang="ar-IQ" altLang="ar-IQ" smtClean="0"/>
              <a:t> تأكيد المدرسين على غرس حب المهنة في نفس الطالب واشعارهم بأنها طريقهم للنجاح في الحياة.</a:t>
            </a:r>
            <a:endParaRPr lang="en-US" altLang="ar-IQ" smtClean="0"/>
          </a:p>
          <a:p>
            <a:pPr algn="ctr" eaLnBrk="1" hangingPunct="1">
              <a:buFont typeface="Arial" panose="020B0604020202020204" pitchFamily="34" charset="0"/>
              <a:buNone/>
            </a:pPr>
            <a:endParaRPr lang="en-US" altLang="ar-IQ" b="1" smtClean="0"/>
          </a:p>
        </p:txBody>
      </p:sp>
    </p:spTree>
    <p:extLst>
      <p:ext uri="{BB962C8B-B14F-4D97-AF65-F5344CB8AC3E}">
        <p14:creationId xmlns:p14="http://schemas.microsoft.com/office/powerpoint/2010/main" val="3162332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iterate type="lt">
                                    <p:tmPct val="10000"/>
                                  </p:iterate>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1+#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bg/>
                                          </p:spTgt>
                                        </p:tgtEl>
                                        <p:attrNameLst>
                                          <p:attrName>style.visibility</p:attrName>
                                        </p:attrNameLst>
                                      </p:cBhvr>
                                      <p:to>
                                        <p:strVal val="visible"/>
                                      </p:to>
                                    </p:set>
                                    <p:anim calcmode="lin" valueType="num">
                                      <p:cBhvr additive="base">
                                        <p:cTn id="13" dur="500" fill="hold"/>
                                        <p:tgtEl>
                                          <p:spTgt spid="37891">
                                            <p:bg/>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bg/>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iterate type="lt">
                                    <p:tmPct val="10000"/>
                                  </p:iterate>
                                  <p:childTnLst>
                                    <p:set>
                                      <p:cBhvr>
                                        <p:cTn id="18" dur="1" fill="hold">
                                          <p:stCondLst>
                                            <p:cond delay="0"/>
                                          </p:stCondLst>
                                        </p:cTn>
                                        <p:tgtEl>
                                          <p:spTgt spid="37891">
                                            <p:txEl>
                                              <p:pRg st="0" end="0"/>
                                            </p:txEl>
                                          </p:spTgt>
                                        </p:tgtEl>
                                        <p:attrNameLst>
                                          <p:attrName>style.visibility</p:attrName>
                                        </p:attrNameLst>
                                      </p:cBhvr>
                                      <p:to>
                                        <p:strVal val="visible"/>
                                      </p:to>
                                    </p:set>
                                    <p:anim calcmode="lin" valueType="num">
                                      <p:cBhvr additive="base">
                                        <p:cTn id="19"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iterate type="lt">
                                    <p:tmPct val="10000"/>
                                  </p:iterate>
                                  <p:childTnLst>
                                    <p:set>
                                      <p:cBhvr>
                                        <p:cTn id="24" dur="1" fill="hold">
                                          <p:stCondLst>
                                            <p:cond delay="0"/>
                                          </p:stCondLst>
                                        </p:cTn>
                                        <p:tgtEl>
                                          <p:spTgt spid="37891">
                                            <p:txEl>
                                              <p:pRg st="1" end="1"/>
                                            </p:txEl>
                                          </p:spTgt>
                                        </p:tgtEl>
                                        <p:attrNameLst>
                                          <p:attrName>style.visibility</p:attrName>
                                        </p:attrNameLst>
                                      </p:cBhvr>
                                      <p:to>
                                        <p:strVal val="visible"/>
                                      </p:to>
                                    </p:set>
                                    <p:anim calcmode="lin" valueType="num">
                                      <p:cBhvr additive="base">
                                        <p:cTn id="25"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iterate type="lt">
                                    <p:tmPct val="10000"/>
                                  </p:iterate>
                                  <p:childTnLst>
                                    <p:set>
                                      <p:cBhvr>
                                        <p:cTn id="30" dur="1" fill="hold">
                                          <p:stCondLst>
                                            <p:cond delay="0"/>
                                          </p:stCondLst>
                                        </p:cTn>
                                        <p:tgtEl>
                                          <p:spTgt spid="37891">
                                            <p:txEl>
                                              <p:pRg st="2" end="2"/>
                                            </p:txEl>
                                          </p:spTgt>
                                        </p:tgtEl>
                                        <p:attrNameLst>
                                          <p:attrName>style.visibility</p:attrName>
                                        </p:attrNameLst>
                                      </p:cBhvr>
                                      <p:to>
                                        <p:strVal val="visible"/>
                                      </p:to>
                                    </p:set>
                                    <p:anim calcmode="lin" valueType="num">
                                      <p:cBhvr additive="base">
                                        <p:cTn id="31"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iterate type="lt">
                                    <p:tmPct val="10000"/>
                                  </p:iterate>
                                  <p:childTnLst>
                                    <p:set>
                                      <p:cBhvr>
                                        <p:cTn id="36" dur="1" fill="hold">
                                          <p:stCondLst>
                                            <p:cond delay="0"/>
                                          </p:stCondLst>
                                        </p:cTn>
                                        <p:tgtEl>
                                          <p:spTgt spid="37891">
                                            <p:txEl>
                                              <p:pRg st="3" end="3"/>
                                            </p:txEl>
                                          </p:spTgt>
                                        </p:tgtEl>
                                        <p:attrNameLst>
                                          <p:attrName>style.visibility</p:attrName>
                                        </p:attrNameLst>
                                      </p:cBhvr>
                                      <p:to>
                                        <p:strVal val="visible"/>
                                      </p:to>
                                    </p:set>
                                    <p:anim calcmode="lin" valueType="num">
                                      <p:cBhvr additive="base">
                                        <p:cTn id="37"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8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P spid="37891"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val 4"/>
          <p:cNvSpPr>
            <a:spLocks noChangeArrowheads="1"/>
          </p:cNvSpPr>
          <p:nvPr/>
        </p:nvSpPr>
        <p:spPr bwMode="auto">
          <a:xfrm>
            <a:off x="684213" y="188913"/>
            <a:ext cx="7488237" cy="1079500"/>
          </a:xfrm>
          <a:prstGeom prst="ellipse">
            <a:avLst/>
          </a:prstGeom>
          <a:gradFill rotWithShape="1">
            <a:gsLst>
              <a:gs pos="0">
                <a:schemeClr val="bg1"/>
              </a:gs>
              <a:gs pos="100000">
                <a:srgbClr val="FF9900"/>
              </a:gs>
            </a:gsLst>
            <a:path path="shape">
              <a:fillToRect l="50000" t="50000" r="50000" b="50000"/>
            </a:path>
          </a:gradFill>
          <a:ln w="76200" cmpd="tri">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SA" altLang="ar-IQ" b="1"/>
              <a:t>صفات الطلبة ذوي الدافعية المرتفعة</a:t>
            </a:r>
            <a:endParaRPr lang="en-US" altLang="ar-IQ" sz="3200" b="1" u="none"/>
          </a:p>
        </p:txBody>
      </p:sp>
      <p:sp>
        <p:nvSpPr>
          <p:cNvPr id="34819" name="Line 6"/>
          <p:cNvSpPr>
            <a:spLocks noChangeShapeType="1"/>
          </p:cNvSpPr>
          <p:nvPr/>
        </p:nvSpPr>
        <p:spPr bwMode="auto">
          <a:xfrm>
            <a:off x="4427538" y="1341438"/>
            <a:ext cx="2808287" cy="6477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9" name="Line 7"/>
          <p:cNvSpPr>
            <a:spLocks noChangeShapeType="1"/>
          </p:cNvSpPr>
          <p:nvPr/>
        </p:nvSpPr>
        <p:spPr bwMode="auto">
          <a:xfrm>
            <a:off x="4422775" y="1285875"/>
            <a:ext cx="2813050" cy="2501900"/>
          </a:xfrm>
          <a:prstGeom prst="line">
            <a:avLst/>
          </a:prstGeom>
          <a:noFill/>
          <a:ln w="762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1" name="Line 9"/>
          <p:cNvSpPr>
            <a:spLocks noChangeShapeType="1"/>
          </p:cNvSpPr>
          <p:nvPr/>
        </p:nvSpPr>
        <p:spPr bwMode="auto">
          <a:xfrm flipH="1">
            <a:off x="3705225" y="1406525"/>
            <a:ext cx="719138" cy="3751263"/>
          </a:xfrm>
          <a:prstGeom prst="line">
            <a:avLst/>
          </a:prstGeom>
          <a:noFill/>
          <a:ln w="762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2" name="Line 10"/>
          <p:cNvSpPr>
            <a:spLocks noChangeShapeType="1"/>
          </p:cNvSpPr>
          <p:nvPr/>
        </p:nvSpPr>
        <p:spPr bwMode="auto">
          <a:xfrm flipH="1">
            <a:off x="2717800" y="1341438"/>
            <a:ext cx="1709738" cy="2735262"/>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3" name="Rectangle 11"/>
          <p:cNvSpPr>
            <a:spLocks noChangeArrowheads="1"/>
          </p:cNvSpPr>
          <p:nvPr/>
        </p:nvSpPr>
        <p:spPr bwMode="auto">
          <a:xfrm>
            <a:off x="7524750" y="1484313"/>
            <a:ext cx="1439863" cy="1943100"/>
          </a:xfrm>
          <a:prstGeom prst="rect">
            <a:avLst/>
          </a:prstGeom>
          <a:solidFill>
            <a:srgbClr val="FF99CC"/>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99CC"/>
            </a:extrusionClr>
            <a:contourClr>
              <a:srgbClr val="FF99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IQ" altLang="ar-IQ"/>
              <a:t>يشعر بالسرور</a:t>
            </a:r>
          </a:p>
          <a:p>
            <a:pPr algn="ctr" eaLnBrk="1" hangingPunct="1"/>
            <a:r>
              <a:rPr lang="ar-IQ" altLang="ar-IQ"/>
              <a:t> والحماس في </a:t>
            </a:r>
          </a:p>
          <a:p>
            <a:pPr algn="ctr" eaLnBrk="1" hangingPunct="1"/>
            <a:r>
              <a:rPr lang="ar-IQ" altLang="ar-IQ"/>
              <a:t> المواقف</a:t>
            </a:r>
          </a:p>
          <a:p>
            <a:pPr algn="ctr" eaLnBrk="1" hangingPunct="1"/>
            <a:r>
              <a:rPr lang="ar-IQ" altLang="ar-IQ"/>
              <a:t> التعليمية</a:t>
            </a:r>
            <a:endParaRPr lang="en-US" altLang="ar-IQ" b="1"/>
          </a:p>
        </p:txBody>
      </p:sp>
      <p:sp>
        <p:nvSpPr>
          <p:cNvPr id="38924" name="Rectangle 12"/>
          <p:cNvSpPr>
            <a:spLocks noChangeArrowheads="1"/>
          </p:cNvSpPr>
          <p:nvPr/>
        </p:nvSpPr>
        <p:spPr bwMode="auto">
          <a:xfrm>
            <a:off x="6875463" y="3860800"/>
            <a:ext cx="1800225" cy="2159000"/>
          </a:xfrm>
          <a:prstGeom prst="rect">
            <a:avLst/>
          </a:prstGeom>
          <a:solidFill>
            <a:srgbClr val="CCFFCC"/>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CCFFCC"/>
            </a:extrusionClr>
            <a:contourClr>
              <a:srgbClr val="CC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rtl="1"/>
            <a:r>
              <a:rPr lang="ar-IQ" altLang="ar-IQ"/>
              <a:t>ينتبه للمعلم </a:t>
            </a:r>
          </a:p>
          <a:p>
            <a:pPr algn="ctr" rtl="1"/>
            <a:r>
              <a:rPr lang="ar-IQ" altLang="ar-IQ"/>
              <a:t>ويهتم بالواجبات </a:t>
            </a:r>
          </a:p>
          <a:p>
            <a:pPr algn="ctr" rtl="1"/>
            <a:r>
              <a:rPr lang="ar-IQ" altLang="ar-IQ"/>
              <a:t>التي يحددها له.</a:t>
            </a:r>
            <a:endParaRPr lang="en-US" altLang="ar-IQ"/>
          </a:p>
        </p:txBody>
      </p:sp>
      <p:sp>
        <p:nvSpPr>
          <p:cNvPr id="38925" name="AutoShape 13"/>
          <p:cNvSpPr>
            <a:spLocks noChangeArrowheads="1"/>
          </p:cNvSpPr>
          <p:nvPr/>
        </p:nvSpPr>
        <p:spPr bwMode="auto">
          <a:xfrm>
            <a:off x="4500563" y="4581525"/>
            <a:ext cx="2232025" cy="1871663"/>
          </a:xfrm>
          <a:prstGeom prst="plaque">
            <a:avLst>
              <a:gd name="adj" fmla="val 16667"/>
            </a:avLst>
          </a:prstGeom>
          <a:solidFill>
            <a:srgbClr val="99CCFF"/>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99CCFF"/>
            </a:extrusionClr>
            <a:contourClr>
              <a:srgbClr val="99CC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rtl="1"/>
            <a:r>
              <a:rPr lang="ar-IQ" altLang="ar-IQ"/>
              <a:t>يبادر إلى حل</a:t>
            </a:r>
          </a:p>
          <a:p>
            <a:pPr algn="ctr" rtl="1"/>
            <a:r>
              <a:rPr lang="ar-IQ" altLang="ar-IQ"/>
              <a:t> الواجبات </a:t>
            </a:r>
          </a:p>
          <a:p>
            <a:pPr algn="ctr" rtl="1"/>
            <a:r>
              <a:rPr lang="ar-IQ" altLang="ar-IQ"/>
              <a:t>المقررة فوراً.</a:t>
            </a:r>
            <a:endParaRPr lang="en-US" altLang="ar-IQ"/>
          </a:p>
        </p:txBody>
      </p:sp>
      <p:sp>
        <p:nvSpPr>
          <p:cNvPr id="38926" name="Line 14"/>
          <p:cNvSpPr>
            <a:spLocks noChangeShapeType="1"/>
          </p:cNvSpPr>
          <p:nvPr/>
        </p:nvSpPr>
        <p:spPr bwMode="auto">
          <a:xfrm>
            <a:off x="4427538" y="1341438"/>
            <a:ext cx="1152525" cy="2951162"/>
          </a:xfrm>
          <a:prstGeom prst="line">
            <a:avLst/>
          </a:prstGeom>
          <a:noFill/>
          <a:ln w="76200">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7" name="Rectangle 15"/>
          <p:cNvSpPr>
            <a:spLocks noChangeArrowheads="1"/>
          </p:cNvSpPr>
          <p:nvPr/>
        </p:nvSpPr>
        <p:spPr bwMode="auto">
          <a:xfrm>
            <a:off x="1331913" y="5445125"/>
            <a:ext cx="2952750" cy="1223963"/>
          </a:xfrm>
          <a:prstGeom prst="rect">
            <a:avLst/>
          </a:prstGeom>
          <a:solidFill>
            <a:srgbClr val="FFCC99"/>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CC99"/>
            </a:extrusionClr>
            <a:contourClr>
              <a:srgbClr val="FFCC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rtl="1"/>
            <a:r>
              <a:rPr lang="ar-IQ" altLang="ar-IQ"/>
              <a:t>يحل واجباته فردياً</a:t>
            </a:r>
          </a:p>
          <a:p>
            <a:pPr algn="ctr" rtl="1"/>
            <a:r>
              <a:rPr lang="ar-IQ" altLang="ar-IQ"/>
              <a:t> دون حاجة إلى من </a:t>
            </a:r>
          </a:p>
          <a:p>
            <a:pPr algn="ctr" rtl="1"/>
            <a:r>
              <a:rPr lang="ar-IQ" altLang="ar-IQ"/>
              <a:t>يذكره بذلك أو يلح عليه.</a:t>
            </a:r>
            <a:endParaRPr lang="en-US" altLang="ar-IQ"/>
          </a:p>
        </p:txBody>
      </p:sp>
      <p:sp>
        <p:nvSpPr>
          <p:cNvPr id="38937" name="Rectangle 25"/>
          <p:cNvSpPr>
            <a:spLocks noChangeArrowheads="1"/>
          </p:cNvSpPr>
          <p:nvPr/>
        </p:nvSpPr>
        <p:spPr bwMode="auto">
          <a:xfrm>
            <a:off x="395288" y="3284538"/>
            <a:ext cx="2232025" cy="2089150"/>
          </a:xfrm>
          <a:prstGeom prst="rect">
            <a:avLst/>
          </a:prstGeom>
          <a:solidFill>
            <a:srgbClr val="FFFF99"/>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eaLnBrk="1" hangingPunct="1"/>
            <a:r>
              <a:rPr lang="ar-IQ" altLang="ar-IQ"/>
              <a:t>يستغل أخطاءه إيجابياً،</a:t>
            </a:r>
          </a:p>
          <a:p>
            <a:pPr algn="ctr" eaLnBrk="1" hangingPunct="1"/>
            <a:r>
              <a:rPr lang="ar-IQ" altLang="ar-IQ"/>
              <a:t> ويدرك أن الخطأ هو</a:t>
            </a:r>
          </a:p>
          <a:p>
            <a:pPr algn="ctr" eaLnBrk="1" hangingPunct="1"/>
            <a:r>
              <a:rPr lang="ar-IQ" altLang="ar-IQ"/>
              <a:t> جزء من التعلم العادي</a:t>
            </a:r>
            <a:endParaRPr lang="en-US" altLang="ar-IQ" b="1"/>
          </a:p>
        </p:txBody>
      </p:sp>
      <p:sp>
        <p:nvSpPr>
          <p:cNvPr id="13" name="Rectangle 25"/>
          <p:cNvSpPr>
            <a:spLocks noChangeArrowheads="1"/>
          </p:cNvSpPr>
          <p:nvPr/>
        </p:nvSpPr>
        <p:spPr bwMode="auto">
          <a:xfrm>
            <a:off x="254000" y="1652588"/>
            <a:ext cx="2319338" cy="1423987"/>
          </a:xfrm>
          <a:prstGeom prst="rect">
            <a:avLst/>
          </a:prstGeom>
          <a:solidFill>
            <a:schemeClr val="bg1">
              <a:lumMod val="95000"/>
            </a:schemeClr>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wrap="none" anchor="ctr">
            <a:flatTx/>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rtl="1">
              <a:defRPr/>
            </a:pPr>
            <a:r>
              <a:rPr lang="ar-IQ" dirty="0" smtClean="0"/>
              <a:t>تحسين مستوى</a:t>
            </a:r>
          </a:p>
          <a:p>
            <a:pPr algn="ctr" rtl="1">
              <a:defRPr/>
            </a:pPr>
            <a:r>
              <a:rPr lang="ar-IQ" dirty="0" smtClean="0"/>
              <a:t> الاداء بشكل مستمر.</a:t>
            </a:r>
            <a:endParaRPr lang="en-US" dirty="0" smtClean="0"/>
          </a:p>
        </p:txBody>
      </p:sp>
      <p:sp>
        <p:nvSpPr>
          <p:cNvPr id="14" name="Line 10"/>
          <p:cNvSpPr>
            <a:spLocks noChangeShapeType="1"/>
          </p:cNvSpPr>
          <p:nvPr/>
        </p:nvSpPr>
        <p:spPr bwMode="auto">
          <a:xfrm flipH="1">
            <a:off x="2627313" y="1389063"/>
            <a:ext cx="1506537" cy="1103312"/>
          </a:xfrm>
          <a:prstGeom prst="line">
            <a:avLst/>
          </a:prstGeom>
          <a:noFill/>
          <a:ln w="76200">
            <a:solidFill>
              <a:srgbClr val="00206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823413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23"/>
                                        </p:tgtEl>
                                        <p:attrNameLst>
                                          <p:attrName>style.visibility</p:attrName>
                                        </p:attrNameLst>
                                      </p:cBhvr>
                                      <p:to>
                                        <p:strVal val="visible"/>
                                      </p:to>
                                    </p:set>
                                    <p:animEffect transition="in" filter="box(in)">
                                      <p:cBhvr>
                                        <p:cTn id="7" dur="500"/>
                                        <p:tgtEl>
                                          <p:spTgt spid="389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8924"/>
                                        </p:tgtEl>
                                        <p:attrNameLst>
                                          <p:attrName>style.visibility</p:attrName>
                                        </p:attrNameLst>
                                      </p:cBhvr>
                                      <p:to>
                                        <p:strVal val="visible"/>
                                      </p:to>
                                    </p:set>
                                    <p:animEffect transition="in" filter="box(in)">
                                      <p:cBhvr>
                                        <p:cTn id="12" dur="500"/>
                                        <p:tgtEl>
                                          <p:spTgt spid="389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8919"/>
                                        </p:tgtEl>
                                        <p:attrNameLst>
                                          <p:attrName>style.visibility</p:attrName>
                                        </p:attrNameLst>
                                      </p:cBhvr>
                                      <p:to>
                                        <p:strVal val="visible"/>
                                      </p:to>
                                    </p:set>
                                    <p:animEffect transition="in" filter="box(in)">
                                      <p:cBhvr>
                                        <p:cTn id="17" dur="500"/>
                                        <p:tgtEl>
                                          <p:spTgt spid="389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8926"/>
                                        </p:tgtEl>
                                        <p:attrNameLst>
                                          <p:attrName>style.visibility</p:attrName>
                                        </p:attrNameLst>
                                      </p:cBhvr>
                                      <p:to>
                                        <p:strVal val="visible"/>
                                      </p:to>
                                    </p:set>
                                    <p:animEffect transition="in" filter="box(in)">
                                      <p:cBhvr>
                                        <p:cTn id="22" dur="500"/>
                                        <p:tgtEl>
                                          <p:spTgt spid="389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8925"/>
                                        </p:tgtEl>
                                        <p:attrNameLst>
                                          <p:attrName>style.visibility</p:attrName>
                                        </p:attrNameLst>
                                      </p:cBhvr>
                                      <p:to>
                                        <p:strVal val="visible"/>
                                      </p:to>
                                    </p:set>
                                    <p:animEffect transition="in" filter="checkerboard(across)">
                                      <p:cBhvr>
                                        <p:cTn id="27" dur="500"/>
                                        <p:tgtEl>
                                          <p:spTgt spid="389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8921"/>
                                        </p:tgtEl>
                                        <p:attrNameLst>
                                          <p:attrName>style.visibility</p:attrName>
                                        </p:attrNameLst>
                                      </p:cBhvr>
                                      <p:to>
                                        <p:strVal val="visible"/>
                                      </p:to>
                                    </p:set>
                                    <p:animEffect transition="in" filter="checkerboard(across)">
                                      <p:cBhvr>
                                        <p:cTn id="32" dur="500"/>
                                        <p:tgtEl>
                                          <p:spTgt spid="389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8927"/>
                                        </p:tgtEl>
                                        <p:attrNameLst>
                                          <p:attrName>style.visibility</p:attrName>
                                        </p:attrNameLst>
                                      </p:cBhvr>
                                      <p:to>
                                        <p:strVal val="visible"/>
                                      </p:to>
                                    </p:set>
                                    <p:animEffect transition="in" filter="diamond(in)">
                                      <p:cBhvr>
                                        <p:cTn id="37" dur="2000"/>
                                        <p:tgtEl>
                                          <p:spTgt spid="389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38922"/>
                                        </p:tgtEl>
                                        <p:attrNameLst>
                                          <p:attrName>style.visibility</p:attrName>
                                        </p:attrNameLst>
                                      </p:cBhvr>
                                      <p:to>
                                        <p:strVal val="visible"/>
                                      </p:to>
                                    </p:set>
                                    <p:anim calcmode="lin" valueType="num">
                                      <p:cBhvr additive="base">
                                        <p:cTn id="42" dur="500" fill="hold"/>
                                        <p:tgtEl>
                                          <p:spTgt spid="38922"/>
                                        </p:tgtEl>
                                        <p:attrNameLst>
                                          <p:attrName>ppt_x</p:attrName>
                                        </p:attrNameLst>
                                      </p:cBhvr>
                                      <p:tavLst>
                                        <p:tav tm="0">
                                          <p:val>
                                            <p:strVal val="#ppt_x"/>
                                          </p:val>
                                        </p:tav>
                                        <p:tav tm="100000">
                                          <p:val>
                                            <p:strVal val="#ppt_x"/>
                                          </p:val>
                                        </p:tav>
                                      </p:tavLst>
                                    </p:anim>
                                    <p:anim calcmode="lin" valueType="num">
                                      <p:cBhvr additive="base">
                                        <p:cTn id="43" dur="500" fill="hold"/>
                                        <p:tgtEl>
                                          <p:spTgt spid="38922"/>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38937"/>
                                        </p:tgtEl>
                                        <p:attrNameLst>
                                          <p:attrName>style.visibility</p:attrName>
                                        </p:attrNameLst>
                                      </p:cBhvr>
                                      <p:to>
                                        <p:strVal val="visible"/>
                                      </p:to>
                                    </p:set>
                                    <p:animEffect transition="in" filter="diamond(in)">
                                      <p:cBhvr>
                                        <p:cTn id="48" dur="2000"/>
                                        <p:tgtEl>
                                          <p:spTgt spid="3893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8" presetClass="entr" presetSubtype="16"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diamond(in)">
                                      <p:cBhvr>
                                        <p:cTn id="53" dur="2000"/>
                                        <p:tgtEl>
                                          <p:spTgt spid="1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nodeType="click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500" fill="hold"/>
                                        <p:tgtEl>
                                          <p:spTgt spid="14"/>
                                        </p:tgtEl>
                                        <p:attrNameLst>
                                          <p:attrName>ppt_x</p:attrName>
                                        </p:attrNameLst>
                                      </p:cBhvr>
                                      <p:tavLst>
                                        <p:tav tm="0">
                                          <p:val>
                                            <p:strVal val="#ppt_x"/>
                                          </p:val>
                                        </p:tav>
                                        <p:tav tm="100000">
                                          <p:val>
                                            <p:strVal val="#ppt_x"/>
                                          </p:val>
                                        </p:tav>
                                      </p:tavLst>
                                    </p:anim>
                                    <p:anim calcmode="lin" valueType="num">
                                      <p:cBhvr additive="base">
                                        <p:cTn id="5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3" grpId="0" animBg="1"/>
      <p:bldP spid="38924" grpId="0" animBg="1"/>
      <p:bldP spid="38925" grpId="0" animBg="1"/>
      <p:bldP spid="38927" grpId="0" animBg="1"/>
      <p:bldP spid="38937"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76338" y="692150"/>
            <a:ext cx="6799262" cy="720725"/>
          </a:xfrm>
          <a:gradFill rotWithShape="1">
            <a:gsLst>
              <a:gs pos="0">
                <a:srgbClr val="FFFF00"/>
              </a:gs>
              <a:gs pos="50000">
                <a:schemeClr val="bg1"/>
              </a:gs>
              <a:gs pos="100000">
                <a:srgbClr val="FFFF00"/>
              </a:gs>
            </a:gsLst>
            <a:lin ang="5400000" scaled="1"/>
          </a:gradFill>
          <a:ln w="76200">
            <a:solidFill>
              <a:srgbClr val="000000"/>
            </a:solidFill>
            <a:miter lim="800000"/>
            <a:headEnd/>
            <a:tailEnd/>
          </a:ln>
        </p:spPr>
        <p:txBody>
          <a:bodyPr rtlCol="0">
            <a:normAutofit/>
          </a:bodyPr>
          <a:lstStyle/>
          <a:p>
            <a:pPr>
              <a:defRPr/>
            </a:pPr>
            <a:r>
              <a:rPr lang="ar-IQ" sz="2800" b="1" dirty="0" smtClean="0"/>
              <a:t>دافعیه‌ التحصیل(ِ</a:t>
            </a:r>
            <a:r>
              <a:rPr lang="en-GB" sz="2800" b="1" dirty="0" smtClean="0"/>
              <a:t>Achievement Motivation</a:t>
            </a:r>
            <a:r>
              <a:rPr lang="ar-JO" sz="2800" b="1" dirty="0" smtClean="0"/>
              <a:t>)</a:t>
            </a:r>
            <a:endParaRPr lang="en-US" sz="2800" dirty="0"/>
          </a:p>
        </p:txBody>
      </p:sp>
      <p:sp>
        <p:nvSpPr>
          <p:cNvPr id="16387" name="Rectangle 3"/>
          <p:cNvSpPr>
            <a:spLocks noGrp="1" noChangeArrowheads="1"/>
          </p:cNvSpPr>
          <p:nvPr>
            <p:ph idx="1"/>
          </p:nvPr>
        </p:nvSpPr>
        <p:spPr>
          <a:xfrm>
            <a:off x="827088" y="1628775"/>
            <a:ext cx="7416800" cy="4537075"/>
          </a:xfrm>
          <a:gradFill rotWithShape="1">
            <a:gsLst>
              <a:gs pos="0">
                <a:srgbClr val="FF6600"/>
              </a:gs>
              <a:gs pos="50000">
                <a:schemeClr val="bg1"/>
              </a:gs>
              <a:gs pos="100000">
                <a:srgbClr val="FF6600"/>
              </a:gs>
            </a:gsLst>
            <a:lin ang="18900000" scaled="1"/>
          </a:gradFill>
          <a:ln w="76200">
            <a:solidFill>
              <a:srgbClr val="800000"/>
            </a:solidFill>
            <a:miter lim="800000"/>
            <a:headEnd/>
            <a:tailEnd/>
          </a:ln>
        </p:spPr>
        <p:txBody>
          <a:bodyPr rtlCol="0">
            <a:normAutofit lnSpcReduction="10000"/>
          </a:bodyPr>
          <a:lstStyle/>
          <a:p>
            <a:pPr algn="just">
              <a:defRPr/>
            </a:pPr>
            <a:r>
              <a:rPr lang="ar-JO" dirty="0" smtClean="0"/>
              <a:t>تعدد </a:t>
            </a:r>
            <a:r>
              <a:rPr lang="ar-JO" dirty="0"/>
              <a:t>ال</a:t>
            </a:r>
            <a:r>
              <a:rPr lang="ar-IQ" dirty="0"/>
              <a:t>آ</a:t>
            </a:r>
            <a:r>
              <a:rPr lang="ar-JO" dirty="0"/>
              <a:t>راء ووجهات الن</a:t>
            </a:r>
            <a:r>
              <a:rPr lang="ar-IQ" dirty="0"/>
              <a:t>ظ</a:t>
            </a:r>
            <a:r>
              <a:rPr lang="ar-JO" dirty="0"/>
              <a:t>ر حول مصدر دافعیه‌ التحصیل، إذ یری البعض من علماء النفس أنها سمة شخصیة‌ شبه ثابتة لدی الأفراد، وهی ذات منشأ داخلي. ویعد مورای(</a:t>
            </a:r>
            <a:r>
              <a:rPr lang="en-GB" dirty="0"/>
              <a:t>Murray</a:t>
            </a:r>
            <a:r>
              <a:rPr lang="ar-JO" dirty="0"/>
              <a:t>) من ابرز أولئك الذین تبنوا وجهه‌ النظر هذه، إذ یؤكد أن لدی جمیع الكائنات البشریة‌ مجموعة‌ من الحاجات الفسيولوجیة‌ والنفسیة التي یكافحون من أجل إشباعها. وقد وصف مورای(28) حاجه‌ نفسیه ‌وفسيولوجیة، ویعتبر أن الحاجة‌ إلی التحصیل هي من اكثر الحاجات أهمیة‌ فی حیاة الكائن البشری. ویری مورای أن الافراد مدفوعون للإنجاز وتحقیق النجاح فی المهارات المختلفة‌ لیس من أجل دافع الحصول علی التعزیز أو المكافئة، وإنما من أجل الإنجاز أو التحصیل بحد ذاته. </a:t>
            </a:r>
            <a:endParaRPr lang="en-US" dirty="0"/>
          </a:p>
        </p:txBody>
      </p:sp>
    </p:spTree>
    <p:extLst>
      <p:ext uri="{BB962C8B-B14F-4D97-AF65-F5344CB8AC3E}">
        <p14:creationId xmlns:p14="http://schemas.microsoft.com/office/powerpoint/2010/main" val="2055146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16387">
                                            <p:bg/>
                                          </p:spTgt>
                                        </p:tgtEl>
                                        <p:attrNameLst>
                                          <p:attrName>style.visibility</p:attrName>
                                        </p:attrNameLst>
                                      </p:cBhvr>
                                      <p:to>
                                        <p:strVal val="visible"/>
                                      </p:to>
                                    </p:set>
                                    <p:anim calcmode="lin" valueType="num">
                                      <p:cBhvr additive="base">
                                        <p:cTn id="12" dur="500" fill="hold"/>
                                        <p:tgtEl>
                                          <p:spTgt spid="16387">
                                            <p:bg/>
                                          </p:spTgt>
                                        </p:tgtEl>
                                        <p:attrNameLst>
                                          <p:attrName>ppt_x</p:attrName>
                                        </p:attrNameLst>
                                      </p:cBhvr>
                                      <p:tavLst>
                                        <p:tav tm="0">
                                          <p:val>
                                            <p:strVal val="0-#ppt_w/2"/>
                                          </p:val>
                                        </p:tav>
                                        <p:tav tm="100000">
                                          <p:val>
                                            <p:strVal val="#ppt_x"/>
                                          </p:val>
                                        </p:tav>
                                      </p:tavLst>
                                    </p:anim>
                                    <p:anim calcmode="lin" valueType="num">
                                      <p:cBhvr additive="base">
                                        <p:cTn id="13" dur="500" fill="hold"/>
                                        <p:tgtEl>
                                          <p:spTgt spid="16387">
                                            <p:bg/>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2" fill="hold" grpId="0" nodeType="clickEffect">
                                  <p:stCondLst>
                                    <p:cond delay="0"/>
                                  </p:stCondLst>
                                  <p:iterate type="wd">
                                    <p:tmPct val="10000"/>
                                  </p:iterate>
                                  <p:childTnLst>
                                    <p:set>
                                      <p:cBhvr>
                                        <p:cTn id="17" dur="1" fill="hold">
                                          <p:stCondLst>
                                            <p:cond delay="0"/>
                                          </p:stCondLst>
                                        </p:cTn>
                                        <p:tgtEl>
                                          <p:spTgt spid="16387">
                                            <p:txEl>
                                              <p:pRg st="0" end="0"/>
                                            </p:txEl>
                                          </p:spTgt>
                                        </p:tgtEl>
                                        <p:attrNameLst>
                                          <p:attrName>style.visibility</p:attrName>
                                        </p:attrNameLst>
                                      </p:cBhvr>
                                      <p:to>
                                        <p:strVal val="visible"/>
                                      </p:to>
                                    </p:set>
                                    <p:anim calcmode="lin" valueType="num">
                                      <p:cBhvr additive="base">
                                        <p:cTn id="18"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16387"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gradFill rotWithShape="1">
            <a:gsLst>
              <a:gs pos="0">
                <a:srgbClr val="FFFF00"/>
              </a:gs>
              <a:gs pos="50000">
                <a:schemeClr val="bg1"/>
              </a:gs>
              <a:gs pos="100000">
                <a:srgbClr val="FFFF00"/>
              </a:gs>
            </a:gsLst>
            <a:lin ang="5400000" scaled="1"/>
          </a:gradFill>
          <a:ln w="76200">
            <a:solidFill>
              <a:srgbClr val="000000"/>
            </a:solidFill>
            <a:miter lim="800000"/>
            <a:headEnd/>
            <a:tailEnd/>
          </a:ln>
        </p:spPr>
        <p:txBody>
          <a:bodyPr rtlCol="0">
            <a:normAutofit/>
          </a:bodyPr>
          <a:lstStyle/>
          <a:p>
            <a:pPr algn="ctr" eaLnBrk="1" fontAlgn="auto" hangingPunct="1">
              <a:spcAft>
                <a:spcPts val="0"/>
              </a:spcAft>
              <a:defRPr/>
            </a:pPr>
            <a:r>
              <a:rPr lang="ar-SA" altLang="ar-IQ" dirty="0">
                <a:solidFill>
                  <a:schemeClr val="tx1">
                    <a:lumMod val="85000"/>
                    <a:lumOff val="15000"/>
                  </a:schemeClr>
                </a:solidFill>
              </a:rPr>
              <a:t>الدافعية والتعلم</a:t>
            </a:r>
          </a:p>
        </p:txBody>
      </p:sp>
      <p:sp>
        <p:nvSpPr>
          <p:cNvPr id="16387" name="Rectangle 3"/>
          <p:cNvSpPr>
            <a:spLocks noGrp="1" noChangeArrowheads="1"/>
          </p:cNvSpPr>
          <p:nvPr>
            <p:ph idx="1"/>
          </p:nvPr>
        </p:nvSpPr>
        <p:spPr>
          <a:gradFill rotWithShape="1">
            <a:gsLst>
              <a:gs pos="0">
                <a:srgbClr val="FF6600"/>
              </a:gs>
              <a:gs pos="50000">
                <a:schemeClr val="bg1"/>
              </a:gs>
              <a:gs pos="100000">
                <a:srgbClr val="FF6600"/>
              </a:gs>
            </a:gsLst>
            <a:lin ang="18900000" scaled="1"/>
          </a:gradFill>
          <a:ln w="76200">
            <a:solidFill>
              <a:srgbClr val="800000"/>
            </a:solidFill>
            <a:miter lim="800000"/>
            <a:headEnd/>
            <a:tailEnd/>
          </a:ln>
        </p:spPr>
        <p:txBody>
          <a:bodyPr rtlCol="0">
            <a:normAutofit/>
          </a:bodyPr>
          <a:lstStyle/>
          <a:p>
            <a:pPr eaLnBrk="1" fontAlgn="auto" hangingPunct="1">
              <a:buFontTx/>
              <a:buNone/>
              <a:defRPr/>
            </a:pPr>
            <a:r>
              <a:rPr lang="ar-SA" altLang="ar-IQ">
                <a:solidFill>
                  <a:schemeClr val="tx1">
                    <a:lumMod val="85000"/>
                    <a:lumOff val="15000"/>
                  </a:schemeClr>
                </a:solidFill>
              </a:rPr>
              <a:t>لا يحدث التعلم الا بوجود دافع يدفع المتعلم نحو التعلم وافضل المواقف التعليمية هى التى تقوم على مراعاة دوافع المتعلمين واشعارهم بأهمية استثارتها ودفع الطلاب نحو التعلم ومن هنا يجب ان ترتبط الموضوعات بمشكلاتهم ونواحى حياتهم بهدف تحقيق حاجاتهم.</a:t>
            </a:r>
            <a:endParaRPr lang="en-US" altLang="ar-IQ">
              <a:solidFill>
                <a:schemeClr val="tx1">
                  <a:lumMod val="85000"/>
                  <a:lumOff val="15000"/>
                </a:schemeClr>
              </a:solidFill>
            </a:endParaRPr>
          </a:p>
        </p:txBody>
      </p:sp>
    </p:spTree>
    <p:extLst>
      <p:ext uri="{BB962C8B-B14F-4D97-AF65-F5344CB8AC3E}">
        <p14:creationId xmlns:p14="http://schemas.microsoft.com/office/powerpoint/2010/main" val="1963841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16387">
                                            <p:bg/>
                                          </p:spTgt>
                                        </p:tgtEl>
                                        <p:attrNameLst>
                                          <p:attrName>style.visibility</p:attrName>
                                        </p:attrNameLst>
                                      </p:cBhvr>
                                      <p:to>
                                        <p:strVal val="visible"/>
                                      </p:to>
                                    </p:set>
                                    <p:anim calcmode="lin" valueType="num">
                                      <p:cBhvr additive="base">
                                        <p:cTn id="12" dur="500" fill="hold"/>
                                        <p:tgtEl>
                                          <p:spTgt spid="16387">
                                            <p:bg/>
                                          </p:spTgt>
                                        </p:tgtEl>
                                        <p:attrNameLst>
                                          <p:attrName>ppt_x</p:attrName>
                                        </p:attrNameLst>
                                      </p:cBhvr>
                                      <p:tavLst>
                                        <p:tav tm="0">
                                          <p:val>
                                            <p:strVal val="0-#ppt_w/2"/>
                                          </p:val>
                                        </p:tav>
                                        <p:tav tm="100000">
                                          <p:val>
                                            <p:strVal val="#ppt_x"/>
                                          </p:val>
                                        </p:tav>
                                      </p:tavLst>
                                    </p:anim>
                                    <p:anim calcmode="lin" valueType="num">
                                      <p:cBhvr additive="base">
                                        <p:cTn id="13" dur="500" fill="hold"/>
                                        <p:tgtEl>
                                          <p:spTgt spid="16387">
                                            <p:bg/>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2" fill="hold" grpId="0" nodeType="clickEffect">
                                  <p:stCondLst>
                                    <p:cond delay="0"/>
                                  </p:stCondLst>
                                  <p:iterate type="wd">
                                    <p:tmPct val="10000"/>
                                  </p:iterate>
                                  <p:childTnLst>
                                    <p:set>
                                      <p:cBhvr>
                                        <p:cTn id="17" dur="1" fill="hold">
                                          <p:stCondLst>
                                            <p:cond delay="0"/>
                                          </p:stCondLst>
                                        </p:cTn>
                                        <p:tgtEl>
                                          <p:spTgt spid="16387">
                                            <p:txEl>
                                              <p:pRg st="0" end="0"/>
                                            </p:txEl>
                                          </p:spTgt>
                                        </p:tgtEl>
                                        <p:attrNameLst>
                                          <p:attrName>style.visibility</p:attrName>
                                        </p:attrNameLst>
                                      </p:cBhvr>
                                      <p:to>
                                        <p:strVal val="visible"/>
                                      </p:to>
                                    </p:set>
                                    <p:anim calcmode="lin" valueType="num">
                                      <p:cBhvr additive="base">
                                        <p:cTn id="18"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16387"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30175"/>
            <a:ext cx="8229600" cy="635000"/>
          </a:xfrm>
        </p:spPr>
        <p:style>
          <a:lnRef idx="1">
            <a:schemeClr val="dk1"/>
          </a:lnRef>
          <a:fillRef idx="2">
            <a:schemeClr val="dk1"/>
          </a:fillRef>
          <a:effectRef idx="1">
            <a:schemeClr val="dk1"/>
          </a:effectRef>
          <a:fontRef idx="minor">
            <a:schemeClr val="dk1"/>
          </a:fontRef>
        </p:style>
        <p:txBody>
          <a:bodyPr rtlCol="1">
            <a:normAutofit fontScale="90000"/>
          </a:bodyPr>
          <a:lstStyle/>
          <a:p>
            <a:pPr marL="109728" algn="ctr">
              <a:defRPr/>
            </a:pPr>
            <a:r>
              <a:rPr lang="ar-JO" dirty="0" smtClean="0"/>
              <a:t> </a:t>
            </a:r>
            <a:r>
              <a:rPr lang="ar-JO" dirty="0"/>
              <a:t> </a:t>
            </a:r>
            <a:r>
              <a:rPr lang="ar-IQ" dirty="0"/>
              <a:t>مقترحات عامة لزيادة الدافعية</a:t>
            </a:r>
            <a:r>
              <a:rPr lang="ar-JO" dirty="0"/>
              <a:t> </a:t>
            </a:r>
            <a:r>
              <a:rPr lang="ar-JO" dirty="0" smtClean="0"/>
              <a:t>(1) </a:t>
            </a:r>
            <a:endParaRPr lang="en-US" sz="4400" dirty="0"/>
          </a:p>
        </p:txBody>
      </p:sp>
      <p:sp>
        <p:nvSpPr>
          <p:cNvPr id="3" name="عنصر نائب للمحتوى 2"/>
          <p:cNvSpPr>
            <a:spLocks noGrp="1"/>
          </p:cNvSpPr>
          <p:nvPr>
            <p:ph sz="half" idx="1"/>
          </p:nvPr>
        </p:nvSpPr>
        <p:spPr>
          <a:xfrm>
            <a:off x="179388" y="981075"/>
            <a:ext cx="6264275" cy="5616575"/>
          </a:xfrm>
        </p:spPr>
        <p:style>
          <a:lnRef idx="1">
            <a:schemeClr val="accent1"/>
          </a:lnRef>
          <a:fillRef idx="2">
            <a:schemeClr val="accent1"/>
          </a:fillRef>
          <a:effectRef idx="1">
            <a:schemeClr val="accent1"/>
          </a:effectRef>
          <a:fontRef idx="minor">
            <a:schemeClr val="dk1"/>
          </a:fontRef>
        </p:style>
        <p:txBody>
          <a:bodyPr rtlCol="1">
            <a:noAutofit/>
          </a:bodyPr>
          <a:lstStyle/>
          <a:p>
            <a:pPr>
              <a:defRPr/>
            </a:pPr>
            <a:r>
              <a:rPr lang="ar-IQ" dirty="0"/>
              <a:t>1-أستخدام أسلوب الأسئلة والمناقشة بدلاً من تقديم المعلومات الجاهزة.</a:t>
            </a:r>
            <a:endParaRPr lang="en-US" dirty="0" smtClean="0"/>
          </a:p>
          <a:p>
            <a:pPr>
              <a:defRPr/>
            </a:pPr>
            <a:r>
              <a:rPr lang="ar-IQ" dirty="0"/>
              <a:t>2-أستخدام أسلوب التعلم الذاتي والاكتشاف وذلك بتهيئة الفرص أمام الطلاب ليحققو بعض الاكتشاف.</a:t>
            </a:r>
            <a:endParaRPr lang="en-US" dirty="0" smtClean="0"/>
          </a:p>
          <a:p>
            <a:pPr>
              <a:defRPr/>
            </a:pPr>
            <a:r>
              <a:rPr lang="ar-IQ" dirty="0"/>
              <a:t>3-السماح للأطفال بأرتكاب بعض الأخطاء أثناء ممارسته التعلم، لأن ذلك من الشروط الجوهرية للاكتشاف وعلينا أن نعد ذلك ضمن نشاط الطلاب الفكري.</a:t>
            </a:r>
            <a:endParaRPr lang="en-US" dirty="0" smtClean="0"/>
          </a:p>
          <a:p>
            <a:pPr>
              <a:defRPr/>
            </a:pPr>
            <a:r>
              <a:rPr lang="ar-IQ" dirty="0"/>
              <a:t>4-توظيف نتائج التحصيل في رفع دافعية التلاميذ.</a:t>
            </a:r>
            <a:endParaRPr lang="en-US" dirty="0" smtClean="0"/>
          </a:p>
          <a:p>
            <a:pPr>
              <a:defRPr/>
            </a:pPr>
            <a:r>
              <a:rPr lang="ar-IQ" dirty="0"/>
              <a:t>5-توفير جو تسوده المحبة والألفة والديمقراطية.</a:t>
            </a:r>
            <a:endParaRPr lang="en-US" dirty="0" smtClean="0"/>
          </a:p>
          <a:p>
            <a:pPr>
              <a:defRPr/>
            </a:pPr>
            <a:r>
              <a:rPr lang="ar-IQ" dirty="0"/>
              <a:t>6-عدم اللجوء إلى أسلوب التهكم(سخریه‌، استهزتء).</a:t>
            </a:r>
            <a:endParaRPr lang="en-US" dirty="0" smtClean="0"/>
          </a:p>
          <a:p>
            <a:pPr marL="0" indent="0" algn="just">
              <a:buFont typeface="Arial" panose="020B0604020202020204" pitchFamily="34" charset="0"/>
              <a:buNone/>
              <a:defRPr/>
            </a:pPr>
            <a:endParaRPr lang="en-US" dirty="0"/>
          </a:p>
        </p:txBody>
      </p:sp>
      <p:sp>
        <p:nvSpPr>
          <p:cNvPr id="6" name="عنصر نائب للمحتوى 5"/>
          <p:cNvSpPr>
            <a:spLocks noGrp="1"/>
          </p:cNvSpPr>
          <p:nvPr>
            <p:ph sz="half" idx="2"/>
          </p:nvPr>
        </p:nvSpPr>
        <p:spPr>
          <a:xfrm>
            <a:off x="6444208" y="1052736"/>
            <a:ext cx="2664296" cy="1872208"/>
          </a:xfrm>
          <a:extLst/>
        </p:spPr>
        <p:style>
          <a:lnRef idx="0">
            <a:schemeClr val="accent6"/>
          </a:lnRef>
          <a:fillRef idx="3">
            <a:schemeClr val="accent6"/>
          </a:fillRef>
          <a:effectRef idx="3">
            <a:schemeClr val="accent6"/>
          </a:effectRef>
          <a:fontRef idx="minor">
            <a:schemeClr val="lt1"/>
          </a:fontRef>
        </p:style>
        <p:txBody>
          <a:bodyPr rtlCol="1"/>
          <a:lstStyle/>
          <a:p>
            <a:pPr>
              <a:defRPr/>
            </a:pPr>
            <a:endParaRPr lang="en-US" sz="3600" dirty="0"/>
          </a:p>
        </p:txBody>
      </p:sp>
      <p:pic>
        <p:nvPicPr>
          <p:cNvPr id="39943"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3663" y="3933825"/>
            <a:ext cx="2700337"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1067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30175"/>
            <a:ext cx="8229600" cy="635000"/>
          </a:xfrm>
        </p:spPr>
        <p:style>
          <a:lnRef idx="1">
            <a:schemeClr val="dk1"/>
          </a:lnRef>
          <a:fillRef idx="2">
            <a:schemeClr val="dk1"/>
          </a:fillRef>
          <a:effectRef idx="1">
            <a:schemeClr val="dk1"/>
          </a:effectRef>
          <a:fontRef idx="minor">
            <a:schemeClr val="dk1"/>
          </a:fontRef>
        </p:style>
        <p:txBody>
          <a:bodyPr rtlCol="1">
            <a:normAutofit fontScale="90000"/>
          </a:bodyPr>
          <a:lstStyle/>
          <a:p>
            <a:pPr marL="109728" algn="ctr">
              <a:defRPr/>
            </a:pPr>
            <a:r>
              <a:rPr lang="ar-JO" dirty="0" smtClean="0"/>
              <a:t> </a:t>
            </a:r>
            <a:r>
              <a:rPr lang="ar-IQ" dirty="0" smtClean="0"/>
              <a:t>مقترحات عامة لزيادة الدافعية</a:t>
            </a:r>
            <a:r>
              <a:rPr lang="ar-JO" dirty="0" smtClean="0"/>
              <a:t> (2) </a:t>
            </a:r>
            <a:endParaRPr lang="en-US" sz="4400" dirty="0"/>
          </a:p>
        </p:txBody>
      </p:sp>
      <p:sp>
        <p:nvSpPr>
          <p:cNvPr id="3" name="عنصر نائب للمحتوى 2"/>
          <p:cNvSpPr>
            <a:spLocks noGrp="1"/>
          </p:cNvSpPr>
          <p:nvPr>
            <p:ph sz="half" idx="1"/>
          </p:nvPr>
        </p:nvSpPr>
        <p:spPr>
          <a:xfrm>
            <a:off x="179388" y="908050"/>
            <a:ext cx="6192837" cy="5834063"/>
          </a:xfrm>
        </p:spPr>
        <p:style>
          <a:lnRef idx="1">
            <a:schemeClr val="accent1"/>
          </a:lnRef>
          <a:fillRef idx="2">
            <a:schemeClr val="accent1"/>
          </a:fillRef>
          <a:effectRef idx="1">
            <a:schemeClr val="accent1"/>
          </a:effectRef>
          <a:fontRef idx="minor">
            <a:schemeClr val="dk1"/>
          </a:fontRef>
        </p:style>
        <p:txBody>
          <a:bodyPr rtlCol="1">
            <a:normAutofit fontScale="92500" lnSpcReduction="10000"/>
          </a:bodyPr>
          <a:lstStyle/>
          <a:p>
            <a:pPr>
              <a:defRPr/>
            </a:pPr>
            <a:r>
              <a:rPr lang="ar-IQ" dirty="0"/>
              <a:t> </a:t>
            </a:r>
            <a:endParaRPr lang="en-US" dirty="0" smtClean="0"/>
          </a:p>
          <a:p>
            <a:pPr>
              <a:defRPr/>
            </a:pPr>
            <a:r>
              <a:rPr lang="ar-IQ" dirty="0"/>
              <a:t>7-الابتعاد عن أستخدام أسلوب العقاب البدني واللفظي.</a:t>
            </a:r>
            <a:endParaRPr lang="en-US" dirty="0" smtClean="0"/>
          </a:p>
          <a:p>
            <a:pPr>
              <a:defRPr/>
            </a:pPr>
            <a:r>
              <a:rPr lang="ar-IQ" dirty="0"/>
              <a:t>8-ربط عملية التعلم بالميول، لأنه كلما زاد الميل زادت الدافعية وتحصيل المعرفة.</a:t>
            </a:r>
            <a:endParaRPr lang="en-US" dirty="0" smtClean="0"/>
          </a:p>
          <a:p>
            <a:pPr>
              <a:defRPr/>
            </a:pPr>
            <a:r>
              <a:rPr lang="ar-IQ" dirty="0"/>
              <a:t>9-استخدام الوسائل التعليمية المختلفة داخل وخارج المدرسة.</a:t>
            </a:r>
            <a:endParaRPr lang="en-US" dirty="0" smtClean="0"/>
          </a:p>
          <a:p>
            <a:pPr>
              <a:defRPr/>
            </a:pPr>
            <a:r>
              <a:rPr lang="ar-IQ" dirty="0"/>
              <a:t>10-الانتقال من السهل إلى الصعب، ومن البسيط إلى المركب.</a:t>
            </a:r>
            <a:endParaRPr lang="en-US" dirty="0" smtClean="0"/>
          </a:p>
          <a:p>
            <a:pPr>
              <a:defRPr/>
            </a:pPr>
            <a:r>
              <a:rPr lang="ar-IQ" dirty="0"/>
              <a:t>11-الاهتمام بالحاجات الفسيولوجية وحاجات الأمن والسلامة للطلاب لأن إشباعها يساهم في عملية التعليم.</a:t>
            </a:r>
            <a:endParaRPr lang="en-US" dirty="0" smtClean="0"/>
          </a:p>
          <a:p>
            <a:pPr>
              <a:defRPr/>
            </a:pPr>
            <a:r>
              <a:rPr lang="ar-IQ" dirty="0"/>
              <a:t>12-تنمية الانتماء والتقبل والاحترام المتبادل بين الطلاب</a:t>
            </a:r>
            <a:r>
              <a:rPr lang="ar-IQ" dirty="0" smtClean="0"/>
              <a:t>.</a:t>
            </a:r>
            <a:endParaRPr lang="en-US" dirty="0" smtClean="0"/>
          </a:p>
          <a:p>
            <a:pPr>
              <a:defRPr/>
            </a:pPr>
            <a:r>
              <a:rPr lang="ar-IQ" dirty="0"/>
              <a:t>13-التعاون مع الوالدين ومع المدرسة والمرشد فيها لتغيير المفهوم السلبي عن الذات عند بعض الطلاب .</a:t>
            </a:r>
            <a:endParaRPr lang="en-US" dirty="0"/>
          </a:p>
        </p:txBody>
      </p:sp>
      <p:sp>
        <p:nvSpPr>
          <p:cNvPr id="6" name="عنصر نائب للمحتوى 5"/>
          <p:cNvSpPr>
            <a:spLocks noGrp="1"/>
          </p:cNvSpPr>
          <p:nvPr>
            <p:ph sz="half" idx="2"/>
          </p:nvPr>
        </p:nvSpPr>
        <p:spPr>
          <a:xfrm>
            <a:off x="6444208" y="980728"/>
            <a:ext cx="2664296" cy="1872208"/>
          </a:xfrm>
          <a:extLst/>
        </p:spPr>
        <p:style>
          <a:lnRef idx="0">
            <a:schemeClr val="accent6"/>
          </a:lnRef>
          <a:fillRef idx="3">
            <a:schemeClr val="accent6"/>
          </a:fillRef>
          <a:effectRef idx="3">
            <a:schemeClr val="accent6"/>
          </a:effectRef>
          <a:fontRef idx="minor">
            <a:schemeClr val="lt1"/>
          </a:fontRef>
        </p:style>
        <p:txBody>
          <a:bodyPr rtlCol="1">
            <a:normAutofit fontScale="92500" lnSpcReduction="10000"/>
          </a:bodyPr>
          <a:lstStyle/>
          <a:p>
            <a:pPr>
              <a:defRPr/>
            </a:pPr>
            <a:endParaRPr lang="en-US" sz="3600" dirty="0"/>
          </a:p>
        </p:txBody>
      </p:sp>
      <p:pic>
        <p:nvPicPr>
          <p:cNvPr id="4096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4046538"/>
            <a:ext cx="2751138" cy="183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3877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chemeClr val="accent6">
              <a:lumMod val="20000"/>
              <a:lumOff val="80000"/>
            </a:schemeClr>
          </a:solidFill>
          <a:scene3d>
            <a:camera prst="legacyObliqueTopLeft"/>
            <a:lightRig rig="legacyFlat3" dir="t"/>
          </a:scene3d>
          <a:sp3d extrusionH="430200" prstMaterial="legacyMatte">
            <a:bevelT w="13500" h="13500" prst="angle"/>
            <a:bevelB w="13500" h="13500" prst="angle"/>
            <a:extrusionClr>
              <a:srgbClr val="FF99CC"/>
            </a:extrusionClr>
            <a:contourClr>
              <a:srgbClr val="FF99CC"/>
            </a:contourClr>
          </a:sp3d>
        </p:spPr>
        <p:txBody>
          <a:bodyPr>
            <a:flatTx/>
          </a:bodyPr>
          <a:lstStyle/>
          <a:p>
            <a:pPr algn="ctr" eaLnBrk="1" hangingPunct="1">
              <a:defRPr/>
            </a:pPr>
            <a:r>
              <a:rPr lang="ar-IQ" altLang="ar-IQ" dirty="0" smtClean="0">
                <a:ln>
                  <a:noFill/>
                </a:ln>
              </a:rPr>
              <a:t>تدريب فردي:</a:t>
            </a:r>
            <a:endParaRPr lang="en-US" altLang="ar-IQ" dirty="0" smtClean="0">
              <a:ln>
                <a:noFill/>
              </a:ln>
            </a:endParaRPr>
          </a:p>
        </p:txBody>
      </p:sp>
      <p:sp>
        <p:nvSpPr>
          <p:cNvPr id="3075" name="Rectangle 3"/>
          <p:cNvSpPr>
            <a:spLocks noGrp="1" noChangeArrowheads="1"/>
          </p:cNvSpPr>
          <p:nvPr>
            <p:ph idx="1"/>
          </p:nvPr>
        </p:nvSpPr>
        <p:spPr>
          <a:xfrm>
            <a:off x="690563" y="2219325"/>
            <a:ext cx="7772400" cy="1425575"/>
          </a:xfrm>
        </p:spPr>
        <p:txBody>
          <a:bodyPr>
            <a:normAutofit lnSpcReduction="10000"/>
          </a:bodyPr>
          <a:lstStyle/>
          <a:p>
            <a:endParaRPr lang="ar-IQ" altLang="en-US" b="1" smtClean="0"/>
          </a:p>
          <a:p>
            <a:r>
              <a:rPr lang="ar-IQ" altLang="en-US" b="1" smtClean="0"/>
              <a:t>ناقش القول التالي:</a:t>
            </a:r>
            <a:r>
              <a:rPr lang="ar-IQ" altLang="en-US" smtClean="0"/>
              <a:t> </a:t>
            </a:r>
          </a:p>
          <a:p>
            <a:pPr algn="ctr"/>
            <a:r>
              <a:rPr lang="ar-IQ" altLang="en-US" smtClean="0"/>
              <a:t>الحاجات غير المشبعة هي المحركات الرئيسة للسلوك</a:t>
            </a:r>
            <a:endParaRPr lang="en-US" altLang="en-US" smtClean="0"/>
          </a:p>
        </p:txBody>
      </p:sp>
      <p:pic>
        <p:nvPicPr>
          <p:cNvPr id="1946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3100" y="4005263"/>
            <a:ext cx="3817938" cy="221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3708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wd">
                                    <p:tmPct val="10000"/>
                                  </p:iterate>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iterate type="wd">
                                    <p:tmPct val="10000"/>
                                  </p:iterate>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sz="half" idx="1"/>
          </p:nvPr>
        </p:nvSpPr>
        <p:spPr>
          <a:xfrm>
            <a:off x="457200" y="228600"/>
            <a:ext cx="8534400" cy="5867400"/>
          </a:xfrm>
        </p:spPr>
        <p:txBody>
          <a:bodyPr/>
          <a:lstStyle/>
          <a:p>
            <a:pPr eaLnBrk="1" hangingPunct="1">
              <a:buFontTx/>
              <a:buNone/>
            </a:pPr>
            <a:r>
              <a:rPr lang="ar-IQ" altLang="en-US" sz="3600" smtClean="0"/>
              <a:t>    </a:t>
            </a:r>
            <a:endParaRPr lang="en-US" altLang="en-US" smtClean="0">
              <a:cs typeface="PT Bold Heading" pitchFamily="2" charset="0"/>
            </a:endParaRPr>
          </a:p>
        </p:txBody>
      </p:sp>
      <p:sp>
        <p:nvSpPr>
          <p:cNvPr id="4" name="Horizontal Scroll 3"/>
          <p:cNvSpPr/>
          <p:nvPr/>
        </p:nvSpPr>
        <p:spPr>
          <a:xfrm>
            <a:off x="1333500" y="1125538"/>
            <a:ext cx="6477000" cy="4970462"/>
          </a:xfrm>
          <a:prstGeom prst="horizontalScroll">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50000"/>
              </a:lnSpc>
              <a:spcBef>
                <a:spcPts val="600"/>
              </a:spcBef>
              <a:spcAft>
                <a:spcPts val="600"/>
              </a:spcAft>
              <a:defRPr/>
            </a:pPr>
            <a:r>
              <a:rPr lang="ar-IQ" u="none" dirty="0">
                <a:solidFill>
                  <a:srgbClr val="000000"/>
                </a:solidFill>
                <a:cs typeface="Arial" panose="020B0604020202020204" pitchFamily="34" charset="0"/>
              </a:rPr>
              <a:t>تدريب فردي: </a:t>
            </a:r>
          </a:p>
          <a:p>
            <a:pPr algn="just" rtl="1">
              <a:lnSpc>
                <a:spcPct val="150000"/>
              </a:lnSpc>
              <a:spcBef>
                <a:spcPts val="600"/>
              </a:spcBef>
              <a:spcAft>
                <a:spcPts val="600"/>
              </a:spcAft>
              <a:defRPr/>
            </a:pPr>
            <a:r>
              <a:rPr lang="ar-IQ" u="none" dirty="0">
                <a:solidFill>
                  <a:srgbClr val="000000"/>
                </a:solidFill>
                <a:cs typeface="Arial" panose="020B0604020202020204" pitchFamily="34" charset="0"/>
              </a:rPr>
              <a:t>قم بزيارة صفيةإلى أحدى المدارس القريبة منك وشاهد كيف يتعامل المعلمون في تلك المدرسة مع دافعية طلبتهم، أي هل يعملون على إذكائها، أو إطفائها، وحاول أن تربط ذلك يمستوى تأهيلهم التربوي.</a:t>
            </a:r>
            <a:endParaRPr lang="en-US" u="none" dirty="0"/>
          </a:p>
          <a:p>
            <a:pPr algn="just" rtl="1">
              <a:lnSpc>
                <a:spcPct val="115000"/>
              </a:lnSpc>
              <a:spcBef>
                <a:spcPts val="0"/>
              </a:spcBef>
              <a:spcAft>
                <a:spcPts val="0"/>
              </a:spcAft>
              <a:defRPr/>
            </a:pPr>
            <a:r>
              <a:rPr lang="ar-IQ" b="1" u="none" dirty="0">
                <a:solidFill>
                  <a:srgbClr val="000000"/>
                </a:solidFill>
                <a:effectLst>
                  <a:outerShdw blurRad="38100" dist="19050" dir="2700000" algn="tl">
                    <a:schemeClr val="dk1">
                      <a:alpha val="40000"/>
                    </a:schemeClr>
                  </a:outerShdw>
                </a:effectLst>
                <a:ea typeface="Calibri" panose="020F0502020204030204" pitchFamily="34" charset="0"/>
                <a:cs typeface="Arial" panose="020B0604020202020204" pitchFamily="34" charset="0"/>
              </a:rPr>
              <a:t> </a:t>
            </a:r>
            <a:endParaRPr lang="en-US" u="none" dirty="0">
              <a:ea typeface="Calibri" panose="020F0502020204030204" pitchFamily="34" charset="0"/>
              <a:cs typeface="Arial" panose="020B0604020202020204" pitchFamily="34" charset="0"/>
            </a:endParaRPr>
          </a:p>
          <a:p>
            <a:pPr algn="ctr" rtl="1">
              <a:lnSpc>
                <a:spcPct val="107000"/>
              </a:lnSpc>
              <a:spcBef>
                <a:spcPts val="0"/>
              </a:spcBef>
              <a:spcAft>
                <a:spcPts val="800"/>
              </a:spcAft>
              <a:defRPr/>
            </a:pPr>
            <a:r>
              <a:rPr lang="en-US" u="none" dirty="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911042639"/>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sz="half" idx="1"/>
          </p:nvPr>
        </p:nvSpPr>
        <p:spPr>
          <a:xfrm>
            <a:off x="457200" y="228600"/>
            <a:ext cx="8534400" cy="5867400"/>
          </a:xfrm>
        </p:spPr>
        <p:txBody>
          <a:bodyPr/>
          <a:lstStyle/>
          <a:p>
            <a:pPr eaLnBrk="1" hangingPunct="1">
              <a:buFontTx/>
              <a:buNone/>
              <a:defRPr/>
            </a:pPr>
            <a:r>
              <a:rPr lang="ar-IQ" sz="3600" dirty="0" smtClean="0"/>
              <a:t>     </a:t>
            </a:r>
            <a:r>
              <a:rPr lang="ar-SA" sz="3600" dirty="0" smtClean="0"/>
              <a:t>ختاماً :  هناك مقولة في التربية تنص  بأنه : </a:t>
            </a:r>
          </a:p>
          <a:p>
            <a:pPr algn="ctr" eaLnBrk="1" hangingPunct="1">
              <a:buFontTx/>
              <a:buNone/>
              <a:defRPr/>
            </a:pPr>
            <a:r>
              <a:rPr lang="ar-SA" dirty="0" smtClean="0">
                <a:cs typeface="+mj-cs"/>
              </a:rPr>
              <a:t>من السهل عليك قيادة الحصان للنهر</a:t>
            </a:r>
            <a:r>
              <a:rPr lang="ar-IQ" dirty="0" smtClean="0">
                <a:cs typeface="+mj-cs"/>
              </a:rPr>
              <a:t> </a:t>
            </a:r>
          </a:p>
          <a:p>
            <a:pPr algn="ctr" eaLnBrk="1" hangingPunct="1">
              <a:buFontTx/>
              <a:buNone/>
              <a:defRPr/>
            </a:pPr>
            <a:r>
              <a:rPr lang="ar-SA" dirty="0" smtClean="0">
                <a:cs typeface="+mj-cs"/>
              </a:rPr>
              <a:t> ولكن من الصعب عليك إجباره على شرب الماء.</a:t>
            </a:r>
          </a:p>
          <a:p>
            <a:pPr eaLnBrk="1" hangingPunct="1">
              <a:buFontTx/>
              <a:buNone/>
              <a:defRPr/>
            </a:pPr>
            <a:endParaRPr lang="en-US" dirty="0" smtClean="0">
              <a:cs typeface="PT Bold Heading" pitchFamily="2" charset="-78"/>
            </a:endParaRPr>
          </a:p>
        </p:txBody>
      </p:sp>
      <p:pic>
        <p:nvPicPr>
          <p:cNvPr id="43011" name="Picture 8" descr="D:\صور خلفية سطح مكتب\New Folder\Wall (15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975" y="2924175"/>
            <a:ext cx="37592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3424833"/>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176338" y="2909888"/>
            <a:ext cx="6799262" cy="1303337"/>
          </a:xfrm>
        </p:spPr>
        <p:txBody>
          <a:bodyPr rtlCol="0">
            <a:normAutofit fontScale="90000"/>
          </a:bodyPr>
          <a:lstStyle/>
          <a:p>
            <a:pPr eaLnBrk="1" fontAlgn="auto" hangingPunct="1">
              <a:spcAft>
                <a:spcPts val="0"/>
              </a:spcAft>
              <a:defRPr/>
            </a:pPr>
            <a:r>
              <a:rPr lang="ar-SA" b="1" dirty="0" smtClean="0">
                <a:solidFill>
                  <a:schemeClr val="tx1">
                    <a:lumMod val="85000"/>
                    <a:lumOff val="15000"/>
                  </a:schemeClr>
                </a:solidFill>
              </a:rPr>
              <a:t>هل الدافع شيء مادي يمكن أن نراه ؟</a:t>
            </a:r>
            <a:br>
              <a:rPr lang="ar-SA" b="1" dirty="0" smtClean="0">
                <a:solidFill>
                  <a:schemeClr val="tx1">
                    <a:lumMod val="85000"/>
                    <a:lumOff val="15000"/>
                  </a:schemeClr>
                </a:solidFill>
              </a:rPr>
            </a:br>
            <a:endParaRPr lang="en-US" b="1" dirty="0" smtClean="0">
              <a:solidFill>
                <a:schemeClr val="tx1">
                  <a:lumMod val="85000"/>
                  <a:lumOff val="15000"/>
                </a:schemeClr>
              </a:solidFill>
            </a:endParaRPr>
          </a:p>
        </p:txBody>
      </p:sp>
      <p:sp>
        <p:nvSpPr>
          <p:cNvPr id="20483" name="عنصر نائب لرقم الشريحة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fld id="{A7F1DAA5-97D5-45DF-99FE-EE898B100512}" type="slidenum">
              <a:rPr lang="ar-SA" altLang="ar-IQ" sz="1000" smtClean="0">
                <a:latin typeface="Arial" panose="020B0604020202020204" pitchFamily="34" charset="0"/>
                <a:cs typeface="Arial" panose="020B0604020202020204" pitchFamily="34" charset="0"/>
              </a:rPr>
              <a:pPr/>
              <a:t>3</a:t>
            </a:fld>
            <a:endParaRPr lang="en-US" altLang="ar-IQ" sz="1000" smtClean="0">
              <a:latin typeface="Arial" panose="020B0604020202020204" pitchFamily="34" charset="0"/>
              <a:cs typeface="Arial" panose="020B0604020202020204" pitchFamily="34" charset="0"/>
            </a:endParaRPr>
          </a:p>
        </p:txBody>
      </p:sp>
      <p:sp>
        <p:nvSpPr>
          <p:cNvPr id="20484" name="Content Placeholder 1"/>
          <p:cNvSpPr>
            <a:spLocks noGrp="1"/>
          </p:cNvSpPr>
          <p:nvPr>
            <p:ph idx="1"/>
          </p:nvPr>
        </p:nvSpPr>
        <p:spPr/>
        <p:txBody>
          <a:bodyPr/>
          <a:lstStyle/>
          <a:p>
            <a:endParaRPr lang="en-US" altLang="en-US" smtClean="0"/>
          </a:p>
        </p:txBody>
      </p:sp>
    </p:spTree>
    <p:extLst>
      <p:ext uri="{BB962C8B-B14F-4D97-AF65-F5344CB8AC3E}">
        <p14:creationId xmlns:p14="http://schemas.microsoft.com/office/powerpoint/2010/main" val="2696605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176338" y="915988"/>
            <a:ext cx="6799262" cy="5176837"/>
          </a:xfrm>
        </p:spPr>
        <p:txBody>
          <a:bodyPr rtlCol="0">
            <a:normAutofit/>
          </a:bodyPr>
          <a:lstStyle/>
          <a:p>
            <a:pPr algn="just">
              <a:defRPr/>
            </a:pPr>
            <a:r>
              <a:rPr lang="ar-IQ" dirty="0">
                <a:solidFill>
                  <a:srgbClr val="00B050"/>
                </a:solidFill>
              </a:rPr>
              <a:t>هل توافق معي على أننا من دون دوافع لاتكون عندنا رغبة في عمل أي شيء</a:t>
            </a:r>
            <a:r>
              <a:rPr lang="ar-IQ" dirty="0" smtClean="0">
                <a:solidFill>
                  <a:srgbClr val="00B050"/>
                </a:solidFill>
              </a:rPr>
              <a:t>؟</a:t>
            </a:r>
            <a:r>
              <a:rPr lang="ar-IQ" dirty="0" smtClean="0"/>
              <a:t/>
            </a:r>
            <a:br>
              <a:rPr lang="ar-IQ" dirty="0" smtClean="0"/>
            </a:br>
            <a:r>
              <a:rPr lang="en-US" dirty="0" smtClean="0"/>
              <a:t/>
            </a:r>
            <a:br>
              <a:rPr lang="en-US" dirty="0" smtClean="0"/>
            </a:br>
            <a:r>
              <a:rPr lang="ar-IQ" dirty="0"/>
              <a:t>هل تعرف أي شخص تظن أنه كان يشغل وظيفة ممتازة ويتقاضي مرتباً محترماً ولكنه ترك عمله لأنه لم تكن لديه دوافع كافية للاستمرار في العمل.</a:t>
            </a:r>
            <a:r>
              <a:rPr lang="en-US" dirty="0" smtClean="0"/>
              <a:t/>
            </a:r>
            <a:br>
              <a:rPr lang="en-US" dirty="0" smtClean="0"/>
            </a:br>
            <a:endParaRPr lang="en-US" b="1" dirty="0" smtClean="0">
              <a:solidFill>
                <a:schemeClr val="tx1">
                  <a:lumMod val="85000"/>
                  <a:lumOff val="15000"/>
                </a:schemeClr>
              </a:solidFill>
            </a:endParaRPr>
          </a:p>
        </p:txBody>
      </p:sp>
      <p:sp>
        <p:nvSpPr>
          <p:cNvPr id="21507" name="عنصر نائب لرقم الشريحة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fld id="{6396E7AA-227A-491A-AD52-7FA48D30D5DA}" type="slidenum">
              <a:rPr lang="ar-SA" altLang="ar-IQ" sz="1000" smtClean="0">
                <a:latin typeface="Arial" panose="020B0604020202020204" pitchFamily="34" charset="0"/>
                <a:cs typeface="Arial" panose="020B0604020202020204" pitchFamily="34" charset="0"/>
              </a:rPr>
              <a:pPr/>
              <a:t>4</a:t>
            </a:fld>
            <a:endParaRPr lang="en-US" altLang="ar-IQ" sz="10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8518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87675" y="692150"/>
            <a:ext cx="2879725" cy="1296988"/>
          </a:xfrm>
          <a:solidFill>
            <a:schemeClr val="accent6">
              <a:lumMod val="20000"/>
              <a:lumOff val="80000"/>
            </a:schemeClr>
          </a:solidFill>
          <a:scene3d>
            <a:camera prst="legacyObliqueTopLeft"/>
            <a:lightRig rig="legacyFlat3" dir="t"/>
          </a:scene3d>
          <a:sp3d extrusionH="430200" prstMaterial="legacyMatte">
            <a:bevelT w="13500" h="13500" prst="angle"/>
            <a:bevelB w="13500" h="13500" prst="angle"/>
            <a:extrusionClr>
              <a:srgbClr val="FF99CC"/>
            </a:extrusionClr>
            <a:contourClr>
              <a:srgbClr val="FF99CC"/>
            </a:contourClr>
          </a:sp3d>
        </p:spPr>
        <p:txBody>
          <a:bodyPr>
            <a:normAutofit fontScale="90000"/>
            <a:flatTx/>
          </a:bodyPr>
          <a:lstStyle/>
          <a:p>
            <a:pPr eaLnBrk="1" hangingPunct="1">
              <a:defRPr/>
            </a:pPr>
            <a:r>
              <a:rPr lang="ar-SA" altLang="ar-IQ" dirty="0" smtClean="0">
                <a:ln>
                  <a:noFill/>
                </a:ln>
              </a:rPr>
              <a:t>ما المقصود بالدافعية</a:t>
            </a:r>
            <a:r>
              <a:rPr lang="en-US" altLang="ar-IQ" dirty="0" smtClean="0">
                <a:ln>
                  <a:noFill/>
                </a:ln>
              </a:rPr>
              <a:t>                       </a:t>
            </a:r>
          </a:p>
        </p:txBody>
      </p:sp>
      <p:pic>
        <p:nvPicPr>
          <p:cNvPr id="2355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73450" y="2997200"/>
            <a:ext cx="3055938"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Content Placeholder 1"/>
          <p:cNvSpPr>
            <a:spLocks noGrp="1"/>
          </p:cNvSpPr>
          <p:nvPr>
            <p:ph idx="1"/>
          </p:nvPr>
        </p:nvSpPr>
        <p:spPr/>
        <p:txBody>
          <a:bodyPr/>
          <a:lstStyle/>
          <a:p>
            <a:endParaRPr lang="en-US" altLang="en-US" smtClean="0"/>
          </a:p>
        </p:txBody>
      </p:sp>
    </p:spTree>
    <p:extLst>
      <p:ext uri="{BB962C8B-B14F-4D97-AF65-F5344CB8AC3E}">
        <p14:creationId xmlns:p14="http://schemas.microsoft.com/office/powerpoint/2010/main" val="2934642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304800"/>
            <a:ext cx="8229600" cy="5821363"/>
          </a:xfrm>
        </p:spPr>
        <p:txBody>
          <a:bodyPr/>
          <a:lstStyle/>
          <a:p>
            <a:pPr marL="341313" indent="-341313" algn="ctr" eaLnBrk="1" hangingPunct="1">
              <a:buFont typeface="Wingdings" panose="05000000000000000000" pitchFamily="2" charset="2"/>
              <a:buNone/>
            </a:pPr>
            <a:r>
              <a:rPr lang="ar-SA" altLang="ar-IQ" smtClean="0"/>
              <a:t>مخطط يوضح عمل الدافعية </a:t>
            </a:r>
          </a:p>
          <a:p>
            <a:pPr marL="341313" indent="-341313" eaLnBrk="1" hangingPunct="1">
              <a:buFont typeface="Wingdings" panose="05000000000000000000" pitchFamily="2" charset="2"/>
              <a:buNone/>
            </a:pPr>
            <a:endParaRPr lang="en-US" altLang="ar-IQ" smtClean="0"/>
          </a:p>
        </p:txBody>
      </p:sp>
      <p:sp>
        <p:nvSpPr>
          <p:cNvPr id="22531" name="Rectangle 4"/>
          <p:cNvSpPr>
            <a:spLocks noChangeArrowheads="1"/>
          </p:cNvSpPr>
          <p:nvPr/>
        </p:nvSpPr>
        <p:spPr bwMode="auto">
          <a:xfrm>
            <a:off x="3276600" y="990600"/>
            <a:ext cx="3167063" cy="609600"/>
          </a:xfrm>
          <a:prstGeom prst="rect">
            <a:avLst/>
          </a:prstGeom>
          <a:solidFill>
            <a:schemeClr val="accent1"/>
          </a:solidFill>
          <a:ln w="9525">
            <a:solidFill>
              <a:schemeClr val="tx1"/>
            </a:solidFill>
            <a:miter lim="800000"/>
            <a:headEnd/>
            <a:tailEnd/>
          </a:ln>
        </p:spPr>
        <p:txBody>
          <a:bodyPr wrap="none" lIns="91418" tIns="45709" rIns="91418" bIns="45709"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endParaRPr lang="ar-IQ" altLang="ar-IQ">
              <a:solidFill>
                <a:srgbClr val="FFFFFF"/>
              </a:solidFill>
            </a:endParaRPr>
          </a:p>
        </p:txBody>
      </p:sp>
      <p:sp>
        <p:nvSpPr>
          <p:cNvPr id="24580" name="Text Box 5"/>
          <p:cNvSpPr txBox="1">
            <a:spLocks noChangeArrowheads="1"/>
          </p:cNvSpPr>
          <p:nvPr/>
        </p:nvSpPr>
        <p:spPr bwMode="auto">
          <a:xfrm>
            <a:off x="4114800" y="1111250"/>
            <a:ext cx="2041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spAutoFit/>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a:spcBef>
                <a:spcPct val="50000"/>
              </a:spcBef>
            </a:pPr>
            <a:r>
              <a:rPr lang="ar-SA" altLang="ar-IQ" sz="2000" b="1">
                <a:solidFill>
                  <a:srgbClr val="FFFFFF"/>
                </a:solidFill>
                <a:cs typeface="Arial" panose="020B0604020202020204" pitchFamily="34" charset="0"/>
              </a:rPr>
              <a:t>حاجة </a:t>
            </a:r>
            <a:r>
              <a:rPr lang="en-US" altLang="ar-IQ" sz="2000" b="1">
                <a:solidFill>
                  <a:srgbClr val="FFFFFF"/>
                </a:solidFill>
                <a:cs typeface="Arial" panose="020B0604020202020204" pitchFamily="34" charset="0"/>
              </a:rPr>
              <a:t> NEED </a:t>
            </a:r>
          </a:p>
        </p:txBody>
      </p:sp>
      <p:sp>
        <p:nvSpPr>
          <p:cNvPr id="24581" name="Line 6"/>
          <p:cNvSpPr>
            <a:spLocks noChangeShapeType="1"/>
          </p:cNvSpPr>
          <p:nvPr/>
        </p:nvSpPr>
        <p:spPr bwMode="auto">
          <a:xfrm>
            <a:off x="4876800" y="1600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418" tIns="45709" rIns="91418" bIns="45709"/>
          <a:lstStyle/>
          <a:p>
            <a:endParaRPr lang="en-US"/>
          </a:p>
        </p:txBody>
      </p:sp>
      <p:sp>
        <p:nvSpPr>
          <p:cNvPr id="22534" name="Rectangle 7"/>
          <p:cNvSpPr>
            <a:spLocks noChangeArrowheads="1"/>
          </p:cNvSpPr>
          <p:nvPr/>
        </p:nvSpPr>
        <p:spPr bwMode="auto">
          <a:xfrm>
            <a:off x="3276600" y="1828800"/>
            <a:ext cx="3167063" cy="609600"/>
          </a:xfrm>
          <a:prstGeom prst="rect">
            <a:avLst/>
          </a:prstGeom>
          <a:solidFill>
            <a:schemeClr val="accent1"/>
          </a:solidFill>
          <a:ln w="9525">
            <a:solidFill>
              <a:schemeClr val="tx1"/>
            </a:solidFill>
            <a:miter lim="800000"/>
            <a:headEnd/>
            <a:tailEnd/>
          </a:ln>
        </p:spPr>
        <p:txBody>
          <a:bodyPr wrap="none" lIns="91418" tIns="45709" rIns="91418" bIns="45709"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a:endParaRPr lang="ar-IQ" altLang="ar-IQ" sz="1800">
              <a:solidFill>
                <a:srgbClr val="FFFFFF"/>
              </a:solidFill>
              <a:cs typeface="Arial" panose="020B0604020202020204" pitchFamily="34" charset="0"/>
            </a:endParaRPr>
          </a:p>
        </p:txBody>
      </p:sp>
      <p:sp>
        <p:nvSpPr>
          <p:cNvPr id="24583" name="Text Box 9"/>
          <p:cNvSpPr txBox="1">
            <a:spLocks noChangeArrowheads="1"/>
          </p:cNvSpPr>
          <p:nvPr/>
        </p:nvSpPr>
        <p:spPr bwMode="auto">
          <a:xfrm>
            <a:off x="3738563" y="1903413"/>
            <a:ext cx="2057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spAutoFit/>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a:spcBef>
                <a:spcPct val="50000"/>
              </a:spcBef>
            </a:pPr>
            <a:r>
              <a:rPr lang="ar-SA" altLang="ar-IQ" sz="2000" b="1">
                <a:solidFill>
                  <a:srgbClr val="FFFFFF"/>
                </a:solidFill>
                <a:cs typeface="Arial" panose="020B0604020202020204" pitchFamily="34" charset="0"/>
              </a:rPr>
              <a:t>توتر </a:t>
            </a:r>
            <a:r>
              <a:rPr lang="en-US" altLang="ar-IQ" sz="2000" b="1">
                <a:solidFill>
                  <a:srgbClr val="FFFFFF"/>
                </a:solidFill>
                <a:cs typeface="Arial" panose="020B0604020202020204" pitchFamily="34" charset="0"/>
              </a:rPr>
              <a:t> Tension</a:t>
            </a:r>
          </a:p>
        </p:txBody>
      </p:sp>
      <p:sp>
        <p:nvSpPr>
          <p:cNvPr id="24584" name="Line 10"/>
          <p:cNvSpPr>
            <a:spLocks noChangeShapeType="1"/>
          </p:cNvSpPr>
          <p:nvPr/>
        </p:nvSpPr>
        <p:spPr bwMode="auto">
          <a:xfrm>
            <a:off x="4876800" y="24384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418" tIns="45709" rIns="91418" bIns="45709"/>
          <a:lstStyle/>
          <a:p>
            <a:endParaRPr lang="en-US"/>
          </a:p>
        </p:txBody>
      </p:sp>
      <p:sp>
        <p:nvSpPr>
          <p:cNvPr id="24585" name="Line 11"/>
          <p:cNvSpPr>
            <a:spLocks noChangeShapeType="1"/>
          </p:cNvSpPr>
          <p:nvPr/>
        </p:nvSpPr>
        <p:spPr bwMode="auto">
          <a:xfrm>
            <a:off x="4876800" y="2438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418" tIns="45709" rIns="91418" bIns="45709"/>
          <a:lstStyle/>
          <a:p>
            <a:endParaRPr lang="en-US"/>
          </a:p>
        </p:txBody>
      </p:sp>
      <p:sp>
        <p:nvSpPr>
          <p:cNvPr id="22538" name="Rectangle 12"/>
          <p:cNvSpPr>
            <a:spLocks noChangeArrowheads="1"/>
          </p:cNvSpPr>
          <p:nvPr/>
        </p:nvSpPr>
        <p:spPr bwMode="auto">
          <a:xfrm>
            <a:off x="3276600" y="2667000"/>
            <a:ext cx="3167063" cy="609600"/>
          </a:xfrm>
          <a:prstGeom prst="rect">
            <a:avLst/>
          </a:prstGeom>
          <a:solidFill>
            <a:schemeClr val="accent1"/>
          </a:solidFill>
          <a:ln w="9525">
            <a:solidFill>
              <a:schemeClr val="tx1"/>
            </a:solidFill>
            <a:miter lim="800000"/>
            <a:headEnd/>
            <a:tailEnd/>
          </a:ln>
        </p:spPr>
        <p:txBody>
          <a:bodyPr wrap="none" lIns="91418" tIns="45709" rIns="91418" bIns="45709"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endParaRPr lang="ar-IQ" altLang="ar-IQ">
              <a:solidFill>
                <a:srgbClr val="FFFFFF"/>
              </a:solidFill>
            </a:endParaRPr>
          </a:p>
        </p:txBody>
      </p:sp>
      <p:sp>
        <p:nvSpPr>
          <p:cNvPr id="24587" name="Text Box 13"/>
          <p:cNvSpPr txBox="1">
            <a:spLocks noChangeArrowheads="1"/>
          </p:cNvSpPr>
          <p:nvPr/>
        </p:nvSpPr>
        <p:spPr bwMode="auto">
          <a:xfrm>
            <a:off x="4038600" y="2757488"/>
            <a:ext cx="1577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spAutoFit/>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a:spcBef>
                <a:spcPct val="50000"/>
              </a:spcBef>
            </a:pPr>
            <a:r>
              <a:rPr lang="ar-SA" altLang="ar-IQ" sz="2000" b="1">
                <a:solidFill>
                  <a:srgbClr val="FFFFFF"/>
                </a:solidFill>
                <a:cs typeface="Arial" panose="020B0604020202020204" pitchFamily="34" charset="0"/>
              </a:rPr>
              <a:t>حافز </a:t>
            </a:r>
            <a:r>
              <a:rPr lang="en-US" altLang="ar-IQ" sz="2000" b="1">
                <a:solidFill>
                  <a:srgbClr val="FFFFFF"/>
                </a:solidFill>
                <a:cs typeface="Arial" panose="020B0604020202020204" pitchFamily="34" charset="0"/>
              </a:rPr>
              <a:t> Drive</a:t>
            </a:r>
            <a:r>
              <a:rPr lang="en-US" altLang="ar-IQ" sz="2000">
                <a:solidFill>
                  <a:srgbClr val="FFFFFF"/>
                </a:solidFill>
                <a:cs typeface="Arial" panose="020B0604020202020204" pitchFamily="34" charset="0"/>
              </a:rPr>
              <a:t>  </a:t>
            </a:r>
          </a:p>
        </p:txBody>
      </p:sp>
      <p:sp>
        <p:nvSpPr>
          <p:cNvPr id="24588" name="Line 14"/>
          <p:cNvSpPr>
            <a:spLocks noChangeShapeType="1"/>
          </p:cNvSpPr>
          <p:nvPr/>
        </p:nvSpPr>
        <p:spPr bwMode="auto">
          <a:xfrm>
            <a:off x="4876800" y="3276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418" tIns="45709" rIns="91418" bIns="45709"/>
          <a:lstStyle/>
          <a:p>
            <a:endParaRPr lang="en-US"/>
          </a:p>
        </p:txBody>
      </p:sp>
      <p:sp>
        <p:nvSpPr>
          <p:cNvPr id="22541" name="Rectangle 15"/>
          <p:cNvSpPr>
            <a:spLocks noChangeArrowheads="1"/>
          </p:cNvSpPr>
          <p:nvPr/>
        </p:nvSpPr>
        <p:spPr bwMode="auto">
          <a:xfrm>
            <a:off x="3276600" y="3581400"/>
            <a:ext cx="3167063" cy="609600"/>
          </a:xfrm>
          <a:prstGeom prst="rect">
            <a:avLst/>
          </a:prstGeom>
          <a:solidFill>
            <a:schemeClr val="accent1"/>
          </a:solidFill>
          <a:ln w="9525">
            <a:solidFill>
              <a:schemeClr val="tx1"/>
            </a:solidFill>
            <a:miter lim="800000"/>
            <a:headEnd/>
            <a:tailEnd/>
          </a:ln>
        </p:spPr>
        <p:txBody>
          <a:bodyPr wrap="none" lIns="91418" tIns="45709" rIns="91418" bIns="45709"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endParaRPr lang="ar-IQ" altLang="ar-IQ">
              <a:solidFill>
                <a:srgbClr val="FFFFFF"/>
              </a:solidFill>
            </a:endParaRPr>
          </a:p>
        </p:txBody>
      </p:sp>
      <p:sp>
        <p:nvSpPr>
          <p:cNvPr id="24590" name="Text Box 16"/>
          <p:cNvSpPr txBox="1">
            <a:spLocks noChangeArrowheads="1"/>
          </p:cNvSpPr>
          <p:nvPr/>
        </p:nvSpPr>
        <p:spPr bwMode="auto">
          <a:xfrm>
            <a:off x="4114800" y="3657600"/>
            <a:ext cx="15240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spAutoFit/>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a:spcBef>
                <a:spcPct val="50000"/>
              </a:spcBef>
            </a:pPr>
            <a:r>
              <a:rPr lang="ar-SA" altLang="ar-IQ" sz="1800" b="1">
                <a:solidFill>
                  <a:srgbClr val="FFFFFF"/>
                </a:solidFill>
                <a:cs typeface="Arial" panose="020B0604020202020204" pitchFamily="34" charset="0"/>
              </a:rPr>
              <a:t>نشاط </a:t>
            </a:r>
            <a:r>
              <a:rPr lang="en-US" altLang="ar-IQ" sz="1800" b="1">
                <a:solidFill>
                  <a:srgbClr val="FFFFFF"/>
                </a:solidFill>
                <a:cs typeface="Arial" panose="020B0604020202020204" pitchFamily="34" charset="0"/>
              </a:rPr>
              <a:t> Action</a:t>
            </a:r>
            <a:r>
              <a:rPr lang="en-US" altLang="ar-IQ" sz="1800">
                <a:solidFill>
                  <a:srgbClr val="FFFFFF"/>
                </a:solidFill>
                <a:cs typeface="Arial" panose="020B0604020202020204" pitchFamily="34" charset="0"/>
              </a:rPr>
              <a:t> </a:t>
            </a:r>
          </a:p>
        </p:txBody>
      </p:sp>
      <p:sp>
        <p:nvSpPr>
          <p:cNvPr id="24591" name="Line 17"/>
          <p:cNvSpPr>
            <a:spLocks noChangeShapeType="1"/>
          </p:cNvSpPr>
          <p:nvPr/>
        </p:nvSpPr>
        <p:spPr bwMode="auto">
          <a:xfrm>
            <a:off x="4876800" y="4191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418" tIns="45709" rIns="91418" bIns="45709"/>
          <a:lstStyle/>
          <a:p>
            <a:endParaRPr lang="en-US"/>
          </a:p>
        </p:txBody>
      </p:sp>
      <p:sp>
        <p:nvSpPr>
          <p:cNvPr id="22544" name="Rectangle 18"/>
          <p:cNvSpPr>
            <a:spLocks noChangeArrowheads="1"/>
          </p:cNvSpPr>
          <p:nvPr/>
        </p:nvSpPr>
        <p:spPr bwMode="auto">
          <a:xfrm>
            <a:off x="3276600" y="4495800"/>
            <a:ext cx="3167063" cy="685800"/>
          </a:xfrm>
          <a:prstGeom prst="rect">
            <a:avLst/>
          </a:prstGeom>
          <a:solidFill>
            <a:schemeClr val="accent1"/>
          </a:solidFill>
          <a:ln w="9525">
            <a:solidFill>
              <a:schemeClr val="tx1"/>
            </a:solidFill>
            <a:miter lim="800000"/>
            <a:headEnd/>
            <a:tailEnd/>
          </a:ln>
        </p:spPr>
        <p:txBody>
          <a:bodyPr wrap="none" lIns="91418" tIns="45709" rIns="91418" bIns="45709"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a:endParaRPr lang="ar-IQ" altLang="ar-IQ" sz="1800">
              <a:solidFill>
                <a:srgbClr val="FFFFFF"/>
              </a:solidFill>
              <a:cs typeface="Arial" panose="020B0604020202020204" pitchFamily="34" charset="0"/>
            </a:endParaRPr>
          </a:p>
        </p:txBody>
      </p:sp>
      <p:sp>
        <p:nvSpPr>
          <p:cNvPr id="24593" name="Text Box 20"/>
          <p:cNvSpPr txBox="1">
            <a:spLocks noChangeArrowheads="1"/>
          </p:cNvSpPr>
          <p:nvPr/>
        </p:nvSpPr>
        <p:spPr bwMode="auto">
          <a:xfrm>
            <a:off x="3962400" y="4572000"/>
            <a:ext cx="1524000"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spAutoFit/>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a:spcBef>
                <a:spcPct val="50000"/>
              </a:spcBef>
            </a:pPr>
            <a:r>
              <a:rPr lang="ar-SA" altLang="ar-IQ" sz="1800" b="1">
                <a:solidFill>
                  <a:srgbClr val="FFFFFF"/>
                </a:solidFill>
                <a:cs typeface="Arial" panose="020B0604020202020204" pitchFamily="34" charset="0"/>
              </a:rPr>
              <a:t>إزالة المثير</a:t>
            </a:r>
            <a:r>
              <a:rPr lang="ar-SA" altLang="ar-IQ" sz="1800">
                <a:solidFill>
                  <a:srgbClr val="FFFFFF"/>
                </a:solidFill>
                <a:cs typeface="Arial" panose="020B0604020202020204" pitchFamily="34" charset="0"/>
              </a:rPr>
              <a:t> </a:t>
            </a:r>
            <a:endParaRPr lang="en-US" altLang="ar-IQ" sz="1800">
              <a:solidFill>
                <a:srgbClr val="FFFFFF"/>
              </a:solidFill>
              <a:cs typeface="Arial" panose="020B0604020202020204" pitchFamily="34" charset="0"/>
            </a:endParaRPr>
          </a:p>
        </p:txBody>
      </p:sp>
      <p:sp>
        <p:nvSpPr>
          <p:cNvPr id="24594" name="Line 22"/>
          <p:cNvSpPr>
            <a:spLocks noChangeShapeType="1"/>
          </p:cNvSpPr>
          <p:nvPr/>
        </p:nvSpPr>
        <p:spPr bwMode="auto">
          <a:xfrm>
            <a:off x="4876800" y="5181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1418" tIns="45709" rIns="91418" bIns="45709"/>
          <a:lstStyle/>
          <a:p>
            <a:endParaRPr lang="en-US"/>
          </a:p>
        </p:txBody>
      </p:sp>
      <p:sp>
        <p:nvSpPr>
          <p:cNvPr id="22547" name="Rectangle 23"/>
          <p:cNvSpPr>
            <a:spLocks noChangeArrowheads="1"/>
          </p:cNvSpPr>
          <p:nvPr/>
        </p:nvSpPr>
        <p:spPr bwMode="auto">
          <a:xfrm>
            <a:off x="3276600" y="5373688"/>
            <a:ext cx="3167063" cy="838200"/>
          </a:xfrm>
          <a:prstGeom prst="rect">
            <a:avLst/>
          </a:prstGeom>
          <a:solidFill>
            <a:schemeClr val="accent1"/>
          </a:solidFill>
          <a:ln w="9525">
            <a:solidFill>
              <a:schemeClr val="tx1"/>
            </a:solidFill>
            <a:miter lim="800000"/>
            <a:headEnd/>
            <a:tailEnd/>
          </a:ln>
        </p:spPr>
        <p:txBody>
          <a:bodyPr wrap="none" lIns="91418" tIns="45709" rIns="91418" bIns="45709"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endParaRPr lang="ar-IQ" altLang="ar-IQ">
              <a:solidFill>
                <a:srgbClr val="FFFFFF"/>
              </a:solidFill>
            </a:endParaRPr>
          </a:p>
        </p:txBody>
      </p:sp>
      <p:sp>
        <p:nvSpPr>
          <p:cNvPr id="24596" name="Text Box 24"/>
          <p:cNvSpPr txBox="1">
            <a:spLocks noChangeArrowheads="1"/>
          </p:cNvSpPr>
          <p:nvPr/>
        </p:nvSpPr>
        <p:spPr bwMode="auto">
          <a:xfrm>
            <a:off x="3810000" y="5375275"/>
            <a:ext cx="20574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spAutoFit/>
          </a:bodyP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algn="ctr">
              <a:spcBef>
                <a:spcPct val="50000"/>
              </a:spcBef>
            </a:pPr>
            <a:r>
              <a:rPr lang="ar-SA" altLang="ar-IQ" sz="1800" b="1">
                <a:solidFill>
                  <a:srgbClr val="FFFFFF"/>
                </a:solidFill>
                <a:cs typeface="Arial" panose="020B0604020202020204" pitchFamily="34" charset="0"/>
              </a:rPr>
              <a:t>استعادة التوازن الحيوي </a:t>
            </a:r>
          </a:p>
          <a:p>
            <a:pPr algn="ctr">
              <a:spcBef>
                <a:spcPct val="50000"/>
              </a:spcBef>
            </a:pPr>
            <a:r>
              <a:rPr lang="en-US" altLang="ar-IQ" sz="1800" b="1">
                <a:solidFill>
                  <a:srgbClr val="FFFFFF"/>
                </a:solidFill>
                <a:cs typeface="Arial" panose="020B0604020202020204" pitchFamily="34" charset="0"/>
              </a:rPr>
              <a:t>Homeostasis</a:t>
            </a:r>
          </a:p>
        </p:txBody>
      </p:sp>
    </p:spTree>
    <p:extLst>
      <p:ext uri="{BB962C8B-B14F-4D97-AF65-F5344CB8AC3E}">
        <p14:creationId xmlns:p14="http://schemas.microsoft.com/office/powerpoint/2010/main" val="1371175415"/>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wheel(1)">
                                      <p:cBhvr>
                                        <p:cTn id="7" dur="2000"/>
                                        <p:tgtEl>
                                          <p:spTgt spid="225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2534"/>
                                        </p:tgtEl>
                                        <p:attrNameLst>
                                          <p:attrName>style.visibility</p:attrName>
                                        </p:attrNameLst>
                                      </p:cBhvr>
                                      <p:to>
                                        <p:strVal val="visible"/>
                                      </p:to>
                                    </p:set>
                                    <p:animEffect transition="in" filter="diamond(in)">
                                      <p:cBhvr>
                                        <p:cTn id="12" dur="2000"/>
                                        <p:tgtEl>
                                          <p:spTgt spid="225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2538"/>
                                        </p:tgtEl>
                                        <p:attrNameLst>
                                          <p:attrName>style.visibility</p:attrName>
                                        </p:attrNameLst>
                                      </p:cBhvr>
                                      <p:to>
                                        <p:strVal val="visible"/>
                                      </p:to>
                                    </p:set>
                                    <p:animEffect transition="in" filter="diamond(in)">
                                      <p:cBhvr>
                                        <p:cTn id="17" dur="2000"/>
                                        <p:tgtEl>
                                          <p:spTgt spid="225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41"/>
                                        </p:tgtEl>
                                        <p:attrNameLst>
                                          <p:attrName>style.visibility</p:attrName>
                                        </p:attrNameLst>
                                      </p:cBhvr>
                                      <p:to>
                                        <p:strVal val="visible"/>
                                      </p:to>
                                    </p:set>
                                    <p:animEffect transition="in" filter="blinds(horizontal)">
                                      <p:cBhvr>
                                        <p:cTn id="22" dur="500"/>
                                        <p:tgtEl>
                                          <p:spTgt spid="225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2544"/>
                                        </p:tgtEl>
                                        <p:attrNameLst>
                                          <p:attrName>style.visibility</p:attrName>
                                        </p:attrNameLst>
                                      </p:cBhvr>
                                      <p:to>
                                        <p:strVal val="visible"/>
                                      </p:to>
                                    </p:set>
                                    <p:animEffect transition="in" filter="fade">
                                      <p:cBhvr>
                                        <p:cTn id="27" dur="1000"/>
                                        <p:tgtEl>
                                          <p:spTgt spid="22544"/>
                                        </p:tgtEl>
                                      </p:cBhvr>
                                    </p:animEffect>
                                    <p:anim calcmode="lin" valueType="num">
                                      <p:cBhvr>
                                        <p:cTn id="28" dur="1000" fill="hold"/>
                                        <p:tgtEl>
                                          <p:spTgt spid="22544"/>
                                        </p:tgtEl>
                                        <p:attrNameLst>
                                          <p:attrName>ppt_x</p:attrName>
                                        </p:attrNameLst>
                                      </p:cBhvr>
                                      <p:tavLst>
                                        <p:tav tm="0">
                                          <p:val>
                                            <p:strVal val="#ppt_x"/>
                                          </p:val>
                                        </p:tav>
                                        <p:tav tm="100000">
                                          <p:val>
                                            <p:strVal val="#ppt_x"/>
                                          </p:val>
                                        </p:tav>
                                      </p:tavLst>
                                    </p:anim>
                                    <p:anim calcmode="lin" valueType="num">
                                      <p:cBhvr>
                                        <p:cTn id="29" dur="1000" fill="hold"/>
                                        <p:tgtEl>
                                          <p:spTgt spid="22544"/>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2547"/>
                                        </p:tgtEl>
                                        <p:attrNameLst>
                                          <p:attrName>style.visibility</p:attrName>
                                        </p:attrNameLst>
                                      </p:cBhvr>
                                      <p:to>
                                        <p:strVal val="visible"/>
                                      </p:to>
                                    </p:set>
                                    <p:anim calcmode="lin" valueType="num">
                                      <p:cBhvr additive="base">
                                        <p:cTn id="34" dur="500" fill="hold"/>
                                        <p:tgtEl>
                                          <p:spTgt spid="22547"/>
                                        </p:tgtEl>
                                        <p:attrNameLst>
                                          <p:attrName>ppt_x</p:attrName>
                                        </p:attrNameLst>
                                      </p:cBhvr>
                                      <p:tavLst>
                                        <p:tav tm="0">
                                          <p:val>
                                            <p:strVal val="#ppt_x"/>
                                          </p:val>
                                        </p:tav>
                                        <p:tav tm="100000">
                                          <p:val>
                                            <p:strVal val="#ppt_x"/>
                                          </p:val>
                                        </p:tav>
                                      </p:tavLst>
                                    </p:anim>
                                    <p:anim calcmode="lin" valueType="num">
                                      <p:cBhvr additive="base">
                                        <p:cTn id="35" dur="500" fill="hold"/>
                                        <p:tgtEl>
                                          <p:spTgt spid="225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nimBg="1"/>
      <p:bldP spid="22534" grpId="0" animBg="1"/>
      <p:bldP spid="22538" grpId="0" animBg="1"/>
      <p:bldP spid="22541" grpId="0" animBg="1"/>
      <p:bldP spid="22544" grpId="0" animBg="1"/>
      <p:bldP spid="225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700338" y="260350"/>
            <a:ext cx="3671887" cy="850900"/>
          </a:xfrm>
          <a:solidFill>
            <a:srgbClr val="00FFFF"/>
          </a:solidFill>
          <a:ln w="76200" cmpd="tri">
            <a:solidFill>
              <a:srgbClr val="FF0000"/>
            </a:solidFill>
            <a:miter lim="800000"/>
            <a:headEnd/>
            <a:tailEnd/>
          </a:ln>
        </p:spPr>
        <p:txBody>
          <a:bodyPr/>
          <a:lstStyle/>
          <a:p>
            <a:r>
              <a:rPr lang="ar-SA" altLang="ar-IQ" b="1" smtClean="0">
                <a:ln>
                  <a:noFill/>
                </a:ln>
              </a:rPr>
              <a:t>وظائف الدافعية :</a:t>
            </a:r>
            <a:endParaRPr lang="en-US" altLang="ar-IQ" sz="4800" smtClean="0">
              <a:ln>
                <a:noFill/>
              </a:ln>
            </a:endParaRPr>
          </a:p>
        </p:txBody>
      </p:sp>
      <p:sp>
        <p:nvSpPr>
          <p:cNvPr id="88074" name="AutoShape 10"/>
          <p:cNvSpPr>
            <a:spLocks noChangeArrowheads="1"/>
          </p:cNvSpPr>
          <p:nvPr/>
        </p:nvSpPr>
        <p:spPr bwMode="auto">
          <a:xfrm>
            <a:off x="5795963" y="1196975"/>
            <a:ext cx="2520950" cy="1223963"/>
          </a:xfrm>
          <a:prstGeom prst="flowChartAlternateProcess">
            <a:avLst/>
          </a:prstGeom>
          <a:solidFill>
            <a:srgbClr val="CCFF66"/>
          </a:solidFill>
          <a:ln>
            <a:noFill/>
          </a:ln>
          <a:extLst>
            <a:ext uri="{91240B29-F687-4F45-9708-019B960494DF}">
              <a14:hiddenLine xmlns:a14="http://schemas.microsoft.com/office/drawing/2010/main" w="57150" cmpd="thickThin">
                <a:solidFill>
                  <a:srgbClr val="000000"/>
                </a:solidFill>
                <a:miter lim="800000"/>
                <a:headEnd/>
                <a:tailEnd/>
              </a14:hiddenLine>
            </a:ext>
          </a:extLst>
        </p:spPr>
        <p:txBody>
          <a:bodyPr wrap="none" lIns="90000" tIns="46800" rIns="90000" bIns="46800"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rtl="1"/>
            <a:r>
              <a:rPr lang="ar-SA" altLang="ar-IQ"/>
              <a:t>1- استثارة السلوك.</a:t>
            </a:r>
            <a:endParaRPr lang="en-US" altLang="ar-IQ" sz="3200"/>
          </a:p>
        </p:txBody>
      </p:sp>
      <p:sp>
        <p:nvSpPr>
          <p:cNvPr id="88081" name="AutoShape 17"/>
          <p:cNvSpPr>
            <a:spLocks noChangeArrowheads="1"/>
          </p:cNvSpPr>
          <p:nvPr/>
        </p:nvSpPr>
        <p:spPr bwMode="auto">
          <a:xfrm>
            <a:off x="5003800" y="2420938"/>
            <a:ext cx="2520950" cy="1223962"/>
          </a:xfrm>
          <a:prstGeom prst="flowChartAlternateProcess">
            <a:avLst/>
          </a:prstGeom>
          <a:solidFill>
            <a:srgbClr val="CCFF66"/>
          </a:solidFill>
          <a:ln>
            <a:noFill/>
          </a:ln>
          <a:extLst>
            <a:ext uri="{91240B29-F687-4F45-9708-019B960494DF}">
              <a14:hiddenLine xmlns:a14="http://schemas.microsoft.com/office/drawing/2010/main" w="57150" cmpd="thickThin">
                <a:solidFill>
                  <a:srgbClr val="000000"/>
                </a:solidFill>
                <a:miter lim="800000"/>
                <a:headEnd/>
                <a:tailEnd/>
              </a14:hiddenLine>
            </a:ext>
          </a:extLst>
        </p:spPr>
        <p:txBody>
          <a:bodyPr wrap="none" lIns="90000" tIns="46800" rIns="90000" bIns="46800"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rtl="1"/>
            <a:r>
              <a:rPr lang="ar-SA" altLang="ar-IQ"/>
              <a:t>2- توجيه السلوك.</a:t>
            </a:r>
            <a:endParaRPr lang="en-US" altLang="ar-IQ" sz="3200"/>
          </a:p>
        </p:txBody>
      </p:sp>
      <p:sp>
        <p:nvSpPr>
          <p:cNvPr id="9" name="AutoShape 17"/>
          <p:cNvSpPr>
            <a:spLocks noChangeArrowheads="1"/>
          </p:cNvSpPr>
          <p:nvPr/>
        </p:nvSpPr>
        <p:spPr bwMode="auto">
          <a:xfrm>
            <a:off x="3419475" y="3573463"/>
            <a:ext cx="2520950" cy="1223962"/>
          </a:xfrm>
          <a:prstGeom prst="flowChartAlternateProcess">
            <a:avLst/>
          </a:prstGeom>
          <a:solidFill>
            <a:srgbClr val="CCFF66"/>
          </a:solidFill>
          <a:ln>
            <a:noFill/>
          </a:ln>
          <a:extLst>
            <a:ext uri="{91240B29-F687-4F45-9708-019B960494DF}">
              <a14:hiddenLine xmlns:a14="http://schemas.microsoft.com/office/drawing/2010/main" w="57150" cmpd="thickThin">
                <a:solidFill>
                  <a:srgbClr val="000000"/>
                </a:solidFill>
                <a:miter lim="800000"/>
                <a:headEnd/>
                <a:tailEnd/>
              </a14:hiddenLine>
            </a:ext>
          </a:extLst>
        </p:spPr>
        <p:txBody>
          <a:bodyPr wrap="none" lIns="90000" tIns="46800" rIns="90000" bIns="46800" anchor="ctr"/>
          <a:lstStyle>
            <a:lvl1pPr>
              <a:defRPr sz="2400" u="sng">
                <a:solidFill>
                  <a:schemeClr val="tx1"/>
                </a:solidFill>
                <a:latin typeface="Times New Roman" panose="02020603050405020304" pitchFamily="18" charset="0"/>
                <a:cs typeface="Times New Roman" panose="02020603050405020304" pitchFamily="18" charset="0"/>
              </a:defRPr>
            </a:lvl1pPr>
            <a:lvl2pPr marL="742950" indent="-285750">
              <a:defRPr sz="2400" u="sng">
                <a:solidFill>
                  <a:schemeClr val="tx1"/>
                </a:solidFill>
                <a:latin typeface="Times New Roman" panose="02020603050405020304" pitchFamily="18" charset="0"/>
                <a:cs typeface="Times New Roman" panose="02020603050405020304" pitchFamily="18" charset="0"/>
              </a:defRPr>
            </a:lvl2pPr>
            <a:lvl3pPr marL="1143000" indent="-228600">
              <a:defRPr sz="2400" u="sng">
                <a:solidFill>
                  <a:schemeClr val="tx1"/>
                </a:solidFill>
                <a:latin typeface="Times New Roman" panose="02020603050405020304" pitchFamily="18" charset="0"/>
                <a:cs typeface="Times New Roman" panose="02020603050405020304" pitchFamily="18" charset="0"/>
              </a:defRPr>
            </a:lvl3pPr>
            <a:lvl4pPr marL="1600200" indent="-228600">
              <a:defRPr sz="2400" u="sng">
                <a:solidFill>
                  <a:schemeClr val="tx1"/>
                </a:solidFill>
                <a:latin typeface="Times New Roman" panose="02020603050405020304" pitchFamily="18" charset="0"/>
                <a:cs typeface="Times New Roman" panose="02020603050405020304" pitchFamily="18" charset="0"/>
              </a:defRPr>
            </a:lvl4pPr>
            <a:lvl5pPr marL="2057400" indent="-228600">
              <a:defRPr sz="24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cs typeface="Times New Roman" panose="02020603050405020304" pitchFamily="18" charset="0"/>
              </a:defRPr>
            </a:lvl9pPr>
          </a:lstStyle>
          <a:p>
            <a:pPr rtl="1"/>
            <a:r>
              <a:rPr lang="ar-SA" altLang="ar-IQ"/>
              <a:t>3- استمرارية  السلوك.</a:t>
            </a:r>
            <a:endParaRPr lang="en-US" altLang="ar-IQ" sz="3200"/>
          </a:p>
        </p:txBody>
      </p:sp>
      <p:sp>
        <p:nvSpPr>
          <p:cNvPr id="10" name="AutoShape 17"/>
          <p:cNvSpPr>
            <a:spLocks noChangeArrowheads="1"/>
          </p:cNvSpPr>
          <p:nvPr/>
        </p:nvSpPr>
        <p:spPr bwMode="auto">
          <a:xfrm>
            <a:off x="1690688" y="4725988"/>
            <a:ext cx="2520950" cy="1223962"/>
          </a:xfrm>
          <a:prstGeom prst="flowChartAlternateProcess">
            <a:avLst/>
          </a:prstGeom>
          <a:solidFill>
            <a:srgbClr val="CCFF66"/>
          </a:solidFill>
          <a:ln w="57150" cmpd="thickThin">
            <a:noFill/>
            <a:miter lim="800000"/>
            <a:headEnd/>
            <a:tailEnd/>
          </a:ln>
          <a:effectLst/>
        </p:spPr>
        <p:txBody>
          <a:bodyPr wrap="none" lIns="90000" tIns="46800" rIns="90000" bIns="46800" anchor="ctr"/>
          <a:lstStyle/>
          <a:p>
            <a:pPr rtl="1">
              <a:defRPr/>
            </a:pPr>
            <a:r>
              <a:rPr lang="ar-SA" dirty="0"/>
              <a:t>4- تحسين الاداء.</a:t>
            </a:r>
            <a:r>
              <a:rPr lang="ar-SA" dirty="0">
                <a:effectLst>
                  <a:outerShdw blurRad="38100" dist="38100" dir="2700000" algn="tl">
                    <a:srgbClr val="000000"/>
                  </a:outerShdw>
                </a:effectLst>
              </a:rPr>
              <a:t> </a:t>
            </a:r>
            <a:endParaRPr lang="en-US" sz="3200" dirty="0"/>
          </a:p>
        </p:txBody>
      </p:sp>
    </p:spTree>
    <p:extLst>
      <p:ext uri="{BB962C8B-B14F-4D97-AF65-F5344CB8AC3E}">
        <p14:creationId xmlns:p14="http://schemas.microsoft.com/office/powerpoint/2010/main" val="263019670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8074"/>
                                        </p:tgtEl>
                                        <p:attrNameLst>
                                          <p:attrName>style.visibility</p:attrName>
                                        </p:attrNameLst>
                                      </p:cBhvr>
                                      <p:to>
                                        <p:strVal val="visible"/>
                                      </p:to>
                                    </p:set>
                                    <p:animEffect transition="in" filter="box(in)">
                                      <p:cBhvr>
                                        <p:cTn id="7" dur="500"/>
                                        <p:tgtEl>
                                          <p:spTgt spid="88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8081"/>
                                        </p:tgtEl>
                                        <p:attrNameLst>
                                          <p:attrName>style.visibility</p:attrName>
                                        </p:attrNameLst>
                                      </p:cBhvr>
                                      <p:to>
                                        <p:strVal val="visible"/>
                                      </p:to>
                                    </p:set>
                                    <p:animEffect transition="in" filter="box(in)">
                                      <p:cBhvr>
                                        <p:cTn id="12" dur="500"/>
                                        <p:tgtEl>
                                          <p:spTgt spid="880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4" grpId="0" animBg="1"/>
      <p:bldP spid="88081"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71550" y="2781300"/>
            <a:ext cx="6799263" cy="1000125"/>
          </a:xfrm>
          <a:gradFill rotWithShape="1">
            <a:gsLst>
              <a:gs pos="0">
                <a:srgbClr val="00FFFF"/>
              </a:gs>
              <a:gs pos="50000">
                <a:schemeClr val="bg1"/>
              </a:gs>
              <a:gs pos="100000">
                <a:srgbClr val="00FFFF"/>
              </a:gs>
            </a:gsLst>
            <a:lin ang="5400000" scaled="1"/>
          </a:gradFill>
          <a:ln w="76200">
            <a:solidFill>
              <a:srgbClr val="008080"/>
            </a:solidFill>
            <a:miter lim="800000"/>
            <a:headEnd/>
            <a:tailEnd/>
          </a:ln>
        </p:spPr>
        <p:txBody>
          <a:bodyPr rtlCol="0">
            <a:normAutofit/>
          </a:bodyPr>
          <a:lstStyle/>
          <a:p>
            <a:pPr algn="ctr" eaLnBrk="1" fontAlgn="auto" hangingPunct="1">
              <a:spcAft>
                <a:spcPts val="0"/>
              </a:spcAft>
              <a:defRPr/>
            </a:pPr>
            <a:r>
              <a:rPr lang="ar-SA" altLang="ar-IQ" dirty="0">
                <a:solidFill>
                  <a:schemeClr val="tx1">
                    <a:lumMod val="85000"/>
                    <a:lumOff val="15000"/>
                  </a:schemeClr>
                </a:solidFill>
              </a:rPr>
              <a:t>الدوافع الداخلية</a:t>
            </a:r>
            <a:endParaRPr lang="en-US" altLang="ar-IQ" dirty="0">
              <a:solidFill>
                <a:schemeClr val="tx1">
                  <a:lumMod val="85000"/>
                  <a:lumOff val="15000"/>
                </a:schemeClr>
              </a:solidFill>
            </a:endParaRPr>
          </a:p>
        </p:txBody>
      </p:sp>
    </p:spTree>
    <p:extLst>
      <p:ext uri="{BB962C8B-B14F-4D97-AF65-F5344CB8AC3E}">
        <p14:creationId xmlns:p14="http://schemas.microsoft.com/office/powerpoint/2010/main" val="824063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ox(in)">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76338" y="2027238"/>
            <a:ext cx="6799262" cy="927100"/>
          </a:xfrm>
          <a:gradFill rotWithShape="1">
            <a:gsLst>
              <a:gs pos="0">
                <a:srgbClr val="00FF00"/>
              </a:gs>
              <a:gs pos="100000">
                <a:schemeClr val="bg1"/>
              </a:gs>
            </a:gsLst>
            <a:path path="rect">
              <a:fillToRect t="100000" r="100000"/>
            </a:path>
          </a:gradFill>
          <a:ln>
            <a:solidFill>
              <a:srgbClr val="FF00FF"/>
            </a:solidFill>
            <a:miter lim="800000"/>
            <a:headEnd/>
            <a:tailEnd/>
          </a:ln>
        </p:spPr>
        <p:txBody>
          <a:bodyPr/>
          <a:lstStyle/>
          <a:p>
            <a:pPr algn="ctr" eaLnBrk="1" hangingPunct="1"/>
            <a:r>
              <a:rPr lang="ar-SA" altLang="ar-IQ" smtClean="0">
                <a:ln>
                  <a:noFill/>
                </a:ln>
              </a:rPr>
              <a:t>الدوافع الخارجية</a:t>
            </a:r>
          </a:p>
        </p:txBody>
      </p:sp>
    </p:spTree>
    <p:extLst>
      <p:ext uri="{BB962C8B-B14F-4D97-AF65-F5344CB8AC3E}">
        <p14:creationId xmlns:p14="http://schemas.microsoft.com/office/powerpoint/2010/main" val="16537936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ox(in)">
                                      <p:cBhvr>
                                        <p:cTn id="7"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3035</TotalTime>
  <Words>1085</Words>
  <Application>Microsoft Office PowerPoint</Application>
  <PresentationFormat>On-screen Show (4:3)</PresentationFormat>
  <Paragraphs>122</Paragraphs>
  <Slides>21</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Ali_K_Sharif bold</vt:lpstr>
      <vt:lpstr>Arial</vt:lpstr>
      <vt:lpstr>Calibri</vt:lpstr>
      <vt:lpstr>Lucida Sans Unicode</vt:lpstr>
      <vt:lpstr>PT Bold Heading</vt:lpstr>
      <vt:lpstr>Times New Roman</vt:lpstr>
      <vt:lpstr>Verdana</vt:lpstr>
      <vt:lpstr>Wingdings</vt:lpstr>
      <vt:lpstr>Wingdings 2</vt:lpstr>
      <vt:lpstr>Wingdings 3</vt:lpstr>
      <vt:lpstr>Concourse</vt:lpstr>
      <vt:lpstr>الدافعية</vt:lpstr>
      <vt:lpstr>تدريب فردي:</vt:lpstr>
      <vt:lpstr>هل الدافع شيء مادي يمكن أن نراه ؟ </vt:lpstr>
      <vt:lpstr>هل توافق معي على أننا من دون دوافع لاتكون عندنا رغبة في عمل أي شيء؟  هل تعرف أي شخص تظن أنه كان يشغل وظيفة ممتازة ويتقاضي مرتباً محترماً ولكنه ترك عمله لأنه لم تكن لديه دوافع كافية للاستمرار في العمل. </vt:lpstr>
      <vt:lpstr>ما المقصود بالدافعية                       </vt:lpstr>
      <vt:lpstr>PowerPoint Presentation</vt:lpstr>
      <vt:lpstr>وظائف الدافعية :</vt:lpstr>
      <vt:lpstr>الدوافع الداخلية</vt:lpstr>
      <vt:lpstr>الدوافع الخارجية</vt:lpstr>
      <vt:lpstr>ويمكن القول أن السلوك المدفوع يتميز بما يلي:</vt:lpstr>
      <vt:lpstr>نظرية ماسلو للحاجات </vt:lpstr>
      <vt:lpstr>هرم الحاجات          والدافعية لماسلو</vt:lpstr>
      <vt:lpstr>تطبيقات تربوية لنظرية ماسلو</vt:lpstr>
      <vt:lpstr>تطبيقات تربوية لنظرية ماسلو</vt:lpstr>
      <vt:lpstr>PowerPoint Presentation</vt:lpstr>
      <vt:lpstr>دافعیه‌ التحصیل(ِAchievement Motivation)</vt:lpstr>
      <vt:lpstr>الدافعية والتعلم</vt:lpstr>
      <vt:lpstr>  مقترحات عامة لزيادة الدافعية (1) </vt:lpstr>
      <vt:lpstr> مقترحات عامة لزيادة الدافعية (2)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deer</dc:creator>
  <cp:lastModifiedBy>Windows User</cp:lastModifiedBy>
  <cp:revision>316</cp:revision>
  <dcterms:created xsi:type="dcterms:W3CDTF">2012-03-04T12:32:24Z</dcterms:created>
  <dcterms:modified xsi:type="dcterms:W3CDTF">2019-05-23T12:17:29Z</dcterms:modified>
</cp:coreProperties>
</file>