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51"/>
  </p:notesMasterIdLst>
  <p:sldIdLst>
    <p:sldId id="259" r:id="rId2"/>
    <p:sldId id="410" r:id="rId3"/>
    <p:sldId id="268" r:id="rId4"/>
    <p:sldId id="269" r:id="rId5"/>
    <p:sldId id="357" r:id="rId6"/>
    <p:sldId id="360" r:id="rId7"/>
    <p:sldId id="361" r:id="rId8"/>
    <p:sldId id="362" r:id="rId9"/>
    <p:sldId id="363" r:id="rId10"/>
    <p:sldId id="270" r:id="rId11"/>
    <p:sldId id="365" r:id="rId12"/>
    <p:sldId id="287" r:id="rId13"/>
    <p:sldId id="364" r:id="rId14"/>
    <p:sldId id="366" r:id="rId15"/>
    <p:sldId id="368" r:id="rId16"/>
    <p:sldId id="412" r:id="rId17"/>
    <p:sldId id="413" r:id="rId18"/>
    <p:sldId id="418" r:id="rId19"/>
    <p:sldId id="370" r:id="rId20"/>
    <p:sldId id="371" r:id="rId21"/>
    <p:sldId id="288" r:id="rId22"/>
    <p:sldId id="377" r:id="rId23"/>
    <p:sldId id="378" r:id="rId24"/>
    <p:sldId id="416" r:id="rId25"/>
    <p:sldId id="415" r:id="rId26"/>
    <p:sldId id="387" r:id="rId27"/>
    <p:sldId id="273" r:id="rId28"/>
    <p:sldId id="380" r:id="rId29"/>
    <p:sldId id="274" r:id="rId30"/>
    <p:sldId id="275" r:id="rId31"/>
    <p:sldId id="347" r:id="rId32"/>
    <p:sldId id="381" r:id="rId33"/>
    <p:sldId id="382" r:id="rId34"/>
    <p:sldId id="383" r:id="rId35"/>
    <p:sldId id="384" r:id="rId36"/>
    <p:sldId id="385" r:id="rId37"/>
    <p:sldId id="390" r:id="rId38"/>
    <p:sldId id="396" r:id="rId39"/>
    <p:sldId id="391" r:id="rId40"/>
    <p:sldId id="392" r:id="rId41"/>
    <p:sldId id="393" r:id="rId42"/>
    <p:sldId id="394" r:id="rId43"/>
    <p:sldId id="395" r:id="rId44"/>
    <p:sldId id="397" r:id="rId45"/>
    <p:sldId id="398" r:id="rId46"/>
    <p:sldId id="400" r:id="rId47"/>
    <p:sldId id="414" r:id="rId48"/>
    <p:sldId id="405" r:id="rId49"/>
    <p:sldId id="417"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12EE"/>
    <a:srgbClr val="CC0066"/>
    <a:srgbClr val="966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38" autoAdjust="0"/>
    <p:restoredTop sz="87114" autoAdjust="0"/>
  </p:normalViewPr>
  <p:slideViewPr>
    <p:cSldViewPr>
      <p:cViewPr varScale="1">
        <p:scale>
          <a:sx n="64" d="100"/>
          <a:sy n="64"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89C0B-13C5-4305-A454-272186F91D3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A609FE8-BBFA-473D-9B82-46D0EE3E14BD}" type="pres">
      <dgm:prSet presAssocID="{F1D89C0B-13C5-4305-A454-272186F91D3B}" presName="Name0" presStyleCnt="0">
        <dgm:presLayoutVars>
          <dgm:chMax val="1"/>
          <dgm:dir/>
          <dgm:animLvl val="ctr"/>
          <dgm:resizeHandles val="exact"/>
        </dgm:presLayoutVars>
      </dgm:prSet>
      <dgm:spPr/>
      <dgm:t>
        <a:bodyPr/>
        <a:lstStyle/>
        <a:p>
          <a:endParaRPr lang="en-US"/>
        </a:p>
      </dgm:t>
    </dgm:pt>
  </dgm:ptLst>
  <dgm:cxnLst>
    <dgm:cxn modelId="{EA1DC4F5-170E-4194-8674-2B11EA0D7085}" type="presOf" srcId="{F1D89C0B-13C5-4305-A454-272186F91D3B}" destId="{4A609FE8-BBFA-473D-9B82-46D0EE3E14B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22412-5691-438F-A03B-EF38AD0293D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F06587C-5C0E-48F7-BBD6-4D50CD574286}">
      <dgm:prSet phldrT="[Text]" custT="1"/>
      <dgm:spPr>
        <a:solidFill>
          <a:schemeClr val="tx2">
            <a:lumMod val="20000"/>
            <a:lumOff val="80000"/>
          </a:schemeClr>
        </a:solidFill>
      </dgm:spPr>
      <dgm:t>
        <a:bodyPr/>
        <a:lstStyle/>
        <a:p>
          <a:r>
            <a:rPr lang="ar-SA" sz="2000" b="1" dirty="0" smtClean="0">
              <a:solidFill>
                <a:schemeClr val="tx1"/>
              </a:solidFill>
            </a:rPr>
            <a:t>أولاً/ الاستعداد للتعلم: </a:t>
          </a:r>
          <a:endParaRPr lang="en-US" sz="2000" dirty="0">
            <a:solidFill>
              <a:schemeClr val="tx1"/>
            </a:solidFill>
          </a:endParaRPr>
        </a:p>
      </dgm:t>
    </dgm:pt>
    <dgm:pt modelId="{B79E1C93-CC73-4949-9C69-6FF06941DE6B}" type="parTrans" cxnId="{F5FF30D7-D844-4BF7-8336-0DBE13A4017A}">
      <dgm:prSet/>
      <dgm:spPr/>
      <dgm:t>
        <a:bodyPr/>
        <a:lstStyle/>
        <a:p>
          <a:endParaRPr lang="en-US"/>
        </a:p>
      </dgm:t>
    </dgm:pt>
    <dgm:pt modelId="{8A3038CF-D96B-40E2-A46B-01F6911FCECB}" type="sibTrans" cxnId="{F5FF30D7-D844-4BF7-8336-0DBE13A4017A}">
      <dgm:prSet/>
      <dgm:spPr/>
      <dgm:t>
        <a:bodyPr/>
        <a:lstStyle/>
        <a:p>
          <a:endParaRPr lang="en-US"/>
        </a:p>
      </dgm:t>
    </dgm:pt>
    <dgm:pt modelId="{F976FD89-E3B0-4A61-A1D5-55AE2315FBE1}">
      <dgm:prSet phldrT="[Text]" custT="1"/>
      <dgm:spPr>
        <a:solidFill>
          <a:schemeClr val="bg2">
            <a:lumMod val="75000"/>
          </a:schemeClr>
        </a:solidFill>
      </dgm:spPr>
      <dgm:t>
        <a:bodyPr/>
        <a:lstStyle/>
        <a:p>
          <a:r>
            <a:rPr lang="ar-IQ" sz="2000" b="1" dirty="0" smtClean="0">
              <a:solidFill>
                <a:schemeClr val="tx1"/>
              </a:solidFill>
            </a:rPr>
            <a:t>ثانياً/ </a:t>
          </a:r>
          <a:r>
            <a:rPr lang="ar-SA" sz="2000" b="1" dirty="0" smtClean="0">
              <a:solidFill>
                <a:schemeClr val="tx1"/>
              </a:solidFill>
            </a:rPr>
            <a:t>النضج </a:t>
          </a:r>
          <a:r>
            <a:rPr lang="ar-SA" sz="2000" dirty="0" smtClean="0">
              <a:solidFill>
                <a:schemeClr val="tx1"/>
              </a:solidFill>
            </a:rPr>
            <a:t> </a:t>
          </a:r>
          <a:r>
            <a:rPr lang="en-US" sz="2000" dirty="0" smtClean="0">
              <a:solidFill>
                <a:schemeClr val="tx1"/>
              </a:solidFill>
            </a:rPr>
            <a:t>Maturation</a:t>
          </a:r>
          <a:endParaRPr lang="en-US" sz="2000" b="1" dirty="0">
            <a:solidFill>
              <a:schemeClr val="tx1"/>
            </a:solidFill>
          </a:endParaRPr>
        </a:p>
      </dgm:t>
    </dgm:pt>
    <dgm:pt modelId="{5C668CEA-AE7C-4DB2-9FE3-993A407D6177}" type="parTrans" cxnId="{A178B3A3-A2E8-40AD-8743-2E7796EECAA5}">
      <dgm:prSet/>
      <dgm:spPr/>
      <dgm:t>
        <a:bodyPr/>
        <a:lstStyle/>
        <a:p>
          <a:endParaRPr lang="en-US"/>
        </a:p>
      </dgm:t>
    </dgm:pt>
    <dgm:pt modelId="{3BFB5EEA-4C7E-4D56-9DCC-1CD669BEBD66}" type="sibTrans" cxnId="{A178B3A3-A2E8-40AD-8743-2E7796EECAA5}">
      <dgm:prSet/>
      <dgm:spPr/>
      <dgm:t>
        <a:bodyPr/>
        <a:lstStyle/>
        <a:p>
          <a:endParaRPr lang="en-US"/>
        </a:p>
      </dgm:t>
    </dgm:pt>
    <dgm:pt modelId="{3D2D773C-8BC1-4A1B-B304-7B8A2DF2CFD5}">
      <dgm:prSet phldrT="[Text]" custT="1"/>
      <dgm:spPr>
        <a:solidFill>
          <a:schemeClr val="accent6">
            <a:lumMod val="40000"/>
            <a:lumOff val="60000"/>
          </a:schemeClr>
        </a:solidFill>
      </dgm:spPr>
      <dgm:t>
        <a:bodyPr/>
        <a:lstStyle/>
        <a:p>
          <a:r>
            <a:rPr lang="ar-IQ" sz="2000" b="1" dirty="0" smtClean="0">
              <a:solidFill>
                <a:schemeClr val="tx1"/>
              </a:solidFill>
            </a:rPr>
            <a:t>ثالثاً</a:t>
          </a:r>
          <a:r>
            <a:rPr lang="ar-SA" sz="2000" b="1" dirty="0" smtClean="0">
              <a:solidFill>
                <a:schemeClr val="tx1"/>
              </a:solidFill>
            </a:rPr>
            <a:t>/ الدافعية:</a:t>
          </a:r>
          <a:r>
            <a:rPr lang="ar-SA" sz="2000" dirty="0" smtClean="0">
              <a:solidFill>
                <a:schemeClr val="tx1"/>
              </a:solidFill>
            </a:rPr>
            <a:t> </a:t>
          </a:r>
          <a:endParaRPr lang="en-US" sz="2000" dirty="0">
            <a:solidFill>
              <a:schemeClr val="tx1"/>
            </a:solidFill>
          </a:endParaRPr>
        </a:p>
      </dgm:t>
    </dgm:pt>
    <dgm:pt modelId="{793B179D-41C6-4BC9-8DDD-8B00C1D70C07}" type="parTrans" cxnId="{E8634F55-4C26-4E31-B2E4-0141C71DC7C6}">
      <dgm:prSet/>
      <dgm:spPr/>
      <dgm:t>
        <a:bodyPr/>
        <a:lstStyle/>
        <a:p>
          <a:endParaRPr lang="en-US"/>
        </a:p>
      </dgm:t>
    </dgm:pt>
    <dgm:pt modelId="{4F0BE57D-2C32-43FE-BE42-49B4AE5C3BC8}" type="sibTrans" cxnId="{E8634F55-4C26-4E31-B2E4-0141C71DC7C6}">
      <dgm:prSet/>
      <dgm:spPr/>
      <dgm:t>
        <a:bodyPr/>
        <a:lstStyle/>
        <a:p>
          <a:endParaRPr lang="en-US"/>
        </a:p>
      </dgm:t>
    </dgm:pt>
    <dgm:pt modelId="{561DE734-C278-4AAD-9722-88EF89A859C7}">
      <dgm:prSet phldrT="[Text]" custT="1"/>
      <dgm:spPr>
        <a:solidFill>
          <a:schemeClr val="accent4">
            <a:lumMod val="40000"/>
            <a:lumOff val="60000"/>
          </a:schemeClr>
        </a:solidFill>
      </dgm:spPr>
      <dgm:t>
        <a:bodyPr/>
        <a:lstStyle/>
        <a:p>
          <a:r>
            <a:rPr lang="ar-IQ" sz="2000" b="1" dirty="0" smtClean="0">
              <a:solidFill>
                <a:schemeClr val="tx1"/>
              </a:solidFill>
            </a:rPr>
            <a:t>رابعاً</a:t>
          </a:r>
          <a:r>
            <a:rPr lang="ar-IQ" sz="2000" dirty="0" smtClean="0">
              <a:solidFill>
                <a:schemeClr val="tx1"/>
              </a:solidFill>
            </a:rPr>
            <a:t>: </a:t>
          </a:r>
          <a:r>
            <a:rPr lang="ar-IQ" sz="2000" b="1" dirty="0" smtClean="0">
              <a:solidFill>
                <a:schemeClr val="tx1"/>
              </a:solidFill>
            </a:rPr>
            <a:t>المتعلم لابد أن يكون أمامه مشكلة تحتاج إلي الحل</a:t>
          </a:r>
          <a:r>
            <a:rPr lang="ar-IQ" sz="2000" dirty="0" smtClean="0">
              <a:solidFill>
                <a:schemeClr val="tx1"/>
              </a:solidFill>
            </a:rPr>
            <a:t> </a:t>
          </a:r>
          <a:endParaRPr lang="en-US" sz="2000" dirty="0">
            <a:solidFill>
              <a:schemeClr val="tx1"/>
            </a:solidFill>
          </a:endParaRPr>
        </a:p>
      </dgm:t>
    </dgm:pt>
    <dgm:pt modelId="{CB5336BE-7FF8-4805-82A0-46A4486276D4}" type="parTrans" cxnId="{0F32BF1E-BA57-401E-831B-E61EF3175CE6}">
      <dgm:prSet/>
      <dgm:spPr/>
      <dgm:t>
        <a:bodyPr/>
        <a:lstStyle/>
        <a:p>
          <a:endParaRPr lang="en-US"/>
        </a:p>
      </dgm:t>
    </dgm:pt>
    <dgm:pt modelId="{48F4BDFF-2BB8-4C8D-B948-92A609319E55}" type="sibTrans" cxnId="{0F32BF1E-BA57-401E-831B-E61EF3175CE6}">
      <dgm:prSet/>
      <dgm:spPr/>
      <dgm:t>
        <a:bodyPr/>
        <a:lstStyle/>
        <a:p>
          <a:endParaRPr lang="en-US"/>
        </a:p>
      </dgm:t>
    </dgm:pt>
    <dgm:pt modelId="{B7F58C3D-0F55-4159-A74B-3B817DB7DCEE}" type="pres">
      <dgm:prSet presAssocID="{EBF22412-5691-438F-A03B-EF38AD0293D6}" presName="cycle" presStyleCnt="0">
        <dgm:presLayoutVars>
          <dgm:dir/>
          <dgm:resizeHandles val="exact"/>
        </dgm:presLayoutVars>
      </dgm:prSet>
      <dgm:spPr/>
      <dgm:t>
        <a:bodyPr/>
        <a:lstStyle/>
        <a:p>
          <a:endParaRPr lang="en-US"/>
        </a:p>
      </dgm:t>
    </dgm:pt>
    <dgm:pt modelId="{BA036598-19A1-4BA6-A485-86BE5016B08F}" type="pres">
      <dgm:prSet presAssocID="{1F06587C-5C0E-48F7-BBD6-4D50CD574286}" presName="node" presStyleLbl="node1" presStyleIdx="0" presStyleCnt="4" custScaleX="225863" custScaleY="126036" custRadScaleRad="107064" custRadScaleInc="-3513">
        <dgm:presLayoutVars>
          <dgm:bulletEnabled val="1"/>
        </dgm:presLayoutVars>
      </dgm:prSet>
      <dgm:spPr/>
      <dgm:t>
        <a:bodyPr/>
        <a:lstStyle/>
        <a:p>
          <a:endParaRPr lang="en-US"/>
        </a:p>
      </dgm:t>
    </dgm:pt>
    <dgm:pt modelId="{5463F67A-127E-41F5-A335-6638270EECEB}" type="pres">
      <dgm:prSet presAssocID="{1F06587C-5C0E-48F7-BBD6-4D50CD574286}" presName="spNode" presStyleCnt="0"/>
      <dgm:spPr/>
    </dgm:pt>
    <dgm:pt modelId="{478726FA-6EE0-46D0-83CE-05DFF29B590E}" type="pres">
      <dgm:prSet presAssocID="{8A3038CF-D96B-40E2-A46B-01F6911FCECB}" presName="sibTrans" presStyleLbl="sibTrans1D1" presStyleIdx="0" presStyleCnt="4"/>
      <dgm:spPr/>
      <dgm:t>
        <a:bodyPr/>
        <a:lstStyle/>
        <a:p>
          <a:endParaRPr lang="en-US"/>
        </a:p>
      </dgm:t>
    </dgm:pt>
    <dgm:pt modelId="{DD579282-B4BD-44E7-9C74-DDD266F44541}" type="pres">
      <dgm:prSet presAssocID="{F976FD89-E3B0-4A61-A1D5-55AE2315FBE1}" presName="node" presStyleLbl="node1" presStyleIdx="1" presStyleCnt="4" custScaleX="184713" custScaleY="144413" custRadScaleRad="109952" custRadScaleInc="-4091">
        <dgm:presLayoutVars>
          <dgm:bulletEnabled val="1"/>
        </dgm:presLayoutVars>
      </dgm:prSet>
      <dgm:spPr/>
      <dgm:t>
        <a:bodyPr/>
        <a:lstStyle/>
        <a:p>
          <a:endParaRPr lang="en-US"/>
        </a:p>
      </dgm:t>
    </dgm:pt>
    <dgm:pt modelId="{DD6A09E9-0C15-4ACF-AD55-371168CDFF71}" type="pres">
      <dgm:prSet presAssocID="{F976FD89-E3B0-4A61-A1D5-55AE2315FBE1}" presName="spNode" presStyleCnt="0"/>
      <dgm:spPr/>
    </dgm:pt>
    <dgm:pt modelId="{30270BEE-9B6A-4C9A-BCD3-206F969CBF9A}" type="pres">
      <dgm:prSet presAssocID="{3BFB5EEA-4C7E-4D56-9DCC-1CD669BEBD66}" presName="sibTrans" presStyleLbl="sibTrans1D1" presStyleIdx="1" presStyleCnt="4"/>
      <dgm:spPr/>
      <dgm:t>
        <a:bodyPr/>
        <a:lstStyle/>
        <a:p>
          <a:endParaRPr lang="en-US"/>
        </a:p>
      </dgm:t>
    </dgm:pt>
    <dgm:pt modelId="{4CB177EB-34BF-4A3D-9C0A-3D9D208E4ACE}" type="pres">
      <dgm:prSet presAssocID="{3D2D773C-8BC1-4A1B-B304-7B8A2DF2CFD5}" presName="node" presStyleLbl="node1" presStyleIdx="2" presStyleCnt="4" custScaleX="192632" custScaleY="135756" custRadScaleRad="92912" custRadScaleInc="7797">
        <dgm:presLayoutVars>
          <dgm:bulletEnabled val="1"/>
        </dgm:presLayoutVars>
      </dgm:prSet>
      <dgm:spPr/>
      <dgm:t>
        <a:bodyPr/>
        <a:lstStyle/>
        <a:p>
          <a:endParaRPr lang="en-US"/>
        </a:p>
      </dgm:t>
    </dgm:pt>
    <dgm:pt modelId="{E3AE53D7-0EE0-405C-8C5F-E8510BD33CC5}" type="pres">
      <dgm:prSet presAssocID="{3D2D773C-8BC1-4A1B-B304-7B8A2DF2CFD5}" presName="spNode" presStyleCnt="0"/>
      <dgm:spPr/>
    </dgm:pt>
    <dgm:pt modelId="{0AF7CBAA-1C99-4C3E-8FC8-936B306C1F04}" type="pres">
      <dgm:prSet presAssocID="{4F0BE57D-2C32-43FE-BE42-49B4AE5C3BC8}" presName="sibTrans" presStyleLbl="sibTrans1D1" presStyleIdx="2" presStyleCnt="4"/>
      <dgm:spPr/>
      <dgm:t>
        <a:bodyPr/>
        <a:lstStyle/>
        <a:p>
          <a:endParaRPr lang="en-US"/>
        </a:p>
      </dgm:t>
    </dgm:pt>
    <dgm:pt modelId="{650B04BE-5BF5-4000-8E31-0CB1351F3D0F}" type="pres">
      <dgm:prSet presAssocID="{561DE734-C278-4AAD-9722-88EF89A859C7}" presName="node" presStyleLbl="node1" presStyleIdx="3" presStyleCnt="4" custScaleX="204558" custScaleY="145769" custRadScaleRad="118249" custRadScaleInc="5469">
        <dgm:presLayoutVars>
          <dgm:bulletEnabled val="1"/>
        </dgm:presLayoutVars>
      </dgm:prSet>
      <dgm:spPr/>
      <dgm:t>
        <a:bodyPr/>
        <a:lstStyle/>
        <a:p>
          <a:endParaRPr lang="en-US"/>
        </a:p>
      </dgm:t>
    </dgm:pt>
    <dgm:pt modelId="{F02966B2-100C-424B-A9AE-081DCD66A5FE}" type="pres">
      <dgm:prSet presAssocID="{561DE734-C278-4AAD-9722-88EF89A859C7}" presName="spNode" presStyleCnt="0"/>
      <dgm:spPr/>
    </dgm:pt>
    <dgm:pt modelId="{5D5DC6D7-7955-4DD8-A6A8-BBCC6B144B4D}" type="pres">
      <dgm:prSet presAssocID="{48F4BDFF-2BB8-4C8D-B948-92A609319E55}" presName="sibTrans" presStyleLbl="sibTrans1D1" presStyleIdx="3" presStyleCnt="4"/>
      <dgm:spPr/>
      <dgm:t>
        <a:bodyPr/>
        <a:lstStyle/>
        <a:p>
          <a:endParaRPr lang="en-US"/>
        </a:p>
      </dgm:t>
    </dgm:pt>
  </dgm:ptLst>
  <dgm:cxnLst>
    <dgm:cxn modelId="{94B7854A-5D55-42EC-B27C-DAAA8B6F1F8A}" type="presOf" srcId="{561DE734-C278-4AAD-9722-88EF89A859C7}" destId="{650B04BE-5BF5-4000-8E31-0CB1351F3D0F}" srcOrd="0" destOrd="0" presId="urn:microsoft.com/office/officeart/2005/8/layout/cycle6"/>
    <dgm:cxn modelId="{D62BBD72-A1BB-42FC-94EB-FD35E599DFF0}" type="presOf" srcId="{3BFB5EEA-4C7E-4D56-9DCC-1CD669BEBD66}" destId="{30270BEE-9B6A-4C9A-BCD3-206F969CBF9A}" srcOrd="0" destOrd="0" presId="urn:microsoft.com/office/officeart/2005/8/layout/cycle6"/>
    <dgm:cxn modelId="{C1D188D1-91C6-4108-B5EE-F295AE9822FB}" type="presOf" srcId="{4F0BE57D-2C32-43FE-BE42-49B4AE5C3BC8}" destId="{0AF7CBAA-1C99-4C3E-8FC8-936B306C1F04}" srcOrd="0" destOrd="0" presId="urn:microsoft.com/office/officeart/2005/8/layout/cycle6"/>
    <dgm:cxn modelId="{50AAB39A-17E5-4AAE-9E38-466CA850E5CD}" type="presOf" srcId="{8A3038CF-D96B-40E2-A46B-01F6911FCECB}" destId="{478726FA-6EE0-46D0-83CE-05DFF29B590E}" srcOrd="0" destOrd="0" presId="urn:microsoft.com/office/officeart/2005/8/layout/cycle6"/>
    <dgm:cxn modelId="{E8634F55-4C26-4E31-B2E4-0141C71DC7C6}" srcId="{EBF22412-5691-438F-A03B-EF38AD0293D6}" destId="{3D2D773C-8BC1-4A1B-B304-7B8A2DF2CFD5}" srcOrd="2" destOrd="0" parTransId="{793B179D-41C6-4BC9-8DDD-8B00C1D70C07}" sibTransId="{4F0BE57D-2C32-43FE-BE42-49B4AE5C3BC8}"/>
    <dgm:cxn modelId="{C7BAB4C2-681F-4992-A819-29F1051303D5}" type="presOf" srcId="{F976FD89-E3B0-4A61-A1D5-55AE2315FBE1}" destId="{DD579282-B4BD-44E7-9C74-DDD266F44541}" srcOrd="0" destOrd="0" presId="urn:microsoft.com/office/officeart/2005/8/layout/cycle6"/>
    <dgm:cxn modelId="{9050B768-9F65-4188-94E6-FB423B9A915E}" type="presOf" srcId="{EBF22412-5691-438F-A03B-EF38AD0293D6}" destId="{B7F58C3D-0F55-4159-A74B-3B817DB7DCEE}" srcOrd="0" destOrd="0" presId="urn:microsoft.com/office/officeart/2005/8/layout/cycle6"/>
    <dgm:cxn modelId="{09BC9677-C3E6-4690-BE48-32604CF9BACF}" type="presOf" srcId="{48F4BDFF-2BB8-4C8D-B948-92A609319E55}" destId="{5D5DC6D7-7955-4DD8-A6A8-BBCC6B144B4D}" srcOrd="0" destOrd="0" presId="urn:microsoft.com/office/officeart/2005/8/layout/cycle6"/>
    <dgm:cxn modelId="{A178B3A3-A2E8-40AD-8743-2E7796EECAA5}" srcId="{EBF22412-5691-438F-A03B-EF38AD0293D6}" destId="{F976FD89-E3B0-4A61-A1D5-55AE2315FBE1}" srcOrd="1" destOrd="0" parTransId="{5C668CEA-AE7C-4DB2-9FE3-993A407D6177}" sibTransId="{3BFB5EEA-4C7E-4D56-9DCC-1CD669BEBD66}"/>
    <dgm:cxn modelId="{0F32BF1E-BA57-401E-831B-E61EF3175CE6}" srcId="{EBF22412-5691-438F-A03B-EF38AD0293D6}" destId="{561DE734-C278-4AAD-9722-88EF89A859C7}" srcOrd="3" destOrd="0" parTransId="{CB5336BE-7FF8-4805-82A0-46A4486276D4}" sibTransId="{48F4BDFF-2BB8-4C8D-B948-92A609319E55}"/>
    <dgm:cxn modelId="{22B7226F-BBAE-45D5-A5D3-133965E9368C}" type="presOf" srcId="{3D2D773C-8BC1-4A1B-B304-7B8A2DF2CFD5}" destId="{4CB177EB-34BF-4A3D-9C0A-3D9D208E4ACE}" srcOrd="0" destOrd="0" presId="urn:microsoft.com/office/officeart/2005/8/layout/cycle6"/>
    <dgm:cxn modelId="{B1038244-191D-4156-B38F-61378A608B23}" type="presOf" srcId="{1F06587C-5C0E-48F7-BBD6-4D50CD574286}" destId="{BA036598-19A1-4BA6-A485-86BE5016B08F}" srcOrd="0" destOrd="0" presId="urn:microsoft.com/office/officeart/2005/8/layout/cycle6"/>
    <dgm:cxn modelId="{F5FF30D7-D844-4BF7-8336-0DBE13A4017A}" srcId="{EBF22412-5691-438F-A03B-EF38AD0293D6}" destId="{1F06587C-5C0E-48F7-BBD6-4D50CD574286}" srcOrd="0" destOrd="0" parTransId="{B79E1C93-CC73-4949-9C69-6FF06941DE6B}" sibTransId="{8A3038CF-D96B-40E2-A46B-01F6911FCECB}"/>
    <dgm:cxn modelId="{E92A6692-F8CB-40C5-A78F-A3C789E7EAE1}" type="presParOf" srcId="{B7F58C3D-0F55-4159-A74B-3B817DB7DCEE}" destId="{BA036598-19A1-4BA6-A485-86BE5016B08F}" srcOrd="0" destOrd="0" presId="urn:microsoft.com/office/officeart/2005/8/layout/cycle6"/>
    <dgm:cxn modelId="{4870D05B-6DC9-4D07-A634-C5D5EE2BD164}" type="presParOf" srcId="{B7F58C3D-0F55-4159-A74B-3B817DB7DCEE}" destId="{5463F67A-127E-41F5-A335-6638270EECEB}" srcOrd="1" destOrd="0" presId="urn:microsoft.com/office/officeart/2005/8/layout/cycle6"/>
    <dgm:cxn modelId="{FBCB5D05-7A07-4709-B3F0-73A86D15DCAF}" type="presParOf" srcId="{B7F58C3D-0F55-4159-A74B-3B817DB7DCEE}" destId="{478726FA-6EE0-46D0-83CE-05DFF29B590E}" srcOrd="2" destOrd="0" presId="urn:microsoft.com/office/officeart/2005/8/layout/cycle6"/>
    <dgm:cxn modelId="{C06CBAF8-2F55-446D-9675-9C0921FDF5AB}" type="presParOf" srcId="{B7F58C3D-0F55-4159-A74B-3B817DB7DCEE}" destId="{DD579282-B4BD-44E7-9C74-DDD266F44541}" srcOrd="3" destOrd="0" presId="urn:microsoft.com/office/officeart/2005/8/layout/cycle6"/>
    <dgm:cxn modelId="{AE51571F-174E-4F08-8F38-833F5534050E}" type="presParOf" srcId="{B7F58C3D-0F55-4159-A74B-3B817DB7DCEE}" destId="{DD6A09E9-0C15-4ACF-AD55-371168CDFF71}" srcOrd="4" destOrd="0" presId="urn:microsoft.com/office/officeart/2005/8/layout/cycle6"/>
    <dgm:cxn modelId="{631E52B5-6DE2-4865-BEF2-CE4C63B6C935}" type="presParOf" srcId="{B7F58C3D-0F55-4159-A74B-3B817DB7DCEE}" destId="{30270BEE-9B6A-4C9A-BCD3-206F969CBF9A}" srcOrd="5" destOrd="0" presId="urn:microsoft.com/office/officeart/2005/8/layout/cycle6"/>
    <dgm:cxn modelId="{25F196A8-45D3-4D5D-8D5D-5A5D3E177C44}" type="presParOf" srcId="{B7F58C3D-0F55-4159-A74B-3B817DB7DCEE}" destId="{4CB177EB-34BF-4A3D-9C0A-3D9D208E4ACE}" srcOrd="6" destOrd="0" presId="urn:microsoft.com/office/officeart/2005/8/layout/cycle6"/>
    <dgm:cxn modelId="{DA9408F7-F306-4921-9CAA-F702E3DF9DD7}" type="presParOf" srcId="{B7F58C3D-0F55-4159-A74B-3B817DB7DCEE}" destId="{E3AE53D7-0EE0-405C-8C5F-E8510BD33CC5}" srcOrd="7" destOrd="0" presId="urn:microsoft.com/office/officeart/2005/8/layout/cycle6"/>
    <dgm:cxn modelId="{D33EF54B-8199-48AE-8336-9467270E5349}" type="presParOf" srcId="{B7F58C3D-0F55-4159-A74B-3B817DB7DCEE}" destId="{0AF7CBAA-1C99-4C3E-8FC8-936B306C1F04}" srcOrd="8" destOrd="0" presId="urn:microsoft.com/office/officeart/2005/8/layout/cycle6"/>
    <dgm:cxn modelId="{44909A6E-504F-429A-9327-D0CC9AA2E361}" type="presParOf" srcId="{B7F58C3D-0F55-4159-A74B-3B817DB7DCEE}" destId="{650B04BE-5BF5-4000-8E31-0CB1351F3D0F}" srcOrd="9" destOrd="0" presId="urn:microsoft.com/office/officeart/2005/8/layout/cycle6"/>
    <dgm:cxn modelId="{D1DEF5A1-A060-49EC-81CC-B2C73C5D931A}" type="presParOf" srcId="{B7F58C3D-0F55-4159-A74B-3B817DB7DCEE}" destId="{F02966B2-100C-424B-A9AE-081DCD66A5FE}" srcOrd="10" destOrd="0" presId="urn:microsoft.com/office/officeart/2005/8/layout/cycle6"/>
    <dgm:cxn modelId="{E1F2496D-82F5-4731-8415-6D926AE3692E}" type="presParOf" srcId="{B7F58C3D-0F55-4159-A74B-3B817DB7DCEE}" destId="{5D5DC6D7-7955-4DD8-A6A8-BBCC6B144B4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36598-19A1-4BA6-A485-86BE5016B08F}">
      <dsp:nvSpPr>
        <dsp:cNvPr id="0" name=""/>
        <dsp:cNvSpPr/>
      </dsp:nvSpPr>
      <dsp:spPr>
        <a:xfrm>
          <a:off x="1922392" y="-162624"/>
          <a:ext cx="3664469" cy="1329150"/>
        </a:xfrm>
        <a:prstGeom prst="roundRect">
          <a:avLst/>
        </a:prstGeom>
        <a:solidFill>
          <a:schemeClr val="tx2">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1" kern="1200" dirty="0" smtClean="0">
              <a:solidFill>
                <a:schemeClr val="tx1"/>
              </a:solidFill>
            </a:rPr>
            <a:t>أولاً/ الاستعداد للتعلم: </a:t>
          </a:r>
          <a:endParaRPr lang="en-US" sz="2000" kern="1200" dirty="0">
            <a:solidFill>
              <a:schemeClr val="tx1"/>
            </a:solidFill>
          </a:endParaRPr>
        </a:p>
      </dsp:txBody>
      <dsp:txXfrm>
        <a:off x="1987276" y="-97740"/>
        <a:ext cx="3534701" cy="1199382"/>
      </dsp:txXfrm>
    </dsp:sp>
    <dsp:sp modelId="{478726FA-6EE0-46D0-83CE-05DFF29B590E}">
      <dsp:nvSpPr>
        <dsp:cNvPr id="0" name=""/>
        <dsp:cNvSpPr/>
      </dsp:nvSpPr>
      <dsp:spPr>
        <a:xfrm>
          <a:off x="1796022" y="864785"/>
          <a:ext cx="3481349" cy="3481349"/>
        </a:xfrm>
        <a:custGeom>
          <a:avLst/>
          <a:gdLst/>
          <a:ahLst/>
          <a:cxnLst/>
          <a:rect l="0" t="0" r="0" b="0"/>
          <a:pathLst>
            <a:path>
              <a:moveTo>
                <a:pt x="2723610" y="304086"/>
              </a:moveTo>
              <a:arcTo wR="1740674" hR="1740674" stAng="18262831" swAng="8074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579282-B4BD-44E7-9C74-DDD266F44541}">
      <dsp:nvSpPr>
        <dsp:cNvPr id="0" name=""/>
        <dsp:cNvSpPr/>
      </dsp:nvSpPr>
      <dsp:spPr>
        <a:xfrm>
          <a:off x="4203952" y="1440157"/>
          <a:ext cx="2996839" cy="1522950"/>
        </a:xfrm>
        <a:prstGeom prst="roundRect">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smtClean="0">
              <a:solidFill>
                <a:schemeClr val="tx1"/>
              </a:solidFill>
            </a:rPr>
            <a:t>ثانياً/ </a:t>
          </a:r>
          <a:r>
            <a:rPr lang="ar-SA" sz="2000" b="1" kern="1200" dirty="0" smtClean="0">
              <a:solidFill>
                <a:schemeClr val="tx1"/>
              </a:solidFill>
            </a:rPr>
            <a:t>النضج </a:t>
          </a:r>
          <a:r>
            <a:rPr lang="ar-SA" sz="2000" kern="1200" dirty="0" smtClean="0">
              <a:solidFill>
                <a:schemeClr val="tx1"/>
              </a:solidFill>
            </a:rPr>
            <a:t> </a:t>
          </a:r>
          <a:r>
            <a:rPr lang="en-US" sz="2000" kern="1200" dirty="0" smtClean="0">
              <a:solidFill>
                <a:schemeClr val="tx1"/>
              </a:solidFill>
            </a:rPr>
            <a:t>Maturation</a:t>
          </a:r>
          <a:endParaRPr lang="en-US" sz="2000" b="1" kern="1200" dirty="0">
            <a:solidFill>
              <a:schemeClr val="tx1"/>
            </a:solidFill>
          </a:endParaRPr>
        </a:p>
      </dsp:txBody>
      <dsp:txXfrm>
        <a:off x="4278296" y="1514501"/>
        <a:ext cx="2848151" cy="1374262"/>
      </dsp:txXfrm>
    </dsp:sp>
    <dsp:sp modelId="{30270BEE-9B6A-4C9A-BCD3-206F969CBF9A}">
      <dsp:nvSpPr>
        <dsp:cNvPr id="0" name=""/>
        <dsp:cNvSpPr/>
      </dsp:nvSpPr>
      <dsp:spPr>
        <a:xfrm>
          <a:off x="1831022" y="-18201"/>
          <a:ext cx="3481349" cy="3481349"/>
        </a:xfrm>
        <a:custGeom>
          <a:avLst/>
          <a:gdLst/>
          <a:ahLst/>
          <a:cxnLst/>
          <a:rect l="0" t="0" r="0" b="0"/>
          <a:pathLst>
            <a:path>
              <a:moveTo>
                <a:pt x="2959652" y="2983269"/>
              </a:moveTo>
              <a:arcTo wR="1740674" hR="1740674" stAng="2732982" swAng="5422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B177EB-34BF-4A3D-9C0A-3D9D208E4ACE}">
      <dsp:nvSpPr>
        <dsp:cNvPr id="0" name=""/>
        <dsp:cNvSpPr/>
      </dsp:nvSpPr>
      <dsp:spPr>
        <a:xfrm>
          <a:off x="2160237" y="3142746"/>
          <a:ext cx="3125319" cy="1431655"/>
        </a:xfrm>
        <a:prstGeom prst="roundRect">
          <a:avLst/>
        </a:prstGeom>
        <a:solidFill>
          <a:schemeClr val="accent6">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smtClean="0">
              <a:solidFill>
                <a:schemeClr val="tx1"/>
              </a:solidFill>
            </a:rPr>
            <a:t>ثالثاً</a:t>
          </a:r>
          <a:r>
            <a:rPr lang="ar-SA" sz="2000" b="1" kern="1200" dirty="0" smtClean="0">
              <a:solidFill>
                <a:schemeClr val="tx1"/>
              </a:solidFill>
            </a:rPr>
            <a:t>/ الدافعية:</a:t>
          </a:r>
          <a:r>
            <a:rPr lang="ar-SA" sz="2000" kern="1200" dirty="0" smtClean="0">
              <a:solidFill>
                <a:schemeClr val="tx1"/>
              </a:solidFill>
            </a:rPr>
            <a:t> </a:t>
          </a:r>
          <a:endParaRPr lang="en-US" sz="2000" kern="1200" dirty="0">
            <a:solidFill>
              <a:schemeClr val="tx1"/>
            </a:solidFill>
          </a:endParaRPr>
        </a:p>
      </dsp:txBody>
      <dsp:txXfrm>
        <a:off x="2230125" y="3212634"/>
        <a:ext cx="2985543" cy="1291879"/>
      </dsp:txXfrm>
    </dsp:sp>
    <dsp:sp modelId="{0AF7CBAA-1C99-4C3E-8FC8-936B306C1F04}">
      <dsp:nvSpPr>
        <dsp:cNvPr id="0" name=""/>
        <dsp:cNvSpPr/>
      </dsp:nvSpPr>
      <dsp:spPr>
        <a:xfrm>
          <a:off x="2134206" y="-20494"/>
          <a:ext cx="3481349" cy="3481349"/>
        </a:xfrm>
        <a:custGeom>
          <a:avLst/>
          <a:gdLst/>
          <a:ahLst/>
          <a:cxnLst/>
          <a:rect l="0" t="0" r="0" b="0"/>
          <a:pathLst>
            <a:path>
              <a:moveTo>
                <a:pt x="735136" y="3161534"/>
              </a:moveTo>
              <a:arcTo wR="1740674" hR="1740674" stAng="7517217" swAng="5733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0B04BE-5BF5-4000-8E31-0CB1351F3D0F}">
      <dsp:nvSpPr>
        <dsp:cNvPr id="0" name=""/>
        <dsp:cNvSpPr/>
      </dsp:nvSpPr>
      <dsp:spPr>
        <a:xfrm>
          <a:off x="72012" y="1415067"/>
          <a:ext cx="3318810" cy="1537250"/>
        </a:xfrm>
        <a:prstGeom prst="roundRect">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smtClean="0">
              <a:solidFill>
                <a:schemeClr val="tx1"/>
              </a:solidFill>
            </a:rPr>
            <a:t>رابعاً</a:t>
          </a:r>
          <a:r>
            <a:rPr lang="ar-IQ" sz="2000" kern="1200" dirty="0" smtClean="0">
              <a:solidFill>
                <a:schemeClr val="tx1"/>
              </a:solidFill>
            </a:rPr>
            <a:t>: </a:t>
          </a:r>
          <a:r>
            <a:rPr lang="ar-IQ" sz="2000" b="1" kern="1200" dirty="0" smtClean="0">
              <a:solidFill>
                <a:schemeClr val="tx1"/>
              </a:solidFill>
            </a:rPr>
            <a:t>المتعلم لابد أن يكون أمامه مشكلة تحتاج إلي الحل</a:t>
          </a:r>
          <a:r>
            <a:rPr lang="ar-IQ" sz="2000" kern="1200" dirty="0" smtClean="0">
              <a:solidFill>
                <a:schemeClr val="tx1"/>
              </a:solidFill>
            </a:rPr>
            <a:t> </a:t>
          </a:r>
          <a:endParaRPr lang="en-US" sz="2000" kern="1200" dirty="0">
            <a:solidFill>
              <a:schemeClr val="tx1"/>
            </a:solidFill>
          </a:endParaRPr>
        </a:p>
      </dsp:txBody>
      <dsp:txXfrm>
        <a:off x="147054" y="1490109"/>
        <a:ext cx="3168726" cy="1387166"/>
      </dsp:txXfrm>
    </dsp:sp>
    <dsp:sp modelId="{5D5DC6D7-7955-4DD8-A6A8-BBCC6B144B4D}">
      <dsp:nvSpPr>
        <dsp:cNvPr id="0" name=""/>
        <dsp:cNvSpPr/>
      </dsp:nvSpPr>
      <dsp:spPr>
        <a:xfrm>
          <a:off x="2170660" y="880357"/>
          <a:ext cx="3481349" cy="3481349"/>
        </a:xfrm>
        <a:custGeom>
          <a:avLst/>
          <a:gdLst/>
          <a:ahLst/>
          <a:cxnLst/>
          <a:rect l="0" t="0" r="0" b="0"/>
          <a:pathLst>
            <a:path>
              <a:moveTo>
                <a:pt x="488143" y="531908"/>
              </a:moveTo>
              <a:arcTo wR="1740674" hR="1740674" stAng="13438879" swAng="7541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EFE4B9-599A-480F-BEB9-CF643CFC1C45}" type="datetimeFigureOut">
              <a:rPr lang="ar-IQ" smtClean="0"/>
              <a:pPr/>
              <a:t>18/09/1440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DE969B-4317-425B-9DDC-2767A96CACF6}" type="slidenum">
              <a:rPr lang="ar-IQ" smtClean="0"/>
              <a:pPr/>
              <a:t>‹#›</a:t>
            </a:fld>
            <a:endParaRPr lang="ar-IQ"/>
          </a:p>
        </p:txBody>
      </p:sp>
    </p:spTree>
    <p:extLst>
      <p:ext uri="{BB962C8B-B14F-4D97-AF65-F5344CB8AC3E}">
        <p14:creationId xmlns:p14="http://schemas.microsoft.com/office/powerpoint/2010/main" val="50436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r" rtl="1"/>
            <a:endParaRPr lang="ar-IQ" altLang="ar-IQ"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8D1D90-6B26-41CB-949B-0ED14A70C4C1}" type="slidenum">
              <a:rPr lang="ar-IQ" altLang="ar-IQ" smtClean="0"/>
              <a:pPr/>
              <a:t>6</a:t>
            </a:fld>
            <a:endParaRPr lang="ar-IQ" altLang="ar-IQ" smtClean="0"/>
          </a:p>
        </p:txBody>
      </p:sp>
    </p:spTree>
    <p:extLst>
      <p:ext uri="{BB962C8B-B14F-4D97-AF65-F5344CB8AC3E}">
        <p14:creationId xmlns:p14="http://schemas.microsoft.com/office/powerpoint/2010/main" val="141146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ltLang="ar-IQ" smtClean="0"/>
          </a:p>
        </p:txBody>
      </p:sp>
    </p:spTree>
    <p:extLst>
      <p:ext uri="{BB962C8B-B14F-4D97-AF65-F5344CB8AC3E}">
        <p14:creationId xmlns:p14="http://schemas.microsoft.com/office/powerpoint/2010/main" val="54907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BDE969B-4317-425B-9DDC-2767A96CACF6}" type="slidenum">
              <a:rPr lang="ar-IQ" smtClean="0"/>
              <a:pPr/>
              <a:t>15</a:t>
            </a:fld>
            <a:endParaRPr lang="ar-IQ"/>
          </a:p>
        </p:txBody>
      </p:sp>
    </p:spTree>
    <p:extLst>
      <p:ext uri="{BB962C8B-B14F-4D97-AF65-F5344CB8AC3E}">
        <p14:creationId xmlns:p14="http://schemas.microsoft.com/office/powerpoint/2010/main" val="37005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9A419-AC9F-408C-9F31-A67B35ED363F}" type="slidenum">
              <a:rPr lang="en-US" smtClean="0"/>
              <a:t>20</a:t>
            </a:fld>
            <a:endParaRPr lang="en-US"/>
          </a:p>
        </p:txBody>
      </p:sp>
    </p:spTree>
    <p:extLst>
      <p:ext uri="{BB962C8B-B14F-4D97-AF65-F5344CB8AC3E}">
        <p14:creationId xmlns:p14="http://schemas.microsoft.com/office/powerpoint/2010/main" val="190753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u="sng">
                <a:solidFill>
                  <a:schemeClr val="tx1"/>
                </a:solidFill>
                <a:latin typeface="Times New Roman" panose="02020603050405020304" pitchFamily="18" charset="0"/>
                <a:cs typeface="Times New Roman" panose="02020603050405020304" pitchFamily="18" charset="0"/>
              </a:defRPr>
            </a:lvl1pPr>
            <a:lvl2pPr marL="742950" indent="-285750">
              <a:defRPr sz="2400" u="sng">
                <a:solidFill>
                  <a:schemeClr val="tx1"/>
                </a:solidFill>
                <a:latin typeface="Times New Roman" panose="02020603050405020304" pitchFamily="18" charset="0"/>
                <a:cs typeface="Times New Roman" panose="02020603050405020304" pitchFamily="18" charset="0"/>
              </a:defRPr>
            </a:lvl2pPr>
            <a:lvl3pPr marL="1143000" indent="-228600">
              <a:defRPr sz="2400" u="sng">
                <a:solidFill>
                  <a:schemeClr val="tx1"/>
                </a:solidFill>
                <a:latin typeface="Times New Roman" panose="02020603050405020304" pitchFamily="18" charset="0"/>
                <a:cs typeface="Times New Roman" panose="02020603050405020304" pitchFamily="18" charset="0"/>
              </a:defRPr>
            </a:lvl3pPr>
            <a:lvl4pPr marL="1600200" indent="-228600">
              <a:defRPr sz="2400" u="sng">
                <a:solidFill>
                  <a:schemeClr val="tx1"/>
                </a:solidFill>
                <a:latin typeface="Times New Roman" panose="02020603050405020304" pitchFamily="18" charset="0"/>
                <a:cs typeface="Times New Roman" panose="02020603050405020304" pitchFamily="18" charset="0"/>
              </a:defRPr>
            </a:lvl4pPr>
            <a:lvl5pPr marL="2057400" indent="-228600">
              <a:defRPr sz="24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9pPr>
          </a:lstStyle>
          <a:p>
            <a:fld id="{CA6405D0-1029-456D-99EA-5462A9E898FC}" type="slidenum">
              <a:rPr lang="fr-FR" altLang="ar-IQ" sz="1200" smtClean="0"/>
              <a:pPr/>
              <a:t>26</a:t>
            </a:fld>
            <a:endParaRPr lang="fr-FR" altLang="ar-IQ" sz="1200"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ar-IQ" smtClean="0"/>
          </a:p>
        </p:txBody>
      </p:sp>
    </p:spTree>
    <p:extLst>
      <p:ext uri="{BB962C8B-B14F-4D97-AF65-F5344CB8AC3E}">
        <p14:creationId xmlns:p14="http://schemas.microsoft.com/office/powerpoint/2010/main" val="140491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BDE969B-4317-425B-9DDC-2767A96CACF6}" type="slidenum">
              <a:rPr lang="ar-IQ" smtClean="0"/>
              <a:pPr/>
              <a:t>28</a:t>
            </a:fld>
            <a:endParaRPr lang="ar-IQ"/>
          </a:p>
        </p:txBody>
      </p:sp>
    </p:spTree>
    <p:extLst>
      <p:ext uri="{BB962C8B-B14F-4D97-AF65-F5344CB8AC3E}">
        <p14:creationId xmlns:p14="http://schemas.microsoft.com/office/powerpoint/2010/main" val="154890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BDE969B-4317-425B-9DDC-2767A96CACF6}" type="slidenum">
              <a:rPr lang="ar-IQ" smtClean="0"/>
              <a:pPr/>
              <a:t>29</a:t>
            </a:fld>
            <a:endParaRPr lang="ar-IQ"/>
          </a:p>
        </p:txBody>
      </p:sp>
    </p:spTree>
    <p:extLst>
      <p:ext uri="{BB962C8B-B14F-4D97-AF65-F5344CB8AC3E}">
        <p14:creationId xmlns:p14="http://schemas.microsoft.com/office/powerpoint/2010/main" val="322527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BDE969B-4317-425B-9DDC-2767A96CACF6}" type="slidenum">
              <a:rPr lang="ar-IQ" smtClean="0"/>
              <a:pPr/>
              <a:t>30</a:t>
            </a:fld>
            <a:endParaRPr lang="ar-IQ"/>
          </a:p>
        </p:txBody>
      </p:sp>
    </p:spTree>
    <p:extLst>
      <p:ext uri="{BB962C8B-B14F-4D97-AF65-F5344CB8AC3E}">
        <p14:creationId xmlns:p14="http://schemas.microsoft.com/office/powerpoint/2010/main" val="375081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1"/>
            <a:r>
              <a:rPr lang="ar-JO" sz="1200" b="1" kern="1200" dirty="0" smtClean="0">
                <a:solidFill>
                  <a:schemeClr val="tx1"/>
                </a:solidFill>
                <a:effectLst/>
                <a:latin typeface="+mn-lt"/>
                <a:ea typeface="+mn-ea"/>
                <a:cs typeface="+mn-cs"/>
              </a:rPr>
              <a:t>1-یاسای كاریگه‌ری(قانون الا</a:t>
            </a:r>
            <a:r>
              <a:rPr lang="ar-IQ" sz="1200" b="1" kern="1200" dirty="0" smtClean="0">
                <a:solidFill>
                  <a:schemeClr val="tx1"/>
                </a:solidFill>
                <a:effectLst/>
                <a:latin typeface="+mn-lt"/>
                <a:ea typeface="+mn-ea"/>
                <a:cs typeface="+mn-cs"/>
              </a:rPr>
              <a:t>ث</a:t>
            </a:r>
            <a:r>
              <a:rPr lang="ar-JO" sz="1200" b="1" kern="1200" dirty="0" smtClean="0">
                <a:solidFill>
                  <a:schemeClr val="tx1"/>
                </a:solidFill>
                <a:effectLst/>
                <a:latin typeface="+mn-lt"/>
                <a:ea typeface="+mn-ea"/>
                <a:cs typeface="+mn-cs"/>
              </a:rPr>
              <a:t>ر) </a:t>
            </a:r>
            <a:r>
              <a:rPr lang="en-US" sz="1200" b="1" kern="1200" dirty="0" smtClean="0">
                <a:solidFill>
                  <a:schemeClr val="tx1"/>
                </a:solidFill>
                <a:effectLst/>
                <a:latin typeface="+mn-lt"/>
                <a:ea typeface="+mn-ea"/>
                <a:cs typeface="+mn-cs"/>
              </a:rPr>
              <a:t>Law of Effect</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به‌بڕوای سۆرندیك، كاتێك وروژێنه‌رێك په‌یوه‌ست ده‌بێت به‌وه‌ڵامدانه‌وه‌یه‌كه‌وه‌و په‌یوه‌ندی له‌نێوانیان له‌ڕێگه‌ی مێشكه‌وه‌ دروست ده‌بێت و له‌ئه‌نجامی ئه‌وپه‌یوه‌ست و په‌یوه‌ندییه‌وه‌، بونه‌وه‌ر(ئاژه‌ڵ یان مرۆڤ) هه‌ست به‌خۆشی و تێربوون ده‌كات، ئه‌وا ئه‌و په‌یوه‌ندییه‌ به‌هێزتر ده‌بێت و له‌داهاتوودا دووباره‌ ده‌بێته‌وه‌ به‌ڵام ئه‌گه‌ر به‌پێچه‌وانه‌وه‌ له‌ئه‌نجامی ئه‌و په‌یوه‌ست و په‌یوه‌ندییه‌وه‌، بونه‌وه‌ر هه‌ست به‌ناخۆشی و بێزاری و ناڕه‌حه‌تی بكات، ئه‌وا هێزی په‌یوه‌ست بوونه‌كه‌ به‌ره‌و لاوازی ده‌چێت و له‌داهاتوودا دووباره‌ ده‌بێته‌وه‌.</a:t>
            </a:r>
          </a:p>
          <a:p>
            <a:pPr rtl="1"/>
            <a:r>
              <a:rPr lang="ar-JO" sz="1200" b="1" kern="1200" dirty="0" smtClean="0">
                <a:solidFill>
                  <a:schemeClr val="tx1"/>
                </a:solidFill>
                <a:effectLst/>
                <a:latin typeface="+mn-lt"/>
                <a:ea typeface="+mn-ea"/>
                <a:cs typeface="+mn-cs"/>
              </a:rPr>
              <a:t>2-یاسایی ئاماده‌ باشی(قانون الاستعداد)</a:t>
            </a:r>
            <a:r>
              <a:rPr lang="en-US" sz="1200" b="1" kern="1200" dirty="0" smtClean="0">
                <a:solidFill>
                  <a:schemeClr val="tx1"/>
                </a:solidFill>
                <a:effectLst/>
                <a:latin typeface="+mn-lt"/>
                <a:ea typeface="+mn-ea"/>
                <a:cs typeface="+mn-cs"/>
              </a:rPr>
              <a:t>Law of Readiness:</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مه‌به‌ستی ئاماده‌ باشی لای سۆرندیك دۆخێكی میزاجییه‌ كه‌ تاك تیایدایه‌ له‌كاتی بارودۆخێكی وروژێنه‌ردا. سۆرندیك گه‌یه‌نه‌ره‌ ده‌مارییه‌كان(الوصلات العصبیه‌)ی به‌كار هێنا وه‌ك به‌ڵگه‌یه‌ك بۆ ئه‌م دۆخه‌.ئاماژه‌ی به‌وه‌ش كرد كه‌سێ دۆخ هه‌ن بۆ یاسای ئاماده‌باشی:</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1-ئه‌گه‌ر یه‌كه‌ی ده‌ماری لای تاك ئاماده‌بێت بۆه‌نجامدانی ڕه‌فتارێك و بارودۆخی گونجاو ئاسانكاری هه‌بو بۆئه‌نجامدانی. ئه‌وه‌ ده‌بێته‌ هۆی ئاسوده‌یی و ڕه‌زامه‌ندی لای تاك.</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2- ئه‌گه‌ر یه‌كه‌ی ده‌ماری لای تاك ئاماده‌بێت بۆئه‌نجامدانی ڕه‌فتارێك و ڕێگر هه‌بو بۆ ئه‌نجامدانی، ئه‌وا ده‌بێته‌ هۆی ناڕه‌زای و نیگه‌رانی و هه‌ستكردن به‌ تێكشكان.</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3-ئه‌گه‌ر هاتو یه‌كه‌ی ده‌ماری لای تاك ئاماده‌باشی نه‌بو بۆئه‌نجامدانی ڕه‌فتارێك و به‌زۆرپێی كرا، ئه‌وا ده‌بێته‌ هۆی نائاسوده‌یی و ناڕه‌حه‌تی لای تاك.(الزغول، 2012)</a:t>
            </a:r>
          </a:p>
          <a:p>
            <a:pPr rtl="1"/>
            <a:r>
              <a:rPr lang="ar-JO" sz="1200" b="1" kern="1200" dirty="0" smtClean="0">
                <a:solidFill>
                  <a:schemeClr val="tx1"/>
                </a:solidFill>
                <a:effectLst/>
                <a:latin typeface="+mn-lt"/>
                <a:ea typeface="+mn-ea"/>
                <a:cs typeface="+mn-cs"/>
              </a:rPr>
              <a:t>3-یاسای ڕاهێنان-قانون التدریب-</a:t>
            </a:r>
            <a:r>
              <a:rPr lang="en-US" sz="1200" b="1" kern="1200" dirty="0" smtClean="0">
                <a:solidFill>
                  <a:schemeClr val="tx1"/>
                </a:solidFill>
                <a:effectLst/>
                <a:latin typeface="+mn-lt"/>
                <a:ea typeface="+mn-ea"/>
                <a:cs typeface="+mn-cs"/>
              </a:rPr>
              <a:t>Law of Exercise</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ئه‌م یاسایه‌ تایبه‌ته‌ به‌ڕۆڵ و كاریگه‌ری به‌كارهێنان و ڕاهێنان و دووباره‌كردنه‌وه‌ له‌پرۆسه‌ی فێركردندا، كه‌ده‌بێته‌هۆی به‌هێزكردنی په‌یوه‌ستبوون و په‌یوه‌ندی نێوان وروژێنه‌ر و وه‌ڵامدانه‌وه‌ یان لاوازكردنی ئه‌وپه‌یوه‌ندییه‌. واته‌ كاتێك ڕاهێنان له‌سه‌ر كارو چالاكییه‌ك ده‌كرێت ئه‌وا له‌مێشكدا به‌باشی ده‌چه‌سپێ و به‌ زه‌حمه‌ت له‌بیر ده‌چێته‌وه‌. به‌ڵام به‌كارنه‌هێنان و پشتگوێخستن ده‌بێته‌ هۆی لاوازكردنی په‌یوه‌ندی نێوان وروژێنه‌ر و  وه‌ڵامدانه‌وه‌كه‌ی. یاسای ڕاهێنان له‌دوویاسای گرنگ پێكدێت كه‌بریتین له‌:</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أ-</a:t>
            </a:r>
            <a:r>
              <a:rPr lang="ar-JO" sz="1200" u="sng" kern="1200" dirty="0" smtClean="0">
                <a:solidFill>
                  <a:schemeClr val="tx1"/>
                </a:solidFill>
                <a:effectLst/>
                <a:latin typeface="+mn-lt"/>
                <a:ea typeface="+mn-ea"/>
                <a:cs typeface="+mn-cs"/>
              </a:rPr>
              <a:t>یاسای به‌كار هێنان،</a:t>
            </a:r>
            <a:r>
              <a:rPr lang="ar-JO" sz="1200" kern="1200" dirty="0" smtClean="0">
                <a:solidFill>
                  <a:schemeClr val="tx1"/>
                </a:solidFill>
                <a:effectLst/>
                <a:latin typeface="+mn-lt"/>
                <a:ea typeface="+mn-ea"/>
                <a:cs typeface="+mn-cs"/>
              </a:rPr>
              <a:t> قانون الاستعمال: بریتیه‌له‌ یاسای به‌هێزكردنی په‌یوه‌ندی و په‌یوه‌ستكردنی نێوان وروژێنه‌ر و وه‌ڵامدانه‌وه‌ به‌هۆی به‌كار هێنان و دووباره‌كردنه‌وه‌. واته‌ هه‌ركارو چالاكییه‌ك زۆر دووباره‌ بكرێته‌وه‌و كاری له‌سه‌ربكرێت و به‌كار بهێنرێ ئه‌وا په‌یوه‌ندی نێوان وروژێنه‌ر و وه‌ڵامدانه‌وه‌ به‌هێزتر و چه‌سپاوتر ده‌بێت.</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ب-</a:t>
            </a:r>
            <a:r>
              <a:rPr lang="ar-JO" sz="1200" u="sng" kern="1200" dirty="0" smtClean="0">
                <a:solidFill>
                  <a:schemeClr val="tx1"/>
                </a:solidFill>
                <a:effectLst/>
                <a:latin typeface="+mn-lt"/>
                <a:ea typeface="+mn-ea"/>
                <a:cs typeface="+mn-cs"/>
              </a:rPr>
              <a:t>یاسای فه‌رامۆشكردن،</a:t>
            </a:r>
            <a:r>
              <a:rPr lang="ar-JO" sz="1200" kern="1200" dirty="0" smtClean="0">
                <a:solidFill>
                  <a:schemeClr val="tx1"/>
                </a:solidFill>
                <a:effectLst/>
                <a:latin typeface="+mn-lt"/>
                <a:ea typeface="+mn-ea"/>
                <a:cs typeface="+mn-cs"/>
              </a:rPr>
              <a:t> قانون الاهمال: به‌پێی ئه‌م یاسایه‌ پشتگوێخستن و به‌كار نه‌هێنان ده‌بێته‌هۆی لاوازكردنی په‌یوه‌ندی نێوان وروژێنه‌ر و وه‌ڵامدانه‌وه‌كه‌ی و له‌داهاتوودا ئه‌گه‌ری ده‌ركه‌وتنی وه‌ڵامدانه‌وه‌كه‌ لاوازده‌بێت و بیرچوونه‌وه‌ ڕووده‌دات. بۆنمونه‌ ئه‌گه‌ر كه‌سێك زمانێكی بیانی بزانێت و ماوه‌یه‌كی زۆر قسه‌شی پێ نه‌كات و به‌كاری نه‌هێنێ، ئه‌وا دوای ماوه‌یه‌ك زۆر له‌زاراوه‌و وشه‌كانی ئه‌وزمانه‌ی له‌بیر ده‌چێته‌وه‌.</a:t>
            </a:r>
            <a:endParaRPr lang="en-US" sz="1200" kern="1200" dirty="0" smtClean="0">
              <a:solidFill>
                <a:schemeClr val="tx1"/>
              </a:solidFill>
              <a:effectLst/>
              <a:latin typeface="+mn-lt"/>
              <a:ea typeface="+mn-ea"/>
              <a:cs typeface="+mn-cs"/>
            </a:endParaRPr>
          </a:p>
          <a:p>
            <a:pPr rtl="1"/>
            <a:endParaRPr lang="en-US" sz="1200" kern="1200" dirty="0" smtClean="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694C9-83AD-48F8-A7CD-3E7A6FEC736D}" type="slidenum">
              <a:rPr lang="ar-IQ" altLang="ar-IQ" smtClean="0"/>
              <a:pPr/>
              <a:t>32</a:t>
            </a:fld>
            <a:endParaRPr lang="ar-IQ" altLang="ar-IQ" smtClean="0"/>
          </a:p>
        </p:txBody>
      </p:sp>
    </p:spTree>
    <p:extLst>
      <p:ext uri="{BB962C8B-B14F-4D97-AF65-F5344CB8AC3E}">
        <p14:creationId xmlns:p14="http://schemas.microsoft.com/office/powerpoint/2010/main" val="250257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92BA52B-3FC2-4EEA-A012-18591B13DDD7}" type="slidenum">
              <a:rPr lang="ar-SA" smtClean="0"/>
              <a:pPr/>
              <a:t>46</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293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B32A21-D34A-4AA2-967A-8581F9455AB4}" type="datetime8">
              <a:rPr lang="ar-IQ" smtClean="0"/>
              <a:pPr/>
              <a:t>22 أيار، 19</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r-IQ" smtClean="0"/>
              <a:t>رِونكردنةوةى هةرمى ماسلؤ</a:t>
            </a:r>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A3BC09-B0FA-46E0-BA00-63C4DD63AEE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680A7F-CB96-4B77-AA0B-3A2975120A22}" type="datetime8">
              <a:rPr lang="ar-IQ" smtClean="0"/>
              <a:pPr/>
              <a:t>22 أيار، 19</a:t>
            </a:fld>
            <a:endParaRPr lang="ar-IQ"/>
          </a:p>
        </p:txBody>
      </p:sp>
      <p:sp>
        <p:nvSpPr>
          <p:cNvPr id="5" name="Footer Placeholder 4"/>
          <p:cNvSpPr>
            <a:spLocks noGrp="1"/>
          </p:cNvSpPr>
          <p:nvPr>
            <p:ph type="ftr" sz="quarter" idx="11"/>
          </p:nvPr>
        </p:nvSpPr>
        <p:spPr/>
        <p:txBody>
          <a:bodyPr/>
          <a:lstStyle/>
          <a:p>
            <a:r>
              <a:rPr lang="ar-IQ" smtClean="0"/>
              <a:t>رِونكردنةوةى هةرمى ماسلؤ</a:t>
            </a:r>
            <a:endParaRPr lang="ar-IQ"/>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91A6B-68E3-4D69-A6DD-F19135BD22B4}" type="datetime8">
              <a:rPr lang="ar-IQ" smtClean="0"/>
              <a:pPr/>
              <a:t>22 أيار، 19</a:t>
            </a:fld>
            <a:endParaRPr lang="ar-IQ"/>
          </a:p>
        </p:txBody>
      </p:sp>
      <p:sp>
        <p:nvSpPr>
          <p:cNvPr id="5" name="Footer Placeholder 4"/>
          <p:cNvSpPr>
            <a:spLocks noGrp="1"/>
          </p:cNvSpPr>
          <p:nvPr>
            <p:ph type="ftr" sz="quarter" idx="11"/>
          </p:nvPr>
        </p:nvSpPr>
        <p:spPr/>
        <p:txBody>
          <a:bodyPr/>
          <a:lstStyle/>
          <a:p>
            <a:r>
              <a:rPr lang="ar-IQ" smtClean="0"/>
              <a:t>رِونكردنةوةى هةرمى ماسلؤ</a:t>
            </a:r>
            <a:endParaRPr lang="ar-IQ"/>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ar-IQ"/>
          </a:p>
        </p:txBody>
      </p:sp>
      <p:sp>
        <p:nvSpPr>
          <p:cNvPr id="3" name="SmartArt Placeholder 2"/>
          <p:cNvSpPr>
            <a:spLocks noGrp="1"/>
          </p:cNvSpPr>
          <p:nvPr>
            <p:ph type="dgm" idx="1"/>
          </p:nvPr>
        </p:nvSpPr>
        <p:spPr>
          <a:xfrm>
            <a:off x="990600" y="1828800"/>
            <a:ext cx="7772400" cy="4114800"/>
          </a:xfrm>
        </p:spPr>
        <p:txBody>
          <a:bodyPr rtlCol="0">
            <a:normAutofit/>
          </a:bodyPr>
          <a:lstStyle/>
          <a:p>
            <a:pPr lvl="0"/>
            <a:endParaRPr lang="ar-IQ" noProof="0" smtClean="0"/>
          </a:p>
        </p:txBody>
      </p:sp>
      <p:sp>
        <p:nvSpPr>
          <p:cNvPr id="4" name="Rectangle 8"/>
          <p:cNvSpPr>
            <a:spLocks noGrp="1" noChangeArrowheads="1"/>
          </p:cNvSpPr>
          <p:nvPr>
            <p:ph type="dt" sz="half" idx="10"/>
          </p:nvPr>
        </p:nvSpPr>
        <p:spPr/>
        <p:txBody>
          <a:bodyPr/>
          <a:lstStyle>
            <a:lvl1pPr>
              <a:defRPr/>
            </a:lvl1pPr>
          </a:lstStyle>
          <a:p>
            <a:pPr>
              <a:defRPr/>
            </a:pPr>
            <a:r>
              <a:rPr lang="ar-SA" altLang="ar-IQ"/>
              <a:t>01/11/2009</a:t>
            </a:r>
          </a:p>
        </p:txBody>
      </p:sp>
      <p:sp>
        <p:nvSpPr>
          <p:cNvPr id="5" name="Rectangle 9"/>
          <p:cNvSpPr>
            <a:spLocks noGrp="1" noChangeArrowheads="1"/>
          </p:cNvSpPr>
          <p:nvPr>
            <p:ph type="ftr" sz="quarter" idx="11"/>
          </p:nvPr>
        </p:nvSpPr>
        <p:spPr/>
        <p:txBody>
          <a:bodyPr/>
          <a:lstStyle>
            <a:lvl1pPr>
              <a:defRPr/>
            </a:lvl1pPr>
          </a:lstStyle>
          <a:p>
            <a:pPr>
              <a:defRPr/>
            </a:pPr>
            <a:r>
              <a:rPr lang="ar-SA" altLang="ar-IQ"/>
              <a:t>لولوه حمد العليان</a:t>
            </a:r>
            <a:endParaRPr lang="en-US" altLang="ar-IQ"/>
          </a:p>
        </p:txBody>
      </p:sp>
    </p:spTree>
    <p:extLst>
      <p:ext uri="{BB962C8B-B14F-4D97-AF65-F5344CB8AC3E}">
        <p14:creationId xmlns:p14="http://schemas.microsoft.com/office/powerpoint/2010/main" val="384072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ar-IQ"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ltLang="ar-IQ"/>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ar-IQ"/>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37231E34-4609-4908-B081-634B0C277874}" type="slidenum">
              <a:rPr lang="ar-SA" altLang="ar-IQ"/>
              <a:pPr>
                <a:defRPr/>
              </a:pPr>
              <a:t>‹#›</a:t>
            </a:fld>
            <a:endParaRPr lang="en-US" altLang="ar-IQ"/>
          </a:p>
        </p:txBody>
      </p:sp>
    </p:spTree>
    <p:extLst>
      <p:ext uri="{BB962C8B-B14F-4D97-AF65-F5344CB8AC3E}">
        <p14:creationId xmlns:p14="http://schemas.microsoft.com/office/powerpoint/2010/main" val="273410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38922F-F213-45B5-B1B2-FE3E051AEDF0}" type="datetime8">
              <a:rPr lang="ar-IQ" smtClean="0"/>
              <a:pPr/>
              <a:t>22 أيار، 19</a:t>
            </a:fld>
            <a:endParaRPr lang="ar-IQ"/>
          </a:p>
        </p:txBody>
      </p:sp>
      <p:sp>
        <p:nvSpPr>
          <p:cNvPr id="5" name="Footer Placeholder 4"/>
          <p:cNvSpPr>
            <a:spLocks noGrp="1"/>
          </p:cNvSpPr>
          <p:nvPr>
            <p:ph type="ftr" sz="quarter" idx="11"/>
          </p:nvPr>
        </p:nvSpPr>
        <p:spPr/>
        <p:txBody>
          <a:bodyPr/>
          <a:lstStyle/>
          <a:p>
            <a:r>
              <a:rPr lang="ar-IQ" smtClean="0"/>
              <a:t>رِونكردنةوةى هةرمى ماسلؤ</a:t>
            </a:r>
            <a:endParaRPr lang="ar-IQ"/>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A67979-FF60-4CD4-A639-8C8B620E401B}" type="datetime8">
              <a:rPr lang="ar-IQ" smtClean="0"/>
              <a:pPr/>
              <a:t>22 أيار، 19</a:t>
            </a:fld>
            <a:endParaRPr lang="ar-IQ"/>
          </a:p>
        </p:txBody>
      </p:sp>
      <p:sp>
        <p:nvSpPr>
          <p:cNvPr id="5" name="Footer Placeholder 4"/>
          <p:cNvSpPr>
            <a:spLocks noGrp="1"/>
          </p:cNvSpPr>
          <p:nvPr>
            <p:ph type="ftr" sz="quarter" idx="11"/>
          </p:nvPr>
        </p:nvSpPr>
        <p:spPr/>
        <p:txBody>
          <a:bodyPr/>
          <a:lstStyle/>
          <a:p>
            <a:r>
              <a:rPr lang="ar-IQ" smtClean="0"/>
              <a:t>رِونكردنةوةى هةرمى ماسلؤ</a:t>
            </a:r>
            <a:endParaRPr lang="ar-IQ"/>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D077FC-54E3-4EE3-94FC-8940226374B0}" type="datetime8">
              <a:rPr lang="ar-IQ" smtClean="0"/>
              <a:pPr/>
              <a:t>22 أيار، 19</a:t>
            </a:fld>
            <a:endParaRPr lang="ar-IQ"/>
          </a:p>
        </p:txBody>
      </p:sp>
      <p:sp>
        <p:nvSpPr>
          <p:cNvPr id="6" name="Footer Placeholder 5"/>
          <p:cNvSpPr>
            <a:spLocks noGrp="1"/>
          </p:cNvSpPr>
          <p:nvPr>
            <p:ph type="ftr" sz="quarter" idx="11"/>
          </p:nvPr>
        </p:nvSpPr>
        <p:spPr/>
        <p:txBody>
          <a:bodyPr/>
          <a:lstStyle/>
          <a:p>
            <a:r>
              <a:rPr lang="ar-IQ" smtClean="0"/>
              <a:t>رِونكردنةوةى هةرمى ماسلؤ</a:t>
            </a:r>
            <a:endParaRPr lang="ar-IQ"/>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FC69BF-8FFE-4B5F-AE60-8CF7739D90F1}" type="datetime8">
              <a:rPr lang="ar-IQ" smtClean="0"/>
              <a:pPr/>
              <a:t>22 أيار، 19</a:t>
            </a:fld>
            <a:endParaRPr lang="ar-IQ"/>
          </a:p>
        </p:txBody>
      </p:sp>
      <p:sp>
        <p:nvSpPr>
          <p:cNvPr id="8" name="Footer Placeholder 7"/>
          <p:cNvSpPr>
            <a:spLocks noGrp="1"/>
          </p:cNvSpPr>
          <p:nvPr>
            <p:ph type="ftr" sz="quarter" idx="11"/>
          </p:nvPr>
        </p:nvSpPr>
        <p:spPr/>
        <p:txBody>
          <a:bodyPr/>
          <a:lstStyle/>
          <a:p>
            <a:r>
              <a:rPr lang="ar-IQ" smtClean="0"/>
              <a:t>رِونكردنةوةى هةرمى ماسلؤ</a:t>
            </a:r>
            <a:endParaRPr lang="ar-IQ"/>
          </a:p>
        </p:txBody>
      </p:sp>
      <p:sp>
        <p:nvSpPr>
          <p:cNvPr id="9" name="Slide Number Placeholder 8"/>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2F46F5-15F8-424F-B316-8C0426E07261}" type="datetime8">
              <a:rPr lang="ar-IQ" smtClean="0"/>
              <a:pPr/>
              <a:t>22 أيار، 19</a:t>
            </a:fld>
            <a:endParaRPr lang="ar-IQ"/>
          </a:p>
        </p:txBody>
      </p:sp>
      <p:sp>
        <p:nvSpPr>
          <p:cNvPr id="4" name="Footer Placeholder 3"/>
          <p:cNvSpPr>
            <a:spLocks noGrp="1"/>
          </p:cNvSpPr>
          <p:nvPr>
            <p:ph type="ftr" sz="quarter" idx="11"/>
          </p:nvPr>
        </p:nvSpPr>
        <p:spPr/>
        <p:txBody>
          <a:bodyPr/>
          <a:lstStyle/>
          <a:p>
            <a:r>
              <a:rPr lang="ar-IQ" smtClean="0"/>
              <a:t>رِونكردنةوةى هةرمى ماسلؤ</a:t>
            </a:r>
            <a:endParaRPr lang="ar-IQ"/>
          </a:p>
        </p:txBody>
      </p:sp>
      <p:sp>
        <p:nvSpPr>
          <p:cNvPr id="5" name="Slide Number Placeholder 4"/>
          <p:cNvSpPr>
            <a:spLocks noGrp="1"/>
          </p:cNvSpPr>
          <p:nvPr>
            <p:ph type="sldNum" sz="quarter" idx="12"/>
          </p:nvPr>
        </p:nvSpPr>
        <p:spPr/>
        <p:txBody>
          <a:bodyPr/>
          <a:lstStyle/>
          <a:p>
            <a:fld id="{7EA3BC09-B0FA-46E0-BA00-63C4DD63AEEA}" type="slidenum">
              <a:rPr lang="ar-IQ" smtClean="0"/>
              <a:pPr/>
              <a:t>‹#›</a:t>
            </a:fld>
            <a:endParaRPr lang="ar-IQ"/>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8C63-2E0B-470A-9CE4-6D6C631AA321}" type="datetime8">
              <a:rPr lang="ar-IQ" smtClean="0"/>
              <a:pPr/>
              <a:t>22 أيار، 19</a:t>
            </a:fld>
            <a:endParaRPr lang="ar-IQ"/>
          </a:p>
        </p:txBody>
      </p:sp>
      <p:sp>
        <p:nvSpPr>
          <p:cNvPr id="3" name="Footer Placeholder 2"/>
          <p:cNvSpPr>
            <a:spLocks noGrp="1"/>
          </p:cNvSpPr>
          <p:nvPr>
            <p:ph type="ftr" sz="quarter" idx="11"/>
          </p:nvPr>
        </p:nvSpPr>
        <p:spPr/>
        <p:txBody>
          <a:bodyPr/>
          <a:lstStyle/>
          <a:p>
            <a:r>
              <a:rPr lang="ar-IQ" smtClean="0"/>
              <a:t>رِونكردنةوةى هةرمى ماسلؤ</a:t>
            </a:r>
            <a:endParaRPr lang="ar-IQ"/>
          </a:p>
        </p:txBody>
      </p:sp>
      <p:sp>
        <p:nvSpPr>
          <p:cNvPr id="4" name="Slide Number Placeholder 3"/>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C56ACE2-6271-44FC-9DF0-DB3F40B86D0F}" type="datetime8">
              <a:rPr lang="ar-IQ" smtClean="0"/>
              <a:pPr/>
              <a:t>22 أيار، 19</a:t>
            </a:fld>
            <a:endParaRPr lang="ar-IQ"/>
          </a:p>
        </p:txBody>
      </p:sp>
      <p:sp>
        <p:nvSpPr>
          <p:cNvPr id="6" name="Footer Placeholder 5"/>
          <p:cNvSpPr>
            <a:spLocks noGrp="1"/>
          </p:cNvSpPr>
          <p:nvPr>
            <p:ph type="ftr" sz="quarter" idx="11"/>
          </p:nvPr>
        </p:nvSpPr>
        <p:spPr/>
        <p:txBody>
          <a:bodyPr/>
          <a:lstStyle/>
          <a:p>
            <a:r>
              <a:rPr lang="ar-IQ" smtClean="0"/>
              <a:t>رِونكردنةوةى هةرمى ماسلؤ</a:t>
            </a:r>
            <a:endParaRPr lang="ar-IQ"/>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68B0E9-862B-49DC-A4EB-83F2B5C7C053}" type="datetime8">
              <a:rPr lang="ar-IQ" smtClean="0"/>
              <a:pPr/>
              <a:t>22 أيار، 19</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ar-IQ" smtClean="0"/>
              <a:t>رِونكردنةوةى هةرمى ماسلؤ</a:t>
            </a:r>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A3BC09-B0FA-46E0-BA00-63C4DD63AEEA}"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2861EB-53AD-496C-A7BE-C16E643419C0}" type="datetime8">
              <a:rPr lang="ar-IQ" smtClean="0"/>
              <a:pPr/>
              <a:t>22 أيار، 19</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ar-IQ" smtClean="0"/>
              <a:t>رِونكردنةوةى هةرمى ماسلؤ</a:t>
            </a:r>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A3BC09-B0FA-46E0-BA00-63C4DD63AEE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0" r:id="rId13"/>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kteba%20bakar%20hatwakan/Lectures%20Videos/&#1582;&#1608;&#1575;&#1591;&#1585;11%20-%20&#1575;&#1604;&#1581;&#1604;&#1602;&#1577;%2023%20-%20&#1575;&#1588;&#1585;&#1603;&#1606;&#1610;%20&#1608;&#1587;&#1608;&#1601;%20&#1575;&#1601;&#1607;&#1605;.mp4" TargetMode="External"/><Relationship Id="rId2" Type="http://schemas.openxmlformats.org/officeDocument/2006/relationships/image" Target="../media/image12.gif"/><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kteba%20bakar%20hatwakan/Lectures%20Videos/&#1575;&#1604;&#1575;&#1580;&#1585;&#1575;&#1569;&#1575;&#1578;%20&#1575;&#1604;&#1578;&#1580;&#1585;&#1610;&#1576;&#1610;&#1577;%20&#1579;&#1608;&#1585;&#1606;&#1583;&#1575;&#1610;&#1603;.mp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lgn="ctr">
              <a:buNone/>
            </a:pPr>
            <a:r>
              <a:rPr lang="ar-SA" b="1" dirty="0"/>
              <a:t>الفصل الثاني/ التعلم،  ال</a:t>
            </a:r>
            <a:r>
              <a:rPr lang="ar-IQ" b="1" dirty="0"/>
              <a:t>نظرياته  والتطبيقاته </a:t>
            </a:r>
            <a:r>
              <a:rPr lang="ar-IQ" b="1" dirty="0" smtClean="0"/>
              <a:t>التربوية</a:t>
            </a:r>
          </a:p>
          <a:p>
            <a:pPr marL="109728" indent="0" algn="ctr">
              <a:buNone/>
            </a:pPr>
            <a:endParaRPr lang="ar-IQ" b="1" dirty="0"/>
          </a:p>
          <a:p>
            <a:pPr marL="109728" indent="0" algn="ctr">
              <a:buNone/>
            </a:pPr>
            <a:endParaRPr lang="ar-IQ" b="1" dirty="0" smtClean="0"/>
          </a:p>
          <a:p>
            <a:pPr marL="109728" indent="0" algn="ctr">
              <a:buNone/>
            </a:pPr>
            <a:endParaRPr lang="ar-IQ" b="1" dirty="0"/>
          </a:p>
          <a:p>
            <a:pPr marL="109728" indent="0" algn="ctr">
              <a:buNone/>
            </a:pPr>
            <a:endParaRPr lang="ar-IQ" b="1" dirty="0" smtClean="0"/>
          </a:p>
          <a:p>
            <a:pPr algn="just"/>
            <a:r>
              <a:rPr lang="ar-SA" dirty="0"/>
              <a:t>يتعلم الأطفال مثلاً </a:t>
            </a:r>
            <a:r>
              <a:rPr lang="ar-SA" b="1" dirty="0"/>
              <a:t>اللغة</a:t>
            </a:r>
            <a:r>
              <a:rPr lang="ar-SA" dirty="0"/>
              <a:t> في فترة قصيرة للغاية، وبشكل مدهش! إلا أن </a:t>
            </a:r>
            <a:r>
              <a:rPr lang="ar-SA" b="1" dirty="0"/>
              <a:t>الموسيقي</a:t>
            </a:r>
            <a:r>
              <a:rPr lang="ar-SA" dirty="0"/>
              <a:t> قد يستغرق سنوات طويلة حتى يتقن الآلة التي يتخصص فيها. ويتعلم الطلاب في المدرسة كيف يحلون المسائل الصعبة في </a:t>
            </a:r>
            <a:r>
              <a:rPr lang="ar-SA" b="1" dirty="0"/>
              <a:t>الرياضيات</a:t>
            </a:r>
            <a:r>
              <a:rPr lang="ar-SA" dirty="0"/>
              <a:t>. ويتعلم لاعب </a:t>
            </a:r>
            <a:r>
              <a:rPr lang="ar-SA" b="1" dirty="0"/>
              <a:t>الشطرنج</a:t>
            </a:r>
            <a:r>
              <a:rPr lang="ar-SA" dirty="0"/>
              <a:t> الاستراتيجيات والتكتيكات اللازمة لتحريك القطع في الوقت المناسب. كل هذه أمثلة علة النشاط الذي نطلق عليه التعلم. </a:t>
            </a:r>
            <a:r>
              <a:rPr lang="ar-SA" b="1" dirty="0"/>
              <a:t>ولكن ماهو التعلم؟ وكيف يحدث؟</a:t>
            </a:r>
            <a:endParaRPr lang="en-US" dirty="0"/>
          </a:p>
          <a:p>
            <a:pPr>
              <a:buNone/>
            </a:pPr>
            <a:endParaRPr lang="ar-IQ" dirty="0" smtClean="0"/>
          </a:p>
          <a:p>
            <a:endParaRPr lang="ar-IQ" dirty="0" smtClean="0"/>
          </a:p>
          <a:p>
            <a:endParaRPr lang="ar-IQ" dirty="0" smtClean="0"/>
          </a:p>
        </p:txBody>
      </p:sp>
      <p:sp>
        <p:nvSpPr>
          <p:cNvPr id="4" name="Horizontal Scroll 3"/>
          <p:cNvSpPr/>
          <p:nvPr/>
        </p:nvSpPr>
        <p:spPr>
          <a:xfrm>
            <a:off x="791580" y="1307738"/>
            <a:ext cx="7560840" cy="1977246"/>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just" rtl="1">
              <a:lnSpc>
                <a:spcPct val="115000"/>
              </a:lnSpc>
              <a:spcAft>
                <a:spcPts val="0"/>
              </a:spcAft>
            </a:pPr>
            <a:r>
              <a:rPr lang="ar-IQ"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تدريب تفكيري: </a:t>
            </a:r>
            <a:r>
              <a:rPr lang="ar-IQ" sz="2400"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هل فكرت لماذا تتعلم الحيوانات المهارات اللازمة لبقائها بوقت أقصر وسرعة أكبر من الانسان الذي يستغرق تعلمه المهارات الأساسية سنوات طويلة</a:t>
            </a:r>
            <a:r>
              <a:rPr lang="ar-IQ"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a:t>
            </a:r>
            <a:endParaRPr lang="en-US" sz="24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algn="ctr"/>
            <a:r>
              <a:rPr lang="ar-SA" b="1" dirty="0"/>
              <a:t>شروط حدوث التعلم </a:t>
            </a:r>
            <a:r>
              <a:rPr lang="en-US" b="1" dirty="0"/>
              <a:t>: </a:t>
            </a:r>
            <a:endParaRPr lang="en-US" sz="4000" dirty="0"/>
          </a:p>
          <a:p>
            <a:pPr marL="109728" indent="0">
              <a:buNone/>
            </a:pPr>
            <a:endParaRPr lang="en-US" dirty="0"/>
          </a:p>
          <a:p>
            <a:endParaRPr lang="ar-IQ" dirty="0" smtClean="0"/>
          </a:p>
        </p:txBody>
      </p:sp>
      <p:graphicFrame>
        <p:nvGraphicFramePr>
          <p:cNvPr id="2" name="Diagram 1"/>
          <p:cNvGraphicFramePr/>
          <p:nvPr>
            <p:extLst>
              <p:ext uri="{D42A27DB-BD31-4B8C-83A1-F6EECF244321}">
                <p14:modId xmlns:p14="http://schemas.microsoft.com/office/powerpoint/2010/main" val="3032805802"/>
              </p:ext>
            </p:extLst>
          </p:nvPr>
        </p:nvGraphicFramePr>
        <p:xfrm>
          <a:off x="827584" y="1700808"/>
          <a:ext cx="741682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5467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algn="ctr"/>
            <a:r>
              <a:rPr lang="ar-SA" dirty="0">
                <a:effectLst/>
              </a:rPr>
              <a:t>شروط حدوث التعلم </a:t>
            </a:r>
            <a:r>
              <a:rPr lang="ar-JO" dirty="0" smtClean="0">
                <a:effectLst/>
              </a:rPr>
              <a:t>(1)</a:t>
            </a:r>
            <a:endParaRPr lang="en-US" sz="4400" dirty="0">
              <a:effectLst/>
            </a:endParaRPr>
          </a:p>
        </p:txBody>
      </p:sp>
      <p:sp>
        <p:nvSpPr>
          <p:cNvPr id="3" name="عنصر نائب للمحتوى 2"/>
          <p:cNvSpPr>
            <a:spLocks noGrp="1"/>
          </p:cNvSpPr>
          <p:nvPr>
            <p:ph sz="half" idx="1"/>
          </p:nvPr>
        </p:nvSpPr>
        <p:spPr>
          <a:xfrm>
            <a:off x="179512" y="1124744"/>
            <a:ext cx="5821238" cy="5544616"/>
          </a:xfrm>
        </p:spPr>
        <p:style>
          <a:lnRef idx="1">
            <a:schemeClr val="accent1"/>
          </a:lnRef>
          <a:fillRef idx="2">
            <a:schemeClr val="accent1"/>
          </a:fillRef>
          <a:effectRef idx="1">
            <a:schemeClr val="accent1"/>
          </a:effectRef>
          <a:fontRef idx="minor">
            <a:schemeClr val="dk1"/>
          </a:fontRef>
        </p:style>
        <p:txBody>
          <a:bodyPr rtlCol="1">
            <a:noAutofit/>
          </a:bodyPr>
          <a:lstStyle/>
          <a:p>
            <a:pPr algn="just"/>
            <a:r>
              <a:rPr lang="ar-SA" b="1" dirty="0"/>
              <a:t>أولاً/ الاستعداد للتعلم: </a:t>
            </a:r>
            <a:r>
              <a:rPr lang="ar-SA" dirty="0"/>
              <a:t> حتى تتم عملية التعلم لابد أن يكون الفرد مستعداً من الناحية: </a:t>
            </a:r>
            <a:r>
              <a:rPr lang="ar-SA" b="1" dirty="0"/>
              <a:t>العقلية والاجتماعية والانفعالية والجسمية والحركية.  </a:t>
            </a:r>
            <a:r>
              <a:rPr lang="ar-SA" dirty="0"/>
              <a:t>ونحن عندما نسأل أسئلة مثل: أي المقطوعات الأدبية أنسب لتلاميذ المرحلة المتوسطة؟  في أي صف دراسي يمكننا تدريس الرياظيات؟ فإننا نسأل أسئلة تتعلق بالاستعداد للتعلم فمثلاً تعلم القراءة يتطلب استعداداً من ثلاث نواحي: الاستعداد</a:t>
            </a:r>
            <a:r>
              <a:rPr lang="ar-SA" b="1" dirty="0"/>
              <a:t> العقلي و الاجتماعي والانفعالي.</a:t>
            </a:r>
            <a:r>
              <a:rPr lang="ar-SA" dirty="0"/>
              <a:t> </a:t>
            </a:r>
            <a:r>
              <a:rPr lang="ar-SA" b="1" dirty="0"/>
              <a:t> والاستعداد للتعلم يتأثر بعوامل: 1/ النضج 2/ الدافع</a:t>
            </a:r>
            <a:r>
              <a:rPr lang="ar-JO" b="1" dirty="0"/>
              <a:t>یه‌</a:t>
            </a:r>
            <a:endParaRPr lang="en-US" dirty="0">
              <a:effectLst/>
            </a:endParaRPr>
          </a:p>
        </p:txBody>
      </p:sp>
      <p:sp>
        <p:nvSpPr>
          <p:cNvPr id="6" name="عنصر نائب للمحتوى 5"/>
          <p:cNvSpPr>
            <a:spLocks noGrp="1"/>
          </p:cNvSpPr>
          <p:nvPr>
            <p:ph sz="half" idx="2"/>
          </p:nvPr>
        </p:nvSpPr>
        <p:spPr>
          <a:xfrm>
            <a:off x="6156176" y="980728"/>
            <a:ext cx="2833511" cy="1944216"/>
          </a:xfrm>
        </p:spPr>
        <p:style>
          <a:lnRef idx="0">
            <a:schemeClr val="accent6"/>
          </a:lnRef>
          <a:fillRef idx="3">
            <a:schemeClr val="accent6"/>
          </a:fillRef>
          <a:effectRef idx="3">
            <a:schemeClr val="accent6"/>
          </a:effectRef>
          <a:fontRef idx="minor">
            <a:schemeClr val="lt1"/>
          </a:fontRef>
        </p:style>
        <p:txBody>
          <a:bodyPr rtlCol="1">
            <a:normAutofit/>
          </a:bodyPr>
          <a:lstStyle/>
          <a:p>
            <a:pPr lvl="0"/>
            <a:r>
              <a:rPr lang="ar-SA" b="1" dirty="0" smtClean="0">
                <a:solidFill>
                  <a:schemeClr val="tx1"/>
                </a:solidFill>
              </a:rPr>
              <a:t>أولاً</a:t>
            </a:r>
            <a:r>
              <a:rPr lang="ar-SA" b="1" dirty="0">
                <a:solidFill>
                  <a:schemeClr val="tx1"/>
                </a:solidFill>
              </a:rPr>
              <a:t>/ الاستعداد للتعلم: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720" y="4675020"/>
            <a:ext cx="2862275" cy="19943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23" y="2952257"/>
            <a:ext cx="3019425" cy="1695450"/>
          </a:xfrm>
          <a:prstGeom prst="rect">
            <a:avLst/>
          </a:prstGeom>
        </p:spPr>
      </p:pic>
    </p:spTree>
    <p:extLst>
      <p:ext uri="{BB962C8B-B14F-4D97-AF65-F5344CB8AC3E}">
        <p14:creationId xmlns:p14="http://schemas.microsoft.com/office/powerpoint/2010/main" val="1591868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algn="ctr"/>
            <a:r>
              <a:rPr lang="ar-SA" sz="4400" dirty="0"/>
              <a:t>شروط حدوث التعلم </a:t>
            </a:r>
            <a:r>
              <a:rPr lang="ar-JO" sz="4400" dirty="0" smtClean="0"/>
              <a:t>(2)</a:t>
            </a:r>
            <a:endParaRPr lang="en-US" sz="6000" dirty="0"/>
          </a:p>
        </p:txBody>
      </p:sp>
      <p:sp>
        <p:nvSpPr>
          <p:cNvPr id="3" name="عنصر نائب للمحتوى 2"/>
          <p:cNvSpPr>
            <a:spLocks noGrp="1"/>
          </p:cNvSpPr>
          <p:nvPr>
            <p:ph sz="half" idx="1"/>
          </p:nvPr>
        </p:nvSpPr>
        <p:spPr>
          <a:xfrm>
            <a:off x="179512" y="1124744"/>
            <a:ext cx="5821238" cy="5472608"/>
          </a:xfrm>
        </p:spPr>
        <p:style>
          <a:lnRef idx="1">
            <a:schemeClr val="accent1"/>
          </a:lnRef>
          <a:fillRef idx="2">
            <a:schemeClr val="accent1"/>
          </a:fillRef>
          <a:effectRef idx="1">
            <a:schemeClr val="accent1"/>
          </a:effectRef>
          <a:fontRef idx="minor">
            <a:schemeClr val="dk1"/>
          </a:fontRef>
        </p:style>
        <p:txBody>
          <a:bodyPr rtlCol="1">
            <a:normAutofit fontScale="77500" lnSpcReduction="20000"/>
          </a:bodyPr>
          <a:lstStyle/>
          <a:p>
            <a:pPr algn="just"/>
            <a:r>
              <a:rPr lang="ar-IQ" b="1" dirty="0"/>
              <a:t>ثانياً/ </a:t>
            </a:r>
            <a:r>
              <a:rPr lang="ar-SA" b="1" dirty="0"/>
              <a:t>النضج </a:t>
            </a:r>
            <a:r>
              <a:rPr lang="ar-SA" dirty="0"/>
              <a:t> </a:t>
            </a:r>
            <a:r>
              <a:rPr lang="en-US" dirty="0"/>
              <a:t>Maturation</a:t>
            </a:r>
            <a:r>
              <a:rPr lang="ar-SA" b="1" dirty="0"/>
              <a:t>:</a:t>
            </a:r>
            <a:r>
              <a:rPr lang="ar-SA" dirty="0"/>
              <a:t> تعريفه: وصول الفرد إلى درجة من النمو في الوظائف العامة عقلية أو جسمية أو نفسية أو اجتماعية أو انفعالية والتي تناسب المادة المتعلمة.</a:t>
            </a:r>
            <a:endParaRPr lang="en-US" dirty="0"/>
          </a:p>
          <a:p>
            <a:pPr algn="just"/>
            <a:r>
              <a:rPr lang="ar-SA" dirty="0"/>
              <a:t>المتعلم لابد أن يكون وصل إلي مستوي معين من النضج يمكنه بجانب الخبرة من تعلم المواقف الجديدة  ولقد تأكد من خلال نتائج الدراسات والبحوث التي أهتمت بهذه العلاقة أن بعض أنماط السلوك لايمكن تعلمها إلا إذا وصل الانسان حد معين من النضج</a:t>
            </a:r>
            <a:r>
              <a:rPr lang="en-US" dirty="0"/>
              <a:t>  </a:t>
            </a:r>
            <a:r>
              <a:rPr lang="ar-SA" dirty="0"/>
              <a:t>فالطفل لا يستطيع تعلم الوقوف قبل نضج عظامه</a:t>
            </a:r>
            <a:r>
              <a:rPr lang="en-US" dirty="0"/>
              <a:t> ... </a:t>
            </a:r>
            <a:r>
              <a:rPr lang="ar-SA" dirty="0"/>
              <a:t>إلخ. ومن ناحية اخرى مازالت عضلاته ضعيفة واهنة لم تقوى بعد على حمل الجسم، أما بعد أكتمال نضج الجهازين الهيكلي </a:t>
            </a:r>
            <a:r>
              <a:rPr lang="ar-SA" b="1" dirty="0"/>
              <a:t>العظمى والعضلي</a:t>
            </a:r>
            <a:r>
              <a:rPr lang="ar-SA" dirty="0"/>
              <a:t> فمن اليسير على الطفل اكتساب هذا النمط السلوكي.</a:t>
            </a:r>
            <a:endParaRPr lang="en-US" dirty="0"/>
          </a:p>
          <a:p>
            <a:pPr lvl="0" algn="just"/>
            <a:r>
              <a:rPr lang="ar-EG" b="1" dirty="0"/>
              <a:t>خصائص النضج :</a:t>
            </a:r>
            <a:r>
              <a:rPr lang="ar-EG" dirty="0"/>
              <a:t>يتميز النضج بخاصيتين هما :-</a:t>
            </a:r>
            <a:endParaRPr lang="en-US" dirty="0"/>
          </a:p>
          <a:p>
            <a:pPr lvl="0" algn="just"/>
            <a:r>
              <a:rPr lang="ar-EG" b="1" dirty="0"/>
              <a:t>أ) </a:t>
            </a:r>
            <a:r>
              <a:rPr lang="ar-EG" b="1" u="sng" dirty="0"/>
              <a:t>النضج عملية منتظمة</a:t>
            </a:r>
            <a:r>
              <a:rPr lang="ar-EG" dirty="0"/>
              <a:t> :في ظل الظروف العادية يحدث النضج بطريقة منتظمة و ثابتة و يمكن توقعها ( متابعة المراحل التي يمر بها الجنين أو الوليد ).</a:t>
            </a:r>
            <a:endParaRPr lang="en-US" dirty="0"/>
          </a:p>
          <a:p>
            <a:pPr lvl="0" algn="just"/>
            <a:r>
              <a:rPr lang="ar-EG" dirty="0"/>
              <a:t>ب) </a:t>
            </a:r>
            <a:r>
              <a:rPr lang="ar-EG" b="1" u="sng" dirty="0"/>
              <a:t>النضج عملية مستمرة</a:t>
            </a:r>
            <a:r>
              <a:rPr lang="ar-EG" b="1" dirty="0"/>
              <a:t>: </a:t>
            </a:r>
            <a:r>
              <a:rPr lang="ar-EG" dirty="0"/>
              <a:t>التغيرات التي تعتمد في جوهرة علي الارتقاء البيولوجي و الفسيولوجي و النيورولوجي العام تحدث باستمرار في جميع مراحل العمر .</a:t>
            </a:r>
            <a:endParaRPr lang="en-US" dirty="0">
              <a:effectLst/>
            </a:endParaRPr>
          </a:p>
        </p:txBody>
      </p:sp>
      <p:sp>
        <p:nvSpPr>
          <p:cNvPr id="6" name="عنصر نائب للمحتوى 5"/>
          <p:cNvSpPr>
            <a:spLocks noGrp="1"/>
          </p:cNvSpPr>
          <p:nvPr>
            <p:ph sz="half" idx="2"/>
          </p:nvPr>
        </p:nvSpPr>
        <p:spPr>
          <a:xfrm>
            <a:off x="6156176" y="1268760"/>
            <a:ext cx="2833511" cy="1944216"/>
          </a:xfrm>
        </p:spPr>
        <p:style>
          <a:lnRef idx="0">
            <a:schemeClr val="accent6"/>
          </a:lnRef>
          <a:fillRef idx="3">
            <a:schemeClr val="accent6"/>
          </a:fillRef>
          <a:effectRef idx="3">
            <a:schemeClr val="accent6"/>
          </a:effectRef>
          <a:fontRef idx="minor">
            <a:schemeClr val="lt1"/>
          </a:fontRef>
        </p:style>
        <p:txBody>
          <a:bodyPr rtlCol="1">
            <a:normAutofit fontScale="77500" lnSpcReduction="20000"/>
          </a:bodyPr>
          <a:lstStyle/>
          <a:p>
            <a:pPr marL="0" indent="0" algn="ctr" fontAlgn="auto">
              <a:spcAft>
                <a:spcPts val="0"/>
              </a:spcAft>
              <a:buFont typeface="+mj-lt"/>
              <a:buAutoNum type="arabicPeriod"/>
              <a:defRPr/>
            </a:pPr>
            <a:endParaRPr lang="ar-SA" sz="4000" b="1" dirty="0" smtClean="0">
              <a:solidFill>
                <a:schemeClr val="tx1"/>
              </a:solidFill>
            </a:endParaRPr>
          </a:p>
          <a:p>
            <a:pPr lvl="0"/>
            <a:r>
              <a:rPr lang="ar-IQ" sz="4000" b="1" dirty="0">
                <a:solidFill>
                  <a:schemeClr val="tx1"/>
                </a:solidFill>
              </a:rPr>
              <a:t>ثانياً/ </a:t>
            </a:r>
            <a:r>
              <a:rPr lang="ar-SA" sz="4000" b="1" dirty="0">
                <a:solidFill>
                  <a:schemeClr val="tx1"/>
                </a:solidFill>
              </a:rPr>
              <a:t>النضج </a:t>
            </a:r>
            <a:r>
              <a:rPr lang="ar-SA" sz="4000" dirty="0">
                <a:solidFill>
                  <a:schemeClr val="tx1"/>
                </a:solidFill>
              </a:rPr>
              <a:t> </a:t>
            </a:r>
            <a:r>
              <a:rPr lang="en-US" sz="4000" dirty="0">
                <a:solidFill>
                  <a:schemeClr val="tx1"/>
                </a:solidFill>
              </a:rPr>
              <a:t>Maturation</a:t>
            </a:r>
            <a:endParaRPr lang="en-US" sz="4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187" y="3640038"/>
            <a:ext cx="2857500" cy="2813298"/>
          </a:xfrm>
          <a:prstGeom prst="rect">
            <a:avLst/>
          </a:prstGeom>
        </p:spPr>
      </p:pic>
    </p:spTree>
    <p:extLst>
      <p:ext uri="{BB962C8B-B14F-4D97-AF65-F5344CB8AC3E}">
        <p14:creationId xmlns:p14="http://schemas.microsoft.com/office/powerpoint/2010/main" val="2655891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algn="ctr"/>
            <a:r>
              <a:rPr lang="ar-SA" sz="4400" dirty="0"/>
              <a:t>شروط حدوث التعلم </a:t>
            </a:r>
            <a:r>
              <a:rPr lang="ar-JO" sz="4400" dirty="0" smtClean="0"/>
              <a:t>(3)</a:t>
            </a:r>
            <a:endParaRPr lang="en-US" sz="6000" dirty="0"/>
          </a:p>
        </p:txBody>
      </p:sp>
      <p:sp>
        <p:nvSpPr>
          <p:cNvPr id="3" name="عنصر نائب للمحتوى 2"/>
          <p:cNvSpPr>
            <a:spLocks noGrp="1"/>
          </p:cNvSpPr>
          <p:nvPr>
            <p:ph sz="half" idx="1"/>
          </p:nvPr>
        </p:nvSpPr>
        <p:spPr>
          <a:xfrm>
            <a:off x="179512" y="1124744"/>
            <a:ext cx="5976664" cy="5544616"/>
          </a:xfrm>
        </p:spPr>
        <p:style>
          <a:lnRef idx="1">
            <a:schemeClr val="accent1"/>
          </a:lnRef>
          <a:fillRef idx="2">
            <a:schemeClr val="accent1"/>
          </a:fillRef>
          <a:effectRef idx="1">
            <a:schemeClr val="accent1"/>
          </a:effectRef>
          <a:fontRef idx="minor">
            <a:schemeClr val="dk1"/>
          </a:fontRef>
        </p:style>
        <p:txBody>
          <a:bodyPr rtlCol="1">
            <a:noAutofit/>
          </a:bodyPr>
          <a:lstStyle/>
          <a:p>
            <a:pPr marL="109728" indent="0" algn="just">
              <a:buNone/>
            </a:pPr>
            <a:r>
              <a:rPr lang="ar-SA" dirty="0" smtClean="0"/>
              <a:t>وجود </a:t>
            </a:r>
            <a:r>
              <a:rPr lang="ar-SA" dirty="0"/>
              <a:t>دافع قوي لدي الشخص المتعلم يدفعه إلی التعلم حيث أثبتت البحوث </a:t>
            </a:r>
            <a:r>
              <a:rPr lang="ar-SA" b="1" dirty="0"/>
              <a:t>والدراسات.أن هناك علاقة طردية بين الدافع والتعلم فكلما كان الدافع قوي كلما كان التعلم أفضل</a:t>
            </a:r>
            <a:r>
              <a:rPr lang="ar-SA" b="1" dirty="0" smtClean="0"/>
              <a:t>.</a:t>
            </a:r>
            <a:endParaRPr lang="ar-JO" b="1" dirty="0" smtClean="0"/>
          </a:p>
          <a:p>
            <a:pPr marL="109728" indent="0" algn="just">
              <a:buNone/>
            </a:pPr>
            <a:endParaRPr lang="en-US" sz="2400" b="1" dirty="0"/>
          </a:p>
          <a:p>
            <a:pPr marL="109728" indent="0" algn="just">
              <a:buNone/>
            </a:pPr>
            <a:r>
              <a:rPr lang="ar-IQ" dirty="0"/>
              <a:t>وهناك مسلمة من مسلمات النفسية تقول: انه لاسلوك بدون دوافع، فالدوافع هي مبررات أو مسببات لردود أفعالنا، وكلما كان الدوافع قوياً كما كان الاستجابة قوية وكان النشاط الذي يمارسه الإنسان قوياً. </a:t>
            </a:r>
            <a:endParaRPr lang="en-US" sz="2400" dirty="0">
              <a:effectLst/>
            </a:endParaRPr>
          </a:p>
        </p:txBody>
      </p:sp>
      <p:sp>
        <p:nvSpPr>
          <p:cNvPr id="6" name="عنصر نائب للمحتوى 5"/>
          <p:cNvSpPr>
            <a:spLocks noGrp="1"/>
          </p:cNvSpPr>
          <p:nvPr>
            <p:ph sz="half" idx="2"/>
          </p:nvPr>
        </p:nvSpPr>
        <p:spPr>
          <a:xfrm>
            <a:off x="6156176" y="1124744"/>
            <a:ext cx="2833511" cy="1944216"/>
          </a:xfrm>
        </p:spPr>
        <p:style>
          <a:lnRef idx="0">
            <a:schemeClr val="accent6"/>
          </a:lnRef>
          <a:fillRef idx="3">
            <a:schemeClr val="accent6"/>
          </a:fillRef>
          <a:effectRef idx="3">
            <a:schemeClr val="accent6"/>
          </a:effectRef>
          <a:fontRef idx="minor">
            <a:schemeClr val="lt1"/>
          </a:fontRef>
        </p:style>
        <p:txBody>
          <a:bodyPr rtlCol="1">
            <a:normAutofit fontScale="85000" lnSpcReduction="10000"/>
          </a:bodyPr>
          <a:lstStyle/>
          <a:p>
            <a:pPr marL="0" indent="0" algn="ctr" fontAlgn="auto">
              <a:spcAft>
                <a:spcPts val="0"/>
              </a:spcAft>
              <a:buFont typeface="+mj-lt"/>
              <a:buAutoNum type="arabicPeriod"/>
              <a:defRPr/>
            </a:pPr>
            <a:endParaRPr lang="ar-SA" sz="4000" b="1" dirty="0" smtClean="0">
              <a:solidFill>
                <a:schemeClr val="tx1"/>
              </a:solidFill>
            </a:endParaRPr>
          </a:p>
          <a:p>
            <a:pPr lvl="0"/>
            <a:r>
              <a:rPr lang="ar-IQ" sz="4000" b="1" dirty="0"/>
              <a:t>ثالثاً</a:t>
            </a:r>
            <a:r>
              <a:rPr lang="ar-SA" sz="4000" b="1" dirty="0"/>
              <a:t>/ الدافعية:</a:t>
            </a:r>
            <a:r>
              <a:rPr lang="ar-SA" sz="4000" dirty="0"/>
              <a:t> </a:t>
            </a:r>
            <a:r>
              <a:rPr lang="en-US" sz="4000" b="1" dirty="0" smtClean="0">
                <a:solidFill>
                  <a:schemeClr val="tx1"/>
                </a:solidFill>
              </a:rPr>
              <a:t>Motivation </a:t>
            </a:r>
            <a:endParaRPr lang="en-US" sz="4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909" y="4964829"/>
            <a:ext cx="2886579" cy="16954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3159644"/>
            <a:ext cx="2736304" cy="1714500"/>
          </a:xfrm>
          <a:prstGeom prst="rect">
            <a:avLst/>
          </a:prstGeom>
        </p:spPr>
      </p:pic>
    </p:spTree>
    <p:extLst>
      <p:ext uri="{BB962C8B-B14F-4D97-AF65-F5344CB8AC3E}">
        <p14:creationId xmlns:p14="http://schemas.microsoft.com/office/powerpoint/2010/main" val="408226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8909" y="28072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SA" sz="4400" dirty="0"/>
              <a:t>شروط حدوث التعلم </a:t>
            </a:r>
            <a:r>
              <a:rPr lang="ar-JO" sz="4400" dirty="0" smtClean="0"/>
              <a:t>(4)</a:t>
            </a:r>
            <a:endParaRPr lang="en-US" sz="4400" dirty="0"/>
          </a:p>
        </p:txBody>
      </p:sp>
      <p:sp>
        <p:nvSpPr>
          <p:cNvPr id="3" name="عنصر نائب للمحتوى 2"/>
          <p:cNvSpPr>
            <a:spLocks noGrp="1"/>
          </p:cNvSpPr>
          <p:nvPr>
            <p:ph sz="half" idx="1"/>
          </p:nvPr>
        </p:nvSpPr>
        <p:spPr>
          <a:xfrm>
            <a:off x="457200" y="1124744"/>
            <a:ext cx="5543550" cy="5001419"/>
          </a:xfrm>
        </p:spPr>
        <p:style>
          <a:lnRef idx="1">
            <a:schemeClr val="accent1"/>
          </a:lnRef>
          <a:fillRef idx="2">
            <a:schemeClr val="accent1"/>
          </a:fillRef>
          <a:effectRef idx="1">
            <a:schemeClr val="accent1"/>
          </a:effectRef>
          <a:fontRef idx="minor">
            <a:schemeClr val="dk1"/>
          </a:fontRef>
        </p:style>
        <p:txBody>
          <a:bodyPr rtlCol="1">
            <a:normAutofit fontScale="92500"/>
          </a:bodyPr>
          <a:lstStyle/>
          <a:p>
            <a:pPr marL="109728" indent="0" algn="just">
              <a:buNone/>
              <a:defRPr/>
            </a:pPr>
            <a:r>
              <a:rPr lang="en-US" dirty="0"/>
              <a:t> </a:t>
            </a:r>
            <a:r>
              <a:rPr lang="ar-IQ" dirty="0"/>
              <a:t>أي عبارة أو موقف جديد غير متعود عليه أو غامض يمثل عقبة أمامه تعوق تحقيق أهدافه أو إشباع حاجاته</a:t>
            </a:r>
            <a:r>
              <a:rPr lang="en-US" dirty="0"/>
              <a:t> . </a:t>
            </a:r>
          </a:p>
        </p:txBody>
      </p:sp>
      <p:sp>
        <p:nvSpPr>
          <p:cNvPr id="6" name="عنصر نائب للمحتوى 5"/>
          <p:cNvSpPr>
            <a:spLocks noGrp="1"/>
          </p:cNvSpPr>
          <p:nvPr>
            <p:ph sz="half" idx="2"/>
          </p:nvPr>
        </p:nvSpPr>
        <p:spPr>
          <a:xfrm>
            <a:off x="6156176" y="1268760"/>
            <a:ext cx="2833511" cy="1944216"/>
          </a:xfrm>
        </p:spPr>
        <p:style>
          <a:lnRef idx="0">
            <a:schemeClr val="accent6"/>
          </a:lnRef>
          <a:fillRef idx="3">
            <a:schemeClr val="accent6"/>
          </a:fillRef>
          <a:effectRef idx="3">
            <a:schemeClr val="accent6"/>
          </a:effectRef>
          <a:fontRef idx="minor">
            <a:schemeClr val="lt1"/>
          </a:fontRef>
        </p:style>
        <p:txBody>
          <a:bodyPr rtlCol="1">
            <a:normAutofit fontScale="92500"/>
          </a:bodyPr>
          <a:lstStyle/>
          <a:p>
            <a:pPr marL="0" indent="0" algn="ctr" fontAlgn="auto">
              <a:spcAft>
                <a:spcPts val="0"/>
              </a:spcAft>
              <a:buFont typeface="+mj-lt"/>
              <a:buAutoNum type="arabicPeriod"/>
              <a:defRPr/>
            </a:pPr>
            <a:endParaRPr lang="ar-SA" sz="4000" b="1" dirty="0" smtClean="0">
              <a:solidFill>
                <a:schemeClr val="tx1"/>
              </a:solidFill>
            </a:endParaRPr>
          </a:p>
          <a:p>
            <a:pPr lvl="0"/>
            <a:r>
              <a:rPr lang="ar-IQ" b="1" dirty="0"/>
              <a:t>رابعاً</a:t>
            </a:r>
            <a:r>
              <a:rPr lang="ar-IQ" dirty="0"/>
              <a:t>: </a:t>
            </a:r>
            <a:r>
              <a:rPr lang="ar-IQ" b="1" dirty="0"/>
              <a:t>المتعلم لابد أن يكون أمامه مشكلة تحتاج إلي الحل</a:t>
            </a:r>
            <a:r>
              <a:rPr lang="ar-IQ" dirty="0"/>
              <a:t> </a:t>
            </a:r>
            <a:endParaRPr lang="en-US" sz="4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889" y="3625453"/>
            <a:ext cx="2989798" cy="2068824"/>
          </a:xfrm>
          <a:prstGeom prst="rect">
            <a:avLst/>
          </a:prstGeom>
        </p:spPr>
      </p:pic>
    </p:spTree>
    <p:extLst>
      <p:ext uri="{BB962C8B-B14F-4D97-AF65-F5344CB8AC3E}">
        <p14:creationId xmlns:p14="http://schemas.microsoft.com/office/powerpoint/2010/main" val="703561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type="subTitle" idx="1"/>
          </p:nvPr>
        </p:nvSpPr>
        <p:spPr bwMode="auto">
          <a:xfrm>
            <a:off x="1763688" y="332656"/>
            <a:ext cx="5023048" cy="2646040"/>
          </a:xfrm>
          <a:prstGeom prst="flowChartMultidocument">
            <a:avLst/>
          </a:prstGeom>
          <a:gradFill rotWithShape="0">
            <a:gsLst>
              <a:gs pos="0">
                <a:srgbClr val="FFFF99"/>
              </a:gs>
              <a:gs pos="100000">
                <a:srgbClr val="FFFFFF"/>
              </a:gs>
            </a:gsLst>
            <a:path path="rect">
              <a:fillToRect l="50000" t="50000" r="50000" b="50000"/>
            </a:path>
          </a:gradFill>
          <a:ln w="9525">
            <a:solidFill>
              <a:schemeClr val="tx1"/>
            </a:solidFill>
            <a:miter lim="800000"/>
            <a:headEnd/>
            <a:tailEnd/>
          </a:ln>
          <a:effectLst>
            <a:outerShdw dist="35921" dir="2700000" algn="ctr" rotWithShape="0">
              <a:schemeClr val="bg2"/>
            </a:outerShdw>
          </a:effectLst>
        </p:spPr>
        <p:txBody>
          <a:bodyPr wrap="none" anchor="ctr"/>
          <a:lstStyle/>
          <a:p>
            <a:r>
              <a:rPr lang="ar-IQ" b="1" dirty="0"/>
              <a:t>العوامل التي تؤثر في عملية التعلم</a:t>
            </a:r>
            <a:r>
              <a:rPr lang="en-US" dirty="0"/>
              <a:t>: </a:t>
            </a:r>
            <a:endParaRPr lang="en-US" sz="3200" b="1" dirty="0">
              <a:solidFill>
                <a:srgbClr val="A50021"/>
              </a:solidFill>
            </a:endParaRPr>
          </a:p>
        </p:txBody>
      </p:sp>
      <p:sp>
        <p:nvSpPr>
          <p:cNvPr id="3" name="Rectangle 2"/>
          <p:cNvSpPr/>
          <p:nvPr/>
        </p:nvSpPr>
        <p:spPr>
          <a:xfrm>
            <a:off x="899592" y="3212976"/>
            <a:ext cx="7632848" cy="1384995"/>
          </a:xfrm>
          <a:prstGeom prst="rect">
            <a:avLst/>
          </a:prstGeom>
        </p:spPr>
        <p:txBody>
          <a:bodyPr wrap="square">
            <a:spAutoFit/>
          </a:bodyPr>
          <a:lstStyle/>
          <a:p>
            <a:pPr algn="just"/>
            <a:r>
              <a:rPr lang="ar-IQ" sz="2800" dirty="0">
                <a:latin typeface="Calibri" panose="020F0502020204030204" pitchFamily="34" charset="0"/>
                <a:ea typeface="Calibri" panose="020F0502020204030204" pitchFamily="34" charset="0"/>
                <a:cs typeface="TTE27E3AC8t00"/>
              </a:rPr>
              <a:t>البيئة</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المحيطة</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بالإنسان</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ومدى</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ما</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يتوفر</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بها</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من</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إمكانات</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اقتصادية</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واجتماعية</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وتربوية</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فعند</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توافرها</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يكون</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التعلم</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أفضل</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والعكس</a:t>
            </a:r>
            <a:r>
              <a:rPr lang="ar-IQ" sz="2800" dirty="0">
                <a:ea typeface="Calibri" panose="020F0502020204030204" pitchFamily="34" charset="0"/>
                <a:cs typeface="Calibri" panose="020F0502020204030204" pitchFamily="34" charset="0"/>
              </a:rPr>
              <a:t> </a:t>
            </a:r>
            <a:r>
              <a:rPr lang="ar-IQ" sz="2800" dirty="0">
                <a:latin typeface="Calibri" panose="020F0502020204030204" pitchFamily="34" charset="0"/>
                <a:ea typeface="Calibri" panose="020F0502020204030204" pitchFamily="34" charset="0"/>
                <a:cs typeface="TTE27E3AC8t00"/>
              </a:rPr>
              <a:t>صحيح</a:t>
            </a:r>
            <a:r>
              <a:rPr lang="ar-IQ" sz="2800" b="1" dirty="0">
                <a:latin typeface="Calibri" panose="020F0502020204030204" pitchFamily="34" charset="0"/>
                <a:ea typeface="Calibri" panose="020F0502020204030204" pitchFamily="34" charset="0"/>
                <a:cs typeface="TTE27E3AC8t00"/>
              </a:rPr>
              <a:t>. هذه مجموعة من العوامل التي تؤثر على عملية التعلم لدى الفرد:</a:t>
            </a:r>
            <a:endParaRPr lang="ar-IQ" sz="2800" dirty="0"/>
          </a:p>
        </p:txBody>
      </p:sp>
    </p:spTree>
    <p:extLst>
      <p:ext uri="{BB962C8B-B14F-4D97-AF65-F5344CB8AC3E}">
        <p14:creationId xmlns:p14="http://schemas.microsoft.com/office/powerpoint/2010/main" val="177967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IQ" sz="4400" dirty="0">
                <a:effectLst/>
              </a:rPr>
              <a:t>العوامل التي تؤثر في عملية التعلم</a:t>
            </a:r>
            <a:r>
              <a:rPr lang="ar-JO" sz="4400" dirty="0">
                <a:effectLst/>
              </a:rPr>
              <a:t> </a:t>
            </a:r>
            <a:r>
              <a:rPr lang="ar-JO" sz="4400" dirty="0" smtClean="0">
                <a:effectLst/>
              </a:rPr>
              <a:t>(</a:t>
            </a:r>
            <a:r>
              <a:rPr lang="ar-IQ" sz="4400" dirty="0" smtClean="0">
                <a:effectLst/>
              </a:rPr>
              <a:t>1</a:t>
            </a:r>
            <a:r>
              <a:rPr lang="ar-JO" sz="4400" dirty="0" smtClean="0">
                <a:effectLst/>
              </a:rPr>
              <a:t>)</a:t>
            </a:r>
            <a:endParaRPr lang="en-US" sz="4400" dirty="0"/>
          </a:p>
        </p:txBody>
      </p:sp>
      <p:sp>
        <p:nvSpPr>
          <p:cNvPr id="3" name="عنصر نائب للمحتوى 2"/>
          <p:cNvSpPr>
            <a:spLocks noGrp="1"/>
          </p:cNvSpPr>
          <p:nvPr>
            <p:ph sz="half" idx="1"/>
          </p:nvPr>
        </p:nvSpPr>
        <p:spPr>
          <a:xfrm>
            <a:off x="0" y="1124744"/>
            <a:ext cx="6011056" cy="5544616"/>
          </a:xfrm>
        </p:spPr>
        <p:style>
          <a:lnRef idx="1">
            <a:schemeClr val="accent1"/>
          </a:lnRef>
          <a:fillRef idx="2">
            <a:schemeClr val="accent1"/>
          </a:fillRef>
          <a:effectRef idx="1">
            <a:schemeClr val="accent1"/>
          </a:effectRef>
          <a:fontRef idx="minor">
            <a:schemeClr val="dk1"/>
          </a:fontRef>
        </p:style>
        <p:txBody>
          <a:bodyPr rtlCol="1">
            <a:noAutofit/>
          </a:bodyPr>
          <a:lstStyle/>
          <a:p>
            <a:pPr marL="109728" indent="0" algn="just">
              <a:buNone/>
            </a:pPr>
            <a:r>
              <a:rPr lang="ar-SA" sz="2400" dirty="0" smtClean="0"/>
              <a:t>ان </a:t>
            </a:r>
            <a:r>
              <a:rPr lang="ar-SA" sz="2400" dirty="0"/>
              <a:t>استخدام وسائل الإيضاح التعليمية مثل </a:t>
            </a:r>
            <a:r>
              <a:rPr lang="ar-SA" sz="2400" b="1" dirty="0"/>
              <a:t>التكنولوجيا الحديثة</a:t>
            </a:r>
            <a:r>
              <a:rPr lang="ar-SA" sz="2400" dirty="0"/>
              <a:t> في التعليم والتعلم له اهمية كبيرة في تطوير العملية التعليمية في المدارس والجامعات حيث انه يزيد من التفاعل بين الطلاب في تبادل المعلومات والحصول عليها بسهولة داخل الغرفة الصفية. </a:t>
            </a:r>
            <a:r>
              <a:rPr lang="ar-JO" sz="2400" dirty="0"/>
              <a:t>يقول </a:t>
            </a:r>
            <a:r>
              <a:rPr lang="ar-JO" sz="2400" b="1" dirty="0"/>
              <a:t>آدم دراير</a:t>
            </a:r>
            <a:r>
              <a:rPr lang="ar-JO" sz="2400" dirty="0"/>
              <a:t>-أحد خبراء التعليم-: إن وسيلة الإيضاح هي أحد أقوى الحلفاء للمدرسين. فوسيلة الإيضاح حتى وإن كانت رسماً بسيطاً على لوحة فإنها ستوضح الدرس بطريقة أفضل بكثير من شرح مرتب وكلام منمق. وقد أظهرت الدراسات العلمية مدى أهمية استخدام وسائل الإيضاح لتسهيل عملية الفهم والاستيعاب والتذكر. ومن تلك الدراسات ما أجرته جامعة ويسكانسن في أمريكا، حيث أكدت أن هناك زيادة في مستوى التفهيم بلغت 200% عند أستخدام الوسائل المرئية المساعدة.</a:t>
            </a:r>
            <a:r>
              <a:rPr lang="ar-JO" sz="2400" b="1" dirty="0"/>
              <a:t> </a:t>
            </a:r>
            <a:endParaRPr lang="en-US" sz="2400" dirty="0">
              <a:effectLst/>
            </a:endParaRPr>
          </a:p>
        </p:txBody>
      </p:sp>
      <p:sp>
        <p:nvSpPr>
          <p:cNvPr id="6" name="عنصر نائب للمحتوى 5"/>
          <p:cNvSpPr>
            <a:spLocks noGrp="1"/>
          </p:cNvSpPr>
          <p:nvPr>
            <p:ph sz="half" idx="2"/>
          </p:nvPr>
        </p:nvSpPr>
        <p:spPr>
          <a:xfrm>
            <a:off x="6156176" y="1124744"/>
            <a:ext cx="2833511" cy="1944216"/>
          </a:xfrm>
        </p:spPr>
        <p:style>
          <a:lnRef idx="0">
            <a:schemeClr val="accent6"/>
          </a:lnRef>
          <a:fillRef idx="3">
            <a:schemeClr val="accent6"/>
          </a:fillRef>
          <a:effectRef idx="3">
            <a:schemeClr val="accent6"/>
          </a:effectRef>
          <a:fontRef idx="minor">
            <a:schemeClr val="lt1"/>
          </a:fontRef>
        </p:style>
        <p:txBody>
          <a:bodyPr rtlCol="1">
            <a:normAutofit/>
          </a:bodyPr>
          <a:lstStyle/>
          <a:p>
            <a:pPr marL="0" indent="0" algn="ctr">
              <a:buNone/>
              <a:defRPr/>
            </a:pPr>
            <a:r>
              <a:rPr lang="ar-SA" sz="4000" b="1" dirty="0"/>
              <a:t>1- وسائل الايضاح التعليمية:</a:t>
            </a:r>
            <a:endParaRPr lang="en-US" sz="4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177" y="4588394"/>
            <a:ext cx="3143250" cy="21091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902" y="3053717"/>
            <a:ext cx="3114098" cy="1500758"/>
          </a:xfrm>
          <a:prstGeom prst="rect">
            <a:avLst/>
          </a:prstGeom>
        </p:spPr>
      </p:pic>
    </p:spTree>
    <p:extLst>
      <p:ext uri="{BB962C8B-B14F-4D97-AF65-F5344CB8AC3E}">
        <p14:creationId xmlns:p14="http://schemas.microsoft.com/office/powerpoint/2010/main" val="1019593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IQ" sz="4400" dirty="0">
                <a:effectLst/>
              </a:rPr>
              <a:t>العوامل التي تؤثر في عملية التعلم</a:t>
            </a:r>
            <a:r>
              <a:rPr lang="ar-JO" sz="4400" dirty="0">
                <a:effectLst/>
              </a:rPr>
              <a:t> </a:t>
            </a:r>
            <a:r>
              <a:rPr lang="ar-JO" sz="4400" dirty="0" smtClean="0">
                <a:effectLst/>
              </a:rPr>
              <a:t>(</a:t>
            </a:r>
            <a:r>
              <a:rPr lang="ar-IQ" sz="4400" dirty="0" smtClean="0">
                <a:effectLst/>
              </a:rPr>
              <a:t>2</a:t>
            </a:r>
            <a:r>
              <a:rPr lang="ar-JO" sz="4400" dirty="0" smtClean="0">
                <a:effectLst/>
              </a:rPr>
              <a:t>)</a:t>
            </a:r>
            <a:endParaRPr lang="en-US" sz="4400" dirty="0"/>
          </a:p>
        </p:txBody>
      </p:sp>
      <p:sp>
        <p:nvSpPr>
          <p:cNvPr id="3" name="عنصر نائب للمحتوى 2"/>
          <p:cNvSpPr>
            <a:spLocks noGrp="1"/>
          </p:cNvSpPr>
          <p:nvPr>
            <p:ph sz="half" idx="1"/>
          </p:nvPr>
        </p:nvSpPr>
        <p:spPr>
          <a:xfrm>
            <a:off x="0" y="1124744"/>
            <a:ext cx="6000750" cy="5733256"/>
          </a:xfrm>
        </p:spPr>
        <p:style>
          <a:lnRef idx="1">
            <a:schemeClr val="accent1"/>
          </a:lnRef>
          <a:fillRef idx="2">
            <a:schemeClr val="accent1"/>
          </a:fillRef>
          <a:effectRef idx="1">
            <a:schemeClr val="accent1"/>
          </a:effectRef>
          <a:fontRef idx="minor">
            <a:schemeClr val="dk1"/>
          </a:fontRef>
        </p:style>
        <p:txBody>
          <a:bodyPr rtlCol="1">
            <a:normAutofit fontScale="92500" lnSpcReduction="10000"/>
          </a:bodyPr>
          <a:lstStyle/>
          <a:p>
            <a:pPr marL="109728" indent="0" algn="just">
              <a:buNone/>
            </a:pPr>
            <a:endParaRPr lang="ar-IQ" dirty="0" smtClean="0"/>
          </a:p>
          <a:p>
            <a:pPr marL="109728" indent="0" algn="just">
              <a:buNone/>
            </a:pPr>
            <a:r>
              <a:rPr lang="ar-IQ" dirty="0" smtClean="0"/>
              <a:t>إن </a:t>
            </a:r>
            <a:r>
              <a:rPr lang="ar-IQ" dirty="0"/>
              <a:t>المدرس المتميز هو الذي يختار طريقة التدريسية الأنسب على ضوء العوامل التالية: الهدف التعليمي والتعلمي(نظرية ام عملية) المادة التعليمية(علمية ام ادبية) الادوات والمواد التعليمية(تحتاج مواد سمعية أو بصرية في المختبر أو المصنع...) طبيعة المتعلم(أذكياء متوسط الذكاء أم أقل من ذلك؟ هل هم من بيئات اقتصادية غنية متوسطة, ام غنية؟ مثقفون ام غير مثقفين؟ هل يعانون من إعاقات معينة نفسية أو جسمية؟) التوقيت(هل ستتم عملية التدريس في الصباح أم بعدالظهر أم في المساء؟) حجم الصف(هل الصف كثير العدد أم متوسط أم قليل؟)</a:t>
            </a:r>
            <a:endParaRPr lang="en-US" dirty="0">
              <a:effectLst/>
            </a:endParaRPr>
          </a:p>
        </p:txBody>
      </p:sp>
      <p:sp>
        <p:nvSpPr>
          <p:cNvPr id="6" name="عنصر نائب للمحتوى 5"/>
          <p:cNvSpPr>
            <a:spLocks noGrp="1"/>
          </p:cNvSpPr>
          <p:nvPr>
            <p:ph sz="half" idx="2"/>
          </p:nvPr>
        </p:nvSpPr>
        <p:spPr>
          <a:xfrm>
            <a:off x="6156176" y="1340768"/>
            <a:ext cx="2833511" cy="1008112"/>
          </a:xfrm>
        </p:spPr>
        <p:style>
          <a:lnRef idx="0">
            <a:schemeClr val="accent6"/>
          </a:lnRef>
          <a:fillRef idx="3">
            <a:schemeClr val="accent6"/>
          </a:fillRef>
          <a:effectRef idx="3">
            <a:schemeClr val="accent6"/>
          </a:effectRef>
          <a:fontRef idx="minor">
            <a:schemeClr val="lt1"/>
          </a:fontRef>
        </p:style>
        <p:txBody>
          <a:bodyPr rtlCol="1">
            <a:normAutofit fontScale="92500" lnSpcReduction="10000"/>
          </a:bodyPr>
          <a:lstStyle/>
          <a:p>
            <a:pPr marL="109728" lvl="0" indent="0">
              <a:buNone/>
            </a:pPr>
            <a:r>
              <a:rPr lang="ar-IQ" sz="3600" b="1" dirty="0" smtClean="0"/>
              <a:t>2-طرائق </a:t>
            </a:r>
            <a:r>
              <a:rPr lang="ar-IQ" sz="3600" b="1" dirty="0"/>
              <a:t>التدريس والتعلم</a:t>
            </a:r>
            <a:r>
              <a:rPr lang="ar-IQ" sz="3600" dirty="0"/>
              <a:t>:</a:t>
            </a: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506" y="2924944"/>
            <a:ext cx="2990850" cy="3624064"/>
          </a:xfrm>
          <a:prstGeom prst="rect">
            <a:avLst/>
          </a:prstGeom>
        </p:spPr>
      </p:pic>
    </p:spTree>
    <p:extLst>
      <p:ext uri="{BB962C8B-B14F-4D97-AF65-F5344CB8AC3E}">
        <p14:creationId xmlns:p14="http://schemas.microsoft.com/office/powerpoint/2010/main" val="6690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
                                        <p:tgtEl>
                                          <p:spTgt spid="3">
                                            <p:txEl>
                                              <p:pRg st="1" end="1"/>
                                            </p:txEl>
                                          </p:spTgt>
                                        </p:tgtEl>
                                      </p:cBhvr>
                                    </p:animEffect>
                                    <p:anim calcmode="lin" valueType="num">
                                      <p:cBhvr>
                                        <p:cTn id="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a:bodyPr>
          <a:lstStyle/>
          <a:p>
            <a:pPr marL="109728" algn="ctr"/>
            <a:r>
              <a:rPr lang="ar-IQ" sz="2400" dirty="0">
                <a:solidFill>
                  <a:srgbClr val="FF0000"/>
                </a:solidFill>
              </a:rPr>
              <a:t>"قل لي </a:t>
            </a:r>
            <a:r>
              <a:rPr lang="ar-IQ" sz="2400" dirty="0" smtClean="0">
                <a:solidFill>
                  <a:srgbClr val="FF0000"/>
                </a:solidFill>
              </a:rPr>
              <a:t>وسوف </a:t>
            </a:r>
            <a:r>
              <a:rPr lang="ar-IQ" sz="2400" dirty="0">
                <a:solidFill>
                  <a:srgbClr val="FF0000"/>
                </a:solidFill>
              </a:rPr>
              <a:t>أنسى. </a:t>
            </a:r>
            <a:r>
              <a:rPr lang="ar-IQ" sz="2400" dirty="0">
                <a:solidFill>
                  <a:schemeClr val="bg1"/>
                </a:solidFill>
              </a:rPr>
              <a:t>أرني وقد أتذكر.</a:t>
            </a:r>
            <a:r>
              <a:rPr lang="ar-IQ" sz="2400" dirty="0">
                <a:solidFill>
                  <a:schemeClr val="accent2"/>
                </a:solidFill>
              </a:rPr>
              <a:t> أشركني وسوف افهم".</a:t>
            </a:r>
            <a:endParaRPr lang="en-US" sz="24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124744"/>
            <a:ext cx="5696077" cy="5475723"/>
          </a:xfrm>
        </p:spPr>
        <p:style>
          <a:lnRef idx="1">
            <a:schemeClr val="accent1"/>
          </a:lnRef>
          <a:fillRef idx="2">
            <a:schemeClr val="accent1"/>
          </a:fillRef>
          <a:effectRef idx="1">
            <a:schemeClr val="accent1"/>
          </a:effectRef>
          <a:fontRef idx="minor">
            <a:schemeClr val="dk1"/>
          </a:fontRef>
        </p:style>
      </p:pic>
      <p:sp>
        <p:nvSpPr>
          <p:cNvPr id="6" name="عنصر نائب للمحتوى 5"/>
          <p:cNvSpPr>
            <a:spLocks noGrp="1"/>
          </p:cNvSpPr>
          <p:nvPr>
            <p:ph sz="half" idx="2"/>
          </p:nvPr>
        </p:nvSpPr>
        <p:spPr>
          <a:xfrm>
            <a:off x="5914953" y="1124744"/>
            <a:ext cx="2833511" cy="1944216"/>
          </a:xfrm>
        </p:spPr>
        <p:style>
          <a:lnRef idx="0">
            <a:schemeClr val="accent6"/>
          </a:lnRef>
          <a:fillRef idx="3">
            <a:schemeClr val="accent6"/>
          </a:fillRef>
          <a:effectRef idx="3">
            <a:schemeClr val="accent6"/>
          </a:effectRef>
          <a:fontRef idx="minor">
            <a:schemeClr val="lt1"/>
          </a:fontRef>
        </p:style>
        <p:txBody>
          <a:bodyPr rtlCol="1">
            <a:normAutofit fontScale="62500" lnSpcReduction="20000"/>
          </a:bodyPr>
          <a:lstStyle/>
          <a:p>
            <a:pPr marL="0" indent="0" algn="ctr">
              <a:buNone/>
              <a:defRPr/>
            </a:pPr>
            <a:r>
              <a:rPr lang="en-US" sz="4000" dirty="0" smtClean="0">
                <a:solidFill>
                  <a:schemeClr val="tx1"/>
                </a:solidFill>
                <a:hlinkClick r:id="rId3" action="ppaction://hlinkfile"/>
              </a:rPr>
              <a:t>..\</a:t>
            </a:r>
            <a:r>
              <a:rPr lang="en-US" sz="4000" dirty="0" err="1" smtClean="0">
                <a:solidFill>
                  <a:schemeClr val="tx1"/>
                </a:solidFill>
                <a:hlinkClick r:id="rId3" action="ppaction://hlinkfile"/>
              </a:rPr>
              <a:t>kteba</a:t>
            </a:r>
            <a:r>
              <a:rPr lang="en-US" sz="4000" dirty="0" smtClean="0">
                <a:solidFill>
                  <a:schemeClr val="tx1"/>
                </a:solidFill>
                <a:hlinkClick r:id="rId3" action="ppaction://hlinkfile"/>
              </a:rPr>
              <a:t> </a:t>
            </a:r>
            <a:r>
              <a:rPr lang="en-US" sz="4000" dirty="0" err="1" smtClean="0">
                <a:solidFill>
                  <a:schemeClr val="tx1"/>
                </a:solidFill>
                <a:hlinkClick r:id="rId3" action="ppaction://hlinkfile"/>
              </a:rPr>
              <a:t>bakar</a:t>
            </a:r>
            <a:r>
              <a:rPr lang="en-US" sz="4000" dirty="0" smtClean="0">
                <a:solidFill>
                  <a:schemeClr val="tx1"/>
                </a:solidFill>
                <a:hlinkClick r:id="rId3" action="ppaction://hlinkfile"/>
              </a:rPr>
              <a:t> </a:t>
            </a:r>
            <a:r>
              <a:rPr lang="en-US" sz="4000" dirty="0" err="1" smtClean="0">
                <a:solidFill>
                  <a:schemeClr val="tx1"/>
                </a:solidFill>
                <a:hlinkClick r:id="rId3" action="ppaction://hlinkfile"/>
              </a:rPr>
              <a:t>hatwakan</a:t>
            </a:r>
            <a:r>
              <a:rPr lang="en-US" sz="4000" dirty="0" smtClean="0">
                <a:solidFill>
                  <a:schemeClr val="tx1"/>
                </a:solidFill>
                <a:hlinkClick r:id="rId3" action="ppaction://hlinkfile"/>
              </a:rPr>
              <a:t>\Lectures Videos\</a:t>
            </a:r>
            <a:r>
              <a:rPr lang="ar-IQ" sz="4000" dirty="0" smtClean="0">
                <a:solidFill>
                  <a:schemeClr val="tx1"/>
                </a:solidFill>
                <a:hlinkClick r:id="rId3" action="ppaction://hlinkfile"/>
              </a:rPr>
              <a:t>خواطر11 - الحلقة 23 - اشركني وسوف افهم.</a:t>
            </a:r>
            <a:r>
              <a:rPr lang="en-US" sz="4000" dirty="0" smtClean="0">
                <a:solidFill>
                  <a:schemeClr val="tx1"/>
                </a:solidFill>
                <a:hlinkClick r:id="rId3" action="ppaction://hlinkfile"/>
              </a:rPr>
              <a:t>mp4</a:t>
            </a:r>
            <a:endParaRPr lang="en-US" sz="4000" dirty="0">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136046"/>
            <a:ext cx="3683124" cy="3464421"/>
          </a:xfrm>
          <a:prstGeom prst="rect">
            <a:avLst/>
          </a:prstGeom>
        </p:spPr>
      </p:pic>
    </p:spTree>
    <p:extLst>
      <p:ext uri="{BB962C8B-B14F-4D97-AF65-F5344CB8AC3E}">
        <p14:creationId xmlns:p14="http://schemas.microsoft.com/office/powerpoint/2010/main" val="91220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IQ" dirty="0">
                <a:effectLst/>
              </a:rPr>
              <a:t>العوامل التي تؤثر في عملية </a:t>
            </a:r>
            <a:r>
              <a:rPr lang="ar-IQ" dirty="0" smtClean="0">
                <a:effectLst/>
              </a:rPr>
              <a:t>التعلم</a:t>
            </a:r>
            <a:r>
              <a:rPr lang="ar-JO" dirty="0" smtClean="0">
                <a:effectLst/>
              </a:rPr>
              <a:t> (</a:t>
            </a:r>
            <a:r>
              <a:rPr lang="ar-IQ" dirty="0" smtClean="0">
                <a:effectLst/>
              </a:rPr>
              <a:t>3</a:t>
            </a:r>
            <a:r>
              <a:rPr lang="ar-JO" dirty="0" smtClean="0">
                <a:effectLst/>
              </a:rPr>
              <a:t>)</a:t>
            </a:r>
            <a:endParaRPr lang="en-US" sz="4400" dirty="0"/>
          </a:p>
        </p:txBody>
      </p:sp>
      <p:sp>
        <p:nvSpPr>
          <p:cNvPr id="3" name="عنصر نائب للمحتوى 2"/>
          <p:cNvSpPr>
            <a:spLocks noGrp="1"/>
          </p:cNvSpPr>
          <p:nvPr>
            <p:ph sz="half" idx="1"/>
          </p:nvPr>
        </p:nvSpPr>
        <p:spPr>
          <a:xfrm>
            <a:off x="457200" y="1124744"/>
            <a:ext cx="5543550" cy="5001419"/>
          </a:xfrm>
        </p:spPr>
        <p:style>
          <a:lnRef idx="1">
            <a:schemeClr val="accent1"/>
          </a:lnRef>
          <a:fillRef idx="2">
            <a:schemeClr val="accent1"/>
          </a:fillRef>
          <a:effectRef idx="1">
            <a:schemeClr val="accent1"/>
          </a:effectRef>
          <a:fontRef idx="minor">
            <a:schemeClr val="dk1"/>
          </a:fontRef>
        </p:style>
        <p:txBody>
          <a:bodyPr rtlCol="1">
            <a:normAutofit fontScale="85000" lnSpcReduction="20000"/>
          </a:bodyPr>
          <a:lstStyle/>
          <a:p>
            <a:pPr algn="just"/>
            <a:r>
              <a:rPr lang="ar-IQ" dirty="0" smtClean="0"/>
              <a:t>المنظرون </a:t>
            </a:r>
            <a:r>
              <a:rPr lang="ar-IQ" dirty="0"/>
              <a:t>الاجتماعيون المعرفيون يعتقدون أن الانتباه عنصر حيوي في التعلم، كما انهم يذكرون أن الناس يتذكرون ماتعلموه بشكل افضل عندما يكررون في عقولهم(يتدربون) ماتعلموه. وعندما يكون تمثيلاً لفظياً وبصرياً(رموز الذاكرة) للمعلومات</a:t>
            </a:r>
            <a:r>
              <a:rPr lang="ar-IQ" dirty="0" smtClean="0"/>
              <a:t>.</a:t>
            </a:r>
          </a:p>
          <a:p>
            <a:pPr algn="just"/>
            <a:r>
              <a:rPr lang="ar-IQ" dirty="0" smtClean="0"/>
              <a:t> هنالك </a:t>
            </a:r>
            <a:r>
              <a:rPr lang="ar-IQ" dirty="0"/>
              <a:t>العديد من العوامل التي من شأنها ان تعمل على تشتيت انتباه الطالب والتقليل من درجة تركيزه، ونذكر كأمثلة هذه العوامل المشتتة وجود قاعة الدرس في مكان قريب من الضوضاء، والصراخ، وحركة السيارات. كما نذكر حالة المتعلم النفسية من حيث كونه </a:t>
            </a:r>
            <a:r>
              <a:rPr lang="ar-IQ" b="1" dirty="0"/>
              <a:t>مطمئناً بعيداً عن القلق، مرتاحاً، متسق التفكير،</a:t>
            </a:r>
            <a:r>
              <a:rPr lang="ar-IQ" dirty="0"/>
              <a:t> وما شابه، فهذه كلها أمور تزيد من إمكانية انتباهه لما يعطى إليه من دروس، وبالتالي تركيزه عليها وتعلمه لها بالشكل الأمثل. </a:t>
            </a:r>
            <a:endParaRPr lang="en-US" dirty="0">
              <a:effectLst/>
            </a:endParaRPr>
          </a:p>
        </p:txBody>
      </p:sp>
      <p:sp>
        <p:nvSpPr>
          <p:cNvPr id="6" name="عنصر نائب للمحتوى 5"/>
          <p:cNvSpPr>
            <a:spLocks noGrp="1"/>
          </p:cNvSpPr>
          <p:nvPr>
            <p:ph sz="half" idx="2"/>
          </p:nvPr>
        </p:nvSpPr>
        <p:spPr>
          <a:xfrm>
            <a:off x="6130977" y="1262748"/>
            <a:ext cx="2833511" cy="1944216"/>
          </a:xfrm>
        </p:spPr>
        <p:style>
          <a:lnRef idx="0">
            <a:schemeClr val="accent6"/>
          </a:lnRef>
          <a:fillRef idx="3">
            <a:schemeClr val="accent6"/>
          </a:fillRef>
          <a:effectRef idx="3">
            <a:schemeClr val="accent6"/>
          </a:effectRef>
          <a:fontRef idx="minor">
            <a:schemeClr val="lt1"/>
          </a:fontRef>
        </p:style>
        <p:txBody>
          <a:bodyPr rtlCol="1">
            <a:normAutofit fontScale="85000" lnSpcReduction="20000"/>
          </a:bodyPr>
          <a:lstStyle/>
          <a:p>
            <a:pPr marL="0" indent="0" algn="ctr" fontAlgn="auto">
              <a:spcAft>
                <a:spcPts val="0"/>
              </a:spcAft>
              <a:buFont typeface="+mj-lt"/>
              <a:buAutoNum type="arabicPeriod"/>
              <a:defRPr/>
            </a:pPr>
            <a:endParaRPr lang="ar-SA" sz="4000" b="1" dirty="0" smtClean="0">
              <a:solidFill>
                <a:schemeClr val="tx1"/>
              </a:solidFill>
            </a:endParaRPr>
          </a:p>
          <a:p>
            <a:r>
              <a:rPr lang="ar-IQ" sz="4000" b="1" dirty="0" smtClean="0"/>
              <a:t>3-الانتباه </a:t>
            </a:r>
            <a:r>
              <a:rPr lang="ar-IQ" sz="4000" b="1" dirty="0"/>
              <a:t>والتركيز:</a:t>
            </a:r>
            <a:endParaRPr lang="en-US" sz="4000" dirty="0"/>
          </a:p>
          <a:p>
            <a:r>
              <a:rPr lang="ar-SA" sz="4000" b="1" dirty="0" smtClean="0"/>
              <a:t>: </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723" y="3560992"/>
            <a:ext cx="3131840" cy="2502024"/>
          </a:xfrm>
          <a:prstGeom prst="rect">
            <a:avLst/>
          </a:prstGeom>
        </p:spPr>
      </p:pic>
    </p:spTree>
    <p:extLst>
      <p:ext uri="{BB962C8B-B14F-4D97-AF65-F5344CB8AC3E}">
        <p14:creationId xmlns:p14="http://schemas.microsoft.com/office/powerpoint/2010/main" val="399490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lgn="ctr">
              <a:buNone/>
            </a:pPr>
            <a:endParaRPr lang="ar-IQ" b="1" dirty="0"/>
          </a:p>
          <a:p>
            <a:pPr marL="109728" indent="0" algn="ctr">
              <a:buNone/>
            </a:pPr>
            <a:endParaRPr lang="ar-IQ" b="1" dirty="0" smtClean="0"/>
          </a:p>
          <a:p>
            <a:pPr marL="109728" indent="0" algn="ctr">
              <a:buNone/>
            </a:pPr>
            <a:endParaRPr lang="ar-IQ" b="1" dirty="0"/>
          </a:p>
          <a:p>
            <a:pPr>
              <a:buNone/>
            </a:pPr>
            <a:endParaRPr lang="ar-IQ" dirty="0" smtClean="0"/>
          </a:p>
          <a:p>
            <a:endParaRPr lang="ar-IQ" dirty="0" smtClean="0"/>
          </a:p>
          <a:p>
            <a:endParaRPr lang="ar-IQ" dirty="0" smtClean="0"/>
          </a:p>
        </p:txBody>
      </p:sp>
      <p:sp>
        <p:nvSpPr>
          <p:cNvPr id="5" name="Horizontal Scroll 4"/>
          <p:cNvSpPr/>
          <p:nvPr/>
        </p:nvSpPr>
        <p:spPr>
          <a:xfrm>
            <a:off x="899592" y="1412776"/>
            <a:ext cx="7416824" cy="3816424"/>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just" rtl="1">
              <a:lnSpc>
                <a:spcPct val="115000"/>
              </a:lnSpc>
              <a:spcBef>
                <a:spcPts val="0"/>
              </a:spcBef>
              <a:spcAft>
                <a:spcPts val="0"/>
              </a:spcAft>
            </a:pPr>
            <a:r>
              <a:rPr lang="ar-IQ" sz="2400" b="1" dirty="0">
                <a:effectLst/>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r>
              <a:rPr lang="ar-IQ"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ذكر واطسون في كتابه السلوكية(</a:t>
            </a:r>
            <a:r>
              <a:rPr lang="en-US" sz="24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Behaviorism</a:t>
            </a:r>
            <a:r>
              <a:rPr lang="ar-JO"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a:t>
            </a:r>
            <a:r>
              <a:rPr lang="ar-IQ"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افتراضه المشهور "اعطني 12 طفلاً سليماً أستطيع أن اخذ أي طفل منهم بعشوائية، وأدربه بحيث يمكن ان يصبح طبيباً، محامياً، فناناً...بغض النظر عن مواهبه، وميله، وقدراته، وأصوله.</a:t>
            </a:r>
            <a:endParaRPr lang="en-US" sz="2400" dirty="0">
              <a:effectLst/>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en-US" sz="24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21673520"/>
      </p:ext>
    </p:extLst>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700"/>
            <a:ext cx="9157138" cy="5448300"/>
          </a:xfrm>
        </p:spPr>
        <p:style>
          <a:lnRef idx="2">
            <a:schemeClr val="accent2"/>
          </a:lnRef>
          <a:fillRef idx="1">
            <a:schemeClr val="lt1"/>
          </a:fillRef>
          <a:effectRef idx="0">
            <a:schemeClr val="accent2"/>
          </a:effectRef>
          <a:fontRef idx="minor">
            <a:schemeClr val="dk1"/>
          </a:fontRef>
        </p:style>
        <p:txBody>
          <a:bodyPr/>
          <a:lstStyle/>
          <a:p>
            <a:endParaRPr lang="en-US" dirty="0"/>
          </a:p>
        </p:txBody>
      </p:sp>
      <p:sp>
        <p:nvSpPr>
          <p:cNvPr id="7" name="Title 6"/>
          <p:cNvSpPr>
            <a:spLocks noGrp="1"/>
          </p:cNvSpPr>
          <p:nvPr>
            <p:ph type="ctrTitle"/>
          </p:nvPr>
        </p:nvSpPr>
        <p:spPr>
          <a:xfrm>
            <a:off x="-381000" y="-1371600"/>
            <a:ext cx="9677400" cy="8248651"/>
          </a:xfrm>
          <a:solidFill>
            <a:schemeClr val="bg2"/>
          </a:solidFill>
        </p:spPr>
        <p:style>
          <a:lnRef idx="3">
            <a:schemeClr val="lt1"/>
          </a:lnRef>
          <a:fillRef idx="1">
            <a:schemeClr val="accent2"/>
          </a:fillRef>
          <a:effectRef idx="1">
            <a:schemeClr val="accent2"/>
          </a:effectRef>
          <a:fontRef idx="minor">
            <a:schemeClr val="lt1"/>
          </a:fontRef>
        </p:style>
        <p:txBody>
          <a:bodyPr/>
          <a:lstStyle/>
          <a:p>
            <a:endParaRPr lang="en-US" dirty="0"/>
          </a:p>
        </p:txBody>
      </p:sp>
      <p:sp>
        <p:nvSpPr>
          <p:cNvPr id="8" name="Cloud 7"/>
          <p:cNvSpPr/>
          <p:nvPr/>
        </p:nvSpPr>
        <p:spPr>
          <a:xfrm>
            <a:off x="1148680" y="438150"/>
            <a:ext cx="5943600" cy="4935066"/>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just"/>
            <a:r>
              <a:rPr lang="ar-IQ" sz="3200" b="1" dirty="0">
                <a:effectLst>
                  <a:outerShdw blurRad="38100" dist="19050" dir="2700000" algn="tl">
                    <a:schemeClr val="dk1">
                      <a:alpha val="40000"/>
                    </a:schemeClr>
                  </a:outerShdw>
                </a:effectLst>
              </a:rPr>
              <a:t>تدريب فردي: </a:t>
            </a:r>
            <a:r>
              <a:rPr lang="ar-IQ" sz="3200" dirty="0">
                <a:effectLst>
                  <a:outerShdw blurRad="38100" dist="19050" dir="2700000" algn="tl">
                    <a:schemeClr val="dk1">
                      <a:alpha val="40000"/>
                    </a:schemeClr>
                  </a:outerShdw>
                </a:effectLst>
              </a:rPr>
              <a:t>حاول أن تتذكر إحدى المرات التي لم تجد نفسك فيها مشدوداً إلى الدرس المعطى لك، وأن تحدد الأسباب التي دعت الى ذلك. </a:t>
            </a:r>
            <a:endParaRPr lang="en-US" sz="3200" dirty="0"/>
          </a:p>
        </p:txBody>
      </p:sp>
    </p:spTree>
    <p:extLst>
      <p:ext uri="{BB962C8B-B14F-4D97-AF65-F5344CB8AC3E}">
        <p14:creationId xmlns:p14="http://schemas.microsoft.com/office/powerpoint/2010/main" val="279102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IQ" sz="4400" dirty="0">
                <a:effectLst/>
              </a:rPr>
              <a:t>العوامل التي تؤثر في عملية التعلم</a:t>
            </a:r>
            <a:r>
              <a:rPr lang="ar-JO" sz="4400" dirty="0">
                <a:effectLst/>
              </a:rPr>
              <a:t> </a:t>
            </a:r>
            <a:r>
              <a:rPr lang="ar-JO" sz="4400" dirty="0" smtClean="0">
                <a:effectLst/>
              </a:rPr>
              <a:t>(</a:t>
            </a:r>
            <a:r>
              <a:rPr lang="ar-IQ" sz="4400" dirty="0" smtClean="0">
                <a:effectLst/>
              </a:rPr>
              <a:t>4</a:t>
            </a:r>
            <a:r>
              <a:rPr lang="ar-JO" sz="4400" dirty="0" smtClean="0">
                <a:effectLst/>
              </a:rPr>
              <a:t>)</a:t>
            </a:r>
            <a:endParaRPr lang="en-US" sz="4400" dirty="0"/>
          </a:p>
        </p:txBody>
      </p:sp>
      <p:sp>
        <p:nvSpPr>
          <p:cNvPr id="3" name="عنصر نائب للمحتوى 2"/>
          <p:cNvSpPr>
            <a:spLocks noGrp="1"/>
          </p:cNvSpPr>
          <p:nvPr>
            <p:ph sz="half" idx="1"/>
          </p:nvPr>
        </p:nvSpPr>
        <p:spPr>
          <a:xfrm>
            <a:off x="457200" y="1124744"/>
            <a:ext cx="5543550" cy="5001419"/>
          </a:xfrm>
        </p:spPr>
        <p:style>
          <a:lnRef idx="1">
            <a:schemeClr val="accent1"/>
          </a:lnRef>
          <a:fillRef idx="2">
            <a:schemeClr val="accent1"/>
          </a:fillRef>
          <a:effectRef idx="1">
            <a:schemeClr val="accent1"/>
          </a:effectRef>
          <a:fontRef idx="minor">
            <a:schemeClr val="dk1"/>
          </a:fontRef>
        </p:style>
        <p:txBody>
          <a:bodyPr rtlCol="1">
            <a:normAutofit/>
          </a:bodyPr>
          <a:lstStyle/>
          <a:p>
            <a:pPr marL="109728" indent="0" algn="just">
              <a:buNone/>
            </a:pPr>
            <a:endParaRPr lang="en-US" dirty="0"/>
          </a:p>
          <a:p>
            <a:pPr marL="109728" indent="0" algn="just">
              <a:buNone/>
            </a:pPr>
            <a:r>
              <a:rPr lang="ar-SA" dirty="0" smtClean="0"/>
              <a:t>في </a:t>
            </a:r>
            <a:r>
              <a:rPr lang="ar-SA" dirty="0"/>
              <a:t>حالة وجود الدافع للتعلم يعطي التدريب للمتعلم فرصة لتحسين أدائه من خلال الابتعاد عن الاخطاء، أو من خلال تجريب طرق مختصرة في الاداء، أو استخدام الاساليب أكثر فعالية. تحتاج المدرسة الى تشجيع التدريب وذلك من أجل الوصول إلى مستوى أعلى من الفهم، والأحتفاظ، وانتقال أثر التدريب عند المتعلمين. </a:t>
            </a:r>
            <a:endParaRPr lang="en-US" dirty="0">
              <a:effectLst/>
            </a:endParaRPr>
          </a:p>
        </p:txBody>
      </p:sp>
      <p:sp>
        <p:nvSpPr>
          <p:cNvPr id="6" name="عنصر نائب للمحتوى 5"/>
          <p:cNvSpPr>
            <a:spLocks noGrp="1"/>
          </p:cNvSpPr>
          <p:nvPr>
            <p:ph sz="half" idx="2"/>
          </p:nvPr>
        </p:nvSpPr>
        <p:spPr>
          <a:xfrm>
            <a:off x="6156176" y="1268760"/>
            <a:ext cx="2833511" cy="1944216"/>
          </a:xfrm>
        </p:spPr>
        <p:style>
          <a:lnRef idx="0">
            <a:schemeClr val="accent6"/>
          </a:lnRef>
          <a:fillRef idx="3">
            <a:schemeClr val="accent6"/>
          </a:fillRef>
          <a:effectRef idx="3">
            <a:schemeClr val="accent6"/>
          </a:effectRef>
          <a:fontRef idx="minor">
            <a:schemeClr val="lt1"/>
          </a:fontRef>
        </p:style>
        <p:txBody>
          <a:bodyPr rtlCol="1">
            <a:normAutofit/>
          </a:bodyPr>
          <a:lstStyle/>
          <a:p>
            <a:pPr marL="0" indent="0" algn="ctr" fontAlgn="auto">
              <a:spcAft>
                <a:spcPts val="0"/>
              </a:spcAft>
              <a:buFont typeface="+mj-lt"/>
              <a:buAutoNum type="arabicPeriod"/>
              <a:defRPr/>
            </a:pPr>
            <a:endParaRPr lang="ar-SA" sz="4000" b="1" dirty="0" smtClean="0">
              <a:solidFill>
                <a:schemeClr val="tx1"/>
              </a:solidFill>
            </a:endParaRPr>
          </a:p>
          <a:p>
            <a:pPr lvl="0"/>
            <a:r>
              <a:rPr lang="ar-IQ" sz="4000" b="1" dirty="0" smtClean="0"/>
              <a:t>4-التدريب</a:t>
            </a:r>
            <a:r>
              <a:rPr lang="ar-IQ" sz="4000" dirty="0"/>
              <a:t>:</a:t>
            </a:r>
            <a:endParaRPr lang="en-US" sz="40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573017"/>
            <a:ext cx="2488317" cy="2304256"/>
          </a:xfrm>
          <a:prstGeom prst="rect">
            <a:avLst/>
          </a:prstGeom>
        </p:spPr>
      </p:pic>
    </p:spTree>
    <p:extLst>
      <p:ext uri="{BB962C8B-B14F-4D97-AF65-F5344CB8AC3E}">
        <p14:creationId xmlns:p14="http://schemas.microsoft.com/office/powerpoint/2010/main" val="2520213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1">
            <a:schemeClr val="dk1"/>
          </a:lnRef>
          <a:fillRef idx="2">
            <a:schemeClr val="dk1"/>
          </a:fillRef>
          <a:effectRef idx="1">
            <a:schemeClr val="dk1"/>
          </a:effectRef>
          <a:fontRef idx="minor">
            <a:schemeClr val="dk1"/>
          </a:fontRef>
        </p:style>
        <p:txBody>
          <a:bodyPr rtlCol="1">
            <a:normAutofit fontScale="90000"/>
          </a:bodyPr>
          <a:lstStyle/>
          <a:p>
            <a:pPr marL="109728" algn="ctr"/>
            <a:r>
              <a:rPr lang="ar-IQ" sz="4400" dirty="0">
                <a:effectLst/>
              </a:rPr>
              <a:t>العوامل التي تؤثر في عملية التعلم</a:t>
            </a:r>
            <a:r>
              <a:rPr lang="ar-JO" sz="4400" dirty="0">
                <a:effectLst/>
              </a:rPr>
              <a:t> </a:t>
            </a:r>
            <a:r>
              <a:rPr lang="ar-JO" sz="4400" dirty="0" smtClean="0">
                <a:effectLst/>
              </a:rPr>
              <a:t>(</a:t>
            </a:r>
            <a:r>
              <a:rPr lang="ar-IQ" sz="4400" dirty="0" smtClean="0">
                <a:effectLst/>
              </a:rPr>
              <a:t>5</a:t>
            </a:r>
            <a:r>
              <a:rPr lang="ar-JO" sz="4400" dirty="0" smtClean="0">
                <a:effectLst/>
              </a:rPr>
              <a:t>)</a:t>
            </a:r>
            <a:endParaRPr lang="en-US" sz="4400" dirty="0"/>
          </a:p>
        </p:txBody>
      </p:sp>
      <p:sp>
        <p:nvSpPr>
          <p:cNvPr id="3" name="عنصر نائب للمحتوى 2"/>
          <p:cNvSpPr>
            <a:spLocks noGrp="1"/>
          </p:cNvSpPr>
          <p:nvPr>
            <p:ph sz="half" idx="1"/>
          </p:nvPr>
        </p:nvSpPr>
        <p:spPr>
          <a:xfrm>
            <a:off x="457200" y="1268760"/>
            <a:ext cx="5543550" cy="5544616"/>
          </a:xfrm>
        </p:spPr>
        <p:style>
          <a:lnRef idx="1">
            <a:schemeClr val="accent1"/>
          </a:lnRef>
          <a:fillRef idx="2">
            <a:schemeClr val="accent1"/>
          </a:fillRef>
          <a:effectRef idx="1">
            <a:schemeClr val="accent1"/>
          </a:effectRef>
          <a:fontRef idx="minor">
            <a:schemeClr val="dk1"/>
          </a:fontRef>
        </p:style>
        <p:txBody>
          <a:bodyPr rtlCol="1">
            <a:noAutofit/>
          </a:bodyPr>
          <a:lstStyle/>
          <a:p>
            <a:pPr marL="109728" indent="0" algn="just">
              <a:buNone/>
            </a:pPr>
            <a:r>
              <a:rPr lang="ar-IQ" dirty="0" smtClean="0"/>
              <a:t>وكل </a:t>
            </a:r>
            <a:r>
              <a:rPr lang="ar-IQ" dirty="0"/>
              <a:t>من </a:t>
            </a:r>
            <a:r>
              <a:rPr lang="ar-IQ" b="1" dirty="0"/>
              <a:t>الثواب ، والعقاب</a:t>
            </a:r>
            <a:r>
              <a:rPr lang="ar-IQ" dirty="0"/>
              <a:t> يلعب دور في عملية التعلم</a:t>
            </a:r>
            <a:r>
              <a:rPr lang="ar-JO" dirty="0"/>
              <a:t>. </a:t>
            </a:r>
            <a:r>
              <a:rPr lang="ar-IQ" dirty="0"/>
              <a:t>فلثواب يكون دافع وحافز للفرد للتعلم</a:t>
            </a:r>
            <a:r>
              <a:rPr lang="ar-JO" dirty="0"/>
              <a:t>.</a:t>
            </a:r>
            <a:r>
              <a:rPr lang="ar-SA" dirty="0"/>
              <a:t> فهو عادة ما يجعل الطفل يشعر بالرضا والسرور ويؤدي إلى تقوية رافع التعلم </a:t>
            </a:r>
            <a:r>
              <a:rPr lang="ar-IQ" dirty="0"/>
              <a:t>. أما العقاب يجنب الشخص تكرار الوقوع في الخطأ مرة ثانية ، ولكن أثبتت البحوث والدراسات أن الثواب أفضل من العقاب في عملية التعلم</a:t>
            </a:r>
            <a:r>
              <a:rPr lang="en-US" dirty="0"/>
              <a:t> . </a:t>
            </a:r>
            <a:r>
              <a:rPr lang="ar-SA" dirty="0"/>
              <a:t>فقد أثبتت التجارب ان العقاب له اثارا ضاره،  يؤدي إلى كبت السلوك و كراهية التعلم</a:t>
            </a:r>
            <a:r>
              <a:rPr lang="en-US" dirty="0"/>
              <a:t>... </a:t>
            </a:r>
            <a:endParaRPr lang="en-US" dirty="0">
              <a:effectLst/>
            </a:endParaRPr>
          </a:p>
        </p:txBody>
      </p:sp>
      <p:sp>
        <p:nvSpPr>
          <p:cNvPr id="6" name="عنصر نائب للمحتوى 5"/>
          <p:cNvSpPr>
            <a:spLocks noGrp="1"/>
          </p:cNvSpPr>
          <p:nvPr>
            <p:ph sz="half" idx="2"/>
          </p:nvPr>
        </p:nvSpPr>
        <p:spPr>
          <a:xfrm>
            <a:off x="6000750" y="1052736"/>
            <a:ext cx="3143250" cy="1944216"/>
          </a:xfrm>
        </p:spPr>
        <p:style>
          <a:lnRef idx="0">
            <a:schemeClr val="accent6"/>
          </a:lnRef>
          <a:fillRef idx="3">
            <a:schemeClr val="accent6"/>
          </a:fillRef>
          <a:effectRef idx="3">
            <a:schemeClr val="accent6"/>
          </a:effectRef>
          <a:fontRef idx="minor">
            <a:schemeClr val="lt1"/>
          </a:fontRef>
        </p:style>
        <p:txBody>
          <a:bodyPr rtlCol="1">
            <a:normAutofit/>
          </a:bodyPr>
          <a:lstStyle/>
          <a:p>
            <a:pPr marL="0" indent="0" algn="ctr">
              <a:buNone/>
              <a:defRPr/>
            </a:pPr>
            <a:r>
              <a:rPr lang="ar-IQ" sz="4000" b="1" dirty="0" smtClean="0"/>
              <a:t>5-الثواب </a:t>
            </a:r>
            <a:r>
              <a:rPr lang="ar-IQ" sz="4000" b="1" dirty="0"/>
              <a:t>، والعقاب:</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177" y="2960833"/>
            <a:ext cx="3079752" cy="2338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894" y="5273492"/>
            <a:ext cx="1410000" cy="150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321" y="5220420"/>
            <a:ext cx="2386608" cy="1527542"/>
          </a:xfrm>
          <a:prstGeom prst="rect">
            <a:avLst/>
          </a:prstGeom>
        </p:spPr>
      </p:pic>
    </p:spTree>
    <p:extLst>
      <p:ext uri="{BB962C8B-B14F-4D97-AF65-F5344CB8AC3E}">
        <p14:creationId xmlns:p14="http://schemas.microsoft.com/office/powerpoint/2010/main" val="1522976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r>
              <a:rPr lang="ar-IQ" b="1" dirty="0"/>
              <a:t>ومن الضروري في حالة كل من الثواب والعقاب مراعاة المبادئ التالية:</a:t>
            </a:r>
            <a:endParaRPr lang="en-US" dirty="0"/>
          </a:p>
          <a:p>
            <a:pPr marL="109728" indent="0" algn="just">
              <a:buNone/>
            </a:pPr>
            <a:r>
              <a:rPr lang="ar-IQ" dirty="0"/>
              <a:t>1</a:t>
            </a:r>
            <a:r>
              <a:rPr lang="ar-IQ" dirty="0" smtClean="0"/>
              <a:t>-أن </a:t>
            </a:r>
            <a:r>
              <a:rPr lang="ar-IQ" dirty="0"/>
              <a:t>يتناسب العقاب والثواب مع درجة أهمية الاستجابة المعطاة.</a:t>
            </a:r>
            <a:endParaRPr lang="en-US" dirty="0"/>
          </a:p>
          <a:p>
            <a:pPr marL="109728" indent="0" algn="just">
              <a:buNone/>
            </a:pPr>
            <a:r>
              <a:rPr lang="ar-IQ" dirty="0"/>
              <a:t>2-أن يفهم المتعلم سبب عقابه أو إثباته.</a:t>
            </a:r>
            <a:endParaRPr lang="en-US" dirty="0"/>
          </a:p>
          <a:p>
            <a:pPr marL="109728" indent="0" algn="just">
              <a:buNone/>
            </a:pPr>
            <a:r>
              <a:rPr lang="ar-IQ" dirty="0"/>
              <a:t>3-أن ندرك وجوب ملاءمة كل الثواب والعقاب مع نفسية المتعلم وخصائصه النفسية، فقد ينفع الثواب في حالة بعضهم، بينما قد ينفع العقاب في حالة بعضهم الآخر</a:t>
            </a:r>
            <a:r>
              <a:rPr lang="ar-IQ" dirty="0" smtClean="0"/>
              <a:t>.</a:t>
            </a:r>
          </a:p>
          <a:p>
            <a:pPr marL="109728" indent="0" algn="just">
              <a:buNone/>
            </a:pPr>
            <a:r>
              <a:rPr lang="ar-IQ" dirty="0" smtClean="0"/>
              <a:t>(الذكور والاناث، شخصية انطوائية ام انبساطية، </a:t>
            </a:r>
            <a:r>
              <a:rPr lang="ar-SA" altLang="ar-IQ" dirty="0">
                <a:solidFill>
                  <a:schemeClr val="tx1">
                    <a:lumMod val="85000"/>
                    <a:lumOff val="15000"/>
                  </a:schemeClr>
                </a:solidFill>
              </a:rPr>
              <a:t>الطالب الذي يمتلك ثقة عالية بذاته </a:t>
            </a:r>
            <a:r>
              <a:rPr lang="ar-SA" altLang="ar-IQ" dirty="0" smtClean="0">
                <a:solidFill>
                  <a:schemeClr val="tx1">
                    <a:lumMod val="85000"/>
                    <a:lumOff val="15000"/>
                  </a:schemeClr>
                </a:solidFill>
              </a:rPr>
              <a:t>وقابلياته</a:t>
            </a:r>
            <a:r>
              <a:rPr lang="ar-IQ" altLang="ar-IQ" dirty="0" smtClean="0">
                <a:solidFill>
                  <a:schemeClr val="tx1">
                    <a:lumMod val="85000"/>
                    <a:lumOff val="15000"/>
                  </a:schemeClr>
                </a:solidFill>
              </a:rPr>
              <a:t>، </a:t>
            </a:r>
            <a:r>
              <a:rPr lang="ar-SA" altLang="ar-IQ" dirty="0">
                <a:solidFill>
                  <a:schemeClr val="tx1">
                    <a:lumMod val="85000"/>
                    <a:lumOff val="15000"/>
                  </a:schemeClr>
                </a:solidFill>
              </a:rPr>
              <a:t>الطالب الذي لا يمتلك ثقة عالية بذاته </a:t>
            </a:r>
            <a:r>
              <a:rPr lang="ar-SA" altLang="ar-IQ" dirty="0" smtClean="0">
                <a:solidFill>
                  <a:schemeClr val="tx1">
                    <a:lumMod val="85000"/>
                    <a:lumOff val="15000"/>
                  </a:schemeClr>
                </a:solidFill>
              </a:rPr>
              <a:t>وقابلياته</a:t>
            </a:r>
            <a:r>
              <a:rPr lang="ar-IQ" altLang="ar-IQ" dirty="0" smtClean="0">
                <a:solidFill>
                  <a:schemeClr val="tx1">
                    <a:lumMod val="85000"/>
                    <a:lumOff val="15000"/>
                  </a:schemeClr>
                </a:solidFill>
              </a:rPr>
              <a:t>) </a:t>
            </a:r>
          </a:p>
          <a:p>
            <a:pPr marL="109728" indent="0" algn="just">
              <a:buNone/>
            </a:pPr>
            <a:r>
              <a:rPr lang="ar-SA" altLang="ar-IQ" dirty="0" smtClean="0">
                <a:solidFill>
                  <a:schemeClr val="tx1">
                    <a:lumMod val="85000"/>
                    <a:lumOff val="15000"/>
                  </a:schemeClr>
                </a:solidFill>
              </a:rPr>
              <a:t> </a:t>
            </a:r>
            <a:r>
              <a:rPr lang="ar-IQ" dirty="0" smtClean="0"/>
              <a:t>ولا </a:t>
            </a:r>
            <a:r>
              <a:rPr lang="ar-IQ" dirty="0"/>
              <a:t>شك أن مراعات هذه الأساس يجعل كلا من العقاب والثواب أداوت فعالة في تحسين سوية التعلم، ويسهل من اكتسابه والاحتفاظ به لمدة أطول.</a:t>
            </a:r>
            <a:endParaRPr lang="en-US" dirty="0">
              <a:effectLst/>
            </a:endParaRPr>
          </a:p>
        </p:txBody>
      </p:sp>
    </p:spTree>
    <p:extLst>
      <p:ext uri="{BB962C8B-B14F-4D97-AF65-F5344CB8AC3E}">
        <p14:creationId xmlns:p14="http://schemas.microsoft.com/office/powerpoint/2010/main" val="58565363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
                                        <p:tgtEl>
                                          <p:spTgt spid="3">
                                            <p:txEl>
                                              <p:pRg st="2" end="2"/>
                                            </p:txEl>
                                          </p:spTgt>
                                        </p:tgtEl>
                                      </p:cBhvr>
                                    </p:animEffect>
                                    <p:anim calcmode="lin" valueType="num">
                                      <p:cBhvr>
                                        <p:cTn id="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algn="ctr"/>
            <a:r>
              <a:rPr lang="ar-IQ" b="1" dirty="0"/>
              <a:t>التعلم الذاتي </a:t>
            </a:r>
            <a:r>
              <a:rPr lang="en-GB" b="1" dirty="0"/>
              <a:t> Self Learning</a:t>
            </a:r>
            <a:endParaRPr lang="en-US" dirty="0"/>
          </a:p>
          <a:p>
            <a:pPr algn="just"/>
            <a:r>
              <a:rPr lang="ar-IQ" dirty="0"/>
              <a:t>يربط مفهوم التعلم الذاتي ارتباطاً وثيقاً بالتعلم المستمر، ويعتبر احد أشكاله، وتعددت تعريفات مفهوم التعلم الذاتي لتعدد واختلاف المدارس الفلسفية لاختلاف مشاربها وأهدافها، وكذلك لنوع  خبرات الباحثين وتجاربهم.     عرف يونس (1998) بأنه </a:t>
            </a:r>
            <a:endParaRPr lang="ar-JO" dirty="0" smtClean="0"/>
          </a:p>
          <a:p>
            <a:pPr marL="109728" indent="0" algn="just">
              <a:buNone/>
            </a:pPr>
            <a:endParaRPr lang="ar-JO" dirty="0" smtClean="0"/>
          </a:p>
          <a:p>
            <a:pPr algn="just"/>
            <a:r>
              <a:rPr lang="ar-IQ" b="1" dirty="0" smtClean="0"/>
              <a:t>تعليم </a:t>
            </a:r>
            <a:r>
              <a:rPr lang="ar-IQ" b="1" dirty="0"/>
              <a:t>الطالب نفسه بنفسه، معتمداً على مهاراته، واستعداداته الشخصية، من خلال قيامه بنشاط تعليمية مختلفة....</a:t>
            </a:r>
            <a:endParaRPr lang="en-US" b="1" dirty="0">
              <a:effectLst/>
            </a:endParaRPr>
          </a:p>
        </p:txBody>
      </p:sp>
    </p:spTree>
    <p:extLst>
      <p:ext uri="{BB962C8B-B14F-4D97-AF65-F5344CB8AC3E}">
        <p14:creationId xmlns:p14="http://schemas.microsoft.com/office/powerpoint/2010/main" val="1632581437"/>
      </p:ext>
    </p:extLst>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
          <p:cNvSpPr/>
          <p:nvPr/>
        </p:nvSpPr>
        <p:spPr>
          <a:xfrm>
            <a:off x="1752600" y="228600"/>
            <a:ext cx="6416675" cy="641944"/>
          </a:xfrm>
          <a:prstGeom prst="round2DiagRect">
            <a:avLst>
              <a:gd name="adj1" fmla="val 50000"/>
              <a:gd name="adj2" fmla="val 0"/>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2"/>
          </a:fillRef>
          <a:effectRef idx="1">
            <a:schemeClr val="accent2"/>
          </a:effectRef>
          <a:fontRef idx="minor">
            <a:schemeClr val="lt1"/>
          </a:fontRef>
        </p:style>
        <p:txBody>
          <a:bodyPr rtlCol="0" anchor="ctr"/>
          <a:lstStyle/>
          <a:p>
            <a:r>
              <a:rPr lang="ar-IQ" b="1" dirty="0"/>
              <a:t>أهمية التعلم الذاتي:</a:t>
            </a:r>
            <a:endParaRPr lang="en-US" sz="2800" dirty="0"/>
          </a:p>
          <a:p>
            <a:r>
              <a:rPr lang="ar-IQ" dirty="0"/>
              <a:t>تبرز أهمية التعلم الذاتي من خلال النقاط التالية:</a:t>
            </a:r>
            <a:endParaRPr lang="en-US" sz="2800" dirty="0">
              <a:effectLst/>
            </a:endParaRPr>
          </a:p>
        </p:txBody>
      </p:sp>
      <p:sp>
        <p:nvSpPr>
          <p:cNvPr id="19" name="Rectangle 2"/>
          <p:cNvSpPr/>
          <p:nvPr/>
        </p:nvSpPr>
        <p:spPr>
          <a:xfrm>
            <a:off x="1403648" y="1159024"/>
            <a:ext cx="7632849" cy="685800"/>
          </a:xfrm>
          <a:prstGeom prst="round2DiagRect">
            <a:avLst>
              <a:gd name="adj1" fmla="val 50000"/>
              <a:gd name="adj2" fmla="val 0"/>
            </a:avLst>
          </a:prstGeom>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1-ان التعلم الذاتي يحقق لكل متعلم تعلماً يتناسب مع قدراته وسرعته الذاتية في التعلم ويعتمد على دافعية وذاتية المتعلم.</a:t>
            </a:r>
            <a:endParaRPr lang="en-US" sz="2400" dirty="0">
              <a:effectLst/>
            </a:endParaRPr>
          </a:p>
        </p:txBody>
      </p:sp>
      <p:sp>
        <p:nvSpPr>
          <p:cNvPr id="23" name="Rectangle 2"/>
          <p:cNvSpPr/>
          <p:nvPr/>
        </p:nvSpPr>
        <p:spPr>
          <a:xfrm>
            <a:off x="683568" y="2924944"/>
            <a:ext cx="7344817" cy="718144"/>
          </a:xfrm>
          <a:prstGeom prst="round2DiagRect">
            <a:avLst>
              <a:gd name="adj1" fmla="val 50000"/>
              <a:gd name="adj2" fmla="val 0"/>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3-يمكن التعلم الذاتي المتعلم من اتقان المهارات الأساسية اللازمة لمواصلة تعليم نفسه بنفسه، ويستمر معه مدى الحياة.</a:t>
            </a:r>
            <a:endParaRPr lang="en-US" dirty="0">
              <a:effectLst/>
            </a:endParaRPr>
          </a:p>
        </p:txBody>
      </p:sp>
      <p:sp>
        <p:nvSpPr>
          <p:cNvPr id="24" name="Rectangle 2"/>
          <p:cNvSpPr/>
          <p:nvPr/>
        </p:nvSpPr>
        <p:spPr>
          <a:xfrm>
            <a:off x="1" y="4653136"/>
            <a:ext cx="6876256" cy="857968"/>
          </a:xfrm>
          <a:prstGeom prst="round2DiagRect">
            <a:avLst>
              <a:gd name="adj1" fmla="val 50000"/>
              <a:gd name="adj2" fmla="val 0"/>
            </a:avLst>
          </a:prstGeom>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5-تدريب الطلبة على عملية حل المشكلات، وإجاد بيئة خصبة للإبداع.</a:t>
            </a:r>
            <a:endParaRPr lang="en-US" dirty="0">
              <a:effectLst/>
            </a:endParaRPr>
          </a:p>
        </p:txBody>
      </p:sp>
      <p:sp>
        <p:nvSpPr>
          <p:cNvPr id="25" name="Rectangle 2"/>
          <p:cNvSpPr/>
          <p:nvPr/>
        </p:nvSpPr>
        <p:spPr>
          <a:xfrm>
            <a:off x="971600" y="1990776"/>
            <a:ext cx="7416824" cy="762000"/>
          </a:xfrm>
          <a:prstGeom prst="round2DiagRect">
            <a:avLst>
              <a:gd name="adj1" fmla="val 50000"/>
              <a:gd name="adj2" fmla="val 0"/>
            </a:avLst>
          </a:prstGeom>
          <a:solidFill>
            <a:schemeClr val="accent5">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2-يأخذ المتعلم دوراً إيجابياً ونشيطاً في التعلم.</a:t>
            </a:r>
            <a:endParaRPr lang="en-US" sz="2400" dirty="0">
              <a:effectLst/>
            </a:endParaRPr>
          </a:p>
        </p:txBody>
      </p:sp>
      <p:sp>
        <p:nvSpPr>
          <p:cNvPr id="26" name="Rectangle 2"/>
          <p:cNvSpPr/>
          <p:nvPr/>
        </p:nvSpPr>
        <p:spPr>
          <a:xfrm>
            <a:off x="179512" y="3789040"/>
            <a:ext cx="7272809" cy="718144"/>
          </a:xfrm>
          <a:prstGeom prst="round2DiagRect">
            <a:avLst>
              <a:gd name="adj1" fmla="val 50000"/>
              <a:gd name="adj2" fmla="val 0"/>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4-اعداد الطلبة للمستقبل وتعويدهم على تحمل مسؤولية تعلمهم بانفسهم.</a:t>
            </a:r>
            <a:endParaRPr lang="en-US" dirty="0">
              <a:effectLst/>
            </a:endParaRPr>
          </a:p>
        </p:txBody>
      </p:sp>
      <p:sp>
        <p:nvSpPr>
          <p:cNvPr id="13" name="Rectangle 2"/>
          <p:cNvSpPr/>
          <p:nvPr/>
        </p:nvSpPr>
        <p:spPr>
          <a:xfrm>
            <a:off x="2049128" y="5661248"/>
            <a:ext cx="6555320" cy="936104"/>
          </a:xfrm>
          <a:prstGeom prst="round2DiagRect">
            <a:avLst>
              <a:gd name="adj1" fmla="val 50000"/>
              <a:gd name="adj2" fmla="val 0"/>
            </a:avLst>
          </a:prstGeom>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ar-IQ" dirty="0"/>
              <a:t>6-يشهد العلم تحولات كبيرة ومتسارعة، لا تستوعب نظم التعلم وطرائقها. مما يحتم وجود استراتيجية تمكن المتعلم من الاعتماد على نفسه، ليتلقى المعلومات بصورة فردية. </a:t>
            </a:r>
            <a:endParaRPr lang="en-US" dirty="0">
              <a:effectLst/>
            </a:endParaRPr>
          </a:p>
        </p:txBody>
      </p:sp>
    </p:spTree>
    <p:extLst>
      <p:ext uri="{BB962C8B-B14F-4D97-AF65-F5344CB8AC3E}">
        <p14:creationId xmlns:p14="http://schemas.microsoft.com/office/powerpoint/2010/main" val="10913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17AC7D2D-A846-4EE6-98AA-9F76B0C1933D}" type="slidenum">
              <a:rPr lang="en-US" altLang="en-US"/>
              <a:pPr>
                <a:defRPr/>
              </a:pPr>
              <a:t>26</a:t>
            </a:fld>
            <a:endParaRPr lang="en-US" altLang="en-US"/>
          </a:p>
        </p:txBody>
      </p:sp>
      <p:sp>
        <p:nvSpPr>
          <p:cNvPr id="67587" name="Rectangle 2"/>
          <p:cNvSpPr>
            <a:spLocks noChangeArrowheads="1"/>
          </p:cNvSpPr>
          <p:nvPr/>
        </p:nvSpPr>
        <p:spPr bwMode="auto">
          <a:xfrm>
            <a:off x="-304800" y="188640"/>
            <a:ext cx="944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u="sng">
                <a:solidFill>
                  <a:schemeClr val="tx1"/>
                </a:solidFill>
                <a:latin typeface="Times New Roman" panose="02020603050405020304" pitchFamily="18" charset="0"/>
                <a:cs typeface="Times New Roman" panose="02020603050405020304" pitchFamily="18" charset="0"/>
              </a:defRPr>
            </a:lvl1pPr>
            <a:lvl2pPr marL="742950" indent="-285750">
              <a:defRPr sz="2400" u="sng">
                <a:solidFill>
                  <a:schemeClr val="tx1"/>
                </a:solidFill>
                <a:latin typeface="Times New Roman" panose="02020603050405020304" pitchFamily="18" charset="0"/>
                <a:cs typeface="Times New Roman" panose="02020603050405020304" pitchFamily="18" charset="0"/>
              </a:defRPr>
            </a:lvl2pPr>
            <a:lvl3pPr marL="1143000" indent="-228600">
              <a:defRPr sz="2400" u="sng">
                <a:solidFill>
                  <a:schemeClr val="tx1"/>
                </a:solidFill>
                <a:latin typeface="Times New Roman" panose="02020603050405020304" pitchFamily="18" charset="0"/>
                <a:cs typeface="Times New Roman" panose="02020603050405020304" pitchFamily="18" charset="0"/>
              </a:defRPr>
            </a:lvl3pPr>
            <a:lvl4pPr marL="1600200" indent="-228600">
              <a:defRPr sz="2400" u="sng">
                <a:solidFill>
                  <a:schemeClr val="tx1"/>
                </a:solidFill>
                <a:latin typeface="Times New Roman" panose="02020603050405020304" pitchFamily="18" charset="0"/>
                <a:cs typeface="Times New Roman" panose="02020603050405020304" pitchFamily="18" charset="0"/>
              </a:defRPr>
            </a:lvl4pPr>
            <a:lvl5pPr marL="2057400" indent="-228600">
              <a:defRPr sz="2400" u="sng">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cs typeface="Times New Roman" panose="02020603050405020304" pitchFamily="18" charset="0"/>
              </a:defRPr>
            </a:lvl9pPr>
          </a:lstStyle>
          <a:p>
            <a:pPr algn="ctr"/>
            <a:r>
              <a:rPr lang="ar-SA" b="1" dirty="0"/>
              <a:t>نظريات التعلم</a:t>
            </a:r>
            <a:r>
              <a:rPr lang="ar-JO" b="1" dirty="0"/>
              <a:t> وت</a:t>
            </a:r>
            <a:r>
              <a:rPr lang="ar-IQ" b="1" dirty="0"/>
              <a:t>طبيقاتها التربوية</a:t>
            </a:r>
            <a:r>
              <a:rPr lang="ar-SA" b="1" dirty="0"/>
              <a:t>:</a:t>
            </a:r>
            <a:endParaRPr lang="en-US" sz="4400" dirty="0">
              <a:effectLst/>
            </a:endParaRPr>
          </a:p>
        </p:txBody>
      </p:sp>
      <p:sp>
        <p:nvSpPr>
          <p:cNvPr id="67590" name="Line 5"/>
          <p:cNvSpPr>
            <a:spLocks noChangeShapeType="1"/>
          </p:cNvSpPr>
          <p:nvPr/>
        </p:nvSpPr>
        <p:spPr bwMode="auto">
          <a:xfrm>
            <a:off x="1752600" y="1628800"/>
            <a:ext cx="0" cy="457200"/>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0728" name="Text Box 8"/>
          <p:cNvSpPr txBox="1">
            <a:spLocks noChangeArrowheads="1"/>
          </p:cNvSpPr>
          <p:nvPr/>
        </p:nvSpPr>
        <p:spPr bwMode="auto">
          <a:xfrm>
            <a:off x="6156176" y="1196752"/>
            <a:ext cx="2856856" cy="369332"/>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r>
              <a:rPr lang="ar-IQ" b="1" dirty="0"/>
              <a:t>اولا: النظريات الارتباطية، ومنها:</a:t>
            </a:r>
            <a:endParaRPr lang="en-US" dirty="0">
              <a:effectLst/>
            </a:endParaRPr>
          </a:p>
        </p:txBody>
      </p:sp>
      <p:sp>
        <p:nvSpPr>
          <p:cNvPr id="30729" name="Text Box 9"/>
          <p:cNvSpPr txBox="1">
            <a:spLocks noChangeArrowheads="1"/>
          </p:cNvSpPr>
          <p:nvPr/>
        </p:nvSpPr>
        <p:spPr bwMode="auto">
          <a:xfrm>
            <a:off x="6156176" y="2132856"/>
            <a:ext cx="2736304" cy="1815882"/>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r>
              <a:rPr lang="ar-SA" sz="2800" dirty="0"/>
              <a:t>1-نظرية واطسون</a:t>
            </a:r>
            <a:endParaRPr lang="en-US" sz="2800" dirty="0"/>
          </a:p>
          <a:p>
            <a:r>
              <a:rPr lang="ar-SA" sz="2800" dirty="0"/>
              <a:t>2-نظرية ثورنديك</a:t>
            </a:r>
            <a:endParaRPr lang="en-US" sz="2800" dirty="0"/>
          </a:p>
          <a:p>
            <a:r>
              <a:rPr lang="ar-SA" sz="2800" dirty="0"/>
              <a:t>3-نظرية بافلوف</a:t>
            </a:r>
            <a:endParaRPr lang="en-US" sz="2800" dirty="0"/>
          </a:p>
          <a:p>
            <a:r>
              <a:rPr lang="ar-SA" sz="2800" dirty="0"/>
              <a:t>4-نظرية سكنر</a:t>
            </a:r>
            <a:endParaRPr lang="en-US" sz="2800" dirty="0">
              <a:effectLst/>
            </a:endParaRPr>
          </a:p>
        </p:txBody>
      </p:sp>
      <p:sp>
        <p:nvSpPr>
          <p:cNvPr id="67596" name="Line 11"/>
          <p:cNvSpPr>
            <a:spLocks noChangeShapeType="1"/>
          </p:cNvSpPr>
          <p:nvPr/>
        </p:nvSpPr>
        <p:spPr bwMode="auto">
          <a:xfrm>
            <a:off x="7772400" y="1628800"/>
            <a:ext cx="0" cy="457200"/>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0732" name="Text Box 12"/>
          <p:cNvSpPr txBox="1">
            <a:spLocks noChangeArrowheads="1"/>
          </p:cNvSpPr>
          <p:nvPr/>
        </p:nvSpPr>
        <p:spPr bwMode="auto">
          <a:xfrm>
            <a:off x="457200" y="1196752"/>
            <a:ext cx="2667000" cy="369332"/>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r>
              <a:rPr lang="ar-IQ" b="1" dirty="0"/>
              <a:t>ثانيا: النظريات المجالية :</a:t>
            </a:r>
            <a:endParaRPr lang="en-US" dirty="0">
              <a:effectLst/>
            </a:endParaRPr>
          </a:p>
        </p:txBody>
      </p:sp>
      <p:sp>
        <p:nvSpPr>
          <p:cNvPr id="30733" name="Text Box 13"/>
          <p:cNvSpPr txBox="1">
            <a:spLocks noChangeArrowheads="1"/>
          </p:cNvSpPr>
          <p:nvPr/>
        </p:nvSpPr>
        <p:spPr bwMode="auto">
          <a:xfrm>
            <a:off x="107504" y="1988840"/>
            <a:ext cx="3250704" cy="1938992"/>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r>
              <a:rPr lang="ar-IQ" sz="2400" b="1" dirty="0"/>
              <a:t>1-نظرية الجشطلت :</a:t>
            </a:r>
            <a:r>
              <a:rPr lang="ar-SA" sz="2400" b="1" dirty="0"/>
              <a:t>   </a:t>
            </a:r>
            <a:r>
              <a:rPr lang="ar-JO" sz="2400" b="1" dirty="0"/>
              <a:t>(</a:t>
            </a:r>
            <a:r>
              <a:rPr lang="en-US" sz="2400" b="1" dirty="0"/>
              <a:t>Gestalt</a:t>
            </a:r>
            <a:r>
              <a:rPr lang="ar-JO" sz="2400" b="1" dirty="0" smtClean="0"/>
              <a:t>)</a:t>
            </a:r>
            <a:endParaRPr lang="ar-IQ" sz="2400" b="1" dirty="0" smtClean="0"/>
          </a:p>
          <a:p>
            <a:r>
              <a:rPr lang="ar-JO" sz="2400" b="1" dirty="0"/>
              <a:t>2-نظرية التعلم </a:t>
            </a:r>
            <a:r>
              <a:rPr lang="ar-JO" sz="2400" b="1" dirty="0" smtClean="0"/>
              <a:t> الاجتماعي</a:t>
            </a:r>
            <a:r>
              <a:rPr lang="ar-JO" sz="2400" b="1" dirty="0"/>
              <a:t>(</a:t>
            </a:r>
            <a:r>
              <a:rPr lang="en-US" sz="2400" b="1" dirty="0"/>
              <a:t>(The Social Learning Theory </a:t>
            </a:r>
            <a:endParaRPr lang="en-US" sz="2400" dirty="0">
              <a:effectLst/>
            </a:endParaRPr>
          </a:p>
        </p:txBody>
      </p:sp>
      <p:sp>
        <p:nvSpPr>
          <p:cNvPr id="15" name="Text Box 8"/>
          <p:cNvSpPr txBox="1">
            <a:spLocks noChangeArrowheads="1"/>
          </p:cNvSpPr>
          <p:nvPr/>
        </p:nvSpPr>
        <p:spPr bwMode="auto">
          <a:xfrm>
            <a:off x="1752600" y="692696"/>
            <a:ext cx="5915744" cy="369332"/>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pPr algn="ctr"/>
            <a:r>
              <a:rPr lang="ar-IQ" b="1" dirty="0"/>
              <a:t>تنقسم النظريات التي فسرت التعلم الى مجموعتين رئيسيتين:</a:t>
            </a:r>
            <a:endParaRPr lang="en-US" dirty="0">
              <a:effectLst/>
            </a:endParaRPr>
          </a:p>
        </p:txBody>
      </p:sp>
      <p:sp>
        <p:nvSpPr>
          <p:cNvPr id="17" name="Text Box 9"/>
          <p:cNvSpPr txBox="1">
            <a:spLocks noChangeArrowheads="1"/>
          </p:cNvSpPr>
          <p:nvPr/>
        </p:nvSpPr>
        <p:spPr bwMode="auto">
          <a:xfrm>
            <a:off x="4788025" y="4061971"/>
            <a:ext cx="4248472" cy="2246769"/>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pPr algn="just"/>
            <a:r>
              <a:rPr lang="ar-SA" sz="2000" dirty="0"/>
              <a:t> تؤكد هذه النظريات على المسلمة الرئيسية  م ___ س لا استجابة دون مثير وبأن التعلم يحدث نتيجة لحدوث ارتباط بين مثير ما واستجابة معينة، بحيث اذا ظهر هذا المثير مرة اخرى فان الاستجابة التي ارتبطت به سوف تظهر هي الاخرى، وأن الارتباط بين </a:t>
            </a:r>
            <a:r>
              <a:rPr lang="ar-SA" sz="2000" b="1" dirty="0"/>
              <a:t>المثير</a:t>
            </a:r>
            <a:r>
              <a:rPr lang="ar-SA" sz="2000" dirty="0"/>
              <a:t> </a:t>
            </a:r>
            <a:r>
              <a:rPr lang="ar-SA" sz="2000" b="1" dirty="0"/>
              <a:t>والاستجابة</a:t>
            </a:r>
            <a:r>
              <a:rPr lang="ar-SA" sz="2000" dirty="0"/>
              <a:t> يمثل وحدة صغيرة هي  العنصر الاساسي للسلوك بأنماطه المختلفة.</a:t>
            </a:r>
            <a:endParaRPr lang="en-US" sz="2000" dirty="0">
              <a:effectLst/>
            </a:endParaRPr>
          </a:p>
        </p:txBody>
      </p:sp>
      <p:sp>
        <p:nvSpPr>
          <p:cNvPr id="18" name="Text Box 9"/>
          <p:cNvSpPr txBox="1">
            <a:spLocks noChangeArrowheads="1"/>
          </p:cNvSpPr>
          <p:nvPr/>
        </p:nvSpPr>
        <p:spPr bwMode="auto">
          <a:xfrm>
            <a:off x="50645" y="4005064"/>
            <a:ext cx="4449347" cy="2246769"/>
          </a:xfrm>
          <a:prstGeom prst="rect">
            <a:avLst/>
          </a:prstGeom>
          <a:noFill/>
          <a:ln w="12700" cap="sq">
            <a:solidFill>
              <a:schemeClr val="tx1"/>
            </a:solidFill>
            <a:miter lim="800000"/>
            <a:headEnd type="none" w="sm" len="sm"/>
            <a:tailEnd type="none" w="sm" len="sm"/>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hlink"/>
                </a:solidFill>
              </a14:hiddenFill>
            </a:ext>
          </a:extLst>
        </p:spPr>
        <p:txBody>
          <a:bodyPr wrap="square">
            <a:spAutoFit/>
          </a:bodyPr>
          <a:lstStyle/>
          <a:p>
            <a:pPr algn="just"/>
            <a:r>
              <a:rPr lang="ar-SA" sz="2000" b="1" dirty="0" smtClean="0"/>
              <a:t>فإنها </a:t>
            </a:r>
            <a:r>
              <a:rPr lang="ar-SA" sz="2000" b="1" dirty="0"/>
              <a:t>تؤكد اهمية الادراك والفهم في عملية التعلم،</a:t>
            </a:r>
            <a:r>
              <a:rPr lang="ar-SA" sz="2000" dirty="0"/>
              <a:t> فقد يرى المجاليون ان التعلم يحدث كنتيجة لأدراك الكائن الحي (المتعلم) للعلاقات المتعددة الموجودة بين مكونات الموقف التعليمي، وهم بهذا لايؤكدون ارتباطات المثير والاستجابة ، بل يؤكدون اهمية الموقف الكلي او المجال وأهمية الدور الذي تقوم به عملية الادراك وعمليات التفكير العليا.</a:t>
            </a:r>
            <a:endParaRPr lang="en-US" sz="2000" dirty="0">
              <a:effectLst/>
            </a:endParaRPr>
          </a:p>
        </p:txBody>
      </p:sp>
      <p:pic>
        <p:nvPicPr>
          <p:cNvPr id="1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486" y="227942"/>
            <a:ext cx="1984048" cy="731100"/>
          </a:xfrm>
          <a:prstGeom prst="rect">
            <a:avLst/>
          </a:prstGeom>
        </p:spPr>
      </p:pic>
    </p:spTree>
    <p:extLst>
      <p:ext uri="{BB962C8B-B14F-4D97-AF65-F5344CB8AC3E}">
        <p14:creationId xmlns:p14="http://schemas.microsoft.com/office/powerpoint/2010/main" val="8661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0728"/>
                                        </p:tgtEl>
                                        <p:attrNameLst>
                                          <p:attrName>style.visibility</p:attrName>
                                        </p:attrNameLst>
                                      </p:cBhvr>
                                      <p:to>
                                        <p:strVal val="visible"/>
                                      </p:to>
                                    </p:set>
                                    <p:anim calcmode="lin" valueType="num">
                                      <p:cBhvr>
                                        <p:cTn id="14" dur="500" fill="hold"/>
                                        <p:tgtEl>
                                          <p:spTgt spid="30728"/>
                                        </p:tgtEl>
                                        <p:attrNameLst>
                                          <p:attrName>ppt_w</p:attrName>
                                        </p:attrNameLst>
                                      </p:cBhvr>
                                      <p:tavLst>
                                        <p:tav tm="0">
                                          <p:val>
                                            <p:fltVal val="0"/>
                                          </p:val>
                                        </p:tav>
                                        <p:tav tm="100000">
                                          <p:val>
                                            <p:strVal val="#ppt_w"/>
                                          </p:val>
                                        </p:tav>
                                      </p:tavLst>
                                    </p:anim>
                                    <p:anim calcmode="lin" valueType="num">
                                      <p:cBhvr>
                                        <p:cTn id="15" dur="500" fill="hold"/>
                                        <p:tgtEl>
                                          <p:spTgt spid="30728"/>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7596"/>
                                        </p:tgtEl>
                                        <p:attrNameLst>
                                          <p:attrName>style.visibility</p:attrName>
                                        </p:attrNameLst>
                                      </p:cBhvr>
                                      <p:to>
                                        <p:strVal val="visible"/>
                                      </p:to>
                                    </p:set>
                                    <p:anim calcmode="lin" valueType="num">
                                      <p:cBhvr>
                                        <p:cTn id="18" dur="500" fill="hold"/>
                                        <p:tgtEl>
                                          <p:spTgt spid="67596"/>
                                        </p:tgtEl>
                                        <p:attrNameLst>
                                          <p:attrName>ppt_w</p:attrName>
                                        </p:attrNameLst>
                                      </p:cBhvr>
                                      <p:tavLst>
                                        <p:tav tm="0">
                                          <p:val>
                                            <p:fltVal val="0"/>
                                          </p:val>
                                        </p:tav>
                                        <p:tav tm="100000">
                                          <p:val>
                                            <p:strVal val="#ppt_w"/>
                                          </p:val>
                                        </p:tav>
                                      </p:tavLst>
                                    </p:anim>
                                    <p:anim calcmode="lin" valueType="num">
                                      <p:cBhvr>
                                        <p:cTn id="19" dur="500" fill="hold"/>
                                        <p:tgtEl>
                                          <p:spTgt spid="6759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30729"/>
                                        </p:tgtEl>
                                        <p:attrNameLst>
                                          <p:attrName>style.visibility</p:attrName>
                                        </p:attrNameLst>
                                      </p:cBhvr>
                                      <p:to>
                                        <p:strVal val="visible"/>
                                      </p:to>
                                    </p:set>
                                    <p:anim calcmode="lin" valueType="num">
                                      <p:cBhvr>
                                        <p:cTn id="24" dur="500" fill="hold"/>
                                        <p:tgtEl>
                                          <p:spTgt spid="30729"/>
                                        </p:tgtEl>
                                        <p:attrNameLst>
                                          <p:attrName>ppt_w</p:attrName>
                                        </p:attrNameLst>
                                      </p:cBhvr>
                                      <p:tavLst>
                                        <p:tav tm="0">
                                          <p:val>
                                            <p:fltVal val="0"/>
                                          </p:val>
                                        </p:tav>
                                        <p:tav tm="100000">
                                          <p:val>
                                            <p:strVal val="#ppt_w"/>
                                          </p:val>
                                        </p:tav>
                                      </p:tavLst>
                                    </p:anim>
                                    <p:anim calcmode="lin" valueType="num">
                                      <p:cBhvr>
                                        <p:cTn id="25" dur="500" fill="hold"/>
                                        <p:tgtEl>
                                          <p:spTgt spid="30729"/>
                                        </p:tgtEl>
                                        <p:attrNameLst>
                                          <p:attrName>ppt_h</p:attrName>
                                        </p:attrNameLst>
                                      </p:cBhvr>
                                      <p:tavLst>
                                        <p:tav tm="0">
                                          <p:val>
                                            <p:fltVal val="0"/>
                                          </p:val>
                                        </p:tav>
                                        <p:tav tm="100000">
                                          <p:val>
                                            <p:strVal val="#ppt_h"/>
                                          </p:val>
                                        </p:tav>
                                      </p:tavLst>
                                    </p:anim>
                                    <p:anim calcmode="lin" valueType="num">
                                      <p:cBhvr>
                                        <p:cTn id="26" dur="500" fill="hold"/>
                                        <p:tgtEl>
                                          <p:spTgt spid="30729"/>
                                        </p:tgtEl>
                                        <p:attrNameLst>
                                          <p:attrName>style.rotation</p:attrName>
                                        </p:attrNameLst>
                                      </p:cBhvr>
                                      <p:tavLst>
                                        <p:tav tm="0">
                                          <p:val>
                                            <p:fltVal val="360"/>
                                          </p:val>
                                        </p:tav>
                                        <p:tav tm="100000">
                                          <p:val>
                                            <p:fltVal val="0"/>
                                          </p:val>
                                        </p:tav>
                                      </p:tavLst>
                                    </p:anim>
                                    <p:animEffect transition="in" filter="fade">
                                      <p:cBhvr>
                                        <p:cTn id="27" dur="500"/>
                                        <p:tgtEl>
                                          <p:spTgt spid="3072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0732"/>
                                        </p:tgtEl>
                                        <p:attrNameLst>
                                          <p:attrName>style.visibility</p:attrName>
                                        </p:attrNameLst>
                                      </p:cBhvr>
                                      <p:to>
                                        <p:strVal val="visible"/>
                                      </p:to>
                                    </p:set>
                                    <p:anim calcmode="lin" valueType="num">
                                      <p:cBhvr>
                                        <p:cTn id="39" dur="500" fill="hold"/>
                                        <p:tgtEl>
                                          <p:spTgt spid="30732"/>
                                        </p:tgtEl>
                                        <p:attrNameLst>
                                          <p:attrName>ppt_w</p:attrName>
                                        </p:attrNameLst>
                                      </p:cBhvr>
                                      <p:tavLst>
                                        <p:tav tm="0">
                                          <p:val>
                                            <p:fltVal val="0"/>
                                          </p:val>
                                        </p:tav>
                                        <p:tav tm="100000">
                                          <p:val>
                                            <p:strVal val="#ppt_w"/>
                                          </p:val>
                                        </p:tav>
                                      </p:tavLst>
                                    </p:anim>
                                    <p:anim calcmode="lin" valueType="num">
                                      <p:cBhvr>
                                        <p:cTn id="40" dur="500" fill="hold"/>
                                        <p:tgtEl>
                                          <p:spTgt spid="3073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7590"/>
                                        </p:tgtEl>
                                        <p:attrNameLst>
                                          <p:attrName>style.visibility</p:attrName>
                                        </p:attrNameLst>
                                      </p:cBhvr>
                                      <p:to>
                                        <p:strVal val="visible"/>
                                      </p:to>
                                    </p:set>
                                    <p:anim calcmode="lin" valueType="num">
                                      <p:cBhvr>
                                        <p:cTn id="43" dur="500" fill="hold"/>
                                        <p:tgtEl>
                                          <p:spTgt spid="67590"/>
                                        </p:tgtEl>
                                        <p:attrNameLst>
                                          <p:attrName>ppt_w</p:attrName>
                                        </p:attrNameLst>
                                      </p:cBhvr>
                                      <p:tavLst>
                                        <p:tav tm="0">
                                          <p:val>
                                            <p:fltVal val="0"/>
                                          </p:val>
                                        </p:tav>
                                        <p:tav tm="100000">
                                          <p:val>
                                            <p:strVal val="#ppt_w"/>
                                          </p:val>
                                        </p:tav>
                                      </p:tavLst>
                                    </p:anim>
                                    <p:anim calcmode="lin" valueType="num">
                                      <p:cBhvr>
                                        <p:cTn id="44" dur="500" fill="hold"/>
                                        <p:tgtEl>
                                          <p:spTgt spid="6759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733"/>
                                        </p:tgtEl>
                                        <p:attrNameLst>
                                          <p:attrName>style.visibility</p:attrName>
                                        </p:attrNameLst>
                                      </p:cBhvr>
                                      <p:to>
                                        <p:strVal val="visible"/>
                                      </p:to>
                                    </p:set>
                                    <p:animEffect transition="in" filter="fade">
                                      <p:cBhvr>
                                        <p:cTn id="49" dur="1000"/>
                                        <p:tgtEl>
                                          <p:spTgt spid="30733"/>
                                        </p:tgtEl>
                                      </p:cBhvr>
                                    </p:animEffect>
                                    <p:anim calcmode="lin" valueType="num">
                                      <p:cBhvr>
                                        <p:cTn id="50" dur="1000" fill="hold"/>
                                        <p:tgtEl>
                                          <p:spTgt spid="30733"/>
                                        </p:tgtEl>
                                        <p:attrNameLst>
                                          <p:attrName>ppt_x</p:attrName>
                                        </p:attrNameLst>
                                      </p:cBhvr>
                                      <p:tavLst>
                                        <p:tav tm="0">
                                          <p:val>
                                            <p:strVal val="#ppt_x"/>
                                          </p:val>
                                        </p:tav>
                                        <p:tav tm="100000">
                                          <p:val>
                                            <p:strVal val="#ppt_x"/>
                                          </p:val>
                                        </p:tav>
                                      </p:tavLst>
                                    </p:anim>
                                    <p:anim calcmode="lin" valueType="num">
                                      <p:cBhvr>
                                        <p:cTn id="51" dur="1000" fill="hold"/>
                                        <p:tgtEl>
                                          <p:spTgt spid="307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30728" grpId="0" animBg="1"/>
      <p:bldP spid="30729" grpId="0" animBg="1"/>
      <p:bldP spid="67596" grpId="0" animBg="1"/>
      <p:bldP spid="30732" grpId="0" animBg="1"/>
      <p:bldP spid="30733" grpId="0" animBg="1"/>
      <p:bldP spid="15"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buNone/>
            </a:pPr>
            <a:r>
              <a:rPr lang="ar-SA" b="1" dirty="0" smtClean="0"/>
              <a:t>أولاً</a:t>
            </a:r>
            <a:r>
              <a:rPr lang="ar-SA" b="1" dirty="0"/>
              <a:t>: ثورنديك (</a:t>
            </a:r>
            <a:r>
              <a:rPr lang="ar-SA" b="1" dirty="0" smtClean="0"/>
              <a:t>1874-1949)</a:t>
            </a:r>
            <a:r>
              <a:rPr lang="en-US" b="1" dirty="0" smtClean="0"/>
              <a:t>Edward </a:t>
            </a:r>
            <a:r>
              <a:rPr lang="en-US" b="1" dirty="0"/>
              <a:t>L. </a:t>
            </a:r>
            <a:r>
              <a:rPr lang="en-US" b="1" dirty="0" smtClean="0"/>
              <a:t>Thorndike</a:t>
            </a:r>
            <a:endParaRPr lang="en-US" dirty="0" smtClean="0"/>
          </a:p>
          <a:p>
            <a:r>
              <a:rPr lang="ar-SA" dirty="0" smtClean="0"/>
              <a:t>تسمى </a:t>
            </a:r>
            <a:r>
              <a:rPr lang="ar-SA" dirty="0"/>
              <a:t>بنظرية </a:t>
            </a:r>
            <a:r>
              <a:rPr lang="ar-SA" b="1" dirty="0"/>
              <a:t>المحاولة والخطأ</a:t>
            </a:r>
            <a:r>
              <a:rPr lang="ar-SA" dirty="0" smtClean="0"/>
              <a:t>.</a:t>
            </a:r>
            <a:endParaRPr lang="ar-JO" dirty="0" smtClean="0"/>
          </a:p>
          <a:p>
            <a:r>
              <a:rPr lang="en-US" dirty="0" smtClean="0"/>
              <a:t> </a:t>
            </a:r>
            <a:r>
              <a:rPr lang="en-US" dirty="0"/>
              <a:t>Trial and Error </a:t>
            </a:r>
            <a:r>
              <a:rPr lang="en-US" dirty="0" smtClean="0"/>
              <a:t>Theory</a:t>
            </a:r>
            <a:endParaRPr lang="en-US" dirty="0"/>
          </a:p>
          <a:p>
            <a:pPr marL="109728" indent="0" algn="just">
              <a:buNone/>
            </a:pPr>
            <a:r>
              <a:rPr lang="ar-SA" dirty="0" smtClean="0"/>
              <a:t>يعتقد </a:t>
            </a:r>
            <a:r>
              <a:rPr lang="ar-SA" dirty="0"/>
              <a:t>ثورنديك أن التعلم يحصل بالمحاولة والخطأ ، فحينما يواجه المتعلم موقفا مشكلا ويريد فيه الوصول الى هدف معين فانه يختار استجابة من بين عدد من الاستجابات المختلفة والمحتملة لتحقيق هدفه</a:t>
            </a:r>
            <a:r>
              <a:rPr lang="ar-SA" dirty="0" smtClean="0"/>
              <a:t>...</a:t>
            </a:r>
            <a:endParaRPr lang="ar-JO" dirty="0" smtClean="0"/>
          </a:p>
          <a:p>
            <a:pPr marL="109728" indent="0" algn="just">
              <a:buNone/>
            </a:pPr>
            <a:r>
              <a:rPr lang="ar-SA" dirty="0" smtClean="0"/>
              <a:t>ان </a:t>
            </a:r>
            <a:r>
              <a:rPr lang="ar-SA" dirty="0"/>
              <a:t>الارتباط الذي يتكلم عنه ثورنديك هو ارتباط عصبي  يحدث في المراكز العصبية ومثيراتها في البيئة، والتعلم يتمثل بتقوية تلك العلاقات العصبية، والتي لها اساس عند المتعلم بالعوامل الفسيولوجية الموروثة... </a:t>
            </a:r>
            <a:endParaRPr lang="en-US" dirty="0"/>
          </a:p>
          <a:p>
            <a:pPr algn="just"/>
            <a:r>
              <a:rPr lang="ar-SA" dirty="0"/>
              <a:t>يعتقد ثورنديك ان المتعلم لديه الاستعداد الفسلجي الموروث للقيام باستجابات معينة ، وتمثل مثيرات او منبهات العالم الخارجي وسائل لحدوث تلك الاستجابات.  </a:t>
            </a:r>
            <a:endParaRPr lang="en-US"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48680"/>
            <a:ext cx="1440160" cy="1820362"/>
          </a:xfrm>
          <a:prstGeom prst="rect">
            <a:avLst/>
          </a:prstGeom>
        </p:spPr>
      </p:pic>
    </p:spTree>
    <p:extLst>
      <p:ext uri="{BB962C8B-B14F-4D97-AF65-F5344CB8AC3E}">
        <p14:creationId xmlns:p14="http://schemas.microsoft.com/office/powerpoint/2010/main" val="3069662790"/>
      </p:ext>
    </p:extLst>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lgn="ctr">
              <a:buNone/>
            </a:pPr>
            <a:r>
              <a:rPr lang="ar-JO" b="1" dirty="0"/>
              <a:t> </a:t>
            </a:r>
            <a:r>
              <a:rPr lang="ar-SA" b="1" dirty="0"/>
              <a:t>تجربة ثورندايك</a:t>
            </a:r>
            <a:r>
              <a:rPr lang="ar-SA" b="1" dirty="0" smtClean="0"/>
              <a:t>:</a:t>
            </a:r>
            <a:r>
              <a:rPr lang="en-US" b="1" dirty="0" smtClean="0">
                <a:hlinkClick r:id="rId3" action="ppaction://hlinkfile"/>
              </a:rPr>
              <a:t>..\</a:t>
            </a:r>
            <a:r>
              <a:rPr lang="en-US" b="1" dirty="0" err="1" smtClean="0">
                <a:hlinkClick r:id="rId3" action="ppaction://hlinkfile"/>
              </a:rPr>
              <a:t>kteba</a:t>
            </a:r>
            <a:r>
              <a:rPr lang="en-US" b="1" dirty="0" smtClean="0">
                <a:hlinkClick r:id="rId3" action="ppaction://hlinkfile"/>
              </a:rPr>
              <a:t> </a:t>
            </a:r>
            <a:r>
              <a:rPr lang="en-US" b="1" dirty="0" err="1" smtClean="0">
                <a:hlinkClick r:id="rId3" action="ppaction://hlinkfile"/>
              </a:rPr>
              <a:t>bakar</a:t>
            </a:r>
            <a:r>
              <a:rPr lang="en-US" b="1" dirty="0" smtClean="0">
                <a:hlinkClick r:id="rId3" action="ppaction://hlinkfile"/>
              </a:rPr>
              <a:t> </a:t>
            </a:r>
            <a:r>
              <a:rPr lang="en-US" b="1" dirty="0" err="1" smtClean="0">
                <a:hlinkClick r:id="rId3" action="ppaction://hlinkfile"/>
              </a:rPr>
              <a:t>hatwakan</a:t>
            </a:r>
            <a:r>
              <a:rPr lang="en-US" b="1" dirty="0" smtClean="0">
                <a:hlinkClick r:id="rId3" action="ppaction://hlinkfile"/>
              </a:rPr>
              <a:t>\Lectures Videos\</a:t>
            </a:r>
            <a:r>
              <a:rPr lang="ar-SA" b="1" dirty="0" smtClean="0">
                <a:hlinkClick r:id="rId3" action="ppaction://hlinkfile"/>
              </a:rPr>
              <a:t>الاجراءات التجريبية ثورندايك.</a:t>
            </a:r>
            <a:r>
              <a:rPr lang="en-US" b="1" dirty="0" smtClean="0">
                <a:hlinkClick r:id="rId3" action="ppaction://hlinkfile"/>
              </a:rPr>
              <a:t>mp4</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023931"/>
            <a:ext cx="6415088" cy="4802456"/>
          </a:xfrm>
          <a:prstGeom prst="rect">
            <a:avLst/>
          </a:prstGeom>
        </p:spPr>
      </p:pic>
    </p:spTree>
    <p:extLst>
      <p:ext uri="{BB962C8B-B14F-4D97-AF65-F5344CB8AC3E}">
        <p14:creationId xmlns:p14="http://schemas.microsoft.com/office/powerpoint/2010/main" val="2353634523"/>
      </p:ext>
    </p:extLst>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lnSpcReduction="10000"/>
          </a:bodyPr>
          <a:lstStyle/>
          <a:p>
            <a:pPr marL="109728" indent="0" algn="just">
              <a:buNone/>
            </a:pPr>
            <a:r>
              <a:rPr lang="ar-SA" dirty="0"/>
              <a:t>وضع قط جائع في صندوق مغلق (وضع مثيري) يمكن فتحه باستجابة معينة تتمثل في شدّ الحبل الموجود بجوار باب الصندوق(أو ضرب الباب بيدها) بحيث يتخلص القط من السجن ويندفع نحو قطعة اللحم (معزز) ولكن الحيوان لا يصل إلى هذا الحل ـ أي الاستجابة الصحيحة ـ فلا بد أن يقوم بمجموعة من الاستجابات الفاشلة كالعض والرفس والخربشة وأثناء هذه المحاولات أي الاستجابات يصل القط إلى فتح الباب ويتناول الطعام ويكون ذلك بالصدفة أو من خلال المحاولة والخطأ. وبعد ثلاث ساعات يعاد الحيوان إلى الصندوق (المثير) ويبدأ بمحاولة الخروج منه مرة ثانية. وهكذا يتضح من خلال تكرار هذا النوع من المحاولات أن الزمن الذي يستغرقه الحيوان في الوصول إلى الاستجابة الصحيحة ـ أي فتح الباب ـ يتناقص على نحو تدريجي ثم يأخذ في الثبات النسبي في المحاولات الأخيرة مما يعني حدوث التعلم وقد حاول ثورندايك تفسير عملية التعلم تلك من خلال مجموعة من القوانين.</a:t>
            </a:r>
            <a:endParaRPr lang="en-US" dirty="0">
              <a:effectLst/>
            </a:endParaRPr>
          </a:p>
        </p:txBody>
      </p:sp>
    </p:spTree>
    <p:extLst>
      <p:ext uri="{BB962C8B-B14F-4D97-AF65-F5344CB8AC3E}">
        <p14:creationId xmlns:p14="http://schemas.microsoft.com/office/powerpoint/2010/main" val="861106674"/>
      </p:ext>
    </p:extLst>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algn="ctr"/>
            <a:r>
              <a:rPr lang="ar-IQ" b="1" dirty="0"/>
              <a:t>تعريف التعلم</a:t>
            </a:r>
            <a:r>
              <a:rPr lang="ar-IQ" b="1" dirty="0" smtClean="0"/>
              <a:t>:</a:t>
            </a:r>
            <a:r>
              <a:rPr lang="ar-IQ" b="1" dirty="0"/>
              <a:t> </a:t>
            </a:r>
            <a:r>
              <a:rPr lang="ar-IQ" b="1" dirty="0" smtClean="0"/>
              <a:t> </a:t>
            </a:r>
            <a:r>
              <a:rPr lang="en-US" b="1" dirty="0" smtClean="0"/>
              <a:t>Learning</a:t>
            </a:r>
            <a:endParaRPr lang="ar-IQ" b="1" dirty="0" smtClean="0"/>
          </a:p>
          <a:p>
            <a:pPr algn="ctr"/>
            <a:endParaRPr lang="ar-IQ" b="1" dirty="0" smtClean="0"/>
          </a:p>
          <a:p>
            <a:r>
              <a:rPr lang="ar-IQ" dirty="0" smtClean="0"/>
              <a:t>من </a:t>
            </a:r>
            <a:r>
              <a:rPr lang="ar-IQ" dirty="0"/>
              <a:t>هنا نعرض مفاهيم التعلم عند علماء النفس على اختلاف ارائهم:</a:t>
            </a:r>
            <a:endParaRPr lang="en-US" dirty="0"/>
          </a:p>
          <a:p>
            <a:r>
              <a:rPr lang="ar-IQ" dirty="0"/>
              <a:t>التعلم عند جانية </a:t>
            </a:r>
            <a:r>
              <a:rPr lang="en-US" dirty="0"/>
              <a:t>Gagne</a:t>
            </a:r>
            <a:r>
              <a:rPr lang="ar-JO" dirty="0"/>
              <a:t>: یری جانی</a:t>
            </a:r>
            <a:r>
              <a:rPr lang="ar-IQ" dirty="0"/>
              <a:t>ية أن التعلم </a:t>
            </a:r>
            <a:r>
              <a:rPr lang="ar-IQ" b="1" dirty="0"/>
              <a:t>"عبارة عن تغير في الاداء أو تعديل في السلوك"</a:t>
            </a:r>
            <a:endParaRPr lang="en-US" dirty="0"/>
          </a:p>
          <a:p>
            <a:r>
              <a:rPr lang="ar-IQ" dirty="0"/>
              <a:t>التعلم عند سكينر </a:t>
            </a:r>
            <a:r>
              <a:rPr lang="en-US" dirty="0"/>
              <a:t>Skinner</a:t>
            </a:r>
            <a:r>
              <a:rPr lang="ar-IQ" dirty="0"/>
              <a:t>: يصف هذا العالم التعلم بأنه </a:t>
            </a:r>
            <a:r>
              <a:rPr lang="ar-IQ" b="1" dirty="0"/>
              <a:t>" تشكيل أو تعديل في سلوك الإنسان"</a:t>
            </a:r>
            <a:endParaRPr lang="en-US" dirty="0"/>
          </a:p>
          <a:p>
            <a:r>
              <a:rPr lang="ar-IQ" dirty="0"/>
              <a:t>التعلم عند جيلفورد</a:t>
            </a:r>
            <a:r>
              <a:rPr lang="en-US" dirty="0"/>
              <a:t>Guilford</a:t>
            </a:r>
            <a:r>
              <a:rPr lang="ar-JO" dirty="0"/>
              <a:t>:یری ه</a:t>
            </a:r>
            <a:r>
              <a:rPr lang="ar-IQ" dirty="0"/>
              <a:t>ذ</a:t>
            </a:r>
            <a:r>
              <a:rPr lang="ar-JO" dirty="0"/>
              <a:t>ا العالم  أن التعلم،عباره‌ عن </a:t>
            </a:r>
            <a:r>
              <a:rPr lang="ar-JO" b="1" dirty="0"/>
              <a:t>تغیر فی السلوك وناتج عن است</a:t>
            </a:r>
            <a:r>
              <a:rPr lang="ar-IQ" b="1" dirty="0"/>
              <a:t>ث</a:t>
            </a:r>
            <a:r>
              <a:rPr lang="ar-JO" b="1" dirty="0"/>
              <a:t>ار</a:t>
            </a:r>
            <a:r>
              <a:rPr lang="ar-IQ" b="1" dirty="0"/>
              <a:t>ة</a:t>
            </a:r>
            <a:r>
              <a:rPr lang="ar-JO" b="1" dirty="0"/>
              <a:t>‌.</a:t>
            </a:r>
            <a:endParaRPr lang="en-US" dirty="0"/>
          </a:p>
          <a:p>
            <a:r>
              <a:rPr lang="ar-JO" dirty="0"/>
              <a:t>التعلم عند </a:t>
            </a:r>
            <a:r>
              <a:rPr lang="en-US" dirty="0"/>
              <a:t>Thorndike</a:t>
            </a:r>
            <a:r>
              <a:rPr lang="ar-IQ" dirty="0"/>
              <a:t>:يرى أن التعلم </a:t>
            </a:r>
            <a:r>
              <a:rPr lang="ar-IQ" b="1" dirty="0"/>
              <a:t>" تغير في الاداء أو تعديل في السلوك ناتج عن الخبرة"</a:t>
            </a:r>
            <a:r>
              <a:rPr lang="ar-IQ" dirty="0"/>
              <a:t> </a:t>
            </a:r>
            <a:endParaRPr lang="en-US" dirty="0"/>
          </a:p>
          <a:p>
            <a:endParaRPr lang="ar-IQ" dirty="0" smtClean="0"/>
          </a:p>
          <a:p>
            <a:endParaRPr lang="ar-IQ" dirty="0" smtClean="0"/>
          </a:p>
        </p:txBody>
      </p:sp>
    </p:spTree>
    <p:extLst>
      <p:ext uri="{BB962C8B-B14F-4D97-AF65-F5344CB8AC3E}">
        <p14:creationId xmlns:p14="http://schemas.microsoft.com/office/powerpoint/2010/main" val="4287266352"/>
      </p:ext>
    </p:extLst>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33228341"/>
              </p:ext>
            </p:extLst>
          </p:nvPr>
        </p:nvGraphicFramePr>
        <p:xfrm>
          <a:off x="107504" y="116633"/>
          <a:ext cx="8856984" cy="6680774"/>
        </p:xfrm>
        <a:graphic>
          <a:graphicData uri="http://schemas.openxmlformats.org/drawingml/2006/table">
            <a:tbl>
              <a:tblPr rtl="1" firstRow="1" firstCol="1" bandRow="1">
                <a:tableStyleId>{5C22544A-7EE6-4342-B048-85BDC9FD1C3A}</a:tableStyleId>
              </a:tblPr>
              <a:tblGrid>
                <a:gridCol w="1236305">
                  <a:extLst>
                    <a:ext uri="{9D8B030D-6E8A-4147-A177-3AD203B41FA5}">
                      <a16:colId xmlns:a16="http://schemas.microsoft.com/office/drawing/2014/main" val="45057863"/>
                    </a:ext>
                  </a:extLst>
                </a:gridCol>
                <a:gridCol w="1668692">
                  <a:extLst>
                    <a:ext uri="{9D8B030D-6E8A-4147-A177-3AD203B41FA5}">
                      <a16:colId xmlns:a16="http://schemas.microsoft.com/office/drawing/2014/main" val="2514864598"/>
                    </a:ext>
                  </a:extLst>
                </a:gridCol>
                <a:gridCol w="1221359">
                  <a:extLst>
                    <a:ext uri="{9D8B030D-6E8A-4147-A177-3AD203B41FA5}">
                      <a16:colId xmlns:a16="http://schemas.microsoft.com/office/drawing/2014/main" val="3620014737"/>
                    </a:ext>
                  </a:extLst>
                </a:gridCol>
                <a:gridCol w="1226697">
                  <a:extLst>
                    <a:ext uri="{9D8B030D-6E8A-4147-A177-3AD203B41FA5}">
                      <a16:colId xmlns:a16="http://schemas.microsoft.com/office/drawing/2014/main" val="2114815459"/>
                    </a:ext>
                  </a:extLst>
                </a:gridCol>
                <a:gridCol w="1218154">
                  <a:extLst>
                    <a:ext uri="{9D8B030D-6E8A-4147-A177-3AD203B41FA5}">
                      <a16:colId xmlns:a16="http://schemas.microsoft.com/office/drawing/2014/main" val="677842982"/>
                    </a:ext>
                  </a:extLst>
                </a:gridCol>
                <a:gridCol w="1022781">
                  <a:extLst>
                    <a:ext uri="{9D8B030D-6E8A-4147-A177-3AD203B41FA5}">
                      <a16:colId xmlns:a16="http://schemas.microsoft.com/office/drawing/2014/main" val="1867011386"/>
                    </a:ext>
                  </a:extLst>
                </a:gridCol>
                <a:gridCol w="1262996">
                  <a:extLst>
                    <a:ext uri="{9D8B030D-6E8A-4147-A177-3AD203B41FA5}">
                      <a16:colId xmlns:a16="http://schemas.microsoft.com/office/drawing/2014/main" val="1310108824"/>
                    </a:ext>
                  </a:extLst>
                </a:gridCol>
              </a:tblGrid>
              <a:tr h="2611343">
                <a:tc>
                  <a:txBody>
                    <a:bodyPr/>
                    <a:lstStyle/>
                    <a:p>
                      <a:pPr algn="ctr" rtl="1">
                        <a:lnSpc>
                          <a:spcPct val="107000"/>
                        </a:lnSpc>
                        <a:spcAft>
                          <a:spcPts val="0"/>
                        </a:spcAft>
                      </a:pPr>
                      <a:r>
                        <a:rPr lang="ar-JO" sz="2800">
                          <a:effectLst/>
                        </a:rPr>
                        <a:t>جاره‌كانی تاقیكردنه‌وه‌</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ده‌ستی له‌ناوقه‌فه‌سه‌كه‌وه‌ ده‌برده‌ ده‌ره‌وه‌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هاواركردن</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سوڕاندنه‌وه‌ له‌ناو قه‌فه‌سه‌كه‌</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هه‌وڵی گرتن و گازلێگرتن له‌قه‌فه‌سه‌كه‌</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هه‌وڵدانی تر</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هه‌وڵی سه‌ركه‌وتوو كردنه‌وه‌ی ده‌رگاكه‌</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8494758"/>
                  </a:ext>
                </a:extLst>
              </a:tr>
              <a:tr h="558822">
                <a:tc>
                  <a:txBody>
                    <a:bodyPr/>
                    <a:lstStyle/>
                    <a:p>
                      <a:pPr algn="ctr" rtl="1">
                        <a:lnSpc>
                          <a:spcPct val="107000"/>
                        </a:lnSpc>
                        <a:spcAft>
                          <a:spcPts val="0"/>
                        </a:spcAft>
                      </a:pPr>
                      <a:r>
                        <a:rPr lang="ar-JO" sz="2800" dirty="0">
                          <a:effectLst/>
                        </a:rPr>
                        <a:t>یه‌كه‌م</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25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28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1286977"/>
                  </a:ext>
                </a:extLst>
              </a:tr>
              <a:tr h="558822">
                <a:tc>
                  <a:txBody>
                    <a:bodyPr/>
                    <a:lstStyle/>
                    <a:p>
                      <a:pPr algn="ctr" rtl="1">
                        <a:lnSpc>
                          <a:spcPct val="107000"/>
                        </a:lnSpc>
                        <a:spcAft>
                          <a:spcPts val="0"/>
                        </a:spcAft>
                      </a:pPr>
                      <a:r>
                        <a:rPr lang="ar-JO" sz="2800">
                          <a:effectLst/>
                        </a:rPr>
                        <a:t>دووه‌م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7365491"/>
                  </a:ext>
                </a:extLst>
              </a:tr>
              <a:tr h="558822">
                <a:tc>
                  <a:txBody>
                    <a:bodyPr/>
                    <a:lstStyle/>
                    <a:p>
                      <a:pPr algn="ctr" rtl="1">
                        <a:lnSpc>
                          <a:spcPct val="107000"/>
                        </a:lnSpc>
                        <a:spcAft>
                          <a:spcPts val="0"/>
                        </a:spcAft>
                      </a:pPr>
                      <a:r>
                        <a:rPr lang="ar-JO" sz="2800">
                          <a:effectLst/>
                        </a:rPr>
                        <a:t>پێنجه‌م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10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3843912"/>
                  </a:ext>
                </a:extLst>
              </a:tr>
              <a:tr h="558822">
                <a:tc>
                  <a:txBody>
                    <a:bodyPr/>
                    <a:lstStyle/>
                    <a:p>
                      <a:pPr algn="ctr" rtl="1">
                        <a:lnSpc>
                          <a:spcPct val="107000"/>
                        </a:lnSpc>
                        <a:spcAft>
                          <a:spcPts val="0"/>
                        </a:spcAft>
                      </a:pPr>
                      <a:r>
                        <a:rPr lang="ar-JO" sz="2800">
                          <a:effectLst/>
                        </a:rPr>
                        <a:t>ده‌یه‌م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dirty="0">
                          <a:effectLst/>
                        </a:rPr>
                        <a:t>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7218668"/>
                  </a:ext>
                </a:extLst>
              </a:tr>
              <a:tr h="558822">
                <a:tc>
                  <a:txBody>
                    <a:bodyPr/>
                    <a:lstStyle/>
                    <a:p>
                      <a:pPr algn="ctr" rtl="1">
                        <a:lnSpc>
                          <a:spcPct val="107000"/>
                        </a:lnSpc>
                        <a:spcAft>
                          <a:spcPts val="0"/>
                        </a:spcAft>
                      </a:pPr>
                      <a:r>
                        <a:rPr lang="ar-JO" sz="2800">
                          <a:effectLst/>
                        </a:rPr>
                        <a:t>بیسته‌م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7982476"/>
                  </a:ext>
                </a:extLst>
              </a:tr>
              <a:tr h="1147274">
                <a:tc>
                  <a:txBody>
                    <a:bodyPr/>
                    <a:lstStyle/>
                    <a:p>
                      <a:pPr algn="ctr" rtl="1">
                        <a:lnSpc>
                          <a:spcPct val="107000"/>
                        </a:lnSpc>
                        <a:spcAft>
                          <a:spcPts val="0"/>
                        </a:spcAft>
                      </a:pPr>
                      <a:r>
                        <a:rPr lang="ar-JO" sz="2800">
                          <a:effectLst/>
                        </a:rPr>
                        <a:t>بیست و پێنجه‌م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JO" sz="2800">
                          <a:effectLst/>
                        </a:rPr>
                        <a: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IQ" sz="2800" dirty="0">
                          <a:effectLst/>
                        </a:rPr>
                        <a:t>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928157"/>
                  </a:ext>
                </a:extLst>
              </a:tr>
            </a:tbl>
          </a:graphicData>
        </a:graphic>
      </p:graphicFrame>
    </p:spTree>
    <p:extLst>
      <p:ext uri="{BB962C8B-B14F-4D97-AF65-F5344CB8AC3E}">
        <p14:creationId xmlns:p14="http://schemas.microsoft.com/office/powerpoint/2010/main" val="2744184538"/>
      </p:ext>
    </p:extLst>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124075" y="549275"/>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ar-IQ" sz="2800" b="1" dirty="0">
                <a:solidFill>
                  <a:schemeClr val="bg1"/>
                </a:solidFill>
              </a:rPr>
              <a:t>ويمكن تلخيص النتائج الواردة في الجدول أعلاه بالرسم البياني التالي:</a:t>
            </a:r>
            <a:r>
              <a:rPr lang="en-US" altLang="ar-IQ" sz="2800" b="1" dirty="0">
                <a:solidFill>
                  <a:schemeClr val="bg1"/>
                </a:solidFill>
              </a:rPr>
              <a:t/>
            </a:r>
            <a:br>
              <a:rPr lang="en-US" altLang="ar-IQ" sz="2800" b="1" dirty="0">
                <a:solidFill>
                  <a:schemeClr val="bg1"/>
                </a:solidFill>
              </a:rPr>
            </a:br>
            <a:endParaRPr lang="en-US" sz="2800" dirty="0"/>
          </a:p>
          <a:p>
            <a:pPr eaLnBrk="1" hangingPunct="1"/>
            <a:endParaRPr lang="en-US" altLang="ar-IQ" sz="2800" dirty="0">
              <a:solidFill>
                <a:schemeClr val="bg1"/>
              </a:solidFill>
            </a:endParaRPr>
          </a:p>
        </p:txBody>
      </p:sp>
      <p:pic>
        <p:nvPicPr>
          <p:cNvPr id="3" name="Picture 2" descr="C:\Users\user\Desktop\الرسم البيني.jpg"/>
          <p:cNvPicPr>
            <a:picLocks noChangeAspect="1" noChangeArrowheads="1"/>
          </p:cNvPicPr>
          <p:nvPr/>
        </p:nvPicPr>
        <p:blipFill>
          <a:blip r:embed="rId2" cstate="print"/>
          <a:srcRect/>
          <a:stretch>
            <a:fillRect/>
          </a:stretch>
        </p:blipFill>
        <p:spPr bwMode="auto">
          <a:xfrm>
            <a:off x="1643042" y="1785926"/>
            <a:ext cx="5650196" cy="405606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1"/>
          <p:cNvSpPr>
            <a:spLocks noChangeArrowheads="1"/>
          </p:cNvSpPr>
          <p:nvPr/>
        </p:nvSpPr>
        <p:spPr bwMode="auto">
          <a:xfrm>
            <a:off x="2276475" y="701675"/>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ar-IQ" sz="2800" b="1" dirty="0"/>
              <a:t>ويمكن تلخيص النتائج الواردة في الجدول أعلاه بالرسم البياني التالي</a:t>
            </a:r>
            <a:r>
              <a:rPr lang="ar-SA" altLang="ar-IQ" sz="2800" b="1" dirty="0" smtClean="0"/>
              <a:t>:</a:t>
            </a:r>
            <a:endParaRPr lang="en-US" altLang="ar-IQ" sz="2800" dirty="0"/>
          </a:p>
        </p:txBody>
      </p:sp>
    </p:spTree>
    <p:extLst>
      <p:ext uri="{BB962C8B-B14F-4D97-AF65-F5344CB8AC3E}">
        <p14:creationId xmlns:p14="http://schemas.microsoft.com/office/powerpoint/2010/main" val="2524941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5"/>
          <p:cNvSpPr txBox="1">
            <a:spLocks noChangeArrowheads="1"/>
          </p:cNvSpPr>
          <p:nvPr/>
        </p:nvSpPr>
        <p:spPr bwMode="auto">
          <a:xfrm>
            <a:off x="73025" y="6519863"/>
            <a:ext cx="4259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ar-IQ" sz="1600" dirty="0"/>
              <a:t>Omar Hama Ahmed  </a:t>
            </a:r>
            <a:r>
              <a:rPr lang="en-US" altLang="ar-IQ" sz="1600" dirty="0" smtClean="0"/>
              <a:t>2017-2018</a:t>
            </a:r>
            <a:endParaRPr lang="ar-IQ" altLang="ar-IQ" sz="1600" dirty="0"/>
          </a:p>
        </p:txBody>
      </p:sp>
      <p:sp>
        <p:nvSpPr>
          <p:cNvPr id="16" name="_s2060"/>
          <p:cNvSpPr>
            <a:spLocks noChangeArrowheads="1"/>
          </p:cNvSpPr>
          <p:nvPr/>
        </p:nvSpPr>
        <p:spPr bwMode="auto">
          <a:xfrm>
            <a:off x="1447800" y="533400"/>
            <a:ext cx="4952999" cy="1322701"/>
          </a:xfrm>
          <a:prstGeom prst="roundRect">
            <a:avLst>
              <a:gd name="adj" fmla="val 16667"/>
            </a:avLst>
          </a:prstGeom>
          <a:solidFill>
            <a:schemeClr val="bg1">
              <a:lumMod val="95000"/>
            </a:schemeClr>
          </a:solidFill>
          <a:ln w="28575">
            <a:solidFill>
              <a:srgbClr val="FF0000"/>
            </a:solidFill>
            <a:round/>
            <a:headEnd/>
            <a:tailEnd/>
          </a:ln>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IQ" sz="3200" b="1" dirty="0"/>
              <a:t>قوانين النظرية عند ثورنديك:</a:t>
            </a:r>
            <a:endParaRPr lang="en-US" sz="3200" dirty="0">
              <a:effectLst/>
            </a:endParaRPr>
          </a:p>
        </p:txBody>
      </p:sp>
      <p:sp>
        <p:nvSpPr>
          <p:cNvPr id="21" name="_s2060"/>
          <p:cNvSpPr>
            <a:spLocks noChangeArrowheads="1"/>
          </p:cNvSpPr>
          <p:nvPr/>
        </p:nvSpPr>
        <p:spPr bwMode="auto">
          <a:xfrm>
            <a:off x="395536" y="1842052"/>
            <a:ext cx="2745298" cy="1418677"/>
          </a:xfrm>
          <a:prstGeom prst="roundRect">
            <a:avLst>
              <a:gd name="adj" fmla="val 16667"/>
            </a:avLst>
          </a:prstGeom>
          <a:solidFill>
            <a:schemeClr val="bg1">
              <a:lumMod val="95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kumimoji="1" lang="ar-IQ" altLang="ar-IQ" sz="2400" b="1" dirty="0" smtClean="0">
              <a:latin typeface="Times New Roman" panose="02020603050405020304" pitchFamily="18" charset="0"/>
              <a:cs typeface="Ali_K_Samik" pitchFamily="2" charset="-78"/>
            </a:endParaRPr>
          </a:p>
          <a:p>
            <a:pPr marL="109728" indent="0">
              <a:buNone/>
            </a:pPr>
            <a:r>
              <a:rPr lang="ar-JO" sz="2400" b="1" dirty="0"/>
              <a:t>1-یاسای </a:t>
            </a:r>
            <a:r>
              <a:rPr lang="ar-JO" sz="2400" b="1" dirty="0" smtClean="0"/>
              <a:t>كاریگه‌ری</a:t>
            </a:r>
          </a:p>
          <a:p>
            <a:pPr marL="109728" indent="0">
              <a:buNone/>
            </a:pPr>
            <a:r>
              <a:rPr lang="ar-JO" sz="2000" b="1" dirty="0" smtClean="0"/>
              <a:t>(قانو </a:t>
            </a:r>
            <a:r>
              <a:rPr lang="ar-JO" sz="2000" b="1" dirty="0"/>
              <a:t>الا</a:t>
            </a:r>
            <a:r>
              <a:rPr lang="ar-IQ" sz="2000" b="1" dirty="0"/>
              <a:t>ث</a:t>
            </a:r>
            <a:r>
              <a:rPr lang="ar-JO" sz="2000" b="1" dirty="0"/>
              <a:t>ر) </a:t>
            </a:r>
            <a:endParaRPr lang="ar-JO" sz="2000" b="1" dirty="0" smtClean="0"/>
          </a:p>
          <a:p>
            <a:pPr marL="109728" indent="0">
              <a:buNone/>
            </a:pPr>
            <a:r>
              <a:rPr lang="en-US" sz="2000" b="1" dirty="0" smtClean="0"/>
              <a:t>Law </a:t>
            </a:r>
            <a:r>
              <a:rPr lang="en-US" sz="2000" b="1" dirty="0"/>
              <a:t>of Effect</a:t>
            </a:r>
            <a:endParaRPr lang="en-US" sz="2000" dirty="0"/>
          </a:p>
          <a:p>
            <a:pPr algn="ctr" rtl="1" eaLnBrk="1" hangingPunct="1">
              <a:defRPr/>
            </a:pPr>
            <a:endParaRPr kumimoji="1" lang="ar-IQ" altLang="ar-IQ" sz="2400" b="1" dirty="0" smtClean="0">
              <a:solidFill>
                <a:schemeClr val="tx2"/>
              </a:solidFill>
              <a:latin typeface="Times New Roman" panose="02020603050405020304" pitchFamily="18" charset="0"/>
              <a:cs typeface="PT Bold Heading" pitchFamily="2" charset="0"/>
            </a:endParaRPr>
          </a:p>
        </p:txBody>
      </p:sp>
      <p:sp>
        <p:nvSpPr>
          <p:cNvPr id="23" name="_s2060"/>
          <p:cNvSpPr>
            <a:spLocks noChangeArrowheads="1"/>
          </p:cNvSpPr>
          <p:nvPr/>
        </p:nvSpPr>
        <p:spPr bwMode="auto">
          <a:xfrm>
            <a:off x="2483768" y="3226296"/>
            <a:ext cx="2808312" cy="1426840"/>
          </a:xfrm>
          <a:prstGeom prst="roundRect">
            <a:avLst>
              <a:gd name="adj" fmla="val 16667"/>
            </a:avLst>
          </a:prstGeom>
          <a:solidFill>
            <a:schemeClr val="bg1">
              <a:lumMod val="95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kumimoji="1" lang="ar-IQ" altLang="ar-IQ" sz="2400" b="1" dirty="0" smtClean="0">
              <a:latin typeface="Times New Roman" panose="02020603050405020304" pitchFamily="18" charset="0"/>
              <a:cs typeface="Ali_K_Samik" pitchFamily="2" charset="-78"/>
            </a:endParaRPr>
          </a:p>
          <a:p>
            <a:pPr algn="ctr">
              <a:defRPr/>
            </a:pPr>
            <a:r>
              <a:rPr lang="ar-JO" sz="2400" b="1" dirty="0"/>
              <a:t>2-ئاسایی ئاماده‌ </a:t>
            </a:r>
            <a:r>
              <a:rPr lang="ar-JO" sz="2400" b="1" dirty="0" smtClean="0"/>
              <a:t>باشی</a:t>
            </a:r>
          </a:p>
          <a:p>
            <a:pPr algn="ctr">
              <a:defRPr/>
            </a:pPr>
            <a:r>
              <a:rPr lang="ar-JO" sz="2000" b="1" dirty="0" smtClean="0"/>
              <a:t>(</a:t>
            </a:r>
            <a:r>
              <a:rPr lang="ar-JO" sz="2000" b="1" dirty="0"/>
              <a:t>قانون الاستعداد</a:t>
            </a:r>
            <a:r>
              <a:rPr lang="ar-JO" sz="2000" b="1" dirty="0" smtClean="0"/>
              <a:t>)</a:t>
            </a:r>
          </a:p>
          <a:p>
            <a:pPr algn="ctr">
              <a:defRPr/>
            </a:pPr>
            <a:r>
              <a:rPr lang="en-US" sz="2000" b="1" dirty="0" smtClean="0"/>
              <a:t>Law </a:t>
            </a:r>
            <a:r>
              <a:rPr lang="en-US" sz="2000" b="1" dirty="0"/>
              <a:t>of </a:t>
            </a:r>
            <a:r>
              <a:rPr lang="en-US" sz="2000" b="1" dirty="0" smtClean="0"/>
              <a:t>Readiness</a:t>
            </a:r>
          </a:p>
          <a:p>
            <a:pPr algn="ctr" rtl="1" eaLnBrk="1" hangingPunct="1">
              <a:defRPr/>
            </a:pPr>
            <a:endParaRPr kumimoji="1" lang="ar-IQ" altLang="ar-IQ" sz="2400" b="1" dirty="0" smtClean="0">
              <a:solidFill>
                <a:schemeClr val="tx2"/>
              </a:solidFill>
              <a:latin typeface="Times New Roman" panose="02020603050405020304" pitchFamily="18" charset="0"/>
              <a:cs typeface="PT Bold Heading" pitchFamily="2" charset="0"/>
            </a:endParaRPr>
          </a:p>
        </p:txBody>
      </p:sp>
      <p:sp>
        <p:nvSpPr>
          <p:cNvPr id="24" name="_s2060"/>
          <p:cNvSpPr>
            <a:spLocks noChangeArrowheads="1"/>
          </p:cNvSpPr>
          <p:nvPr/>
        </p:nvSpPr>
        <p:spPr bwMode="auto">
          <a:xfrm>
            <a:off x="5513517" y="5138499"/>
            <a:ext cx="2726432" cy="1198506"/>
          </a:xfrm>
          <a:prstGeom prst="roundRect">
            <a:avLst>
              <a:gd name="adj" fmla="val 16667"/>
            </a:avLst>
          </a:prstGeom>
          <a:solidFill>
            <a:schemeClr val="bg1">
              <a:lumMod val="95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kumimoji="1" lang="ar-IQ" altLang="ar-IQ" sz="2400" b="1" dirty="0" smtClean="0">
              <a:latin typeface="Times New Roman" panose="02020603050405020304" pitchFamily="18" charset="0"/>
              <a:cs typeface="Ali_K_Samik" pitchFamily="2" charset="-78"/>
            </a:endParaRPr>
          </a:p>
          <a:p>
            <a:pPr algn="ctr" rtl="1" eaLnBrk="1" hangingPunct="1">
              <a:defRPr/>
            </a:pPr>
            <a:endParaRPr kumimoji="1" lang="ar-IQ" altLang="ar-IQ" sz="2400" b="1" dirty="0" smtClean="0">
              <a:latin typeface="Times New Roman" panose="02020603050405020304" pitchFamily="18" charset="0"/>
              <a:cs typeface="Ali_K_Samik" pitchFamily="2" charset="-78"/>
            </a:endParaRPr>
          </a:p>
          <a:p>
            <a:pPr marL="109728" indent="0">
              <a:buNone/>
            </a:pPr>
            <a:r>
              <a:rPr lang="ar-JO" sz="2400" b="1" dirty="0"/>
              <a:t>3-یاسای </a:t>
            </a:r>
            <a:r>
              <a:rPr lang="ar-JO" sz="2400" b="1" dirty="0" smtClean="0"/>
              <a:t>ڕاهێنان</a:t>
            </a:r>
          </a:p>
          <a:p>
            <a:pPr marL="109728" indent="0" algn="ctr">
              <a:buNone/>
            </a:pPr>
            <a:r>
              <a:rPr lang="ar-JO" sz="2000" b="1" dirty="0" smtClean="0"/>
              <a:t>قانون التدریب</a:t>
            </a:r>
          </a:p>
          <a:p>
            <a:pPr marL="109728" indent="0">
              <a:buNone/>
            </a:pPr>
            <a:r>
              <a:rPr lang="en-US" sz="2000" b="1" dirty="0" smtClean="0"/>
              <a:t>Law </a:t>
            </a:r>
            <a:r>
              <a:rPr lang="en-US" sz="2000" b="1" dirty="0"/>
              <a:t>of Exercise</a:t>
            </a:r>
            <a:endParaRPr lang="ar-JO" sz="2000" b="1" dirty="0"/>
          </a:p>
          <a:p>
            <a:pPr algn="ctr" rtl="1" eaLnBrk="1" hangingPunct="1">
              <a:defRPr/>
            </a:pPr>
            <a:endParaRPr kumimoji="1" lang="en-US" altLang="ar-IQ" sz="2400" b="1" dirty="0">
              <a:latin typeface="Times New Roman" panose="02020603050405020304" pitchFamily="18" charset="0"/>
              <a:cs typeface="Ali_K_Samik" pitchFamily="2" charset="-78"/>
            </a:endParaRPr>
          </a:p>
          <a:p>
            <a:pPr algn="ctr" rtl="1" eaLnBrk="1" hangingPunct="1">
              <a:defRPr/>
            </a:pPr>
            <a:endParaRPr kumimoji="1" lang="ar-IQ" altLang="ar-IQ" sz="2400" b="1" dirty="0" smtClean="0">
              <a:solidFill>
                <a:schemeClr val="tx2"/>
              </a:solidFill>
              <a:latin typeface="Times New Roman" panose="02020603050405020304" pitchFamily="18" charset="0"/>
              <a:cs typeface="PT Bold Heading" pitchFamily="2" charset="0"/>
            </a:endParaRPr>
          </a:p>
        </p:txBody>
      </p:sp>
      <p:sp>
        <p:nvSpPr>
          <p:cNvPr id="2" name="Rectangle 1"/>
          <p:cNvSpPr/>
          <p:nvPr/>
        </p:nvSpPr>
        <p:spPr>
          <a:xfrm>
            <a:off x="1835696" y="5477162"/>
            <a:ext cx="3516027" cy="40011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pPr marL="109728" indent="0">
              <a:buNone/>
            </a:pPr>
            <a:r>
              <a:rPr lang="ar-JO" sz="2000" dirty="0"/>
              <a:t>أ-</a:t>
            </a:r>
            <a:r>
              <a:rPr lang="ar-JO" sz="2000" u="sng" dirty="0"/>
              <a:t>یاسای به‌كار هێنان،</a:t>
            </a:r>
            <a:r>
              <a:rPr lang="ar-JO" sz="2000" dirty="0"/>
              <a:t> قانون الاستعمال: </a:t>
            </a:r>
          </a:p>
        </p:txBody>
      </p:sp>
      <p:sp>
        <p:nvSpPr>
          <p:cNvPr id="11" name="Rectangle 10"/>
          <p:cNvSpPr/>
          <p:nvPr/>
        </p:nvSpPr>
        <p:spPr>
          <a:xfrm>
            <a:off x="1744296" y="5909210"/>
            <a:ext cx="3650679" cy="40011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pPr marL="109728" indent="0">
              <a:buNone/>
            </a:pPr>
            <a:r>
              <a:rPr lang="ar-JO" sz="2000" dirty="0"/>
              <a:t>ب-</a:t>
            </a:r>
            <a:r>
              <a:rPr lang="ar-JO" sz="2000" u="sng" dirty="0"/>
              <a:t>یاسای فه‌رامۆشكردن،</a:t>
            </a:r>
            <a:r>
              <a:rPr lang="ar-JO" sz="2000" dirty="0"/>
              <a:t> قانون الاهمال: </a:t>
            </a:r>
            <a:endParaRPr lang="en-US" sz="2000" dirty="0"/>
          </a:p>
        </p:txBody>
      </p:sp>
      <p:sp>
        <p:nvSpPr>
          <p:cNvPr id="10" name="Rectangle 9"/>
          <p:cNvSpPr/>
          <p:nvPr/>
        </p:nvSpPr>
        <p:spPr>
          <a:xfrm>
            <a:off x="5652934" y="2731567"/>
            <a:ext cx="3311554" cy="83099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109728" indent="0" algn="just">
              <a:buNone/>
            </a:pPr>
            <a:r>
              <a:rPr lang="ar-IQ" sz="1600" dirty="0" smtClean="0"/>
              <a:t>اذا سألك المعلم سؤالا وكنت مستعدا للاجابة وأجبت عنه إجابة صحيحة فإن </a:t>
            </a:r>
            <a:r>
              <a:rPr lang="ar-IQ" sz="1600" smtClean="0"/>
              <a:t>هذا يشعرك </a:t>
            </a:r>
            <a:r>
              <a:rPr lang="ar-IQ" sz="1600" dirty="0" smtClean="0"/>
              <a:t>بالرضا والارتياح.</a:t>
            </a:r>
            <a:endParaRPr lang="ar-JO" sz="1400" dirty="0"/>
          </a:p>
        </p:txBody>
      </p:sp>
      <p:sp>
        <p:nvSpPr>
          <p:cNvPr id="13" name="Rectangle 12"/>
          <p:cNvSpPr/>
          <p:nvPr/>
        </p:nvSpPr>
        <p:spPr>
          <a:xfrm>
            <a:off x="5661318" y="3473231"/>
            <a:ext cx="3311554" cy="83099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109728" indent="0" algn="just">
              <a:buNone/>
            </a:pPr>
            <a:r>
              <a:rPr lang="ar-IQ" sz="1600" dirty="0" smtClean="0"/>
              <a:t>اذا سأل المعلم سؤالا وكنت مستعدا للاجابة عن هذا السؤال إلا أنه لم يطلب منك الاجابة فستشعر بالضيق وعدم الارتياح.</a:t>
            </a:r>
            <a:endParaRPr lang="ar-JO" sz="1400" dirty="0"/>
          </a:p>
        </p:txBody>
      </p:sp>
      <p:sp>
        <p:nvSpPr>
          <p:cNvPr id="14" name="Rectangle 13"/>
          <p:cNvSpPr/>
          <p:nvPr/>
        </p:nvSpPr>
        <p:spPr>
          <a:xfrm>
            <a:off x="5652934" y="4245626"/>
            <a:ext cx="3311554" cy="83099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marL="109728" indent="0" algn="just">
              <a:buNone/>
            </a:pPr>
            <a:r>
              <a:rPr lang="ar-JO" sz="1600" dirty="0" smtClean="0"/>
              <a:t>عندما یسألك المعلم سۆالا وأنت غیر مستعد للاجابه‌ عن هژا السۆال وتچگر للاستجابه‌ بالچیق وعدم الارتیاح.</a:t>
            </a:r>
            <a:endParaRPr lang="ar-JO" sz="1400" dirty="0"/>
          </a:p>
        </p:txBody>
      </p:sp>
      <p:cxnSp>
        <p:nvCxnSpPr>
          <p:cNvPr id="4" name="Straight Arrow Connector 3"/>
          <p:cNvCxnSpPr>
            <a:endCxn id="10" idx="1"/>
          </p:cNvCxnSpPr>
          <p:nvPr/>
        </p:nvCxnSpPr>
        <p:spPr>
          <a:xfrm flipV="1">
            <a:off x="5292080" y="3147066"/>
            <a:ext cx="360854" cy="326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92080" y="3939716"/>
            <a:ext cx="36085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16779" y="4371032"/>
            <a:ext cx="336155" cy="259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94975" y="5662028"/>
            <a:ext cx="2299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391034" y="6109265"/>
            <a:ext cx="2299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4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
                                        <p:tgtEl>
                                          <p:spTgt spid="23"/>
                                        </p:tgtEl>
                                      </p:cBhvr>
                                    </p:animEffect>
                                    <p:anim calcmode="lin" valueType="num">
                                      <p:cBhvr>
                                        <p:cTn id="14" dur="400" fill="hold"/>
                                        <p:tgtEl>
                                          <p:spTgt spid="23"/>
                                        </p:tgtEl>
                                        <p:attrNameLst>
                                          <p:attrName>ppt_x</p:attrName>
                                        </p:attrNameLst>
                                      </p:cBhvr>
                                      <p:tavLst>
                                        <p:tav tm="0">
                                          <p:val>
                                            <p:strVal val="#ppt_x"/>
                                          </p:val>
                                        </p:tav>
                                        <p:tav tm="100000">
                                          <p:val>
                                            <p:strVal val="#ppt_x"/>
                                          </p:val>
                                        </p:tav>
                                      </p:tavLst>
                                    </p:anim>
                                    <p:anim calcmode="lin" valueType="num">
                                      <p:cBhvr>
                                        <p:cTn id="15" dur="400" fill="hold"/>
                                        <p:tgtEl>
                                          <p:spTgt spid="2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par>
                                <p:cTn id="39" presetID="5" presetClass="entr" presetSubtype="1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heckerboard(across)">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fltVal val="0"/>
                                          </p:val>
                                        </p:tav>
                                        <p:tav tm="100000">
                                          <p:val>
                                            <p:strVal val="#ppt_w"/>
                                          </p:val>
                                        </p:tav>
                                      </p:tavLst>
                                    </p:anim>
                                    <p:anim calcmode="lin" valueType="num">
                                      <p:cBhvr>
                                        <p:cTn id="61" dur="1000" fill="hold"/>
                                        <p:tgtEl>
                                          <p:spTgt spid="25"/>
                                        </p:tgtEl>
                                        <p:attrNameLst>
                                          <p:attrName>ppt_h</p:attrName>
                                        </p:attrNameLst>
                                      </p:cBhvr>
                                      <p:tavLst>
                                        <p:tav tm="0">
                                          <p:val>
                                            <p:fltVal val="0"/>
                                          </p:val>
                                        </p:tav>
                                        <p:tav tm="100000">
                                          <p:val>
                                            <p:strVal val="#ppt_h"/>
                                          </p:val>
                                        </p:tav>
                                      </p:tavLst>
                                    </p:anim>
                                    <p:anim calcmode="lin" valueType="num">
                                      <p:cBhvr>
                                        <p:cTn id="62" dur="1000" fill="hold"/>
                                        <p:tgtEl>
                                          <p:spTgt spid="25"/>
                                        </p:tgtEl>
                                        <p:attrNameLst>
                                          <p:attrName>style.rotation</p:attrName>
                                        </p:attrNameLst>
                                      </p:cBhvr>
                                      <p:tavLst>
                                        <p:tav tm="0">
                                          <p:val>
                                            <p:fltVal val="90"/>
                                          </p:val>
                                        </p:tav>
                                        <p:tav tm="100000">
                                          <p:val>
                                            <p:fltVal val="0"/>
                                          </p:val>
                                        </p:tav>
                                      </p:tavLst>
                                    </p:anim>
                                    <p:animEffect transition="in" filter="fade">
                                      <p:cBhvr>
                                        <p:cTn id="63" dur="10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 grpId="0"/>
      <p:bldP spid="11" grpId="0"/>
      <p:bldP spid="10"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3D5FACA-D74E-454C-A5C3-1E1FF3834CFF}" type="slidenum">
              <a:rPr lang="en-GB"/>
              <a:pPr>
                <a:defRPr/>
              </a:pPr>
              <a:t>33</a:t>
            </a:fld>
            <a:endParaRPr lang="en-GB"/>
          </a:p>
        </p:txBody>
      </p:sp>
      <p:sp>
        <p:nvSpPr>
          <p:cNvPr id="4" name="Down Arrow 3"/>
          <p:cNvSpPr/>
          <p:nvPr/>
        </p:nvSpPr>
        <p:spPr>
          <a:xfrm>
            <a:off x="4162425" y="1340768"/>
            <a:ext cx="936625" cy="10080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defRPr/>
            </a:pPr>
            <a:endParaRPr lang="ar-EG"/>
          </a:p>
        </p:txBody>
      </p:sp>
      <p:sp>
        <p:nvSpPr>
          <p:cNvPr id="5" name="Rounded Rectangle 4"/>
          <p:cNvSpPr/>
          <p:nvPr/>
        </p:nvSpPr>
        <p:spPr>
          <a:xfrm>
            <a:off x="300250" y="2427025"/>
            <a:ext cx="8420669" cy="4008894"/>
          </a:xfrm>
          <a:prstGeom prst="roundRect">
            <a:avLst/>
          </a:prstGeom>
          <a:solidFill>
            <a:schemeClr val="accent3">
              <a:lumMod val="20000"/>
              <a:lumOff val="80000"/>
            </a:schemeClr>
          </a:solidFill>
        </p:spPr>
        <p:style>
          <a:lnRef idx="0">
            <a:schemeClr val="accent6"/>
          </a:lnRef>
          <a:fillRef idx="3">
            <a:schemeClr val="accent6"/>
          </a:fillRef>
          <a:effectRef idx="3">
            <a:schemeClr val="accent6"/>
          </a:effectRef>
          <a:fontRef idx="minor">
            <a:schemeClr val="lt1"/>
          </a:fontRef>
        </p:style>
        <p:txBody>
          <a:bodyPr rtlCol="1" anchor="ctr"/>
          <a:lstStyle/>
          <a:p>
            <a:pPr>
              <a:defRPr/>
            </a:pPr>
            <a:r>
              <a:rPr lang="ar-SA" sz="3600" dirty="0">
                <a:solidFill>
                  <a:schemeClr val="tx1"/>
                </a:solidFill>
              </a:rPr>
              <a:t>بناء علي الدراسات الميدانية عدل ثورندايك قانون الأثر إلى مايلي: </a:t>
            </a:r>
            <a:endParaRPr lang="ar-IQ" sz="3600" dirty="0" smtClean="0">
              <a:solidFill>
                <a:schemeClr val="tx1"/>
              </a:solidFill>
            </a:endParaRPr>
          </a:p>
          <a:p>
            <a:pPr>
              <a:defRPr/>
            </a:pPr>
            <a:r>
              <a:rPr lang="ar-SA" sz="3600" dirty="0" smtClean="0">
                <a:solidFill>
                  <a:schemeClr val="tx1"/>
                </a:solidFill>
              </a:rPr>
              <a:t> </a:t>
            </a:r>
            <a:r>
              <a:rPr lang="ar-SA" sz="3600" b="1" dirty="0">
                <a:solidFill>
                  <a:schemeClr val="tx1"/>
                </a:solidFill>
              </a:rPr>
              <a:t>الرضا يؤدى إلى التعلم و العقاب يوقف ممارسة  التعلم ولكن لايلغيه. </a:t>
            </a:r>
            <a:endParaRPr lang="ar-EG" sz="3600" b="1" dirty="0">
              <a:solidFill>
                <a:schemeClr val="tx1"/>
              </a:solidFill>
            </a:endParaRPr>
          </a:p>
        </p:txBody>
      </p:sp>
      <p:sp>
        <p:nvSpPr>
          <p:cNvPr id="6" name="Oval 5"/>
          <p:cNvSpPr/>
          <p:nvPr/>
        </p:nvSpPr>
        <p:spPr>
          <a:xfrm>
            <a:off x="2843808" y="332656"/>
            <a:ext cx="3805037" cy="92991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defRPr/>
            </a:pPr>
            <a:r>
              <a:rPr lang="ar-SA" sz="2000" b="1" dirty="0"/>
              <a:t>تعديلات ثورندايك للقوانين:</a:t>
            </a:r>
            <a:r>
              <a:rPr lang="ar-SA" sz="2000" dirty="0"/>
              <a:t> </a:t>
            </a:r>
            <a:endParaRPr lang="ar-EG" sz="2000" b="1" dirty="0">
              <a:solidFill>
                <a:schemeClr val="tx1"/>
              </a:solidFill>
            </a:endParaRPr>
          </a:p>
        </p:txBody>
      </p:sp>
    </p:spTree>
    <p:extLst>
      <p:ext uri="{BB962C8B-B14F-4D97-AF65-F5344CB8AC3E}">
        <p14:creationId xmlns:p14="http://schemas.microsoft.com/office/powerpoint/2010/main" val="1671083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7BD50E-3684-48FD-BE2F-DBEDAC0149C8}" type="slidenum">
              <a:rPr lang="en-GB"/>
              <a:pPr>
                <a:defRPr/>
              </a:pPr>
              <a:t>34</a:t>
            </a:fld>
            <a:endParaRPr lang="en-GB"/>
          </a:p>
        </p:txBody>
      </p:sp>
      <p:sp>
        <p:nvSpPr>
          <p:cNvPr id="3" name="Oval 2"/>
          <p:cNvSpPr/>
          <p:nvPr/>
        </p:nvSpPr>
        <p:spPr>
          <a:xfrm>
            <a:off x="2303178" y="143669"/>
            <a:ext cx="4680520" cy="864096"/>
          </a:xfrm>
          <a:prstGeom prst="ellipse">
            <a:avLst/>
          </a:prstGeom>
          <a:solidFill>
            <a:schemeClr val="accent4">
              <a:lumMod val="20000"/>
              <a:lumOff val="8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b="1" dirty="0">
                <a:solidFill>
                  <a:schemeClr val="tx1"/>
                </a:solidFill>
              </a:rPr>
              <a:t>شروط حدوث التعلم </a:t>
            </a:r>
            <a:endParaRPr lang="ar-IQ" sz="2800" b="1" dirty="0" smtClean="0">
              <a:solidFill>
                <a:schemeClr val="tx1"/>
              </a:solidFill>
            </a:endParaRPr>
          </a:p>
          <a:p>
            <a:pPr algn="ctr"/>
            <a:r>
              <a:rPr lang="ar-SA" sz="2800" b="1" dirty="0" smtClean="0">
                <a:solidFill>
                  <a:schemeClr val="tx1"/>
                </a:solidFill>
              </a:rPr>
              <a:t>بالمحاولة </a:t>
            </a:r>
            <a:r>
              <a:rPr lang="ar-SA" sz="2800" b="1" dirty="0">
                <a:solidFill>
                  <a:schemeClr val="tx1"/>
                </a:solidFill>
              </a:rPr>
              <a:t>والخطأ:</a:t>
            </a:r>
            <a:endParaRPr lang="en-US" sz="2800" dirty="0">
              <a:solidFill>
                <a:schemeClr val="tx1"/>
              </a:solidFill>
              <a:effectLst/>
            </a:endParaRPr>
          </a:p>
        </p:txBody>
      </p:sp>
      <p:sp>
        <p:nvSpPr>
          <p:cNvPr id="4" name="Down Arrow 3"/>
          <p:cNvSpPr/>
          <p:nvPr/>
        </p:nvSpPr>
        <p:spPr>
          <a:xfrm>
            <a:off x="3749675" y="1052736"/>
            <a:ext cx="1439863"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EG"/>
          </a:p>
        </p:txBody>
      </p:sp>
      <p:sp>
        <p:nvSpPr>
          <p:cNvPr id="5" name="Oval 4"/>
          <p:cNvSpPr/>
          <p:nvPr/>
        </p:nvSpPr>
        <p:spPr>
          <a:xfrm>
            <a:off x="5724525" y="1340768"/>
            <a:ext cx="3419475" cy="2592387"/>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r>
              <a:rPr lang="ar-SA" sz="2400" dirty="0"/>
              <a:t>1-لابد من وجود حاجة أو دافع لدى الكائن الحي  يوجه سلوكه نحو الهدف. </a:t>
            </a:r>
            <a:endParaRPr lang="en-US" sz="2400" dirty="0">
              <a:effectLst/>
            </a:endParaRPr>
          </a:p>
        </p:txBody>
      </p:sp>
      <p:sp>
        <p:nvSpPr>
          <p:cNvPr id="6" name="Oval 5"/>
          <p:cNvSpPr/>
          <p:nvPr/>
        </p:nvSpPr>
        <p:spPr>
          <a:xfrm>
            <a:off x="250825" y="1340768"/>
            <a:ext cx="3816549" cy="2591941"/>
          </a:xfrm>
          <a:prstGeom prst="ellipse">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1" anchor="ctr"/>
          <a:lstStyle/>
          <a:p>
            <a:r>
              <a:rPr lang="ar-SA" sz="2400" dirty="0">
                <a:solidFill>
                  <a:schemeClr val="tx1"/>
                </a:solidFill>
              </a:rPr>
              <a:t>2-وجود عقبة تحول دون وصول الكائن الحي  إلى الهدف</a:t>
            </a:r>
            <a:r>
              <a:rPr lang="ar-SA" sz="2400" dirty="0" smtClean="0">
                <a:solidFill>
                  <a:schemeClr val="tx1"/>
                </a:solidFill>
              </a:rPr>
              <a:t>. </a:t>
            </a:r>
            <a:r>
              <a:rPr lang="ar-SA" sz="2400" dirty="0">
                <a:solidFill>
                  <a:schemeClr val="tx1"/>
                </a:solidFill>
              </a:rPr>
              <a:t>وهذه العقبة تمثل مشكلة يجب أن يصل الكائن الحي  إلى حلها قبل أن يصل إلى الهدف.</a:t>
            </a:r>
            <a:endParaRPr lang="en-US" sz="2400" dirty="0">
              <a:solidFill>
                <a:schemeClr val="tx1"/>
              </a:solidFill>
              <a:effectLst/>
            </a:endParaRPr>
          </a:p>
        </p:txBody>
      </p:sp>
      <p:sp>
        <p:nvSpPr>
          <p:cNvPr id="7" name="Oval 6"/>
          <p:cNvSpPr/>
          <p:nvPr/>
        </p:nvSpPr>
        <p:spPr>
          <a:xfrm>
            <a:off x="5364163" y="4077072"/>
            <a:ext cx="3648869" cy="2592016"/>
          </a:xfrm>
          <a:prstGeom prst="ellips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ctr"/>
          <a:lstStyle/>
          <a:p>
            <a:r>
              <a:rPr lang="ar-IQ" sz="2400" dirty="0" smtClean="0">
                <a:solidFill>
                  <a:schemeClr val="tx1"/>
                </a:solidFill>
              </a:rPr>
              <a:t>3</a:t>
            </a:r>
            <a:r>
              <a:rPr lang="ar-SA" sz="2400" dirty="0" smtClean="0">
                <a:solidFill>
                  <a:schemeClr val="tx1"/>
                </a:solidFill>
              </a:rPr>
              <a:t>-يبذل </a:t>
            </a:r>
            <a:r>
              <a:rPr lang="ar-SA" sz="2400" dirty="0">
                <a:solidFill>
                  <a:schemeClr val="tx1"/>
                </a:solidFill>
              </a:rPr>
              <a:t>الكائن الحي  عدداً من الاستجابات الخاطئة أو العشوائية قبل أن يصل إلى حل المشكلة والوصول إلى الهدف.</a:t>
            </a:r>
            <a:endParaRPr lang="en-US" sz="2400" dirty="0">
              <a:solidFill>
                <a:schemeClr val="tx1"/>
              </a:solidFill>
              <a:effectLst/>
            </a:endParaRPr>
          </a:p>
        </p:txBody>
      </p:sp>
      <p:sp>
        <p:nvSpPr>
          <p:cNvPr id="8" name="Oval 7"/>
          <p:cNvSpPr/>
          <p:nvPr/>
        </p:nvSpPr>
        <p:spPr>
          <a:xfrm>
            <a:off x="-108520" y="4265712"/>
            <a:ext cx="4175894" cy="2331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dirty="0"/>
              <a:t>4-بعد أن يصل الكائن الحي  إلى استجابة الصحيحة يصبح سلوكه في المرات التالية عشوائية وتقل المحاولات الخاطئة بالتدريج ونجد أن الحيوان يصدر الاستجابة الصحيحة في وقت أقل.</a:t>
            </a:r>
            <a:endParaRPr lang="en-US" dirty="0">
              <a:effectLst/>
            </a:endParaRPr>
          </a:p>
        </p:txBody>
      </p:sp>
    </p:spTree>
    <p:extLst>
      <p:ext uri="{BB962C8B-B14F-4D97-AF65-F5344CB8AC3E}">
        <p14:creationId xmlns:p14="http://schemas.microsoft.com/office/powerpoint/2010/main" val="2859641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8" name="AutoShape 4"/>
          <p:cNvSpPr>
            <a:spLocks noGrp="1" noChangeArrowheads="1"/>
          </p:cNvSpPr>
          <p:nvPr>
            <p:ph type="title"/>
          </p:nvPr>
        </p:nvSpPr>
        <p:spPr>
          <a:xfrm>
            <a:off x="2057400" y="125760"/>
            <a:ext cx="4724400" cy="1143000"/>
          </a:xfrm>
          <a:prstGeom prst="flowChartPreparation">
            <a:avLst/>
          </a:prstGeom>
          <a:solidFill>
            <a:srgbClr val="FFFFFF"/>
          </a:solidFill>
          <a:ln w="76200" cmpd="tri">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1">
            <a:normAutofit/>
          </a:bodyPr>
          <a:lstStyle/>
          <a:p>
            <a:r>
              <a:rPr lang="ar-SA" dirty="0">
                <a:effectLst/>
              </a:rPr>
              <a:t>ملاحظة: </a:t>
            </a:r>
            <a:endParaRPr lang="en-US" dirty="0">
              <a:effectLst/>
            </a:endParaRPr>
          </a:p>
        </p:txBody>
      </p:sp>
      <p:sp>
        <p:nvSpPr>
          <p:cNvPr id="574467" name="Rectangle 3"/>
          <p:cNvSpPr>
            <a:spLocks noGrp="1" noChangeArrowheads="1"/>
          </p:cNvSpPr>
          <p:nvPr>
            <p:ph idx="1"/>
          </p:nvPr>
        </p:nvSpPr>
        <p:spPr>
          <a:xfrm>
            <a:off x="304800" y="1988840"/>
            <a:ext cx="8229600" cy="3357736"/>
          </a:xfrm>
        </p:spPr>
        <p:txBody>
          <a:bodyPr rtlCol="0">
            <a:normAutofit/>
          </a:bodyPr>
          <a:lstStyle/>
          <a:p>
            <a:pPr marL="109728" indent="0">
              <a:buNone/>
            </a:pPr>
            <a:r>
              <a:rPr lang="ar-SA" dirty="0"/>
              <a:t>يرى ثورانديك أن عملية التعلم أي الارتباط بين </a:t>
            </a:r>
            <a:r>
              <a:rPr lang="ar-SA" b="1" dirty="0"/>
              <a:t>المثير والاستجابة</a:t>
            </a:r>
            <a:r>
              <a:rPr lang="ar-SA" dirty="0"/>
              <a:t> تحدث دون وجود عمليات متوسطة كالذكاء، </a:t>
            </a:r>
            <a:r>
              <a:rPr lang="ar-SA" b="1" dirty="0"/>
              <a:t>والفهم والادراك،</a:t>
            </a:r>
            <a:r>
              <a:rPr lang="ar-SA" dirty="0"/>
              <a:t> وبالتالي فإن ثورانديك ينفي الذكاء الذي كان ينسبه بعض الباحثين إلى الحيوانات ولكن ثورندايك لم ينف وجود بعض العوامل المتوسطة الأخرى التي تتدخل في التعلم </a:t>
            </a:r>
            <a:r>
              <a:rPr lang="ar-SA" b="1" dirty="0"/>
              <a:t>كالدافعية</a:t>
            </a:r>
            <a:r>
              <a:rPr lang="ar-SA" dirty="0"/>
              <a:t> وأثر </a:t>
            </a:r>
            <a:r>
              <a:rPr lang="ar-SA" b="1" dirty="0"/>
              <a:t>الثواب</a:t>
            </a:r>
            <a:r>
              <a:rPr lang="ar-SA" dirty="0"/>
              <a:t> </a:t>
            </a:r>
            <a:r>
              <a:rPr lang="ar-SA" b="1" dirty="0"/>
              <a:t>والعقاب</a:t>
            </a:r>
            <a:r>
              <a:rPr lang="ar-SA" dirty="0" smtClean="0"/>
              <a:t>.</a:t>
            </a:r>
            <a:endParaRPr lang="ar-IQ" dirty="0" smtClean="0"/>
          </a:p>
          <a:p>
            <a:pPr marL="109728" indent="0">
              <a:buNone/>
            </a:pPr>
            <a:r>
              <a:rPr lang="ar-SA" dirty="0" smtClean="0"/>
              <a:t> </a:t>
            </a:r>
            <a:r>
              <a:rPr lang="ar-SA" dirty="0"/>
              <a:t>ويلاحظ أن التعلم عن طريق المحاولة والخطأ يقوم على مبدأ النشاط الذاتي فالمتعلم بهذه الطريقة يتعلم عن طريق العمل. </a:t>
            </a:r>
            <a:endParaRPr lang="en-US" sz="2000" dirty="0">
              <a:effectLst/>
            </a:endParaRPr>
          </a:p>
        </p:txBody>
      </p:sp>
    </p:spTree>
    <p:extLst>
      <p:ext uri="{BB962C8B-B14F-4D97-AF65-F5344CB8AC3E}">
        <p14:creationId xmlns:p14="http://schemas.microsoft.com/office/powerpoint/2010/main" val="104441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6" name="Text Box 30"/>
          <p:cNvSpPr txBox="1">
            <a:spLocks noChangeArrowheads="1"/>
          </p:cNvSpPr>
          <p:nvPr/>
        </p:nvSpPr>
        <p:spPr bwMode="auto">
          <a:xfrm>
            <a:off x="245112" y="1060235"/>
            <a:ext cx="8719376" cy="576659"/>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400" dirty="0"/>
              <a:t>1- على المعلم التركيز على التعلم القائم على الاداء وليس القائم على الالقاء 0</a:t>
            </a:r>
            <a:endParaRPr lang="en-US" sz="2400" dirty="0">
              <a:effectLst/>
            </a:endParaRPr>
          </a:p>
        </p:txBody>
      </p:sp>
      <p:sp>
        <p:nvSpPr>
          <p:cNvPr id="34847" name="Rectangle 31"/>
          <p:cNvSpPr>
            <a:spLocks noChangeArrowheads="1"/>
          </p:cNvSpPr>
          <p:nvPr/>
        </p:nvSpPr>
        <p:spPr bwMode="auto">
          <a:xfrm>
            <a:off x="245112" y="2204864"/>
            <a:ext cx="8719376" cy="1150938"/>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400" dirty="0" smtClean="0"/>
              <a:t>3-اعطاء فرص كافية لممارسة المحاولة والخطأ </a:t>
            </a:r>
          </a:p>
          <a:p>
            <a:r>
              <a:rPr lang="ar-SA" sz="2400" dirty="0" smtClean="0"/>
              <a:t>مع عدم اغفال اثر الجزاء المتمثل في قانون الاثر لتحقيق السرعة في التعلم والفاعلية</a:t>
            </a:r>
            <a:r>
              <a:rPr lang="ar-SA" dirty="0" smtClean="0"/>
              <a:t>0</a:t>
            </a:r>
            <a:endParaRPr lang="en-US" sz="3200" dirty="0">
              <a:effectLst/>
            </a:endParaRPr>
          </a:p>
        </p:txBody>
      </p:sp>
      <p:sp>
        <p:nvSpPr>
          <p:cNvPr id="34848" name="Rectangle 32"/>
          <p:cNvSpPr>
            <a:spLocks noChangeArrowheads="1"/>
          </p:cNvSpPr>
          <p:nvPr/>
        </p:nvSpPr>
        <p:spPr bwMode="auto">
          <a:xfrm>
            <a:off x="245112" y="1608319"/>
            <a:ext cx="8719376" cy="603508"/>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000" dirty="0"/>
              <a:t>2-الاهتمام بالتدرج في عملية التعلم من السهل الى الصعب ومن الوحدات البسيطة الى الاكثر تعقيدا 0</a:t>
            </a:r>
            <a:endParaRPr lang="en-US" sz="2000" dirty="0">
              <a:effectLst/>
            </a:endParaRPr>
          </a:p>
        </p:txBody>
      </p:sp>
      <p:sp>
        <p:nvSpPr>
          <p:cNvPr id="34849" name="Rectangle 33"/>
          <p:cNvSpPr>
            <a:spLocks noChangeArrowheads="1"/>
          </p:cNvSpPr>
          <p:nvPr/>
        </p:nvSpPr>
        <p:spPr bwMode="auto">
          <a:xfrm>
            <a:off x="245112" y="3356992"/>
            <a:ext cx="8719376" cy="1152525"/>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400" dirty="0"/>
              <a:t>4-الاخذ بعين الاعتباران تكوين الروابط لايحدث بمعجزة </a:t>
            </a:r>
            <a:endParaRPr lang="ar-IQ" sz="2400" dirty="0" smtClean="0"/>
          </a:p>
          <a:p>
            <a:r>
              <a:rPr lang="ar-SA" sz="2400" dirty="0" smtClean="0"/>
              <a:t>لأنه </a:t>
            </a:r>
            <a:r>
              <a:rPr lang="ar-SA" sz="2400" dirty="0"/>
              <a:t>يحتاج الى جهد والى فترة يمارس فيها المتعلم هذه الاستجابة مرات عديدة 0</a:t>
            </a:r>
            <a:endParaRPr lang="en-US" sz="2400" dirty="0">
              <a:effectLst/>
            </a:endParaRPr>
          </a:p>
        </p:txBody>
      </p:sp>
      <p:sp>
        <p:nvSpPr>
          <p:cNvPr id="34851" name="AutoShape 35"/>
          <p:cNvSpPr>
            <a:spLocks noChangeArrowheads="1"/>
          </p:cNvSpPr>
          <p:nvPr/>
        </p:nvSpPr>
        <p:spPr bwMode="auto">
          <a:xfrm>
            <a:off x="1474788" y="9310"/>
            <a:ext cx="6120928" cy="908050"/>
          </a:xfrm>
          <a:prstGeom prst="star16">
            <a:avLst>
              <a:gd name="adj" fmla="val 37500"/>
            </a:avLst>
          </a:prstGeom>
          <a:solidFill>
            <a:schemeClr val="bg2"/>
          </a:solidFill>
          <a:ln>
            <a:noFill/>
          </a:ln>
          <a:effectLst/>
        </p:spPr>
        <p:txBody>
          <a:bodyPr wrap="none" anchor="ctr"/>
          <a:lstStyle/>
          <a:p>
            <a:pPr algn="ctr"/>
            <a:r>
              <a:rPr lang="ar-SA" altLang="ar-IQ" dirty="0" smtClean="0">
                <a:solidFill>
                  <a:schemeClr val="bg1"/>
                </a:solidFill>
              </a:rPr>
              <a:t>تمري</a:t>
            </a:r>
            <a:r>
              <a:rPr lang="ar-SA" b="1" dirty="0"/>
              <a:t>تطبيقات تربوية لنظرية المحاولة والخطأ</a:t>
            </a:r>
            <a:r>
              <a:rPr lang="ar-SA" b="1" dirty="0" smtClean="0"/>
              <a:t>:</a:t>
            </a:r>
            <a:endParaRPr lang="en-US" dirty="0"/>
          </a:p>
        </p:txBody>
      </p:sp>
      <p:sp>
        <p:nvSpPr>
          <p:cNvPr id="9" name="Text Box 30"/>
          <p:cNvSpPr txBox="1">
            <a:spLocks noChangeArrowheads="1"/>
          </p:cNvSpPr>
          <p:nvPr/>
        </p:nvSpPr>
        <p:spPr bwMode="auto">
          <a:xfrm>
            <a:off x="245112" y="4509120"/>
            <a:ext cx="8719376" cy="948180"/>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800" dirty="0"/>
              <a:t>5-يتعلم الانسان عن طريق المحاولة والخطأ لانعدام عامل الخبرة والمهارة </a:t>
            </a:r>
            <a:endParaRPr lang="ar-IQ" sz="2800" dirty="0" smtClean="0"/>
          </a:p>
          <a:p>
            <a:r>
              <a:rPr lang="ar-SA" sz="2800" dirty="0" smtClean="0"/>
              <a:t>أو </a:t>
            </a:r>
            <a:r>
              <a:rPr lang="ar-SA" sz="2800" dirty="0"/>
              <a:t>عدم توافر القدر الكافي من الذكاء لحل المشكلات.</a:t>
            </a:r>
            <a:endParaRPr lang="en-US" sz="2800" dirty="0">
              <a:effectLst/>
            </a:endParaRPr>
          </a:p>
        </p:txBody>
      </p:sp>
      <p:sp>
        <p:nvSpPr>
          <p:cNvPr id="10" name="Text Box 30"/>
          <p:cNvSpPr txBox="1">
            <a:spLocks noChangeArrowheads="1"/>
          </p:cNvSpPr>
          <p:nvPr/>
        </p:nvSpPr>
        <p:spPr bwMode="auto">
          <a:xfrm>
            <a:off x="245112" y="5445224"/>
            <a:ext cx="8719376" cy="992705"/>
          </a:xfrm>
          <a:prstGeom prst="rect">
            <a:avLst/>
          </a:prstGeom>
          <a:gradFill rotWithShape="1">
            <a:gsLst>
              <a:gs pos="0">
                <a:srgbClr val="663012">
                  <a:alpha val="60001"/>
                </a:srgbClr>
              </a:gs>
              <a:gs pos="15000">
                <a:srgbClr val="A65528">
                  <a:alpha val="72000"/>
                </a:srgbClr>
              </a:gs>
              <a:gs pos="35000">
                <a:srgbClr val="D49E6C">
                  <a:alpha val="88000"/>
                </a:srgbClr>
              </a:gs>
              <a:gs pos="50000">
                <a:srgbClr val="D6B19C"/>
              </a:gs>
              <a:gs pos="65000">
                <a:srgbClr val="D49E6C">
                  <a:alpha val="88000"/>
                </a:srgbClr>
              </a:gs>
              <a:gs pos="85000">
                <a:srgbClr val="A65528">
                  <a:alpha val="72000"/>
                </a:srgbClr>
              </a:gs>
              <a:gs pos="100000">
                <a:srgbClr val="663012">
                  <a:alpha val="60001"/>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400" dirty="0"/>
              <a:t>6-هذا النوع من التعلم أساس اكتساب وتكوين بعض العادات والمهارات </a:t>
            </a:r>
            <a:r>
              <a:rPr lang="ar-SA" sz="2400" dirty="0" smtClean="0"/>
              <a:t>الحركية</a:t>
            </a:r>
            <a:endParaRPr lang="ar-IQ" sz="2400" dirty="0" smtClean="0"/>
          </a:p>
          <a:p>
            <a:r>
              <a:rPr lang="ar-SA" sz="2400" dirty="0" smtClean="0"/>
              <a:t> </a:t>
            </a:r>
            <a:r>
              <a:rPr lang="ar-SA" sz="2400" dirty="0"/>
              <a:t>مثل السباحة إذا حاول الشخص تعلمها دون اشراف مدرب. </a:t>
            </a:r>
            <a:endParaRPr lang="en-US" sz="2400" dirty="0">
              <a:effectLst/>
            </a:endParaRPr>
          </a:p>
        </p:txBody>
      </p:sp>
    </p:spTree>
    <p:extLst>
      <p:ext uri="{BB962C8B-B14F-4D97-AF65-F5344CB8AC3E}">
        <p14:creationId xmlns:p14="http://schemas.microsoft.com/office/powerpoint/2010/main" val="289586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46"/>
                                        </p:tgtEl>
                                        <p:attrNameLst>
                                          <p:attrName>style.visibility</p:attrName>
                                        </p:attrNameLst>
                                      </p:cBhvr>
                                      <p:to>
                                        <p:strVal val="visible"/>
                                      </p:to>
                                    </p:set>
                                    <p:anim calcmode="lin" valueType="num">
                                      <p:cBhvr>
                                        <p:cTn id="7" dur="500" fill="hold"/>
                                        <p:tgtEl>
                                          <p:spTgt spid="34846"/>
                                        </p:tgtEl>
                                        <p:attrNameLst>
                                          <p:attrName>ppt_w</p:attrName>
                                        </p:attrNameLst>
                                      </p:cBhvr>
                                      <p:tavLst>
                                        <p:tav tm="0">
                                          <p:val>
                                            <p:fltVal val="0"/>
                                          </p:val>
                                        </p:tav>
                                        <p:tav tm="100000">
                                          <p:val>
                                            <p:strVal val="#ppt_w"/>
                                          </p:val>
                                        </p:tav>
                                      </p:tavLst>
                                    </p:anim>
                                    <p:anim calcmode="lin" valueType="num">
                                      <p:cBhvr>
                                        <p:cTn id="8" dur="500" fill="hold"/>
                                        <p:tgtEl>
                                          <p:spTgt spid="34846"/>
                                        </p:tgtEl>
                                        <p:attrNameLst>
                                          <p:attrName>ppt_h</p:attrName>
                                        </p:attrNameLst>
                                      </p:cBhvr>
                                      <p:tavLst>
                                        <p:tav tm="0">
                                          <p:val>
                                            <p:fltVal val="0"/>
                                          </p:val>
                                        </p:tav>
                                        <p:tav tm="100000">
                                          <p:val>
                                            <p:strVal val="#ppt_h"/>
                                          </p:val>
                                        </p:tav>
                                      </p:tavLst>
                                    </p:anim>
                                    <p:animEffect transition="in" filter="fade">
                                      <p:cBhvr>
                                        <p:cTn id="9" dur="500"/>
                                        <p:tgtEl>
                                          <p:spTgt spid="3484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4848"/>
                                        </p:tgtEl>
                                        <p:attrNameLst>
                                          <p:attrName>style.visibility</p:attrName>
                                        </p:attrNameLst>
                                      </p:cBhvr>
                                      <p:to>
                                        <p:strVal val="visible"/>
                                      </p:to>
                                    </p:set>
                                    <p:anim from="(-#ppt_w/2)" to="(#ppt_x)" calcmode="lin" valueType="num">
                                      <p:cBhvr>
                                        <p:cTn id="14" dur="600" fill="hold">
                                          <p:stCondLst>
                                            <p:cond delay="0"/>
                                          </p:stCondLst>
                                        </p:cTn>
                                        <p:tgtEl>
                                          <p:spTgt spid="34848"/>
                                        </p:tgtEl>
                                        <p:attrNameLst>
                                          <p:attrName>ppt_x</p:attrName>
                                        </p:attrNameLst>
                                      </p:cBhvr>
                                    </p:anim>
                                    <p:anim from="0" to="-1.0" calcmode="lin" valueType="num">
                                      <p:cBhvr>
                                        <p:cTn id="15" dur="200" decel="50000" autoRev="1" fill="hold">
                                          <p:stCondLst>
                                            <p:cond delay="600"/>
                                          </p:stCondLst>
                                        </p:cTn>
                                        <p:tgtEl>
                                          <p:spTgt spid="34848"/>
                                        </p:tgtEl>
                                        <p:attrNameLst>
                                          <p:attrName>xshear</p:attrName>
                                        </p:attrNameLst>
                                      </p:cBhvr>
                                    </p:anim>
                                    <p:animScale>
                                      <p:cBhvr>
                                        <p:cTn id="16" dur="200" decel="100000" autoRev="1" fill="hold">
                                          <p:stCondLst>
                                            <p:cond delay="600"/>
                                          </p:stCondLst>
                                        </p:cTn>
                                        <p:tgtEl>
                                          <p:spTgt spid="34848"/>
                                        </p:tgtEl>
                                      </p:cBhvr>
                                      <p:from x="100000" y="100000"/>
                                      <p:to x="80000" y="100000"/>
                                    </p:animScale>
                                    <p:anim by="(#ppt_h/3+#ppt_w*0.1)" calcmode="lin" valueType="num">
                                      <p:cBhvr additive="sum">
                                        <p:cTn id="17" dur="200" decel="100000" autoRev="1" fill="hold">
                                          <p:stCondLst>
                                            <p:cond delay="600"/>
                                          </p:stCondLst>
                                        </p:cTn>
                                        <p:tgtEl>
                                          <p:spTgt spid="34848"/>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4847"/>
                                        </p:tgtEl>
                                        <p:attrNameLst>
                                          <p:attrName>style.visibility</p:attrName>
                                        </p:attrNameLst>
                                      </p:cBhvr>
                                      <p:to>
                                        <p:strVal val="visible"/>
                                      </p:to>
                                    </p:set>
                                    <p:anim from="(-#ppt_w/2)" to="(#ppt_x)" calcmode="lin" valueType="num">
                                      <p:cBhvr>
                                        <p:cTn id="22" dur="600" fill="hold">
                                          <p:stCondLst>
                                            <p:cond delay="0"/>
                                          </p:stCondLst>
                                        </p:cTn>
                                        <p:tgtEl>
                                          <p:spTgt spid="34847"/>
                                        </p:tgtEl>
                                        <p:attrNameLst>
                                          <p:attrName>ppt_x</p:attrName>
                                        </p:attrNameLst>
                                      </p:cBhvr>
                                    </p:anim>
                                    <p:anim from="0" to="-1.0" calcmode="lin" valueType="num">
                                      <p:cBhvr>
                                        <p:cTn id="23" dur="200" decel="50000" autoRev="1" fill="hold">
                                          <p:stCondLst>
                                            <p:cond delay="600"/>
                                          </p:stCondLst>
                                        </p:cTn>
                                        <p:tgtEl>
                                          <p:spTgt spid="34847"/>
                                        </p:tgtEl>
                                        <p:attrNameLst>
                                          <p:attrName>xshear</p:attrName>
                                        </p:attrNameLst>
                                      </p:cBhvr>
                                    </p:anim>
                                    <p:animScale>
                                      <p:cBhvr>
                                        <p:cTn id="24" dur="200" decel="100000" autoRev="1" fill="hold">
                                          <p:stCondLst>
                                            <p:cond delay="600"/>
                                          </p:stCondLst>
                                        </p:cTn>
                                        <p:tgtEl>
                                          <p:spTgt spid="34847"/>
                                        </p:tgtEl>
                                      </p:cBhvr>
                                      <p:from x="100000" y="100000"/>
                                      <p:to x="80000" y="100000"/>
                                    </p:animScale>
                                    <p:anim by="(#ppt_h/3+#ppt_w*0.1)" calcmode="lin" valueType="num">
                                      <p:cBhvr additive="sum">
                                        <p:cTn id="25" dur="200" decel="100000" autoRev="1" fill="hold">
                                          <p:stCondLst>
                                            <p:cond delay="600"/>
                                          </p:stCondLst>
                                        </p:cTn>
                                        <p:tgtEl>
                                          <p:spTgt spid="34847"/>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34849"/>
                                        </p:tgtEl>
                                        <p:attrNameLst>
                                          <p:attrName>style.visibility</p:attrName>
                                        </p:attrNameLst>
                                      </p:cBhvr>
                                      <p:to>
                                        <p:strVal val="visible"/>
                                      </p:to>
                                    </p:set>
                                    <p:anim from="(-#ppt_w/2)" to="(#ppt_x)" calcmode="lin" valueType="num">
                                      <p:cBhvr>
                                        <p:cTn id="30" dur="600" fill="hold">
                                          <p:stCondLst>
                                            <p:cond delay="0"/>
                                          </p:stCondLst>
                                        </p:cTn>
                                        <p:tgtEl>
                                          <p:spTgt spid="34849"/>
                                        </p:tgtEl>
                                        <p:attrNameLst>
                                          <p:attrName>ppt_x</p:attrName>
                                        </p:attrNameLst>
                                      </p:cBhvr>
                                    </p:anim>
                                    <p:anim from="0" to="-1.0" calcmode="lin" valueType="num">
                                      <p:cBhvr>
                                        <p:cTn id="31" dur="200" decel="50000" autoRev="1" fill="hold">
                                          <p:stCondLst>
                                            <p:cond delay="600"/>
                                          </p:stCondLst>
                                        </p:cTn>
                                        <p:tgtEl>
                                          <p:spTgt spid="34849"/>
                                        </p:tgtEl>
                                        <p:attrNameLst>
                                          <p:attrName>xshear</p:attrName>
                                        </p:attrNameLst>
                                      </p:cBhvr>
                                    </p:anim>
                                    <p:animScale>
                                      <p:cBhvr>
                                        <p:cTn id="32" dur="200" decel="100000" autoRev="1" fill="hold">
                                          <p:stCondLst>
                                            <p:cond delay="600"/>
                                          </p:stCondLst>
                                        </p:cTn>
                                        <p:tgtEl>
                                          <p:spTgt spid="34849"/>
                                        </p:tgtEl>
                                      </p:cBhvr>
                                      <p:from x="100000" y="100000"/>
                                      <p:to x="80000" y="100000"/>
                                    </p:animScale>
                                    <p:anim by="(#ppt_h/3+#ppt_w*0.1)" calcmode="lin" valueType="num">
                                      <p:cBhvr additive="sum">
                                        <p:cTn id="33" dur="200" decel="100000" autoRev="1" fill="hold">
                                          <p:stCondLst>
                                            <p:cond delay="600"/>
                                          </p:stCondLst>
                                        </p:cTn>
                                        <p:tgtEl>
                                          <p:spTgt spid="34849"/>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from="(-#ppt_w/2)" to="(#ppt_x)" calcmode="lin" valueType="num">
                                      <p:cBhvr>
                                        <p:cTn id="38" dur="600" fill="hold">
                                          <p:stCondLst>
                                            <p:cond delay="0"/>
                                          </p:stCondLst>
                                        </p:cTn>
                                        <p:tgtEl>
                                          <p:spTgt spid="9"/>
                                        </p:tgtEl>
                                        <p:attrNameLst>
                                          <p:attrName>ppt_x</p:attrName>
                                        </p:attrNameLst>
                                      </p:cBhvr>
                                    </p:anim>
                                    <p:anim from="0" to="-1.0" calcmode="lin" valueType="num">
                                      <p:cBhvr>
                                        <p:cTn id="39" dur="200" decel="50000" autoRev="1" fill="hold">
                                          <p:stCondLst>
                                            <p:cond delay="600"/>
                                          </p:stCondLst>
                                        </p:cTn>
                                        <p:tgtEl>
                                          <p:spTgt spid="9"/>
                                        </p:tgtEl>
                                        <p:attrNameLst>
                                          <p:attrName>xshear</p:attrName>
                                        </p:attrNameLst>
                                      </p:cBhvr>
                                    </p:anim>
                                    <p:animScale>
                                      <p:cBhvr>
                                        <p:cTn id="40" dur="200" decel="100000" autoRev="1" fill="hold">
                                          <p:stCondLst>
                                            <p:cond delay="600"/>
                                          </p:stCondLst>
                                        </p:cTn>
                                        <p:tgtEl>
                                          <p:spTgt spid="9"/>
                                        </p:tgtEl>
                                      </p:cBhvr>
                                      <p:from x="100000" y="100000"/>
                                      <p:to x="80000" y="100000"/>
                                    </p:animScale>
                                    <p:anim by="(#ppt_h/3+#ppt_w*0.1)" calcmode="lin" valueType="num">
                                      <p:cBhvr additive="sum">
                                        <p:cTn id="41" dur="200" decel="100000" autoRev="1" fill="hold">
                                          <p:stCondLst>
                                            <p:cond delay="600"/>
                                          </p:stCondLst>
                                        </p:cTn>
                                        <p:tgtEl>
                                          <p:spTgt spid="9"/>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from="(-#ppt_w/2)" to="(#ppt_x)" calcmode="lin" valueType="num">
                                      <p:cBhvr>
                                        <p:cTn id="46" dur="600" fill="hold">
                                          <p:stCondLst>
                                            <p:cond delay="0"/>
                                          </p:stCondLst>
                                        </p:cTn>
                                        <p:tgtEl>
                                          <p:spTgt spid="10"/>
                                        </p:tgtEl>
                                        <p:attrNameLst>
                                          <p:attrName>ppt_x</p:attrName>
                                        </p:attrNameLst>
                                      </p:cBhvr>
                                    </p:anim>
                                    <p:anim from="0" to="-1.0" calcmode="lin" valueType="num">
                                      <p:cBhvr>
                                        <p:cTn id="47" dur="200" decel="50000" autoRev="1" fill="hold">
                                          <p:stCondLst>
                                            <p:cond delay="600"/>
                                          </p:stCondLst>
                                        </p:cTn>
                                        <p:tgtEl>
                                          <p:spTgt spid="10"/>
                                        </p:tgtEl>
                                        <p:attrNameLst>
                                          <p:attrName>xshear</p:attrName>
                                        </p:attrNameLst>
                                      </p:cBhvr>
                                    </p:anim>
                                    <p:animScale>
                                      <p:cBhvr>
                                        <p:cTn id="48" dur="200" decel="100000" autoRev="1" fill="hold">
                                          <p:stCondLst>
                                            <p:cond delay="600"/>
                                          </p:stCondLst>
                                        </p:cTn>
                                        <p:tgtEl>
                                          <p:spTgt spid="10"/>
                                        </p:tgtEl>
                                      </p:cBhvr>
                                      <p:from x="100000" y="100000"/>
                                      <p:to x="80000" y="100000"/>
                                    </p:animScale>
                                    <p:anim by="(#ppt_h/3+#ppt_w*0.1)" calcmode="lin" valueType="num">
                                      <p:cBhvr additive="sum">
                                        <p:cTn id="49"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6" grpId="0" animBg="1"/>
      <p:bldP spid="34847" grpId="0" animBg="1"/>
      <p:bldP spid="34848" grpId="0" animBg="1"/>
      <p:bldP spid="34849"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2057400" y="1600200"/>
            <a:ext cx="5334000" cy="457200"/>
            <a:chOff x="1296" y="1008"/>
            <a:chExt cx="3360" cy="288"/>
          </a:xfrm>
        </p:grpSpPr>
        <p:sp>
          <p:nvSpPr>
            <p:cNvPr id="109571" name="Line 3"/>
            <p:cNvSpPr>
              <a:spLocks noChangeShapeType="1"/>
            </p:cNvSpPr>
            <p:nvPr/>
          </p:nvSpPr>
          <p:spPr bwMode="auto">
            <a:xfrm>
              <a:off x="1296" y="1008"/>
              <a:ext cx="33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09573" name="Line 5"/>
            <p:cNvSpPr>
              <a:spLocks noChangeShapeType="1"/>
            </p:cNvSpPr>
            <p:nvPr/>
          </p:nvSpPr>
          <p:spPr bwMode="auto">
            <a:xfrm>
              <a:off x="2832" y="1008"/>
              <a:ext cx="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09574" name="Line 6"/>
            <p:cNvSpPr>
              <a:spLocks noChangeShapeType="1"/>
            </p:cNvSpPr>
            <p:nvPr/>
          </p:nvSpPr>
          <p:spPr bwMode="auto">
            <a:xfrm>
              <a:off x="1296" y="100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09575" name="Line 7"/>
            <p:cNvSpPr>
              <a:spLocks noChangeShapeType="1"/>
            </p:cNvSpPr>
            <p:nvPr/>
          </p:nvSpPr>
          <p:spPr bwMode="auto">
            <a:xfrm>
              <a:off x="4656" y="1008"/>
              <a:ext cx="0"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sp>
        <p:nvSpPr>
          <p:cNvPr id="109576" name="Text Box 8"/>
          <p:cNvSpPr txBox="1">
            <a:spLocks noChangeArrowheads="1"/>
          </p:cNvSpPr>
          <p:nvPr/>
        </p:nvSpPr>
        <p:spPr bwMode="auto">
          <a:xfrm>
            <a:off x="2699792" y="790903"/>
            <a:ext cx="41044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IQ" b="1" dirty="0" smtClean="0"/>
              <a:t>نظرية </a:t>
            </a:r>
            <a:r>
              <a:rPr lang="ar-IQ" b="1" dirty="0"/>
              <a:t>الجشطلت :</a:t>
            </a:r>
            <a:r>
              <a:rPr lang="ar-SA" b="1" dirty="0"/>
              <a:t>   </a:t>
            </a:r>
            <a:r>
              <a:rPr lang="ar-JO" b="1" dirty="0"/>
              <a:t>(</a:t>
            </a:r>
            <a:r>
              <a:rPr lang="en-US" b="1" dirty="0"/>
              <a:t>Gestalt</a:t>
            </a:r>
            <a:r>
              <a:rPr lang="ar-JO" b="1" dirty="0"/>
              <a:t>)</a:t>
            </a:r>
            <a:endParaRPr lang="en-US" dirty="0"/>
          </a:p>
          <a:p>
            <a:r>
              <a:rPr lang="ar-SA" b="1" dirty="0"/>
              <a:t>التعلم بالاستبصار(</a:t>
            </a:r>
            <a:r>
              <a:rPr lang="en-US" b="1" dirty="0"/>
              <a:t>Insight Learning</a:t>
            </a:r>
            <a:r>
              <a:rPr lang="ar-JO" b="1" dirty="0"/>
              <a:t>)</a:t>
            </a:r>
            <a:endParaRPr lang="en-US" dirty="0">
              <a:effectLst/>
            </a:endParaRPr>
          </a:p>
        </p:txBody>
      </p:sp>
      <p:sp>
        <p:nvSpPr>
          <p:cNvPr id="109578" name="Text Box 10"/>
          <p:cNvSpPr txBox="1">
            <a:spLocks noChangeArrowheads="1"/>
          </p:cNvSpPr>
          <p:nvPr/>
        </p:nvSpPr>
        <p:spPr bwMode="auto">
          <a:xfrm>
            <a:off x="5940152" y="2147888"/>
            <a:ext cx="2736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Max </a:t>
            </a:r>
            <a:r>
              <a:rPr lang="en-US" dirty="0" err="1"/>
              <a:t>Werthheimer</a:t>
            </a:r>
            <a:endParaRPr lang="en-US" altLang="ar-IQ"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574364"/>
            <a:ext cx="2088232" cy="22807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21" y="2564904"/>
            <a:ext cx="2261195" cy="2280197"/>
          </a:xfrm>
          <a:prstGeom prst="rect">
            <a:avLst/>
          </a:prstGeom>
        </p:spPr>
      </p:pic>
      <p:sp>
        <p:nvSpPr>
          <p:cNvPr id="19" name="TextBox 18"/>
          <p:cNvSpPr txBox="1"/>
          <p:nvPr/>
        </p:nvSpPr>
        <p:spPr>
          <a:xfrm>
            <a:off x="6089450" y="5002834"/>
            <a:ext cx="2603897" cy="369332"/>
          </a:xfrm>
          <a:prstGeom prst="rect">
            <a:avLst/>
          </a:prstGeom>
          <a:noFill/>
        </p:spPr>
        <p:txBody>
          <a:bodyPr wrap="square" rtlCol="1">
            <a:spAutoFit/>
          </a:bodyPr>
          <a:lstStyle/>
          <a:p>
            <a:endParaRPr lang="ar-IQ" dirty="0"/>
          </a:p>
        </p:txBody>
      </p:sp>
      <p:sp>
        <p:nvSpPr>
          <p:cNvPr id="23" name="TextBox 22"/>
          <p:cNvSpPr txBox="1"/>
          <p:nvPr/>
        </p:nvSpPr>
        <p:spPr>
          <a:xfrm>
            <a:off x="107504" y="2009961"/>
            <a:ext cx="2603897" cy="369332"/>
          </a:xfrm>
          <a:prstGeom prst="rect">
            <a:avLst/>
          </a:prstGeom>
          <a:noFill/>
        </p:spPr>
        <p:txBody>
          <a:bodyPr wrap="square" rtlCol="1">
            <a:spAutoFit/>
          </a:bodyPr>
          <a:lstStyle/>
          <a:p>
            <a:r>
              <a:rPr lang="en-US" dirty="0"/>
              <a:t>Kurt </a:t>
            </a:r>
            <a:r>
              <a:rPr lang="en-US" dirty="0" err="1"/>
              <a:t>Koffka</a:t>
            </a:r>
            <a:endParaRPr lang="ar-IQ" dirty="0"/>
          </a:p>
        </p:txBody>
      </p:sp>
      <p:sp>
        <p:nvSpPr>
          <p:cNvPr id="24" name="Line 7"/>
          <p:cNvSpPr>
            <a:spLocks noChangeShapeType="1"/>
          </p:cNvSpPr>
          <p:nvPr/>
        </p:nvSpPr>
        <p:spPr bwMode="auto">
          <a:xfrm>
            <a:off x="4752020" y="16002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5" name="TextBox 24"/>
          <p:cNvSpPr txBox="1"/>
          <p:nvPr/>
        </p:nvSpPr>
        <p:spPr>
          <a:xfrm>
            <a:off x="4067944" y="2053664"/>
            <a:ext cx="2164153" cy="369332"/>
          </a:xfrm>
          <a:prstGeom prst="rect">
            <a:avLst/>
          </a:prstGeom>
          <a:noFill/>
        </p:spPr>
        <p:txBody>
          <a:bodyPr wrap="square" rtlCol="1">
            <a:spAutoFit/>
          </a:bodyPr>
          <a:lstStyle/>
          <a:p>
            <a:r>
              <a:rPr lang="en-US" dirty="0"/>
              <a:t>Wolfgang Kohler</a:t>
            </a:r>
            <a:endParaRPr lang="ar-IQ"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429" y="2564904"/>
            <a:ext cx="1809750" cy="2280197"/>
          </a:xfrm>
          <a:prstGeom prst="rect">
            <a:avLst/>
          </a:prstGeom>
        </p:spPr>
      </p:pic>
    </p:spTree>
    <p:extLst>
      <p:ext uri="{BB962C8B-B14F-4D97-AF65-F5344CB8AC3E}">
        <p14:creationId xmlns:p14="http://schemas.microsoft.com/office/powerpoint/2010/main" val="81434598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9578"/>
                                        </p:tgtEl>
                                        <p:attrNameLst>
                                          <p:attrName>style.visibility</p:attrName>
                                        </p:attrNameLst>
                                      </p:cBhvr>
                                      <p:to>
                                        <p:strVal val="visible"/>
                                      </p:to>
                                    </p:set>
                                    <p:animEffect transition="in" filter="wipe(down)">
                                      <p:cBhvr>
                                        <p:cTn id="7" dur="500"/>
                                        <p:tgtEl>
                                          <p:spTgt spid="1095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p:bldP spid="23"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ar-JO" sz="4400" dirty="0">
                <a:solidFill>
                  <a:srgbClr val="000000"/>
                </a:solidFill>
                <a:effectLst/>
                <a:ea typeface="Calibri" panose="020F0502020204030204" pitchFamily="34" charset="0"/>
              </a:rPr>
              <a:t>تدریب فردی،</a:t>
            </a:r>
            <a:endParaRPr lang="en-US" dirty="0">
              <a:effectLst/>
            </a:endParaRPr>
          </a:p>
        </p:txBody>
      </p:sp>
      <p:sp>
        <p:nvSpPr>
          <p:cNvPr id="5" name="Horizontal Scroll 4"/>
          <p:cNvSpPr/>
          <p:nvPr/>
        </p:nvSpPr>
        <p:spPr>
          <a:xfrm>
            <a:off x="1259632" y="1916832"/>
            <a:ext cx="6936432" cy="2349182"/>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just" rtl="1">
              <a:lnSpc>
                <a:spcPct val="115000"/>
              </a:lnSpc>
              <a:spcAft>
                <a:spcPts val="0"/>
              </a:spcAft>
            </a:pPr>
            <a:r>
              <a:rPr lang="ar-JO" sz="2800" dirty="0" smtClean="0">
                <a:solidFill>
                  <a:srgbClr val="000000"/>
                </a:solidFill>
                <a:effectLst/>
                <a:ea typeface="Calibri" panose="020F0502020204030204" pitchFamily="34" charset="0"/>
                <a:cs typeface="Arial" panose="020B0604020202020204" pitchFamily="34" charset="0"/>
              </a:rPr>
              <a:t>عزیز</a:t>
            </a:r>
            <a:r>
              <a:rPr lang="ar-IQ" sz="2800" dirty="0">
                <a:solidFill>
                  <a:srgbClr val="000000"/>
                </a:solidFill>
                <a:effectLst/>
                <a:ea typeface="Calibri" panose="020F0502020204030204" pitchFamily="34" charset="0"/>
                <a:cs typeface="Arial" panose="020B0604020202020204" pitchFamily="34" charset="0"/>
              </a:rPr>
              <a:t>ي الطالب: ((تحدث عن موقف مررت به بخبرة وجد الحل بشكل مفاجئ</a:t>
            </a:r>
            <a:r>
              <a:rPr lang="ar-IQ" sz="2800" dirty="0">
                <a:solidFill>
                  <a:srgbClr val="FF0000"/>
                </a:solidFill>
                <a:effectLst/>
                <a:ea typeface="Calibri" panose="020F0502020204030204" pitchFamily="34" charset="0"/>
                <a:cs typeface="Arial" panose="020B0604020202020204" pitchFamily="34" charset="0"/>
              </a:rPr>
              <a:t>(</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Aha</a:t>
            </a:r>
            <a:r>
              <a:rPr lang="ar-IQ" sz="2800" dirty="0">
                <a:solidFill>
                  <a:srgbClr val="FF0000"/>
                </a:solidFill>
                <a:effectLst/>
                <a:ea typeface="Calibri" panose="020F0502020204030204" pitchFamily="34" charset="0"/>
                <a:cs typeface="Arial" panose="020B0604020202020204" pitchFamily="34" charset="0"/>
              </a:rPr>
              <a:t>) </a:t>
            </a:r>
            <a:r>
              <a:rPr lang="ar-IQ" sz="2800" dirty="0">
                <a:solidFill>
                  <a:srgbClr val="000000"/>
                </a:solidFill>
                <a:effectLst/>
                <a:ea typeface="Calibri" panose="020F0502020204030204" pitchFamily="34" charset="0"/>
                <a:cs typeface="Arial" panose="020B0604020202020204" pitchFamily="34" charset="0"/>
              </a:rPr>
              <a:t>بعد تفكير عميق بموقف المشكلة. ثم صف شعورك بعد هذه الخبرة)).</a:t>
            </a: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28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515980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gradFill rotWithShape="1">
            <a:gsLst>
              <a:gs pos="0">
                <a:srgbClr val="808000"/>
              </a:gs>
              <a:gs pos="50000">
                <a:schemeClr val="bg1"/>
              </a:gs>
              <a:gs pos="100000">
                <a:srgbClr val="808000"/>
              </a:gs>
            </a:gsLst>
            <a:lin ang="18900000" scaled="1"/>
          </a:gradFill>
          <a:ln w="57150">
            <a:solidFill>
              <a:srgbClr val="800000"/>
            </a:solidFill>
            <a:miter lim="800000"/>
            <a:headEnd/>
            <a:tailEnd/>
          </a:ln>
        </p:spPr>
        <p:txBody>
          <a:bodyPr rtlCol="0">
            <a:normAutofit/>
          </a:bodyPr>
          <a:lstStyle/>
          <a:p>
            <a:pPr algn="ctr">
              <a:defRPr/>
            </a:pPr>
            <a:r>
              <a:rPr lang="ar-IQ" dirty="0"/>
              <a:t>يرى أصحاب نظرية الجشطلت</a:t>
            </a:r>
            <a:endParaRPr lang="en-US" altLang="ar-IQ" dirty="0">
              <a:solidFill>
                <a:schemeClr val="tx1">
                  <a:lumMod val="85000"/>
                  <a:lumOff val="15000"/>
                </a:schemeClr>
              </a:solidFill>
            </a:endParaRPr>
          </a:p>
        </p:txBody>
      </p:sp>
      <p:sp>
        <p:nvSpPr>
          <p:cNvPr id="6" name="Rectangle 4"/>
          <p:cNvSpPr txBox="1">
            <a:spLocks noChangeArrowheads="1"/>
          </p:cNvSpPr>
          <p:nvPr/>
        </p:nvSpPr>
        <p:spPr bwMode="auto">
          <a:xfrm>
            <a:off x="703263" y="1989138"/>
            <a:ext cx="7772400" cy="4103687"/>
          </a:xfrm>
          <a:prstGeom prst="rect">
            <a:avLst/>
          </a:prstGeom>
          <a:gradFill rotWithShape="1">
            <a:gsLst>
              <a:gs pos="0">
                <a:srgbClr val="808000"/>
              </a:gs>
              <a:gs pos="50000">
                <a:schemeClr val="bg1"/>
              </a:gs>
              <a:gs pos="100000">
                <a:srgbClr val="808000"/>
              </a:gs>
            </a:gsLst>
            <a:lin ang="18900000" scaled="1"/>
          </a:gradFill>
          <a:ln w="57150">
            <a:solidFill>
              <a:srgbClr val="800000"/>
            </a:solidFill>
            <a:miter lim="800000"/>
            <a:headEnd/>
            <a:tailEnd/>
          </a:ln>
        </p:spPr>
        <p:txBody>
          <a:bodyPr anchor="ctr">
            <a:normAutofit fontScale="77500" lnSpcReduction="20000"/>
          </a:bodyPr>
          <a:lstStyle>
            <a:lvl1pPr algn="ctr" defTabSz="457200" rtl="1" fontAlgn="base">
              <a:spcBef>
                <a:spcPct val="0"/>
              </a:spcBef>
              <a:spcAft>
                <a:spcPct val="0"/>
              </a:spcAft>
              <a:defRPr sz="4000" kern="1200">
                <a:ln w="3175" cmpd="sng">
                  <a:noFill/>
                </a:ln>
                <a:solidFill>
                  <a:srgbClr val="262626"/>
                </a:solidFill>
                <a:latin typeface="+mj-lt"/>
                <a:ea typeface="+mj-ea"/>
                <a:cs typeface="+mj-cs"/>
              </a:defRPr>
            </a:lvl1pPr>
            <a:lvl2pPr algn="ctr" defTabSz="457200" rtl="1" fontAlgn="base">
              <a:spcBef>
                <a:spcPct val="0"/>
              </a:spcBef>
              <a:spcAft>
                <a:spcPct val="0"/>
              </a:spcAft>
              <a:defRPr sz="4000">
                <a:solidFill>
                  <a:srgbClr val="262626"/>
                </a:solidFill>
                <a:latin typeface="Garamond" panose="02020404030301010803" pitchFamily="18" charset="0"/>
              </a:defRPr>
            </a:lvl2pPr>
            <a:lvl3pPr algn="ctr" defTabSz="457200" rtl="1" fontAlgn="base">
              <a:spcBef>
                <a:spcPct val="0"/>
              </a:spcBef>
              <a:spcAft>
                <a:spcPct val="0"/>
              </a:spcAft>
              <a:defRPr sz="4000">
                <a:solidFill>
                  <a:srgbClr val="262626"/>
                </a:solidFill>
                <a:latin typeface="Garamond" panose="02020404030301010803" pitchFamily="18" charset="0"/>
              </a:defRPr>
            </a:lvl3pPr>
            <a:lvl4pPr algn="ctr" defTabSz="457200" rtl="1" fontAlgn="base">
              <a:spcBef>
                <a:spcPct val="0"/>
              </a:spcBef>
              <a:spcAft>
                <a:spcPct val="0"/>
              </a:spcAft>
              <a:defRPr sz="4000">
                <a:solidFill>
                  <a:srgbClr val="262626"/>
                </a:solidFill>
                <a:latin typeface="Garamond" panose="02020404030301010803" pitchFamily="18" charset="0"/>
              </a:defRPr>
            </a:lvl4pPr>
            <a:lvl5pPr algn="ctr" defTabSz="457200" rtl="1" fontAlgn="base">
              <a:spcBef>
                <a:spcPct val="0"/>
              </a:spcBef>
              <a:spcAft>
                <a:spcPct val="0"/>
              </a:spcAft>
              <a:defRPr sz="4000">
                <a:solidFill>
                  <a:srgbClr val="262626"/>
                </a:solidFill>
                <a:latin typeface="Garamond" panose="02020404030301010803" pitchFamily="18"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ar-IQ" dirty="0" smtClean="0"/>
              <a:t>أن </a:t>
            </a:r>
            <a:r>
              <a:rPr lang="ar-IQ" dirty="0"/>
              <a:t>التعلم يحدث نتيجة للإدراك الكلي للموقف وليس نتيجة لأدراك أجزاء الموقف منفصلة، ويسمى عندهم بالاستبصار ويعني تحقق الفهم نتيجة الانتظام المفاجئ للعناصر ضمن وحدة كلية واحدة وذلك بعد أن تكون وكأنها في حالة غموض تام. </a:t>
            </a:r>
            <a:endParaRPr lang="en-US" dirty="0"/>
          </a:p>
          <a:p>
            <a:pPr algn="just"/>
            <a:r>
              <a:rPr lang="ar-JO" dirty="0"/>
              <a:t>یسمی علماء النفس ال</a:t>
            </a:r>
            <a:r>
              <a:rPr lang="ar-IQ" dirty="0"/>
              <a:t>ذ</a:t>
            </a:r>
            <a:r>
              <a:rPr lang="ar-JO" dirty="0"/>
              <a:t>ین تركزت أبحا</a:t>
            </a:r>
            <a:r>
              <a:rPr lang="ar-IQ" dirty="0"/>
              <a:t>ث</a:t>
            </a:r>
            <a:r>
              <a:rPr lang="ar-JO" dirty="0"/>
              <a:t>هم علی ه</a:t>
            </a:r>
            <a:r>
              <a:rPr lang="ar-IQ" dirty="0"/>
              <a:t>ذ</a:t>
            </a:r>
            <a:r>
              <a:rPr lang="ar-JO" dirty="0"/>
              <a:t>ا النوع من التعلم بأسم علماء النفس الجش</a:t>
            </a:r>
            <a:r>
              <a:rPr lang="ar-IQ" dirty="0"/>
              <a:t>ط</a:t>
            </a:r>
            <a:r>
              <a:rPr lang="ar-JO" dirty="0"/>
              <a:t>التیین</a:t>
            </a:r>
            <a:r>
              <a:rPr lang="ar-IQ" dirty="0"/>
              <a:t>،</a:t>
            </a:r>
            <a:r>
              <a:rPr lang="ar-JO" dirty="0"/>
              <a:t> نسبه‌ الی المفهوم المركز فی ن</a:t>
            </a:r>
            <a:r>
              <a:rPr lang="ar-IQ" dirty="0"/>
              <a:t>ظ</a:t>
            </a:r>
            <a:r>
              <a:rPr lang="ar-JO" dirty="0"/>
              <a:t>ریتهم وهو</a:t>
            </a:r>
            <a:r>
              <a:rPr lang="ar-JO" b="1" dirty="0"/>
              <a:t> الجش</a:t>
            </a:r>
            <a:r>
              <a:rPr lang="ar-IQ" b="1" dirty="0"/>
              <a:t>ط</a:t>
            </a:r>
            <a:r>
              <a:rPr lang="ar-JO" b="1" dirty="0"/>
              <a:t>الت (</a:t>
            </a:r>
            <a:r>
              <a:rPr lang="en-US" b="1" dirty="0"/>
              <a:t>Gestalt</a:t>
            </a:r>
            <a:r>
              <a:rPr lang="ar-JO" b="1" dirty="0"/>
              <a:t>)</a:t>
            </a:r>
            <a:r>
              <a:rPr lang="ar-IQ" b="1" dirty="0"/>
              <a:t> وهو كلمة المانية يقصد بها(الشكل، أو الصيغة، أو الكل المنظم)</a:t>
            </a:r>
            <a:r>
              <a:rPr lang="ar-IQ" dirty="0"/>
              <a:t> </a:t>
            </a:r>
            <a:endParaRPr lang="en-US" dirty="0"/>
          </a:p>
          <a:p>
            <a:pPr algn="just" eaLnBrk="1" fontAlgn="auto" hangingPunct="1">
              <a:spcAft>
                <a:spcPts val="0"/>
              </a:spcAft>
              <a:defRPr/>
            </a:pPr>
            <a:endParaRPr lang="en-US" altLang="ar-IQ" u="none" dirty="0">
              <a:solidFill>
                <a:schemeClr val="tx1">
                  <a:lumMod val="85000"/>
                  <a:lumOff val="15000"/>
                </a:schemeClr>
              </a:solidFill>
            </a:endParaRPr>
          </a:p>
        </p:txBody>
      </p:sp>
    </p:spTree>
    <p:extLst>
      <p:ext uri="{BB962C8B-B14F-4D97-AF65-F5344CB8AC3E}">
        <p14:creationId xmlns:p14="http://schemas.microsoft.com/office/powerpoint/2010/main" val="2632728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548680"/>
            <a:ext cx="8280920" cy="5449218"/>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just" rtl="1">
              <a:lnSpc>
                <a:spcPct val="115000"/>
              </a:lnSpc>
              <a:spcBef>
                <a:spcPts val="600"/>
              </a:spcBef>
              <a:spcAft>
                <a:spcPts val="600"/>
              </a:spcAft>
            </a:pPr>
            <a:r>
              <a:rPr lang="ar-IQ" sz="40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Arial" panose="020B0604020202020204" pitchFamily="34" charset="0"/>
              </a:rPr>
              <a:t>تدريب جماعي</a:t>
            </a:r>
            <a:r>
              <a:rPr lang="ar-IQ" sz="4000" dirty="0">
                <a:ln>
                  <a:noFill/>
                </a:ln>
                <a:solidFill>
                  <a:srgbClr val="000000"/>
                </a:solidFill>
                <a:effectLst>
                  <a:outerShdw blurRad="38100" dist="19050" dir="2700000" algn="tl">
                    <a:schemeClr val="dk1">
                      <a:alpha val="40000"/>
                    </a:schemeClr>
                  </a:outerShdw>
                </a:effectLst>
                <a:latin typeface="TTE27E3AC8t00"/>
                <a:ea typeface="Times New Roman" panose="02020603050405020304" pitchFamily="18" charset="0"/>
                <a:cs typeface="TTE27E3AC8t00"/>
              </a:rPr>
              <a:t>:(</a:t>
            </a:r>
            <a:r>
              <a:rPr lang="ar-IQ" sz="40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TE27E3AC8t00"/>
              </a:rPr>
              <a:t> عزيزي الطالب</a:t>
            </a:r>
            <a:r>
              <a:rPr lang="ar-IQ" sz="4000" dirty="0">
                <a:ln>
                  <a:noFill/>
                </a:ln>
                <a:solidFill>
                  <a:srgbClr val="000000"/>
                </a:solidFill>
                <a:effectLst>
                  <a:outerShdw blurRad="38100" dist="19050" dir="2700000" algn="tl">
                    <a:schemeClr val="dk1">
                      <a:alpha val="40000"/>
                    </a:schemeClr>
                  </a:outerShdw>
                </a:effectLst>
                <a:latin typeface="TTE27E3AC8t00"/>
                <a:ea typeface="Times New Roman" panose="02020603050405020304" pitchFamily="18" charset="0"/>
                <a:cs typeface="TTE27E3AC8t00"/>
              </a:rPr>
              <a:t>، مستفيداً من التعريفات السابقة، اعطِ تعريفاً شاملاً </a:t>
            </a:r>
            <a:r>
              <a:rPr lang="ar-IQ" sz="4000" b="1" dirty="0">
                <a:ln>
                  <a:noFill/>
                </a:ln>
                <a:solidFill>
                  <a:srgbClr val="000000"/>
                </a:solidFill>
                <a:effectLst>
                  <a:outerShdw blurRad="38100" dist="19050" dir="2700000" algn="tl">
                    <a:schemeClr val="dk1">
                      <a:alpha val="40000"/>
                    </a:schemeClr>
                  </a:outerShdw>
                </a:effectLst>
                <a:latin typeface="TTE27E3AC8t00"/>
                <a:ea typeface="Times New Roman" panose="02020603050405020304" pitchFamily="18" charset="0"/>
                <a:cs typeface="TTE27E3AC8t00"/>
              </a:rPr>
              <a:t>للتعلم</a:t>
            </a:r>
            <a:r>
              <a:rPr lang="ar-IQ" sz="4000" dirty="0">
                <a:ln>
                  <a:noFill/>
                </a:ln>
                <a:solidFill>
                  <a:srgbClr val="000000"/>
                </a:solidFill>
                <a:effectLst>
                  <a:outerShdw blurRad="38100" dist="19050" dir="2700000" algn="tl">
                    <a:schemeClr val="dk1">
                      <a:alpha val="40000"/>
                    </a:schemeClr>
                  </a:outerShdw>
                </a:effectLst>
                <a:latin typeface="TTE27E3AC8t00"/>
                <a:ea typeface="Times New Roman" panose="02020603050405020304" pitchFamily="18" charset="0"/>
                <a:cs typeface="TTE27E3AC8t00"/>
              </a:rPr>
              <a:t> بلغتك الخاصة)</a:t>
            </a:r>
            <a:endParaRPr lang="en-US" sz="4000" dirty="0">
              <a:effectLst/>
              <a:latin typeface="Times New Roman" panose="02020603050405020304" pitchFamily="18" charset="0"/>
              <a:ea typeface="Times New Roman" panose="02020603050405020304" pitchFamily="18" charset="0"/>
            </a:endParaRPr>
          </a:p>
          <a:p>
            <a:pPr algn="just" rtl="1">
              <a:lnSpc>
                <a:spcPct val="115000"/>
              </a:lnSpc>
              <a:spcAft>
                <a:spcPts val="0"/>
              </a:spcAft>
            </a:pPr>
            <a:r>
              <a:rPr lang="ar-IQ" sz="1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895538736"/>
      </p:ext>
    </p:extLst>
  </p:cSld>
  <p:clrMapOvr>
    <a:masterClrMapping/>
  </p:clrMapOvr>
  <p:transition>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ar-IQ" dirty="0">
                <a:effectLst/>
              </a:rPr>
              <a:t>تجارب كوهلر:</a:t>
            </a:r>
            <a:endParaRPr lang="en-US" dirty="0">
              <a:effectLst/>
            </a:endParaRPr>
          </a:p>
        </p:txBody>
      </p:sp>
      <p:sp>
        <p:nvSpPr>
          <p:cNvPr id="3" name="Content Placeholder 2"/>
          <p:cNvSpPr>
            <a:spLocks noGrp="1"/>
          </p:cNvSpPr>
          <p:nvPr>
            <p:ph idx="1"/>
          </p:nvPr>
        </p:nvSpPr>
        <p:spPr/>
        <p:txBody>
          <a:bodyPr rtlCol="0">
            <a:normAutofit fontScale="92500" lnSpcReduction="10000"/>
          </a:bodyPr>
          <a:lstStyle/>
          <a:p>
            <a:pPr marL="109728" indent="0" algn="just">
              <a:buNone/>
            </a:pPr>
            <a:r>
              <a:rPr lang="ar-IQ" dirty="0"/>
              <a:t>لقد قام كوهلر(</a:t>
            </a:r>
            <a:r>
              <a:rPr lang="en-US" dirty="0"/>
              <a:t>Kohler</a:t>
            </a:r>
            <a:r>
              <a:rPr lang="ar-JO" dirty="0"/>
              <a:t>)</a:t>
            </a:r>
            <a:r>
              <a:rPr lang="ar-IQ" dirty="0"/>
              <a:t> عام 1927 بتجربة وضح فيها حدوث التعلم بالاستبصار حيث وضع شمبانزي داخل قفص يحتوي على ثلاثة صناديق وعدد من العصى القصيرة التي لايمكن تركيبها ببعضها البعض، ووضع في سقف الحجرة ثمار الموز المتدلية نحو الاسفل. لاحظ كوهلر في بداية تجربته محاولة الشمبانزي حل المشكلة والوصول الى الموز عن طريق المحاولة والخطأ. فمرة يقف فوق أحد الصناديق، ومرة يستخدم احد العصي لكن دون جدوى. ثم بعد ذلك توقف الشمبانزي فجأة عن المحاولة. وبدأ النظر الى الاشياء التي تقع في مجال ادراكه(العصی والصناديق) وفجأة وبلا تردد قام الشمبانزي بوضع أحد الصناديق فوق الاخر حاملاً معه أحد العصي، وصعد فوق الصناديق وحصل على ثمار الموز. </a:t>
            </a:r>
            <a:r>
              <a:rPr lang="ar-IQ" b="1" dirty="0"/>
              <a:t>وفي ضوء هذه التجربة فسر كوهلر حل المشكلة بأن الشمبانزي قام بإعادة  تنظيم عناصر الموقف الإدراكي وإدراك ماتنطوي عليه هذه العناصر من علاقات</a:t>
            </a:r>
            <a:r>
              <a:rPr lang="ar-IQ" dirty="0"/>
              <a:t>. </a:t>
            </a:r>
            <a:endParaRPr lang="en-US" sz="3600" dirty="0">
              <a:effectLst/>
            </a:endParaRPr>
          </a:p>
        </p:txBody>
      </p:sp>
    </p:spTree>
    <p:extLst>
      <p:ext uri="{BB962C8B-B14F-4D97-AF65-F5344CB8AC3E}">
        <p14:creationId xmlns:p14="http://schemas.microsoft.com/office/powerpoint/2010/main" val="2330302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25302"/>
          </a:xfrm>
          <a:ln>
            <a:solidFill>
              <a:schemeClr val="tx1"/>
            </a:solidFill>
          </a:ln>
        </p:spPr>
        <p:txBody>
          <a:bodyPr>
            <a:normAutofit/>
          </a:bodyPr>
          <a:lstStyle/>
          <a:p>
            <a:pPr marL="109728" indent="0" algn="ctr">
              <a:buNone/>
            </a:pPr>
            <a:r>
              <a:rPr lang="ar-JO" b="1" dirty="0" smtClean="0"/>
              <a:t>گرنگترین جیاوازییه‌كانی فێربون له‌ڕێگه‌ی سه‌رنجدانه‌وه‌:</a:t>
            </a:r>
            <a:endParaRPr lang="en-US" dirty="0"/>
          </a:p>
          <a:p>
            <a:pPr marL="109728" indent="0" algn="just">
              <a:buNone/>
            </a:pPr>
            <a:r>
              <a:rPr lang="ar-JO" dirty="0" smtClean="0"/>
              <a:t>1-</a:t>
            </a:r>
            <a:r>
              <a:rPr lang="ar-SA" dirty="0" smtClean="0"/>
              <a:t>الانتقال </a:t>
            </a:r>
            <a:r>
              <a:rPr lang="ar-SA" dirty="0"/>
              <a:t>من مرحلة ماقبل الحل الى الحل هو انتقال مفاجيء</a:t>
            </a:r>
            <a:r>
              <a:rPr lang="ar-SA" dirty="0" smtClean="0"/>
              <a:t>.</a:t>
            </a:r>
            <a:endParaRPr lang="ar-JO" dirty="0"/>
          </a:p>
          <a:p>
            <a:pPr marL="109728" indent="0" algn="just">
              <a:buNone/>
            </a:pPr>
            <a:endParaRPr lang="ar-JO" dirty="0" smtClean="0"/>
          </a:p>
          <a:p>
            <a:pPr marL="109728" indent="0" algn="just">
              <a:buNone/>
            </a:pPr>
            <a:endParaRPr lang="ar-JO" dirty="0" smtClean="0"/>
          </a:p>
          <a:p>
            <a:pPr marL="109728" indent="0" algn="just">
              <a:buNone/>
            </a:pPr>
            <a:endParaRPr lang="ar-JO" dirty="0" smtClean="0"/>
          </a:p>
          <a:p>
            <a:pPr marL="109728" indent="0" algn="just">
              <a:buNone/>
            </a:pPr>
            <a:endParaRPr lang="ar-IQ" dirty="0" smtClean="0"/>
          </a:p>
          <a:p>
            <a:pPr marL="109728" indent="0">
              <a:buNone/>
            </a:pPr>
            <a:r>
              <a:rPr lang="ar-IQ" dirty="0" smtClean="0"/>
              <a:t>2-</a:t>
            </a:r>
            <a:r>
              <a:rPr lang="ar-SA" dirty="0" smtClean="0"/>
              <a:t>إن </a:t>
            </a:r>
            <a:r>
              <a:rPr lang="ar-SA" dirty="0"/>
              <a:t>الاداء القائم على التبصر يكون متسلسلاً وخالياً من الأخطاء.</a:t>
            </a:r>
            <a:endParaRPr lang="en-US" dirty="0"/>
          </a:p>
          <a:p>
            <a:pPr marL="109728" indent="0">
              <a:buNone/>
            </a:pPr>
            <a:r>
              <a:rPr lang="ar-SA" dirty="0"/>
              <a:t>3-الحل الذي يتم التوصل اليه عن طريق التبصر يتم الاحتفاظ به ولمدة طويلة في الذاكرة.</a:t>
            </a:r>
            <a:endParaRPr lang="en-US" dirty="0"/>
          </a:p>
          <a:p>
            <a:pPr marL="109728" indent="0">
              <a:buNone/>
            </a:pPr>
            <a:r>
              <a:rPr lang="ar-SA" dirty="0"/>
              <a:t>4-النتائج التي تتحقق عن طريق التبصر تكون قابلة للنقل والتطبيق على فئات واسعة من الموقف المتشابهة.</a:t>
            </a:r>
            <a:endParaRPr lang="en-US" dirty="0"/>
          </a:p>
          <a:p>
            <a:pPr marL="109728" indent="0" algn="just">
              <a:buNone/>
            </a:pPr>
            <a:r>
              <a:rPr lang="ar-SA" dirty="0"/>
              <a:t>تجدر بالاشارة الى أن التبصر لايحدث بسهولة، ولايتم العثور على حلول للمشكلات بصورة آلية بمجرد مواجهتها والاحساس بها.</a:t>
            </a:r>
            <a:endParaRPr lang="en-US" dirty="0"/>
          </a:p>
          <a:p>
            <a:pPr marL="109728" indent="0" algn="just">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01515"/>
            <a:ext cx="2033587" cy="1595437"/>
          </a:xfrm>
          <a:prstGeom prst="rect">
            <a:avLst/>
          </a:prstGeom>
        </p:spPr>
      </p:pic>
    </p:spTree>
    <p:extLst>
      <p:ext uri="{BB962C8B-B14F-4D97-AF65-F5344CB8AC3E}">
        <p14:creationId xmlns:p14="http://schemas.microsoft.com/office/powerpoint/2010/main" val="238452596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additive="base">
                                        <p:cTn id="1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circle(in)">
                                      <p:cBhvr>
                                        <p:cTn id="26" dur="2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25302"/>
          </a:xfrm>
          <a:ln>
            <a:solidFill>
              <a:schemeClr val="tx1"/>
            </a:solidFill>
          </a:ln>
        </p:spPr>
        <p:txBody>
          <a:bodyPr>
            <a:normAutofit/>
          </a:bodyPr>
          <a:lstStyle/>
          <a:p>
            <a:pPr marL="109728" indent="0" algn="ctr">
              <a:buNone/>
            </a:pPr>
            <a:r>
              <a:rPr lang="ar-JO" b="1" dirty="0" smtClean="0"/>
              <a:t>گرنگترین جیاوازییه‌كانی فێربون له‌ڕێگه‌ی سه‌رنجدانه‌وه‌:</a:t>
            </a:r>
            <a:endParaRPr lang="en-US" dirty="0"/>
          </a:p>
          <a:p>
            <a:pPr marL="109728" indent="0" algn="just">
              <a:buNone/>
            </a:pPr>
            <a:r>
              <a:rPr lang="ar-JO" dirty="0" smtClean="0"/>
              <a:t>1-هه‌رچه‌نده‌ سه‌رنجدان(استبصار) به‌شێوه‌ی ته‌دریجی ده‌بێت، به‌ڵام گواستنه‌وه‌ له‌قۆناغی پێش چاره‌سه‌ر بۆگه‌یشتن به‌ چاره‌سه‌ر، به‌شێوه‌یه‌كی كتوپڕده‌بێت. (وه‌ك چیرۆكه‌كه‌ی ئه‌رخه‌میدس)</a:t>
            </a:r>
          </a:p>
          <a:p>
            <a:pPr marL="109728" indent="0" algn="just">
              <a:buNone/>
            </a:pPr>
            <a:endParaRPr lang="ar-JO" dirty="0"/>
          </a:p>
          <a:p>
            <a:pPr marL="109728" indent="0" algn="just">
              <a:buNone/>
            </a:pPr>
            <a:endParaRPr lang="ar-JO" dirty="0" smtClean="0"/>
          </a:p>
          <a:p>
            <a:pPr marL="109728" indent="0" algn="just">
              <a:buNone/>
            </a:pPr>
            <a:endParaRPr lang="ar-IQ" dirty="0" smtClean="0"/>
          </a:p>
          <a:p>
            <a:pPr marL="109728" indent="0" algn="just">
              <a:buNone/>
            </a:pPr>
            <a:r>
              <a:rPr lang="ar-IQ" dirty="0" smtClean="0"/>
              <a:t>2-</a:t>
            </a:r>
            <a:r>
              <a:rPr lang="ar-JO" dirty="0" smtClean="0"/>
              <a:t>هه‌ركارێك له‌سه‌ر چاوكراوه‌یی و سه‌رنجدان بونیاد بنرێت، دورده‌بێت له‌ هه‌ڵه‌ و هه‌ڵه‌شه‌یی.</a:t>
            </a:r>
          </a:p>
          <a:p>
            <a:pPr marL="109728" indent="0" algn="just">
              <a:buNone/>
            </a:pPr>
            <a:r>
              <a:rPr lang="ar-JO" dirty="0" smtClean="0"/>
              <a:t>3-هه‌رچاره‌سه‌رێك ‌له‌سه‌ر چاوكراوه‌یی و سه‌رنجدان پێی بگه‌ین بۆماوه‌یه‌كی درێژ له‌ كۆگایی یادگارییه‌كانماندا ده‌مێنێته‌وه‌.</a:t>
            </a:r>
          </a:p>
          <a:p>
            <a:pPr marL="109728" indent="0" algn="just">
              <a:buNone/>
            </a:pPr>
            <a:r>
              <a:rPr lang="ar-JO" dirty="0" smtClean="0"/>
              <a:t>4-هه‌رئه‌نجامێك له‌ڕێگه‌ی سه‌رندانه‌وه‌پێی بگه‌ین، ده‌كرێ دوباره‌بكرێته‌وه له‌هه‌ڵوێستی هاوشێوه‌دا،‌ یاخود خه‌ڵكانی تریش سودی لێ وه‌ربگرن.</a:t>
            </a:r>
            <a:endParaRPr lang="en-US" dirty="0"/>
          </a:p>
          <a:p>
            <a:pPr marL="109728" indent="0" algn="just">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81" y="1977579"/>
            <a:ext cx="2033587" cy="1595437"/>
          </a:xfrm>
          <a:prstGeom prst="rect">
            <a:avLst/>
          </a:prstGeom>
        </p:spPr>
      </p:pic>
    </p:spTree>
    <p:extLst>
      <p:ext uri="{BB962C8B-B14F-4D97-AF65-F5344CB8AC3E}">
        <p14:creationId xmlns:p14="http://schemas.microsoft.com/office/powerpoint/2010/main" val="276838161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195068"/>
            <a:ext cx="8081292" cy="1073696"/>
          </a:xfrm>
        </p:spPr>
        <p:txBody>
          <a:bodyPr>
            <a:normAutofit/>
          </a:bodyPr>
          <a:lstStyle/>
          <a:p>
            <a:pPr algn="ctr"/>
            <a:r>
              <a:rPr lang="ar-SA" sz="3200" dirty="0">
                <a:effectLst/>
              </a:rPr>
              <a:t>الشروط </a:t>
            </a:r>
            <a:r>
              <a:rPr lang="ar-SA" sz="3200">
                <a:effectLst/>
              </a:rPr>
              <a:t>الضرورية </a:t>
            </a:r>
            <a:r>
              <a:rPr lang="ar-SA" sz="3200" smtClean="0">
                <a:effectLst/>
              </a:rPr>
              <a:t>لحدوث</a:t>
            </a:r>
            <a:r>
              <a:rPr lang="ar-IQ" sz="3200" dirty="0" smtClean="0">
                <a:effectLst/>
              </a:rPr>
              <a:t> التعلم بالاستبصار</a:t>
            </a:r>
            <a:endParaRPr lang="en-US" altLang="ar-IQ" sz="3200" dirty="0" smtClean="0"/>
          </a:p>
        </p:txBody>
      </p:sp>
      <p:pic>
        <p:nvPicPr>
          <p:cNvPr id="14339" name="Picture 4" descr="SIGNH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9402">
            <a:off x="474687" y="838163"/>
            <a:ext cx="794385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941412" y="1844824"/>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dirty="0"/>
              <a:t>1- تتوقف القدرة على الاستبصار على طاقة المتعلم والعمر الزمني والفروق الفردية.</a:t>
            </a:r>
            <a:br>
              <a:rPr lang="ar-SA" sz="3600" dirty="0"/>
            </a:br>
            <a:r>
              <a:rPr lang="ar-SA" sz="3600" dirty="0"/>
              <a:t>2- يتوقف الاستبصار على الخبرات السابقة.</a:t>
            </a:r>
            <a:br>
              <a:rPr lang="ar-SA" sz="3600" dirty="0"/>
            </a:br>
            <a:r>
              <a:rPr lang="ar-SA" sz="3600" dirty="0"/>
              <a:t>3- يتوقف الاستبصار على تنظيم الموقف.</a:t>
            </a:r>
            <a:br>
              <a:rPr lang="ar-SA" sz="3600" dirty="0"/>
            </a:br>
            <a:r>
              <a:rPr lang="ar-SA" sz="3600" dirty="0"/>
              <a:t>4- يحدث الاستبصار عقب فترة من المحاولات الفاشلة. </a:t>
            </a:r>
            <a:endParaRPr lang="en-US" altLang="ar-IQ" sz="3600" b="1" dirty="0"/>
          </a:p>
        </p:txBody>
      </p:sp>
    </p:spTree>
    <p:extLst>
      <p:ext uri="{BB962C8B-B14F-4D97-AF65-F5344CB8AC3E}">
        <p14:creationId xmlns:p14="http://schemas.microsoft.com/office/powerpoint/2010/main" val="4163212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684213" y="116557"/>
            <a:ext cx="7772400" cy="792163"/>
          </a:xfrm>
          <a:solidFill>
            <a:srgbClr val="FFCC99"/>
          </a:solidFill>
          <a:ln w="76200">
            <a:solidFill>
              <a:schemeClr val="accent1">
                <a:lumMod val="20000"/>
                <a:lumOff val="80000"/>
              </a:schemeClr>
            </a:solidFill>
            <a:miter lim="800000"/>
            <a:headEnd/>
            <a:tailEnd/>
          </a:ln>
        </p:spPr>
        <p:txBody>
          <a:bodyPr/>
          <a:lstStyle/>
          <a:p>
            <a:pPr algn="ctr"/>
            <a:r>
              <a:rPr lang="ar-IQ" dirty="0">
                <a:solidFill>
                  <a:schemeClr val="bg1"/>
                </a:solidFill>
                <a:effectLst/>
              </a:rPr>
              <a:t> تطبيقات تربوية للمعلم:</a:t>
            </a:r>
            <a:endParaRPr lang="en-US" altLang="ar-IQ" dirty="0" smtClean="0">
              <a:ln>
                <a:noFill/>
              </a:ln>
              <a:solidFill>
                <a:schemeClr val="bg1"/>
              </a:solidFill>
            </a:endParaRPr>
          </a:p>
        </p:txBody>
      </p:sp>
      <p:sp>
        <p:nvSpPr>
          <p:cNvPr id="31749" name="Rectangle 5"/>
          <p:cNvSpPr>
            <a:spLocks noChangeArrowheads="1"/>
          </p:cNvSpPr>
          <p:nvPr/>
        </p:nvSpPr>
        <p:spPr bwMode="auto">
          <a:xfrm>
            <a:off x="468313" y="1052736"/>
            <a:ext cx="8064500" cy="936625"/>
          </a:xfrm>
          <a:prstGeom prst="rect">
            <a:avLst/>
          </a:prstGeom>
          <a:solidFill>
            <a:srgbClr val="FFCC99"/>
          </a:solidFill>
          <a:ln w="76200">
            <a:solidFill>
              <a:schemeClr val="accent1">
                <a:lumMod val="20000"/>
                <a:lumOff val="80000"/>
              </a:schemeClr>
            </a:solidFill>
            <a:miter lim="800000"/>
            <a:headEnd/>
            <a:tailEnd/>
          </a:ln>
          <a:extLst/>
        </p:spPr>
        <p:txBody>
          <a:bodyPr vert="horz" rtlCol="0" anchor="ctr">
            <a:normAutofit fontScale="70000" lnSpcReduction="20000"/>
            <a:scene3d>
              <a:camera prst="orthographicFront"/>
              <a:lightRig rig="soft" dir="t"/>
            </a:scene3d>
            <a:sp3d prstMaterial="softEdge">
              <a:bevelT w="25400" h="25400"/>
            </a:sp3d>
          </a:bodyPr>
          <a:lstStyle/>
          <a:p>
            <a:pPr algn="ctr">
              <a:spcBef>
                <a:spcPct val="0"/>
              </a:spcBef>
            </a:pPr>
            <a:r>
              <a:rPr lang="ar-IQ" sz="4100" b="1" dirty="0">
                <a:solidFill>
                  <a:schemeClr val="bg1"/>
                </a:solidFill>
                <a:latin typeface="+mj-lt"/>
                <a:ea typeface="+mj-ea"/>
                <a:cs typeface="+mj-cs"/>
              </a:rPr>
              <a:t>1-ابتعد عن التعليم المستند إلى الحفظ دون إدراك المعنى، </a:t>
            </a:r>
          </a:p>
          <a:p>
            <a:pPr algn="ctr">
              <a:spcBef>
                <a:spcPct val="0"/>
              </a:spcBef>
            </a:pPr>
            <a:r>
              <a:rPr lang="ar-IQ" sz="4100" b="1" dirty="0">
                <a:solidFill>
                  <a:schemeClr val="bg1"/>
                </a:solidFill>
                <a:latin typeface="+mj-lt"/>
                <a:ea typeface="+mj-ea"/>
                <a:cs typeface="+mj-cs"/>
              </a:rPr>
              <a:t>فالمادة التي تكتسب دون فهم واستبصار تذهب أدراج الرياح .</a:t>
            </a:r>
            <a:endParaRPr lang="en-US" sz="4100" b="1" dirty="0">
              <a:solidFill>
                <a:schemeClr val="bg1"/>
              </a:solidFill>
              <a:latin typeface="+mj-lt"/>
              <a:ea typeface="+mj-ea"/>
              <a:cs typeface="+mj-cs"/>
            </a:endParaRPr>
          </a:p>
        </p:txBody>
      </p:sp>
      <p:sp>
        <p:nvSpPr>
          <p:cNvPr id="31751" name="Rectangle 7"/>
          <p:cNvSpPr>
            <a:spLocks noChangeArrowheads="1"/>
          </p:cNvSpPr>
          <p:nvPr/>
        </p:nvSpPr>
        <p:spPr bwMode="auto">
          <a:xfrm>
            <a:off x="395288" y="2132856"/>
            <a:ext cx="8208962" cy="1297753"/>
          </a:xfrm>
          <a:prstGeom prst="rect">
            <a:avLst/>
          </a:prstGeom>
          <a:solidFill>
            <a:srgbClr val="FFCC99"/>
          </a:solidFill>
          <a:ln w="76200">
            <a:solidFill>
              <a:schemeClr val="accent1">
                <a:lumMod val="20000"/>
                <a:lumOff val="80000"/>
              </a:schemeClr>
            </a:solidFill>
            <a:miter lim="800000"/>
            <a:headEnd/>
            <a:tailEnd/>
          </a:ln>
          <a:extLst/>
        </p:spPr>
        <p:txBody>
          <a:bodyPr vert="horz" rtlCol="0" anchor="ctr">
            <a:normAutofit fontScale="70000" lnSpcReduction="20000"/>
            <a:scene3d>
              <a:camera prst="orthographicFront"/>
              <a:lightRig rig="soft" dir="t"/>
            </a:scene3d>
            <a:sp3d prstMaterial="softEdge">
              <a:bevelT w="25400" h="25400"/>
            </a:sp3d>
          </a:bodyPr>
          <a:lstStyle/>
          <a:p>
            <a:pPr algn="just">
              <a:spcBef>
                <a:spcPct val="0"/>
              </a:spcBef>
            </a:pPr>
            <a:r>
              <a:rPr lang="ar-IQ" sz="4100" b="1" dirty="0">
                <a:solidFill>
                  <a:schemeClr val="bg1"/>
                </a:solidFill>
                <a:latin typeface="+mj-lt"/>
                <a:ea typeface="+mj-ea"/>
                <a:cs typeface="+mj-cs"/>
              </a:rPr>
              <a:t>2-حاول قدر المستطاع ربط المادة التعليمية بأحداث الحياة اليومية"</a:t>
            </a:r>
          </a:p>
          <a:p>
            <a:pPr algn="just">
              <a:spcBef>
                <a:spcPct val="0"/>
              </a:spcBef>
            </a:pPr>
            <a:r>
              <a:rPr lang="ar-IQ" sz="4100" b="1" dirty="0">
                <a:solidFill>
                  <a:schemeClr val="bg1"/>
                </a:solidFill>
                <a:latin typeface="+mj-lt"/>
                <a:ea typeface="+mj-ea"/>
                <a:cs typeface="+mj-cs"/>
              </a:rPr>
              <a:t> فالمواد الدراسية تفقد جاذبيتها وإثارتها مالم تثتسمر في حل المشكلات التي </a:t>
            </a:r>
            <a:r>
              <a:rPr lang="ar-IQ" sz="4100" b="1" dirty="0" smtClean="0">
                <a:solidFill>
                  <a:schemeClr val="bg1"/>
                </a:solidFill>
                <a:latin typeface="+mj-lt"/>
                <a:ea typeface="+mj-ea"/>
                <a:cs typeface="+mj-cs"/>
              </a:rPr>
              <a:t>نواجهها</a:t>
            </a:r>
            <a:endParaRPr lang="ar-IQ" sz="4100" b="1" dirty="0">
              <a:solidFill>
                <a:schemeClr val="bg1"/>
              </a:solidFill>
              <a:latin typeface="+mj-lt"/>
              <a:ea typeface="+mj-ea"/>
              <a:cs typeface="+mj-cs"/>
            </a:endParaRPr>
          </a:p>
        </p:txBody>
      </p:sp>
      <p:sp>
        <p:nvSpPr>
          <p:cNvPr id="31755" name="Rectangle 11"/>
          <p:cNvSpPr>
            <a:spLocks noChangeArrowheads="1"/>
          </p:cNvSpPr>
          <p:nvPr/>
        </p:nvSpPr>
        <p:spPr bwMode="auto">
          <a:xfrm>
            <a:off x="143285" y="3573016"/>
            <a:ext cx="8712967" cy="1440628"/>
          </a:xfrm>
          <a:prstGeom prst="rect">
            <a:avLst/>
          </a:prstGeom>
          <a:solidFill>
            <a:srgbClr val="FFCC99"/>
          </a:solidFill>
          <a:ln w="76200">
            <a:solidFill>
              <a:schemeClr val="accent1">
                <a:lumMod val="20000"/>
                <a:lumOff val="80000"/>
              </a:schemeClr>
            </a:solidFill>
            <a:miter lim="800000"/>
            <a:headEnd/>
            <a:tailEnd/>
          </a:ln>
          <a:extLst/>
        </p:spPr>
        <p:txBody>
          <a:bodyPr vert="horz" rtlCol="0" anchor="ctr">
            <a:normAutofit/>
            <a:scene3d>
              <a:camera prst="orthographicFront"/>
              <a:lightRig rig="soft" dir="t"/>
            </a:scene3d>
            <a:sp3d prstMaterial="softEdge">
              <a:bevelT w="25400" h="25400"/>
            </a:sp3d>
          </a:bodyPr>
          <a:lstStyle/>
          <a:p>
            <a:pPr algn="just">
              <a:spcBef>
                <a:spcPct val="0"/>
              </a:spcBef>
            </a:pPr>
            <a:r>
              <a:rPr lang="ar-IQ" sz="2800" b="1" dirty="0">
                <a:solidFill>
                  <a:schemeClr val="bg1"/>
                </a:solidFill>
                <a:latin typeface="+mj-lt"/>
                <a:ea typeface="+mj-ea"/>
                <a:cs typeface="+mj-cs"/>
              </a:rPr>
              <a:t>3-قدم مادتك العلمية بحيث تنطوي على بنية جيدة التركيب </a:t>
            </a:r>
            <a:r>
              <a:rPr lang="ar-IQ" sz="2800" b="1" dirty="0" smtClean="0">
                <a:solidFill>
                  <a:schemeClr val="bg1"/>
                </a:solidFill>
                <a:latin typeface="+mj-lt"/>
                <a:ea typeface="+mj-ea"/>
                <a:cs typeface="+mj-cs"/>
              </a:rPr>
              <a:t>تمكن </a:t>
            </a:r>
            <a:r>
              <a:rPr lang="ar-IQ" sz="2800" b="1" dirty="0">
                <a:solidFill>
                  <a:schemeClr val="bg1"/>
                </a:solidFill>
                <a:latin typeface="+mj-lt"/>
                <a:ea typeface="+mj-ea"/>
                <a:cs typeface="+mj-cs"/>
              </a:rPr>
              <a:t>الطلبة من إدراك العلاقات القائمة بين </a:t>
            </a:r>
            <a:r>
              <a:rPr lang="ar-IQ" sz="2800" b="1" dirty="0" smtClean="0">
                <a:solidFill>
                  <a:schemeClr val="bg1"/>
                </a:solidFill>
                <a:latin typeface="+mj-lt"/>
                <a:ea typeface="+mj-ea"/>
                <a:cs typeface="+mj-cs"/>
              </a:rPr>
              <a:t>المفاهيم</a:t>
            </a:r>
            <a:r>
              <a:rPr lang="en-US" sz="2800" b="1" dirty="0" smtClean="0">
                <a:solidFill>
                  <a:schemeClr val="bg1"/>
                </a:solidFill>
                <a:latin typeface="+mj-lt"/>
                <a:ea typeface="+mj-ea"/>
                <a:cs typeface="+mj-cs"/>
              </a:rPr>
              <a:t> </a:t>
            </a:r>
            <a:r>
              <a:rPr lang="ar-IQ" sz="2800" b="1" dirty="0" smtClean="0">
                <a:solidFill>
                  <a:schemeClr val="bg1"/>
                </a:solidFill>
                <a:latin typeface="+mj-lt"/>
                <a:ea typeface="+mj-ea"/>
                <a:cs typeface="+mj-cs"/>
              </a:rPr>
              <a:t> </a:t>
            </a:r>
            <a:r>
              <a:rPr lang="ar-IQ" sz="2800" b="1" dirty="0">
                <a:solidFill>
                  <a:schemeClr val="bg1"/>
                </a:solidFill>
                <a:latin typeface="+mj-lt"/>
                <a:ea typeface="+mj-ea"/>
                <a:cs typeface="+mj-cs"/>
              </a:rPr>
              <a:t>فموضوعات المقرر يجب أن ترتبط ببعضها البعض مكونة كلاً متكاملاً.</a:t>
            </a:r>
            <a:endParaRPr lang="en-US" sz="2800" b="1" dirty="0">
              <a:solidFill>
                <a:schemeClr val="bg1"/>
              </a:solidFill>
              <a:latin typeface="+mj-lt"/>
              <a:ea typeface="+mj-ea"/>
              <a:cs typeface="+mj-cs"/>
            </a:endParaRPr>
          </a:p>
        </p:txBody>
      </p:sp>
      <p:sp>
        <p:nvSpPr>
          <p:cNvPr id="31756" name="Rectangle 12"/>
          <p:cNvSpPr>
            <a:spLocks noChangeArrowheads="1"/>
          </p:cNvSpPr>
          <p:nvPr/>
        </p:nvSpPr>
        <p:spPr bwMode="auto">
          <a:xfrm>
            <a:off x="-108520" y="5157192"/>
            <a:ext cx="9252519" cy="1583088"/>
          </a:xfrm>
          <a:prstGeom prst="rect">
            <a:avLst/>
          </a:prstGeom>
          <a:solidFill>
            <a:srgbClr val="FFCC99"/>
          </a:solidFill>
          <a:ln w="76200">
            <a:solidFill>
              <a:schemeClr val="accent1">
                <a:lumMod val="20000"/>
                <a:lumOff val="80000"/>
              </a:schemeClr>
            </a:solidFill>
            <a:miter lim="800000"/>
            <a:headEnd/>
            <a:tailEnd/>
          </a:ln>
          <a:extLst/>
        </p:spPr>
        <p:txBody>
          <a:bodyPr vert="horz" rtlCol="0" anchor="ctr">
            <a:noAutofit/>
            <a:scene3d>
              <a:camera prst="orthographicFront"/>
              <a:lightRig rig="soft" dir="t"/>
            </a:scene3d>
            <a:sp3d prstMaterial="softEdge">
              <a:bevelT w="25400" h="25400"/>
            </a:sp3d>
          </a:bodyPr>
          <a:lstStyle/>
          <a:p>
            <a:pPr algn="just">
              <a:spcBef>
                <a:spcPct val="0"/>
              </a:spcBef>
            </a:pPr>
            <a:r>
              <a:rPr lang="ar-IQ" sz="2800" b="1" dirty="0">
                <a:solidFill>
                  <a:schemeClr val="bg1"/>
                </a:solidFill>
                <a:latin typeface="+mj-lt"/>
                <a:ea typeface="+mj-ea"/>
                <a:cs typeface="+mj-cs"/>
              </a:rPr>
              <a:t>4-استثمر دافع استعادة التوازن المعرفي لدى المتعلم </a:t>
            </a:r>
            <a:r>
              <a:rPr lang="ar-IQ" sz="2800" b="1" dirty="0" smtClean="0">
                <a:solidFill>
                  <a:schemeClr val="bg1"/>
                </a:solidFill>
                <a:latin typeface="+mj-lt"/>
                <a:ea typeface="+mj-ea"/>
                <a:cs typeface="+mj-cs"/>
              </a:rPr>
              <a:t>من </a:t>
            </a:r>
            <a:r>
              <a:rPr lang="ar-IQ" sz="2800" b="1" dirty="0">
                <a:solidFill>
                  <a:schemeClr val="bg1"/>
                </a:solidFill>
                <a:latin typeface="+mj-lt"/>
                <a:ea typeface="+mj-ea"/>
                <a:cs typeface="+mj-cs"/>
              </a:rPr>
              <a:t>خلال ترتيب مواقف ومهمات تعليمية تنطوي على درجة من الغموض والتحدي</a:t>
            </a:r>
            <a:r>
              <a:rPr lang="ar-IQ" sz="2800" b="1" dirty="0" smtClean="0">
                <a:solidFill>
                  <a:schemeClr val="bg1"/>
                </a:solidFill>
                <a:latin typeface="+mj-lt"/>
                <a:ea typeface="+mj-ea"/>
                <a:cs typeface="+mj-cs"/>
              </a:rPr>
              <a:t>.</a:t>
            </a:r>
            <a:r>
              <a:rPr lang="en-US" sz="2800" b="1" dirty="0" smtClean="0">
                <a:solidFill>
                  <a:schemeClr val="bg1"/>
                </a:solidFill>
                <a:latin typeface="+mj-lt"/>
                <a:ea typeface="+mj-ea"/>
                <a:cs typeface="+mj-cs"/>
              </a:rPr>
              <a:t> </a:t>
            </a:r>
            <a:r>
              <a:rPr lang="ar-IQ" sz="2800" b="1" dirty="0" smtClean="0">
                <a:solidFill>
                  <a:schemeClr val="bg1"/>
                </a:solidFill>
                <a:latin typeface="+mj-lt"/>
                <a:ea typeface="+mj-ea"/>
                <a:cs typeface="+mj-cs"/>
              </a:rPr>
              <a:t> </a:t>
            </a:r>
            <a:r>
              <a:rPr lang="ar-IQ" sz="2800" b="1" dirty="0">
                <a:solidFill>
                  <a:schemeClr val="bg1"/>
                </a:solidFill>
                <a:latin typeface="+mj-lt"/>
                <a:ea typeface="+mj-ea"/>
                <a:cs typeface="+mj-cs"/>
              </a:rPr>
              <a:t>بحيث تثير فضول وحب الاستطلاع لدى المتعلم.</a:t>
            </a:r>
            <a:endParaRPr lang="en-US" sz="2800" b="1" dirty="0">
              <a:solidFill>
                <a:schemeClr val="bg1"/>
              </a:solidFill>
              <a:latin typeface="+mj-lt"/>
              <a:ea typeface="+mj-ea"/>
              <a:cs typeface="+mj-cs"/>
            </a:endParaRPr>
          </a:p>
        </p:txBody>
      </p:sp>
    </p:spTree>
    <p:extLst>
      <p:ext uri="{BB962C8B-B14F-4D97-AF65-F5344CB8AC3E}">
        <p14:creationId xmlns:p14="http://schemas.microsoft.com/office/powerpoint/2010/main" val="94687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31751"/>
                                        </p:tgtEl>
                                        <p:attrNameLst>
                                          <p:attrName>style.visibility</p:attrName>
                                        </p:attrNameLst>
                                      </p:cBhvr>
                                      <p:to>
                                        <p:strVal val="visible"/>
                                      </p:to>
                                    </p:set>
                                    <p:anim calcmode="lin" valueType="num">
                                      <p:cBhvr additive="base">
                                        <p:cTn id="18" dur="500" fill="hold"/>
                                        <p:tgtEl>
                                          <p:spTgt spid="31751"/>
                                        </p:tgtEl>
                                        <p:attrNameLst>
                                          <p:attrName>ppt_x</p:attrName>
                                        </p:attrNameLst>
                                      </p:cBhvr>
                                      <p:tavLst>
                                        <p:tav tm="0">
                                          <p:val>
                                            <p:strVal val="#ppt_x"/>
                                          </p:val>
                                        </p:tav>
                                        <p:tav tm="100000">
                                          <p:val>
                                            <p:strVal val="#ppt_x"/>
                                          </p:val>
                                        </p:tav>
                                      </p:tavLst>
                                    </p:anim>
                                    <p:anim calcmode="lin" valueType="num">
                                      <p:cBhvr additive="base">
                                        <p:cTn id="19" dur="500" fill="hold"/>
                                        <p:tgtEl>
                                          <p:spTgt spid="3175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iterate type="lt">
                                    <p:tmPct val="10000"/>
                                  </p:iterate>
                                  <p:childTnLst>
                                    <p:set>
                                      <p:cBhvr>
                                        <p:cTn id="23" dur="1" fill="hold">
                                          <p:stCondLst>
                                            <p:cond delay="0"/>
                                          </p:stCondLst>
                                        </p:cTn>
                                        <p:tgtEl>
                                          <p:spTgt spid="31755"/>
                                        </p:tgtEl>
                                        <p:attrNameLst>
                                          <p:attrName>style.visibility</p:attrName>
                                        </p:attrNameLst>
                                      </p:cBhvr>
                                      <p:to>
                                        <p:strVal val="visible"/>
                                      </p:to>
                                    </p:set>
                                    <p:anim calcmode="lin" valueType="num">
                                      <p:cBhvr additive="base">
                                        <p:cTn id="24" dur="500" fill="hold"/>
                                        <p:tgtEl>
                                          <p:spTgt spid="31755"/>
                                        </p:tgtEl>
                                        <p:attrNameLst>
                                          <p:attrName>ppt_x</p:attrName>
                                        </p:attrNameLst>
                                      </p:cBhvr>
                                      <p:tavLst>
                                        <p:tav tm="0">
                                          <p:val>
                                            <p:strVal val="1+#ppt_w/2"/>
                                          </p:val>
                                        </p:tav>
                                        <p:tav tm="100000">
                                          <p:val>
                                            <p:strVal val="#ppt_x"/>
                                          </p:val>
                                        </p:tav>
                                      </p:tavLst>
                                    </p:anim>
                                    <p:anim calcmode="lin" valueType="num">
                                      <p:cBhvr additive="base">
                                        <p:cTn id="25" dur="500" fill="hold"/>
                                        <p:tgtEl>
                                          <p:spTgt spid="31755"/>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iterate type="wd">
                                    <p:tmPct val="10000"/>
                                  </p:iterate>
                                  <p:childTnLst>
                                    <p:set>
                                      <p:cBhvr>
                                        <p:cTn id="29" dur="1" fill="hold">
                                          <p:stCondLst>
                                            <p:cond delay="0"/>
                                          </p:stCondLst>
                                        </p:cTn>
                                        <p:tgtEl>
                                          <p:spTgt spid="31756"/>
                                        </p:tgtEl>
                                        <p:attrNameLst>
                                          <p:attrName>style.visibility</p:attrName>
                                        </p:attrNameLst>
                                      </p:cBhvr>
                                      <p:to>
                                        <p:strVal val="visible"/>
                                      </p:to>
                                    </p:set>
                                    <p:anim calcmode="lin" valueType="num">
                                      <p:cBhvr additive="base">
                                        <p:cTn id="30" dur="500" fill="hold"/>
                                        <p:tgtEl>
                                          <p:spTgt spid="31756"/>
                                        </p:tgtEl>
                                        <p:attrNameLst>
                                          <p:attrName>ppt_x</p:attrName>
                                        </p:attrNameLst>
                                      </p:cBhvr>
                                      <p:tavLst>
                                        <p:tav tm="0">
                                          <p:val>
                                            <p:strVal val="0-#ppt_w/2"/>
                                          </p:val>
                                        </p:tav>
                                        <p:tav tm="100000">
                                          <p:val>
                                            <p:strVal val="#ppt_x"/>
                                          </p:val>
                                        </p:tav>
                                      </p:tavLst>
                                    </p:anim>
                                    <p:anim calcmode="lin" valueType="num">
                                      <p:cBhvr additive="base">
                                        <p:cTn id="31" dur="500" fill="hold"/>
                                        <p:tgtEl>
                                          <p:spTgt spid="31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1" grpId="0" animBg="1"/>
      <p:bldP spid="31755" grpId="0" animBg="1"/>
      <p:bldP spid="3175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8" name="Rectangle 8"/>
          <p:cNvSpPr>
            <a:spLocks noChangeArrowheads="1"/>
          </p:cNvSpPr>
          <p:nvPr/>
        </p:nvSpPr>
        <p:spPr bwMode="auto">
          <a:xfrm>
            <a:off x="395288" y="333375"/>
            <a:ext cx="8351837" cy="6119813"/>
          </a:xfrm>
          <a:prstGeom prst="rect">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76200">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71682" name="Rectangle 2"/>
          <p:cNvSpPr>
            <a:spLocks noGrp="1" noChangeArrowheads="1"/>
          </p:cNvSpPr>
          <p:nvPr>
            <p:ph type="title"/>
          </p:nvPr>
        </p:nvSpPr>
        <p:spPr>
          <a:xfrm>
            <a:off x="457200" y="274637"/>
            <a:ext cx="8229600" cy="1860549"/>
          </a:xfrm>
        </p:spPr>
        <p:txBody>
          <a:bodyPr>
            <a:normAutofit fontScale="90000"/>
          </a:bodyPr>
          <a:lstStyle/>
          <a:p>
            <a:pPr algn="ctr"/>
            <a:r>
              <a:rPr lang="ar-JO" dirty="0">
                <a:effectLst/>
              </a:rPr>
              <a:t>2-نظرية التعلم </a:t>
            </a:r>
            <a:r>
              <a:rPr lang="ar-JO" dirty="0" smtClean="0">
                <a:effectLst/>
              </a:rPr>
              <a:t>الاجتماعي</a:t>
            </a:r>
            <a:br>
              <a:rPr lang="ar-JO" dirty="0" smtClean="0">
                <a:effectLst/>
              </a:rPr>
            </a:br>
            <a:r>
              <a:rPr lang="ar-JO" dirty="0" smtClean="0">
                <a:effectLst/>
              </a:rPr>
              <a:t>(</a:t>
            </a:r>
            <a:r>
              <a:rPr lang="en-US" dirty="0" smtClean="0">
                <a:effectLst/>
              </a:rPr>
              <a:t>(</a:t>
            </a:r>
            <a:r>
              <a:rPr lang="en-US" dirty="0">
                <a:effectLst/>
              </a:rPr>
              <a:t>The Social Learning </a:t>
            </a:r>
            <a:r>
              <a:rPr lang="en-US" dirty="0" smtClean="0">
                <a:effectLst/>
              </a:rPr>
              <a:t>Theory</a:t>
            </a:r>
            <a:br>
              <a:rPr lang="en-US" dirty="0" smtClean="0">
                <a:effectLst/>
              </a:rPr>
            </a:br>
            <a:r>
              <a:rPr lang="en-US" dirty="0">
                <a:effectLst/>
              </a:rPr>
              <a:t>)</a:t>
            </a:r>
            <a:r>
              <a:rPr lang="en-US" dirty="0">
                <a:effectLst>
                  <a:outerShdw blurRad="38100" dist="38100" dir="2700000" algn="tl">
                    <a:srgbClr val="000000"/>
                  </a:outerShdw>
                </a:effectLst>
              </a:rPr>
              <a:t> </a:t>
            </a:r>
            <a:r>
              <a:rPr lang="ar-IQ" dirty="0">
                <a:effectLst/>
              </a:rPr>
              <a:t>ایضاً</a:t>
            </a:r>
            <a:r>
              <a:rPr lang="ar-IQ" dirty="0">
                <a:effectLst>
                  <a:outerShdw blurRad="38100" dist="38100" dir="2700000" algn="tl">
                    <a:srgbClr val="000000"/>
                  </a:outerShdw>
                </a:effectLst>
              </a:rPr>
              <a:t> </a:t>
            </a:r>
            <a:r>
              <a:rPr lang="ar-IQ" dirty="0">
                <a:effectLst/>
              </a:rPr>
              <a:t>نظرية التعلم بالملاحظة</a:t>
            </a:r>
            <a:r>
              <a:rPr lang="ar-JO" dirty="0">
                <a:effectLst/>
              </a:rPr>
              <a:t>)</a:t>
            </a:r>
            <a:endParaRPr lang="en-US" altLang="ar-IQ" sz="2800" dirty="0">
              <a:cs typeface="AL-Aser" pitchFamily="2" charset="0"/>
            </a:endParaRPr>
          </a:p>
        </p:txBody>
      </p:sp>
      <p:sp>
        <p:nvSpPr>
          <p:cNvPr id="71686" name="Rectangle 6"/>
          <p:cNvSpPr>
            <a:spLocks noChangeArrowheads="1"/>
          </p:cNvSpPr>
          <p:nvPr/>
        </p:nvSpPr>
        <p:spPr bwMode="auto">
          <a:xfrm>
            <a:off x="457200" y="1196752"/>
            <a:ext cx="8289925"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just"/>
            <a:r>
              <a:rPr lang="ar-IQ" sz="3200" dirty="0"/>
              <a:t> تنطلق النظرية من افتراض ان سلوك الانسان يتشكل من خلال ملاحظة سلوك الآخرين  والتي تحدد كمية وكيفية تعلمه ، تصنف هذه النظرية ضمن النظريات المعرفية لانها تعطي تفسيرا لتشكيل السلوك الانساني القائم على الملاحظة باعتماد العمليات المعرفية</a:t>
            </a:r>
            <a:r>
              <a:rPr lang="ar-IQ" sz="3200" dirty="0" smtClean="0"/>
              <a:t>.</a:t>
            </a:r>
          </a:p>
          <a:p>
            <a:pPr algn="just"/>
            <a:r>
              <a:rPr lang="ar-IQ" sz="3200" dirty="0" smtClean="0"/>
              <a:t> </a:t>
            </a:r>
            <a:r>
              <a:rPr lang="ar-IQ" sz="3200" dirty="0"/>
              <a:t>كان أول من فكر في هذه النظرية </a:t>
            </a:r>
            <a:r>
              <a:rPr lang="ar-IQ" sz="3200" b="1" dirty="0"/>
              <a:t>باندورا</a:t>
            </a:r>
            <a:r>
              <a:rPr lang="ar-IQ" sz="3200" dirty="0"/>
              <a:t> الذي أطلق عليها في البداية الأمر</a:t>
            </a:r>
            <a:r>
              <a:rPr lang="ar-IQ" sz="3200" b="1" dirty="0"/>
              <a:t>"التعلم بالملاحظ"</a:t>
            </a:r>
            <a:r>
              <a:rPr lang="ar-IQ" sz="3200" dirty="0"/>
              <a:t> ولقد تطور فكر باندورا على مدى السنوات المختلفة وما زالت أفكاره تعتبر قوة دافعة كبيرة في مجال التقليد والنمذجة. </a:t>
            </a:r>
            <a:endParaRPr lang="en-US" altLang="ar-IQ" sz="3200" dirty="0"/>
          </a:p>
        </p:txBody>
      </p:sp>
    </p:spTree>
    <p:extLst>
      <p:ext uri="{BB962C8B-B14F-4D97-AF65-F5344CB8AC3E}">
        <p14:creationId xmlns:p14="http://schemas.microsoft.com/office/powerpoint/2010/main" val="1210475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71682"/>
                                        </p:tgtEl>
                                        <p:attrNameLst>
                                          <p:attrName>ppt_x</p:attrName>
                                          <p:attrName>ppt_y</p:attrName>
                                        </p:attrNameLst>
                                      </p:cBhvr>
                                    </p:animMotion>
                                  </p:childTnLst>
                                </p:cTn>
                              </p:par>
                              <p:par>
                                <p:cTn id="7"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8" dur="2000" fill="hold"/>
                                        <p:tgtEl>
                                          <p:spTgt spid="716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17550"/>
          </a:xfrm>
        </p:spPr>
        <p:style>
          <a:lnRef idx="0">
            <a:scrgbClr r="0" g="0" b="0"/>
          </a:lnRef>
          <a:fillRef idx="1002">
            <a:schemeClr val="lt1"/>
          </a:fillRef>
          <a:effectRef idx="0">
            <a:scrgbClr r="0" g="0" b="0"/>
          </a:effectRef>
          <a:fontRef idx="major"/>
        </p:style>
        <p:txBody>
          <a:bodyPr/>
          <a:lstStyle/>
          <a:p>
            <a:pPr algn="ctr"/>
            <a:r>
              <a:rPr lang="ar-JO" dirty="0">
                <a:effectLst/>
              </a:rPr>
              <a:t>نموذج باندورا:</a:t>
            </a:r>
            <a:endParaRPr lang="en-US" sz="3200" dirty="0">
              <a:effectLst/>
            </a:endParaRPr>
          </a:p>
        </p:txBody>
      </p:sp>
      <p:sp>
        <p:nvSpPr>
          <p:cNvPr id="11267" name="Rectangle 3"/>
          <p:cNvSpPr>
            <a:spLocks noGrp="1" noChangeArrowheads="1"/>
          </p:cNvSpPr>
          <p:nvPr>
            <p:ph type="body" idx="1"/>
          </p:nvPr>
        </p:nvSpPr>
        <p:spPr>
          <a:xfrm>
            <a:off x="457200" y="1546224"/>
            <a:ext cx="8291513" cy="4606925"/>
          </a:xfrm>
          <a:ln>
            <a:solidFill>
              <a:srgbClr val="FFFF00"/>
            </a:solidFill>
          </a:ln>
        </p:spPr>
        <p:style>
          <a:lnRef idx="0">
            <a:scrgbClr r="0" g="0" b="0"/>
          </a:lnRef>
          <a:fillRef idx="1003">
            <a:schemeClr val="dk2"/>
          </a:fillRef>
          <a:effectRef idx="0">
            <a:scrgbClr r="0" g="0" b="0"/>
          </a:effectRef>
          <a:fontRef idx="major"/>
        </p:style>
        <p:txBody>
          <a:bodyPr>
            <a:normAutofit/>
          </a:bodyPr>
          <a:lstStyle/>
          <a:p>
            <a:pPr marL="609600" indent="-609600" eaLnBrk="1" hangingPunct="1">
              <a:buFontTx/>
              <a:buNone/>
              <a:defRPr/>
            </a:pPr>
            <a:r>
              <a:rPr lang="ar-IQ" dirty="0" smtClean="0"/>
              <a:t>          </a:t>
            </a:r>
            <a:endParaRPr lang="en-US" dirty="0" smtClean="0"/>
          </a:p>
        </p:txBody>
      </p:sp>
      <p:sp>
        <p:nvSpPr>
          <p:cNvPr id="7178" name="AutoShape 4"/>
          <p:cNvSpPr>
            <a:spLocks noChangeArrowheads="1"/>
          </p:cNvSpPr>
          <p:nvPr/>
        </p:nvSpPr>
        <p:spPr bwMode="auto">
          <a:xfrm>
            <a:off x="251520" y="1412875"/>
            <a:ext cx="6563072" cy="4995069"/>
          </a:xfrm>
          <a:prstGeom prst="flowChartMerge">
            <a:avLst/>
          </a:prstGeom>
          <a:solidFill>
            <a:schemeClr val="tx1"/>
          </a:solidFill>
          <a:ln w="9525">
            <a:solidFill>
              <a:schemeClr val="tx1"/>
            </a:solidFill>
            <a:miter lim="800000"/>
            <a:headEnd/>
            <a:tailEnd/>
          </a:ln>
        </p:spPr>
        <p:txBody>
          <a:bodyPr wrap="none" anchor="ctr"/>
          <a:lstStyle/>
          <a:p>
            <a:endParaRPr lang="ar-IQ"/>
          </a:p>
        </p:txBody>
      </p:sp>
      <p:sp>
        <p:nvSpPr>
          <p:cNvPr id="11269" name="Oval 5"/>
          <p:cNvSpPr>
            <a:spLocks noChangeArrowheads="1"/>
          </p:cNvSpPr>
          <p:nvPr/>
        </p:nvSpPr>
        <p:spPr bwMode="auto">
          <a:xfrm>
            <a:off x="827584" y="1484784"/>
            <a:ext cx="1929052" cy="1206898"/>
          </a:xfrm>
          <a:prstGeom prst="ellipse">
            <a:avLst/>
          </a:prstGeom>
          <a:solidFill>
            <a:srgbClr val="CCFFCC"/>
          </a:solidFill>
          <a:ln w="9525">
            <a:solidFill>
              <a:schemeClr val="tx1"/>
            </a:solidFill>
            <a:round/>
            <a:headEnd/>
            <a:tailEnd/>
          </a:ln>
          <a:effectLst/>
        </p:spPr>
        <p:txBody>
          <a:bodyPr wrap="none" anchor="ctr"/>
          <a:lstStyle/>
          <a:p>
            <a:pPr algn="ctr" rtl="0" eaLnBrk="0" hangingPunct="0">
              <a:defRPr/>
            </a:pPr>
            <a:r>
              <a:rPr lang="ar-JO" b="1" dirty="0" smtClean="0"/>
              <a:t> من خلال</a:t>
            </a:r>
          </a:p>
          <a:p>
            <a:pPr algn="ctr" rtl="0" eaLnBrk="0" hangingPunct="0">
              <a:defRPr/>
            </a:pPr>
            <a:r>
              <a:rPr lang="ar-JO" b="1" dirty="0" smtClean="0"/>
              <a:t> فيلم كارتوني</a:t>
            </a:r>
            <a:endParaRPr lang="en-US" sz="1600" b="1" dirty="0">
              <a:effectLst>
                <a:outerShdw blurRad="38100" dist="38100" dir="2700000" algn="tl">
                  <a:srgbClr val="000000"/>
                </a:outerShdw>
              </a:effectLst>
              <a:latin typeface="Arial" pitchFamily="34" charset="0"/>
            </a:endParaRPr>
          </a:p>
        </p:txBody>
      </p:sp>
      <p:sp>
        <p:nvSpPr>
          <p:cNvPr id="11270" name="Oval 6"/>
          <p:cNvSpPr>
            <a:spLocks noChangeArrowheads="1"/>
          </p:cNvSpPr>
          <p:nvPr/>
        </p:nvSpPr>
        <p:spPr bwMode="auto">
          <a:xfrm>
            <a:off x="2051720" y="2707730"/>
            <a:ext cx="2880816" cy="1333490"/>
          </a:xfrm>
          <a:prstGeom prst="ellipse">
            <a:avLst/>
          </a:prstGeom>
          <a:solidFill>
            <a:schemeClr val="hlink"/>
          </a:solidFill>
          <a:ln w="9525">
            <a:solidFill>
              <a:schemeClr val="tx1"/>
            </a:solidFill>
            <a:round/>
            <a:headEnd/>
            <a:tailEnd/>
          </a:ln>
          <a:effectLst/>
        </p:spPr>
        <p:txBody>
          <a:bodyPr wrap="none" anchor="ctr"/>
          <a:lstStyle/>
          <a:p>
            <a:pPr algn="ctr" rtl="0" eaLnBrk="0" hangingPunct="0">
              <a:defRPr/>
            </a:pPr>
            <a:r>
              <a:rPr lang="ar-JO" dirty="0"/>
              <a:t>المجموعة الرابعة </a:t>
            </a:r>
            <a:endParaRPr lang="ar-JO" dirty="0" smtClean="0"/>
          </a:p>
          <a:p>
            <a:pPr algn="ctr" rtl="0" eaLnBrk="0" hangingPunct="0">
              <a:defRPr/>
            </a:pPr>
            <a:r>
              <a:rPr lang="ar-JO" dirty="0" smtClean="0"/>
              <a:t>لم </a:t>
            </a:r>
            <a:r>
              <a:rPr lang="ar-JO" dirty="0"/>
              <a:t>تتعرض لمشاهدة أي من </a:t>
            </a:r>
            <a:r>
              <a:rPr lang="ar-JO" dirty="0" smtClean="0"/>
              <a:t>هذه</a:t>
            </a:r>
          </a:p>
          <a:p>
            <a:pPr algn="ctr" rtl="0" eaLnBrk="0" hangingPunct="0">
              <a:defRPr/>
            </a:pPr>
            <a:r>
              <a:rPr lang="ar-JO" dirty="0" smtClean="0"/>
              <a:t> </a:t>
            </a:r>
            <a:r>
              <a:rPr lang="ar-JO" dirty="0"/>
              <a:t>الحوادث العدوانية، </a:t>
            </a:r>
            <a:endParaRPr lang="en-US" sz="1600" b="1" dirty="0">
              <a:effectLst>
                <a:outerShdw blurRad="38100" dist="38100" dir="2700000" algn="tl">
                  <a:srgbClr val="000000"/>
                </a:outerShdw>
              </a:effectLst>
              <a:latin typeface="Arial" pitchFamily="34" charset="0"/>
            </a:endParaRPr>
          </a:p>
        </p:txBody>
      </p:sp>
      <p:sp>
        <p:nvSpPr>
          <p:cNvPr id="11272" name="Oval 8"/>
          <p:cNvSpPr>
            <a:spLocks noChangeArrowheads="1"/>
          </p:cNvSpPr>
          <p:nvPr/>
        </p:nvSpPr>
        <p:spPr bwMode="auto">
          <a:xfrm>
            <a:off x="2771800" y="1412776"/>
            <a:ext cx="1887942" cy="1294954"/>
          </a:xfrm>
          <a:prstGeom prst="ellipse">
            <a:avLst/>
          </a:prstGeom>
          <a:solidFill>
            <a:srgbClr val="33CCCC"/>
          </a:solidFill>
          <a:ln w="9525">
            <a:solidFill>
              <a:schemeClr val="tx1"/>
            </a:solidFill>
            <a:round/>
            <a:headEnd/>
            <a:tailEnd/>
          </a:ln>
          <a:effectLst/>
        </p:spPr>
        <p:txBody>
          <a:bodyPr wrap="none" anchor="ctr"/>
          <a:lstStyle/>
          <a:p>
            <a:pPr algn="ctr" rtl="0" eaLnBrk="0" hangingPunct="0">
              <a:defRPr/>
            </a:pPr>
            <a:r>
              <a:rPr lang="ar-JO" dirty="0"/>
              <a:t>الثانية لمشاهدة الحوادث </a:t>
            </a:r>
            <a:endParaRPr lang="ar-JO" dirty="0" smtClean="0"/>
          </a:p>
          <a:p>
            <a:pPr algn="ctr" rtl="0" eaLnBrk="0" hangingPunct="0">
              <a:defRPr/>
            </a:pPr>
            <a:r>
              <a:rPr lang="ar-JO" dirty="0" smtClean="0"/>
              <a:t>العدوانية </a:t>
            </a:r>
            <a:r>
              <a:rPr lang="ar-JO" dirty="0"/>
              <a:t>ذاتها، </a:t>
            </a:r>
            <a:endParaRPr lang="ar-JO" dirty="0" smtClean="0"/>
          </a:p>
          <a:p>
            <a:pPr algn="ctr" rtl="0" eaLnBrk="0" hangingPunct="0">
              <a:defRPr/>
            </a:pPr>
            <a:r>
              <a:rPr lang="ar-JO" b="1" dirty="0"/>
              <a:t>من خلال فيلم سينمائي</a:t>
            </a:r>
            <a:endParaRPr lang="en-US" sz="1600" b="1" dirty="0">
              <a:effectLst>
                <a:outerShdw blurRad="38100" dist="38100" dir="2700000" algn="tl">
                  <a:srgbClr val="000000"/>
                </a:outerShdw>
              </a:effectLst>
              <a:latin typeface="Arial" pitchFamily="34" charset="0"/>
            </a:endParaRPr>
          </a:p>
        </p:txBody>
      </p:sp>
      <p:sp>
        <p:nvSpPr>
          <p:cNvPr id="11273" name="Text Box 9"/>
          <p:cNvSpPr txBox="1">
            <a:spLocks noChangeArrowheads="1"/>
          </p:cNvSpPr>
          <p:nvPr/>
        </p:nvSpPr>
        <p:spPr bwMode="auto">
          <a:xfrm>
            <a:off x="5076552" y="2204864"/>
            <a:ext cx="863600" cy="336550"/>
          </a:xfrm>
          <a:prstGeom prst="rect">
            <a:avLst/>
          </a:prstGeom>
          <a:noFill/>
          <a:ln w="9525">
            <a:noFill/>
            <a:miter lim="800000"/>
            <a:headEnd/>
            <a:tailEnd/>
          </a:ln>
          <a:effectLst/>
        </p:spPr>
        <p:txBody>
          <a:bodyPr>
            <a:spAutoFit/>
          </a:bodyPr>
          <a:lstStyle/>
          <a:p>
            <a:pPr rtl="0" eaLnBrk="0" hangingPunct="0">
              <a:defRPr/>
            </a:pPr>
            <a:r>
              <a:rPr lang="ar-IQ" sz="1600" b="1" dirty="0">
                <a:effectLst>
                  <a:outerShdw blurRad="38100" dist="38100" dir="2700000" algn="tl">
                    <a:srgbClr val="000000"/>
                  </a:outerShdw>
                </a:effectLst>
                <a:latin typeface="Arial" pitchFamily="34" charset="0"/>
              </a:rPr>
              <a:t>الوجداني</a:t>
            </a:r>
            <a:endParaRPr lang="en-US" sz="1600" b="1" dirty="0">
              <a:effectLst>
                <a:outerShdw blurRad="38100" dist="38100" dir="2700000" algn="tl">
                  <a:srgbClr val="000000"/>
                </a:outerShdw>
              </a:effectLst>
              <a:latin typeface="Arial" pitchFamily="34" charset="0"/>
            </a:endParaRPr>
          </a:p>
        </p:txBody>
      </p:sp>
      <p:sp>
        <p:nvSpPr>
          <p:cNvPr id="11274" name="Text Box 10"/>
          <p:cNvSpPr txBox="1">
            <a:spLocks noChangeArrowheads="1"/>
          </p:cNvSpPr>
          <p:nvPr/>
        </p:nvSpPr>
        <p:spPr bwMode="auto">
          <a:xfrm>
            <a:off x="2661395" y="6334780"/>
            <a:ext cx="1655763" cy="584775"/>
          </a:xfrm>
          <a:prstGeom prst="rect">
            <a:avLst/>
          </a:prstGeom>
          <a:noFill/>
          <a:ln w="9525">
            <a:noFill/>
            <a:miter lim="800000"/>
            <a:headEnd/>
            <a:tailEnd/>
          </a:ln>
          <a:effectLst/>
        </p:spPr>
        <p:txBody>
          <a:bodyPr>
            <a:spAutoFit/>
          </a:bodyPr>
          <a:lstStyle/>
          <a:p>
            <a:pPr algn="ctr" rtl="0" eaLnBrk="0" hangingPunct="0">
              <a:defRPr/>
            </a:pPr>
            <a:r>
              <a:rPr lang="ar-IQ" sz="3200" dirty="0" smtClean="0">
                <a:solidFill>
                  <a:schemeClr val="accent2"/>
                </a:solidFill>
                <a:effectLst>
                  <a:outerShdw blurRad="38100" dist="38100" dir="2700000" algn="tl">
                    <a:srgbClr val="000000"/>
                  </a:outerShdw>
                </a:effectLst>
                <a:latin typeface="Arial" pitchFamily="34" charset="0"/>
              </a:rPr>
              <a:t>تقليد</a:t>
            </a:r>
            <a:endParaRPr lang="en-US" sz="3200" b="1" dirty="0">
              <a:solidFill>
                <a:schemeClr val="accent2"/>
              </a:solidFill>
              <a:effectLst>
                <a:outerShdw blurRad="38100" dist="38100" dir="2700000" algn="tl">
                  <a:srgbClr val="000000"/>
                </a:outerShdw>
              </a:effectLst>
              <a:latin typeface="Arial" pitchFamily="34" charset="0"/>
            </a:endParaRPr>
          </a:p>
        </p:txBody>
      </p:sp>
      <p:sp>
        <p:nvSpPr>
          <p:cNvPr id="14" name="Oval 6"/>
          <p:cNvSpPr>
            <a:spLocks noChangeArrowheads="1"/>
          </p:cNvSpPr>
          <p:nvPr/>
        </p:nvSpPr>
        <p:spPr bwMode="auto">
          <a:xfrm>
            <a:off x="2483768" y="4077022"/>
            <a:ext cx="2187900" cy="1512218"/>
          </a:xfrm>
          <a:prstGeom prst="ellipse">
            <a:avLst/>
          </a:prstGeom>
          <a:solidFill>
            <a:schemeClr val="hlink"/>
          </a:solidFill>
          <a:ln w="9525">
            <a:solidFill>
              <a:schemeClr val="tx1"/>
            </a:solidFill>
            <a:round/>
            <a:headEnd/>
            <a:tailEnd/>
          </a:ln>
          <a:effectLst/>
        </p:spPr>
        <p:txBody>
          <a:bodyPr wrap="none" anchor="ctr"/>
          <a:lstStyle/>
          <a:p>
            <a:pPr algn="ctr" rtl="0" eaLnBrk="0" hangingPunct="0">
              <a:defRPr/>
            </a:pPr>
            <a:r>
              <a:rPr lang="ar-JO" sz="1600" dirty="0"/>
              <a:t>المجموعة </a:t>
            </a:r>
            <a:r>
              <a:rPr lang="ar-JO" sz="1600" b="1" dirty="0"/>
              <a:t>الخامسة </a:t>
            </a:r>
            <a:endParaRPr lang="ar-JO" sz="1600" b="1" dirty="0" smtClean="0"/>
          </a:p>
          <a:p>
            <a:pPr algn="ctr" rtl="0" eaLnBrk="0" hangingPunct="0">
              <a:defRPr/>
            </a:pPr>
            <a:r>
              <a:rPr lang="ar-JO" sz="1600" b="1" dirty="0" smtClean="0"/>
              <a:t>لمشاهدة </a:t>
            </a:r>
            <a:r>
              <a:rPr lang="ar-JO" sz="1600" b="1" dirty="0"/>
              <a:t>نموذج </a:t>
            </a:r>
            <a:r>
              <a:rPr lang="ar-JO" sz="1600" b="1" dirty="0" smtClean="0"/>
              <a:t>انساني</a:t>
            </a:r>
          </a:p>
          <a:p>
            <a:pPr algn="ctr" rtl="0" eaLnBrk="0" hangingPunct="0">
              <a:defRPr/>
            </a:pPr>
            <a:r>
              <a:rPr lang="ar-JO" sz="1600" b="1" dirty="0" smtClean="0"/>
              <a:t> </a:t>
            </a:r>
            <a:r>
              <a:rPr lang="ar-JO" sz="1600" b="1" dirty="0"/>
              <a:t>ذي مزاج مسالم وغير عدواني</a:t>
            </a:r>
            <a:r>
              <a:rPr lang="ar-JO" sz="1600" dirty="0"/>
              <a:t>.</a:t>
            </a:r>
            <a:endParaRPr lang="en-US" sz="1600" b="1" dirty="0">
              <a:effectLst>
                <a:outerShdw blurRad="38100" dist="38100" dir="2700000" algn="tl">
                  <a:srgbClr val="000000"/>
                </a:outerShdw>
              </a:effectLst>
              <a:latin typeface="Arial" pitchFamily="34" charset="0"/>
            </a:endParaRPr>
          </a:p>
        </p:txBody>
      </p:sp>
      <p:sp>
        <p:nvSpPr>
          <p:cNvPr id="15" name="Oval 8"/>
          <p:cNvSpPr>
            <a:spLocks noChangeArrowheads="1"/>
          </p:cNvSpPr>
          <p:nvPr/>
        </p:nvSpPr>
        <p:spPr bwMode="auto">
          <a:xfrm>
            <a:off x="4716016" y="1412776"/>
            <a:ext cx="1556516" cy="1330651"/>
          </a:xfrm>
          <a:prstGeom prst="ellipse">
            <a:avLst/>
          </a:prstGeom>
          <a:solidFill>
            <a:srgbClr val="33CCCC"/>
          </a:solidFill>
          <a:ln w="9525">
            <a:solidFill>
              <a:schemeClr val="tx1"/>
            </a:solidFill>
            <a:round/>
            <a:headEnd/>
            <a:tailEnd/>
          </a:ln>
          <a:effectLst/>
        </p:spPr>
        <p:txBody>
          <a:bodyPr wrap="none" anchor="ctr"/>
          <a:lstStyle/>
          <a:p>
            <a:pPr algn="ctr" rtl="0" eaLnBrk="0" hangingPunct="0">
              <a:defRPr/>
            </a:pPr>
            <a:r>
              <a:rPr lang="ar-JO" dirty="0" smtClean="0"/>
              <a:t>الأولى</a:t>
            </a:r>
          </a:p>
          <a:p>
            <a:pPr algn="ctr" rtl="0" eaLnBrk="0" hangingPunct="0">
              <a:defRPr/>
            </a:pPr>
            <a:r>
              <a:rPr lang="ar-JO" dirty="0" smtClean="0"/>
              <a:t> </a:t>
            </a:r>
            <a:r>
              <a:rPr lang="ar-JO" dirty="0"/>
              <a:t>نموذجاً انسانياً </a:t>
            </a:r>
            <a:endParaRPr lang="ar-JO" dirty="0" smtClean="0"/>
          </a:p>
          <a:p>
            <a:pPr algn="ctr" rtl="0" eaLnBrk="0" hangingPunct="0">
              <a:defRPr/>
            </a:pPr>
            <a:r>
              <a:rPr lang="ar-JO" b="1" dirty="0" smtClean="0"/>
              <a:t>حياً </a:t>
            </a:r>
            <a:r>
              <a:rPr lang="ar-JO" b="1" dirty="0"/>
              <a:t>راشداً</a:t>
            </a:r>
            <a:r>
              <a:rPr lang="ar-JO" dirty="0"/>
              <a:t>، </a:t>
            </a:r>
            <a:endParaRPr lang="en-US" sz="1600" b="1" dirty="0">
              <a:effectLst>
                <a:outerShdw blurRad="38100" dist="38100" dir="2700000" algn="tl">
                  <a:srgbClr val="000000"/>
                </a:outerShdw>
              </a:effectLst>
              <a:latin typeface="Arial" pitchFamily="34" charset="0"/>
            </a:endParaRPr>
          </a:p>
        </p:txBody>
      </p:sp>
      <p:pic>
        <p:nvPicPr>
          <p:cNvPr id="16" name="Picture 4" descr="C:\صور عرض\صور مدرسية\question-mark3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 y="5156944"/>
            <a:ext cx="1837748" cy="170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659" y="4169130"/>
            <a:ext cx="3484141" cy="1951119"/>
          </a:xfrm>
          <a:prstGeom prst="rect">
            <a:avLst/>
          </a:prstGeom>
        </p:spPr>
      </p:pic>
    </p:spTree>
    <p:extLst>
      <p:ext uri="{BB962C8B-B14F-4D97-AF65-F5344CB8AC3E}">
        <p14:creationId xmlns:p14="http://schemas.microsoft.com/office/powerpoint/2010/main" val="3160550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16"/>
                                        </p:tgtEl>
                                        <p:attrNameLst>
                                          <p:attrName>ppt_y</p:attrName>
                                        </p:attrNameLst>
                                      </p:cBhvr>
                                      <p:tavLst>
                                        <p:tav tm="0">
                                          <p:val>
                                            <p:strVal val="#ppt_y"/>
                                          </p:val>
                                        </p:tav>
                                        <p:tav tm="100000">
                                          <p:val>
                                            <p:strVal val="#ppt_y"/>
                                          </p:val>
                                        </p:tav>
                                      </p:tavLst>
                                    </p:anim>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RT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70" name="Rectangle 42"/>
          <p:cNvSpPr>
            <a:spLocks noChangeArrowheads="1"/>
          </p:cNvSpPr>
          <p:nvPr/>
        </p:nvSpPr>
        <p:spPr bwMode="auto">
          <a:xfrm>
            <a:off x="914400" y="260350"/>
            <a:ext cx="7330008" cy="1143000"/>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Arabic)" panose="02020603050405020304" pitchFamily="18" charset="0"/>
              </a:defRPr>
            </a:lvl1pPr>
            <a:lvl2pPr algn="ctr">
              <a:defRPr sz="4400">
                <a:solidFill>
                  <a:schemeClr val="tx2"/>
                </a:solidFill>
                <a:latin typeface="Times New Roman" panose="02020603050405020304" pitchFamily="18" charset="0"/>
                <a:cs typeface="Times New Roman (Arabic)" panose="02020603050405020304" pitchFamily="18" charset="0"/>
              </a:defRPr>
            </a:lvl2pPr>
            <a:lvl3pPr algn="ctr">
              <a:defRPr sz="4400">
                <a:solidFill>
                  <a:schemeClr val="tx2"/>
                </a:solidFill>
                <a:latin typeface="Times New Roman" panose="02020603050405020304" pitchFamily="18" charset="0"/>
                <a:cs typeface="Times New Roman (Arabic)" panose="02020603050405020304" pitchFamily="18" charset="0"/>
              </a:defRPr>
            </a:lvl3pPr>
            <a:lvl4pPr algn="ctr">
              <a:defRPr sz="4400">
                <a:solidFill>
                  <a:schemeClr val="tx2"/>
                </a:solidFill>
                <a:latin typeface="Times New Roman" panose="02020603050405020304" pitchFamily="18" charset="0"/>
                <a:cs typeface="Times New Roman (Arabic)" panose="02020603050405020304" pitchFamily="18" charset="0"/>
              </a:defRPr>
            </a:lvl4pPr>
            <a:lvl5pPr algn="ctr">
              <a:defRPr sz="4400">
                <a:solidFill>
                  <a:schemeClr val="tx2"/>
                </a:solidFill>
                <a:latin typeface="Times New Roman" panose="02020603050405020304" pitchFamily="18" charset="0"/>
                <a:cs typeface="Times New Roman (Arabic)" panose="02020603050405020304" pitchFamily="18" charset="0"/>
              </a:defRPr>
            </a:lvl5pPr>
            <a:lvl6pPr marL="457200" algn="ctr" rtl="1" eaLnBrk="0" fontAlgn="base" hangingPunct="0">
              <a:spcBef>
                <a:spcPct val="0"/>
              </a:spcBef>
              <a:spcAft>
                <a:spcPct val="0"/>
              </a:spcAft>
              <a:defRPr sz="4400">
                <a:solidFill>
                  <a:schemeClr val="tx2"/>
                </a:solidFill>
                <a:latin typeface="Times New Roman" panose="02020603050405020304" pitchFamily="18" charset="0"/>
                <a:cs typeface="Times New Roman (Arabic)" panose="02020603050405020304" pitchFamily="18" charset="0"/>
              </a:defRPr>
            </a:lvl6pPr>
            <a:lvl7pPr marL="914400" algn="ctr" rtl="1" eaLnBrk="0" fontAlgn="base" hangingPunct="0">
              <a:spcBef>
                <a:spcPct val="0"/>
              </a:spcBef>
              <a:spcAft>
                <a:spcPct val="0"/>
              </a:spcAft>
              <a:defRPr sz="4400">
                <a:solidFill>
                  <a:schemeClr val="tx2"/>
                </a:solidFill>
                <a:latin typeface="Times New Roman" panose="02020603050405020304" pitchFamily="18" charset="0"/>
                <a:cs typeface="Times New Roman (Arabic)" panose="02020603050405020304" pitchFamily="18" charset="0"/>
              </a:defRPr>
            </a:lvl7pPr>
            <a:lvl8pPr marL="1371600" algn="ctr" rtl="1" eaLnBrk="0" fontAlgn="base" hangingPunct="0">
              <a:spcBef>
                <a:spcPct val="0"/>
              </a:spcBef>
              <a:spcAft>
                <a:spcPct val="0"/>
              </a:spcAft>
              <a:defRPr sz="4400">
                <a:solidFill>
                  <a:schemeClr val="tx2"/>
                </a:solidFill>
                <a:latin typeface="Times New Roman" panose="02020603050405020304" pitchFamily="18" charset="0"/>
                <a:cs typeface="Times New Roman (Arabic)" panose="02020603050405020304" pitchFamily="18" charset="0"/>
              </a:defRPr>
            </a:lvl8pPr>
            <a:lvl9pPr marL="1828800" algn="ctr" rtl="1" eaLnBrk="0" fontAlgn="base" hangingPunct="0">
              <a:spcBef>
                <a:spcPct val="0"/>
              </a:spcBef>
              <a:spcAft>
                <a:spcPct val="0"/>
              </a:spcAft>
              <a:defRPr sz="4400">
                <a:solidFill>
                  <a:schemeClr val="tx2"/>
                </a:solidFill>
                <a:latin typeface="Times New Roman" panose="02020603050405020304" pitchFamily="18" charset="0"/>
                <a:cs typeface="Times New Roman (Arabic)" panose="02020603050405020304" pitchFamily="18" charset="0"/>
              </a:defRPr>
            </a:lvl9pPr>
          </a:lstStyle>
          <a:p>
            <a:r>
              <a:rPr lang="ar-JO" b="1" dirty="0"/>
              <a:t>مت</a:t>
            </a:r>
            <a:r>
              <a:rPr lang="ar-IQ" b="1" dirty="0"/>
              <a:t>طلبات التعلم الاجتماعي:</a:t>
            </a:r>
            <a:endParaRPr lang="en-US" sz="5400" dirty="0">
              <a:effectLst/>
            </a:endParaRPr>
          </a:p>
        </p:txBody>
      </p:sp>
      <p:sp>
        <p:nvSpPr>
          <p:cNvPr id="48172" name="Oval 44"/>
          <p:cNvSpPr>
            <a:spLocks noChangeArrowheads="1"/>
          </p:cNvSpPr>
          <p:nvPr/>
        </p:nvSpPr>
        <p:spPr bwMode="auto">
          <a:xfrm>
            <a:off x="6372200" y="4221708"/>
            <a:ext cx="1655762" cy="1079500"/>
          </a:xfrm>
          <a:prstGeom prst="ellipse">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ar-IQ" b="1" dirty="0" smtClean="0"/>
              <a:t>1-الانتباه</a:t>
            </a:r>
          </a:p>
          <a:p>
            <a:pPr algn="ctr">
              <a:spcBef>
                <a:spcPct val="50000"/>
              </a:spcBef>
            </a:pPr>
            <a:r>
              <a:rPr lang="ar-IQ" b="1" dirty="0" smtClean="0"/>
              <a:t> </a:t>
            </a:r>
            <a:r>
              <a:rPr lang="en-US" b="1" dirty="0"/>
              <a:t>Attention</a:t>
            </a:r>
            <a:r>
              <a:rPr lang="ar-IQ" b="1" dirty="0"/>
              <a:t>:</a:t>
            </a:r>
            <a:endParaRPr lang="en-US" altLang="ar-IQ" dirty="0"/>
          </a:p>
        </p:txBody>
      </p:sp>
      <p:sp>
        <p:nvSpPr>
          <p:cNvPr id="48173" name="Text Box 45"/>
          <p:cNvSpPr txBox="1">
            <a:spLocks noChangeArrowheads="1"/>
          </p:cNvSpPr>
          <p:nvPr/>
        </p:nvSpPr>
        <p:spPr bwMode="auto">
          <a:xfrm>
            <a:off x="1547664" y="2145781"/>
            <a:ext cx="5904656" cy="707886"/>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JO" sz="2000" dirty="0"/>
              <a:t>یری </a:t>
            </a:r>
            <a:r>
              <a:rPr lang="ar-IQ" sz="2000" dirty="0"/>
              <a:t>باندورا ضرورة توفير أربع عمليات أساسية في التعلم بالملاحظة وهي الانتباه والاحتفاظ وإعادة الإنتاج الحركي، والتعزيز</a:t>
            </a:r>
            <a:r>
              <a:rPr lang="ar-IQ" sz="2000" dirty="0" smtClean="0"/>
              <a:t>.</a:t>
            </a:r>
            <a:endParaRPr lang="en-US" sz="2000" dirty="0"/>
          </a:p>
        </p:txBody>
      </p:sp>
      <p:sp>
        <p:nvSpPr>
          <p:cNvPr id="48174" name="Oval 46"/>
          <p:cNvSpPr>
            <a:spLocks noChangeArrowheads="1"/>
          </p:cNvSpPr>
          <p:nvPr/>
        </p:nvSpPr>
        <p:spPr bwMode="auto">
          <a:xfrm>
            <a:off x="467544" y="3933056"/>
            <a:ext cx="1943795" cy="1079500"/>
          </a:xfrm>
          <a:prstGeom prst="ellipse">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IQ" b="1" dirty="0" smtClean="0"/>
              <a:t>4-التعزيز</a:t>
            </a:r>
          </a:p>
          <a:p>
            <a:pPr algn="ctr"/>
            <a:r>
              <a:rPr lang="ar-IQ" b="1" dirty="0" smtClean="0"/>
              <a:t> </a:t>
            </a:r>
            <a:r>
              <a:rPr lang="en-US" b="1" dirty="0"/>
              <a:t>Reinforcement</a:t>
            </a:r>
            <a:r>
              <a:rPr lang="ar-IQ" b="1" dirty="0"/>
              <a:t>:</a:t>
            </a:r>
            <a:r>
              <a:rPr lang="ar-IQ" dirty="0"/>
              <a:t> </a:t>
            </a:r>
          </a:p>
        </p:txBody>
      </p:sp>
      <p:sp>
        <p:nvSpPr>
          <p:cNvPr id="48175" name="Oval 47"/>
          <p:cNvSpPr>
            <a:spLocks noChangeArrowheads="1"/>
          </p:cNvSpPr>
          <p:nvPr/>
        </p:nvSpPr>
        <p:spPr bwMode="auto">
          <a:xfrm>
            <a:off x="2267744" y="4795365"/>
            <a:ext cx="2520280" cy="1079500"/>
          </a:xfrm>
          <a:prstGeom prst="ellipse">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JO" b="1" dirty="0"/>
              <a:t>3-إعاد</a:t>
            </a:r>
            <a:r>
              <a:rPr lang="ar-IQ" b="1" dirty="0"/>
              <a:t>ة</a:t>
            </a:r>
            <a:r>
              <a:rPr lang="ar-JO" b="1" dirty="0"/>
              <a:t> الانتاج </a:t>
            </a:r>
            <a:r>
              <a:rPr lang="ar-JO" b="1" dirty="0" smtClean="0"/>
              <a:t>الحركی</a:t>
            </a:r>
          </a:p>
          <a:p>
            <a:pPr algn="ctr"/>
            <a:r>
              <a:rPr lang="ar-JO" b="1" dirty="0" smtClean="0"/>
              <a:t> </a:t>
            </a:r>
            <a:r>
              <a:rPr lang="en-US" b="1" dirty="0"/>
              <a:t>Motor Reproduction</a:t>
            </a:r>
            <a:endParaRPr lang="en-US" altLang="ar-IQ" dirty="0">
              <a:solidFill>
                <a:schemeClr val="tx2"/>
              </a:solidFill>
              <a:latin typeface="Arial" panose="020B0604020202020204" pitchFamily="34" charset="0"/>
              <a:cs typeface="Arial" panose="020B0604020202020204" pitchFamily="34" charset="0"/>
            </a:endParaRPr>
          </a:p>
        </p:txBody>
      </p:sp>
      <p:sp>
        <p:nvSpPr>
          <p:cNvPr id="48182" name="Line 54"/>
          <p:cNvSpPr>
            <a:spLocks noChangeShapeType="1"/>
          </p:cNvSpPr>
          <p:nvPr/>
        </p:nvSpPr>
        <p:spPr bwMode="auto">
          <a:xfrm>
            <a:off x="4645025" y="3284538"/>
            <a:ext cx="1800225" cy="1223962"/>
          </a:xfrm>
          <a:prstGeom prst="line">
            <a:avLst/>
          </a:prstGeom>
          <a:no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48183" name="Line 55"/>
          <p:cNvSpPr>
            <a:spLocks noChangeShapeType="1"/>
          </p:cNvSpPr>
          <p:nvPr/>
        </p:nvSpPr>
        <p:spPr bwMode="auto">
          <a:xfrm flipH="1">
            <a:off x="3707904" y="3284537"/>
            <a:ext cx="937121" cy="1510827"/>
          </a:xfrm>
          <a:prstGeom prst="line">
            <a:avLst/>
          </a:prstGeom>
          <a:no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48184" name="Line 56"/>
          <p:cNvSpPr>
            <a:spLocks noChangeShapeType="1"/>
          </p:cNvSpPr>
          <p:nvPr/>
        </p:nvSpPr>
        <p:spPr bwMode="auto">
          <a:xfrm flipH="1">
            <a:off x="2339975" y="3284538"/>
            <a:ext cx="2305050" cy="1081087"/>
          </a:xfrm>
          <a:prstGeom prst="line">
            <a:avLst/>
          </a:prstGeom>
          <a:no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5" name="Oval 47"/>
          <p:cNvSpPr>
            <a:spLocks noChangeArrowheads="1"/>
          </p:cNvSpPr>
          <p:nvPr/>
        </p:nvSpPr>
        <p:spPr bwMode="auto">
          <a:xfrm>
            <a:off x="4860032" y="4941168"/>
            <a:ext cx="1723971" cy="1079500"/>
          </a:xfrm>
          <a:prstGeom prst="ellipse">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IQ" b="1" dirty="0"/>
              <a:t>2-الاحتفاظ </a:t>
            </a:r>
            <a:endParaRPr lang="ar-IQ" b="1" dirty="0" smtClean="0"/>
          </a:p>
          <a:p>
            <a:pPr algn="ctr"/>
            <a:r>
              <a:rPr lang="en-US" b="1" dirty="0" smtClean="0"/>
              <a:t>Retention</a:t>
            </a:r>
            <a:r>
              <a:rPr lang="ar-JO" b="1" dirty="0"/>
              <a:t>:</a:t>
            </a:r>
            <a:endParaRPr lang="en-US" altLang="ar-IQ" dirty="0">
              <a:solidFill>
                <a:schemeClr val="tx2"/>
              </a:solidFill>
              <a:latin typeface="Arial" panose="020B0604020202020204" pitchFamily="34" charset="0"/>
              <a:cs typeface="Arial" panose="020B0604020202020204" pitchFamily="34" charset="0"/>
            </a:endParaRPr>
          </a:p>
        </p:txBody>
      </p:sp>
      <p:sp>
        <p:nvSpPr>
          <p:cNvPr id="26" name="Line 54"/>
          <p:cNvSpPr>
            <a:spLocks noChangeShapeType="1"/>
          </p:cNvSpPr>
          <p:nvPr/>
        </p:nvSpPr>
        <p:spPr bwMode="auto">
          <a:xfrm>
            <a:off x="4645025" y="3284538"/>
            <a:ext cx="969181" cy="1727199"/>
          </a:xfrm>
          <a:prstGeom prst="line">
            <a:avLst/>
          </a:prstGeom>
          <a:no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Tree>
    <p:extLst>
      <p:ext uri="{BB962C8B-B14F-4D97-AF65-F5344CB8AC3E}">
        <p14:creationId xmlns:p14="http://schemas.microsoft.com/office/powerpoint/2010/main" val="238945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73"/>
                                        </p:tgtEl>
                                        <p:attrNameLst>
                                          <p:attrName>style.visibility</p:attrName>
                                        </p:attrNameLst>
                                      </p:cBhvr>
                                      <p:to>
                                        <p:strVal val="visible"/>
                                      </p:to>
                                    </p:set>
                                    <p:anim calcmode="lin" valueType="num">
                                      <p:cBhvr additive="base">
                                        <p:cTn id="7" dur="500" fill="hold"/>
                                        <p:tgtEl>
                                          <p:spTgt spid="48173"/>
                                        </p:tgtEl>
                                        <p:attrNameLst>
                                          <p:attrName>ppt_x</p:attrName>
                                        </p:attrNameLst>
                                      </p:cBhvr>
                                      <p:tavLst>
                                        <p:tav tm="0">
                                          <p:val>
                                            <p:strVal val="#ppt_x"/>
                                          </p:val>
                                        </p:tav>
                                        <p:tav tm="100000">
                                          <p:val>
                                            <p:strVal val="#ppt_x"/>
                                          </p:val>
                                        </p:tav>
                                      </p:tavLst>
                                    </p:anim>
                                    <p:anim calcmode="lin" valueType="num">
                                      <p:cBhvr additive="base">
                                        <p:cTn id="8" dur="500" fill="hold"/>
                                        <p:tgtEl>
                                          <p:spTgt spid="4817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8182"/>
                                        </p:tgtEl>
                                        <p:attrNameLst>
                                          <p:attrName>style.visibility</p:attrName>
                                        </p:attrNameLst>
                                      </p:cBhvr>
                                      <p:to>
                                        <p:strVal val="visible"/>
                                      </p:to>
                                    </p:set>
                                    <p:animEffect transition="in" filter="barn(inVertical)">
                                      <p:cBhvr>
                                        <p:cTn id="21" dur="500"/>
                                        <p:tgtEl>
                                          <p:spTgt spid="4818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172"/>
                                        </p:tgtEl>
                                        <p:attrNameLst>
                                          <p:attrName>style.visibility</p:attrName>
                                        </p:attrNameLst>
                                      </p:cBhvr>
                                      <p:to>
                                        <p:strVal val="visible"/>
                                      </p:to>
                                    </p:set>
                                    <p:animEffect transition="in" filter="barn(inVertical)">
                                      <p:cBhvr>
                                        <p:cTn id="24" dur="500"/>
                                        <p:tgtEl>
                                          <p:spTgt spid="4817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 calcmode="lin" valueType="num">
                                      <p:cBhvr>
                                        <p:cTn id="29" dur="1000" fill="hold"/>
                                        <p:tgtEl>
                                          <p:spTgt spid="26"/>
                                        </p:tgtEl>
                                        <p:attrNameLst>
                                          <p:attrName>style.rotation</p:attrName>
                                        </p:attrNameLst>
                                      </p:cBhvr>
                                      <p:tavLst>
                                        <p:tav tm="0">
                                          <p:val>
                                            <p:fltVal val="90"/>
                                          </p:val>
                                        </p:tav>
                                        <p:tav tm="100000">
                                          <p:val>
                                            <p:fltVal val="0"/>
                                          </p:val>
                                        </p:tav>
                                      </p:tavLst>
                                    </p:anim>
                                    <p:animEffect transition="in" filter="fade">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183"/>
                                        </p:tgtEl>
                                        <p:attrNameLst>
                                          <p:attrName>style.visibility</p:attrName>
                                        </p:attrNameLst>
                                      </p:cBhvr>
                                      <p:to>
                                        <p:strVal val="visible"/>
                                      </p:to>
                                    </p:set>
                                    <p:animEffect transition="in" filter="fade">
                                      <p:cBhvr>
                                        <p:cTn id="35" dur="1000"/>
                                        <p:tgtEl>
                                          <p:spTgt spid="48183"/>
                                        </p:tgtEl>
                                      </p:cBhvr>
                                    </p:animEffect>
                                    <p:anim calcmode="lin" valueType="num">
                                      <p:cBhvr>
                                        <p:cTn id="36" dur="1000" fill="hold"/>
                                        <p:tgtEl>
                                          <p:spTgt spid="48183"/>
                                        </p:tgtEl>
                                        <p:attrNameLst>
                                          <p:attrName>ppt_x</p:attrName>
                                        </p:attrNameLst>
                                      </p:cBhvr>
                                      <p:tavLst>
                                        <p:tav tm="0">
                                          <p:val>
                                            <p:strVal val="#ppt_x"/>
                                          </p:val>
                                        </p:tav>
                                        <p:tav tm="100000">
                                          <p:val>
                                            <p:strVal val="#ppt_x"/>
                                          </p:val>
                                        </p:tav>
                                      </p:tavLst>
                                    </p:anim>
                                    <p:anim calcmode="lin" valueType="num">
                                      <p:cBhvr>
                                        <p:cTn id="37" dur="1000" fill="hold"/>
                                        <p:tgtEl>
                                          <p:spTgt spid="4818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8175"/>
                                        </p:tgtEl>
                                        <p:attrNameLst>
                                          <p:attrName>style.visibility</p:attrName>
                                        </p:attrNameLst>
                                      </p:cBhvr>
                                      <p:to>
                                        <p:strVal val="visible"/>
                                      </p:to>
                                    </p:set>
                                    <p:animEffect transition="in" filter="fade">
                                      <p:cBhvr>
                                        <p:cTn id="40" dur="1000"/>
                                        <p:tgtEl>
                                          <p:spTgt spid="48175"/>
                                        </p:tgtEl>
                                      </p:cBhvr>
                                    </p:animEffect>
                                    <p:anim calcmode="lin" valueType="num">
                                      <p:cBhvr>
                                        <p:cTn id="41" dur="1000" fill="hold"/>
                                        <p:tgtEl>
                                          <p:spTgt spid="48175"/>
                                        </p:tgtEl>
                                        <p:attrNameLst>
                                          <p:attrName>ppt_x</p:attrName>
                                        </p:attrNameLst>
                                      </p:cBhvr>
                                      <p:tavLst>
                                        <p:tav tm="0">
                                          <p:val>
                                            <p:strVal val="#ppt_x"/>
                                          </p:val>
                                        </p:tav>
                                        <p:tav tm="100000">
                                          <p:val>
                                            <p:strVal val="#ppt_x"/>
                                          </p:val>
                                        </p:tav>
                                      </p:tavLst>
                                    </p:anim>
                                    <p:anim calcmode="lin" valueType="num">
                                      <p:cBhvr>
                                        <p:cTn id="42" dur="1000" fill="hold"/>
                                        <p:tgtEl>
                                          <p:spTgt spid="4817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8184"/>
                                        </p:tgtEl>
                                        <p:attrNameLst>
                                          <p:attrName>style.visibility</p:attrName>
                                        </p:attrNameLst>
                                      </p:cBhvr>
                                      <p:to>
                                        <p:strVal val="visible"/>
                                      </p:to>
                                    </p:set>
                                    <p:anim calcmode="lin" valueType="num">
                                      <p:cBhvr additive="base">
                                        <p:cTn id="47" dur="500" fill="hold"/>
                                        <p:tgtEl>
                                          <p:spTgt spid="48184"/>
                                        </p:tgtEl>
                                        <p:attrNameLst>
                                          <p:attrName>ppt_x</p:attrName>
                                        </p:attrNameLst>
                                      </p:cBhvr>
                                      <p:tavLst>
                                        <p:tav tm="0">
                                          <p:val>
                                            <p:strVal val="#ppt_x"/>
                                          </p:val>
                                        </p:tav>
                                        <p:tav tm="100000">
                                          <p:val>
                                            <p:strVal val="#ppt_x"/>
                                          </p:val>
                                        </p:tav>
                                      </p:tavLst>
                                    </p:anim>
                                    <p:anim calcmode="lin" valueType="num">
                                      <p:cBhvr additive="base">
                                        <p:cTn id="48" dur="500" fill="hold"/>
                                        <p:tgtEl>
                                          <p:spTgt spid="4818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174"/>
                                        </p:tgtEl>
                                        <p:attrNameLst>
                                          <p:attrName>style.visibility</p:attrName>
                                        </p:attrNameLst>
                                      </p:cBhvr>
                                      <p:to>
                                        <p:strVal val="visible"/>
                                      </p:to>
                                    </p:set>
                                    <p:anim calcmode="lin" valueType="num">
                                      <p:cBhvr additive="base">
                                        <p:cTn id="51" dur="500" fill="hold"/>
                                        <p:tgtEl>
                                          <p:spTgt spid="48174"/>
                                        </p:tgtEl>
                                        <p:attrNameLst>
                                          <p:attrName>ppt_x</p:attrName>
                                        </p:attrNameLst>
                                      </p:cBhvr>
                                      <p:tavLst>
                                        <p:tav tm="0">
                                          <p:val>
                                            <p:strVal val="#ppt_x"/>
                                          </p:val>
                                        </p:tav>
                                        <p:tav tm="100000">
                                          <p:val>
                                            <p:strVal val="#ppt_x"/>
                                          </p:val>
                                        </p:tav>
                                      </p:tavLst>
                                    </p:anim>
                                    <p:anim calcmode="lin" valueType="num">
                                      <p:cBhvr additive="base">
                                        <p:cTn id="52" dur="500" fill="hold"/>
                                        <p:tgtEl>
                                          <p:spTgt spid="48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2" grpId="0" animBg="1"/>
      <p:bldP spid="48173" grpId="0" animBg="1"/>
      <p:bldP spid="48174" grpId="0" animBg="1"/>
      <p:bldP spid="48175" grpId="0" animBg="1"/>
      <p:bldP spid="48182" grpId="0" animBg="1"/>
      <p:bldP spid="48183" grpId="0" animBg="1"/>
      <p:bldP spid="48184" grpId="0" animBg="1"/>
      <p:bldP spid="25"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07504" y="1341438"/>
            <a:ext cx="8856984" cy="452431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defRPr>
                <a:solidFill>
                  <a:schemeClr val="tx1"/>
                </a:solidFill>
                <a:latin typeface="Arial" panose="020B0604020202020204" pitchFamily="34" charset="0"/>
                <a:cs typeface="Arial" panose="020B0604020202020204" pitchFamily="34" charset="0"/>
              </a:defRPr>
            </a:lvl1pPr>
            <a:lvl2pPr marL="742950" indent="-285750" algn="r" rtl="1" eaLnBrk="0" hangingPunct="0">
              <a:defRPr>
                <a:solidFill>
                  <a:schemeClr val="tx1"/>
                </a:solidFill>
                <a:latin typeface="Arial" panose="020B0604020202020204" pitchFamily="34" charset="0"/>
                <a:cs typeface="Arial" panose="020B0604020202020204" pitchFamily="34" charset="0"/>
              </a:defRPr>
            </a:lvl2pPr>
            <a:lvl3pPr marL="1143000" indent="-228600" algn="r" rtl="1" eaLnBrk="0" hangingPunct="0">
              <a:defRPr>
                <a:solidFill>
                  <a:schemeClr val="tx1"/>
                </a:solidFill>
                <a:latin typeface="Arial" panose="020B0604020202020204" pitchFamily="34" charset="0"/>
                <a:cs typeface="Arial" panose="020B0604020202020204" pitchFamily="34" charset="0"/>
              </a:defRPr>
            </a:lvl3pPr>
            <a:lvl4pPr marL="1600200" indent="-228600" algn="r" rtl="1" eaLnBrk="0" hangingPunct="0">
              <a:defRPr>
                <a:solidFill>
                  <a:schemeClr val="tx1"/>
                </a:solidFill>
                <a:latin typeface="Arial" panose="020B0604020202020204" pitchFamily="34" charset="0"/>
                <a:cs typeface="Arial" panose="020B0604020202020204" pitchFamily="34" charset="0"/>
              </a:defRPr>
            </a:lvl4pPr>
            <a:lvl5pPr marL="2057400" indent="-228600" algn="r" rtl="1"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IQ" sz="2400" b="1" dirty="0"/>
              <a:t>أولاً</a:t>
            </a:r>
            <a:r>
              <a:rPr lang="ar-IQ" sz="2400" dirty="0"/>
              <a:t>: تنمية العادات والقيم والاتجاهات لدى المتعلمين من خلال:</a:t>
            </a:r>
            <a:endParaRPr lang="en-US" sz="2400" dirty="0"/>
          </a:p>
          <a:p>
            <a:r>
              <a:rPr lang="ar-IQ" sz="2400" dirty="0"/>
              <a:t>1-كن حذراً في الفاظك وسلوكاتك فأنت بالنسبة لطلابك نموذجاً يحتذي به، فإذا أردت تعليمهم احترم الوقت فيجب أن تلتزم أنت بمواعيد حصصك الصفية. </a:t>
            </a:r>
            <a:endParaRPr lang="en-US" sz="2400" dirty="0"/>
          </a:p>
          <a:p>
            <a:r>
              <a:rPr lang="ar-IQ" sz="2400" dirty="0"/>
              <a:t>2-استخدام نماذج من الطلبة الذين يمارسون مثل هذه العادات والقيم وتعزيزهم على ذلك أمام الطلبة الآخرين.</a:t>
            </a:r>
            <a:endParaRPr lang="en-US" sz="2400" dirty="0"/>
          </a:p>
          <a:p>
            <a:r>
              <a:rPr lang="ar-IQ" sz="2400" dirty="0"/>
              <a:t>3-استخدام الأفلام التي تشمل على مواد تتعلق بتلك القيم والعادات والاتجاهات.</a:t>
            </a:r>
            <a:endParaRPr lang="en-US" sz="2400" dirty="0"/>
          </a:p>
          <a:p>
            <a:r>
              <a:rPr lang="ar-IQ" sz="2400" dirty="0"/>
              <a:t>4-استخدام القصص والروايات.</a:t>
            </a:r>
            <a:endParaRPr lang="en-US" sz="2400" dirty="0"/>
          </a:p>
          <a:p>
            <a:r>
              <a:rPr lang="ar-IQ" sz="2400" b="1" dirty="0"/>
              <a:t>ثانياً</a:t>
            </a:r>
            <a:r>
              <a:rPr lang="ar-IQ" sz="2400" dirty="0"/>
              <a:t>: تنمية المهارات الرياضية والفنية والحرفية المتعلقة بتدريس المواد الاكاديمية من خلال استخدام النماذج المباشرة وغير المباشرة كألاشخاص والأفلام والصور.</a:t>
            </a:r>
            <a:endParaRPr lang="en-US" sz="2400" dirty="0"/>
          </a:p>
          <a:p>
            <a:r>
              <a:rPr lang="ar-IQ" sz="2400" b="1" dirty="0"/>
              <a:t>ثالثاً</a:t>
            </a:r>
            <a:r>
              <a:rPr lang="ar-IQ" sz="2400" dirty="0"/>
              <a:t>: تعديل السلوك لدى الأفراد من خلال إجراءات الإدارة الذاتية(</a:t>
            </a:r>
            <a:r>
              <a:rPr lang="en-US" sz="2400" dirty="0"/>
              <a:t>Self-</a:t>
            </a:r>
            <a:r>
              <a:rPr lang="en-US" sz="2400" dirty="0" err="1"/>
              <a:t>Managment</a:t>
            </a:r>
            <a:r>
              <a:rPr lang="ar-IQ" sz="2400" dirty="0"/>
              <a:t>) التي ترتكز على أسلوب حديث الذات(</a:t>
            </a:r>
            <a:r>
              <a:rPr lang="en-US" sz="2400" dirty="0"/>
              <a:t>Self-talk</a:t>
            </a:r>
            <a:r>
              <a:rPr lang="ar-JO" sz="2400" dirty="0"/>
              <a:t>)إ</a:t>
            </a:r>
            <a:r>
              <a:rPr lang="ar-IQ" sz="2400" dirty="0"/>
              <a:t>ض</a:t>
            </a:r>
            <a:r>
              <a:rPr lang="ar-JO" sz="2400" dirty="0"/>
              <a:t>افه‌ إلی كف أو إزاله‌ بع</a:t>
            </a:r>
            <a:r>
              <a:rPr lang="ar-IQ" sz="2400" dirty="0"/>
              <a:t>ض</a:t>
            </a:r>
            <a:r>
              <a:rPr lang="ar-JO" sz="2400" dirty="0"/>
              <a:t> السلوكات لدی الأفراد من خلال مشاهدتهم لنما</a:t>
            </a:r>
            <a:r>
              <a:rPr lang="ar-IQ" sz="2400" dirty="0"/>
              <a:t>ذ</a:t>
            </a:r>
            <a:r>
              <a:rPr lang="ar-JO" sz="2400" dirty="0"/>
              <a:t>ج قامت بالسلوك وتمت معاقبتها علیه</a:t>
            </a:r>
            <a:r>
              <a:rPr lang="ar-JO" sz="2400" dirty="0" smtClean="0"/>
              <a:t>.</a:t>
            </a:r>
            <a:endParaRPr lang="en-US" sz="2400" dirty="0"/>
          </a:p>
        </p:txBody>
      </p:sp>
      <p:sp>
        <p:nvSpPr>
          <p:cNvPr id="4102" name="WordArt 12"/>
          <p:cNvSpPr>
            <a:spLocks noChangeArrowheads="1" noChangeShapeType="1" noTextEdit="1"/>
          </p:cNvSpPr>
          <p:nvPr/>
        </p:nvSpPr>
        <p:spPr bwMode="auto">
          <a:xfrm>
            <a:off x="1835697" y="188640"/>
            <a:ext cx="5832648" cy="719286"/>
          </a:xfrm>
          <a:prstGeom prst="rect">
            <a:avLst/>
          </a:prstGeom>
        </p:spPr>
        <p:txBody>
          <a:bodyPr wrap="none" fromWordArt="1">
            <a:prstTxWarp prst="textPlain">
              <a:avLst>
                <a:gd name="adj" fmla="val 50000"/>
              </a:avLst>
            </a:prstTxWarp>
          </a:bodyPr>
          <a:lstStyle/>
          <a:p>
            <a:r>
              <a:rPr lang="ar-IQ" b="1" dirty="0"/>
              <a:t>تطبيقات تربوية على نظرية التعلم الاجتماعي للمعلم:</a:t>
            </a:r>
            <a:endParaRPr lang="en-US" sz="3600" dirty="0">
              <a:effectLst/>
            </a:endParaRPr>
          </a:p>
        </p:txBody>
      </p:sp>
    </p:spTree>
    <p:extLst>
      <p:ext uri="{BB962C8B-B14F-4D97-AF65-F5344CB8AC3E}">
        <p14:creationId xmlns:p14="http://schemas.microsoft.com/office/powerpoint/2010/main" val="273795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box(in)">
                                      <p:cBhvr>
                                        <p:cTn id="7" dur="500"/>
                                        <p:tgtEl>
                                          <p:spTgt spid="30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box(in)">
                                      <p:cBhvr>
                                        <p:cTn id="12" dur="500"/>
                                        <p:tgtEl>
                                          <p:spTgt spid="30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box(in)">
                                      <p:cBhvr>
                                        <p:cTn id="17" dur="500"/>
                                        <p:tgtEl>
                                          <p:spTgt spid="30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7">
                                            <p:txEl>
                                              <p:pRg st="3" end="3"/>
                                            </p:txEl>
                                          </p:spTgt>
                                        </p:tgtEl>
                                        <p:attrNameLst>
                                          <p:attrName>style.visibility</p:attrName>
                                        </p:attrNameLst>
                                      </p:cBhvr>
                                      <p:to>
                                        <p:strVal val="visible"/>
                                      </p:to>
                                    </p:set>
                                    <p:animEffect transition="in" filter="box(in)">
                                      <p:cBhvr>
                                        <p:cTn id="22" dur="500"/>
                                        <p:tgtEl>
                                          <p:spTgt spid="30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7">
                                            <p:txEl>
                                              <p:pRg st="4" end="4"/>
                                            </p:txEl>
                                          </p:spTgt>
                                        </p:tgtEl>
                                        <p:attrNameLst>
                                          <p:attrName>style.visibility</p:attrName>
                                        </p:attrNameLst>
                                      </p:cBhvr>
                                      <p:to>
                                        <p:strVal val="visible"/>
                                      </p:to>
                                    </p:set>
                                    <p:animEffect transition="in" filter="box(in)">
                                      <p:cBhvr>
                                        <p:cTn id="27" dur="500"/>
                                        <p:tgtEl>
                                          <p:spTgt spid="30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77">
                                            <p:txEl>
                                              <p:pRg st="5" end="5"/>
                                            </p:txEl>
                                          </p:spTgt>
                                        </p:tgtEl>
                                        <p:attrNameLst>
                                          <p:attrName>style.visibility</p:attrName>
                                        </p:attrNameLst>
                                      </p:cBhvr>
                                      <p:to>
                                        <p:strVal val="visible"/>
                                      </p:to>
                                    </p:set>
                                    <p:animEffect transition="in" filter="checkerboard(across)">
                                      <p:cBhvr>
                                        <p:cTn id="32" dur="500"/>
                                        <p:tgtEl>
                                          <p:spTgt spid="30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37" dur="500"/>
                                        <p:tgtEl>
                                          <p:spTgt spid="30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4" descr="big_high_1_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967" y="1339453"/>
            <a:ext cx="3661172"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2"/>
          <p:cNvSpPr>
            <a:spLocks/>
          </p:cNvSpPr>
          <p:nvPr/>
        </p:nvSpPr>
        <p:spPr bwMode="auto">
          <a:xfrm>
            <a:off x="3600152" y="5563940"/>
            <a:ext cx="1188393" cy="161478"/>
          </a:xfrm>
          <a:custGeom>
            <a:avLst/>
            <a:gdLst>
              <a:gd name="T0" fmla="*/ 2147483647 w 998"/>
              <a:gd name="T1" fmla="*/ 2147483647 h 136"/>
              <a:gd name="T2" fmla="*/ 0 w 998"/>
              <a:gd name="T3" fmla="*/ 0 h 136"/>
              <a:gd name="T4" fmla="*/ 2147483647 w 998"/>
              <a:gd name="T5" fmla="*/ 0 h 136"/>
              <a:gd name="T6" fmla="*/ 2147483647 w 998"/>
              <a:gd name="T7" fmla="*/ 2147483647 h 136"/>
              <a:gd name="T8" fmla="*/ 2147483647 w 998"/>
              <a:gd name="T9" fmla="*/ 2147483647 h 136"/>
              <a:gd name="T10" fmla="*/ 0 60000 65536"/>
              <a:gd name="T11" fmla="*/ 0 60000 65536"/>
              <a:gd name="T12" fmla="*/ 0 60000 65536"/>
              <a:gd name="T13" fmla="*/ 0 60000 65536"/>
              <a:gd name="T14" fmla="*/ 0 60000 65536"/>
              <a:gd name="T15" fmla="*/ 0 w 998"/>
              <a:gd name="T16" fmla="*/ 0 h 136"/>
              <a:gd name="T17" fmla="*/ 998 w 998"/>
              <a:gd name="T18" fmla="*/ 136 h 136"/>
            </a:gdLst>
            <a:ahLst/>
            <a:cxnLst>
              <a:cxn ang="T10">
                <a:pos x="T0" y="T1"/>
              </a:cxn>
              <a:cxn ang="T11">
                <a:pos x="T2" y="T3"/>
              </a:cxn>
              <a:cxn ang="T12">
                <a:pos x="T4" y="T5"/>
              </a:cxn>
              <a:cxn ang="T13">
                <a:pos x="T6" y="T7"/>
              </a:cxn>
              <a:cxn ang="T14">
                <a:pos x="T8" y="T9"/>
              </a:cxn>
            </a:cxnLst>
            <a:rect l="T15" t="T16" r="T17" b="T18"/>
            <a:pathLst>
              <a:path w="998" h="136">
                <a:moveTo>
                  <a:pt x="318" y="136"/>
                </a:moveTo>
                <a:lnTo>
                  <a:pt x="0" y="0"/>
                </a:lnTo>
                <a:lnTo>
                  <a:pt x="635" y="0"/>
                </a:lnTo>
                <a:lnTo>
                  <a:pt x="998" y="136"/>
                </a:lnTo>
                <a:lnTo>
                  <a:pt x="318" y="13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81923" name="Freeform 3"/>
          <p:cNvSpPr>
            <a:spLocks/>
          </p:cNvSpPr>
          <p:nvPr/>
        </p:nvSpPr>
        <p:spPr bwMode="auto">
          <a:xfrm>
            <a:off x="4464844" y="5563940"/>
            <a:ext cx="1188393" cy="161478"/>
          </a:xfrm>
          <a:custGeom>
            <a:avLst/>
            <a:gdLst>
              <a:gd name="T0" fmla="*/ 2147483647 w 998"/>
              <a:gd name="T1" fmla="*/ 2147483647 h 136"/>
              <a:gd name="T2" fmla="*/ 0 w 998"/>
              <a:gd name="T3" fmla="*/ 0 h 136"/>
              <a:gd name="T4" fmla="*/ 2147483647 w 998"/>
              <a:gd name="T5" fmla="*/ 0 h 136"/>
              <a:gd name="T6" fmla="*/ 2147483647 w 998"/>
              <a:gd name="T7" fmla="*/ 2147483647 h 136"/>
              <a:gd name="T8" fmla="*/ 2147483647 w 998"/>
              <a:gd name="T9" fmla="*/ 2147483647 h 136"/>
              <a:gd name="T10" fmla="*/ 0 60000 65536"/>
              <a:gd name="T11" fmla="*/ 0 60000 65536"/>
              <a:gd name="T12" fmla="*/ 0 60000 65536"/>
              <a:gd name="T13" fmla="*/ 0 60000 65536"/>
              <a:gd name="T14" fmla="*/ 0 60000 65536"/>
              <a:gd name="T15" fmla="*/ 0 w 998"/>
              <a:gd name="T16" fmla="*/ 0 h 136"/>
              <a:gd name="T17" fmla="*/ 998 w 998"/>
              <a:gd name="T18" fmla="*/ 136 h 136"/>
            </a:gdLst>
            <a:ahLst/>
            <a:cxnLst>
              <a:cxn ang="T10">
                <a:pos x="T0" y="T1"/>
              </a:cxn>
              <a:cxn ang="T11">
                <a:pos x="T2" y="T3"/>
              </a:cxn>
              <a:cxn ang="T12">
                <a:pos x="T4" y="T5"/>
              </a:cxn>
              <a:cxn ang="T13">
                <a:pos x="T6" y="T7"/>
              </a:cxn>
              <a:cxn ang="T14">
                <a:pos x="T8" y="T9"/>
              </a:cxn>
            </a:cxnLst>
            <a:rect l="T15" t="T16" r="T17" b="T18"/>
            <a:pathLst>
              <a:path w="998" h="136">
                <a:moveTo>
                  <a:pt x="318" y="136"/>
                </a:moveTo>
                <a:lnTo>
                  <a:pt x="0" y="0"/>
                </a:lnTo>
                <a:lnTo>
                  <a:pt x="635" y="0"/>
                </a:lnTo>
                <a:lnTo>
                  <a:pt x="998" y="136"/>
                </a:lnTo>
                <a:lnTo>
                  <a:pt x="318" y="136"/>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81924" name="Freeform 4"/>
          <p:cNvSpPr>
            <a:spLocks/>
          </p:cNvSpPr>
          <p:nvPr/>
        </p:nvSpPr>
        <p:spPr bwMode="auto">
          <a:xfrm>
            <a:off x="5329535" y="5563940"/>
            <a:ext cx="1187648" cy="161478"/>
          </a:xfrm>
          <a:custGeom>
            <a:avLst/>
            <a:gdLst>
              <a:gd name="T0" fmla="*/ 2147483647 w 998"/>
              <a:gd name="T1" fmla="*/ 2147483647 h 136"/>
              <a:gd name="T2" fmla="*/ 0 w 998"/>
              <a:gd name="T3" fmla="*/ 0 h 136"/>
              <a:gd name="T4" fmla="*/ 2147483647 w 998"/>
              <a:gd name="T5" fmla="*/ 0 h 136"/>
              <a:gd name="T6" fmla="*/ 2147483647 w 998"/>
              <a:gd name="T7" fmla="*/ 2147483647 h 136"/>
              <a:gd name="T8" fmla="*/ 2147483647 w 998"/>
              <a:gd name="T9" fmla="*/ 2147483647 h 136"/>
              <a:gd name="T10" fmla="*/ 0 60000 65536"/>
              <a:gd name="T11" fmla="*/ 0 60000 65536"/>
              <a:gd name="T12" fmla="*/ 0 60000 65536"/>
              <a:gd name="T13" fmla="*/ 0 60000 65536"/>
              <a:gd name="T14" fmla="*/ 0 60000 65536"/>
              <a:gd name="T15" fmla="*/ 0 w 998"/>
              <a:gd name="T16" fmla="*/ 0 h 136"/>
              <a:gd name="T17" fmla="*/ 998 w 998"/>
              <a:gd name="T18" fmla="*/ 136 h 136"/>
            </a:gdLst>
            <a:ahLst/>
            <a:cxnLst>
              <a:cxn ang="T10">
                <a:pos x="T0" y="T1"/>
              </a:cxn>
              <a:cxn ang="T11">
                <a:pos x="T2" y="T3"/>
              </a:cxn>
              <a:cxn ang="T12">
                <a:pos x="T4" y="T5"/>
              </a:cxn>
              <a:cxn ang="T13">
                <a:pos x="T6" y="T7"/>
              </a:cxn>
              <a:cxn ang="T14">
                <a:pos x="T8" y="T9"/>
              </a:cxn>
            </a:cxnLst>
            <a:rect l="T15" t="T16" r="T17" b="T18"/>
            <a:pathLst>
              <a:path w="998" h="136">
                <a:moveTo>
                  <a:pt x="318" y="136"/>
                </a:moveTo>
                <a:lnTo>
                  <a:pt x="0" y="0"/>
                </a:lnTo>
                <a:lnTo>
                  <a:pt x="635" y="0"/>
                </a:lnTo>
                <a:lnTo>
                  <a:pt x="998" y="136"/>
                </a:lnTo>
                <a:lnTo>
                  <a:pt x="318" y="136"/>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122886" name="Freeform 5"/>
          <p:cNvSpPr>
            <a:spLocks/>
          </p:cNvSpPr>
          <p:nvPr/>
        </p:nvSpPr>
        <p:spPr bwMode="auto">
          <a:xfrm>
            <a:off x="1115467" y="5534918"/>
            <a:ext cx="6913067" cy="485924"/>
          </a:xfrm>
          <a:custGeom>
            <a:avLst/>
            <a:gdLst>
              <a:gd name="T0" fmla="*/ 0 w 5443"/>
              <a:gd name="T1" fmla="*/ 0 h 408"/>
              <a:gd name="T2" fmla="*/ 0 w 5443"/>
              <a:gd name="T3" fmla="*/ 2147483647 h 408"/>
              <a:gd name="T4" fmla="*/ 2147483647 w 5443"/>
              <a:gd name="T5" fmla="*/ 2147483647 h 408"/>
              <a:gd name="T6" fmla="*/ 2147483647 w 5443"/>
              <a:gd name="T7" fmla="*/ 2147483647 h 408"/>
              <a:gd name="T8" fmla="*/ 2147483647 w 5443"/>
              <a:gd name="T9" fmla="*/ 2147483647 h 408"/>
              <a:gd name="T10" fmla="*/ 2147483647 w 5443"/>
              <a:gd name="T11" fmla="*/ 0 h 408"/>
              <a:gd name="T12" fmla="*/ 0 w 5443"/>
              <a:gd name="T13" fmla="*/ 0 h 408"/>
              <a:gd name="T14" fmla="*/ 0 60000 65536"/>
              <a:gd name="T15" fmla="*/ 0 60000 65536"/>
              <a:gd name="T16" fmla="*/ 0 60000 65536"/>
              <a:gd name="T17" fmla="*/ 0 60000 65536"/>
              <a:gd name="T18" fmla="*/ 0 60000 65536"/>
              <a:gd name="T19" fmla="*/ 0 60000 65536"/>
              <a:gd name="T20" fmla="*/ 0 60000 65536"/>
              <a:gd name="T21" fmla="*/ 0 w 5443"/>
              <a:gd name="T22" fmla="*/ 0 h 408"/>
              <a:gd name="T23" fmla="*/ 5443 w 5443"/>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3" h="408">
                <a:moveTo>
                  <a:pt x="0" y="0"/>
                </a:moveTo>
                <a:lnTo>
                  <a:pt x="0" y="408"/>
                </a:lnTo>
                <a:lnTo>
                  <a:pt x="5443" y="408"/>
                </a:lnTo>
                <a:lnTo>
                  <a:pt x="5443" y="136"/>
                </a:lnTo>
                <a:lnTo>
                  <a:pt x="2222" y="136"/>
                </a:lnTo>
                <a:lnTo>
                  <a:pt x="1950" y="0"/>
                </a:lnTo>
                <a:lnTo>
                  <a:pt x="0" y="0"/>
                </a:lnTo>
                <a:close/>
              </a:path>
            </a:pathLst>
          </a:custGeom>
          <a:gradFill rotWithShape="1">
            <a:gsLst>
              <a:gs pos="0">
                <a:srgbClr val="40959C"/>
              </a:gs>
              <a:gs pos="100000">
                <a:srgbClr val="000000"/>
              </a:gs>
            </a:gsLst>
            <a:path path="rect">
              <a:fillToRect l="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122887" name="Freeform 6"/>
          <p:cNvSpPr>
            <a:spLocks/>
          </p:cNvSpPr>
          <p:nvPr/>
        </p:nvSpPr>
        <p:spPr bwMode="auto">
          <a:xfrm rot="10800000">
            <a:off x="1143000" y="857250"/>
            <a:ext cx="6913066" cy="485924"/>
          </a:xfrm>
          <a:custGeom>
            <a:avLst/>
            <a:gdLst>
              <a:gd name="T0" fmla="*/ 0 w 5443"/>
              <a:gd name="T1" fmla="*/ 0 h 408"/>
              <a:gd name="T2" fmla="*/ 0 w 5443"/>
              <a:gd name="T3" fmla="*/ 2147483647 h 408"/>
              <a:gd name="T4" fmla="*/ 2147483647 w 5443"/>
              <a:gd name="T5" fmla="*/ 2147483647 h 408"/>
              <a:gd name="T6" fmla="*/ 2147483647 w 5443"/>
              <a:gd name="T7" fmla="*/ 2147483647 h 408"/>
              <a:gd name="T8" fmla="*/ 2147483647 w 5443"/>
              <a:gd name="T9" fmla="*/ 2147483647 h 408"/>
              <a:gd name="T10" fmla="*/ 2147483647 w 5443"/>
              <a:gd name="T11" fmla="*/ 0 h 408"/>
              <a:gd name="T12" fmla="*/ 0 w 5443"/>
              <a:gd name="T13" fmla="*/ 0 h 408"/>
              <a:gd name="T14" fmla="*/ 0 60000 65536"/>
              <a:gd name="T15" fmla="*/ 0 60000 65536"/>
              <a:gd name="T16" fmla="*/ 0 60000 65536"/>
              <a:gd name="T17" fmla="*/ 0 60000 65536"/>
              <a:gd name="T18" fmla="*/ 0 60000 65536"/>
              <a:gd name="T19" fmla="*/ 0 60000 65536"/>
              <a:gd name="T20" fmla="*/ 0 60000 65536"/>
              <a:gd name="T21" fmla="*/ 0 w 5443"/>
              <a:gd name="T22" fmla="*/ 0 h 408"/>
              <a:gd name="T23" fmla="*/ 5443 w 5443"/>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3" h="408">
                <a:moveTo>
                  <a:pt x="0" y="0"/>
                </a:moveTo>
                <a:lnTo>
                  <a:pt x="0" y="408"/>
                </a:lnTo>
                <a:lnTo>
                  <a:pt x="5443" y="408"/>
                </a:lnTo>
                <a:lnTo>
                  <a:pt x="5443" y="136"/>
                </a:lnTo>
                <a:lnTo>
                  <a:pt x="2222" y="136"/>
                </a:lnTo>
                <a:lnTo>
                  <a:pt x="1950" y="0"/>
                </a:lnTo>
                <a:lnTo>
                  <a:pt x="0" y="0"/>
                </a:lnTo>
                <a:close/>
              </a:path>
            </a:pathLst>
          </a:custGeom>
          <a:gradFill rotWithShape="1">
            <a:gsLst>
              <a:gs pos="0">
                <a:srgbClr val="40959C"/>
              </a:gs>
              <a:gs pos="100000">
                <a:srgbClr val="000000"/>
              </a:gs>
            </a:gsLst>
            <a:path path="rect">
              <a:fillToRect l="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122889" name="Text Box 9"/>
          <p:cNvSpPr txBox="1">
            <a:spLocks noChangeArrowheads="1"/>
          </p:cNvSpPr>
          <p:nvPr/>
        </p:nvSpPr>
        <p:spPr bwMode="auto">
          <a:xfrm>
            <a:off x="1143000" y="857250"/>
            <a:ext cx="6858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7948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97948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97948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97948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9794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794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794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794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79488" algn="l"/>
              </a:tabLs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r>
              <a:rPr lang="ar-SA" altLang="ar-IQ" dirty="0">
                <a:solidFill>
                  <a:srgbClr val="FFFF00"/>
                </a:solidFill>
                <a:cs typeface="Mudir MT" pitchFamily="2" charset="0"/>
              </a:rPr>
              <a:t>نهاية الفصل </a:t>
            </a:r>
            <a:r>
              <a:rPr lang="ar-IQ" altLang="ar-IQ" dirty="0" smtClean="0">
                <a:solidFill>
                  <a:srgbClr val="FFFF00"/>
                </a:solidFill>
                <a:cs typeface="Mudir MT" pitchFamily="2" charset="0"/>
              </a:rPr>
              <a:t>الثاني</a:t>
            </a:r>
            <a:endParaRPr lang="ar-SA" altLang="ar-IQ" dirty="0">
              <a:solidFill>
                <a:srgbClr val="FFFF00"/>
              </a:solidFill>
              <a:cs typeface="Mudir MT" pitchFamily="2" charset="0"/>
            </a:endParaRPr>
          </a:p>
        </p:txBody>
      </p:sp>
      <p:sp>
        <p:nvSpPr>
          <p:cNvPr id="81930" name="AutoShape 10"/>
          <p:cNvSpPr>
            <a:spLocks noChangeArrowheads="1"/>
          </p:cNvSpPr>
          <p:nvPr/>
        </p:nvSpPr>
        <p:spPr bwMode="auto">
          <a:xfrm>
            <a:off x="-406300" y="5752952"/>
            <a:ext cx="324445" cy="160734"/>
          </a:xfrm>
          <a:prstGeom prst="chevron">
            <a:avLst>
              <a:gd name="adj" fmla="val 5037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81931" name="AutoShape 11"/>
          <p:cNvSpPr>
            <a:spLocks noChangeArrowheads="1"/>
          </p:cNvSpPr>
          <p:nvPr/>
        </p:nvSpPr>
        <p:spPr bwMode="auto">
          <a:xfrm flipH="1">
            <a:off x="9225855" y="944315"/>
            <a:ext cx="324445" cy="160734"/>
          </a:xfrm>
          <a:prstGeom prst="chevron">
            <a:avLst>
              <a:gd name="adj" fmla="val 5037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ltLang="ar-IQ" sz="4425"/>
          </a:p>
        </p:txBody>
      </p:sp>
      <p:sp>
        <p:nvSpPr>
          <p:cNvPr id="80907" name="WordArt 12"/>
          <p:cNvSpPr>
            <a:spLocks noChangeArrowheads="1" noChangeShapeType="1" noTextEdit="1"/>
          </p:cNvSpPr>
          <p:nvPr/>
        </p:nvSpPr>
        <p:spPr bwMode="auto">
          <a:xfrm>
            <a:off x="2039690" y="4854029"/>
            <a:ext cx="4050357" cy="6280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046"/>
              </a:avLst>
            </a:prstTxWarp>
          </a:bodyPr>
          <a:lstStyle/>
          <a:p>
            <a:pPr algn="ctr" rtl="1"/>
            <a:r>
              <a:rPr lang="ar-IQ" sz="3300" b="1" kern="10">
                <a:gradFill rotWithShape="1">
                  <a:gsLst>
                    <a:gs pos="0">
                      <a:srgbClr val="FFFF00">
                        <a:alpha val="90999"/>
                      </a:srgbClr>
                    </a:gs>
                    <a:gs pos="100000">
                      <a:srgbClr val="006600">
                        <a:alpha val="90999"/>
                      </a:srgbClr>
                    </a:gs>
                  </a:gsLst>
                  <a:path path="rect">
                    <a:fillToRect l="100000" t="100000"/>
                  </a:path>
                </a:gradFill>
                <a:cs typeface="Times New Roman" panose="02020603050405020304" pitchFamily="18" charset="0"/>
              </a:rPr>
              <a:t>شكرا لكم على حسن استماعكم</a:t>
            </a:r>
            <a:endParaRPr lang="en-US" sz="3300" b="1" kern="10">
              <a:gradFill rotWithShape="1">
                <a:gsLst>
                  <a:gs pos="0">
                    <a:srgbClr val="FFFF00">
                      <a:alpha val="90999"/>
                    </a:srgbClr>
                  </a:gs>
                  <a:gs pos="100000">
                    <a:srgbClr val="006600">
                      <a:alpha val="90999"/>
                    </a:srgbClr>
                  </a:gs>
                </a:gsLst>
                <a:path path="rect">
                  <a:fillToRect l="100000" t="100000"/>
                </a:path>
              </a:gradFill>
              <a:cs typeface="Times New Roman" panose="02020603050405020304" pitchFamily="18" charset="0"/>
            </a:endParaRPr>
          </a:p>
        </p:txBody>
      </p:sp>
      <p:sp>
        <p:nvSpPr>
          <p:cNvPr id="80908" name="WordArt 12"/>
          <p:cNvSpPr>
            <a:spLocks noChangeArrowheads="1" noChangeShapeType="1" noTextEdit="1"/>
          </p:cNvSpPr>
          <p:nvPr/>
        </p:nvSpPr>
        <p:spPr bwMode="auto">
          <a:xfrm>
            <a:off x="2233910" y="6184553"/>
            <a:ext cx="4599533" cy="3832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046"/>
              </a:avLst>
            </a:prstTxWarp>
          </a:bodyPr>
          <a:lstStyle/>
          <a:p>
            <a:pPr algn="ctr"/>
            <a:r>
              <a:rPr lang="en-US" sz="1688" b="1" kern="10">
                <a:gradFill rotWithShape="1">
                  <a:gsLst>
                    <a:gs pos="0">
                      <a:srgbClr val="FFFF00">
                        <a:alpha val="90999"/>
                      </a:srgbClr>
                    </a:gs>
                    <a:gs pos="100000">
                      <a:srgbClr val="006600">
                        <a:alpha val="90999"/>
                      </a:srgbClr>
                    </a:gs>
                  </a:gsLst>
                  <a:path path="rect">
                    <a:fillToRect l="100000" t="100000"/>
                  </a:path>
                </a:gradFill>
                <a:cs typeface="Times New Roman" panose="02020603050405020304" pitchFamily="18" charset="0"/>
              </a:rPr>
              <a:t>Omar Hama 2018 2019</a:t>
            </a:r>
          </a:p>
        </p:txBody>
      </p:sp>
      <p:pic>
        <p:nvPicPr>
          <p:cNvPr id="80909" name="Picture 4" descr="اجمل طف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27" y="1330524"/>
            <a:ext cx="3004840" cy="333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
          <p:cNvSpPr>
            <a:spLocks noChangeArrowheads="1"/>
          </p:cNvSpPr>
          <p:nvPr/>
        </p:nvSpPr>
        <p:spPr bwMode="auto">
          <a:xfrm rot="12395335">
            <a:off x="1089422" y="2505522"/>
            <a:ext cx="1142256" cy="1079004"/>
          </a:xfrm>
          <a:prstGeom prst="cloudCallout">
            <a:avLst>
              <a:gd name="adj1" fmla="val -94074"/>
              <a:gd name="adj2" fmla="val -347"/>
            </a:avLst>
          </a:prstGeom>
          <a:solidFill>
            <a:srgbClr val="87F86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eaLnBrk="1" hangingPunct="1">
              <a:spcBef>
                <a:spcPct val="50000"/>
              </a:spcBef>
            </a:pPr>
            <a:r>
              <a:rPr lang="ar-IQ" altLang="ar-IQ" sz="1313" b="1" i="1">
                <a:solidFill>
                  <a:srgbClr val="0C6A1C"/>
                </a:solidFill>
                <a:latin typeface="Palatino Linotype" panose="02040502050505030304" pitchFamily="18" charset="0"/>
                <a:cs typeface="Ali_K_Samik" pitchFamily="2" charset="-78"/>
              </a:rPr>
              <a:t>سوثاس</a:t>
            </a:r>
          </a:p>
          <a:p>
            <a:pPr eaLnBrk="1" hangingPunct="1">
              <a:spcBef>
                <a:spcPct val="50000"/>
              </a:spcBef>
            </a:pPr>
            <a:r>
              <a:rPr lang="ar-IQ" altLang="ar-IQ" sz="1313" b="1" i="1">
                <a:solidFill>
                  <a:srgbClr val="0C6A1C"/>
                </a:solidFill>
                <a:latin typeface="Palatino Linotype" panose="02040502050505030304" pitchFamily="18" charset="0"/>
                <a:cs typeface="Ali_K_Samik" pitchFamily="2" charset="-78"/>
              </a:rPr>
              <a:t> بؤ طويَطرتنتان</a:t>
            </a:r>
            <a:endParaRPr lang="en-US" altLang="ar-IQ" sz="1313" b="1" i="1">
              <a:solidFill>
                <a:srgbClr val="0C6A1C"/>
              </a:solidFill>
              <a:latin typeface="Palatino Linotype" panose="02040502050505030304" pitchFamily="18" charset="0"/>
              <a:cs typeface="Ali_K_Samik" pitchFamily="2" charset="-78"/>
            </a:endParaRPr>
          </a:p>
        </p:txBody>
      </p:sp>
      <p:sp>
        <p:nvSpPr>
          <p:cNvPr id="18" name="مستطيل 13"/>
          <p:cNvSpPr/>
          <p:nvPr/>
        </p:nvSpPr>
        <p:spPr>
          <a:xfrm>
            <a:off x="1976664" y="4093154"/>
            <a:ext cx="3082652" cy="443006"/>
          </a:xfrm>
          <a:prstGeom prst="rect">
            <a:avLst/>
          </a:prstGeom>
        </p:spPr>
        <p:txBody>
          <a:bodyPr wrap="square">
            <a:spAutoFit/>
          </a:bodyPr>
          <a:lstStyle/>
          <a:p>
            <a:pPr algn="r" eaLnBrk="1" hangingPunct="1">
              <a:lnSpc>
                <a:spcPct val="90000"/>
              </a:lnSpc>
              <a:defRPr/>
            </a:pPr>
            <a:r>
              <a:rPr lang="ar-SA" altLang="ar-IQ" sz="2532" dirty="0" smtClean="0">
                <a:cs typeface="Mudir MT" pitchFamily="2" charset="0"/>
              </a:rPr>
              <a:t>نهاية </a:t>
            </a:r>
            <a:r>
              <a:rPr lang="ar-SA" altLang="ar-IQ" sz="2532" dirty="0">
                <a:cs typeface="Mudir MT" pitchFamily="2" charset="0"/>
              </a:rPr>
              <a:t>الفصل </a:t>
            </a:r>
            <a:r>
              <a:rPr lang="ar-IQ" altLang="ar-IQ" sz="2532" dirty="0" smtClean="0">
                <a:cs typeface="Mudir MT" pitchFamily="2" charset="0"/>
              </a:rPr>
              <a:t>الثاني</a:t>
            </a:r>
            <a:r>
              <a:rPr lang="ar-SA" altLang="ar-IQ" sz="2532" dirty="0" smtClean="0">
                <a:cs typeface="Mudir MT" pitchFamily="2" charset="0"/>
              </a:rPr>
              <a:t> </a:t>
            </a:r>
            <a:r>
              <a:rPr lang="ar-IQ" altLang="ar-IQ" sz="2532" b="1" dirty="0" smtClean="0"/>
              <a:t>التعلم</a:t>
            </a:r>
            <a:endParaRPr lang="ar-SA" altLang="ar-IQ" sz="2532" dirty="0"/>
          </a:p>
        </p:txBody>
      </p:sp>
    </p:spTree>
    <p:extLst>
      <p:ext uri="{BB962C8B-B14F-4D97-AF65-F5344CB8AC3E}">
        <p14:creationId xmlns:p14="http://schemas.microsoft.com/office/powerpoint/2010/main" val="2654227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027791"/>
          </a:xfrm>
        </p:spPr>
        <p:txBody>
          <a:bodyPr>
            <a:normAutofit/>
          </a:bodyPr>
          <a:lstStyle/>
          <a:p>
            <a:r>
              <a:rPr lang="ar-IQ" dirty="0"/>
              <a:t>على الرغم من اختلاف مدارس علم النفس في نظرتها إلى طبيعة التعلم والتعريف الموحد. يتضح مما سبق أن التعلم هو</a:t>
            </a:r>
            <a:r>
              <a:rPr lang="ar-IQ" dirty="0" smtClean="0"/>
              <a:t>:</a:t>
            </a:r>
          </a:p>
          <a:p>
            <a:endParaRPr lang="ar-IQ" dirty="0"/>
          </a:p>
          <a:p>
            <a:r>
              <a:rPr lang="ar-IQ" dirty="0" smtClean="0"/>
              <a:t> </a:t>
            </a:r>
            <a:r>
              <a:rPr lang="ar-IQ" b="1" dirty="0"/>
              <a:t>"تغير شبه دائم في إمكانية السلوك، ينتج عن مرور الفرد بخبرة، أو ممارسة، أو تدريب، مصحوباً بعملية التعزيز"</a:t>
            </a:r>
            <a:r>
              <a:rPr lang="ar-IQ" dirty="0"/>
              <a:t>. </a:t>
            </a:r>
            <a:endParaRPr lang="en-US" dirty="0"/>
          </a:p>
          <a:p>
            <a:endParaRPr lang="ar-IQ" dirty="0"/>
          </a:p>
        </p:txBody>
      </p:sp>
    </p:spTree>
    <p:extLst>
      <p:ext uri="{BB962C8B-B14F-4D97-AF65-F5344CB8AC3E}">
        <p14:creationId xmlns:p14="http://schemas.microsoft.com/office/powerpoint/2010/main" val="2635276595"/>
      </p:ext>
    </p:extLst>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228600"/>
            <a:ext cx="8077200" cy="6080125"/>
          </a:xfrm>
        </p:spPr>
        <p:txBody>
          <a:bodyPr rtlCol="0">
            <a:normAutofit/>
          </a:bodyPr>
          <a:lstStyle/>
          <a:p>
            <a:pPr marL="91440" indent="-91440" algn="just" rtl="1" eaLnBrk="1" fontAlgn="auto" hangingPunct="1">
              <a:lnSpc>
                <a:spcPct val="140000"/>
              </a:lnSpc>
              <a:spcAft>
                <a:spcPts val="0"/>
              </a:spcAft>
              <a:buFont typeface="Wingdings" panose="05000000000000000000" pitchFamily="2" charset="2"/>
              <a:buNone/>
              <a:defRPr/>
            </a:pPr>
            <a:endParaRPr lang="ar-IQ" altLang="ar-IQ" sz="3200" dirty="0" smtClean="0">
              <a:solidFill>
                <a:schemeClr val="tx1">
                  <a:lumMod val="75000"/>
                  <a:lumOff val="25000"/>
                </a:schemeClr>
              </a:solidFill>
              <a:cs typeface="Ali_K_Samik" pitchFamily="2" charset="-78"/>
            </a:endParaRPr>
          </a:p>
          <a:p>
            <a:pPr marL="91440" indent="-91440" algn="just" eaLnBrk="1" fontAlgn="auto" hangingPunct="1">
              <a:lnSpc>
                <a:spcPct val="140000"/>
              </a:lnSpc>
              <a:spcAft>
                <a:spcPts val="0"/>
              </a:spcAft>
              <a:buFont typeface="Wingdings" panose="05000000000000000000" pitchFamily="2" charset="2"/>
              <a:buNone/>
              <a:defRPr/>
            </a:pPr>
            <a:endParaRPr lang="ar-IQ" altLang="ar-IQ" dirty="0">
              <a:solidFill>
                <a:schemeClr val="tx1">
                  <a:lumMod val="75000"/>
                  <a:lumOff val="25000"/>
                </a:schemeClr>
              </a:solidFill>
              <a:cs typeface="Ali_K_Sharif bold" pitchFamily="2" charset="-78"/>
            </a:endParaRPr>
          </a:p>
        </p:txBody>
      </p:sp>
      <p:graphicFrame>
        <p:nvGraphicFramePr>
          <p:cNvPr id="3" name="Diagram 2"/>
          <p:cNvGraphicFramePr/>
          <p:nvPr>
            <p:extLst/>
          </p:nvPr>
        </p:nvGraphicFramePr>
        <p:xfrm>
          <a:off x="0" y="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3505200" y="2378075"/>
            <a:ext cx="2209800" cy="1931988"/>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a:solidFill>
                  <a:schemeClr val="tx1"/>
                </a:solidFill>
              </a:rPr>
              <a:t>أشكال التعلم:</a:t>
            </a:r>
            <a:r>
              <a:rPr lang="ar-IQ" sz="2400" dirty="0">
                <a:solidFill>
                  <a:schemeClr val="tx1"/>
                </a:solidFill>
              </a:rPr>
              <a:t> </a:t>
            </a:r>
            <a:endParaRPr lang="en-US" sz="2400" dirty="0">
              <a:solidFill>
                <a:schemeClr val="tx1"/>
              </a:solidFill>
              <a:effectLst/>
            </a:endParaRPr>
          </a:p>
        </p:txBody>
      </p:sp>
      <p:sp>
        <p:nvSpPr>
          <p:cNvPr id="19" name="Oval 18"/>
          <p:cNvSpPr/>
          <p:nvPr/>
        </p:nvSpPr>
        <p:spPr>
          <a:xfrm>
            <a:off x="6172199" y="2667000"/>
            <a:ext cx="3022867" cy="14398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728" indent="0">
              <a:buNone/>
            </a:pPr>
            <a:r>
              <a:rPr lang="ar-IQ" sz="2400" b="1" dirty="0" smtClean="0">
                <a:solidFill>
                  <a:schemeClr val="tx1"/>
                </a:solidFill>
              </a:rPr>
              <a:t>2-التعلم </a:t>
            </a:r>
            <a:r>
              <a:rPr lang="ar-IQ" sz="2400" b="1" dirty="0">
                <a:solidFill>
                  <a:schemeClr val="tx1"/>
                </a:solidFill>
              </a:rPr>
              <a:t>المعرفي،</a:t>
            </a:r>
            <a:r>
              <a:rPr lang="ar-IQ" sz="2400" dirty="0">
                <a:solidFill>
                  <a:schemeClr val="tx1"/>
                </a:solidFill>
              </a:rPr>
              <a:t> كتغير في الناحية  المعرفية.</a:t>
            </a:r>
            <a:endParaRPr lang="en-US" sz="2400" dirty="0">
              <a:solidFill>
                <a:schemeClr val="tx1"/>
              </a:solidFill>
            </a:endParaRPr>
          </a:p>
        </p:txBody>
      </p:sp>
      <p:sp>
        <p:nvSpPr>
          <p:cNvPr id="21" name="Oval 20"/>
          <p:cNvSpPr/>
          <p:nvPr/>
        </p:nvSpPr>
        <p:spPr>
          <a:xfrm>
            <a:off x="-269953" y="2720842"/>
            <a:ext cx="3022866" cy="143986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728" indent="0">
              <a:buNone/>
            </a:pPr>
            <a:r>
              <a:rPr lang="ar-IQ" sz="2400" b="1" dirty="0" smtClean="0">
                <a:solidFill>
                  <a:schemeClr val="tx1"/>
                </a:solidFill>
              </a:rPr>
              <a:t>4-تعلم </a:t>
            </a:r>
            <a:r>
              <a:rPr lang="ar-IQ" sz="2400" b="1" dirty="0">
                <a:solidFill>
                  <a:schemeClr val="tx1"/>
                </a:solidFill>
              </a:rPr>
              <a:t>حل المشكلات.</a:t>
            </a:r>
            <a:r>
              <a:rPr lang="ar-IQ" sz="2400" dirty="0">
                <a:solidFill>
                  <a:schemeClr val="tx1"/>
                </a:solidFill>
              </a:rPr>
              <a:t> </a:t>
            </a:r>
            <a:endParaRPr lang="en-US" sz="2400" dirty="0">
              <a:solidFill>
                <a:schemeClr val="tx1"/>
              </a:solidFill>
            </a:endParaRPr>
          </a:p>
        </p:txBody>
      </p:sp>
      <p:grpSp>
        <p:nvGrpSpPr>
          <p:cNvPr id="22" name="Group 21"/>
          <p:cNvGrpSpPr/>
          <p:nvPr/>
        </p:nvGrpSpPr>
        <p:grpSpPr>
          <a:xfrm rot="16200000">
            <a:off x="4234109" y="1908832"/>
            <a:ext cx="646523" cy="334059"/>
            <a:chOff x="3676206" y="1850340"/>
            <a:chExt cx="226245" cy="363319"/>
          </a:xfrm>
          <a:solidFill>
            <a:schemeClr val="accent2">
              <a:lumMod val="40000"/>
              <a:lumOff val="60000"/>
            </a:schemeClr>
          </a:solidFill>
        </p:grpSpPr>
        <p:sp>
          <p:nvSpPr>
            <p:cNvPr id="23" name="Right Arrow 22"/>
            <p:cNvSpPr/>
            <p:nvPr/>
          </p:nvSpPr>
          <p:spPr>
            <a:xfrm>
              <a:off x="3676206" y="1850340"/>
              <a:ext cx="226245" cy="363319"/>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txBox="1"/>
            <p:nvPr/>
          </p:nvSpPr>
          <p:spPr>
            <a:xfrm>
              <a:off x="3676206" y="1923004"/>
              <a:ext cx="158372" cy="21799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sp>
        <p:nvSpPr>
          <p:cNvPr id="11" name="Oval 10"/>
          <p:cNvSpPr/>
          <p:nvPr/>
        </p:nvSpPr>
        <p:spPr>
          <a:xfrm>
            <a:off x="2814418" y="113599"/>
            <a:ext cx="3485774" cy="165921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2400" b="1" dirty="0">
                <a:solidFill>
                  <a:schemeClr val="tx1"/>
                </a:solidFill>
              </a:rPr>
              <a:t>1-التعلم الحركي ،</a:t>
            </a:r>
            <a:r>
              <a:rPr lang="ar-IQ" sz="2400" dirty="0">
                <a:solidFill>
                  <a:schemeClr val="tx1"/>
                </a:solidFill>
              </a:rPr>
              <a:t> كتغير في الناحية الحركية. </a:t>
            </a:r>
            <a:endParaRPr lang="en-US" sz="2400" dirty="0">
              <a:solidFill>
                <a:schemeClr val="tx1"/>
              </a:solidFill>
            </a:endParaRPr>
          </a:p>
        </p:txBody>
      </p:sp>
      <p:grpSp>
        <p:nvGrpSpPr>
          <p:cNvPr id="25" name="Group 24"/>
          <p:cNvGrpSpPr/>
          <p:nvPr/>
        </p:nvGrpSpPr>
        <p:grpSpPr>
          <a:xfrm flipH="1">
            <a:off x="2826976" y="3195706"/>
            <a:ext cx="678224" cy="355082"/>
            <a:chOff x="3676206" y="1850340"/>
            <a:chExt cx="226245" cy="363319"/>
          </a:xfrm>
          <a:solidFill>
            <a:schemeClr val="accent2">
              <a:lumMod val="40000"/>
              <a:lumOff val="60000"/>
            </a:schemeClr>
          </a:solidFill>
        </p:grpSpPr>
        <p:sp>
          <p:nvSpPr>
            <p:cNvPr id="26" name="Right Arrow 25"/>
            <p:cNvSpPr/>
            <p:nvPr/>
          </p:nvSpPr>
          <p:spPr>
            <a:xfrm>
              <a:off x="3676206" y="1850340"/>
              <a:ext cx="226245" cy="363319"/>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4"/>
            <p:cNvSpPr txBox="1"/>
            <p:nvPr/>
          </p:nvSpPr>
          <p:spPr>
            <a:xfrm>
              <a:off x="3676206" y="1923004"/>
              <a:ext cx="158372" cy="21799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grpSp>
        <p:nvGrpSpPr>
          <p:cNvPr id="31" name="Group 30"/>
          <p:cNvGrpSpPr/>
          <p:nvPr/>
        </p:nvGrpSpPr>
        <p:grpSpPr>
          <a:xfrm>
            <a:off x="5562600" y="3216729"/>
            <a:ext cx="646523" cy="334059"/>
            <a:chOff x="3676206" y="1850340"/>
            <a:chExt cx="226245" cy="363319"/>
          </a:xfrm>
          <a:solidFill>
            <a:schemeClr val="accent2">
              <a:lumMod val="40000"/>
              <a:lumOff val="60000"/>
            </a:schemeClr>
          </a:solidFill>
        </p:grpSpPr>
        <p:sp>
          <p:nvSpPr>
            <p:cNvPr id="32" name="Right Arrow 31"/>
            <p:cNvSpPr/>
            <p:nvPr/>
          </p:nvSpPr>
          <p:spPr>
            <a:xfrm>
              <a:off x="3676206" y="1850340"/>
              <a:ext cx="226245" cy="363319"/>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p:cNvSpPr txBox="1"/>
            <p:nvPr/>
          </p:nvSpPr>
          <p:spPr>
            <a:xfrm>
              <a:off x="3676206" y="1923004"/>
              <a:ext cx="158372" cy="21799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sp>
        <p:nvSpPr>
          <p:cNvPr id="36" name="Oval 35"/>
          <p:cNvSpPr/>
          <p:nvPr/>
        </p:nvSpPr>
        <p:spPr>
          <a:xfrm>
            <a:off x="2752913" y="4938135"/>
            <a:ext cx="3485774" cy="165921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2400" b="1" dirty="0">
                <a:solidFill>
                  <a:schemeClr val="tx1"/>
                </a:solidFill>
              </a:rPr>
              <a:t>3-التعلم الانفعالي</a:t>
            </a:r>
            <a:r>
              <a:rPr lang="ar-IQ" sz="2400" dirty="0">
                <a:solidFill>
                  <a:schemeClr val="tx1"/>
                </a:solidFill>
              </a:rPr>
              <a:t>، كتغير في الناحية  الانفعالية. </a:t>
            </a:r>
            <a:endParaRPr lang="en-US" sz="2400" dirty="0">
              <a:solidFill>
                <a:schemeClr val="tx1"/>
              </a:solidFill>
            </a:endParaRPr>
          </a:p>
        </p:txBody>
      </p:sp>
      <p:grpSp>
        <p:nvGrpSpPr>
          <p:cNvPr id="37" name="Group 36"/>
          <p:cNvGrpSpPr/>
          <p:nvPr/>
        </p:nvGrpSpPr>
        <p:grpSpPr>
          <a:xfrm rot="5400000">
            <a:off x="4199744" y="4378869"/>
            <a:ext cx="646523" cy="334059"/>
            <a:chOff x="3676206" y="1850340"/>
            <a:chExt cx="226245" cy="363319"/>
          </a:xfrm>
          <a:solidFill>
            <a:schemeClr val="accent2">
              <a:lumMod val="40000"/>
              <a:lumOff val="60000"/>
            </a:schemeClr>
          </a:solidFill>
        </p:grpSpPr>
        <p:sp>
          <p:nvSpPr>
            <p:cNvPr id="40" name="Right Arrow 39"/>
            <p:cNvSpPr/>
            <p:nvPr/>
          </p:nvSpPr>
          <p:spPr>
            <a:xfrm>
              <a:off x="3676206" y="1850340"/>
              <a:ext cx="226245" cy="363319"/>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Right Arrow 4"/>
            <p:cNvSpPr txBox="1"/>
            <p:nvPr/>
          </p:nvSpPr>
          <p:spPr>
            <a:xfrm>
              <a:off x="3676206" y="1923004"/>
              <a:ext cx="158372" cy="217991"/>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spTree>
    <p:extLst>
      <p:ext uri="{BB962C8B-B14F-4D97-AF65-F5344CB8AC3E}">
        <p14:creationId xmlns:p14="http://schemas.microsoft.com/office/powerpoint/2010/main" val="2897108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1"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r>
              <a:rPr lang="ar-SA" b="1" dirty="0"/>
              <a:t>الفرق بين </a:t>
            </a:r>
            <a:r>
              <a:rPr lang="ar-IQ" dirty="0"/>
              <a:t>التعلم(</a:t>
            </a:r>
            <a:r>
              <a:rPr lang="en-US" dirty="0"/>
              <a:t>Learning</a:t>
            </a:r>
            <a:r>
              <a:rPr lang="ar-IQ" dirty="0"/>
              <a:t>) والتعليم(</a:t>
            </a:r>
            <a:r>
              <a:rPr lang="en-US" dirty="0"/>
              <a:t>Teaching</a:t>
            </a:r>
            <a:r>
              <a:rPr lang="ar-IQ" dirty="0"/>
              <a:t>) </a:t>
            </a:r>
            <a:endParaRPr lang="ar-IQ" dirty="0" smtClean="0"/>
          </a:p>
          <a:p>
            <a:pPr marL="109728" indent="0">
              <a:buNone/>
            </a:pPr>
            <a:r>
              <a:rPr lang="ar-IQ" dirty="0" smtClean="0"/>
              <a:t>فبالرغم </a:t>
            </a:r>
            <a:r>
              <a:rPr lang="ar-IQ" dirty="0"/>
              <a:t>من ارتباط الوثيق بين هاتين العمليتين، إلا أن هناك بعض الفروق بينهما، ويمكن تلخيصها على نحو الآتي</a:t>
            </a:r>
            <a:r>
              <a:rPr lang="ar-IQ" dirty="0" smtClean="0"/>
              <a:t>:</a:t>
            </a:r>
            <a:endParaRPr lang="en-US" dirty="0"/>
          </a:p>
          <a:p>
            <a:r>
              <a:rPr lang="ar-SA" dirty="0"/>
              <a:t>1-عملية التعلم</a:t>
            </a:r>
            <a:r>
              <a:rPr lang="ar-IQ" b="1" dirty="0"/>
              <a:t>، </a:t>
            </a:r>
            <a:r>
              <a:rPr lang="ar-SA" dirty="0"/>
              <a:t>تحدث تغير </a:t>
            </a:r>
            <a:r>
              <a:rPr lang="ar-SA" b="1" dirty="0"/>
              <a:t>ايجابي</a:t>
            </a:r>
            <a:r>
              <a:rPr lang="ar-SA" dirty="0"/>
              <a:t> وقد يكون </a:t>
            </a:r>
            <a:r>
              <a:rPr lang="ar-SA" b="1" dirty="0"/>
              <a:t>سلبي</a:t>
            </a:r>
            <a:r>
              <a:rPr lang="ar-SA" dirty="0"/>
              <a:t> أحيانًا، </a:t>
            </a:r>
            <a:r>
              <a:rPr lang="ar-SA" u="sng" dirty="0"/>
              <a:t>فقد يتعلم سلوك سلبي كالتدخين</a:t>
            </a:r>
            <a:r>
              <a:rPr lang="en-US" dirty="0"/>
              <a:t>.</a:t>
            </a:r>
            <a:r>
              <a:rPr lang="en-US" b="1" dirty="0"/>
              <a:t> </a:t>
            </a:r>
            <a:r>
              <a:rPr lang="ar-SA" b="1" dirty="0"/>
              <a:t>عملية التعليم، دائما موجه إيجابي</a:t>
            </a:r>
            <a:r>
              <a:rPr lang="en-US" b="1" dirty="0" smtClean="0"/>
              <a:t>.</a:t>
            </a:r>
            <a:endParaRPr lang="ar-IQ" b="1" dirty="0" smtClean="0"/>
          </a:p>
          <a:p>
            <a:endParaRPr lang="en-US" dirty="0"/>
          </a:p>
          <a:p>
            <a:r>
              <a:rPr lang="ar-SA" dirty="0"/>
              <a:t>2- التعلم يحدث في أي وقت. </a:t>
            </a:r>
            <a:r>
              <a:rPr lang="ar-SA" b="1" dirty="0"/>
              <a:t>التعليم يحدث في بيئة محددة غالبا</a:t>
            </a:r>
            <a:r>
              <a:rPr lang="en-US" u="sng" dirty="0"/>
              <a:t>. </a:t>
            </a:r>
            <a:r>
              <a:rPr lang="ar-SA" u="sng" dirty="0"/>
              <a:t>فالتعليم المدرسي يتضمن نظامًا وسياقًا معينًا هما</a:t>
            </a:r>
            <a:r>
              <a:rPr lang="en-US" u="sng" dirty="0"/>
              <a:t>:</a:t>
            </a:r>
            <a:r>
              <a:rPr lang="ar-SA" dirty="0"/>
              <a:t> المعلم، المتعلم، المنهج، المبنى المدرسي</a:t>
            </a:r>
            <a:r>
              <a:rPr lang="en-US" dirty="0"/>
              <a:t>.</a:t>
            </a:r>
          </a:p>
          <a:p>
            <a:pPr marL="109728" indent="0">
              <a:buNone/>
            </a:pPr>
            <a:endParaRPr lang="ar-IQ"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509120"/>
            <a:ext cx="3014776" cy="1572766"/>
          </a:xfrm>
          <a:prstGeom prst="rect">
            <a:avLst/>
          </a:prstGeom>
        </p:spPr>
      </p:pic>
    </p:spTree>
    <p:extLst>
      <p:ext uri="{BB962C8B-B14F-4D97-AF65-F5344CB8AC3E}">
        <p14:creationId xmlns:p14="http://schemas.microsoft.com/office/powerpoint/2010/main" val="25092571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lgn="just">
              <a:buNone/>
            </a:pPr>
            <a:endParaRPr lang="ar-IQ" b="1" dirty="0" smtClean="0"/>
          </a:p>
          <a:p>
            <a:pPr marL="109728" indent="0" algn="just">
              <a:buNone/>
            </a:pPr>
            <a:endParaRPr lang="en-US" dirty="0" smtClean="0"/>
          </a:p>
          <a:p>
            <a:pPr marL="109728" indent="0" algn="just">
              <a:buNone/>
            </a:pPr>
            <a:r>
              <a:rPr lang="ar-IQ" b="1" dirty="0" smtClean="0"/>
              <a:t>3-</a:t>
            </a:r>
            <a:r>
              <a:rPr lang="ar-SA" dirty="0" smtClean="0"/>
              <a:t> </a:t>
            </a:r>
            <a:r>
              <a:rPr lang="ar-SA" dirty="0"/>
              <a:t>التعلم، عملية تتم في سياقات ثقافية يعيشها الفرد فلا يمكن قياس نتائجه. </a:t>
            </a:r>
            <a:r>
              <a:rPr lang="ar-SA" b="1" dirty="0"/>
              <a:t>التعليم، عملية منظمة مقصودة لتحقيق أهداف</a:t>
            </a:r>
            <a:r>
              <a:rPr lang="ar-SA" dirty="0"/>
              <a:t> </a:t>
            </a:r>
            <a:r>
              <a:rPr lang="ar-SA" b="1" dirty="0"/>
              <a:t>محددة، وبالتالي يمكن قياس نتائجه من خلال الأساليب التقويم كالاختبارات التحصيلية</a:t>
            </a:r>
            <a:r>
              <a:rPr lang="en-US" b="1" dirty="0"/>
              <a:t>.</a:t>
            </a:r>
            <a:endParaRPr lang="en-US" dirty="0"/>
          </a:p>
          <a:p>
            <a:pPr marL="109728" indent="0" algn="just">
              <a:buNone/>
            </a:pPr>
            <a:endParaRPr lang="en-US" dirty="0"/>
          </a:p>
          <a:p>
            <a:pPr marL="109728" indent="0" algn="just">
              <a:buNone/>
            </a:pPr>
            <a:r>
              <a:rPr lang="ar-IQ" b="1" dirty="0" smtClean="0"/>
              <a:t>4-</a:t>
            </a:r>
            <a:r>
              <a:rPr lang="ar-SA" dirty="0"/>
              <a:t>التعلم عملية مستمرة حياتية، أي أنها تبدأ منذ الميلاد إلى الوفاة</a:t>
            </a:r>
            <a:r>
              <a:rPr lang="en-US" dirty="0"/>
              <a:t>.</a:t>
            </a:r>
            <a:r>
              <a:rPr lang="ar-IQ" b="1" dirty="0"/>
              <a:t> التعليم، </a:t>
            </a:r>
            <a:r>
              <a:rPr lang="ar-SA" b="1" dirty="0"/>
              <a:t>عملية مرحلية قد تتوقف عند مرحلة دراسية معينة</a:t>
            </a:r>
            <a:r>
              <a:rPr lang="en-US" b="1" dirty="0"/>
              <a:t>.</a:t>
            </a:r>
            <a:r>
              <a:rPr lang="en-US" dirty="0"/>
              <a:t> </a:t>
            </a:r>
            <a:endParaRPr lang="ar-IQ" dirty="0"/>
          </a:p>
          <a:p>
            <a:pPr marL="109728" indent="0" algn="just">
              <a:buNone/>
            </a:pPr>
            <a:endParaRPr lang="ar-IQ" dirty="0" smtClean="0"/>
          </a:p>
        </p:txBody>
      </p:sp>
    </p:spTree>
    <p:extLst>
      <p:ext uri="{BB962C8B-B14F-4D97-AF65-F5344CB8AC3E}">
        <p14:creationId xmlns:p14="http://schemas.microsoft.com/office/powerpoint/2010/main" val="2750783616"/>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429288"/>
          </a:xfrm>
          <a:ln>
            <a:solidFill>
              <a:schemeClr val="tx1"/>
            </a:solidFill>
          </a:ln>
        </p:spPr>
        <p:txBody>
          <a:bodyPr>
            <a:normAutofit/>
          </a:bodyPr>
          <a:lstStyle/>
          <a:p>
            <a:pPr marL="109728" indent="0" algn="just">
              <a:buNone/>
            </a:pPr>
            <a:endParaRPr lang="en-US" dirty="0"/>
          </a:p>
          <a:p>
            <a:pPr marL="109728" indent="0" algn="just">
              <a:buNone/>
            </a:pPr>
            <a:endParaRPr lang="ar-IQ" dirty="0" smtClean="0"/>
          </a:p>
        </p:txBody>
      </p:sp>
      <p:sp>
        <p:nvSpPr>
          <p:cNvPr id="4" name="Horizontal Scroll 3"/>
          <p:cNvSpPr/>
          <p:nvPr/>
        </p:nvSpPr>
        <p:spPr>
          <a:xfrm>
            <a:off x="1331640" y="1268760"/>
            <a:ext cx="6336704" cy="4459272"/>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just" rtl="1">
              <a:lnSpc>
                <a:spcPct val="115000"/>
              </a:lnSpc>
              <a:spcBef>
                <a:spcPts val="600"/>
              </a:spcBef>
              <a:spcAft>
                <a:spcPts val="600"/>
              </a:spcAft>
            </a:pPr>
            <a:r>
              <a:rPr lang="ar-IQ" sz="24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TE27E3AC8t00"/>
              </a:rPr>
              <a:t>تدريب جماعي:</a:t>
            </a:r>
            <a:r>
              <a:rPr lang="ar-IQ"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TE27E3AC8t00"/>
              </a:rPr>
              <a:t> يجب أن يتعرف المعلم على المناخ الذي يتم فيه تعديل وتشكيل السلوك، أو بمعنى آخر </a:t>
            </a:r>
            <a:r>
              <a:rPr lang="ar-IQ" sz="24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TE27E3AC8t00"/>
              </a:rPr>
              <a:t>الشروط التي يجب أن تتوفر حتى تحدث عملية التعلم. بالتعاون مع أفراد مجموعتك أذكر 1-شروط حدوث عملية التعلم. 2- العوامل التي تؤثر في عملية التعلم</a:t>
            </a:r>
            <a:r>
              <a:rPr lang="en-US" sz="24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TE27E3AC8t00"/>
              </a:rPr>
              <a:t>: </a:t>
            </a:r>
            <a:r>
              <a:rPr lang="en-US" sz="2400" b="1" dirty="0">
                <a:ln>
                  <a:noFill/>
                </a:ln>
                <a:solidFill>
                  <a:srgbClr val="000000"/>
                </a:solidFill>
                <a:effectLst>
                  <a:outerShdw blurRad="38100" dist="19050" dir="2700000" algn="tl">
                    <a:schemeClr val="dk1">
                      <a:alpha val="40000"/>
                    </a:schemeClr>
                  </a:outerShdw>
                </a:effectLst>
                <a:latin typeface="TTE27E3AC8t0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a:p>
            <a:pPr algn="just" rtl="1">
              <a:lnSpc>
                <a:spcPct val="115000"/>
              </a:lnSpc>
              <a:spcAft>
                <a:spcPts val="0"/>
              </a:spcAft>
            </a:pPr>
            <a:r>
              <a:rPr lang="ar-IQ" sz="24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2400" dirty="0">
                <a:ln>
                  <a:noFill/>
                </a:ln>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3271757"/>
      </p:ext>
    </p:extLst>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2249</TotalTime>
  <Words>4020</Words>
  <Application>Microsoft Office PowerPoint</Application>
  <PresentationFormat>On-screen Show (4:3)</PresentationFormat>
  <Paragraphs>339</Paragraphs>
  <Slides>49</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49</vt:i4>
      </vt:variant>
    </vt:vector>
  </HeadingPairs>
  <TitlesOfParts>
    <vt:vector size="66" baseType="lpstr">
      <vt:lpstr>AL-Aser</vt:lpstr>
      <vt:lpstr>Ali_K_Samik</vt:lpstr>
      <vt:lpstr>Ali_K_Sharif bold</vt:lpstr>
      <vt:lpstr>Arial</vt:lpstr>
      <vt:lpstr>Calibri</vt:lpstr>
      <vt:lpstr>Lucida Sans Unicode</vt:lpstr>
      <vt:lpstr>Mudir MT</vt:lpstr>
      <vt:lpstr>Palatino Linotype</vt:lpstr>
      <vt:lpstr>PT Bold Heading</vt:lpstr>
      <vt:lpstr>Times New Roman</vt:lpstr>
      <vt:lpstr>Times New Roman (Arabic)</vt:lpstr>
      <vt:lpstr>TTE27E3AC8t00</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شروط حدوث التعلم (1)</vt:lpstr>
      <vt:lpstr>شروط حدوث التعلم (2)</vt:lpstr>
      <vt:lpstr>شروط حدوث التعلم (3)</vt:lpstr>
      <vt:lpstr>شروط حدوث التعلم (4)</vt:lpstr>
      <vt:lpstr>PowerPoint Presentation</vt:lpstr>
      <vt:lpstr>العوامل التي تؤثر في عملية التعلم (1)</vt:lpstr>
      <vt:lpstr>العوامل التي تؤثر في عملية التعلم (2)</vt:lpstr>
      <vt:lpstr>"قل لي وسوف أنسى. أرني وقد أتذكر. أشركني وسوف افهم".</vt:lpstr>
      <vt:lpstr>العوامل التي تؤثر في عملية التعلم (3)</vt:lpstr>
      <vt:lpstr>PowerPoint Presentation</vt:lpstr>
      <vt:lpstr>العوامل التي تؤثر في عملية التعلم (4)</vt:lpstr>
      <vt:lpstr>العوامل التي تؤثر في عملية التعلم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ملاحظة: </vt:lpstr>
      <vt:lpstr>PowerPoint Presentation</vt:lpstr>
      <vt:lpstr>PowerPoint Presentation</vt:lpstr>
      <vt:lpstr>تدریب فردی،</vt:lpstr>
      <vt:lpstr>يرى أصحاب نظرية الجشطلت</vt:lpstr>
      <vt:lpstr>تجارب كوهلر:</vt:lpstr>
      <vt:lpstr>PowerPoint Presentation</vt:lpstr>
      <vt:lpstr>PowerPoint Presentation</vt:lpstr>
      <vt:lpstr>الشروط الضرورية لحدوث التعلم بالاستبصار</vt:lpstr>
      <vt:lpstr> تطبيقات تربوية للمعلم:</vt:lpstr>
      <vt:lpstr>2-نظرية التعلم الاجتماعي ((The Social Learning Theory ) ایضاً نظرية التعلم بالملاحظة)</vt:lpstr>
      <vt:lpstr>نموذج باندورا:</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deer</dc:creator>
  <cp:lastModifiedBy>Windows User</cp:lastModifiedBy>
  <cp:revision>262</cp:revision>
  <dcterms:created xsi:type="dcterms:W3CDTF">2012-03-04T12:32:24Z</dcterms:created>
  <dcterms:modified xsi:type="dcterms:W3CDTF">2019-05-22T14:56:40Z</dcterms:modified>
</cp:coreProperties>
</file>