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15"/>
  </p:notesMasterIdLst>
  <p:sldIdLst>
    <p:sldId id="256" r:id="rId2"/>
    <p:sldId id="271" r:id="rId3"/>
    <p:sldId id="272" r:id="rId4"/>
    <p:sldId id="273" r:id="rId5"/>
    <p:sldId id="267" r:id="rId6"/>
    <p:sldId id="257" r:id="rId7"/>
    <p:sldId id="268" r:id="rId8"/>
    <p:sldId id="269" r:id="rId9"/>
    <p:sldId id="270" r:id="rId10"/>
    <p:sldId id="258" r:id="rId11"/>
    <p:sldId id="259" r:id="rId12"/>
    <p:sldId id="260"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182" autoAdjust="0"/>
  </p:normalViewPr>
  <p:slideViewPr>
    <p:cSldViewPr snapToGrid="0">
      <p:cViewPr varScale="1">
        <p:scale>
          <a:sx n="68" d="100"/>
          <a:sy n="68" d="100"/>
        </p:scale>
        <p:origin x="8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C56B92-081B-4221-B718-D551DAF8C31F}" type="datetimeFigureOut">
              <a:rPr lang="en-US" smtClean="0"/>
              <a:t>5/23/2019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1B342-6A0D-4784-8929-68CB579AA6B3}" type="slidenum">
              <a:rPr lang="en-US" smtClean="0"/>
              <a:t>‹#›</a:t>
            </a:fld>
            <a:endParaRPr lang="en-US"/>
          </a:p>
        </p:txBody>
      </p:sp>
    </p:spTree>
    <p:extLst>
      <p:ext uri="{BB962C8B-B14F-4D97-AF65-F5344CB8AC3E}">
        <p14:creationId xmlns:p14="http://schemas.microsoft.com/office/powerpoint/2010/main" val="2962161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SA" sz="1200" kern="1200" dirty="0" smtClean="0">
                <a:solidFill>
                  <a:schemeClr val="tx1"/>
                </a:solidFill>
                <a:effectLst/>
                <a:latin typeface="+mn-lt"/>
                <a:ea typeface="+mn-ea"/>
                <a:cs typeface="+mn-cs"/>
              </a:rPr>
              <a:t>وبعد توضيح الأسس والمعايير والمتطلبات فإنه ينبغي للمدرس الإصرار على تطبيقهم لها، وأنه سيتخذ الإجراءات اللازمة ضد من يحاول خرقها، أو عدم احترامها. كمايجب على المدرس عدم التسامح فيما يضعه من أنظمة وتعليمات عادلة، وعدم فسح المجال للاستثناءات لأن ذلك يدعو إلى عدم التقيد والوثوق بتلك التعليمات.</a:t>
            </a:r>
            <a:endParaRPr lang="en-US" dirty="0" smtClean="0">
              <a:effectLst/>
            </a:endParaRPr>
          </a:p>
          <a:p>
            <a:pPr rtl="1"/>
            <a:r>
              <a:rPr lang="ar-SA" sz="1200" kern="1200" dirty="0" smtClean="0">
                <a:solidFill>
                  <a:schemeClr val="tx1"/>
                </a:solidFill>
                <a:effectLst/>
                <a:latin typeface="+mn-lt"/>
                <a:ea typeface="+mn-ea"/>
                <a:cs typeface="+mn-cs"/>
              </a:rPr>
              <a:t>كثير من المدرسين الجدد يخفقون في تحديد التعليمات والأنظمة المطلوبة في بداية العام، فيضطرون بعد ذلك لوقف التدريس بعد أسبوعين أو ثلاثة لتوضيح تلك التعليمات، بعد أن حصل من بعض الطلبة بعض السلوكيات أو المخالفات التي كان بالامكان تلافيها من قبل.</a:t>
            </a:r>
            <a:endParaRPr lang="en-US" dirty="0" smtClean="0">
              <a:effectLst/>
            </a:endParaRPr>
          </a:p>
          <a:p>
            <a:pPr rtl="1"/>
            <a:r>
              <a:rPr lang="ar-SA" sz="1200" kern="1200" dirty="0" smtClean="0">
                <a:solidFill>
                  <a:schemeClr val="tx1"/>
                </a:solidFill>
                <a:effectLst/>
                <a:latin typeface="+mn-lt"/>
                <a:ea typeface="+mn-ea"/>
                <a:cs typeface="+mn-cs"/>
              </a:rPr>
              <a:t>وعلى الرغم من أن من المهم أن تتعرف على مستوى طلبة الفصل ومدى تحصيلهم العلمي قبل البدء معهم، إلا أن إجراء اختبار لهم في أول لقاء معهم سيشعرهم بالخوف وعدم الارتياح، وبالتالي عدم تقديم نتيجة مرضية، ولذلك فإنه من المهم التدرج والاقتصار في الدرس الأول على تقديم درس قصير مع الحرص على بناء علاقة جيدة مع الجميع من خلال التعارف.</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F761B342-6A0D-4784-8929-68CB579AA6B3}" type="slidenum">
              <a:rPr lang="en-US" smtClean="0"/>
              <a:t>5</a:t>
            </a:fld>
            <a:endParaRPr lang="en-US"/>
          </a:p>
        </p:txBody>
      </p:sp>
    </p:spTree>
    <p:extLst>
      <p:ext uri="{BB962C8B-B14F-4D97-AF65-F5344CB8AC3E}">
        <p14:creationId xmlns:p14="http://schemas.microsoft.com/office/powerpoint/2010/main" val="208029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1B342-6A0D-4784-8929-68CB579AA6B3}" type="slidenum">
              <a:rPr lang="en-US" smtClean="0"/>
              <a:t>7</a:t>
            </a:fld>
            <a:endParaRPr lang="en-US"/>
          </a:p>
        </p:txBody>
      </p:sp>
    </p:spTree>
    <p:extLst>
      <p:ext uri="{BB962C8B-B14F-4D97-AF65-F5344CB8AC3E}">
        <p14:creationId xmlns:p14="http://schemas.microsoft.com/office/powerpoint/2010/main" val="419568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2824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4889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28964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1651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4484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7801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084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169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88299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305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88535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61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756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952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21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0808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303606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9501" y="693299"/>
            <a:ext cx="7766936" cy="1646302"/>
          </a:xfrm>
        </p:spPr>
        <p:txBody>
          <a:bodyPr/>
          <a:lstStyle/>
          <a:p>
            <a:pPr algn="ctr"/>
            <a:r>
              <a:rPr lang="ar-SA" sz="2800" b="1" dirty="0"/>
              <a:t>الفصل الخامس</a:t>
            </a:r>
            <a:r>
              <a:rPr lang="ar-SA" sz="2800" b="1" dirty="0" smtClean="0"/>
              <a:t>:</a:t>
            </a:r>
            <a:endParaRPr lang="en-US" sz="2800" dirty="0"/>
          </a:p>
        </p:txBody>
      </p:sp>
      <p:sp>
        <p:nvSpPr>
          <p:cNvPr id="3" name="Subtitle 2"/>
          <p:cNvSpPr>
            <a:spLocks noGrp="1"/>
          </p:cNvSpPr>
          <p:nvPr>
            <p:ph type="subTitle" idx="1"/>
          </p:nvPr>
        </p:nvSpPr>
        <p:spPr/>
        <p:txBody>
          <a:bodyPr/>
          <a:lstStyle/>
          <a:p>
            <a:r>
              <a:rPr lang="ar-SA" b="1" dirty="0"/>
              <a:t>شخصية المعلم والتفاعل الصفي بين المعلم والتلميذ :</a:t>
            </a:r>
            <a:r>
              <a:rPr lang="en-US" dirty="0"/>
              <a:t/>
            </a:r>
            <a:br>
              <a:rPr lang="en-US" dirty="0"/>
            </a:br>
            <a:endParaRPr lang="en-US" dirty="0"/>
          </a:p>
        </p:txBody>
      </p:sp>
    </p:spTree>
    <p:extLst>
      <p:ext uri="{BB962C8B-B14F-4D97-AF65-F5344CB8AC3E}">
        <p14:creationId xmlns:p14="http://schemas.microsoft.com/office/powerpoint/2010/main" val="2701530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p:nvPr/>
        </p:nvSpPr>
        <p:spPr>
          <a:xfrm>
            <a:off x="1524000" y="1282564"/>
            <a:ext cx="7084454" cy="855543"/>
          </a:xfrm>
          <a:prstGeom prst="round2DiagRect">
            <a:avLst>
              <a:gd name="adj1" fmla="val 0"/>
              <a:gd name="adj2" fmla="val 0"/>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SA" sz="2800" b="1" dirty="0"/>
              <a:t>1-المعلم كخبير تعليمي:</a:t>
            </a:r>
            <a:r>
              <a:rPr lang="ar-SA" sz="2800" dirty="0"/>
              <a:t> </a:t>
            </a:r>
            <a:endParaRPr lang="en-US" sz="2800" dirty="0"/>
          </a:p>
        </p:txBody>
      </p:sp>
      <p:sp>
        <p:nvSpPr>
          <p:cNvPr id="10" name="Rectangle 2"/>
          <p:cNvSpPr/>
          <p:nvPr/>
        </p:nvSpPr>
        <p:spPr>
          <a:xfrm>
            <a:off x="8610600" y="1239129"/>
            <a:ext cx="1905000" cy="1031451"/>
          </a:xfrm>
          <a:prstGeom prst="round2DiagRect">
            <a:avLst>
              <a:gd name="adj1" fmla="val 0"/>
              <a:gd name="adj2" fmla="val 0"/>
            </a:avLst>
          </a:prstGeom>
          <a:ln/>
        </p:spPr>
        <p:style>
          <a:lnRef idx="3">
            <a:schemeClr val="lt1"/>
          </a:lnRef>
          <a:fillRef idx="1">
            <a:schemeClr val="accent3"/>
          </a:fillRef>
          <a:effectRef idx="1">
            <a:schemeClr val="accent3"/>
          </a:effectRef>
          <a:fontRef idx="minor">
            <a:schemeClr val="lt1"/>
          </a:fontRef>
        </p:style>
        <p:txBody>
          <a:bodyPr rtlCol="0" anchor="ctr"/>
          <a:lstStyle/>
          <a:p>
            <a:pPr algn="ctr" rtl="1"/>
            <a:r>
              <a:rPr lang="ar-JO" sz="3200" b="1" dirty="0">
                <a:ln w="0"/>
                <a:solidFill>
                  <a:schemeClr val="tx1"/>
                </a:solidFill>
                <a:effectLst>
                  <a:outerShdw blurRad="38100" dist="19050" dir="2700000" algn="tl" rotWithShape="0">
                    <a:schemeClr val="dk1">
                      <a:alpha val="40000"/>
                    </a:schemeClr>
                  </a:outerShdw>
                </a:effectLst>
                <a:latin typeface="Traditional Arabic" pitchFamily="18" charset="-78"/>
                <a:cs typeface="Traditional Arabic" pitchFamily="18" charset="-78"/>
              </a:rPr>
              <a:t>أولا</a:t>
            </a:r>
            <a:endParaRPr lang="ar-SA" sz="3200" b="1" dirty="0">
              <a:ln w="0"/>
              <a:solidFill>
                <a:schemeClr val="tx1"/>
              </a:solidFill>
              <a:effectLst>
                <a:outerShdw blurRad="38100" dist="19050" dir="2700000" algn="tl" rotWithShape="0">
                  <a:schemeClr val="dk1">
                    <a:alpha val="40000"/>
                  </a:schemeClr>
                </a:outerShdw>
              </a:effectLst>
              <a:latin typeface="Traditional Arabic" pitchFamily="18" charset="-78"/>
              <a:cs typeface="Traditional Arabic" pitchFamily="18" charset="-78"/>
            </a:endParaRPr>
          </a:p>
        </p:txBody>
      </p:sp>
      <p:sp>
        <p:nvSpPr>
          <p:cNvPr id="11" name="Round Diagonal Corner Rectangle 1"/>
          <p:cNvSpPr/>
          <p:nvPr/>
        </p:nvSpPr>
        <p:spPr>
          <a:xfrm>
            <a:off x="2434882" y="142287"/>
            <a:ext cx="6264275" cy="838200"/>
          </a:xfrm>
          <a:prstGeom prst="round2DiagRect">
            <a:avLst>
              <a:gd name="adj1" fmla="val 50000"/>
              <a:gd name="adj2" fmla="val 0"/>
            </a:avLst>
          </a:prstGeom>
          <a:solidFill>
            <a:srgbClr val="00206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3">
            <a:schemeClr val="lt1"/>
          </a:lnRef>
          <a:fillRef idx="1">
            <a:schemeClr val="accent2"/>
          </a:fillRef>
          <a:effectRef idx="1">
            <a:schemeClr val="accent2"/>
          </a:effectRef>
          <a:fontRef idx="minor">
            <a:schemeClr val="lt1"/>
          </a:fontRef>
        </p:style>
        <p:txBody>
          <a:bodyPr rtlCol="0" anchor="ctr"/>
          <a:lstStyle/>
          <a:p>
            <a:r>
              <a:rPr lang="ar-SA" sz="3200" b="1" dirty="0"/>
              <a:t>أدوار المعلم:</a:t>
            </a:r>
            <a:endParaRPr lang="en-US" sz="3200" dirty="0"/>
          </a:p>
        </p:txBody>
      </p:sp>
      <p:sp>
        <p:nvSpPr>
          <p:cNvPr id="17" name="TextBox 5"/>
          <p:cNvSpPr txBox="1"/>
          <p:nvPr/>
        </p:nvSpPr>
        <p:spPr>
          <a:xfrm>
            <a:off x="1761432" y="2193384"/>
            <a:ext cx="6827705" cy="1938992"/>
          </a:xfrm>
          <a:prstGeom prst="rect">
            <a:avLst/>
          </a:prstGeom>
          <a:noFill/>
        </p:spPr>
        <p:txBody>
          <a:bodyPr wrap="square" rtlCol="0">
            <a:spAutoFit/>
          </a:bodyPr>
          <a:lstStyle/>
          <a:p>
            <a:pPr algn="just" rtl="1"/>
            <a:r>
              <a:rPr lang="ar-SA" sz="2400" dirty="0"/>
              <a:t>يجب ان يكون المعلم قادراً على اتخاذ سلسلة من القرارارت حول عملية التعلم تتعلق بالأهداف التربوية، وعملية التقويم، وطرائق التدريس، والوسائل التعليمية، والمراجع، والواجبات البيتية، وحاجات الطلبة.</a:t>
            </a:r>
            <a:endParaRPr lang="ar-SA" sz="2400" b="1" dirty="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18" name="Rectangle 2"/>
          <p:cNvSpPr/>
          <p:nvPr/>
        </p:nvSpPr>
        <p:spPr>
          <a:xfrm>
            <a:off x="1524000" y="4009425"/>
            <a:ext cx="7084454" cy="855543"/>
          </a:xfrm>
          <a:prstGeom prst="round2DiagRect">
            <a:avLst>
              <a:gd name="adj1" fmla="val 0"/>
              <a:gd name="adj2" fmla="val 0"/>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SA" b="1" dirty="0"/>
              <a:t>2-المعلم كمدير تربوي:</a:t>
            </a:r>
            <a:r>
              <a:rPr lang="ar-SA" dirty="0"/>
              <a:t> </a:t>
            </a:r>
            <a:endParaRPr lang="en-US" sz="2400" dirty="0"/>
          </a:p>
        </p:txBody>
      </p:sp>
      <p:sp>
        <p:nvSpPr>
          <p:cNvPr id="20" name="Rectangle 2"/>
          <p:cNvSpPr/>
          <p:nvPr/>
        </p:nvSpPr>
        <p:spPr>
          <a:xfrm>
            <a:off x="8610600" y="3909718"/>
            <a:ext cx="1905000" cy="1031451"/>
          </a:xfrm>
          <a:prstGeom prst="round2DiagRect">
            <a:avLst>
              <a:gd name="adj1" fmla="val 0"/>
              <a:gd name="adj2" fmla="val 0"/>
            </a:avLst>
          </a:prstGeom>
          <a:ln/>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3200" b="1" dirty="0">
                <a:ln w="0"/>
                <a:solidFill>
                  <a:schemeClr val="tx1"/>
                </a:solidFill>
                <a:effectLst>
                  <a:outerShdw blurRad="38100" dist="19050" dir="2700000" algn="tl" rotWithShape="0">
                    <a:schemeClr val="dk1">
                      <a:alpha val="40000"/>
                    </a:schemeClr>
                  </a:outerShdw>
                </a:effectLst>
                <a:latin typeface="Traditional Arabic" pitchFamily="18" charset="-78"/>
                <a:cs typeface="Traditional Arabic" pitchFamily="18" charset="-78"/>
              </a:rPr>
              <a:t>ثانيا</a:t>
            </a:r>
            <a:endParaRPr lang="en-US" sz="3200" b="1" dirty="0">
              <a:ln w="0"/>
              <a:solidFill>
                <a:schemeClr val="tx1"/>
              </a:solidFill>
              <a:effectLst>
                <a:outerShdw blurRad="38100" dist="19050" dir="2700000" algn="tl" rotWithShape="0">
                  <a:schemeClr val="dk1">
                    <a:alpha val="40000"/>
                  </a:schemeClr>
                </a:outerShdw>
              </a:effectLst>
              <a:latin typeface="Traditional Arabic" pitchFamily="18" charset="-78"/>
              <a:cs typeface="Traditional Arabic" pitchFamily="18" charset="-78"/>
            </a:endParaRPr>
          </a:p>
        </p:txBody>
      </p:sp>
      <p:sp>
        <p:nvSpPr>
          <p:cNvPr id="19" name="TextBox 5"/>
          <p:cNvSpPr txBox="1"/>
          <p:nvPr/>
        </p:nvSpPr>
        <p:spPr>
          <a:xfrm>
            <a:off x="1761431" y="5096705"/>
            <a:ext cx="6827705" cy="1631216"/>
          </a:xfrm>
          <a:prstGeom prst="rect">
            <a:avLst/>
          </a:prstGeom>
          <a:noFill/>
        </p:spPr>
        <p:txBody>
          <a:bodyPr wrap="square" rtlCol="0">
            <a:spAutoFit/>
          </a:bodyPr>
          <a:lstStyle/>
          <a:p>
            <a:pPr algn="justLow" rtl="1"/>
            <a:r>
              <a:rPr lang="ar-SA" sz="2000" dirty="0"/>
              <a:t>يقضي المعلم جزء كبير من وقته في غرفة الصف في عمليات تنظيم الصف وادارته وتفاعله والإشراف على الانشطة التعليمية والتقويمية وغيرها خصوصاً في مراحل التعليم الدنيا حيث يعتقد البعض ان المعلم يقضي وقتاً في ادارة الصف أكثر من الوقت الذي يقضيه فعلياً في التدريس.</a:t>
            </a:r>
            <a:endParaRPr lang="ar-SA" sz="2000" b="1" dirty="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15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4*#ppt_w"/>
                                          </p:val>
                                        </p:tav>
                                        <p:tav tm="100000">
                                          <p:val>
                                            <p:strVal val="#ppt_w"/>
                                          </p:val>
                                        </p:tav>
                                      </p:tavLst>
                                    </p:anim>
                                    <p:anim calcmode="lin" valueType="num">
                                      <p:cBhvr>
                                        <p:cTn id="8" dur="500" fill="hold"/>
                                        <p:tgtEl>
                                          <p:spTgt spid="11"/>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right)">
                                      <p:cBhvr>
                                        <p:cTn id="13" dur="500"/>
                                        <p:tgtEl>
                                          <p:spTgt spid="10"/>
                                        </p:tgtEl>
                                      </p:cBhvr>
                                    </p:animEffect>
                                  </p:childTnLst>
                                </p:cTn>
                              </p:par>
                              <p:par>
                                <p:cTn id="14" presetID="22" presetClass="entr" presetSubtype="2" fill="hold" grpId="0" nodeType="with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wipe(right)">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animEffect transition="in" filter="wipe(right)">
                                      <p:cBhvr>
                                        <p:cTn id="21" dur="1000"/>
                                        <p:tgtEl>
                                          <p:spTgt spid="1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right)">
                                      <p:cBhvr>
                                        <p:cTn id="26" dur="500"/>
                                        <p:tgtEl>
                                          <p:spTgt spid="20"/>
                                        </p:tgtEl>
                                      </p:cBhvr>
                                    </p:animEffect>
                                  </p:childTnLst>
                                </p:cTn>
                              </p:par>
                              <p:par>
                                <p:cTn id="27" presetID="22" presetClass="entr" presetSubtype="2" fill="hold" grpId="0" nodeType="withEffect">
                                  <p:stCondLst>
                                    <p:cond delay="500"/>
                                  </p:stCondLst>
                                  <p:childTnLst>
                                    <p:set>
                                      <p:cBhvr>
                                        <p:cTn id="28" dur="1" fill="hold">
                                          <p:stCondLst>
                                            <p:cond delay="0"/>
                                          </p:stCondLst>
                                        </p:cTn>
                                        <p:tgtEl>
                                          <p:spTgt spid="18"/>
                                        </p:tgtEl>
                                        <p:attrNameLst>
                                          <p:attrName>style.visibility</p:attrName>
                                        </p:attrNameLst>
                                      </p:cBhvr>
                                      <p:to>
                                        <p:strVal val="visible"/>
                                      </p:to>
                                    </p:set>
                                    <p:animEffect transition="in" filter="wipe(right)">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19">
                                            <p:txEl>
                                              <p:pRg st="0" end="0"/>
                                            </p:txEl>
                                          </p:spTgt>
                                        </p:tgtEl>
                                        <p:attrNameLst>
                                          <p:attrName>style.visibility</p:attrName>
                                        </p:attrNameLst>
                                      </p:cBhvr>
                                      <p:to>
                                        <p:strVal val="visible"/>
                                      </p:to>
                                    </p:set>
                                    <p:animEffect transition="in" filter="wipe(right)">
                                      <p:cBhvr>
                                        <p:cTn id="34" dur="1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1" grpId="0" animBg="1"/>
      <p:bldP spid="17" grpId="0" build="allAtOnce"/>
      <p:bldP spid="18" grpId="0" animBg="1"/>
      <p:bldP spid="20" grpId="0" animBg="1"/>
      <p:bldP spid="1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p:nvPr/>
        </p:nvSpPr>
        <p:spPr>
          <a:xfrm>
            <a:off x="1524000" y="185285"/>
            <a:ext cx="7084454" cy="855543"/>
          </a:xfrm>
          <a:prstGeom prst="round2DiagRect">
            <a:avLst>
              <a:gd name="adj1" fmla="val 0"/>
              <a:gd name="adj2" fmla="val 0"/>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SA" b="1" dirty="0"/>
              <a:t>3-المعلم كمرشد نفسي وتربوي:</a:t>
            </a:r>
            <a:r>
              <a:rPr lang="ar-SA" dirty="0"/>
              <a:t> </a:t>
            </a:r>
            <a:endParaRPr lang="en-US" sz="2400" dirty="0"/>
          </a:p>
        </p:txBody>
      </p:sp>
      <p:sp>
        <p:nvSpPr>
          <p:cNvPr id="10" name="Rectangle 2"/>
          <p:cNvSpPr/>
          <p:nvPr/>
        </p:nvSpPr>
        <p:spPr>
          <a:xfrm>
            <a:off x="8610600" y="99648"/>
            <a:ext cx="1905000" cy="1031451"/>
          </a:xfrm>
          <a:prstGeom prst="round2DiagRect">
            <a:avLst>
              <a:gd name="adj1" fmla="val 0"/>
              <a:gd name="adj2" fmla="val 0"/>
            </a:avLst>
          </a:prstGeom>
          <a:ln/>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3200" b="1" dirty="0">
                <a:ln w="0"/>
                <a:solidFill>
                  <a:schemeClr val="tx1"/>
                </a:solidFill>
                <a:effectLst>
                  <a:outerShdw blurRad="38100" dist="19050" dir="2700000" algn="tl" rotWithShape="0">
                    <a:schemeClr val="dk1">
                      <a:alpha val="40000"/>
                    </a:schemeClr>
                  </a:outerShdw>
                </a:effectLst>
                <a:latin typeface="Traditional Arabic" pitchFamily="18" charset="-78"/>
              </a:rPr>
              <a:t>ثالثاً</a:t>
            </a:r>
            <a:endParaRPr lang="ar-SA" sz="3200" b="1" dirty="0">
              <a:ln w="0"/>
              <a:solidFill>
                <a:schemeClr val="tx1"/>
              </a:solidFill>
              <a:effectLst>
                <a:outerShdw blurRad="38100" dist="19050" dir="2700000" algn="tl" rotWithShape="0">
                  <a:schemeClr val="dk1">
                    <a:alpha val="40000"/>
                  </a:schemeClr>
                </a:outerShdw>
              </a:effectLst>
              <a:latin typeface="Traditional Arabic" pitchFamily="18" charset="-78"/>
            </a:endParaRPr>
          </a:p>
        </p:txBody>
      </p:sp>
      <p:sp>
        <p:nvSpPr>
          <p:cNvPr id="17" name="TextBox 5"/>
          <p:cNvSpPr txBox="1"/>
          <p:nvPr/>
        </p:nvSpPr>
        <p:spPr>
          <a:xfrm>
            <a:off x="1761432" y="1222717"/>
            <a:ext cx="6827705" cy="1938992"/>
          </a:xfrm>
          <a:prstGeom prst="rect">
            <a:avLst/>
          </a:prstGeom>
          <a:noFill/>
        </p:spPr>
        <p:txBody>
          <a:bodyPr wrap="square" rtlCol="0">
            <a:spAutoFit/>
          </a:bodyPr>
          <a:lstStyle/>
          <a:p>
            <a:pPr algn="justLow" rtl="1"/>
            <a:r>
              <a:rPr lang="ar-SA" sz="2400" dirty="0"/>
              <a:t>يعد المعلم مرشداً من حيث الواجب المتوقع منه القيام به عند ملاحظته وجود مشكلات تربوية أو نفسية تعيق الطلبة، مما سيتوجب من المعلم التدخل المباشر ومحاولة حل مشاكل طلبته قبل السير في إجراءات تحويلهم إلى مرشد المدرسة المختص.</a:t>
            </a:r>
            <a:endParaRPr lang="ar-SA" sz="2400" b="1" dirty="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18" name="Rectangle 2"/>
          <p:cNvSpPr/>
          <p:nvPr/>
        </p:nvSpPr>
        <p:spPr>
          <a:xfrm>
            <a:off x="1475806" y="3180082"/>
            <a:ext cx="7084454" cy="855543"/>
          </a:xfrm>
          <a:prstGeom prst="round2DiagRect">
            <a:avLst>
              <a:gd name="adj1" fmla="val 0"/>
              <a:gd name="adj2" fmla="val 0"/>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SA" b="1" dirty="0"/>
              <a:t>4-المعلم كمحفز للدافعية عند الطلبة:</a:t>
            </a:r>
            <a:r>
              <a:rPr lang="ar-SA" dirty="0"/>
              <a:t> </a:t>
            </a:r>
            <a:endParaRPr lang="en-US" sz="2400" dirty="0"/>
          </a:p>
        </p:txBody>
      </p:sp>
      <p:sp>
        <p:nvSpPr>
          <p:cNvPr id="20" name="Rectangle 2"/>
          <p:cNvSpPr/>
          <p:nvPr/>
        </p:nvSpPr>
        <p:spPr>
          <a:xfrm>
            <a:off x="8610600" y="3095072"/>
            <a:ext cx="1905000" cy="1031451"/>
          </a:xfrm>
          <a:prstGeom prst="round2DiagRect">
            <a:avLst>
              <a:gd name="adj1" fmla="val 0"/>
              <a:gd name="adj2" fmla="val 0"/>
            </a:avLst>
          </a:prstGeom>
          <a:ln/>
        </p:spPr>
        <p:style>
          <a:lnRef idx="3">
            <a:schemeClr val="lt1"/>
          </a:lnRef>
          <a:fillRef idx="1">
            <a:schemeClr val="accent3"/>
          </a:fillRef>
          <a:effectRef idx="1">
            <a:schemeClr val="accent3"/>
          </a:effectRef>
          <a:fontRef idx="minor">
            <a:schemeClr val="lt1"/>
          </a:fontRef>
        </p:style>
        <p:txBody>
          <a:bodyPr rtlCol="0" anchor="ctr"/>
          <a:lstStyle/>
          <a:p>
            <a:pPr algn="ctr" rtl="1"/>
            <a:r>
              <a:rPr lang="ar-JO" sz="3200" b="1" dirty="0">
                <a:ln w="0"/>
                <a:solidFill>
                  <a:schemeClr val="tx1"/>
                </a:solidFill>
                <a:effectLst>
                  <a:outerShdw blurRad="38100" dist="19050" dir="2700000" algn="tl" rotWithShape="0">
                    <a:schemeClr val="dk1">
                      <a:alpha val="40000"/>
                    </a:schemeClr>
                  </a:outerShdw>
                </a:effectLst>
                <a:latin typeface="Traditional Arabic" pitchFamily="18" charset="-78"/>
              </a:rPr>
              <a:t>رابعا</a:t>
            </a:r>
            <a:endParaRPr lang="en-US" sz="3200" b="1" dirty="0">
              <a:ln w="0"/>
              <a:solidFill>
                <a:schemeClr val="tx1"/>
              </a:solidFill>
              <a:effectLst>
                <a:outerShdw blurRad="38100" dist="19050" dir="2700000" algn="tl" rotWithShape="0">
                  <a:schemeClr val="dk1">
                    <a:alpha val="40000"/>
                  </a:schemeClr>
                </a:outerShdw>
              </a:effectLst>
              <a:latin typeface="Traditional Arabic" pitchFamily="18" charset="-78"/>
            </a:endParaRPr>
          </a:p>
        </p:txBody>
      </p:sp>
      <p:sp>
        <p:nvSpPr>
          <p:cNvPr id="19" name="TextBox 5"/>
          <p:cNvSpPr txBox="1"/>
          <p:nvPr/>
        </p:nvSpPr>
        <p:spPr>
          <a:xfrm>
            <a:off x="1475806" y="4485355"/>
            <a:ext cx="6956079" cy="1938992"/>
          </a:xfrm>
          <a:prstGeom prst="rect">
            <a:avLst/>
          </a:prstGeom>
          <a:noFill/>
        </p:spPr>
        <p:txBody>
          <a:bodyPr wrap="square" rtlCol="0">
            <a:spAutoFit/>
          </a:bodyPr>
          <a:lstStyle/>
          <a:p>
            <a:pPr algn="just" rtl="1"/>
            <a:r>
              <a:rPr lang="ar-SA" sz="2000" dirty="0"/>
              <a:t>أن احد أهم أدوار المعلم تتعلق بدوره في حفز دافعية المتعلم حتى لايصبح الصف مكانا يبعث على الملل وتشتت الانتباه. ولذلك فان من المتوقع من المعلم أن يبحث عن الإنشطة والوسائل والطرق الكفيلة بشد انتباه الطلبة وجعلى المادة الدراسية على درجة عالية من الجاذبية والاهتمام بما يتناسب وأعمال الطلبة وحاجاتهم وخصائصهم النمائية.</a:t>
            </a:r>
            <a:endParaRPr lang="en-US" sz="2000" dirty="0"/>
          </a:p>
        </p:txBody>
      </p:sp>
    </p:spTree>
    <p:extLst>
      <p:ext uri="{BB962C8B-B14F-4D97-AF65-F5344CB8AC3E}">
        <p14:creationId xmlns:p14="http://schemas.microsoft.com/office/powerpoint/2010/main" val="70446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13"/>
                                        </p:tgtEl>
                                        <p:attrNameLst>
                                          <p:attrName>style.visibility</p:attrName>
                                        </p:attrNameLst>
                                      </p:cBhvr>
                                      <p:to>
                                        <p:strVal val="visible"/>
                                      </p:to>
                                    </p:set>
                                    <p:animEffect transition="in" filter="wipe(right)">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wipe(right)">
                                      <p:cBhvr>
                                        <p:cTn id="15" dur="1000"/>
                                        <p:tgtEl>
                                          <p:spTgt spid="1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right)">
                                      <p:cBhvr>
                                        <p:cTn id="20" dur="500"/>
                                        <p:tgtEl>
                                          <p:spTgt spid="20"/>
                                        </p:tgtEl>
                                      </p:cBhvr>
                                    </p:animEffect>
                                  </p:childTnLst>
                                </p:cTn>
                              </p:par>
                              <p:par>
                                <p:cTn id="21" presetID="22" presetClass="entr" presetSubtype="2" fill="hold" grpId="0" nodeType="withEffect">
                                  <p:stCondLst>
                                    <p:cond delay="500"/>
                                  </p:stCondLst>
                                  <p:childTnLst>
                                    <p:set>
                                      <p:cBhvr>
                                        <p:cTn id="22" dur="1" fill="hold">
                                          <p:stCondLst>
                                            <p:cond delay="0"/>
                                          </p:stCondLst>
                                        </p:cTn>
                                        <p:tgtEl>
                                          <p:spTgt spid="18"/>
                                        </p:tgtEl>
                                        <p:attrNameLst>
                                          <p:attrName>style.visibility</p:attrName>
                                        </p:attrNameLst>
                                      </p:cBhvr>
                                      <p:to>
                                        <p:strVal val="visible"/>
                                      </p:to>
                                    </p:set>
                                    <p:animEffect transition="in" filter="wipe(right)">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19">
                                            <p:txEl>
                                              <p:pRg st="0" end="0"/>
                                            </p:txEl>
                                          </p:spTgt>
                                        </p:tgtEl>
                                        <p:attrNameLst>
                                          <p:attrName>style.visibility</p:attrName>
                                        </p:attrNameLst>
                                      </p:cBhvr>
                                      <p:to>
                                        <p:strVal val="visible"/>
                                      </p:to>
                                    </p:set>
                                    <p:animEffect transition="in" filter="wipe(right)">
                                      <p:cBhvr>
                                        <p:cTn id="28" dur="1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7" grpId="0" build="allAtOnce"/>
      <p:bldP spid="18" grpId="0" animBg="1"/>
      <p:bldP spid="20" grpId="0" animBg="1"/>
      <p:bldP spid="19"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p:nvPr/>
        </p:nvSpPr>
        <p:spPr>
          <a:xfrm>
            <a:off x="1524000" y="1395108"/>
            <a:ext cx="7084454" cy="855543"/>
          </a:xfrm>
          <a:prstGeom prst="round2DiagRect">
            <a:avLst>
              <a:gd name="adj1" fmla="val 0"/>
              <a:gd name="adj2" fmla="val 0"/>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SA" sz="2800" b="1" dirty="0"/>
              <a:t>5-المعلم كنوذج: </a:t>
            </a:r>
            <a:endParaRPr lang="en-US" sz="2800" dirty="0"/>
          </a:p>
        </p:txBody>
      </p:sp>
      <p:sp>
        <p:nvSpPr>
          <p:cNvPr id="10" name="Rectangle 2"/>
          <p:cNvSpPr/>
          <p:nvPr/>
        </p:nvSpPr>
        <p:spPr>
          <a:xfrm>
            <a:off x="8610600" y="1295401"/>
            <a:ext cx="1905000" cy="1031451"/>
          </a:xfrm>
          <a:prstGeom prst="round2DiagRect">
            <a:avLst>
              <a:gd name="adj1" fmla="val 0"/>
              <a:gd name="adj2" fmla="val 0"/>
            </a:avLst>
          </a:prstGeom>
          <a:ln/>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3200" b="1" dirty="0">
                <a:ln w="0"/>
                <a:solidFill>
                  <a:schemeClr val="tx1"/>
                </a:solidFill>
                <a:effectLst>
                  <a:outerShdw blurRad="38100" dist="19050" dir="2700000" algn="tl" rotWithShape="0">
                    <a:schemeClr val="dk1">
                      <a:alpha val="40000"/>
                    </a:schemeClr>
                  </a:outerShdw>
                </a:effectLst>
                <a:latin typeface="Traditional Arabic" pitchFamily="18" charset="-78"/>
              </a:rPr>
              <a:t>خامسا</a:t>
            </a:r>
            <a:endParaRPr lang="ar-SA" sz="3200" b="1" dirty="0">
              <a:ln w="0"/>
              <a:solidFill>
                <a:schemeClr val="tx1"/>
              </a:solidFill>
              <a:effectLst>
                <a:outerShdw blurRad="38100" dist="19050" dir="2700000" algn="tl" rotWithShape="0">
                  <a:schemeClr val="dk1">
                    <a:alpha val="40000"/>
                  </a:schemeClr>
                </a:outerShdw>
              </a:effectLst>
              <a:latin typeface="Traditional Arabic" pitchFamily="18" charset="-78"/>
            </a:endParaRPr>
          </a:p>
        </p:txBody>
      </p:sp>
      <p:sp>
        <p:nvSpPr>
          <p:cNvPr id="11" name="Round Diagonal Corner Rectangle 1"/>
          <p:cNvSpPr/>
          <p:nvPr/>
        </p:nvSpPr>
        <p:spPr>
          <a:xfrm>
            <a:off x="4038601" y="325171"/>
            <a:ext cx="6264275" cy="838200"/>
          </a:xfrm>
          <a:prstGeom prst="round2DiagRect">
            <a:avLst>
              <a:gd name="adj1" fmla="val 50000"/>
              <a:gd name="adj2" fmla="val 0"/>
            </a:avLst>
          </a:prstGeom>
          <a:solidFill>
            <a:srgbClr val="00206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3">
            <a:schemeClr val="lt1"/>
          </a:lnRef>
          <a:fillRef idx="1">
            <a:schemeClr val="accent2"/>
          </a:fillRef>
          <a:effectRef idx="1">
            <a:schemeClr val="accent2"/>
          </a:effectRef>
          <a:fontRef idx="minor">
            <a:schemeClr val="lt1"/>
          </a:fontRef>
        </p:style>
        <p:txBody>
          <a:bodyPr rtlCol="0" anchor="ctr"/>
          <a:lstStyle/>
          <a:p>
            <a:r>
              <a:rPr lang="ar-SA" sz="3200" b="1" dirty="0"/>
              <a:t>أدوار المعلم:</a:t>
            </a:r>
            <a:endParaRPr lang="en-US" sz="3200" dirty="0"/>
          </a:p>
        </p:txBody>
      </p:sp>
      <p:sp>
        <p:nvSpPr>
          <p:cNvPr id="17" name="TextBox 5"/>
          <p:cNvSpPr txBox="1"/>
          <p:nvPr/>
        </p:nvSpPr>
        <p:spPr>
          <a:xfrm>
            <a:off x="1761432" y="2362200"/>
            <a:ext cx="6827705" cy="1938992"/>
          </a:xfrm>
          <a:prstGeom prst="rect">
            <a:avLst/>
          </a:prstGeom>
          <a:noFill/>
        </p:spPr>
        <p:txBody>
          <a:bodyPr wrap="square" rtlCol="0">
            <a:spAutoFit/>
          </a:bodyPr>
          <a:lstStyle/>
          <a:p>
            <a:pPr algn="justLow" rtl="1"/>
            <a:r>
              <a:rPr lang="ar-SA" sz="2400" dirty="0"/>
              <a:t>يقدم المعلم خلال أفعاله وأقواله نماذج عملية يتطلع إليها الطلبة ويحاولون تقليدها، وذلك فيتوقع من المعلم أن ينتبه لسلوكه داخل غرفة الصف أو البيئة الصفية بشكل عام، لما ذلك من أهمية قصوى في التأثير على شخصية المتعلم وقابليته للتعلم. </a:t>
            </a:r>
            <a:endParaRPr lang="ar-SA" sz="2400" b="1" dirty="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94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4*#ppt_w"/>
                                          </p:val>
                                        </p:tav>
                                        <p:tav tm="100000">
                                          <p:val>
                                            <p:strVal val="#ppt_w"/>
                                          </p:val>
                                        </p:tav>
                                      </p:tavLst>
                                    </p:anim>
                                    <p:anim calcmode="lin" valueType="num">
                                      <p:cBhvr>
                                        <p:cTn id="8" dur="500" fill="hold"/>
                                        <p:tgtEl>
                                          <p:spTgt spid="11"/>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right)">
                                      <p:cBhvr>
                                        <p:cTn id="13" dur="500"/>
                                        <p:tgtEl>
                                          <p:spTgt spid="10"/>
                                        </p:tgtEl>
                                      </p:cBhvr>
                                    </p:animEffect>
                                  </p:childTnLst>
                                </p:cTn>
                              </p:par>
                              <p:par>
                                <p:cTn id="14" presetID="22" presetClass="entr" presetSubtype="2" fill="hold" grpId="0" nodeType="with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wipe(right)">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animEffect transition="in" filter="wipe(right)">
                                      <p:cBhvr>
                                        <p:cTn id="21" dur="10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1" grpId="0" animBg="1"/>
      <p:bldP spid="17"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295399"/>
          </a:xfrm>
          <a:solidFill>
            <a:schemeClr val="accent1">
              <a:lumMod val="20000"/>
              <a:lumOff val="80000"/>
            </a:schemeClr>
          </a:solidFill>
        </p:spPr>
        <p:style>
          <a:lnRef idx="1">
            <a:schemeClr val="accent2"/>
          </a:lnRef>
          <a:fillRef idx="3">
            <a:schemeClr val="accent2"/>
          </a:fillRef>
          <a:effectRef idx="2">
            <a:schemeClr val="accent2"/>
          </a:effectRef>
          <a:fontRef idx="minor">
            <a:schemeClr val="lt1"/>
          </a:fontRef>
        </p:style>
        <p:txBody>
          <a:bodyPr>
            <a:normAutofit/>
          </a:bodyPr>
          <a:lstStyle/>
          <a:p>
            <a:pPr algn="ctr"/>
            <a:r>
              <a:rPr lang="ar-JO" dirty="0" smtClean="0"/>
              <a:t>به‌هیوای </a:t>
            </a:r>
            <a:r>
              <a:rPr lang="ar-JO" smtClean="0"/>
              <a:t>سود مه‌ندبونتان</a:t>
            </a:r>
            <a:endParaRPr lang="en-US" dirty="0"/>
          </a:p>
        </p:txBody>
      </p:sp>
      <p:sp>
        <p:nvSpPr>
          <p:cNvPr id="3" name="Subtitle 2"/>
          <p:cNvSpPr>
            <a:spLocks noGrp="1"/>
          </p:cNvSpPr>
          <p:nvPr>
            <p:ph type="subTitle" idx="1"/>
          </p:nvPr>
        </p:nvSpPr>
        <p:spPr>
          <a:xfrm>
            <a:off x="1524000" y="1409700"/>
            <a:ext cx="9157138" cy="5448300"/>
          </a:xfrm>
        </p:spPr>
        <p:style>
          <a:lnRef idx="2">
            <a:schemeClr val="accent2"/>
          </a:lnRef>
          <a:fillRef idx="1">
            <a:schemeClr val="lt1"/>
          </a:fillRef>
          <a:effectRef idx="0">
            <a:schemeClr val="accent2"/>
          </a:effectRef>
          <a:fontRef idx="minor">
            <a:schemeClr val="dk1"/>
          </a:fontRef>
        </p:style>
        <p:txBody>
          <a:bodyPr/>
          <a:lstStyle/>
          <a:p>
            <a:pPr algn="ctr"/>
            <a:r>
              <a:rPr lang="ar-JO" dirty="0" smtClean="0"/>
              <a:t>پرسیار، ئایا هیچ شتێك هه‌یه‌ ناڕون بێت لاتان؟</a:t>
            </a:r>
            <a:endParaRPr lang="en-US" dirty="0"/>
          </a:p>
        </p:txBody>
      </p:sp>
      <p:sp>
        <p:nvSpPr>
          <p:cNvPr id="4" name="Cloud 3"/>
          <p:cNvSpPr/>
          <p:nvPr/>
        </p:nvSpPr>
        <p:spPr>
          <a:xfrm>
            <a:off x="1703512" y="2420888"/>
            <a:ext cx="3429000" cy="2895600"/>
          </a:xfrm>
          <a:prstGeom prst="cloud">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6"/>
                </a:solidFill>
                <a:effectLst>
                  <a:outerShdw blurRad="50800" dist="50800" dir="5400000" algn="ctr" rotWithShape="0">
                    <a:schemeClr val="tx2">
                      <a:lumMod val="60000"/>
                      <a:lumOff val="40000"/>
                    </a:schemeClr>
                  </a:outerShdw>
                </a:effectLst>
              </a:rPr>
              <a:t>Thank You !!!</a:t>
            </a:r>
          </a:p>
        </p:txBody>
      </p:sp>
      <p:sp>
        <p:nvSpPr>
          <p:cNvPr id="7" name="Rounded Rectangle 6"/>
          <p:cNvSpPr/>
          <p:nvPr/>
        </p:nvSpPr>
        <p:spPr>
          <a:xfrm>
            <a:off x="2133600" y="6212160"/>
            <a:ext cx="7924800" cy="457200"/>
          </a:xfrm>
          <a:prstGeom prst="roundRect">
            <a:avLst/>
          </a:prstGeom>
          <a:solidFill>
            <a:schemeClr val="bg1">
              <a:lumMod val="75000"/>
            </a:schemeClr>
          </a:solidFill>
          <a:ln>
            <a:solidFill>
              <a:schemeClr val="accent3">
                <a:lumMod val="75000"/>
              </a:schemeClr>
            </a:solid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Omar </a:t>
            </a:r>
            <a:r>
              <a:rPr lang="en-US" sz="3200" dirty="0" err="1">
                <a:solidFill>
                  <a:schemeClr val="tx1"/>
                </a:solidFill>
              </a:rPr>
              <a:t>Grdanazey</a:t>
            </a:r>
            <a:endParaRPr lang="en-US" sz="3200" dirty="0">
              <a:solidFill>
                <a:schemeClr val="tx1"/>
              </a:solidFill>
            </a:endParaRPr>
          </a:p>
        </p:txBody>
      </p:sp>
      <p:sp>
        <p:nvSpPr>
          <p:cNvPr id="6" name="Title 1"/>
          <p:cNvSpPr txBox="1">
            <a:spLocks/>
          </p:cNvSpPr>
          <p:nvPr/>
        </p:nvSpPr>
        <p:spPr>
          <a:xfrm>
            <a:off x="5345869" y="1994702"/>
            <a:ext cx="5112568" cy="4176464"/>
          </a:xfrm>
          <a:prstGeom prst="rect">
            <a:avLst/>
          </a:prstGeom>
          <a:solidFill>
            <a:schemeClr val="accent1">
              <a:lumMod val="20000"/>
              <a:lumOff val="80000"/>
            </a:schemeClr>
          </a:solidFill>
        </p:spPr>
        <p:style>
          <a:lnRef idx="1">
            <a:schemeClr val="accent2"/>
          </a:lnRef>
          <a:fillRef idx="3">
            <a:schemeClr val="accent2"/>
          </a:fillRef>
          <a:effectRef idx="2">
            <a:schemeClr val="accent2"/>
          </a:effectRef>
          <a:fontRef idx="minor">
            <a:schemeClr val="lt1"/>
          </a:fontRef>
        </p:style>
        <p:txBody>
          <a:bodyPr vert="horz" anchor="b">
            <a:noAutofit/>
            <a:scene3d>
              <a:camera prst="orthographicFront"/>
              <a:lightRig rig="soft" dir="t"/>
            </a:scene3d>
            <a:sp3d prstMaterial="softEdge">
              <a:bevelT w="25400" h="25400"/>
            </a:sp3d>
          </a:bodyPr>
          <a:lstStyle>
            <a:lvl1pPr algn="r" rtl="1"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pPr algn="just"/>
            <a:r>
              <a:rPr lang="ar-JO" sz="1600" dirty="0">
                <a:effectLst/>
              </a:rPr>
              <a:t>به‌هیوای ئه‌وه‌ی ئه‌م ده‌رسگوتارانه‌ ببێت به‌ده‌روازه‌و كلیلێك له‌داهاتویه‌كی نزیكدا سه‌رچاوه‌جۆراوجۆره‌كانی ده‌رونزانی و په‌روه‌رده‌، كه‌ گه‌شتی نهێنییه‌كانی ناوخۆی خۆتانه‌ ده‌ستبخه‌ن و دانه‌بڕێن لێی، خوێندنه‌وه‌ و كتێب بكه‌ن به‌هاوڕێی هه‌میشه‌یی خۆتان، بۆئه‌وه‌ی داهاتوتان لێدیاربێت.</a:t>
            </a:r>
            <a:endParaRPr lang="en-US" sz="1600" dirty="0">
              <a:effectLst/>
            </a:endParaRPr>
          </a:p>
          <a:p>
            <a:pPr algn="just"/>
            <a:r>
              <a:rPr lang="ar-JO" sz="1600" dirty="0">
                <a:effectLst/>
              </a:rPr>
              <a:t> له‌گه‌ڵ ته‌مه‌نای ته‌ندروستییه‌كی باش و ئاسوده‌یی و كامه‌رانی و ئه‌نجامێكی باش بۆ یه‌كه‌به‌یه‌كه‌تان ده‌خوازم.    </a:t>
            </a:r>
          </a:p>
          <a:p>
            <a:pPr algn="just"/>
            <a:r>
              <a:rPr lang="ar-JO" sz="1600" dirty="0">
                <a:effectLst/>
              </a:rPr>
              <a:t>(له‌ناخی دڵمه‌وه‌ داوای لێبوردن ئه‌كه‌م له‌و هاوڕێیانه‌مان كه‌بێمه‌به‌ست و به‌بێ ئاگایی نیگه‌رانمكردون)                                                                                        </a:t>
            </a:r>
            <a:endParaRPr lang="en-US" sz="1600" dirty="0">
              <a:effectLst/>
            </a:endParaRPr>
          </a:p>
          <a:p>
            <a:pPr algn="l"/>
            <a:r>
              <a:rPr lang="ar-JO" sz="1600" dirty="0">
                <a:effectLst/>
              </a:rPr>
              <a:t>                                                                    م.عومه‌ر گرده‌نازێی                                                                  </a:t>
            </a:r>
            <a:r>
              <a:rPr lang="ar-JO" sz="1600" dirty="0" smtClean="0">
                <a:effectLst/>
              </a:rPr>
              <a:t>هه‌ولێر/</a:t>
            </a:r>
            <a:endParaRPr lang="en-US" sz="1600" dirty="0">
              <a:effectLst/>
            </a:endParaRPr>
          </a:p>
        </p:txBody>
      </p:sp>
    </p:spTree>
    <p:extLst>
      <p:ext uri="{BB962C8B-B14F-4D97-AF65-F5344CB8AC3E}">
        <p14:creationId xmlns:p14="http://schemas.microsoft.com/office/powerpoint/2010/main" val="302497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9501" y="693299"/>
            <a:ext cx="7766936" cy="1646302"/>
          </a:xfrm>
        </p:spPr>
        <p:txBody>
          <a:bodyPr/>
          <a:lstStyle/>
          <a:p>
            <a:pPr algn="ctr"/>
            <a:r>
              <a:rPr lang="ar-SA" sz="2800" b="1" dirty="0"/>
              <a:t>الفصل الخامس</a:t>
            </a:r>
            <a:r>
              <a:rPr lang="ar-SA" sz="2800" b="1" dirty="0" smtClean="0"/>
              <a:t>:</a:t>
            </a:r>
            <a:endParaRPr lang="en-US" sz="2800" dirty="0"/>
          </a:p>
        </p:txBody>
      </p:sp>
      <p:sp>
        <p:nvSpPr>
          <p:cNvPr id="3" name="Subtitle 2"/>
          <p:cNvSpPr>
            <a:spLocks noGrp="1"/>
          </p:cNvSpPr>
          <p:nvPr>
            <p:ph type="subTitle" idx="1"/>
          </p:nvPr>
        </p:nvSpPr>
        <p:spPr/>
        <p:txBody>
          <a:bodyPr/>
          <a:lstStyle/>
          <a:p>
            <a:r>
              <a:rPr lang="ar-SA" b="1" dirty="0"/>
              <a:t>شخصية المعلم والتفاعل الصفي بين المعلم والتلميذ :</a:t>
            </a: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9500" y="228600"/>
            <a:ext cx="9287877" cy="6400800"/>
          </a:xfrm>
          <a:prstGeom prst="rect">
            <a:avLst/>
          </a:prstGeom>
        </p:spPr>
      </p:pic>
    </p:spTree>
    <p:extLst>
      <p:ext uri="{BB962C8B-B14F-4D97-AF65-F5344CB8AC3E}">
        <p14:creationId xmlns:p14="http://schemas.microsoft.com/office/powerpoint/2010/main" val="417278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9501" y="693299"/>
            <a:ext cx="7766936" cy="1646302"/>
          </a:xfrm>
        </p:spPr>
        <p:txBody>
          <a:bodyPr/>
          <a:lstStyle/>
          <a:p>
            <a:pPr algn="ctr"/>
            <a:r>
              <a:rPr lang="ar-SA" sz="2800" b="1" dirty="0"/>
              <a:t>الفصل الخامس</a:t>
            </a:r>
            <a:r>
              <a:rPr lang="ar-SA" sz="2800" b="1" dirty="0" smtClean="0"/>
              <a:t>:</a:t>
            </a:r>
            <a:endParaRPr lang="en-US" sz="2800" dirty="0"/>
          </a:p>
        </p:txBody>
      </p:sp>
      <p:sp>
        <p:nvSpPr>
          <p:cNvPr id="3" name="Subtitle 2"/>
          <p:cNvSpPr>
            <a:spLocks noGrp="1"/>
          </p:cNvSpPr>
          <p:nvPr>
            <p:ph type="subTitle" idx="1"/>
          </p:nvPr>
        </p:nvSpPr>
        <p:spPr/>
        <p:txBody>
          <a:bodyPr/>
          <a:lstStyle/>
          <a:p>
            <a:r>
              <a:rPr lang="ar-SA" b="1" dirty="0"/>
              <a:t>شخصية المعلم والتفاعل الصفي بين المعلم والتلميذ :</a:t>
            </a: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483" y="653350"/>
            <a:ext cx="8637563" cy="4837036"/>
          </a:xfrm>
          <a:prstGeom prst="rect">
            <a:avLst/>
          </a:prstGeom>
        </p:spPr>
      </p:pic>
    </p:spTree>
    <p:extLst>
      <p:ext uri="{BB962C8B-B14F-4D97-AF65-F5344CB8AC3E}">
        <p14:creationId xmlns:p14="http://schemas.microsoft.com/office/powerpoint/2010/main" val="56490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9501" y="693299"/>
            <a:ext cx="7766936" cy="1646302"/>
          </a:xfrm>
        </p:spPr>
        <p:txBody>
          <a:bodyPr/>
          <a:lstStyle/>
          <a:p>
            <a:pPr algn="ctr"/>
            <a:r>
              <a:rPr lang="ar-SA" sz="2800" b="1" dirty="0"/>
              <a:t>الفصل الخامس</a:t>
            </a:r>
            <a:r>
              <a:rPr lang="ar-SA" sz="2800" b="1" dirty="0" smtClean="0"/>
              <a:t>:</a:t>
            </a:r>
            <a:endParaRPr lang="en-US" sz="2800" dirty="0"/>
          </a:p>
        </p:txBody>
      </p:sp>
      <p:sp>
        <p:nvSpPr>
          <p:cNvPr id="3" name="Subtitle 2"/>
          <p:cNvSpPr>
            <a:spLocks noGrp="1"/>
          </p:cNvSpPr>
          <p:nvPr>
            <p:ph type="subTitle" idx="1"/>
          </p:nvPr>
        </p:nvSpPr>
        <p:spPr/>
        <p:txBody>
          <a:bodyPr/>
          <a:lstStyle/>
          <a:p>
            <a:r>
              <a:rPr lang="ar-SA" b="1" dirty="0"/>
              <a:t>شخصية المعلم والتفاعل الصفي بين المعلم والتلميذ :</a:t>
            </a: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936" y="1050668"/>
            <a:ext cx="7320402" cy="4107119"/>
          </a:xfrm>
          <a:prstGeom prst="rect">
            <a:avLst/>
          </a:prstGeom>
        </p:spPr>
      </p:pic>
    </p:spTree>
    <p:extLst>
      <p:ext uri="{BB962C8B-B14F-4D97-AF65-F5344CB8AC3E}">
        <p14:creationId xmlns:p14="http://schemas.microsoft.com/office/powerpoint/2010/main" val="220345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462" y="143692"/>
            <a:ext cx="5773157" cy="837372"/>
          </a:xfrm>
        </p:spPr>
        <p:txBody>
          <a:bodyPr/>
          <a:lstStyle/>
          <a:p>
            <a:pPr rtl="1"/>
            <a:r>
              <a:rPr lang="ar-IQ" sz="3600" b="1" dirty="0"/>
              <a:t>مواجهة الفصل لأول مرة:</a:t>
            </a:r>
            <a:endParaRPr lang="en-US" sz="3600" dirty="0">
              <a:effectLst/>
            </a:endParaRPr>
          </a:p>
        </p:txBody>
      </p:sp>
      <p:sp>
        <p:nvSpPr>
          <p:cNvPr id="3" name="Subtitle 2"/>
          <p:cNvSpPr>
            <a:spLocks noGrp="1"/>
          </p:cNvSpPr>
          <p:nvPr>
            <p:ph type="subTitle" idx="1"/>
          </p:nvPr>
        </p:nvSpPr>
        <p:spPr>
          <a:xfrm>
            <a:off x="561704" y="1281509"/>
            <a:ext cx="8961120" cy="5132353"/>
          </a:xfrm>
        </p:spPr>
        <p:txBody>
          <a:bodyPr>
            <a:noAutofit/>
          </a:bodyPr>
          <a:lstStyle/>
          <a:p>
            <a:pPr algn="just" rtl="1"/>
            <a:r>
              <a:rPr lang="ar-SA" sz="2800" dirty="0"/>
              <a:t>إن البداية الموافقة مهمة جداً في نجاح التدريس، وعندما يقابل المدرس فصله لأول مرة فعليه أن يشرح نظامه، ومقايسه، وتعليماته، وأسبابها، فإن الطلاب يريدون معرفة ماذا يريده المدرس وماهو المطلوب منهم، فإذا لم يعرفوا ذلك فإنهم سيضطرون إلى اللجوء للتجربة والخطأ لكي يعرفوا ماهو المطلوب منهم، ممايسبب فوضى في الفصل، وقلقاً كبيراً، خاصة لدى الطلبة المتميزين الحريصين على تقدم مستواهم وعدم نقص أي درجة من درجاتهم.</a:t>
            </a:r>
            <a:endParaRPr lang="en-US" sz="2800" dirty="0"/>
          </a:p>
          <a:p>
            <a:pPr algn="just" rtl="1"/>
            <a:r>
              <a:rPr lang="ar-SA" sz="2800" dirty="0"/>
              <a:t>ينبغي على المدرس الناجح شرح أسسه التي يعتمد عليها في تقويم الطلبة، وكيفية توزيع للدرجات، وما أنواع الواجبات التي سيعينها أو الأعمال الخارجية التي سيطلبها.</a:t>
            </a:r>
            <a:endParaRPr lang="en-US" sz="2800" dirty="0">
              <a:effectLst/>
            </a:endParaRPr>
          </a:p>
        </p:txBody>
      </p:sp>
    </p:spTree>
    <p:extLst>
      <p:ext uri="{BB962C8B-B14F-4D97-AF65-F5344CB8AC3E}">
        <p14:creationId xmlns:p14="http://schemas.microsoft.com/office/powerpoint/2010/main" val="1963248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 Diagonal Corner Rectangle 1"/>
          <p:cNvSpPr/>
          <p:nvPr/>
        </p:nvSpPr>
        <p:spPr>
          <a:xfrm>
            <a:off x="2686930" y="172328"/>
            <a:ext cx="7523872" cy="641944"/>
          </a:xfrm>
          <a:prstGeom prst="round2DiagRect">
            <a:avLst>
              <a:gd name="adj1" fmla="val 50000"/>
              <a:gd name="adj2" fmla="val 0"/>
            </a:avLst>
          </a:prstGeom>
          <a:solidFill>
            <a:schemeClr val="accent6">
              <a:lumMod val="75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3">
            <a:schemeClr val="lt1"/>
          </a:lnRef>
          <a:fillRef idx="1">
            <a:schemeClr val="accent2"/>
          </a:fillRef>
          <a:effectRef idx="1">
            <a:schemeClr val="accent2"/>
          </a:effectRef>
          <a:fontRef idx="minor">
            <a:schemeClr val="lt1"/>
          </a:fontRef>
        </p:style>
        <p:txBody>
          <a:bodyPr rtlCol="0" anchor="ctr"/>
          <a:lstStyle/>
          <a:p>
            <a:pPr algn="r" rtl="1"/>
            <a:r>
              <a:rPr lang="ar-IQ" b="1" dirty="0"/>
              <a:t>ماذا يجب ان يقوم بها المعلم اثناء أول محاضرة في الفصل:</a:t>
            </a:r>
            <a:endParaRPr lang="en-US" sz="2800" dirty="0">
              <a:effectLst/>
            </a:endParaRPr>
          </a:p>
        </p:txBody>
      </p:sp>
      <p:sp>
        <p:nvSpPr>
          <p:cNvPr id="14" name="Rectangle 2"/>
          <p:cNvSpPr/>
          <p:nvPr/>
        </p:nvSpPr>
        <p:spPr>
          <a:xfrm>
            <a:off x="6485208" y="1126584"/>
            <a:ext cx="5290723" cy="4208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r" rtl="1"/>
            <a:r>
              <a:rPr lang="ar-IQ" sz="2000" b="1" dirty="0"/>
              <a:t>1</a:t>
            </a:r>
            <a:r>
              <a:rPr lang="ar-SA" sz="2000" dirty="0"/>
              <a:t>-قابلهم ببشاشة وانشراح وابدأ بتحية الجميع.</a:t>
            </a:r>
            <a:endParaRPr lang="en-US" sz="2000" dirty="0">
              <a:effectLst/>
            </a:endParaRPr>
          </a:p>
        </p:txBody>
      </p:sp>
      <p:sp>
        <p:nvSpPr>
          <p:cNvPr id="12" name="Rectangle 2"/>
          <p:cNvSpPr/>
          <p:nvPr/>
        </p:nvSpPr>
        <p:spPr>
          <a:xfrm>
            <a:off x="2846024" y="1691529"/>
            <a:ext cx="8533675" cy="4208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r" rtl="1"/>
            <a:r>
              <a:rPr lang="ar-SA" sz="2000" dirty="0"/>
              <a:t>2-قدم نفسك لهم باختصار مع إخبارهم شيئاً عن سيرتك الشخصية.</a:t>
            </a:r>
            <a:endParaRPr lang="en-US" sz="2000" dirty="0">
              <a:effectLst/>
            </a:endParaRPr>
          </a:p>
        </p:txBody>
      </p:sp>
      <p:sp>
        <p:nvSpPr>
          <p:cNvPr id="13" name="Rectangle 2"/>
          <p:cNvSpPr/>
          <p:nvPr/>
        </p:nvSpPr>
        <p:spPr>
          <a:xfrm>
            <a:off x="2182497" y="2237826"/>
            <a:ext cx="8533675" cy="4208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r" rtl="1"/>
            <a:r>
              <a:rPr lang="ar-SA" sz="2000" dirty="0"/>
              <a:t>3-اكتب اسمك بوضوح على السبورة.</a:t>
            </a:r>
            <a:endParaRPr lang="en-US" sz="2000" dirty="0">
              <a:effectLst/>
            </a:endParaRPr>
          </a:p>
        </p:txBody>
      </p:sp>
      <p:sp>
        <p:nvSpPr>
          <p:cNvPr id="16" name="Rectangle 2"/>
          <p:cNvSpPr/>
          <p:nvPr/>
        </p:nvSpPr>
        <p:spPr>
          <a:xfrm>
            <a:off x="1687778" y="2843805"/>
            <a:ext cx="8533675" cy="4208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r" rtl="1"/>
            <a:r>
              <a:rPr lang="ar-SA" sz="2000" dirty="0"/>
              <a:t>4-تحدث إلى أكبر عدد من الطلبة فردياً بينما يستمع إليك باقي طلبة الفصل.</a:t>
            </a:r>
            <a:endParaRPr lang="en-US" sz="2000" dirty="0">
              <a:effectLst/>
            </a:endParaRPr>
          </a:p>
        </p:txBody>
      </p:sp>
      <p:sp>
        <p:nvSpPr>
          <p:cNvPr id="17" name="Rectangle 2"/>
          <p:cNvSpPr/>
          <p:nvPr/>
        </p:nvSpPr>
        <p:spPr>
          <a:xfrm>
            <a:off x="1139144" y="3393521"/>
            <a:ext cx="8533675" cy="4208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r" rtl="1"/>
            <a:r>
              <a:rPr lang="ar-SA" sz="2000" dirty="0"/>
              <a:t>5-تعرف على أسماء جميع طلبة الفصل إن أمكن ذلك.</a:t>
            </a:r>
            <a:endParaRPr lang="en-US" sz="2000" dirty="0">
              <a:effectLst/>
            </a:endParaRPr>
          </a:p>
        </p:txBody>
      </p:sp>
      <p:sp>
        <p:nvSpPr>
          <p:cNvPr id="18" name="Rectangle 2"/>
          <p:cNvSpPr/>
          <p:nvPr/>
        </p:nvSpPr>
        <p:spPr>
          <a:xfrm>
            <a:off x="168816" y="3936406"/>
            <a:ext cx="9031457" cy="4208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r" rtl="1"/>
            <a:r>
              <a:rPr lang="ar-SA" sz="2000" dirty="0"/>
              <a:t>6-أظهر لهم أن لديك نوعا من البشاشة والمرونة حيث إن ذلك يزيل التوتر الذي لديهم.</a:t>
            </a:r>
            <a:endParaRPr lang="en-US" sz="2000" dirty="0">
              <a:effectLst/>
            </a:endParaRPr>
          </a:p>
        </p:txBody>
      </p:sp>
      <p:sp>
        <p:nvSpPr>
          <p:cNvPr id="20" name="Rectangle 2"/>
          <p:cNvSpPr/>
          <p:nvPr/>
        </p:nvSpPr>
        <p:spPr>
          <a:xfrm>
            <a:off x="123924" y="4563680"/>
            <a:ext cx="8533675" cy="4208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r" rtl="1"/>
            <a:r>
              <a:rPr lang="ar-SA" sz="2000" dirty="0"/>
              <a:t>7-حدد بوضوح السلوك الذي تتوقعه منهم</a:t>
            </a:r>
            <a:endParaRPr lang="en-US" sz="2000" dirty="0">
              <a:effectLst/>
            </a:endParaRPr>
          </a:p>
        </p:txBody>
      </p:sp>
      <p:sp>
        <p:nvSpPr>
          <p:cNvPr id="21" name="Rectangle 2"/>
          <p:cNvSpPr/>
          <p:nvPr/>
        </p:nvSpPr>
        <p:spPr>
          <a:xfrm>
            <a:off x="93440" y="5180321"/>
            <a:ext cx="8533675" cy="4208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r" rtl="1"/>
            <a:r>
              <a:rPr lang="ar-SA" sz="2000" dirty="0"/>
              <a:t>8-حدد لهم طريقة تدريسك ونظامك ومتطلباتك وما يتوقعونه منك.</a:t>
            </a:r>
            <a:endParaRPr lang="en-US" sz="2000" dirty="0">
              <a:effectLst/>
            </a:endParaRPr>
          </a:p>
        </p:txBody>
      </p:sp>
      <p:sp>
        <p:nvSpPr>
          <p:cNvPr id="22" name="Rectangle 2"/>
          <p:cNvSpPr/>
          <p:nvPr/>
        </p:nvSpPr>
        <p:spPr>
          <a:xfrm>
            <a:off x="123924" y="5775959"/>
            <a:ext cx="8533675" cy="4208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r" rtl="1"/>
            <a:r>
              <a:rPr lang="ar-SA" sz="2000" dirty="0"/>
              <a:t>9-علمهم شيئاً في اللقاء الأول.</a:t>
            </a:r>
            <a:endParaRPr lang="en-US" sz="2000" dirty="0">
              <a:effectLst/>
            </a:endParaRPr>
          </a:p>
        </p:txBody>
      </p:sp>
    </p:spTree>
    <p:extLst>
      <p:ext uri="{BB962C8B-B14F-4D97-AF65-F5344CB8AC3E}">
        <p14:creationId xmlns:p14="http://schemas.microsoft.com/office/powerpoint/2010/main" val="86716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up)">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up)">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up)">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up)">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up)">
                                      <p:cBhvr>
                                        <p:cTn id="4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13" grpId="0" animBg="1"/>
      <p:bldP spid="16" grpId="0" animBg="1"/>
      <p:bldP spid="17" grpId="0" animBg="1"/>
      <p:bldP spid="18"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462" y="143692"/>
            <a:ext cx="5773157" cy="837372"/>
          </a:xfrm>
        </p:spPr>
        <p:txBody>
          <a:bodyPr/>
          <a:lstStyle/>
          <a:p>
            <a:pPr rtl="1"/>
            <a:r>
              <a:rPr lang="ar-IQ" sz="3600" b="1" dirty="0"/>
              <a:t>لاتعمل ! :</a:t>
            </a:r>
            <a:endParaRPr lang="en-US" sz="4800" dirty="0"/>
          </a:p>
        </p:txBody>
      </p:sp>
      <p:sp>
        <p:nvSpPr>
          <p:cNvPr id="3" name="Subtitle 2"/>
          <p:cNvSpPr>
            <a:spLocks noGrp="1"/>
          </p:cNvSpPr>
          <p:nvPr>
            <p:ph type="subTitle" idx="1"/>
          </p:nvPr>
        </p:nvSpPr>
        <p:spPr>
          <a:xfrm>
            <a:off x="561704" y="1281509"/>
            <a:ext cx="8961120" cy="5132353"/>
          </a:xfrm>
        </p:spPr>
        <p:txBody>
          <a:bodyPr>
            <a:noAutofit/>
          </a:bodyPr>
          <a:lstStyle/>
          <a:p>
            <a:pPr rtl="1"/>
            <a:r>
              <a:rPr lang="ar-SA" sz="2000" dirty="0"/>
              <a:t> </a:t>
            </a:r>
            <a:endParaRPr lang="en-US" sz="2000" dirty="0"/>
          </a:p>
          <a:p>
            <a:pPr rtl="1"/>
            <a:r>
              <a:rPr lang="ar-IQ" sz="2000" b="1" dirty="0" smtClean="0"/>
              <a:t>1</a:t>
            </a:r>
            <a:r>
              <a:rPr lang="ar-SA" sz="2000" dirty="0"/>
              <a:t>-لاتصل متأخراً.</a:t>
            </a:r>
            <a:endParaRPr lang="en-US" sz="2000" dirty="0"/>
          </a:p>
          <a:p>
            <a:pPr rtl="1"/>
            <a:r>
              <a:rPr lang="ar-SA" sz="2000" dirty="0"/>
              <a:t>2-لاتأخذ كل مايقال عن طلبة الصف أو عن بعضهم بأنه حقيقة، فلربما كان العكس هو الصحيح.</a:t>
            </a:r>
            <a:endParaRPr lang="en-US" sz="2000" dirty="0"/>
          </a:p>
          <a:p>
            <a:pPr rtl="1"/>
            <a:r>
              <a:rPr lang="ar-SA" sz="2000" dirty="0"/>
              <a:t>3-لاتتحدث إلى الفصل بتهكم مثل أن تقول أليس هذا هو فصل المشاغبين!؟</a:t>
            </a:r>
            <a:endParaRPr lang="en-US" sz="2000" dirty="0"/>
          </a:p>
          <a:p>
            <a:pPr rtl="1"/>
            <a:r>
              <a:rPr lang="ar-SA" sz="2000" dirty="0"/>
              <a:t>4-لاتنعتهم بماذكره الآخرون عنهم.</a:t>
            </a:r>
            <a:endParaRPr lang="en-US" sz="2000" dirty="0"/>
          </a:p>
          <a:p>
            <a:pPr rtl="1"/>
            <a:r>
              <a:rPr lang="ar-SA" sz="2000" dirty="0"/>
              <a:t>5-لاتقدم نفسك بطريقة متعالية توحي بأنك فوق النظام أو فوق غيرك من المدرسين.</a:t>
            </a:r>
            <a:endParaRPr lang="en-US" sz="2000" dirty="0"/>
          </a:p>
          <a:p>
            <a:pPr rtl="1"/>
            <a:r>
              <a:rPr lang="ar-SA" sz="2000" dirty="0"/>
              <a:t>6-لاتقدم المادة على أنها هي الأهم من بين مواد المنهج، وتقلل من أهمية المواد الأخرى.</a:t>
            </a:r>
            <a:endParaRPr lang="en-US" sz="2000" dirty="0"/>
          </a:p>
          <a:p>
            <a:pPr rtl="1"/>
            <a:r>
              <a:rPr lang="ar-SA" sz="2000" dirty="0"/>
              <a:t>7-لاتظهر تضايقك وتضجرك من النظام في المدرسة حتى ولو منت متضايقاً فعلاً.</a:t>
            </a:r>
            <a:endParaRPr lang="en-US" sz="2000" dirty="0"/>
          </a:p>
          <a:p>
            <a:pPr rtl="1"/>
            <a:r>
              <a:rPr lang="ar-SA" sz="2000" dirty="0"/>
              <a:t>8-لاتقدم درساً صعباً في أول لقاء.</a:t>
            </a:r>
            <a:endParaRPr lang="en-US" sz="2000" dirty="0">
              <a:effectLst/>
            </a:endParaRPr>
          </a:p>
        </p:txBody>
      </p:sp>
    </p:spTree>
    <p:extLst>
      <p:ext uri="{BB962C8B-B14F-4D97-AF65-F5344CB8AC3E}">
        <p14:creationId xmlns:p14="http://schemas.microsoft.com/office/powerpoint/2010/main" val="1036494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p:nvPr/>
        </p:nvSpPr>
        <p:spPr>
          <a:xfrm>
            <a:off x="1524000" y="1395108"/>
            <a:ext cx="7084454" cy="855543"/>
          </a:xfrm>
          <a:prstGeom prst="round2DiagRect">
            <a:avLst>
              <a:gd name="adj1" fmla="val 0"/>
              <a:gd name="adj2" fmla="val 0"/>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IQ" sz="2800" b="1" dirty="0"/>
              <a:t>الصفات الشخصية:</a:t>
            </a:r>
            <a:endParaRPr lang="en-US" sz="4400" dirty="0"/>
          </a:p>
        </p:txBody>
      </p:sp>
      <p:sp>
        <p:nvSpPr>
          <p:cNvPr id="10" name="Rectangle 2"/>
          <p:cNvSpPr/>
          <p:nvPr/>
        </p:nvSpPr>
        <p:spPr>
          <a:xfrm>
            <a:off x="8610600" y="1295401"/>
            <a:ext cx="1905000" cy="1031451"/>
          </a:xfrm>
          <a:prstGeom prst="round2DiagRect">
            <a:avLst>
              <a:gd name="adj1" fmla="val 0"/>
              <a:gd name="adj2" fmla="val 0"/>
            </a:avLst>
          </a:prstGeom>
          <a:ln/>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2800" b="1" dirty="0"/>
              <a:t>أولاً</a:t>
            </a:r>
            <a:r>
              <a:rPr lang="ar-IQ" sz="2800" b="1" dirty="0" smtClean="0"/>
              <a:t>:</a:t>
            </a:r>
            <a:endParaRPr lang="en-US" sz="2800" dirty="0">
              <a:effectLst/>
            </a:endParaRPr>
          </a:p>
        </p:txBody>
      </p:sp>
      <p:sp>
        <p:nvSpPr>
          <p:cNvPr id="11" name="Round Diagonal Corner Rectangle 1"/>
          <p:cNvSpPr/>
          <p:nvPr/>
        </p:nvSpPr>
        <p:spPr>
          <a:xfrm>
            <a:off x="4038601" y="325171"/>
            <a:ext cx="6264275" cy="838200"/>
          </a:xfrm>
          <a:prstGeom prst="round2DiagRect">
            <a:avLst>
              <a:gd name="adj1" fmla="val 50000"/>
              <a:gd name="adj2" fmla="val 0"/>
            </a:avLst>
          </a:prstGeom>
          <a:solidFill>
            <a:srgbClr val="00206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3">
            <a:schemeClr val="lt1"/>
          </a:lnRef>
          <a:fillRef idx="1">
            <a:schemeClr val="accent2"/>
          </a:fillRef>
          <a:effectRef idx="1">
            <a:schemeClr val="accent2"/>
          </a:effectRef>
          <a:fontRef idx="minor">
            <a:schemeClr val="lt1"/>
          </a:fontRef>
        </p:style>
        <p:txBody>
          <a:bodyPr rtlCol="0" anchor="ctr"/>
          <a:lstStyle/>
          <a:p>
            <a:pPr rtl="1"/>
            <a:r>
              <a:rPr lang="ar-SA" b="1" dirty="0"/>
              <a:t>أهم خصائص المعلم </a:t>
            </a:r>
            <a:r>
              <a:rPr lang="ar-IQ" b="1" dirty="0"/>
              <a:t>الناجح</a:t>
            </a:r>
            <a:r>
              <a:rPr lang="ar-SA" b="1" dirty="0"/>
              <a:t>: </a:t>
            </a:r>
            <a:endParaRPr lang="en-US" sz="3200" dirty="0">
              <a:effectLst/>
            </a:endParaRPr>
          </a:p>
        </p:txBody>
      </p:sp>
      <p:sp>
        <p:nvSpPr>
          <p:cNvPr id="17" name="TextBox 5"/>
          <p:cNvSpPr txBox="1"/>
          <p:nvPr/>
        </p:nvSpPr>
        <p:spPr>
          <a:xfrm>
            <a:off x="1761432" y="2362200"/>
            <a:ext cx="6827705" cy="1323439"/>
          </a:xfrm>
          <a:prstGeom prst="rect">
            <a:avLst/>
          </a:prstGeom>
          <a:noFill/>
        </p:spPr>
        <p:txBody>
          <a:bodyPr wrap="square" rtlCol="0">
            <a:spAutoFit/>
          </a:bodyPr>
          <a:lstStyle/>
          <a:p>
            <a:pPr algn="r" rtl="1"/>
            <a:r>
              <a:rPr lang="ar-IQ" sz="2000" dirty="0"/>
              <a:t>1-القدوة الحسنة والمظهر الجيد والتصرفات اللائقة.</a:t>
            </a:r>
            <a:endParaRPr lang="en-US" sz="2000" dirty="0"/>
          </a:p>
          <a:p>
            <a:pPr algn="r" rtl="1"/>
            <a:r>
              <a:rPr lang="ar-IQ" sz="2000" dirty="0"/>
              <a:t>2-الخلق الحسن في التعامل مع الطلبة.</a:t>
            </a:r>
            <a:endParaRPr lang="en-US" sz="2000" dirty="0"/>
          </a:p>
          <a:p>
            <a:pPr algn="r" rtl="1"/>
            <a:r>
              <a:rPr lang="ar-IQ" sz="2000" dirty="0"/>
              <a:t>3-النفسية المرحة البشوشة.</a:t>
            </a:r>
            <a:endParaRPr lang="en-US" sz="2000" dirty="0"/>
          </a:p>
          <a:p>
            <a:pPr algn="r" rtl="1"/>
            <a:r>
              <a:rPr lang="ar-IQ" sz="2000" dirty="0"/>
              <a:t>4-تقبل آراء الطلبة والإصغاء إليهم.</a:t>
            </a:r>
            <a:endParaRPr lang="en-US" sz="2000" dirty="0">
              <a:effectLst/>
            </a:endParaRPr>
          </a:p>
        </p:txBody>
      </p:sp>
      <p:sp>
        <p:nvSpPr>
          <p:cNvPr id="18" name="Rectangle 2"/>
          <p:cNvSpPr/>
          <p:nvPr/>
        </p:nvSpPr>
        <p:spPr>
          <a:xfrm>
            <a:off x="1524000" y="4009425"/>
            <a:ext cx="7084454" cy="855543"/>
          </a:xfrm>
          <a:prstGeom prst="round2DiagRect">
            <a:avLst>
              <a:gd name="adj1" fmla="val 0"/>
              <a:gd name="adj2" fmla="val 0"/>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ar-IQ" sz="3200" b="1" dirty="0"/>
              <a:t>التنظيم</a:t>
            </a:r>
            <a:endParaRPr lang="en-US" sz="3200" dirty="0"/>
          </a:p>
        </p:txBody>
      </p:sp>
      <p:sp>
        <p:nvSpPr>
          <p:cNvPr id="20" name="Rectangle 2"/>
          <p:cNvSpPr/>
          <p:nvPr/>
        </p:nvSpPr>
        <p:spPr>
          <a:xfrm>
            <a:off x="8610600" y="3909718"/>
            <a:ext cx="1905000" cy="1031451"/>
          </a:xfrm>
          <a:prstGeom prst="round2DiagRect">
            <a:avLst>
              <a:gd name="adj1" fmla="val 0"/>
              <a:gd name="adj2" fmla="val 0"/>
            </a:avLst>
          </a:prstGeom>
          <a:ln/>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3200" b="1" dirty="0"/>
              <a:t>ثانياً: </a:t>
            </a:r>
            <a:endParaRPr lang="en-US" sz="3200" dirty="0"/>
          </a:p>
          <a:p>
            <a:pPr algn="ctr" rtl="1"/>
            <a:endParaRPr lang="en-US" sz="3200" b="1" dirty="0">
              <a:ln w="0"/>
              <a:solidFill>
                <a:schemeClr val="tx1"/>
              </a:solidFill>
              <a:effectLst>
                <a:outerShdw blurRad="38100" dist="19050" dir="2700000" algn="tl" rotWithShape="0">
                  <a:schemeClr val="dk1">
                    <a:alpha val="40000"/>
                  </a:schemeClr>
                </a:outerShdw>
              </a:effectLst>
              <a:latin typeface="Traditional Arabic" pitchFamily="18" charset="-78"/>
              <a:cs typeface="Traditional Arabic" pitchFamily="18" charset="-78"/>
            </a:endParaRPr>
          </a:p>
        </p:txBody>
      </p:sp>
      <p:sp>
        <p:nvSpPr>
          <p:cNvPr id="19" name="TextBox 5"/>
          <p:cNvSpPr txBox="1"/>
          <p:nvPr/>
        </p:nvSpPr>
        <p:spPr>
          <a:xfrm>
            <a:off x="1780749" y="5132558"/>
            <a:ext cx="6827705" cy="1323439"/>
          </a:xfrm>
          <a:prstGeom prst="rect">
            <a:avLst/>
          </a:prstGeom>
          <a:noFill/>
        </p:spPr>
        <p:txBody>
          <a:bodyPr wrap="square" rtlCol="0">
            <a:spAutoFit/>
          </a:bodyPr>
          <a:lstStyle/>
          <a:p>
            <a:pPr algn="r" rtl="1"/>
            <a:r>
              <a:rPr lang="ar-IQ" sz="2000" dirty="0"/>
              <a:t>1-المحافظة على النظام.</a:t>
            </a:r>
            <a:endParaRPr lang="en-US" sz="2000" dirty="0"/>
          </a:p>
          <a:p>
            <a:pPr algn="r" rtl="1"/>
            <a:r>
              <a:rPr lang="ar-IQ" sz="2000" dirty="0"/>
              <a:t>2-الصرامة والحزم بدون تكلف أو مغالاة.</a:t>
            </a:r>
            <a:endParaRPr lang="en-US" sz="2000" dirty="0"/>
          </a:p>
          <a:p>
            <a:pPr algn="r" rtl="1"/>
            <a:r>
              <a:rPr lang="ar-IQ" sz="2000" dirty="0"/>
              <a:t>3-عدم الغضب من سوء السلوك أو خرق النظام.</a:t>
            </a:r>
            <a:endParaRPr lang="en-US" sz="2000" dirty="0"/>
          </a:p>
          <a:p>
            <a:pPr algn="r" rtl="1"/>
            <a:r>
              <a:rPr lang="ar-IQ" sz="2000" dirty="0"/>
              <a:t>4-العدل بين الطلبة.</a:t>
            </a:r>
            <a:endParaRPr lang="en-US" sz="2000" dirty="0">
              <a:effectLst/>
            </a:endParaRPr>
          </a:p>
        </p:txBody>
      </p:sp>
    </p:spTree>
    <p:extLst>
      <p:ext uri="{BB962C8B-B14F-4D97-AF65-F5344CB8AC3E}">
        <p14:creationId xmlns:p14="http://schemas.microsoft.com/office/powerpoint/2010/main" val="385603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4*#ppt_w"/>
                                          </p:val>
                                        </p:tav>
                                        <p:tav tm="100000">
                                          <p:val>
                                            <p:strVal val="#ppt_w"/>
                                          </p:val>
                                        </p:tav>
                                      </p:tavLst>
                                    </p:anim>
                                    <p:anim calcmode="lin" valueType="num">
                                      <p:cBhvr>
                                        <p:cTn id="8" dur="500" fill="hold"/>
                                        <p:tgtEl>
                                          <p:spTgt spid="11"/>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right)">
                                      <p:cBhvr>
                                        <p:cTn id="13" dur="500"/>
                                        <p:tgtEl>
                                          <p:spTgt spid="10"/>
                                        </p:tgtEl>
                                      </p:cBhvr>
                                    </p:animEffect>
                                  </p:childTnLst>
                                </p:cTn>
                              </p:par>
                              <p:par>
                                <p:cTn id="14" presetID="22" presetClass="entr" presetSubtype="2" fill="hold" grpId="0" nodeType="with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wipe(right)">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animEffect transition="in" filter="wipe(right)">
                                      <p:cBhvr>
                                        <p:cTn id="21" dur="1000"/>
                                        <p:tgtEl>
                                          <p:spTgt spid="1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17">
                                            <p:txEl>
                                              <p:pRg st="1" end="1"/>
                                            </p:txEl>
                                          </p:spTgt>
                                        </p:tgtEl>
                                        <p:attrNameLst>
                                          <p:attrName>style.visibility</p:attrName>
                                        </p:attrNameLst>
                                      </p:cBhvr>
                                      <p:to>
                                        <p:strVal val="visible"/>
                                      </p:to>
                                    </p:set>
                                    <p:animEffect transition="in" filter="wipe(right)">
                                      <p:cBhvr>
                                        <p:cTn id="26" dur="1000"/>
                                        <p:tgtEl>
                                          <p:spTgt spid="1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7">
                                            <p:txEl>
                                              <p:pRg st="2" end="2"/>
                                            </p:txEl>
                                          </p:spTgt>
                                        </p:tgtEl>
                                        <p:attrNameLst>
                                          <p:attrName>style.visibility</p:attrName>
                                        </p:attrNameLst>
                                      </p:cBhvr>
                                      <p:to>
                                        <p:strVal val="visible"/>
                                      </p:to>
                                    </p:set>
                                    <p:animEffect transition="in" filter="wipe(right)">
                                      <p:cBhvr>
                                        <p:cTn id="31" dur="1000"/>
                                        <p:tgtEl>
                                          <p:spTgt spid="1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7">
                                            <p:txEl>
                                              <p:pRg st="3" end="3"/>
                                            </p:txEl>
                                          </p:spTgt>
                                        </p:tgtEl>
                                        <p:attrNameLst>
                                          <p:attrName>style.visibility</p:attrName>
                                        </p:attrNameLst>
                                      </p:cBhvr>
                                      <p:to>
                                        <p:strVal val="visible"/>
                                      </p:to>
                                    </p:set>
                                    <p:animEffect transition="in" filter="wipe(right)">
                                      <p:cBhvr>
                                        <p:cTn id="36" dur="1000"/>
                                        <p:tgtEl>
                                          <p:spTgt spid="1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right)">
                                      <p:cBhvr>
                                        <p:cTn id="41" dur="500"/>
                                        <p:tgtEl>
                                          <p:spTgt spid="20"/>
                                        </p:tgtEl>
                                      </p:cBhvr>
                                    </p:animEffect>
                                  </p:childTnLst>
                                </p:cTn>
                              </p:par>
                              <p:par>
                                <p:cTn id="42" presetID="22" presetClass="entr" presetSubtype="2" fill="hold" grpId="0" nodeType="withEffect">
                                  <p:stCondLst>
                                    <p:cond delay="500"/>
                                  </p:stCondLst>
                                  <p:childTnLst>
                                    <p:set>
                                      <p:cBhvr>
                                        <p:cTn id="43" dur="1" fill="hold">
                                          <p:stCondLst>
                                            <p:cond delay="0"/>
                                          </p:stCondLst>
                                        </p:cTn>
                                        <p:tgtEl>
                                          <p:spTgt spid="18"/>
                                        </p:tgtEl>
                                        <p:attrNameLst>
                                          <p:attrName>style.visibility</p:attrName>
                                        </p:attrNameLst>
                                      </p:cBhvr>
                                      <p:to>
                                        <p:strVal val="visible"/>
                                      </p:to>
                                    </p:set>
                                    <p:animEffect transition="in" filter="wipe(right)">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19">
                                            <p:txEl>
                                              <p:pRg st="0" end="0"/>
                                            </p:txEl>
                                          </p:spTgt>
                                        </p:tgtEl>
                                        <p:attrNameLst>
                                          <p:attrName>style.visibility</p:attrName>
                                        </p:attrNameLst>
                                      </p:cBhvr>
                                      <p:to>
                                        <p:strVal val="visible"/>
                                      </p:to>
                                    </p:set>
                                    <p:animEffect transition="in" filter="wipe(right)">
                                      <p:cBhvr>
                                        <p:cTn id="49" dur="1000"/>
                                        <p:tgtEl>
                                          <p:spTgt spid="19">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19">
                                            <p:txEl>
                                              <p:pRg st="1" end="1"/>
                                            </p:txEl>
                                          </p:spTgt>
                                        </p:tgtEl>
                                        <p:attrNameLst>
                                          <p:attrName>style.visibility</p:attrName>
                                        </p:attrNameLst>
                                      </p:cBhvr>
                                      <p:to>
                                        <p:strVal val="visible"/>
                                      </p:to>
                                    </p:set>
                                    <p:animEffect transition="in" filter="wipe(right)">
                                      <p:cBhvr>
                                        <p:cTn id="54" dur="1000"/>
                                        <p:tgtEl>
                                          <p:spTgt spid="19">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19">
                                            <p:txEl>
                                              <p:pRg st="2" end="2"/>
                                            </p:txEl>
                                          </p:spTgt>
                                        </p:tgtEl>
                                        <p:attrNameLst>
                                          <p:attrName>style.visibility</p:attrName>
                                        </p:attrNameLst>
                                      </p:cBhvr>
                                      <p:to>
                                        <p:strVal val="visible"/>
                                      </p:to>
                                    </p:set>
                                    <p:animEffect transition="in" filter="wipe(right)">
                                      <p:cBhvr>
                                        <p:cTn id="59" dur="1000"/>
                                        <p:tgtEl>
                                          <p:spTgt spid="19">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grpId="0" nodeType="clickEffect">
                                  <p:stCondLst>
                                    <p:cond delay="0"/>
                                  </p:stCondLst>
                                  <p:childTnLst>
                                    <p:set>
                                      <p:cBhvr>
                                        <p:cTn id="63" dur="1" fill="hold">
                                          <p:stCondLst>
                                            <p:cond delay="0"/>
                                          </p:stCondLst>
                                        </p:cTn>
                                        <p:tgtEl>
                                          <p:spTgt spid="19">
                                            <p:txEl>
                                              <p:pRg st="3" end="3"/>
                                            </p:txEl>
                                          </p:spTgt>
                                        </p:tgtEl>
                                        <p:attrNameLst>
                                          <p:attrName>style.visibility</p:attrName>
                                        </p:attrNameLst>
                                      </p:cBhvr>
                                      <p:to>
                                        <p:strVal val="visible"/>
                                      </p:to>
                                    </p:set>
                                    <p:animEffect transition="in" filter="wipe(right)">
                                      <p:cBhvr>
                                        <p:cTn id="64" dur="10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1" grpId="0" animBg="1"/>
      <p:bldP spid="17" grpId="0" build="allAtOnce"/>
      <p:bldP spid="18" grpId="0" animBg="1"/>
      <p:bldP spid="20" grpId="0" animBg="1"/>
      <p:bldP spid="19"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p:nvPr/>
        </p:nvSpPr>
        <p:spPr>
          <a:xfrm>
            <a:off x="1111348" y="1395108"/>
            <a:ext cx="7497106" cy="855543"/>
          </a:xfrm>
          <a:prstGeom prst="round2DiagRect">
            <a:avLst>
              <a:gd name="adj1" fmla="val 0"/>
              <a:gd name="adj2" fmla="val 0"/>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IQ" sz="3200" b="1" dirty="0"/>
              <a:t>طريقة التدريس:</a:t>
            </a:r>
            <a:endParaRPr lang="en-US" sz="3200" dirty="0"/>
          </a:p>
        </p:txBody>
      </p:sp>
      <p:sp>
        <p:nvSpPr>
          <p:cNvPr id="10" name="Rectangle 2"/>
          <p:cNvSpPr/>
          <p:nvPr/>
        </p:nvSpPr>
        <p:spPr>
          <a:xfrm>
            <a:off x="8610600" y="1295401"/>
            <a:ext cx="1905000" cy="1031451"/>
          </a:xfrm>
          <a:prstGeom prst="round2DiagRect">
            <a:avLst>
              <a:gd name="adj1" fmla="val 0"/>
              <a:gd name="adj2" fmla="val 0"/>
            </a:avLst>
          </a:prstGeom>
          <a:ln/>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3200" b="1" dirty="0"/>
              <a:t>ثالثاً</a:t>
            </a:r>
            <a:r>
              <a:rPr lang="ar-IQ" b="1" dirty="0" smtClean="0"/>
              <a:t>:</a:t>
            </a:r>
            <a:endParaRPr lang="ar-SA" sz="3200" b="1" dirty="0">
              <a:ln w="0"/>
              <a:solidFill>
                <a:schemeClr val="tx1"/>
              </a:solidFill>
              <a:effectLst>
                <a:outerShdw blurRad="38100" dist="19050" dir="2700000" algn="tl" rotWithShape="0">
                  <a:schemeClr val="dk1">
                    <a:alpha val="40000"/>
                  </a:schemeClr>
                </a:outerShdw>
              </a:effectLst>
              <a:latin typeface="Traditional Arabic" pitchFamily="18" charset="-78"/>
            </a:endParaRPr>
          </a:p>
        </p:txBody>
      </p:sp>
      <p:sp>
        <p:nvSpPr>
          <p:cNvPr id="17" name="TextBox 5"/>
          <p:cNvSpPr txBox="1"/>
          <p:nvPr/>
        </p:nvSpPr>
        <p:spPr>
          <a:xfrm>
            <a:off x="1130665" y="2931295"/>
            <a:ext cx="7477789" cy="1569660"/>
          </a:xfrm>
          <a:prstGeom prst="rect">
            <a:avLst/>
          </a:prstGeom>
          <a:noFill/>
        </p:spPr>
        <p:txBody>
          <a:bodyPr wrap="square" rtlCol="0">
            <a:spAutoFit/>
          </a:bodyPr>
          <a:lstStyle/>
          <a:p>
            <a:pPr algn="r" rtl="1"/>
            <a:r>
              <a:rPr lang="ar-IQ" sz="2400" dirty="0"/>
              <a:t>1-التحضير والاعداد للدرس.</a:t>
            </a:r>
            <a:endParaRPr lang="en-US" sz="2400" dirty="0"/>
          </a:p>
          <a:p>
            <a:pPr algn="r" rtl="1"/>
            <a:r>
              <a:rPr lang="ar-IQ" sz="2400" dirty="0"/>
              <a:t>2-شرح المادة بوضوح ومساعدة الطلبة على الفهم.</a:t>
            </a:r>
            <a:endParaRPr lang="en-US" sz="2400" dirty="0"/>
          </a:p>
          <a:p>
            <a:pPr algn="r" rtl="1"/>
            <a:r>
              <a:rPr lang="ar-IQ" sz="2400" dirty="0"/>
              <a:t>3-التدريس بطريقة مشوقة.</a:t>
            </a:r>
            <a:endParaRPr lang="en-US" sz="2400" dirty="0"/>
          </a:p>
          <a:p>
            <a:pPr algn="r" rtl="1"/>
            <a:r>
              <a:rPr lang="ar-IQ" sz="2400" dirty="0"/>
              <a:t>4-أن يكون له هدف يسعى إليه، وعمل يحرص على إنجازه. </a:t>
            </a:r>
            <a:endParaRPr lang="en-US" sz="2400" dirty="0">
              <a:effectLst/>
            </a:endParaRPr>
          </a:p>
        </p:txBody>
      </p:sp>
      <p:sp>
        <p:nvSpPr>
          <p:cNvPr id="19" name="TextBox 5"/>
          <p:cNvSpPr txBox="1"/>
          <p:nvPr/>
        </p:nvSpPr>
        <p:spPr>
          <a:xfrm>
            <a:off x="1782896" y="5181600"/>
            <a:ext cx="6827705" cy="1631216"/>
          </a:xfrm>
          <a:prstGeom prst="rect">
            <a:avLst/>
          </a:prstGeom>
          <a:noFill/>
        </p:spPr>
        <p:txBody>
          <a:bodyPr wrap="square" rtlCol="0">
            <a:spAutoFit/>
          </a:bodyPr>
          <a:lstStyle/>
          <a:p>
            <a:pPr algn="just"/>
            <a:r>
              <a:rPr lang="ar-SA" sz="2000" dirty="0">
                <a:solidFill>
                  <a:schemeClr val="bg1"/>
                </a:solidFill>
              </a:rPr>
              <a:t>أن احد أهم أدوار المعلم تتعلق بدوره في حفز دافعية المتعلم حتى لايصبح الصف مكانا يبعث على الملل وتشتت الانتباه. ولذلك فان من المتوقع من المعلم أن يبحث عن الإنشطة والوسائل والطرق الكفيلة بشد انتباه الطلبة وجعلى المادة الدراسية على درجة عالية من الجاذبية والاهتمام بما يتناسب وأعمال الطلبة وحاجاتهم وخصائصهم النمائية.</a:t>
            </a:r>
            <a:endParaRPr lang="en-US" sz="2000" dirty="0">
              <a:solidFill>
                <a:schemeClr val="bg1"/>
              </a:solidFill>
            </a:endParaRPr>
          </a:p>
        </p:txBody>
      </p:sp>
    </p:spTree>
    <p:extLst>
      <p:ext uri="{BB962C8B-B14F-4D97-AF65-F5344CB8AC3E}">
        <p14:creationId xmlns:p14="http://schemas.microsoft.com/office/powerpoint/2010/main" val="419633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13"/>
                                        </p:tgtEl>
                                        <p:attrNameLst>
                                          <p:attrName>style.visibility</p:attrName>
                                        </p:attrNameLst>
                                      </p:cBhvr>
                                      <p:to>
                                        <p:strVal val="visible"/>
                                      </p:to>
                                    </p:set>
                                    <p:animEffect transition="in" filter="wipe(right)">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wipe(right)">
                                      <p:cBhvr>
                                        <p:cTn id="15" dur="1000"/>
                                        <p:tgtEl>
                                          <p:spTgt spid="1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17">
                                            <p:txEl>
                                              <p:pRg st="1" end="1"/>
                                            </p:txEl>
                                          </p:spTgt>
                                        </p:tgtEl>
                                        <p:attrNameLst>
                                          <p:attrName>style.visibility</p:attrName>
                                        </p:attrNameLst>
                                      </p:cBhvr>
                                      <p:to>
                                        <p:strVal val="visible"/>
                                      </p:to>
                                    </p:set>
                                    <p:animEffect transition="in" filter="wipe(right)">
                                      <p:cBhvr>
                                        <p:cTn id="20" dur="1000"/>
                                        <p:tgtEl>
                                          <p:spTgt spid="1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7">
                                            <p:txEl>
                                              <p:pRg st="2" end="2"/>
                                            </p:txEl>
                                          </p:spTgt>
                                        </p:tgtEl>
                                        <p:attrNameLst>
                                          <p:attrName>style.visibility</p:attrName>
                                        </p:attrNameLst>
                                      </p:cBhvr>
                                      <p:to>
                                        <p:strVal val="visible"/>
                                      </p:to>
                                    </p:set>
                                    <p:animEffect transition="in" filter="wipe(right)">
                                      <p:cBhvr>
                                        <p:cTn id="25" dur="1000"/>
                                        <p:tgtEl>
                                          <p:spTgt spid="1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7">
                                            <p:txEl>
                                              <p:pRg st="3" end="3"/>
                                            </p:txEl>
                                          </p:spTgt>
                                        </p:tgtEl>
                                        <p:attrNameLst>
                                          <p:attrName>style.visibility</p:attrName>
                                        </p:attrNameLst>
                                      </p:cBhvr>
                                      <p:to>
                                        <p:strVal val="visible"/>
                                      </p:to>
                                    </p:set>
                                    <p:animEffect transition="in" filter="wipe(right)">
                                      <p:cBhvr>
                                        <p:cTn id="30" dur="1000"/>
                                        <p:tgtEl>
                                          <p:spTgt spid="1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9">
                                            <p:txEl>
                                              <p:pRg st="0" end="0"/>
                                            </p:txEl>
                                          </p:spTgt>
                                        </p:tgtEl>
                                        <p:attrNameLst>
                                          <p:attrName>style.visibility</p:attrName>
                                        </p:attrNameLst>
                                      </p:cBhvr>
                                      <p:to>
                                        <p:strVal val="visible"/>
                                      </p:to>
                                    </p:set>
                                    <p:animEffect transition="in" filter="wipe(right)">
                                      <p:cBhvr>
                                        <p:cTn id="35" dur="1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7" grpId="0" build="allAtOnce"/>
      <p:bldP spid="19" grpId="0" build="allAtOnce"/>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59</TotalTime>
  <Words>902</Words>
  <Application>Microsoft Office PowerPoint</Application>
  <PresentationFormat>Widescreen</PresentationFormat>
  <Paragraphs>81</Paragraphs>
  <Slides>13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Tahoma</vt:lpstr>
      <vt:lpstr>Times New Roman</vt:lpstr>
      <vt:lpstr>Traditional Arabic</vt:lpstr>
      <vt:lpstr>Trebuchet MS</vt:lpstr>
      <vt:lpstr>Wingdings 3</vt:lpstr>
      <vt:lpstr>Facet</vt:lpstr>
      <vt:lpstr>الفصل الخامس:</vt:lpstr>
      <vt:lpstr>الفصل الخامس:</vt:lpstr>
      <vt:lpstr>الفصل الخامس:</vt:lpstr>
      <vt:lpstr>الفصل الخامس:</vt:lpstr>
      <vt:lpstr>مواجهة الفصل لأول مرة:</vt:lpstr>
      <vt:lpstr>PowerPoint Presentation</vt:lpstr>
      <vt:lpstr>لاتعمل ! :</vt:lpstr>
      <vt:lpstr>PowerPoint Presentation</vt:lpstr>
      <vt:lpstr>PowerPoint Presentation</vt:lpstr>
      <vt:lpstr>PowerPoint Presentation</vt:lpstr>
      <vt:lpstr>PowerPoint Presentation</vt:lpstr>
      <vt:lpstr>PowerPoint Presentation</vt:lpstr>
      <vt:lpstr>به‌هیوای سود مه‌ندبونتان</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cp:revision>
  <dcterms:created xsi:type="dcterms:W3CDTF">2019-01-12T07:09:00Z</dcterms:created>
  <dcterms:modified xsi:type="dcterms:W3CDTF">2019-05-23T12:28:47Z</dcterms:modified>
</cp:coreProperties>
</file>