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40"/>
  </p:notesMasterIdLst>
  <p:sldIdLst>
    <p:sldId id="487" r:id="rId2"/>
    <p:sldId id="488" r:id="rId3"/>
    <p:sldId id="489" r:id="rId4"/>
    <p:sldId id="490" r:id="rId5"/>
    <p:sldId id="491" r:id="rId6"/>
    <p:sldId id="492" r:id="rId7"/>
    <p:sldId id="493" r:id="rId8"/>
    <p:sldId id="494" r:id="rId9"/>
    <p:sldId id="495" r:id="rId10"/>
    <p:sldId id="496" r:id="rId11"/>
    <p:sldId id="497" r:id="rId12"/>
    <p:sldId id="498" r:id="rId13"/>
    <p:sldId id="499" r:id="rId14"/>
    <p:sldId id="501" r:id="rId15"/>
    <p:sldId id="502" r:id="rId16"/>
    <p:sldId id="503" r:id="rId17"/>
    <p:sldId id="504" r:id="rId18"/>
    <p:sldId id="505" r:id="rId19"/>
    <p:sldId id="506" r:id="rId20"/>
    <p:sldId id="507" r:id="rId21"/>
    <p:sldId id="508" r:id="rId22"/>
    <p:sldId id="509" r:id="rId23"/>
    <p:sldId id="510" r:id="rId24"/>
    <p:sldId id="511" r:id="rId25"/>
    <p:sldId id="512" r:id="rId26"/>
    <p:sldId id="513" r:id="rId27"/>
    <p:sldId id="514" r:id="rId28"/>
    <p:sldId id="515" r:id="rId29"/>
    <p:sldId id="516" r:id="rId30"/>
    <p:sldId id="517" r:id="rId31"/>
    <p:sldId id="518" r:id="rId32"/>
    <p:sldId id="520" r:id="rId33"/>
    <p:sldId id="521" r:id="rId34"/>
    <p:sldId id="522" r:id="rId35"/>
    <p:sldId id="523" r:id="rId36"/>
    <p:sldId id="525" r:id="rId37"/>
    <p:sldId id="526" r:id="rId38"/>
    <p:sldId id="527" r:id="rId3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12EE"/>
    <a:srgbClr val="CC0066"/>
    <a:srgbClr val="966C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038" autoAdjust="0"/>
    <p:restoredTop sz="87114" autoAdjust="0"/>
  </p:normalViewPr>
  <p:slideViewPr>
    <p:cSldViewPr>
      <p:cViewPr varScale="1">
        <p:scale>
          <a:sx n="60" d="100"/>
          <a:sy n="60" d="100"/>
        </p:scale>
        <p:origin x="154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DEFE4B9-599A-480F-BEB9-CF643CFC1C45}" type="datetimeFigureOut">
              <a:rPr lang="ar-IQ" smtClean="0"/>
              <a:pPr/>
              <a:t>16/11/1445</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BDE969B-4317-425B-9DDC-2767A96CACF6}" type="slidenum">
              <a:rPr lang="ar-IQ" smtClean="0"/>
              <a:pPr/>
              <a:t>‹#›</a:t>
            </a:fld>
            <a:endParaRPr lang="ar-IQ"/>
          </a:p>
        </p:txBody>
      </p:sp>
    </p:spTree>
    <p:extLst>
      <p:ext uri="{BB962C8B-B14F-4D97-AF65-F5344CB8AC3E}">
        <p14:creationId xmlns:p14="http://schemas.microsoft.com/office/powerpoint/2010/main" val="50436598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endParaRPr lang="ar-IQ" altLang="ar-IQ"/>
          </a:p>
        </p:txBody>
      </p:sp>
      <p:sp>
        <p:nvSpPr>
          <p:cNvPr id="6148" name="Slide Number Placeholder 3"/>
          <p:cNvSpPr>
            <a:spLocks noGrp="1"/>
          </p:cNvSpPr>
          <p:nvPr>
            <p:ph type="sldNum" sz="quarter" idx="5"/>
          </p:nvPr>
        </p:nvSpPr>
        <p:spPr>
          <a:noFill/>
        </p:spPr>
        <p:txBody>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fld id="{97CDC4F9-5321-4F55-B921-C28D34E62A87}" type="slidenum">
              <a:rPr lang="ar-SA" altLang="ar-IQ" sz="1200" smtClean="0">
                <a:latin typeface="Arial" panose="020B0604020202020204" pitchFamily="34" charset="0"/>
                <a:cs typeface="Arial" panose="020B0604020202020204" pitchFamily="34" charset="0"/>
              </a:rPr>
              <a:pPr/>
              <a:t>1</a:t>
            </a:fld>
            <a:endParaRPr lang="en-US" altLang="ar-IQ"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6029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lstStyle/>
          <a:p>
            <a:endParaRPr lang="ar-IQ" altLang="ar-IQ"/>
          </a:p>
        </p:txBody>
      </p:sp>
      <p:sp>
        <p:nvSpPr>
          <p:cNvPr id="8196" name="Slide Number Placeholder 3"/>
          <p:cNvSpPr>
            <a:spLocks noGrp="1"/>
          </p:cNvSpPr>
          <p:nvPr>
            <p:ph type="sldNum" sz="quarter" idx="5"/>
          </p:nvPr>
        </p:nvSpPr>
        <p:spPr>
          <a:noFill/>
        </p:spPr>
        <p:txBody>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fld id="{E730ED56-2075-40B3-9633-9FD6D2688E36}" type="slidenum">
              <a:rPr lang="ar-SA" altLang="ar-IQ" sz="1200" smtClean="0">
                <a:latin typeface="Arial" panose="020B0604020202020204" pitchFamily="34" charset="0"/>
                <a:cs typeface="Arial" panose="020B0604020202020204" pitchFamily="34" charset="0"/>
              </a:rPr>
              <a:pPr/>
              <a:t>2</a:t>
            </a:fld>
            <a:endParaRPr lang="en-US" altLang="ar-IQ"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584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a:p>
        </p:txBody>
      </p:sp>
      <p:sp>
        <p:nvSpPr>
          <p:cNvPr id="102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fld id="{C3C7F8EB-D33F-419E-9B3A-65FE2CAE4785}" type="slidenum">
              <a:rPr lang="ar-IQ" altLang="ar-IQ" sz="1200" smtClean="0">
                <a:latin typeface="Arial" panose="020B0604020202020204" pitchFamily="34" charset="0"/>
                <a:cs typeface="Arial" panose="020B0604020202020204" pitchFamily="34" charset="0"/>
              </a:rPr>
              <a:pPr/>
              <a:t>3</a:t>
            </a:fld>
            <a:endParaRPr lang="ar-IQ" altLang="ar-IQ"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8415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r>
              <a:rPr lang="ar-JO" altLang="ar-IQ"/>
              <a:t>ده‌رونزانی دیراسه‌ی شعور ده‌كات هه‌روه‌ك چۆن دیراسه‌ی ڕه‌فتار ده‌كات، پێش چه‌ندین ساڵ ده‌یان وت ده‌رونزانی ئه‌و زانسته‌یه‌ كه‌ دیراسه‌ی شعور ده‌كات خه‌ڵكی عه‌قڵ و جه‌سته‌یان هه‌یه‌ و ده‌رونزانی دیراسه‌ی عه‌قڵ و ئه‌ركه‌كانی ئه‌ندامانی جه‌سته‌ی مرۆڤ ده‌كات(الجبوری،1984)هه‌رله‌به‌ر ئه‌وه‌ش بوو  پێویست كرا زانستێك سه‌رهه‌ڵبدات كه‌ دیراسه‌ی ئه‌ندامانی جه‌ستی مرۆڤ بكات.</a:t>
            </a:r>
            <a:endParaRPr lang="ar-IQ" altLang="ar-IQ"/>
          </a:p>
        </p:txBody>
      </p:sp>
      <p:sp>
        <p:nvSpPr>
          <p:cNvPr id="40964" name="Slide Number Placeholder 3"/>
          <p:cNvSpPr>
            <a:spLocks noGrp="1"/>
          </p:cNvSpPr>
          <p:nvPr>
            <p:ph type="sldNum" sz="quarter" idx="5"/>
          </p:nvPr>
        </p:nvSpPr>
        <p:spPr>
          <a:noFill/>
        </p:spPr>
        <p:txBody>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fld id="{3BED05D5-ABF9-40ED-9A01-09BF7429F07E}" type="slidenum">
              <a:rPr lang="ar-SA" altLang="ar-IQ" sz="1200" smtClean="0">
                <a:latin typeface="Arial" panose="020B0604020202020204" pitchFamily="34" charset="0"/>
                <a:cs typeface="Arial" panose="020B0604020202020204" pitchFamily="34" charset="0"/>
              </a:rPr>
              <a:pPr/>
              <a:t>31</a:t>
            </a:fld>
            <a:endParaRPr lang="en-US" altLang="ar-IQ"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9306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fld id="{3EC6371A-FB2D-483B-9A73-D8E0C07DFB82}" type="slidenum">
              <a:rPr lang="ar-IQ" altLang="ar-IQ" sz="1200" smtClean="0">
                <a:latin typeface="Arial" panose="020B0604020202020204" pitchFamily="34" charset="0"/>
                <a:cs typeface="Arial" panose="020B0604020202020204" pitchFamily="34" charset="0"/>
              </a:rPr>
              <a:pPr/>
              <a:t>38</a:t>
            </a:fld>
            <a:endParaRPr lang="ar-IQ" altLang="ar-IQ"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76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9B32A21-D34A-4AA2-967A-8581F9455AB4}" type="datetime8">
              <a:rPr lang="ar-IQ" smtClean="0"/>
              <a:pPr/>
              <a:t>23 أيار، 24</a:t>
            </a:fld>
            <a:endParaRPr lang="ar-IQ"/>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ar-IQ"/>
              <a:t>رِونكردنةوةى هةرمى ماسلؤ</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EA3BC09-B0FA-46E0-BA00-63C4DD63AEEA}"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680A7F-CB96-4B77-AA0B-3A2975120A22}" type="datetime8">
              <a:rPr lang="ar-IQ" smtClean="0"/>
              <a:pPr/>
              <a:t>23 أيار، 24</a:t>
            </a:fld>
            <a:endParaRPr lang="ar-IQ"/>
          </a:p>
        </p:txBody>
      </p:sp>
      <p:sp>
        <p:nvSpPr>
          <p:cNvPr id="5" name="Footer Placeholder 4"/>
          <p:cNvSpPr>
            <a:spLocks noGrp="1"/>
          </p:cNvSpPr>
          <p:nvPr>
            <p:ph type="ftr" sz="quarter" idx="11"/>
          </p:nvPr>
        </p:nvSpPr>
        <p:spPr/>
        <p:txBody>
          <a:bodyPr/>
          <a:lstStyle/>
          <a:p>
            <a:r>
              <a:rPr lang="ar-IQ"/>
              <a:t>رِونكردنةوةى هةرمى ماسلؤ</a:t>
            </a:r>
          </a:p>
        </p:txBody>
      </p:sp>
      <p:sp>
        <p:nvSpPr>
          <p:cNvPr id="6" name="Slide Number Placeholder 5"/>
          <p:cNvSpPr>
            <a:spLocks noGrp="1"/>
          </p:cNvSpPr>
          <p:nvPr>
            <p:ph type="sldNum" sz="quarter" idx="12"/>
          </p:nvPr>
        </p:nvSpPr>
        <p:spPr/>
        <p:txBody>
          <a:bodyPr/>
          <a:lstStyle/>
          <a:p>
            <a:fld id="{7EA3BC09-B0FA-46E0-BA00-63C4DD63AEEA}"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891A6B-68E3-4D69-A6DD-F19135BD22B4}" type="datetime8">
              <a:rPr lang="ar-IQ" smtClean="0"/>
              <a:pPr/>
              <a:t>23 أيار، 24</a:t>
            </a:fld>
            <a:endParaRPr lang="ar-IQ"/>
          </a:p>
        </p:txBody>
      </p:sp>
      <p:sp>
        <p:nvSpPr>
          <p:cNvPr id="5" name="Footer Placeholder 4"/>
          <p:cNvSpPr>
            <a:spLocks noGrp="1"/>
          </p:cNvSpPr>
          <p:nvPr>
            <p:ph type="ftr" sz="quarter" idx="11"/>
          </p:nvPr>
        </p:nvSpPr>
        <p:spPr/>
        <p:txBody>
          <a:bodyPr/>
          <a:lstStyle/>
          <a:p>
            <a:r>
              <a:rPr lang="ar-IQ"/>
              <a:t>رِونكردنةوةى هةرمى ماسلؤ</a:t>
            </a:r>
          </a:p>
        </p:txBody>
      </p:sp>
      <p:sp>
        <p:nvSpPr>
          <p:cNvPr id="6" name="Slide Number Placeholder 5"/>
          <p:cNvSpPr>
            <a:spLocks noGrp="1"/>
          </p:cNvSpPr>
          <p:nvPr>
            <p:ph type="sldNum" sz="quarter" idx="12"/>
          </p:nvPr>
        </p:nvSpPr>
        <p:spPr/>
        <p:txBody>
          <a:bodyPr/>
          <a:lstStyle/>
          <a:p>
            <a:fld id="{7EA3BC09-B0FA-46E0-BA00-63C4DD63AEEA}" type="slidenum">
              <a:rPr lang="ar-IQ" smtClean="0"/>
              <a:pPr/>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29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C38922F-F213-45B5-B1B2-FE3E051AEDF0}" type="datetime8">
              <a:rPr lang="ar-IQ" smtClean="0"/>
              <a:pPr/>
              <a:t>23 أيار، 24</a:t>
            </a:fld>
            <a:endParaRPr lang="ar-IQ"/>
          </a:p>
        </p:txBody>
      </p:sp>
      <p:sp>
        <p:nvSpPr>
          <p:cNvPr id="5" name="Footer Placeholder 4"/>
          <p:cNvSpPr>
            <a:spLocks noGrp="1"/>
          </p:cNvSpPr>
          <p:nvPr>
            <p:ph type="ftr" sz="quarter" idx="11"/>
          </p:nvPr>
        </p:nvSpPr>
        <p:spPr/>
        <p:txBody>
          <a:bodyPr/>
          <a:lstStyle/>
          <a:p>
            <a:r>
              <a:rPr lang="ar-IQ"/>
              <a:t>رِونكردنةوةى هةرمى ماسلؤ</a:t>
            </a:r>
          </a:p>
        </p:txBody>
      </p:sp>
      <p:sp>
        <p:nvSpPr>
          <p:cNvPr id="6" name="Slide Number Placeholder 5"/>
          <p:cNvSpPr>
            <a:spLocks noGrp="1"/>
          </p:cNvSpPr>
          <p:nvPr>
            <p:ph type="sldNum" sz="quarter" idx="12"/>
          </p:nvPr>
        </p:nvSpPr>
        <p:spPr/>
        <p:txBody>
          <a:bodyPr/>
          <a:lstStyle/>
          <a:p>
            <a:fld id="{7EA3BC09-B0FA-46E0-BA00-63C4DD63AEEA}" type="slidenum">
              <a:rPr lang="ar-IQ" smtClean="0"/>
              <a:pPr/>
              <a:t>‹#›</a:t>
            </a:fld>
            <a:endParaRPr lang="ar-IQ"/>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4A67979-FF60-4CD4-A639-8C8B620E401B}" type="datetime8">
              <a:rPr lang="ar-IQ" smtClean="0"/>
              <a:pPr/>
              <a:t>23 أيار، 24</a:t>
            </a:fld>
            <a:endParaRPr lang="ar-IQ"/>
          </a:p>
        </p:txBody>
      </p:sp>
      <p:sp>
        <p:nvSpPr>
          <p:cNvPr id="5" name="Footer Placeholder 4"/>
          <p:cNvSpPr>
            <a:spLocks noGrp="1"/>
          </p:cNvSpPr>
          <p:nvPr>
            <p:ph type="ftr" sz="quarter" idx="11"/>
          </p:nvPr>
        </p:nvSpPr>
        <p:spPr/>
        <p:txBody>
          <a:bodyPr/>
          <a:lstStyle/>
          <a:p>
            <a:r>
              <a:rPr lang="ar-IQ"/>
              <a:t>رِونكردنةوةى هةرمى ماسلؤ</a:t>
            </a:r>
          </a:p>
        </p:txBody>
      </p:sp>
      <p:sp>
        <p:nvSpPr>
          <p:cNvPr id="6" name="Slide Number Placeholder 5"/>
          <p:cNvSpPr>
            <a:spLocks noGrp="1"/>
          </p:cNvSpPr>
          <p:nvPr>
            <p:ph type="sldNum" sz="quarter" idx="12"/>
          </p:nvPr>
        </p:nvSpPr>
        <p:spPr/>
        <p:txBody>
          <a:bodyPr/>
          <a:lstStyle/>
          <a:p>
            <a:fld id="{7EA3BC09-B0FA-46E0-BA00-63C4DD63AEEA}" type="slidenum">
              <a:rPr lang="ar-IQ" smtClean="0"/>
              <a:pPr/>
              <a:t>‹#›</a:t>
            </a:fld>
            <a:endParaRPr lang="ar-IQ"/>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7D077FC-54E3-4EE3-94FC-8940226374B0}" type="datetime8">
              <a:rPr lang="ar-IQ" smtClean="0"/>
              <a:pPr/>
              <a:t>23 أيار، 24</a:t>
            </a:fld>
            <a:endParaRPr lang="ar-IQ"/>
          </a:p>
        </p:txBody>
      </p:sp>
      <p:sp>
        <p:nvSpPr>
          <p:cNvPr id="6" name="Footer Placeholder 5"/>
          <p:cNvSpPr>
            <a:spLocks noGrp="1"/>
          </p:cNvSpPr>
          <p:nvPr>
            <p:ph type="ftr" sz="quarter" idx="11"/>
          </p:nvPr>
        </p:nvSpPr>
        <p:spPr/>
        <p:txBody>
          <a:bodyPr/>
          <a:lstStyle/>
          <a:p>
            <a:r>
              <a:rPr lang="ar-IQ"/>
              <a:t>رِونكردنةوةى هةرمى ماسلؤ</a:t>
            </a:r>
          </a:p>
        </p:txBody>
      </p:sp>
      <p:sp>
        <p:nvSpPr>
          <p:cNvPr id="7" name="Slide Number Placeholder 6"/>
          <p:cNvSpPr>
            <a:spLocks noGrp="1"/>
          </p:cNvSpPr>
          <p:nvPr>
            <p:ph type="sldNum" sz="quarter" idx="12"/>
          </p:nvPr>
        </p:nvSpPr>
        <p:spPr/>
        <p:txBody>
          <a:bodyPr/>
          <a:lstStyle/>
          <a:p>
            <a:fld id="{7EA3BC09-B0FA-46E0-BA00-63C4DD63AEEA}" type="slidenum">
              <a:rPr lang="ar-IQ" smtClean="0"/>
              <a:pPr/>
              <a:t>‹#›</a:t>
            </a:fld>
            <a:endParaRPr lang="ar-IQ"/>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AFC69BF-8FFE-4B5F-AE60-8CF7739D90F1}" type="datetime8">
              <a:rPr lang="ar-IQ" smtClean="0"/>
              <a:pPr/>
              <a:t>23 أيار، 24</a:t>
            </a:fld>
            <a:endParaRPr lang="ar-IQ"/>
          </a:p>
        </p:txBody>
      </p:sp>
      <p:sp>
        <p:nvSpPr>
          <p:cNvPr id="8" name="Footer Placeholder 7"/>
          <p:cNvSpPr>
            <a:spLocks noGrp="1"/>
          </p:cNvSpPr>
          <p:nvPr>
            <p:ph type="ftr" sz="quarter" idx="11"/>
          </p:nvPr>
        </p:nvSpPr>
        <p:spPr/>
        <p:txBody>
          <a:bodyPr/>
          <a:lstStyle/>
          <a:p>
            <a:r>
              <a:rPr lang="ar-IQ"/>
              <a:t>رِونكردنةوةى هةرمى ماسلؤ</a:t>
            </a:r>
          </a:p>
        </p:txBody>
      </p:sp>
      <p:sp>
        <p:nvSpPr>
          <p:cNvPr id="9" name="Slide Number Placeholder 8"/>
          <p:cNvSpPr>
            <a:spLocks noGrp="1"/>
          </p:cNvSpPr>
          <p:nvPr>
            <p:ph type="sldNum" sz="quarter" idx="12"/>
          </p:nvPr>
        </p:nvSpPr>
        <p:spPr/>
        <p:txBody>
          <a:bodyPr/>
          <a:lstStyle/>
          <a:p>
            <a:fld id="{7EA3BC09-B0FA-46E0-BA00-63C4DD63AEEA}"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A2F46F5-15F8-424F-B316-8C0426E07261}" type="datetime8">
              <a:rPr lang="ar-IQ" smtClean="0"/>
              <a:pPr/>
              <a:t>23 أيار، 24</a:t>
            </a:fld>
            <a:endParaRPr lang="ar-IQ"/>
          </a:p>
        </p:txBody>
      </p:sp>
      <p:sp>
        <p:nvSpPr>
          <p:cNvPr id="4" name="Footer Placeholder 3"/>
          <p:cNvSpPr>
            <a:spLocks noGrp="1"/>
          </p:cNvSpPr>
          <p:nvPr>
            <p:ph type="ftr" sz="quarter" idx="11"/>
          </p:nvPr>
        </p:nvSpPr>
        <p:spPr/>
        <p:txBody>
          <a:bodyPr/>
          <a:lstStyle/>
          <a:p>
            <a:r>
              <a:rPr lang="ar-IQ"/>
              <a:t>رِونكردنةوةى هةرمى ماسلؤ</a:t>
            </a:r>
          </a:p>
        </p:txBody>
      </p:sp>
      <p:sp>
        <p:nvSpPr>
          <p:cNvPr id="5" name="Slide Number Placeholder 4"/>
          <p:cNvSpPr>
            <a:spLocks noGrp="1"/>
          </p:cNvSpPr>
          <p:nvPr>
            <p:ph type="sldNum" sz="quarter" idx="12"/>
          </p:nvPr>
        </p:nvSpPr>
        <p:spPr/>
        <p:txBody>
          <a:bodyPr/>
          <a:lstStyle/>
          <a:p>
            <a:fld id="{7EA3BC09-B0FA-46E0-BA00-63C4DD63AEEA}" type="slidenum">
              <a:rPr lang="ar-IQ" smtClean="0"/>
              <a:pPr/>
              <a:t>‹#›</a:t>
            </a:fld>
            <a:endParaRPr lang="ar-IQ"/>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28C63-2E0B-470A-9CE4-6D6C631AA321}" type="datetime8">
              <a:rPr lang="ar-IQ" smtClean="0"/>
              <a:pPr/>
              <a:t>23 أيار، 24</a:t>
            </a:fld>
            <a:endParaRPr lang="ar-IQ"/>
          </a:p>
        </p:txBody>
      </p:sp>
      <p:sp>
        <p:nvSpPr>
          <p:cNvPr id="3" name="Footer Placeholder 2"/>
          <p:cNvSpPr>
            <a:spLocks noGrp="1"/>
          </p:cNvSpPr>
          <p:nvPr>
            <p:ph type="ftr" sz="quarter" idx="11"/>
          </p:nvPr>
        </p:nvSpPr>
        <p:spPr/>
        <p:txBody>
          <a:bodyPr/>
          <a:lstStyle/>
          <a:p>
            <a:r>
              <a:rPr lang="ar-IQ"/>
              <a:t>رِونكردنةوةى هةرمى ماسلؤ</a:t>
            </a:r>
          </a:p>
        </p:txBody>
      </p:sp>
      <p:sp>
        <p:nvSpPr>
          <p:cNvPr id="4" name="Slide Number Placeholder 3"/>
          <p:cNvSpPr>
            <a:spLocks noGrp="1"/>
          </p:cNvSpPr>
          <p:nvPr>
            <p:ph type="sldNum" sz="quarter" idx="12"/>
          </p:nvPr>
        </p:nvSpPr>
        <p:spPr/>
        <p:txBody>
          <a:bodyPr/>
          <a:lstStyle/>
          <a:p>
            <a:fld id="{7EA3BC09-B0FA-46E0-BA00-63C4DD63AEEA}"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C56ACE2-6271-44FC-9DF0-DB3F40B86D0F}" type="datetime8">
              <a:rPr lang="ar-IQ" smtClean="0"/>
              <a:pPr/>
              <a:t>23 أيار، 24</a:t>
            </a:fld>
            <a:endParaRPr lang="ar-IQ"/>
          </a:p>
        </p:txBody>
      </p:sp>
      <p:sp>
        <p:nvSpPr>
          <p:cNvPr id="6" name="Footer Placeholder 5"/>
          <p:cNvSpPr>
            <a:spLocks noGrp="1"/>
          </p:cNvSpPr>
          <p:nvPr>
            <p:ph type="ftr" sz="quarter" idx="11"/>
          </p:nvPr>
        </p:nvSpPr>
        <p:spPr/>
        <p:txBody>
          <a:bodyPr/>
          <a:lstStyle/>
          <a:p>
            <a:r>
              <a:rPr lang="ar-IQ"/>
              <a:t>رِونكردنةوةى هةرمى ماسلؤ</a:t>
            </a:r>
          </a:p>
        </p:txBody>
      </p:sp>
      <p:sp>
        <p:nvSpPr>
          <p:cNvPr id="7" name="Slide Number Placeholder 6"/>
          <p:cNvSpPr>
            <a:spLocks noGrp="1"/>
          </p:cNvSpPr>
          <p:nvPr>
            <p:ph type="sldNum" sz="quarter" idx="12"/>
          </p:nvPr>
        </p:nvSpPr>
        <p:spPr/>
        <p:txBody>
          <a:bodyPr/>
          <a:lstStyle/>
          <a:p>
            <a:fld id="{7EA3BC09-B0FA-46E0-BA00-63C4DD63AEEA}"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D68B0E9-862B-49DC-A4EB-83F2B5C7C053}" type="datetime8">
              <a:rPr lang="ar-IQ" smtClean="0"/>
              <a:pPr/>
              <a:t>23 أيار، 24</a:t>
            </a:fld>
            <a:endParaRPr lang="ar-IQ"/>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ar-IQ"/>
              <a:t>رِونكردنةوةى هةرمى ماسلؤ</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EA3BC09-B0FA-46E0-BA00-63C4DD63AEEA}" type="slidenum">
              <a:rPr lang="ar-IQ" smtClean="0"/>
              <a:pPr/>
              <a:t>‹#›</a:t>
            </a:fld>
            <a:endParaRPr lang="ar-IQ"/>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F2861EB-53AD-496C-A7BE-C16E643419C0}" type="datetime8">
              <a:rPr lang="ar-IQ" smtClean="0"/>
              <a:pPr/>
              <a:t>23 أيار، 24</a:t>
            </a:fld>
            <a:endParaRPr lang="ar-IQ"/>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ar-IQ"/>
              <a:t>رِونكردنةوةى هةرمى ماسلؤ</a:t>
            </a: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EA3BC09-B0FA-46E0-BA00-63C4DD63AEEA}"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12" r:id="rId12"/>
  </p:sldLayoutIdLst>
  <p:hf sldNum="0" hdr="0" dt="0"/>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0504" y="593825"/>
            <a:ext cx="1942951" cy="146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413123" y="1471910"/>
            <a:ext cx="5658445" cy="1938992"/>
          </a:xfrm>
          <a:prstGeom prst="rect">
            <a:avLst/>
          </a:prstGeom>
        </p:spPr>
        <p:txBody>
          <a:bodyPr>
            <a:spAutoFit/>
          </a:bodyPr>
          <a:lstStyle/>
          <a:p>
            <a:pPr algn="ctr">
              <a:defRPr/>
            </a:pPr>
            <a:endParaRPr lang="ar-IQ" sz="3000" dirty="0">
              <a:cs typeface="MCS Taybah S_U normal." pitchFamily="2" charset="-78"/>
            </a:endParaRPr>
          </a:p>
          <a:p>
            <a:pPr algn="ctr">
              <a:defRPr/>
            </a:pPr>
            <a:r>
              <a:rPr lang="ar-IQ" sz="3000" dirty="0">
                <a:cs typeface="Ali_K_Hasan" pitchFamily="2" charset="-78"/>
              </a:rPr>
              <a:t>دةرونزانى ثةروةردةيى</a:t>
            </a:r>
          </a:p>
          <a:p>
            <a:pPr algn="ctr">
              <a:defRPr/>
            </a:pPr>
            <a:r>
              <a:rPr lang="ar-IQ" sz="3750" dirty="0">
                <a:cs typeface="Ali-A-Alwand" pitchFamily="2" charset="-78"/>
              </a:rPr>
              <a:t>علم النفس التربوي</a:t>
            </a:r>
          </a:p>
          <a:p>
            <a:pPr algn="ctr">
              <a:defRPr/>
            </a:pPr>
            <a:r>
              <a:rPr lang="en-US" sz="2250" dirty="0">
                <a:cs typeface="Ali_K_Hasan" pitchFamily="2" charset="-78"/>
              </a:rPr>
              <a:t>Educational Psychology</a:t>
            </a:r>
          </a:p>
        </p:txBody>
      </p:sp>
      <p:sp>
        <p:nvSpPr>
          <p:cNvPr id="5" name="Rectangle 4"/>
          <p:cNvSpPr/>
          <p:nvPr/>
        </p:nvSpPr>
        <p:spPr>
          <a:xfrm>
            <a:off x="1761382" y="4745385"/>
            <a:ext cx="5600402" cy="923330"/>
          </a:xfrm>
          <a:prstGeom prst="rect">
            <a:avLst/>
          </a:prstGeom>
        </p:spPr>
        <p:txBody>
          <a:bodyPr>
            <a:spAutoFit/>
          </a:bodyPr>
          <a:lstStyle/>
          <a:p>
            <a:pPr algn="ctr">
              <a:defRPr/>
            </a:pPr>
            <a:r>
              <a:rPr lang="ar-JO" sz="2400" dirty="0">
                <a:solidFill>
                  <a:schemeClr val="tx1">
                    <a:lumMod val="75000"/>
                    <a:lumOff val="25000"/>
                  </a:schemeClr>
                </a:solidFill>
              </a:rPr>
              <a:t>مدرس المادة : </a:t>
            </a:r>
            <a:r>
              <a:rPr lang="ar-JO" sz="2400" dirty="0">
                <a:solidFill>
                  <a:srgbClr val="C00000"/>
                </a:solidFill>
              </a:rPr>
              <a:t>عمر حمه‌ احمد</a:t>
            </a:r>
          </a:p>
          <a:p>
            <a:pPr algn="ctr">
              <a:defRPr/>
            </a:pPr>
            <a:endParaRPr lang="en-US" sz="3000" dirty="0"/>
          </a:p>
        </p:txBody>
      </p:sp>
      <p:sp>
        <p:nvSpPr>
          <p:cNvPr id="13317" name="Rectangle 1"/>
          <p:cNvSpPr>
            <a:spLocks noChangeArrowheads="1"/>
          </p:cNvSpPr>
          <p:nvPr/>
        </p:nvSpPr>
        <p:spPr bwMode="auto">
          <a:xfrm>
            <a:off x="3085951" y="914549"/>
            <a:ext cx="2785318"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lnSpc>
                <a:spcPct val="90000"/>
              </a:lnSpc>
              <a:defRPr/>
            </a:pPr>
            <a:endParaRPr lang="ar-IQ" altLang="ar-IQ" sz="3300">
              <a:cs typeface="Ali_K_Samik" pitchFamily="2" charset="-78"/>
            </a:endParaRPr>
          </a:p>
          <a:p>
            <a:pPr algn="ctr" rtl="1" eaLnBrk="1" hangingPunct="1">
              <a:lnSpc>
                <a:spcPct val="90000"/>
              </a:lnSpc>
              <a:defRPr/>
            </a:pPr>
            <a:endParaRPr lang="ar-IQ" altLang="ar-IQ" sz="3300">
              <a:cs typeface="Ali_K_Samik" pitchFamily="2" charset="-78"/>
            </a:endParaRPr>
          </a:p>
        </p:txBody>
      </p:sp>
      <p:pic>
        <p:nvPicPr>
          <p:cNvPr id="5126" name="Picture 12" descr="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8984" y="-14138"/>
            <a:ext cx="1407914"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649760" y="3514577"/>
            <a:ext cx="5657701" cy="1015663"/>
          </a:xfrm>
          <a:prstGeom prst="rect">
            <a:avLst/>
          </a:prstGeom>
        </p:spPr>
        <p:txBody>
          <a:bodyPr>
            <a:spAutoFit/>
          </a:bodyPr>
          <a:lstStyle/>
          <a:p>
            <a:pPr algn="ctr">
              <a:defRPr/>
            </a:pPr>
            <a:r>
              <a:rPr lang="ar-IQ" sz="3000" dirty="0">
                <a:cs typeface="Ali-A-Samik" pitchFamily="2" charset="-78"/>
              </a:rPr>
              <a:t>كلية التربية/قسم اللغة العربية/المرحلة الثانية</a:t>
            </a:r>
          </a:p>
          <a:p>
            <a:pPr algn="ctr">
              <a:defRPr/>
            </a:pPr>
            <a:r>
              <a:rPr lang="ar-IQ" sz="3000" dirty="0">
                <a:cs typeface="Ali-A-Samik" pitchFamily="2" charset="-78"/>
              </a:rPr>
              <a:t>سنة </a:t>
            </a:r>
            <a:r>
              <a:rPr lang="ar-IQ" sz="3000">
                <a:cs typeface="Ali-A-Samik" pitchFamily="2" charset="-78"/>
              </a:rPr>
              <a:t>الدراسية </a:t>
            </a:r>
            <a:r>
              <a:rPr lang="ar-IQ" sz="3000" smtClean="0">
                <a:cs typeface="Ali_K_Samik" pitchFamily="2" charset="-78"/>
              </a:rPr>
              <a:t>2024</a:t>
            </a:r>
            <a:endParaRPr lang="ar-IQ" sz="3000" dirty="0">
              <a:cs typeface="Ali_K_Samik" pitchFamily="2" charset="-78"/>
            </a:endParaRPr>
          </a:p>
        </p:txBody>
      </p:sp>
      <p:pic>
        <p:nvPicPr>
          <p:cNvPr id="512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77793" y="391418"/>
            <a:ext cx="2134195" cy="188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22634">
            <a:off x="6705824" y="4177380"/>
            <a:ext cx="1311920" cy="1343174"/>
          </a:xfrm>
          <a:prstGeom prst="rect">
            <a:avLst/>
          </a:prstGeom>
          <a:noFill/>
          <a:ln w="19050" cap="sq">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219407"/>
      </p:ext>
    </p:extLst>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1433215" y="796231"/>
            <a:ext cx="6171902" cy="5636865"/>
          </a:xfrm>
        </p:spPr>
        <p:txBody>
          <a:bodyPr/>
          <a:lstStyle/>
          <a:p>
            <a:r>
              <a:rPr lang="ar-IQ" altLang="ar-IQ" sz="2813" b="1"/>
              <a:t>الفصل الثالث: الدافعية:</a:t>
            </a:r>
          </a:p>
          <a:p>
            <a:pPr eaLnBrk="1" hangingPunct="1"/>
            <a:r>
              <a:rPr lang="ar-SA" altLang="ar-IQ"/>
              <a:t>معنى الدافعية، وأهميتها في التعلم</a:t>
            </a:r>
            <a:endParaRPr lang="ar-IQ" altLang="ar-IQ"/>
          </a:p>
          <a:p>
            <a:pPr eaLnBrk="1" hangingPunct="1"/>
            <a:r>
              <a:rPr lang="ar-IQ" altLang="ar-IQ"/>
              <a:t>وظائف الدافعية.</a:t>
            </a:r>
          </a:p>
          <a:p>
            <a:pPr eaLnBrk="1" hangingPunct="1"/>
            <a:r>
              <a:rPr lang="ar-SA" altLang="ar-IQ"/>
              <a:t>أنواع الدوافع لدى الإنسان.</a:t>
            </a:r>
            <a:endParaRPr lang="ar-IQ" altLang="ar-IQ"/>
          </a:p>
          <a:p>
            <a:pPr eaLnBrk="1" hangingPunct="1"/>
            <a:r>
              <a:rPr lang="ar-IQ" altLang="ar-IQ"/>
              <a:t>دافعية التحصيل.</a:t>
            </a:r>
          </a:p>
          <a:p>
            <a:pPr eaLnBrk="1" hangingPunct="1"/>
            <a:r>
              <a:rPr lang="ar-IQ" altLang="ar-IQ"/>
              <a:t>الدافعية والتدريس.</a:t>
            </a:r>
          </a:p>
          <a:p>
            <a:pPr eaLnBrk="1" hangingPunct="1"/>
            <a:r>
              <a:rPr lang="ar-IQ" altLang="ar-IQ"/>
              <a:t>نظريات الدافعية.</a:t>
            </a:r>
            <a:endParaRPr lang="en-US" altLang="ar-IQ"/>
          </a:p>
          <a:p>
            <a:r>
              <a:rPr lang="ar-SA" altLang="ar-IQ" sz="2813"/>
              <a:t>التطبيقات التربوية للدافعية نحو التعلم.</a:t>
            </a:r>
          </a:p>
          <a:p>
            <a:endParaRPr lang="en-US" altLang="ar-IQ"/>
          </a:p>
        </p:txBody>
      </p:sp>
    </p:spTree>
    <p:extLst>
      <p:ext uri="{BB962C8B-B14F-4D97-AF65-F5344CB8AC3E}">
        <p14:creationId xmlns:p14="http://schemas.microsoft.com/office/powerpoint/2010/main" val="2269001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barn(inVertical)">
                                      <p:cBhvr>
                                        <p:cTn id="7" dur="500"/>
                                        <p:tgtEl>
                                          <p:spTgt spid="153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5362">
                                            <p:txEl>
                                              <p:pRg st="1" end="1"/>
                                            </p:txEl>
                                          </p:spTgt>
                                        </p:tgtEl>
                                        <p:attrNameLst>
                                          <p:attrName>style.visibility</p:attrName>
                                        </p:attrNameLst>
                                      </p:cBhvr>
                                      <p:to>
                                        <p:strVal val="visible"/>
                                      </p:to>
                                    </p:set>
                                    <p:animEffect transition="in" filter="barn(inVertical)">
                                      <p:cBhvr>
                                        <p:cTn id="12" dur="500"/>
                                        <p:tgtEl>
                                          <p:spTgt spid="1536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5362">
                                            <p:txEl>
                                              <p:pRg st="2" end="2"/>
                                            </p:txEl>
                                          </p:spTgt>
                                        </p:tgtEl>
                                        <p:attrNameLst>
                                          <p:attrName>style.visibility</p:attrName>
                                        </p:attrNameLst>
                                      </p:cBhvr>
                                      <p:to>
                                        <p:strVal val="visible"/>
                                      </p:to>
                                    </p:set>
                                    <p:animEffect transition="in" filter="barn(inVertical)">
                                      <p:cBhvr>
                                        <p:cTn id="17" dur="500"/>
                                        <p:tgtEl>
                                          <p:spTgt spid="1536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5362">
                                            <p:txEl>
                                              <p:pRg st="3" end="3"/>
                                            </p:txEl>
                                          </p:spTgt>
                                        </p:tgtEl>
                                        <p:attrNameLst>
                                          <p:attrName>style.visibility</p:attrName>
                                        </p:attrNameLst>
                                      </p:cBhvr>
                                      <p:to>
                                        <p:strVal val="visible"/>
                                      </p:to>
                                    </p:set>
                                    <p:animEffect transition="in" filter="barn(inVertical)">
                                      <p:cBhvr>
                                        <p:cTn id="22" dur="500"/>
                                        <p:tgtEl>
                                          <p:spTgt spid="1536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15362">
                                            <p:txEl>
                                              <p:pRg st="4" end="4"/>
                                            </p:txEl>
                                          </p:spTgt>
                                        </p:tgtEl>
                                        <p:attrNameLst>
                                          <p:attrName>style.visibility</p:attrName>
                                        </p:attrNameLst>
                                      </p:cBhvr>
                                      <p:to>
                                        <p:strVal val="visible"/>
                                      </p:to>
                                    </p:set>
                                    <p:animEffect transition="in" filter="barn(inVertical)">
                                      <p:cBhvr>
                                        <p:cTn id="27" dur="500"/>
                                        <p:tgtEl>
                                          <p:spTgt spid="1536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15362">
                                            <p:txEl>
                                              <p:pRg st="5" end="5"/>
                                            </p:txEl>
                                          </p:spTgt>
                                        </p:tgtEl>
                                        <p:attrNameLst>
                                          <p:attrName>style.visibility</p:attrName>
                                        </p:attrNameLst>
                                      </p:cBhvr>
                                      <p:to>
                                        <p:strVal val="visible"/>
                                      </p:to>
                                    </p:set>
                                    <p:animEffect transition="in" filter="barn(inVertical)">
                                      <p:cBhvr>
                                        <p:cTn id="32" dur="500"/>
                                        <p:tgtEl>
                                          <p:spTgt spid="1536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15362">
                                            <p:txEl>
                                              <p:pRg st="6" end="6"/>
                                            </p:txEl>
                                          </p:spTgt>
                                        </p:tgtEl>
                                        <p:attrNameLst>
                                          <p:attrName>style.visibility</p:attrName>
                                        </p:attrNameLst>
                                      </p:cBhvr>
                                      <p:to>
                                        <p:strVal val="visible"/>
                                      </p:to>
                                    </p:set>
                                    <p:animEffect transition="in" filter="barn(inVertical)">
                                      <p:cBhvr>
                                        <p:cTn id="37" dur="500"/>
                                        <p:tgtEl>
                                          <p:spTgt spid="1536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15362">
                                            <p:txEl>
                                              <p:pRg st="7" end="7"/>
                                            </p:txEl>
                                          </p:spTgt>
                                        </p:tgtEl>
                                        <p:attrNameLst>
                                          <p:attrName>style.visibility</p:attrName>
                                        </p:attrNameLst>
                                      </p:cBhvr>
                                      <p:to>
                                        <p:strVal val="visible"/>
                                      </p:to>
                                    </p:set>
                                    <p:animEffect transition="in" filter="barn(inVertical)">
                                      <p:cBhvr>
                                        <p:cTn id="42" dur="500"/>
                                        <p:tgtEl>
                                          <p:spTgt spid="1536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1332012" y="255985"/>
            <a:ext cx="6378773" cy="6346031"/>
          </a:xfrm>
        </p:spPr>
        <p:txBody>
          <a:bodyPr>
            <a:normAutofit lnSpcReduction="10000"/>
          </a:bodyPr>
          <a:lstStyle/>
          <a:p>
            <a:pPr>
              <a:defRPr/>
            </a:pPr>
            <a:endParaRPr lang="ar-IQ" altLang="ar-IQ" dirty="0"/>
          </a:p>
          <a:p>
            <a:pPr>
              <a:defRPr/>
            </a:pPr>
            <a:r>
              <a:rPr lang="ar-IQ" altLang="ar-IQ" b="1" u="sng" dirty="0"/>
              <a:t>الفصل الرابع:العمليات العقلية والفروق الفردية:</a:t>
            </a:r>
          </a:p>
          <a:p>
            <a:pPr marL="0" indent="0">
              <a:buNone/>
              <a:defRPr/>
            </a:pPr>
            <a:r>
              <a:rPr lang="ar-IQ" b="1" dirty="0"/>
              <a:t>اولاً: </a:t>
            </a:r>
            <a:r>
              <a:rPr lang="ar-SA" b="1" dirty="0"/>
              <a:t>العمليات العقلية المتصلة بالتعلم : الانتباه</a:t>
            </a:r>
            <a:r>
              <a:rPr lang="ar-SA" dirty="0"/>
              <a:t> , معنى الانتباه , العوامل المؤثرة في الانتباه</a:t>
            </a:r>
            <a:r>
              <a:rPr lang="ar-IQ" dirty="0"/>
              <a:t>، </a:t>
            </a:r>
            <a:r>
              <a:rPr lang="ar-SA" dirty="0"/>
              <a:t>أنواع الانتباه</a:t>
            </a:r>
            <a:r>
              <a:rPr lang="ar-IQ" dirty="0"/>
              <a:t>.   </a:t>
            </a:r>
            <a:r>
              <a:rPr lang="ar-SA" b="1" dirty="0"/>
              <a:t>الذكاء</a:t>
            </a:r>
            <a:r>
              <a:rPr lang="ar-SA" dirty="0"/>
              <a:t> (مفهومه- أنواعه- النظريات التقليدية والحديثة –نسبة الذكاء)</a:t>
            </a:r>
            <a:r>
              <a:rPr lang="ar-IQ" dirty="0"/>
              <a:t> </a:t>
            </a:r>
            <a:r>
              <a:rPr lang="ar-SA" b="1" dirty="0"/>
              <a:t>الإدراك</a:t>
            </a:r>
            <a:r>
              <a:rPr lang="ar-SA" dirty="0"/>
              <a:t> , </a:t>
            </a:r>
            <a:r>
              <a:rPr lang="ar-SA" b="1" dirty="0"/>
              <a:t>التذكر والنسيان</a:t>
            </a:r>
            <a:r>
              <a:rPr lang="ar-SA" dirty="0"/>
              <a:t>, </a:t>
            </a:r>
            <a:r>
              <a:rPr lang="ar-SA" b="1" dirty="0"/>
              <a:t>التفكير. </a:t>
            </a:r>
            <a:endParaRPr lang="ar-IQ" altLang="ar-IQ" b="1" u="sng" dirty="0"/>
          </a:p>
          <a:p>
            <a:pPr>
              <a:defRPr/>
            </a:pPr>
            <a:r>
              <a:rPr lang="ar-IQ" altLang="ar-IQ" b="1" u="sng" dirty="0"/>
              <a:t>ثانياً:   </a:t>
            </a:r>
            <a:r>
              <a:rPr lang="ar-SA" b="1" dirty="0"/>
              <a:t>الفروق الفردية وعلاقتها بالتعلم</a:t>
            </a:r>
            <a:r>
              <a:rPr lang="ar-IQ" b="1" dirty="0"/>
              <a:t>.</a:t>
            </a:r>
          </a:p>
          <a:p>
            <a:pPr>
              <a:defRPr/>
            </a:pPr>
            <a:r>
              <a:rPr lang="ar-IQ" dirty="0"/>
              <a:t>انواع الفروق الفردية.</a:t>
            </a:r>
          </a:p>
          <a:p>
            <a:pPr>
              <a:defRPr/>
            </a:pPr>
            <a:r>
              <a:rPr lang="ar-IQ" dirty="0"/>
              <a:t>العوامل المؤثرة في الفروق الفردية</a:t>
            </a:r>
          </a:p>
          <a:p>
            <a:pPr>
              <a:defRPr/>
            </a:pPr>
            <a:r>
              <a:rPr lang="ar-IQ" dirty="0"/>
              <a:t>بعض نماذج شخصية التلاميذ</a:t>
            </a:r>
          </a:p>
          <a:p>
            <a:pPr>
              <a:defRPr/>
            </a:pPr>
            <a:r>
              <a:rPr lang="ar-SA" dirty="0"/>
              <a:t>الصحة النفسية للمتعلم</a:t>
            </a:r>
            <a:r>
              <a:rPr lang="ar-IQ" dirty="0"/>
              <a:t>,</a:t>
            </a:r>
          </a:p>
          <a:p>
            <a:pPr>
              <a:defRPr/>
            </a:pPr>
            <a:r>
              <a:rPr lang="ar-IQ" dirty="0"/>
              <a:t>اهم الاساليب التي يمكن للمعلم أن يستخدمها لمراعات الفروق الفردية</a:t>
            </a:r>
          </a:p>
          <a:p>
            <a:pPr marL="0" indent="0">
              <a:buNone/>
              <a:defRPr/>
            </a:pPr>
            <a:r>
              <a:rPr lang="ar-SA" dirty="0"/>
              <a:t/>
            </a:r>
            <a:br>
              <a:rPr lang="ar-SA" dirty="0"/>
            </a:br>
            <a:endParaRPr lang="en-US" altLang="ar-IQ" dirty="0"/>
          </a:p>
        </p:txBody>
      </p:sp>
    </p:spTree>
    <p:extLst>
      <p:ext uri="{BB962C8B-B14F-4D97-AF65-F5344CB8AC3E}">
        <p14:creationId xmlns:p14="http://schemas.microsoft.com/office/powerpoint/2010/main" val="2341675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1433215" y="593825"/>
            <a:ext cx="6171902" cy="5636865"/>
          </a:xfrm>
        </p:spPr>
        <p:txBody>
          <a:bodyPr>
            <a:normAutofit lnSpcReduction="10000"/>
          </a:bodyPr>
          <a:lstStyle/>
          <a:p>
            <a:r>
              <a:rPr lang="ar-IQ" altLang="ar-IQ" b="1" u="sng"/>
              <a:t>الفصل الخامس: خصائص الشخصية للمعلم والتفاعل مع التلاميذ:</a:t>
            </a:r>
          </a:p>
          <a:p>
            <a:r>
              <a:rPr lang="ar-SA" altLang="ar-IQ"/>
              <a:t>معنى الشخصية : العوامل المؤثرة في الشخصية , خصائص الشخصية, أنواع الشخصية</a:t>
            </a:r>
            <a:r>
              <a:rPr lang="ar-IQ" altLang="ar-IQ"/>
              <a:t>.</a:t>
            </a:r>
          </a:p>
          <a:p>
            <a:r>
              <a:rPr lang="ar-SA" altLang="ar-IQ"/>
              <a:t>التفاعل الاجتماعي داخل المدرسة (التفاعل بين المعلم والمتعلم- والتفاعل بين المتعلمين)</a:t>
            </a:r>
            <a:endParaRPr lang="ar-IQ" altLang="ar-IQ"/>
          </a:p>
          <a:p>
            <a:r>
              <a:rPr lang="ar-IQ" altLang="ar-IQ"/>
              <a:t>خصائص المعلم الفعال.</a:t>
            </a:r>
          </a:p>
          <a:p>
            <a:r>
              <a:rPr lang="ar-IQ" altLang="ar-IQ"/>
              <a:t>أ-خصائص الشخصية</a:t>
            </a:r>
          </a:p>
          <a:p>
            <a:r>
              <a:rPr lang="ar-IQ" altLang="ar-IQ"/>
              <a:t>ب-خصائص المعرفية</a:t>
            </a:r>
          </a:p>
          <a:p>
            <a:r>
              <a:rPr lang="ar-IQ" altLang="ar-IQ"/>
              <a:t>ادوار المعلم في عملية التعليم</a:t>
            </a:r>
          </a:p>
          <a:p>
            <a:r>
              <a:rPr lang="ar-IQ" altLang="ar-IQ"/>
              <a:t>اهم المشكلات التي يواجهها المعلمون</a:t>
            </a:r>
          </a:p>
          <a:p>
            <a:r>
              <a:rPr lang="ar-SA" altLang="ar-IQ"/>
              <a:t/>
            </a:r>
            <a:br>
              <a:rPr lang="ar-SA" altLang="ar-IQ"/>
            </a:br>
            <a:endParaRPr lang="en-US" altLang="ar-IQ"/>
          </a:p>
        </p:txBody>
      </p:sp>
    </p:spTree>
    <p:extLst>
      <p:ext uri="{BB962C8B-B14F-4D97-AF65-F5344CB8AC3E}">
        <p14:creationId xmlns:p14="http://schemas.microsoft.com/office/powerpoint/2010/main" val="1978750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1433215" y="559594"/>
            <a:ext cx="6171902" cy="5941219"/>
          </a:xfrm>
        </p:spPr>
        <p:txBody>
          <a:bodyPr>
            <a:normAutofit lnSpcReduction="10000"/>
          </a:bodyPr>
          <a:lstStyle/>
          <a:p>
            <a:pPr algn="just">
              <a:defRPr/>
            </a:pPr>
            <a:r>
              <a:rPr lang="ar-SA" sz="2532" b="1" dirty="0"/>
              <a:t>المراجع الأساسية (التي يجب إتاحتها للطلاب للرجوع إليها): </a:t>
            </a:r>
            <a:endParaRPr lang="ar-JO" sz="2250" b="1" dirty="0"/>
          </a:p>
          <a:p>
            <a:pPr marL="0" indent="0" algn="just">
              <a:buNone/>
              <a:defRPr/>
            </a:pPr>
            <a:r>
              <a:rPr lang="ar-IQ" altLang="ar-IQ" sz="2250" dirty="0"/>
              <a:t>1-</a:t>
            </a:r>
            <a:r>
              <a:rPr lang="ar-IQ" sz="2250" dirty="0"/>
              <a:t>العناني، حنان عبدالحميد(2014) علم النفس التربوي، دار صفاء للنشر والتوزيع، عمان، ط5.</a:t>
            </a:r>
          </a:p>
          <a:p>
            <a:pPr marL="0" indent="0" algn="just">
              <a:buNone/>
              <a:defRPr/>
            </a:pPr>
            <a:r>
              <a:rPr lang="ar-IQ" altLang="ar-IQ" sz="2250" dirty="0"/>
              <a:t>2-عبدالمجيد  نشواتى ( 2003) علم النفس التربوي، دار الفرقان للنشر والتوزيع: الاردن(الطبعة الرابعة).</a:t>
            </a:r>
            <a:endParaRPr lang="en-US" altLang="ar-IQ" sz="2250" dirty="0"/>
          </a:p>
          <a:p>
            <a:pPr marL="0" indent="0" algn="just">
              <a:buNone/>
              <a:defRPr/>
            </a:pPr>
            <a:r>
              <a:rPr lang="ar-IQ" altLang="ar-IQ" sz="2250" dirty="0"/>
              <a:t>3-عماد عبدالرحيم الزغول (2012)  مباديء علم النفس التربوي، دار الكتاب الجامعي: دولة الامارات العربية المتحدة. ط 2. </a:t>
            </a:r>
          </a:p>
          <a:p>
            <a:pPr marL="0" indent="0" algn="just">
              <a:buNone/>
              <a:defRPr/>
            </a:pPr>
            <a:r>
              <a:rPr lang="ar-IQ" altLang="ar-IQ" sz="2250" dirty="0"/>
              <a:t>4-محي الدين توق، يوسف قطامي، عبدالحمن عدس (2003) أسس علم النفس التربوي(ط3) دار الفكر للطباعة والنشر والتوزيع.</a:t>
            </a:r>
            <a:r>
              <a:rPr lang="en-US" altLang="ar-IQ" sz="2250" dirty="0"/>
              <a:t> </a:t>
            </a:r>
          </a:p>
          <a:p>
            <a:pPr marL="0" indent="0" algn="just" rtl="0">
              <a:buNone/>
              <a:defRPr/>
            </a:pPr>
            <a:endParaRPr lang="en-US" altLang="ar-IQ" sz="2250" dirty="0"/>
          </a:p>
          <a:p>
            <a:pPr marL="0" indent="0" algn="just" rtl="0">
              <a:buNone/>
              <a:defRPr/>
            </a:pPr>
            <a:r>
              <a:rPr lang="ar-IQ" altLang="ar-IQ" sz="2250" dirty="0"/>
              <a:t>5</a:t>
            </a:r>
            <a:r>
              <a:rPr lang="en-US" altLang="ar-IQ" sz="2250" dirty="0"/>
              <a:t>-</a:t>
            </a:r>
            <a:r>
              <a:rPr lang="en-US" altLang="ar-IQ" sz="2250" dirty="0" err="1"/>
              <a:t>Santrock</a:t>
            </a:r>
            <a:r>
              <a:rPr lang="en-US" altLang="ar-IQ" sz="2250" dirty="0"/>
              <a:t>,  J. W. (2011) </a:t>
            </a:r>
            <a:r>
              <a:rPr lang="en-US" altLang="ar-IQ" sz="2250" b="1" dirty="0"/>
              <a:t>Educational psychology</a:t>
            </a:r>
            <a:r>
              <a:rPr lang="en-US" altLang="ar-IQ" sz="2250" dirty="0"/>
              <a:t>, McGraw-Hill New York (</a:t>
            </a:r>
            <a:r>
              <a:rPr lang="en-US" altLang="ar-IQ" sz="2250" dirty="0" err="1"/>
              <a:t>Fifith</a:t>
            </a:r>
            <a:r>
              <a:rPr lang="en-US" altLang="ar-IQ" sz="2250" dirty="0"/>
              <a:t> Edition) first Edition 2001)</a:t>
            </a:r>
          </a:p>
          <a:p>
            <a:pPr marL="0" indent="0" algn="just" rtl="0">
              <a:buNone/>
              <a:defRPr/>
            </a:pPr>
            <a:r>
              <a:rPr lang="ar-IQ" altLang="ar-IQ" sz="2250" dirty="0"/>
              <a:t>6</a:t>
            </a:r>
            <a:r>
              <a:rPr lang="en-US" altLang="ar-IQ" sz="2250" dirty="0"/>
              <a:t>-Seifert, K. and Sutton, R.(2009) </a:t>
            </a:r>
            <a:r>
              <a:rPr lang="en-US" altLang="ar-IQ" sz="2250" b="1" dirty="0"/>
              <a:t>Educational psychology</a:t>
            </a:r>
            <a:r>
              <a:rPr lang="en-US" altLang="ar-IQ" sz="2250" dirty="0"/>
              <a:t>-Global Text)</a:t>
            </a:r>
          </a:p>
          <a:p>
            <a:pPr algn="just">
              <a:defRPr/>
            </a:pPr>
            <a:endParaRPr lang="en-US" altLang="ar-IQ" sz="2532" dirty="0"/>
          </a:p>
        </p:txBody>
      </p:sp>
    </p:spTree>
    <p:extLst>
      <p:ext uri="{BB962C8B-B14F-4D97-AF65-F5344CB8AC3E}">
        <p14:creationId xmlns:p14="http://schemas.microsoft.com/office/powerpoint/2010/main" val="1743671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fade">
                                      <p:cBhvr>
                                        <p:cTn id="7" dur="1000"/>
                                        <p:tgtEl>
                                          <p:spTgt spid="20482">
                                            <p:txEl>
                                              <p:pRg st="0" end="0"/>
                                            </p:txEl>
                                          </p:spTgt>
                                        </p:tgtEl>
                                      </p:cBhvr>
                                    </p:animEffect>
                                    <p:anim calcmode="lin" valueType="num">
                                      <p:cBhvr>
                                        <p:cTn id="8" dur="1000" fill="hold"/>
                                        <p:tgtEl>
                                          <p:spTgt spid="2048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0482">
                                            <p:txEl>
                                              <p:pRg st="1" end="1"/>
                                            </p:txEl>
                                          </p:spTgt>
                                        </p:tgtEl>
                                        <p:attrNameLst>
                                          <p:attrName>style.visibility</p:attrName>
                                        </p:attrNameLst>
                                      </p:cBhvr>
                                      <p:to>
                                        <p:strVal val="visible"/>
                                      </p:to>
                                    </p:set>
                                    <p:animEffect transition="in" filter="fade">
                                      <p:cBhvr>
                                        <p:cTn id="14" dur="1000"/>
                                        <p:tgtEl>
                                          <p:spTgt spid="20482">
                                            <p:txEl>
                                              <p:pRg st="1" end="1"/>
                                            </p:txEl>
                                          </p:spTgt>
                                        </p:tgtEl>
                                      </p:cBhvr>
                                    </p:animEffect>
                                    <p:anim calcmode="lin" valueType="num">
                                      <p:cBhvr>
                                        <p:cTn id="15" dur="1000" fill="hold"/>
                                        <p:tgtEl>
                                          <p:spTgt spid="2048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48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0482">
                                            <p:txEl>
                                              <p:pRg st="2" end="2"/>
                                            </p:txEl>
                                          </p:spTgt>
                                        </p:tgtEl>
                                        <p:attrNameLst>
                                          <p:attrName>style.visibility</p:attrName>
                                        </p:attrNameLst>
                                      </p:cBhvr>
                                      <p:to>
                                        <p:strVal val="visible"/>
                                      </p:to>
                                    </p:set>
                                    <p:animEffect transition="in" filter="fade">
                                      <p:cBhvr>
                                        <p:cTn id="21" dur="1000"/>
                                        <p:tgtEl>
                                          <p:spTgt spid="20482">
                                            <p:txEl>
                                              <p:pRg st="2" end="2"/>
                                            </p:txEl>
                                          </p:spTgt>
                                        </p:tgtEl>
                                      </p:cBhvr>
                                    </p:animEffect>
                                    <p:anim calcmode="lin" valueType="num">
                                      <p:cBhvr>
                                        <p:cTn id="22" dur="1000" fill="hold"/>
                                        <p:tgtEl>
                                          <p:spTgt spid="2048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48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12" fill="hold" nodeType="clickEffect">
                                  <p:stCondLst>
                                    <p:cond delay="0"/>
                                  </p:stCondLst>
                                  <p:childTnLst>
                                    <p:set>
                                      <p:cBhvr>
                                        <p:cTn id="27" dur="1" fill="hold">
                                          <p:stCondLst>
                                            <p:cond delay="0"/>
                                          </p:stCondLst>
                                        </p:cTn>
                                        <p:tgtEl>
                                          <p:spTgt spid="20482">
                                            <p:txEl>
                                              <p:pRg st="3" end="3"/>
                                            </p:txEl>
                                          </p:spTgt>
                                        </p:tgtEl>
                                        <p:attrNameLst>
                                          <p:attrName>style.visibility</p:attrName>
                                        </p:attrNameLst>
                                      </p:cBhvr>
                                      <p:to>
                                        <p:strVal val="visible"/>
                                      </p:to>
                                    </p:set>
                                    <p:animEffect transition="in" filter="strips(downLeft)">
                                      <p:cBhvr>
                                        <p:cTn id="28" dur="500"/>
                                        <p:tgtEl>
                                          <p:spTgt spid="20482">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12" fill="hold" nodeType="clickEffect">
                                  <p:stCondLst>
                                    <p:cond delay="0"/>
                                  </p:stCondLst>
                                  <p:childTnLst>
                                    <p:set>
                                      <p:cBhvr>
                                        <p:cTn id="32" dur="1" fill="hold">
                                          <p:stCondLst>
                                            <p:cond delay="0"/>
                                          </p:stCondLst>
                                        </p:cTn>
                                        <p:tgtEl>
                                          <p:spTgt spid="20482">
                                            <p:txEl>
                                              <p:pRg st="4" end="4"/>
                                            </p:txEl>
                                          </p:spTgt>
                                        </p:tgtEl>
                                        <p:attrNameLst>
                                          <p:attrName>style.visibility</p:attrName>
                                        </p:attrNameLst>
                                      </p:cBhvr>
                                      <p:to>
                                        <p:strVal val="visible"/>
                                      </p:to>
                                    </p:set>
                                    <p:animEffect transition="in" filter="strips(downLeft)">
                                      <p:cBhvr>
                                        <p:cTn id="33" dur="500"/>
                                        <p:tgtEl>
                                          <p:spTgt spid="20482">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12" fill="hold" nodeType="clickEffect">
                                  <p:stCondLst>
                                    <p:cond delay="0"/>
                                  </p:stCondLst>
                                  <p:childTnLst>
                                    <p:set>
                                      <p:cBhvr>
                                        <p:cTn id="37" dur="1" fill="hold">
                                          <p:stCondLst>
                                            <p:cond delay="0"/>
                                          </p:stCondLst>
                                        </p:cTn>
                                        <p:tgtEl>
                                          <p:spTgt spid="20482">
                                            <p:txEl>
                                              <p:pRg st="6" end="6"/>
                                            </p:txEl>
                                          </p:spTgt>
                                        </p:tgtEl>
                                        <p:attrNameLst>
                                          <p:attrName>style.visibility</p:attrName>
                                        </p:attrNameLst>
                                      </p:cBhvr>
                                      <p:to>
                                        <p:strVal val="visible"/>
                                      </p:to>
                                    </p:set>
                                    <p:animEffect transition="in" filter="strips(downLeft)">
                                      <p:cBhvr>
                                        <p:cTn id="38" dur="500"/>
                                        <p:tgtEl>
                                          <p:spTgt spid="20482">
                                            <p:txEl>
                                              <p:pRg st="6" end="6"/>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12" fill="hold" nodeType="clickEffect">
                                  <p:stCondLst>
                                    <p:cond delay="0"/>
                                  </p:stCondLst>
                                  <p:childTnLst>
                                    <p:set>
                                      <p:cBhvr>
                                        <p:cTn id="42" dur="1" fill="hold">
                                          <p:stCondLst>
                                            <p:cond delay="0"/>
                                          </p:stCondLst>
                                        </p:cTn>
                                        <p:tgtEl>
                                          <p:spTgt spid="20482">
                                            <p:txEl>
                                              <p:pRg st="7" end="7"/>
                                            </p:txEl>
                                          </p:spTgt>
                                        </p:tgtEl>
                                        <p:attrNameLst>
                                          <p:attrName>style.visibility</p:attrName>
                                        </p:attrNameLst>
                                      </p:cBhvr>
                                      <p:to>
                                        <p:strVal val="visible"/>
                                      </p:to>
                                    </p:set>
                                    <p:animEffect transition="in" filter="strips(downLeft)">
                                      <p:cBhvr>
                                        <p:cTn id="43" dur="500"/>
                                        <p:tgtEl>
                                          <p:spTgt spid="2048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1433215" y="559594"/>
            <a:ext cx="6171902" cy="5941219"/>
          </a:xfrm>
        </p:spPr>
        <p:txBody>
          <a:bodyPr/>
          <a:lstStyle/>
          <a:p>
            <a:pPr>
              <a:defRPr/>
            </a:pPr>
            <a:r>
              <a:rPr lang="ar-SA" b="1" dirty="0"/>
              <a:t>  الكتب والمراجع الموصى بها </a:t>
            </a:r>
            <a:r>
              <a:rPr lang="ar-IQ" b="1" dirty="0"/>
              <a:t>:</a:t>
            </a:r>
          </a:p>
          <a:p>
            <a:pPr marL="0" indent="0" algn="just">
              <a:buNone/>
              <a:defRPr/>
            </a:pPr>
            <a:r>
              <a:rPr lang="ar-IQ" altLang="ar-IQ" b="1" dirty="0"/>
              <a:t>1-</a:t>
            </a:r>
            <a:r>
              <a:rPr lang="ar-IQ" altLang="ar-IQ" dirty="0"/>
              <a:t>عماد عبدالرحمن الزغول و, على فالح الهنداوي (2014) مدخل الى علم النفس, دار الكتاب الجامعي, الامارات العربية المتحدة(طبع 8)</a:t>
            </a:r>
            <a:endParaRPr lang="en-US" altLang="ar-IQ" dirty="0"/>
          </a:p>
          <a:p>
            <a:pPr marL="0" indent="0" algn="just">
              <a:buNone/>
              <a:defRPr/>
            </a:pPr>
            <a:r>
              <a:rPr lang="ar-IQ" altLang="ar-IQ" dirty="0"/>
              <a:t>2-علي منصور (2009)التعلم والنظرياته, منشورات جامعة دمشق, مطبعة الروضة.</a:t>
            </a:r>
            <a:endParaRPr lang="en-US" altLang="ar-IQ" dirty="0"/>
          </a:p>
          <a:p>
            <a:pPr marL="0" indent="0" algn="just">
              <a:buNone/>
              <a:defRPr/>
            </a:pPr>
            <a:r>
              <a:rPr lang="ar-IQ" altLang="ar-IQ" dirty="0"/>
              <a:t>3-مصطفى ناصف( 1983 ) نظريات التعلم, عالم المعرفة(70)</a:t>
            </a:r>
          </a:p>
          <a:p>
            <a:pPr marL="0" indent="0" algn="just">
              <a:buNone/>
              <a:defRPr/>
            </a:pPr>
            <a:r>
              <a:rPr lang="ar-IQ" altLang="ar-IQ" dirty="0"/>
              <a:t>4-غوستاف لوبون، روح التربية</a:t>
            </a:r>
          </a:p>
          <a:p>
            <a:pPr marL="0" indent="0" algn="just">
              <a:buNone/>
              <a:defRPr/>
            </a:pPr>
            <a:r>
              <a:rPr lang="ar-IQ" altLang="ar-IQ" dirty="0"/>
              <a:t>5-إميل أو تربية الطفل من المهد الى الرشد، جان جاك روسو.</a:t>
            </a:r>
            <a:endParaRPr lang="en-US" altLang="ar-IQ" dirty="0"/>
          </a:p>
        </p:txBody>
      </p:sp>
    </p:spTree>
    <p:extLst>
      <p:ext uri="{BB962C8B-B14F-4D97-AF65-F5344CB8AC3E}">
        <p14:creationId xmlns:p14="http://schemas.microsoft.com/office/powerpoint/2010/main" val="2323131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 calcmode="lin" valueType="num">
                                      <p:cBhvr additive="base">
                                        <p:cTn id="7" dur="500" fill="hold"/>
                                        <p:tgtEl>
                                          <p:spTgt spid="204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482">
                                            <p:txEl>
                                              <p:pRg st="1" end="1"/>
                                            </p:txEl>
                                          </p:spTgt>
                                        </p:tgtEl>
                                        <p:attrNameLst>
                                          <p:attrName>style.visibility</p:attrName>
                                        </p:attrNameLst>
                                      </p:cBhvr>
                                      <p:to>
                                        <p:strVal val="visible"/>
                                      </p:to>
                                    </p:set>
                                    <p:anim calcmode="lin" valueType="num">
                                      <p:cBhvr additive="base">
                                        <p:cTn id="13" dur="500" fill="hold"/>
                                        <p:tgtEl>
                                          <p:spTgt spid="204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16" fill="hold" nodeType="clickEffect">
                                  <p:stCondLst>
                                    <p:cond delay="0"/>
                                  </p:stCondLst>
                                  <p:childTnLst>
                                    <p:set>
                                      <p:cBhvr>
                                        <p:cTn id="22" dur="1" fill="hold">
                                          <p:stCondLst>
                                            <p:cond delay="0"/>
                                          </p:stCondLst>
                                        </p:cTn>
                                        <p:tgtEl>
                                          <p:spTgt spid="20482">
                                            <p:txEl>
                                              <p:pRg st="3" end="3"/>
                                            </p:txEl>
                                          </p:spTgt>
                                        </p:tgtEl>
                                        <p:attrNameLst>
                                          <p:attrName>style.visibility</p:attrName>
                                        </p:attrNameLst>
                                      </p:cBhvr>
                                      <p:to>
                                        <p:strVal val="visible"/>
                                      </p:to>
                                    </p:set>
                                    <p:anim calcmode="lin" valueType="num">
                                      <p:cBhvr>
                                        <p:cTn id="23" dur="500" fill="hold"/>
                                        <p:tgtEl>
                                          <p:spTgt spid="20482">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20482">
                                            <p:txEl>
                                              <p:pRg st="3" end="3"/>
                                            </p:txEl>
                                          </p:spTgt>
                                        </p:tgtEl>
                                        <p:attrNameLst>
                                          <p:attrName>ppt_h</p:attrName>
                                        </p:attrNameLst>
                                      </p:cBhvr>
                                      <p:tavLst>
                                        <p:tav tm="0">
                                          <p:val>
                                            <p:fltVal val="0"/>
                                          </p:val>
                                        </p:tav>
                                        <p:tav tm="100000">
                                          <p:val>
                                            <p:strVal val="#ppt_h"/>
                                          </p:val>
                                        </p:tav>
                                      </p:tavLst>
                                    </p:anim>
                                    <p:animEffect transition="in" filter="fade">
                                      <p:cBhvr>
                                        <p:cTn id="25" dur="500"/>
                                        <p:tgtEl>
                                          <p:spTgt spid="20482">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16" fill="hold" nodeType="clickEffect">
                                  <p:stCondLst>
                                    <p:cond delay="0"/>
                                  </p:stCondLst>
                                  <p:childTnLst>
                                    <p:set>
                                      <p:cBhvr>
                                        <p:cTn id="29" dur="1" fill="hold">
                                          <p:stCondLst>
                                            <p:cond delay="0"/>
                                          </p:stCondLst>
                                        </p:cTn>
                                        <p:tgtEl>
                                          <p:spTgt spid="20482">
                                            <p:txEl>
                                              <p:pRg st="4" end="4"/>
                                            </p:txEl>
                                          </p:spTgt>
                                        </p:tgtEl>
                                        <p:attrNameLst>
                                          <p:attrName>style.visibility</p:attrName>
                                        </p:attrNameLst>
                                      </p:cBhvr>
                                      <p:to>
                                        <p:strVal val="visible"/>
                                      </p:to>
                                    </p:set>
                                    <p:anim calcmode="lin" valueType="num">
                                      <p:cBhvr>
                                        <p:cTn id="30" dur="500" fill="hold"/>
                                        <p:tgtEl>
                                          <p:spTgt spid="20482">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20482">
                                            <p:txEl>
                                              <p:pRg st="4" end="4"/>
                                            </p:txEl>
                                          </p:spTgt>
                                        </p:tgtEl>
                                        <p:attrNameLst>
                                          <p:attrName>ppt_h</p:attrName>
                                        </p:attrNameLst>
                                      </p:cBhvr>
                                      <p:tavLst>
                                        <p:tav tm="0">
                                          <p:val>
                                            <p:fltVal val="0"/>
                                          </p:val>
                                        </p:tav>
                                        <p:tav tm="100000">
                                          <p:val>
                                            <p:strVal val="#ppt_h"/>
                                          </p:val>
                                        </p:tav>
                                      </p:tavLst>
                                    </p:anim>
                                    <p:animEffect transition="in" filter="fade">
                                      <p:cBhvr>
                                        <p:cTn id="32" dur="500"/>
                                        <p:tgtEl>
                                          <p:spTgt spid="20482">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16" fill="hold" nodeType="clickEffect">
                                  <p:stCondLst>
                                    <p:cond delay="0"/>
                                  </p:stCondLst>
                                  <p:childTnLst>
                                    <p:set>
                                      <p:cBhvr>
                                        <p:cTn id="36" dur="1" fill="hold">
                                          <p:stCondLst>
                                            <p:cond delay="0"/>
                                          </p:stCondLst>
                                        </p:cTn>
                                        <p:tgtEl>
                                          <p:spTgt spid="20482">
                                            <p:txEl>
                                              <p:pRg st="5" end="5"/>
                                            </p:txEl>
                                          </p:spTgt>
                                        </p:tgtEl>
                                        <p:attrNameLst>
                                          <p:attrName>style.visibility</p:attrName>
                                        </p:attrNameLst>
                                      </p:cBhvr>
                                      <p:to>
                                        <p:strVal val="visible"/>
                                      </p:to>
                                    </p:set>
                                    <p:anim calcmode="lin" valueType="num">
                                      <p:cBhvr>
                                        <p:cTn id="37" dur="500" fill="hold"/>
                                        <p:tgtEl>
                                          <p:spTgt spid="20482">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20482">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204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5"/>
          <p:cNvSpPr txBox="1">
            <a:spLocks noChangeArrowheads="1"/>
          </p:cNvSpPr>
          <p:nvPr/>
        </p:nvSpPr>
        <p:spPr bwMode="auto">
          <a:xfrm>
            <a:off x="1092399" y="6500813"/>
            <a:ext cx="27667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en-US" altLang="ar-IQ" sz="1200" dirty="0"/>
              <a:t>Omar Hama Ahmed    24/10/2016</a:t>
            </a:r>
            <a:endParaRPr lang="ar-IQ" altLang="ar-IQ" sz="1200" dirty="0"/>
          </a:p>
        </p:txBody>
      </p:sp>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23556" name="Rectangle 2"/>
          <p:cNvSpPr txBox="1">
            <a:spLocks noChangeArrowheads="1"/>
          </p:cNvSpPr>
          <p:nvPr/>
        </p:nvSpPr>
        <p:spPr bwMode="auto">
          <a:xfrm>
            <a:off x="1604367" y="1842492"/>
            <a:ext cx="5877967" cy="438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742950" indent="-285750" defTabSz="685800">
              <a:defRPr sz="5900">
                <a:solidFill>
                  <a:schemeClr val="tx1"/>
                </a:solidFill>
                <a:latin typeface="Times New Roman" panose="02020603050405020304" pitchFamily="18" charset="0"/>
                <a:cs typeface="Traditional Arabic" panose="02020603050405020304" pitchFamily="18" charset="-78"/>
              </a:defRPr>
            </a:lvl2pPr>
            <a:lvl3pPr marL="1143000" indent="-228600" defTabSz="685800">
              <a:defRPr sz="5900">
                <a:solidFill>
                  <a:schemeClr val="tx1"/>
                </a:solidFill>
                <a:latin typeface="Times New Roman" panose="02020603050405020304" pitchFamily="18" charset="0"/>
                <a:cs typeface="Traditional Arabic" panose="02020603050405020304" pitchFamily="18" charset="-78"/>
              </a:defRPr>
            </a:lvl3pPr>
            <a:lvl4pPr marL="1600200" indent="-228600" defTabSz="685800">
              <a:defRPr sz="5900">
                <a:solidFill>
                  <a:schemeClr val="tx1"/>
                </a:solidFill>
                <a:latin typeface="Times New Roman" panose="02020603050405020304" pitchFamily="18" charset="0"/>
                <a:cs typeface="Traditional Arabic" panose="02020603050405020304" pitchFamily="18" charset="-78"/>
              </a:defRPr>
            </a:lvl4pPr>
            <a:lvl5pPr marL="2057400" indent="-228600" defTabSz="685800">
              <a:defRPr sz="5900">
                <a:solidFill>
                  <a:schemeClr val="tx1"/>
                </a:solidFill>
                <a:latin typeface="Times New Roman" panose="02020603050405020304" pitchFamily="18" charset="0"/>
                <a:cs typeface="Traditional Arabic" panose="02020603050405020304" pitchFamily="18" charset="-78"/>
              </a:defRPr>
            </a:lvl5pPr>
            <a:lvl6pPr marL="25146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nSpc>
                <a:spcPct val="90000"/>
              </a:lnSpc>
              <a:spcBef>
                <a:spcPts val="352"/>
              </a:spcBef>
            </a:pPr>
            <a:r>
              <a:rPr lang="ar-IQ" altLang="ar-IQ" sz="2250" b="1">
                <a:latin typeface="Arial" panose="020B0604020202020204" pitchFamily="34" charset="0"/>
                <a:cs typeface="Arial" panose="020B0604020202020204" pitchFamily="34" charset="0"/>
              </a:rPr>
              <a:t>عزيزي الطالب:</a:t>
            </a:r>
          </a:p>
          <a:p>
            <a:pPr>
              <a:lnSpc>
                <a:spcPct val="90000"/>
              </a:lnSpc>
              <a:spcBef>
                <a:spcPts val="352"/>
              </a:spcBef>
            </a:pPr>
            <a:r>
              <a:rPr lang="ar-IQ" altLang="ar-IQ" sz="2250" b="1">
                <a:solidFill>
                  <a:srgbClr val="006600"/>
                </a:solidFill>
                <a:latin typeface="Arial" panose="020B0604020202020204" pitchFamily="34" charset="0"/>
                <a:cs typeface="Arial" panose="020B0604020202020204" pitchFamily="34" charset="0"/>
              </a:rPr>
              <a:t>ناقش مع زملائك أهمية علم النفس التربوي بالنسبة للمعلمين.</a:t>
            </a:r>
            <a:endParaRPr lang="en-US" altLang="ar-IQ" sz="2250" b="1">
              <a:solidFill>
                <a:srgbClr val="006600"/>
              </a:solidFill>
              <a:latin typeface="Arial" panose="020B0604020202020204" pitchFamily="34" charset="0"/>
              <a:cs typeface="Arial" panose="020B0604020202020204" pitchFamily="34" charset="0"/>
            </a:endParaRPr>
          </a:p>
        </p:txBody>
      </p:sp>
      <p:sp>
        <p:nvSpPr>
          <p:cNvPr id="23557" name="Rectangle 1"/>
          <p:cNvSpPr>
            <a:spLocks noChangeArrowheads="1"/>
          </p:cNvSpPr>
          <p:nvPr/>
        </p:nvSpPr>
        <p:spPr bwMode="auto">
          <a:xfrm>
            <a:off x="1604367" y="593824"/>
            <a:ext cx="6106418" cy="51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ctr" rtl="1"/>
            <a:endParaRPr lang="en-US" altLang="ar-IQ" sz="2766"/>
          </a:p>
        </p:txBody>
      </p:sp>
      <p:pic>
        <p:nvPicPr>
          <p:cNvPr id="2355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7877" y="3084413"/>
            <a:ext cx="3645545" cy="221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361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barn(inVertical)">
                                      <p:cBhvr>
                                        <p:cTn id="7" dur="500"/>
                                        <p:tgtEl>
                                          <p:spTgt spid="235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3556">
                                            <p:txEl>
                                              <p:pRg st="1" end="1"/>
                                            </p:txEl>
                                          </p:spTgt>
                                        </p:tgtEl>
                                        <p:attrNameLst>
                                          <p:attrName>style.visibility</p:attrName>
                                        </p:attrNameLst>
                                      </p:cBhvr>
                                      <p:to>
                                        <p:strVal val="visible"/>
                                      </p:to>
                                    </p:set>
                                    <p:animEffect transition="in" filter="barn(inVertical)">
                                      <p:cBhvr>
                                        <p:cTn id="12" dur="500"/>
                                        <p:tgtEl>
                                          <p:spTgt spid="235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5"/>
          <p:cNvSpPr txBox="1">
            <a:spLocks noChangeArrowheads="1"/>
          </p:cNvSpPr>
          <p:nvPr/>
        </p:nvSpPr>
        <p:spPr bwMode="auto">
          <a:xfrm>
            <a:off x="1092399" y="6500813"/>
            <a:ext cx="27667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en-US" altLang="ar-IQ" sz="1200" dirty="0"/>
              <a:t>Omar Hama Ahmed    24/10/2016</a:t>
            </a:r>
            <a:endParaRPr lang="ar-IQ" altLang="ar-IQ" sz="1200" dirty="0"/>
          </a:p>
        </p:txBody>
      </p:sp>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23556" name="Rectangle 2"/>
          <p:cNvSpPr txBox="1">
            <a:spLocks noChangeArrowheads="1"/>
          </p:cNvSpPr>
          <p:nvPr/>
        </p:nvSpPr>
        <p:spPr bwMode="auto">
          <a:xfrm>
            <a:off x="1604367" y="1665387"/>
            <a:ext cx="5877967" cy="465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742950" indent="-285750" defTabSz="685800">
              <a:defRPr sz="5900">
                <a:solidFill>
                  <a:schemeClr val="tx1"/>
                </a:solidFill>
                <a:latin typeface="Times New Roman" panose="02020603050405020304" pitchFamily="18" charset="0"/>
                <a:cs typeface="Traditional Arabic" panose="02020603050405020304" pitchFamily="18" charset="-78"/>
              </a:defRPr>
            </a:lvl2pPr>
            <a:lvl3pPr marL="1143000" indent="-228600" defTabSz="685800">
              <a:defRPr sz="5900">
                <a:solidFill>
                  <a:schemeClr val="tx1"/>
                </a:solidFill>
                <a:latin typeface="Times New Roman" panose="02020603050405020304" pitchFamily="18" charset="0"/>
                <a:cs typeface="Traditional Arabic" panose="02020603050405020304" pitchFamily="18" charset="-78"/>
              </a:defRPr>
            </a:lvl3pPr>
            <a:lvl4pPr marL="1600200" indent="-228600" defTabSz="685800">
              <a:defRPr sz="5900">
                <a:solidFill>
                  <a:schemeClr val="tx1"/>
                </a:solidFill>
                <a:latin typeface="Times New Roman" panose="02020603050405020304" pitchFamily="18" charset="0"/>
                <a:cs typeface="Traditional Arabic" panose="02020603050405020304" pitchFamily="18" charset="-78"/>
              </a:defRPr>
            </a:lvl4pPr>
            <a:lvl5pPr marL="2057400" indent="-228600" defTabSz="685800">
              <a:defRPr sz="5900">
                <a:solidFill>
                  <a:schemeClr val="tx1"/>
                </a:solidFill>
                <a:latin typeface="Times New Roman" panose="02020603050405020304" pitchFamily="18" charset="0"/>
                <a:cs typeface="Traditional Arabic" panose="02020603050405020304" pitchFamily="18" charset="-78"/>
              </a:defRPr>
            </a:lvl5pPr>
            <a:lvl6pPr marL="25146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just" rtl="1"/>
            <a:r>
              <a:rPr lang="ar-JO" altLang="ar-IQ" sz="2250"/>
              <a:t>1-</a:t>
            </a:r>
            <a:r>
              <a:rPr lang="ar-IQ" altLang="ar-IQ" sz="2250" b="1"/>
              <a:t>تدريب المعلم على تفسير العلمي للعملية التعليمية:</a:t>
            </a:r>
            <a:r>
              <a:rPr lang="ar-IQ" altLang="ar-IQ" sz="2250"/>
              <a:t> </a:t>
            </a:r>
          </a:p>
          <a:p>
            <a:pPr algn="just" rtl="1"/>
            <a:endParaRPr lang="en-US" altLang="ar-IQ" sz="2250" b="1"/>
          </a:p>
          <a:p>
            <a:pPr algn="just" rtl="1"/>
            <a:endParaRPr lang="en-US" altLang="ar-IQ" sz="2250" b="1"/>
          </a:p>
          <a:p>
            <a:pPr algn="just" rtl="1"/>
            <a:endParaRPr lang="ar-IQ" altLang="ar-IQ" sz="2250" b="1"/>
          </a:p>
          <a:p>
            <a:pPr algn="just" rtl="1"/>
            <a:r>
              <a:rPr lang="ar-IQ" altLang="ar-IQ" sz="2250" b="1">
                <a:solidFill>
                  <a:srgbClr val="FF0000"/>
                </a:solidFill>
              </a:rPr>
              <a:t> (تدريب عن هذا المشكلة في الصف)</a:t>
            </a:r>
            <a:endParaRPr lang="en-US" altLang="ar-IQ" sz="2250" b="1">
              <a:solidFill>
                <a:srgbClr val="FF0000"/>
              </a:solidFill>
            </a:endParaRPr>
          </a:p>
        </p:txBody>
      </p:sp>
      <p:sp>
        <p:nvSpPr>
          <p:cNvPr id="24581" name="Rectangle 1"/>
          <p:cNvSpPr>
            <a:spLocks noChangeArrowheads="1"/>
          </p:cNvSpPr>
          <p:nvPr/>
        </p:nvSpPr>
        <p:spPr bwMode="auto">
          <a:xfrm>
            <a:off x="1604367" y="593824"/>
            <a:ext cx="6106418" cy="943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just" rtl="1"/>
            <a:r>
              <a:rPr lang="ar-JO" altLang="ar-IQ" sz="2766" b="1"/>
              <a:t>الفصل الاول:المدخل الی علم النفس التربو</a:t>
            </a:r>
            <a:r>
              <a:rPr lang="ar-IQ" altLang="ar-IQ" sz="2766" b="1"/>
              <a:t>ي</a:t>
            </a:r>
          </a:p>
          <a:p>
            <a:pPr algn="ctr" rtl="1"/>
            <a:r>
              <a:rPr lang="ar-IQ" altLang="ar-IQ" sz="2766" b="1"/>
              <a:t>ماذا يستفيد المعلم من دراسة علم النفس التربوي</a:t>
            </a:r>
            <a:r>
              <a:rPr lang="ar-IQ" altLang="ar-IQ" sz="2766"/>
              <a:t>؟ </a:t>
            </a:r>
            <a:endParaRPr lang="en-US" altLang="ar-IQ" sz="2766"/>
          </a:p>
        </p:txBody>
      </p:sp>
      <p:pic>
        <p:nvPicPr>
          <p:cNvPr id="2458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5606" y="4190162"/>
            <a:ext cx="2711648" cy="1552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210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barn(inVertical)">
                                      <p:cBhvr>
                                        <p:cTn id="7" dur="500"/>
                                        <p:tgtEl>
                                          <p:spTgt spid="235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3556">
                                            <p:txEl>
                                              <p:pRg st="4" end="4"/>
                                            </p:txEl>
                                          </p:spTgt>
                                        </p:tgtEl>
                                        <p:attrNameLst>
                                          <p:attrName>style.visibility</p:attrName>
                                        </p:attrNameLst>
                                      </p:cBhvr>
                                      <p:to>
                                        <p:strVal val="visible"/>
                                      </p:to>
                                    </p:set>
                                    <p:animEffect transition="in" filter="barn(inVertical)">
                                      <p:cBhvr>
                                        <p:cTn id="12" dur="500"/>
                                        <p:tgtEl>
                                          <p:spTgt spid="235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5"/>
          <p:cNvSpPr txBox="1">
            <a:spLocks noChangeArrowheads="1"/>
          </p:cNvSpPr>
          <p:nvPr/>
        </p:nvSpPr>
        <p:spPr bwMode="auto">
          <a:xfrm>
            <a:off x="1092399" y="6500813"/>
            <a:ext cx="27667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en-US" altLang="ar-IQ" sz="1200" dirty="0"/>
              <a:t>Omar Hama Ahmed    24/10/2016</a:t>
            </a:r>
            <a:endParaRPr lang="ar-IQ" altLang="ar-IQ" sz="1200" dirty="0"/>
          </a:p>
        </p:txBody>
      </p:sp>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23556" name="Rectangle 2"/>
          <p:cNvSpPr txBox="1">
            <a:spLocks noChangeArrowheads="1"/>
          </p:cNvSpPr>
          <p:nvPr/>
        </p:nvSpPr>
        <p:spPr bwMode="auto">
          <a:xfrm>
            <a:off x="1604367" y="695028"/>
            <a:ext cx="5877967" cy="553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742950" indent="-285750" defTabSz="685800">
              <a:defRPr sz="5900">
                <a:solidFill>
                  <a:schemeClr val="tx1"/>
                </a:solidFill>
                <a:latin typeface="Times New Roman" panose="02020603050405020304" pitchFamily="18" charset="0"/>
                <a:cs typeface="Traditional Arabic" panose="02020603050405020304" pitchFamily="18" charset="-78"/>
              </a:defRPr>
            </a:lvl2pPr>
            <a:lvl3pPr marL="1143000" indent="-228600" defTabSz="685800">
              <a:defRPr sz="5900">
                <a:solidFill>
                  <a:schemeClr val="tx1"/>
                </a:solidFill>
                <a:latin typeface="Times New Roman" panose="02020603050405020304" pitchFamily="18" charset="0"/>
                <a:cs typeface="Traditional Arabic" panose="02020603050405020304" pitchFamily="18" charset="-78"/>
              </a:defRPr>
            </a:lvl3pPr>
            <a:lvl4pPr marL="1600200" indent="-228600" defTabSz="685800">
              <a:defRPr sz="5900">
                <a:solidFill>
                  <a:schemeClr val="tx1"/>
                </a:solidFill>
                <a:latin typeface="Times New Roman" panose="02020603050405020304" pitchFamily="18" charset="0"/>
                <a:cs typeface="Traditional Arabic" panose="02020603050405020304" pitchFamily="18" charset="-78"/>
              </a:defRPr>
            </a:lvl4pPr>
            <a:lvl5pPr marL="2057400" indent="-228600" defTabSz="685800">
              <a:defRPr sz="5900">
                <a:solidFill>
                  <a:schemeClr val="tx1"/>
                </a:solidFill>
                <a:latin typeface="Times New Roman" panose="02020603050405020304" pitchFamily="18" charset="0"/>
                <a:cs typeface="Traditional Arabic" panose="02020603050405020304" pitchFamily="18" charset="-78"/>
              </a:defRPr>
            </a:lvl5pPr>
            <a:lvl6pPr marL="25146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r" rtl="1"/>
            <a:r>
              <a:rPr lang="ar-IQ" altLang="ar-IQ" sz="2766"/>
              <a:t>2-</a:t>
            </a:r>
            <a:r>
              <a:rPr lang="ar-IQ" altLang="ar-IQ" sz="2766" b="1"/>
              <a:t>استبعاد ماليس صحيحاً حول العملية التعليمية:</a:t>
            </a:r>
          </a:p>
        </p:txBody>
      </p:sp>
      <p:pic>
        <p:nvPicPr>
          <p:cNvPr id="2560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91125" y="2610420"/>
            <a:ext cx="2291209" cy="175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401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barn(inVertical)">
                                      <p:cBhvr>
                                        <p:cTn id="7" dur="500"/>
                                        <p:tgtEl>
                                          <p:spTgt spid="235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5"/>
          <p:cNvSpPr txBox="1">
            <a:spLocks noChangeArrowheads="1"/>
          </p:cNvSpPr>
          <p:nvPr/>
        </p:nvSpPr>
        <p:spPr bwMode="auto">
          <a:xfrm>
            <a:off x="1092399" y="6500813"/>
            <a:ext cx="27667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en-US" altLang="ar-IQ" sz="1200" dirty="0"/>
              <a:t>Omar Hama Ahmed    24/10/2016</a:t>
            </a:r>
            <a:endParaRPr lang="ar-IQ" altLang="ar-IQ" sz="1200" dirty="0"/>
          </a:p>
        </p:txBody>
      </p:sp>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23556" name="Rectangle 2"/>
          <p:cNvSpPr txBox="1">
            <a:spLocks noChangeArrowheads="1"/>
          </p:cNvSpPr>
          <p:nvPr/>
        </p:nvSpPr>
        <p:spPr bwMode="auto">
          <a:xfrm>
            <a:off x="1589485" y="1167557"/>
            <a:ext cx="5877967" cy="438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742950" indent="-285750" defTabSz="685800">
              <a:defRPr sz="5900">
                <a:solidFill>
                  <a:schemeClr val="tx1"/>
                </a:solidFill>
                <a:latin typeface="Times New Roman" panose="02020603050405020304" pitchFamily="18" charset="0"/>
                <a:cs typeface="Traditional Arabic" panose="02020603050405020304" pitchFamily="18" charset="-78"/>
              </a:defRPr>
            </a:lvl2pPr>
            <a:lvl3pPr marL="1143000" indent="-228600" defTabSz="685800">
              <a:defRPr sz="5900">
                <a:solidFill>
                  <a:schemeClr val="tx1"/>
                </a:solidFill>
                <a:latin typeface="Times New Roman" panose="02020603050405020304" pitchFamily="18" charset="0"/>
                <a:cs typeface="Traditional Arabic" panose="02020603050405020304" pitchFamily="18" charset="-78"/>
              </a:defRPr>
            </a:lvl3pPr>
            <a:lvl4pPr marL="1600200" indent="-228600" defTabSz="685800">
              <a:defRPr sz="5900">
                <a:solidFill>
                  <a:schemeClr val="tx1"/>
                </a:solidFill>
                <a:latin typeface="Times New Roman" panose="02020603050405020304" pitchFamily="18" charset="0"/>
                <a:cs typeface="Traditional Arabic" panose="02020603050405020304" pitchFamily="18" charset="-78"/>
              </a:defRPr>
            </a:lvl4pPr>
            <a:lvl5pPr marL="2057400" indent="-228600" defTabSz="685800">
              <a:defRPr sz="5900">
                <a:solidFill>
                  <a:schemeClr val="tx1"/>
                </a:solidFill>
                <a:latin typeface="Times New Roman" panose="02020603050405020304" pitchFamily="18" charset="0"/>
                <a:cs typeface="Traditional Arabic" panose="02020603050405020304" pitchFamily="18" charset="-78"/>
              </a:defRPr>
            </a:lvl5pPr>
            <a:lvl6pPr marL="25146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r" rtl="1"/>
            <a:r>
              <a:rPr lang="ar-JO" altLang="ar-IQ" sz="2766" b="1"/>
              <a:t>3-تزوید المعلم بالمباديء الصحيحة التي تفسر التعلم المدرسي:</a:t>
            </a:r>
            <a:endParaRPr lang="en-US" altLang="ar-IQ" sz="2766"/>
          </a:p>
        </p:txBody>
      </p:sp>
      <p:pic>
        <p:nvPicPr>
          <p:cNvPr id="2662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7733" y="3563690"/>
            <a:ext cx="3522762" cy="235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404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barn(inVertical)">
                                      <p:cBhvr>
                                        <p:cTn id="7" dur="500"/>
                                        <p:tgtEl>
                                          <p:spTgt spid="235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5"/>
          <p:cNvSpPr txBox="1">
            <a:spLocks noChangeArrowheads="1"/>
          </p:cNvSpPr>
          <p:nvPr/>
        </p:nvSpPr>
        <p:spPr bwMode="auto">
          <a:xfrm>
            <a:off x="1092399" y="6500813"/>
            <a:ext cx="27667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en-US" altLang="ar-IQ" sz="1200" dirty="0"/>
              <a:t>Omar Hama Ahmed    24/10/2016</a:t>
            </a:r>
            <a:endParaRPr lang="ar-IQ" altLang="ar-IQ" sz="1200" dirty="0"/>
          </a:p>
        </p:txBody>
      </p:sp>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23556" name="Rectangle 2"/>
          <p:cNvSpPr txBox="1">
            <a:spLocks noChangeArrowheads="1"/>
          </p:cNvSpPr>
          <p:nvPr/>
        </p:nvSpPr>
        <p:spPr bwMode="auto">
          <a:xfrm>
            <a:off x="1604367" y="1606600"/>
            <a:ext cx="5877967" cy="512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742950" indent="-285750" defTabSz="685800">
              <a:defRPr sz="5900">
                <a:solidFill>
                  <a:schemeClr val="tx1"/>
                </a:solidFill>
                <a:latin typeface="Times New Roman" panose="02020603050405020304" pitchFamily="18" charset="0"/>
                <a:cs typeface="Traditional Arabic" panose="02020603050405020304" pitchFamily="18" charset="-78"/>
              </a:defRPr>
            </a:lvl2pPr>
            <a:lvl3pPr marL="1143000" indent="-228600" defTabSz="685800">
              <a:defRPr sz="5900">
                <a:solidFill>
                  <a:schemeClr val="tx1"/>
                </a:solidFill>
                <a:latin typeface="Times New Roman" panose="02020603050405020304" pitchFamily="18" charset="0"/>
                <a:cs typeface="Traditional Arabic" panose="02020603050405020304" pitchFamily="18" charset="-78"/>
              </a:defRPr>
            </a:lvl3pPr>
            <a:lvl4pPr marL="1600200" indent="-228600" defTabSz="685800">
              <a:defRPr sz="5900">
                <a:solidFill>
                  <a:schemeClr val="tx1"/>
                </a:solidFill>
                <a:latin typeface="Times New Roman" panose="02020603050405020304" pitchFamily="18" charset="0"/>
                <a:cs typeface="Traditional Arabic" panose="02020603050405020304" pitchFamily="18" charset="-78"/>
              </a:defRPr>
            </a:lvl4pPr>
            <a:lvl5pPr marL="2057400" indent="-228600" defTabSz="685800">
              <a:defRPr sz="5900">
                <a:solidFill>
                  <a:schemeClr val="tx1"/>
                </a:solidFill>
                <a:latin typeface="Times New Roman" panose="02020603050405020304" pitchFamily="18" charset="0"/>
                <a:cs typeface="Traditional Arabic" panose="02020603050405020304" pitchFamily="18" charset="-78"/>
              </a:defRPr>
            </a:lvl5pPr>
            <a:lvl6pPr marL="25146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r" rtl="1"/>
            <a:r>
              <a:rPr lang="ar-IQ" altLang="ar-IQ" sz="2766" b="1"/>
              <a:t>4-مساعدة المعلم على التنبؤ العلمي بسلوك المتعلم:</a:t>
            </a:r>
          </a:p>
          <a:p>
            <a:pPr algn="r" rtl="1"/>
            <a:r>
              <a:rPr lang="ar-IQ" altLang="ar-IQ" sz="2766" b="1"/>
              <a:t> </a:t>
            </a:r>
            <a:endParaRPr lang="en-US" altLang="ar-IQ" sz="2766"/>
          </a:p>
        </p:txBody>
      </p:sp>
    </p:spTree>
    <p:extLst>
      <p:ext uri="{BB962C8B-B14F-4D97-AF65-F5344CB8AC3E}">
        <p14:creationId xmlns:p14="http://schemas.microsoft.com/office/powerpoint/2010/main" val="3777473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barn(inVertical)">
                                      <p:cBhvr>
                                        <p:cTn id="7" dur="500"/>
                                        <p:tgtEl>
                                          <p:spTgt spid="235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3556">
                                            <p:txEl>
                                              <p:pRg st="1" end="1"/>
                                            </p:txEl>
                                          </p:spTgt>
                                        </p:tgtEl>
                                        <p:attrNameLst>
                                          <p:attrName>style.visibility</p:attrName>
                                        </p:attrNameLst>
                                      </p:cBhvr>
                                      <p:to>
                                        <p:strVal val="visible"/>
                                      </p:to>
                                    </p:set>
                                    <p:animEffect transition="in" filter="barn(inVertical)">
                                      <p:cBhvr>
                                        <p:cTn id="12" dur="500"/>
                                        <p:tgtEl>
                                          <p:spTgt spid="235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11560" y="1336477"/>
            <a:ext cx="6819429" cy="3949155"/>
          </a:xfrm>
        </p:spPr>
        <p:txBody>
          <a:bodyPr>
            <a:normAutofit fontScale="90000"/>
          </a:bodyPr>
          <a:lstStyle/>
          <a:p>
            <a:pPr eaLnBrk="1" hangingPunct="1"/>
            <a:r>
              <a:rPr lang="ar-IQ" altLang="ar-IQ" dirty="0">
                <a:cs typeface="Ali-A-Samik" pitchFamily="2" charset="-78"/>
              </a:rPr>
              <a:t>"ان حاجتنا الى التربية هادفة، كحاجتنا الى الخبز اليومي"!</a:t>
            </a:r>
            <a:r>
              <a:rPr lang="ar-JO" altLang="ar-IQ" dirty="0">
                <a:cs typeface="Ali-A-Samik" pitchFamily="2" charset="-78"/>
              </a:rPr>
              <a:t/>
            </a:r>
            <a:br>
              <a:rPr lang="ar-JO" altLang="ar-IQ" dirty="0">
                <a:cs typeface="Ali-A-Samik" pitchFamily="2" charset="-78"/>
              </a:rPr>
            </a:br>
            <a:r>
              <a:rPr lang="ar-IQ" altLang="ar-IQ" dirty="0">
                <a:cs typeface="Ali-A-Samik" pitchFamily="2" charset="-78"/>
              </a:rPr>
              <a:t/>
            </a:r>
            <a:br>
              <a:rPr lang="ar-IQ" altLang="ar-IQ" dirty="0">
                <a:cs typeface="Ali-A-Samik" pitchFamily="2" charset="-78"/>
              </a:rPr>
            </a:br>
            <a:r>
              <a:rPr lang="ar-IQ" altLang="ar-IQ" dirty="0">
                <a:cs typeface="Ali_K_Samik" pitchFamily="2" charset="-78"/>
              </a:rPr>
              <a:t/>
            </a:r>
            <a:br>
              <a:rPr lang="ar-IQ" altLang="ar-IQ" dirty="0">
                <a:cs typeface="Ali_K_Samik" pitchFamily="2" charset="-78"/>
              </a:rPr>
            </a:br>
            <a:r>
              <a:rPr lang="ar-IQ" altLang="ar-IQ" dirty="0">
                <a:cs typeface="Ali_K_Samik" pitchFamily="2" charset="-78"/>
              </a:rPr>
              <a:t>                                            سمير عبدة</a:t>
            </a:r>
            <a:br>
              <a:rPr lang="ar-IQ" altLang="ar-IQ" dirty="0">
                <a:cs typeface="Ali_K_Samik" pitchFamily="2" charset="-78"/>
              </a:rPr>
            </a:br>
            <a:r>
              <a:rPr lang="ar-IQ" altLang="ar-IQ" sz="1875" dirty="0">
                <a:cs typeface="Ali-A-Sharif Bold" pitchFamily="2" charset="-78"/>
              </a:rPr>
              <a:t>من مقدمة الكتاب:    التربية والنظام الاجتماعي-برتراند راسل</a:t>
            </a:r>
            <a:endParaRPr lang="en-US" altLang="ar-IQ" sz="1875" dirty="0">
              <a:cs typeface="Ali-A-Sharif Bold" pitchFamily="2" charset="-78"/>
            </a:endParaRPr>
          </a:p>
        </p:txBody>
      </p:sp>
    </p:spTree>
    <p:extLst>
      <p:ext uri="{BB962C8B-B14F-4D97-AF65-F5344CB8AC3E}">
        <p14:creationId xmlns:p14="http://schemas.microsoft.com/office/powerpoint/2010/main" val="3227146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5"/>
          <p:cNvSpPr txBox="1">
            <a:spLocks noChangeArrowheads="1"/>
          </p:cNvSpPr>
          <p:nvPr/>
        </p:nvSpPr>
        <p:spPr bwMode="auto">
          <a:xfrm>
            <a:off x="1092399" y="6500813"/>
            <a:ext cx="27667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en-US" altLang="ar-IQ" sz="1200" dirty="0"/>
              <a:t>Omar Hama Ahmed    24/10/2016</a:t>
            </a:r>
            <a:endParaRPr lang="ar-IQ" altLang="ar-IQ" sz="1200" dirty="0"/>
          </a:p>
        </p:txBody>
      </p:sp>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23556" name="Rectangle 2"/>
          <p:cNvSpPr txBox="1">
            <a:spLocks noChangeArrowheads="1"/>
          </p:cNvSpPr>
          <p:nvPr/>
        </p:nvSpPr>
        <p:spPr bwMode="auto">
          <a:xfrm>
            <a:off x="1604367" y="1606600"/>
            <a:ext cx="5877967" cy="512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742950" indent="-285750" defTabSz="685800">
              <a:defRPr sz="5900">
                <a:solidFill>
                  <a:schemeClr val="tx1"/>
                </a:solidFill>
                <a:latin typeface="Times New Roman" panose="02020603050405020304" pitchFamily="18" charset="0"/>
                <a:cs typeface="Traditional Arabic" panose="02020603050405020304" pitchFamily="18" charset="-78"/>
              </a:defRPr>
            </a:lvl2pPr>
            <a:lvl3pPr marL="1143000" indent="-228600" defTabSz="685800">
              <a:defRPr sz="5900">
                <a:solidFill>
                  <a:schemeClr val="tx1"/>
                </a:solidFill>
                <a:latin typeface="Times New Roman" panose="02020603050405020304" pitchFamily="18" charset="0"/>
                <a:cs typeface="Traditional Arabic" panose="02020603050405020304" pitchFamily="18" charset="-78"/>
              </a:defRPr>
            </a:lvl3pPr>
            <a:lvl4pPr marL="1600200" indent="-228600" defTabSz="685800">
              <a:defRPr sz="5900">
                <a:solidFill>
                  <a:schemeClr val="tx1"/>
                </a:solidFill>
                <a:latin typeface="Times New Roman" panose="02020603050405020304" pitchFamily="18" charset="0"/>
                <a:cs typeface="Traditional Arabic" panose="02020603050405020304" pitchFamily="18" charset="-78"/>
              </a:defRPr>
            </a:lvl4pPr>
            <a:lvl5pPr marL="2057400" indent="-228600" defTabSz="685800">
              <a:defRPr sz="5900">
                <a:solidFill>
                  <a:schemeClr val="tx1"/>
                </a:solidFill>
                <a:latin typeface="Times New Roman" panose="02020603050405020304" pitchFamily="18" charset="0"/>
                <a:cs typeface="Traditional Arabic" panose="02020603050405020304" pitchFamily="18" charset="-78"/>
              </a:defRPr>
            </a:lvl5pPr>
            <a:lvl6pPr marL="25146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rtl="1"/>
            <a:r>
              <a:rPr lang="ar-IQ" altLang="ar-IQ" sz="2766"/>
              <a:t>5-</a:t>
            </a:r>
            <a:r>
              <a:rPr lang="ar-IQ" altLang="ar-IQ" sz="2766" b="1"/>
              <a:t>معرفة خصائص نمو المتعلم وصفاته المميزة</a:t>
            </a:r>
            <a:r>
              <a:rPr lang="ar-IQ" altLang="ar-IQ" sz="2766"/>
              <a:t> في مرحلة الدراسة التي يمر بها وابرز المشكلات التي يواجهها كل مرحلة تعليمية.</a:t>
            </a:r>
            <a:endParaRPr lang="en-US" altLang="ar-IQ" sz="2766"/>
          </a:p>
        </p:txBody>
      </p:sp>
      <p:pic>
        <p:nvPicPr>
          <p:cNvPr id="2867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73920" y="3379887"/>
            <a:ext cx="5085457" cy="231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7114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barn(inVertical)">
                                      <p:cBhvr>
                                        <p:cTn id="7" dur="500"/>
                                        <p:tgtEl>
                                          <p:spTgt spid="235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23556" name="Rectangle 2"/>
          <p:cNvSpPr txBox="1">
            <a:spLocks noChangeArrowheads="1"/>
          </p:cNvSpPr>
          <p:nvPr/>
        </p:nvSpPr>
        <p:spPr bwMode="auto">
          <a:xfrm>
            <a:off x="1604367" y="1606600"/>
            <a:ext cx="5877967" cy="512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742950" indent="-285750" defTabSz="685800">
              <a:defRPr sz="5900">
                <a:solidFill>
                  <a:schemeClr val="tx1"/>
                </a:solidFill>
                <a:latin typeface="Times New Roman" panose="02020603050405020304" pitchFamily="18" charset="0"/>
                <a:cs typeface="Traditional Arabic" panose="02020603050405020304" pitchFamily="18" charset="-78"/>
              </a:defRPr>
            </a:lvl2pPr>
            <a:lvl3pPr marL="1143000" indent="-228600" defTabSz="685800">
              <a:defRPr sz="5900">
                <a:solidFill>
                  <a:schemeClr val="tx1"/>
                </a:solidFill>
                <a:latin typeface="Times New Roman" panose="02020603050405020304" pitchFamily="18" charset="0"/>
                <a:cs typeface="Traditional Arabic" panose="02020603050405020304" pitchFamily="18" charset="-78"/>
              </a:defRPr>
            </a:lvl3pPr>
            <a:lvl4pPr marL="1600200" indent="-228600" defTabSz="685800">
              <a:defRPr sz="5900">
                <a:solidFill>
                  <a:schemeClr val="tx1"/>
                </a:solidFill>
                <a:latin typeface="Times New Roman" panose="02020603050405020304" pitchFamily="18" charset="0"/>
                <a:cs typeface="Traditional Arabic" panose="02020603050405020304" pitchFamily="18" charset="-78"/>
              </a:defRPr>
            </a:lvl4pPr>
            <a:lvl5pPr marL="2057400" indent="-228600" defTabSz="685800">
              <a:defRPr sz="5900">
                <a:solidFill>
                  <a:schemeClr val="tx1"/>
                </a:solidFill>
                <a:latin typeface="Times New Roman" panose="02020603050405020304" pitchFamily="18" charset="0"/>
                <a:cs typeface="Traditional Arabic" panose="02020603050405020304" pitchFamily="18" charset="-78"/>
              </a:defRPr>
            </a:lvl5pPr>
            <a:lvl6pPr marL="25146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r" rtl="1"/>
            <a:r>
              <a:rPr lang="ar-IQ" altLang="ar-IQ" sz="2766"/>
              <a:t>6-</a:t>
            </a:r>
            <a:r>
              <a:rPr lang="ar-IQ" altLang="ar-IQ" sz="2766" b="1"/>
              <a:t>دراسة الفروق الفردية بين التلاميذ:</a:t>
            </a:r>
            <a:r>
              <a:rPr lang="ar-IQ" altLang="ar-IQ" sz="2766"/>
              <a:t> من حيث اختلاف بيئاتهم وظروف نشأتهم الاجتماعية والاقتصادية، واثر هذه الظروف في تحصيلهم الدراسي.</a:t>
            </a:r>
            <a:endParaRPr lang="en-US" altLang="ar-IQ" sz="2766"/>
          </a:p>
        </p:txBody>
      </p:sp>
      <p:pic>
        <p:nvPicPr>
          <p:cNvPr id="2970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153618"/>
            <a:ext cx="3746748" cy="21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552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barn(inVertical)">
                                      <p:cBhvr>
                                        <p:cTn id="7" dur="500"/>
                                        <p:tgtEl>
                                          <p:spTgt spid="235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23556" name="Rectangle 2"/>
          <p:cNvSpPr txBox="1">
            <a:spLocks noChangeArrowheads="1"/>
          </p:cNvSpPr>
          <p:nvPr/>
        </p:nvSpPr>
        <p:spPr bwMode="auto">
          <a:xfrm>
            <a:off x="1604367" y="1606600"/>
            <a:ext cx="5877967" cy="512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742950" indent="-285750" defTabSz="685800">
              <a:defRPr sz="5900">
                <a:solidFill>
                  <a:schemeClr val="tx1"/>
                </a:solidFill>
                <a:latin typeface="Times New Roman" panose="02020603050405020304" pitchFamily="18" charset="0"/>
                <a:cs typeface="Traditional Arabic" panose="02020603050405020304" pitchFamily="18" charset="-78"/>
              </a:defRPr>
            </a:lvl2pPr>
            <a:lvl3pPr marL="1143000" indent="-228600" defTabSz="685800">
              <a:defRPr sz="5900">
                <a:solidFill>
                  <a:schemeClr val="tx1"/>
                </a:solidFill>
                <a:latin typeface="Times New Roman" panose="02020603050405020304" pitchFamily="18" charset="0"/>
                <a:cs typeface="Traditional Arabic" panose="02020603050405020304" pitchFamily="18" charset="-78"/>
              </a:defRPr>
            </a:lvl3pPr>
            <a:lvl4pPr marL="1600200" indent="-228600" defTabSz="685800">
              <a:defRPr sz="5900">
                <a:solidFill>
                  <a:schemeClr val="tx1"/>
                </a:solidFill>
                <a:latin typeface="Times New Roman" panose="02020603050405020304" pitchFamily="18" charset="0"/>
                <a:cs typeface="Traditional Arabic" panose="02020603050405020304" pitchFamily="18" charset="-78"/>
              </a:defRPr>
            </a:lvl4pPr>
            <a:lvl5pPr marL="2057400" indent="-228600" defTabSz="685800">
              <a:defRPr sz="5900">
                <a:solidFill>
                  <a:schemeClr val="tx1"/>
                </a:solidFill>
                <a:latin typeface="Times New Roman" panose="02020603050405020304" pitchFamily="18" charset="0"/>
                <a:cs typeface="Traditional Arabic" panose="02020603050405020304" pitchFamily="18" charset="-78"/>
              </a:defRPr>
            </a:lvl5pPr>
            <a:lvl6pPr marL="25146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r" rtl="1"/>
            <a:r>
              <a:rPr lang="ar-IQ" altLang="ar-IQ" sz="2766"/>
              <a:t>7-</a:t>
            </a:r>
            <a:r>
              <a:rPr lang="ar-IQ" altLang="ar-IQ" sz="2766" b="1"/>
              <a:t>التعرف على دوافع سلوك التلاميذ في حياتهم المدرسية</a:t>
            </a:r>
            <a:endParaRPr lang="en-US" altLang="ar-IQ" sz="2766"/>
          </a:p>
        </p:txBody>
      </p:sp>
      <p:pic>
        <p:nvPicPr>
          <p:cNvPr id="3072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6824" y="3289102"/>
            <a:ext cx="3315147" cy="2266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9997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barn(inVertical)">
                                      <p:cBhvr>
                                        <p:cTn id="7" dur="500"/>
                                        <p:tgtEl>
                                          <p:spTgt spid="235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23556" name="Rectangle 2"/>
          <p:cNvSpPr txBox="1">
            <a:spLocks noChangeArrowheads="1"/>
          </p:cNvSpPr>
          <p:nvPr/>
        </p:nvSpPr>
        <p:spPr bwMode="auto">
          <a:xfrm>
            <a:off x="1604367" y="930920"/>
            <a:ext cx="5877967" cy="579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742950" indent="-285750" defTabSz="685800">
              <a:defRPr sz="5900">
                <a:solidFill>
                  <a:schemeClr val="tx1"/>
                </a:solidFill>
                <a:latin typeface="Times New Roman" panose="02020603050405020304" pitchFamily="18" charset="0"/>
                <a:cs typeface="Traditional Arabic" panose="02020603050405020304" pitchFamily="18" charset="-78"/>
              </a:defRPr>
            </a:lvl2pPr>
            <a:lvl3pPr marL="1143000" indent="-228600" defTabSz="685800">
              <a:defRPr sz="5900">
                <a:solidFill>
                  <a:schemeClr val="tx1"/>
                </a:solidFill>
                <a:latin typeface="Times New Roman" panose="02020603050405020304" pitchFamily="18" charset="0"/>
                <a:cs typeface="Traditional Arabic" panose="02020603050405020304" pitchFamily="18" charset="-78"/>
              </a:defRPr>
            </a:lvl3pPr>
            <a:lvl4pPr marL="1600200" indent="-228600" defTabSz="685800">
              <a:defRPr sz="5900">
                <a:solidFill>
                  <a:schemeClr val="tx1"/>
                </a:solidFill>
                <a:latin typeface="Times New Roman" panose="02020603050405020304" pitchFamily="18" charset="0"/>
                <a:cs typeface="Traditional Arabic" panose="02020603050405020304" pitchFamily="18" charset="-78"/>
              </a:defRPr>
            </a:lvl4pPr>
            <a:lvl5pPr marL="2057400" indent="-228600" defTabSz="685800">
              <a:defRPr sz="5900">
                <a:solidFill>
                  <a:schemeClr val="tx1"/>
                </a:solidFill>
                <a:latin typeface="Times New Roman" panose="02020603050405020304" pitchFamily="18" charset="0"/>
                <a:cs typeface="Traditional Arabic" panose="02020603050405020304" pitchFamily="18" charset="-78"/>
              </a:defRPr>
            </a:lvl5pPr>
            <a:lvl6pPr marL="25146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just" rtl="1"/>
            <a:r>
              <a:rPr lang="ar-IQ" altLang="ar-IQ" sz="2766" b="1"/>
              <a:t>8-تحديد طرق قياس التعلم وتأثيرها على نواتج التعلم:</a:t>
            </a:r>
            <a:endParaRPr lang="en-US" altLang="ar-IQ" sz="2766"/>
          </a:p>
        </p:txBody>
      </p:sp>
      <p:pic>
        <p:nvPicPr>
          <p:cNvPr id="3174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731" y="2323976"/>
            <a:ext cx="3649266" cy="232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1537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barn(inVertical)">
                                      <p:cBhvr>
                                        <p:cTn id="7" dur="500"/>
                                        <p:tgtEl>
                                          <p:spTgt spid="235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23556" name="Rectangle 2"/>
          <p:cNvSpPr txBox="1">
            <a:spLocks noChangeArrowheads="1"/>
          </p:cNvSpPr>
          <p:nvPr/>
        </p:nvSpPr>
        <p:spPr bwMode="auto">
          <a:xfrm>
            <a:off x="1604367" y="897434"/>
            <a:ext cx="5877967" cy="583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742950" indent="-285750" defTabSz="685800">
              <a:defRPr sz="5900">
                <a:solidFill>
                  <a:schemeClr val="tx1"/>
                </a:solidFill>
                <a:latin typeface="Times New Roman" panose="02020603050405020304" pitchFamily="18" charset="0"/>
                <a:cs typeface="Traditional Arabic" panose="02020603050405020304" pitchFamily="18" charset="-78"/>
              </a:defRPr>
            </a:lvl2pPr>
            <a:lvl3pPr marL="1143000" indent="-228600" defTabSz="685800">
              <a:defRPr sz="5900">
                <a:solidFill>
                  <a:schemeClr val="tx1"/>
                </a:solidFill>
                <a:latin typeface="Times New Roman" panose="02020603050405020304" pitchFamily="18" charset="0"/>
                <a:cs typeface="Traditional Arabic" panose="02020603050405020304" pitchFamily="18" charset="-78"/>
              </a:defRPr>
            </a:lvl3pPr>
            <a:lvl4pPr marL="1600200" indent="-228600" defTabSz="685800">
              <a:defRPr sz="5900">
                <a:solidFill>
                  <a:schemeClr val="tx1"/>
                </a:solidFill>
                <a:latin typeface="Times New Roman" panose="02020603050405020304" pitchFamily="18" charset="0"/>
                <a:cs typeface="Traditional Arabic" panose="02020603050405020304" pitchFamily="18" charset="-78"/>
              </a:defRPr>
            </a:lvl4pPr>
            <a:lvl5pPr marL="2057400" indent="-228600" defTabSz="685800">
              <a:defRPr sz="5900">
                <a:solidFill>
                  <a:schemeClr val="tx1"/>
                </a:solidFill>
                <a:latin typeface="Times New Roman" panose="02020603050405020304" pitchFamily="18" charset="0"/>
                <a:cs typeface="Traditional Arabic" panose="02020603050405020304" pitchFamily="18" charset="-78"/>
              </a:defRPr>
            </a:lvl5pPr>
            <a:lvl6pPr marL="25146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r" rtl="1"/>
            <a:r>
              <a:rPr lang="ar-IQ" altLang="ar-IQ" sz="2766" b="1"/>
              <a:t>9-تحديد نوع التعلم الذي يلائم مستوى نمو المتعلم: </a:t>
            </a:r>
          </a:p>
        </p:txBody>
      </p:sp>
      <p:pic>
        <p:nvPicPr>
          <p:cNvPr id="3277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37829"/>
            <a:ext cx="2716113" cy="259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143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barn(inVertical)">
                                      <p:cBhvr>
                                        <p:cTn id="7" dur="500"/>
                                        <p:tgtEl>
                                          <p:spTgt spid="235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25604" name="Rectangle 2"/>
          <p:cNvSpPr txBox="1">
            <a:spLocks noChangeArrowheads="1"/>
          </p:cNvSpPr>
          <p:nvPr/>
        </p:nvSpPr>
        <p:spPr bwMode="auto">
          <a:xfrm>
            <a:off x="1371452" y="1130350"/>
            <a:ext cx="6458396" cy="524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742950" indent="-285750" defTabSz="685800">
              <a:defRPr sz="5900">
                <a:solidFill>
                  <a:schemeClr val="tx1"/>
                </a:solidFill>
                <a:latin typeface="Times New Roman" panose="02020603050405020304" pitchFamily="18" charset="0"/>
                <a:cs typeface="Traditional Arabic" panose="02020603050405020304" pitchFamily="18" charset="-78"/>
              </a:defRPr>
            </a:lvl2pPr>
            <a:lvl3pPr marL="1143000" indent="-228600" defTabSz="685800">
              <a:defRPr sz="5900">
                <a:solidFill>
                  <a:schemeClr val="tx1"/>
                </a:solidFill>
                <a:latin typeface="Times New Roman" panose="02020603050405020304" pitchFamily="18" charset="0"/>
                <a:cs typeface="Traditional Arabic" panose="02020603050405020304" pitchFamily="18" charset="-78"/>
              </a:defRPr>
            </a:lvl3pPr>
            <a:lvl4pPr marL="1600200" indent="-228600" defTabSz="685800">
              <a:defRPr sz="5900">
                <a:solidFill>
                  <a:schemeClr val="tx1"/>
                </a:solidFill>
                <a:latin typeface="Times New Roman" panose="02020603050405020304" pitchFamily="18" charset="0"/>
                <a:cs typeface="Traditional Arabic" panose="02020603050405020304" pitchFamily="18" charset="-78"/>
              </a:defRPr>
            </a:lvl4pPr>
            <a:lvl5pPr marL="2057400" indent="-228600" defTabSz="685800">
              <a:defRPr sz="5900">
                <a:solidFill>
                  <a:schemeClr val="tx1"/>
                </a:solidFill>
                <a:latin typeface="Times New Roman" panose="02020603050405020304" pitchFamily="18" charset="0"/>
                <a:cs typeface="Traditional Arabic" panose="02020603050405020304" pitchFamily="18" charset="-78"/>
              </a:defRPr>
            </a:lvl5pPr>
            <a:lvl6pPr marL="25146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just" rtl="1"/>
            <a:r>
              <a:rPr lang="ar-SA" altLang="ar-IQ" sz="2766"/>
              <a:t>وقد لعبت المذاهب الفلسفية المختلفة </a:t>
            </a:r>
            <a:r>
              <a:rPr lang="ar-SA" altLang="ar-IQ" sz="2766" b="1"/>
              <a:t>القديمة</a:t>
            </a:r>
            <a:r>
              <a:rPr lang="ar-SA" altLang="ar-IQ" sz="2766"/>
              <a:t> منها </a:t>
            </a:r>
            <a:r>
              <a:rPr lang="ar-SA" altLang="ar-IQ" sz="2766" b="1"/>
              <a:t>والحديثة</a:t>
            </a:r>
            <a:r>
              <a:rPr lang="ar-SA" altLang="ar-IQ" sz="2766"/>
              <a:t> بما قدمته من معلومات حول طبيعة المعريفة والعقل وعلاقة المعرفة بالروح والعقل دوراً بارزاً في نشوء هذا الحقل وتطوره. </a:t>
            </a:r>
            <a:endParaRPr lang="ar-IQ" altLang="ar-IQ" sz="2766"/>
          </a:p>
          <a:p>
            <a:pPr algn="just" rtl="1"/>
            <a:r>
              <a:rPr lang="ar-SA" altLang="ar-IQ" sz="2766"/>
              <a:t> إضافة الى ماقدمته مدارس علم النفس المختلفة </a:t>
            </a:r>
            <a:r>
              <a:rPr lang="ar-SA" altLang="ar-IQ" sz="2766" b="1"/>
              <a:t>كالسلوكية والمعريفية والإنسانية والتحليلية</a:t>
            </a:r>
            <a:r>
              <a:rPr lang="ar-SA" altLang="ar-IQ" sz="2766"/>
              <a:t> من مباديء وقوانين تتعلق بالوظائف النفسية والسلوك وعملية التعلم.</a:t>
            </a:r>
            <a:endParaRPr lang="en-US" altLang="ar-IQ" sz="2766"/>
          </a:p>
          <a:p>
            <a:pPr algn="just" rtl="1"/>
            <a:r>
              <a:rPr lang="ar-IQ" altLang="ar-IQ" sz="2766"/>
              <a:t>وكانت البداية أسس العديد من رواد علم النفس مجال علم النفس التربوي قبل بداية القرن العشرين بفترة قليلة</a:t>
            </a:r>
            <a:r>
              <a:rPr lang="en-US" altLang="ar-IQ" sz="2766"/>
              <a:t>. </a:t>
            </a:r>
            <a:endParaRPr lang="en-US" altLang="ar-IQ" sz="2532">
              <a:latin typeface="Arial" panose="020B0604020202020204" pitchFamily="34" charset="0"/>
              <a:cs typeface="Arial" panose="020B0604020202020204" pitchFamily="34" charset="0"/>
            </a:endParaRPr>
          </a:p>
        </p:txBody>
      </p:sp>
      <p:sp>
        <p:nvSpPr>
          <p:cNvPr id="33796" name="Rectangle 1"/>
          <p:cNvSpPr>
            <a:spLocks noChangeArrowheads="1"/>
          </p:cNvSpPr>
          <p:nvPr/>
        </p:nvSpPr>
        <p:spPr bwMode="auto">
          <a:xfrm>
            <a:off x="1604367" y="661541"/>
            <a:ext cx="5992565"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ctr" rtl="1"/>
            <a:r>
              <a:rPr lang="ar-SA" altLang="ar-IQ" sz="3375" b="1"/>
              <a:t>الخلفية التأريخية:</a:t>
            </a:r>
            <a:endParaRPr lang="en-US" altLang="ar-IQ" sz="3375" b="1"/>
          </a:p>
        </p:txBody>
      </p:sp>
      <p:pic>
        <p:nvPicPr>
          <p:cNvPr id="3379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22" y="4314550"/>
            <a:ext cx="2700487" cy="18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1283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Effect transition="in" filter="fade">
                                      <p:cBhvr>
                                        <p:cTn id="7" dur="500"/>
                                        <p:tgtEl>
                                          <p:spTgt spid="256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5604">
                                            <p:txEl>
                                              <p:pRg st="1" end="1"/>
                                            </p:txEl>
                                          </p:spTgt>
                                        </p:tgtEl>
                                        <p:attrNameLst>
                                          <p:attrName>style.visibility</p:attrName>
                                        </p:attrNameLst>
                                      </p:cBhvr>
                                      <p:to>
                                        <p:strVal val="visible"/>
                                      </p:to>
                                    </p:set>
                                    <p:animEffect transition="in" filter="fade">
                                      <p:cBhvr>
                                        <p:cTn id="12" dur="500"/>
                                        <p:tgtEl>
                                          <p:spTgt spid="2560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5604">
                                            <p:txEl>
                                              <p:pRg st="2" end="2"/>
                                            </p:txEl>
                                          </p:spTgt>
                                        </p:tgtEl>
                                        <p:attrNameLst>
                                          <p:attrName>style.visibility</p:attrName>
                                        </p:attrNameLst>
                                      </p:cBhvr>
                                      <p:to>
                                        <p:strVal val="visible"/>
                                      </p:to>
                                    </p:set>
                                    <p:animEffect transition="in" filter="fade">
                                      <p:cBhvr>
                                        <p:cTn id="17" dur="500"/>
                                        <p:tgtEl>
                                          <p:spTgt spid="256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34819" name="Rectangle 2"/>
          <p:cNvSpPr txBox="1">
            <a:spLocks noChangeArrowheads="1"/>
          </p:cNvSpPr>
          <p:nvPr/>
        </p:nvSpPr>
        <p:spPr bwMode="auto">
          <a:xfrm>
            <a:off x="1500188" y="2719834"/>
            <a:ext cx="6222504" cy="312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742950" indent="-285750" defTabSz="685800">
              <a:defRPr sz="5900">
                <a:solidFill>
                  <a:schemeClr val="tx1"/>
                </a:solidFill>
                <a:latin typeface="Times New Roman" panose="02020603050405020304" pitchFamily="18" charset="0"/>
                <a:cs typeface="Traditional Arabic" panose="02020603050405020304" pitchFamily="18" charset="-78"/>
              </a:defRPr>
            </a:lvl2pPr>
            <a:lvl3pPr marL="1143000" indent="-228600" defTabSz="685800">
              <a:defRPr sz="5900">
                <a:solidFill>
                  <a:schemeClr val="tx1"/>
                </a:solidFill>
                <a:latin typeface="Times New Roman" panose="02020603050405020304" pitchFamily="18" charset="0"/>
                <a:cs typeface="Traditional Arabic" panose="02020603050405020304" pitchFamily="18" charset="-78"/>
              </a:defRPr>
            </a:lvl3pPr>
            <a:lvl4pPr marL="1600200" indent="-228600" defTabSz="685800">
              <a:defRPr sz="5900">
                <a:solidFill>
                  <a:schemeClr val="tx1"/>
                </a:solidFill>
                <a:latin typeface="Times New Roman" panose="02020603050405020304" pitchFamily="18" charset="0"/>
                <a:cs typeface="Traditional Arabic" panose="02020603050405020304" pitchFamily="18" charset="-78"/>
              </a:defRPr>
            </a:lvl4pPr>
            <a:lvl5pPr marL="2057400" indent="-228600" defTabSz="685800">
              <a:defRPr sz="5900">
                <a:solidFill>
                  <a:schemeClr val="tx1"/>
                </a:solidFill>
                <a:latin typeface="Times New Roman" panose="02020603050405020304" pitchFamily="18" charset="0"/>
                <a:cs typeface="Traditional Arabic" panose="02020603050405020304" pitchFamily="18" charset="-78"/>
              </a:defRPr>
            </a:lvl5pPr>
            <a:lvl6pPr marL="25146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just" rtl="1"/>
            <a:r>
              <a:rPr lang="ar-IQ" altLang="ar-IQ" sz="2766"/>
              <a:t>واحد من هؤلاء الرواد</a:t>
            </a:r>
            <a:r>
              <a:rPr lang="en-US" altLang="ar-IQ" sz="2766"/>
              <a:t>. </a:t>
            </a:r>
            <a:r>
              <a:rPr lang="ar-IQ" altLang="ar-IQ" sz="2766"/>
              <a:t>تماماً بعد ظهور كتابه المنهجي الأول لعلم النفس </a:t>
            </a:r>
            <a:r>
              <a:rPr lang="en-US" altLang="ar-IQ" sz="2766" b="1"/>
              <a:t>" </a:t>
            </a:r>
            <a:r>
              <a:rPr lang="ar-IQ" altLang="ar-IQ" sz="2766" b="1"/>
              <a:t>مبادئ علم النفس</a:t>
            </a:r>
            <a:r>
              <a:rPr lang="en-US" altLang="ar-IQ" sz="2766"/>
              <a:t>"</a:t>
            </a:r>
            <a:r>
              <a:rPr lang="ar-IQ" altLang="ar-IQ" sz="2766"/>
              <a:t>   </a:t>
            </a:r>
            <a:r>
              <a:rPr lang="en-US" altLang="ar-IQ" sz="2766"/>
              <a:t>(1890 ) </a:t>
            </a:r>
            <a:r>
              <a:rPr lang="ar-IQ" altLang="ar-IQ" sz="2766"/>
              <a:t>قدم سلسلة من المحاضرات عرفت ب </a:t>
            </a:r>
            <a:r>
              <a:rPr lang="en-US" altLang="ar-IQ" sz="2766" b="1"/>
              <a:t>" </a:t>
            </a:r>
            <a:r>
              <a:rPr lang="ar-IQ" altLang="ar-IQ" sz="2766" b="1"/>
              <a:t>تحدث الى المعلمين"</a:t>
            </a:r>
            <a:r>
              <a:rPr lang="ar-IQ" altLang="ar-IQ" sz="2766"/>
              <a:t>  التي ناقش فيها علم النفس في تعليم الأطفال</a:t>
            </a:r>
            <a:r>
              <a:rPr lang="en-US" altLang="ar-IQ" sz="2766"/>
              <a:t>. </a:t>
            </a:r>
            <a:r>
              <a:rPr lang="ar-IQ" altLang="ar-IQ" sz="2766"/>
              <a:t>جادل جيمس أن تجارب علم النفس المختبرية غالباً لا يمكنها أن تقدم لنا تصور عن كيفية تعليم الأطفال </a:t>
            </a:r>
            <a:r>
              <a:rPr lang="en-US" altLang="ar-IQ" sz="2766"/>
              <a:t>.</a:t>
            </a:r>
            <a:r>
              <a:rPr lang="ar-IQ" altLang="ar-IQ" sz="2766"/>
              <a:t>ويوضح أيضاً أهمية الإشراف ومراقبة عمليتي التعليم والتعلم في الصف لتحسين التعليم</a:t>
            </a:r>
            <a:r>
              <a:rPr lang="en-US" altLang="ar-IQ" sz="2766"/>
              <a:t>. </a:t>
            </a:r>
            <a:r>
              <a:rPr lang="ar-IQ" altLang="ar-IQ" sz="2766"/>
              <a:t>واحدة من نصائحه هي:</a:t>
            </a:r>
            <a:r>
              <a:rPr lang="ar-IQ" altLang="ar-IQ" sz="2766" b="1"/>
              <a:t> أن تبدأ الدروس بموضوع خارج المستوى المعرفي والإدراكي للأطفال من أجل توسيع مداركهم</a:t>
            </a:r>
            <a:r>
              <a:rPr lang="en-US" altLang="ar-IQ" sz="2766" b="1"/>
              <a:t>.</a:t>
            </a:r>
            <a:endParaRPr lang="en-US" altLang="ar-IQ" sz="2766"/>
          </a:p>
        </p:txBody>
      </p:sp>
      <p:sp>
        <p:nvSpPr>
          <p:cNvPr id="34820" name="Rectangle 1"/>
          <p:cNvSpPr>
            <a:spLocks noChangeArrowheads="1"/>
          </p:cNvSpPr>
          <p:nvPr/>
        </p:nvSpPr>
        <p:spPr bwMode="auto">
          <a:xfrm>
            <a:off x="1604367" y="661541"/>
            <a:ext cx="5992565" cy="95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ctr" rtl="1"/>
            <a:r>
              <a:rPr lang="ar-IQ" altLang="ar-IQ" sz="2813" b="1">
                <a:latin typeface="Arial" panose="020B0604020202020204" pitchFamily="34" charset="0"/>
                <a:cs typeface="Arial" panose="020B0604020202020204" pitchFamily="34" charset="0"/>
              </a:rPr>
              <a:t>ولیم جیمس</a:t>
            </a:r>
            <a:r>
              <a:rPr lang="en-US" altLang="ar-IQ" sz="2813" b="1">
                <a:latin typeface="Arial" panose="020B0604020202020204" pitchFamily="34" charset="0"/>
                <a:cs typeface="Arial" panose="020B0604020202020204" pitchFamily="34" charset="0"/>
              </a:rPr>
              <a:t> William James</a:t>
            </a:r>
            <a:r>
              <a:rPr lang="ar-IQ" altLang="ar-IQ" sz="2813">
                <a:latin typeface="Arial" panose="020B0604020202020204" pitchFamily="34" charset="0"/>
                <a:cs typeface="Arial" panose="020B0604020202020204" pitchFamily="34" charset="0"/>
              </a:rPr>
              <a:t>(1842-1910)</a:t>
            </a:r>
            <a:endParaRPr lang="en-US" altLang="ar-IQ" sz="2766">
              <a:latin typeface="Arial" panose="020B0604020202020204" pitchFamily="34" charset="0"/>
              <a:cs typeface="Arial" panose="020B0604020202020204" pitchFamily="34" charset="0"/>
            </a:endParaRPr>
          </a:p>
        </p:txBody>
      </p:sp>
      <p:pic>
        <p:nvPicPr>
          <p:cNvPr id="34821"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6214" y="1137791"/>
            <a:ext cx="1409402" cy="155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917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28676" name="Rectangle 2"/>
          <p:cNvSpPr txBox="1">
            <a:spLocks noChangeArrowheads="1"/>
          </p:cNvSpPr>
          <p:nvPr/>
        </p:nvSpPr>
        <p:spPr bwMode="auto">
          <a:xfrm>
            <a:off x="1375172" y="2846338"/>
            <a:ext cx="6222504" cy="352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742950" indent="-285750" defTabSz="685800">
              <a:defRPr sz="5900">
                <a:solidFill>
                  <a:schemeClr val="tx1"/>
                </a:solidFill>
                <a:latin typeface="Times New Roman" panose="02020603050405020304" pitchFamily="18" charset="0"/>
                <a:cs typeface="Traditional Arabic" panose="02020603050405020304" pitchFamily="18" charset="-78"/>
              </a:defRPr>
            </a:lvl2pPr>
            <a:lvl3pPr marL="1143000" indent="-228600" defTabSz="685800">
              <a:defRPr sz="5900">
                <a:solidFill>
                  <a:schemeClr val="tx1"/>
                </a:solidFill>
                <a:latin typeface="Times New Roman" panose="02020603050405020304" pitchFamily="18" charset="0"/>
                <a:cs typeface="Traditional Arabic" panose="02020603050405020304" pitchFamily="18" charset="-78"/>
              </a:defRPr>
            </a:lvl3pPr>
            <a:lvl4pPr marL="1600200" indent="-228600" defTabSz="685800">
              <a:defRPr sz="5900">
                <a:solidFill>
                  <a:schemeClr val="tx1"/>
                </a:solidFill>
                <a:latin typeface="Times New Roman" panose="02020603050405020304" pitchFamily="18" charset="0"/>
                <a:cs typeface="Traditional Arabic" panose="02020603050405020304" pitchFamily="18" charset="-78"/>
              </a:defRPr>
            </a:lvl4pPr>
            <a:lvl5pPr marL="2057400" indent="-228600" defTabSz="685800">
              <a:defRPr sz="5900">
                <a:solidFill>
                  <a:schemeClr val="tx1"/>
                </a:solidFill>
                <a:latin typeface="Times New Roman" panose="02020603050405020304" pitchFamily="18" charset="0"/>
                <a:cs typeface="Traditional Arabic" panose="02020603050405020304" pitchFamily="18" charset="-78"/>
              </a:defRPr>
            </a:lvl5pPr>
            <a:lvl6pPr marL="25146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just" rtl="1"/>
            <a:r>
              <a:rPr lang="ar-IQ" altLang="ar-IQ" sz="2766" b="1"/>
              <a:t>ثانياً</a:t>
            </a:r>
            <a:r>
              <a:rPr lang="ar-IQ" altLang="ar-IQ" sz="2766"/>
              <a:t>: الشخصية المهمة الثانية في صياغة مجال علم النفس التربوي هو </a:t>
            </a:r>
            <a:r>
              <a:rPr lang="ar-IQ" altLang="ar-IQ" sz="2766" b="1"/>
              <a:t>جون ديوي(1859-1952</a:t>
            </a:r>
            <a:r>
              <a:rPr lang="en-US" altLang="ar-IQ" sz="2766" b="1"/>
              <a:t>(</a:t>
            </a:r>
            <a:r>
              <a:rPr lang="ar-IQ" altLang="ar-IQ" sz="2766"/>
              <a:t>الذي أصبح العنصر الفعال للتطبيق العمل لعلم النفس</a:t>
            </a:r>
            <a:r>
              <a:rPr lang="en-US" altLang="ar-IQ" sz="2766"/>
              <a:t>. </a:t>
            </a:r>
            <a:r>
              <a:rPr lang="ar-IQ" altLang="ar-IQ" sz="2766"/>
              <a:t>أسس جون ديوي أول مختبر ضخم لعلم النفس التربوي في الولايات المتحدة الأمريكية في جامعة شيكاغوا</a:t>
            </a:r>
            <a:r>
              <a:rPr lang="en-US" altLang="ar-IQ" sz="2766"/>
              <a:t> 1894 . </a:t>
            </a:r>
            <a:r>
              <a:rPr lang="ar-IQ" altLang="ar-IQ" sz="2766"/>
              <a:t>وفيما بعد إستمر في تقديم أفكاره المتجددة في جامعة كولومبيا.</a:t>
            </a:r>
            <a:endParaRPr lang="en-US" altLang="ar-IQ" sz="2766"/>
          </a:p>
        </p:txBody>
      </p:sp>
      <p:sp>
        <p:nvSpPr>
          <p:cNvPr id="35844" name="Rectangle 1"/>
          <p:cNvSpPr>
            <a:spLocks noChangeArrowheads="1"/>
          </p:cNvSpPr>
          <p:nvPr/>
        </p:nvSpPr>
        <p:spPr bwMode="auto">
          <a:xfrm>
            <a:off x="1604367" y="661541"/>
            <a:ext cx="5992565" cy="525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ctr" rtl="1"/>
            <a:r>
              <a:rPr lang="ar-JO" altLang="ar-IQ" sz="2813" b="1">
                <a:latin typeface="Arial" panose="020B0604020202020204" pitchFamily="34" charset="0"/>
                <a:cs typeface="Arial" panose="020B0604020202020204" pitchFamily="34" charset="0"/>
              </a:rPr>
              <a:t>جون دیوی </a:t>
            </a:r>
            <a:r>
              <a:rPr lang="en-US" altLang="ar-IQ" sz="2813" b="1">
                <a:latin typeface="Arial" panose="020B0604020202020204" pitchFamily="34" charset="0"/>
                <a:cs typeface="Arial" panose="020B0604020202020204" pitchFamily="34" charset="0"/>
              </a:rPr>
              <a:t>John Dewey </a:t>
            </a:r>
            <a:r>
              <a:rPr lang="ar-JO" altLang="ar-IQ" sz="2813">
                <a:latin typeface="Arial" panose="020B0604020202020204" pitchFamily="34" charset="0"/>
                <a:cs typeface="Arial" panose="020B0604020202020204" pitchFamily="34" charset="0"/>
              </a:rPr>
              <a:t>(1859-1952):</a:t>
            </a:r>
            <a:endParaRPr lang="en-US" altLang="ar-IQ" sz="2766">
              <a:latin typeface="Arial" panose="020B0604020202020204" pitchFamily="34" charset="0"/>
              <a:cs typeface="Arial" panose="020B0604020202020204" pitchFamily="34" charset="0"/>
            </a:endParaRPr>
          </a:p>
        </p:txBody>
      </p:sp>
      <p:pic>
        <p:nvPicPr>
          <p:cNvPr id="35845"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8858" y="1157139"/>
            <a:ext cx="2015133" cy="16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3519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Effect transition="in" filter="barn(inVertical)">
                                      <p:cBhvr>
                                        <p:cTn id="7" dur="500"/>
                                        <p:tgtEl>
                                          <p:spTgt spid="286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36867" name="Rectangle 2"/>
          <p:cNvSpPr txBox="1">
            <a:spLocks noChangeArrowheads="1"/>
          </p:cNvSpPr>
          <p:nvPr/>
        </p:nvSpPr>
        <p:spPr bwMode="auto">
          <a:xfrm>
            <a:off x="1386334" y="2829223"/>
            <a:ext cx="6221760" cy="402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742950" indent="-285750" defTabSz="685800">
              <a:defRPr sz="5900">
                <a:solidFill>
                  <a:schemeClr val="tx1"/>
                </a:solidFill>
                <a:latin typeface="Times New Roman" panose="02020603050405020304" pitchFamily="18" charset="0"/>
                <a:cs typeface="Traditional Arabic" panose="02020603050405020304" pitchFamily="18" charset="-78"/>
              </a:defRPr>
            </a:lvl2pPr>
            <a:lvl3pPr marL="1143000" indent="-228600" defTabSz="685800">
              <a:defRPr sz="5900">
                <a:solidFill>
                  <a:schemeClr val="tx1"/>
                </a:solidFill>
                <a:latin typeface="Times New Roman" panose="02020603050405020304" pitchFamily="18" charset="0"/>
                <a:cs typeface="Traditional Arabic" panose="02020603050405020304" pitchFamily="18" charset="-78"/>
              </a:defRPr>
            </a:lvl3pPr>
            <a:lvl4pPr marL="1600200" indent="-228600" defTabSz="685800">
              <a:defRPr sz="5900">
                <a:solidFill>
                  <a:schemeClr val="tx1"/>
                </a:solidFill>
                <a:latin typeface="Times New Roman" panose="02020603050405020304" pitchFamily="18" charset="0"/>
                <a:cs typeface="Traditional Arabic" panose="02020603050405020304" pitchFamily="18" charset="-78"/>
              </a:defRPr>
            </a:lvl4pPr>
            <a:lvl5pPr marL="2057400" indent="-228600" defTabSz="685800">
              <a:defRPr sz="5900">
                <a:solidFill>
                  <a:schemeClr val="tx1"/>
                </a:solidFill>
                <a:latin typeface="Times New Roman" panose="02020603050405020304" pitchFamily="18" charset="0"/>
                <a:cs typeface="Traditional Arabic" panose="02020603050405020304" pitchFamily="18" charset="-78"/>
              </a:defRPr>
            </a:lvl5pPr>
            <a:lvl6pPr marL="25146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just" rtl="1"/>
            <a:r>
              <a:rPr lang="ar-SA" altLang="ar-IQ" sz="2766" b="1"/>
              <a:t>ثالثاً</a:t>
            </a:r>
            <a:r>
              <a:rPr lang="ar-SA" altLang="ar-IQ" sz="2766"/>
              <a:t>: ويعد ثورندك  </a:t>
            </a:r>
            <a:r>
              <a:rPr lang="en-US" altLang="ar-IQ" sz="2766"/>
              <a:t>(1949-1874 ) </a:t>
            </a:r>
            <a:r>
              <a:rPr lang="ar-SA" altLang="ar-IQ" sz="2766"/>
              <a:t>أول من بادر وأكد على التقويم والقياس وشجع الأساس العلمي للتعلم.  يجادل ثورندك </a:t>
            </a:r>
            <a:r>
              <a:rPr lang="ar-SA" altLang="ar-IQ" sz="2766" b="1"/>
              <a:t>إن واحد من أهم مهمات التعليم هو تحفيز مهارات الأطفال التفكيرية</a:t>
            </a:r>
            <a:r>
              <a:rPr lang="ar-SA" altLang="ar-IQ" sz="2766"/>
              <a:t>، وقد تميز بأبحاثه العلمية المثيرة حول التعليم والتعلم دعم ثورندك فكرة أنه ينبغي أن يمتلك علم النفس التربوي قاعدة علمية</a:t>
            </a:r>
            <a:r>
              <a:rPr lang="ar-SA" altLang="ar-IQ" sz="2766" b="1"/>
              <a:t> </a:t>
            </a:r>
            <a:r>
              <a:rPr lang="en-US" altLang="ar-IQ" sz="2766" b="1"/>
              <a:t>. </a:t>
            </a:r>
          </a:p>
          <a:p>
            <a:pPr algn="just" rtl="1"/>
            <a:r>
              <a:rPr lang="ar-IQ" altLang="ar-IQ" sz="2766" b="1">
                <a:solidFill>
                  <a:srgbClr val="0000FF"/>
                </a:solidFill>
              </a:rPr>
              <a:t>وفي عام 1903نشر هذا العالم أول كتاب بعنوان(علم النفس التربوي) فاستحق بذلك لقب أول عالم نفس التربوي. ثم تأسست أول مجلة علمية لعلم النفس التربوي...إذاً هو المؤسس الأول لعلم النفس التربوي الحديث.</a:t>
            </a:r>
            <a:endParaRPr lang="en-US" altLang="ar-IQ" sz="2766">
              <a:solidFill>
                <a:srgbClr val="0000FF"/>
              </a:solidFill>
            </a:endParaRPr>
          </a:p>
        </p:txBody>
      </p:sp>
      <p:sp>
        <p:nvSpPr>
          <p:cNvPr id="36868" name="Rectangle 1"/>
          <p:cNvSpPr>
            <a:spLocks noChangeArrowheads="1"/>
          </p:cNvSpPr>
          <p:nvPr/>
        </p:nvSpPr>
        <p:spPr bwMode="auto">
          <a:xfrm>
            <a:off x="1604367" y="661541"/>
            <a:ext cx="5992565" cy="40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ctr" rtl="1"/>
            <a:r>
              <a:rPr lang="ar-JO" altLang="ar-IQ" sz="2063" b="1">
                <a:latin typeface="Arial" panose="020B0604020202020204" pitchFamily="34" charset="0"/>
                <a:cs typeface="Arial" panose="020B0604020202020204" pitchFamily="34" charset="0"/>
              </a:rPr>
              <a:t>ئیدوارد لی سورندایك</a:t>
            </a:r>
            <a:r>
              <a:rPr lang="en-US" altLang="ar-IQ" sz="2063" b="1">
                <a:latin typeface="Arial" panose="020B0604020202020204" pitchFamily="34" charset="0"/>
                <a:cs typeface="Arial" panose="020B0604020202020204" pitchFamily="34" charset="0"/>
              </a:rPr>
              <a:t> E. L. Thorndike</a:t>
            </a:r>
            <a:r>
              <a:rPr lang="en-US" altLang="ar-IQ" sz="2063">
                <a:latin typeface="Arial" panose="020B0604020202020204" pitchFamily="34" charset="0"/>
                <a:cs typeface="Arial" panose="020B0604020202020204" pitchFamily="34" charset="0"/>
              </a:rPr>
              <a:t>  (1874–1949)</a:t>
            </a:r>
          </a:p>
        </p:txBody>
      </p:sp>
      <p:pic>
        <p:nvPicPr>
          <p:cNvPr id="3686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1569" y="1022449"/>
            <a:ext cx="2678906" cy="16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767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37891" name="Rectangle 1"/>
          <p:cNvSpPr>
            <a:spLocks noChangeArrowheads="1"/>
          </p:cNvSpPr>
          <p:nvPr/>
        </p:nvSpPr>
        <p:spPr bwMode="auto">
          <a:xfrm>
            <a:off x="2479477" y="526108"/>
            <a:ext cx="4657576" cy="56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ctr" rtl="1"/>
            <a:r>
              <a:rPr lang="ar-IQ" altLang="ar-IQ" sz="3094" b="1"/>
              <a:t>التعليم فن ام علم؟</a:t>
            </a:r>
            <a:endParaRPr lang="en-US" altLang="ar-IQ" sz="3094"/>
          </a:p>
        </p:txBody>
      </p:sp>
      <p:pic>
        <p:nvPicPr>
          <p:cNvPr id="3789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5609" y="1291085"/>
            <a:ext cx="2524125" cy="146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9107" y="4340572"/>
            <a:ext cx="2622352" cy="175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1"/>
          <p:cNvSpPr>
            <a:spLocks noChangeArrowheads="1"/>
          </p:cNvSpPr>
          <p:nvPr/>
        </p:nvSpPr>
        <p:spPr bwMode="auto">
          <a:xfrm>
            <a:off x="1880444" y="1505396"/>
            <a:ext cx="2725043" cy="52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nSpc>
                <a:spcPct val="90000"/>
              </a:lnSpc>
              <a:spcBef>
                <a:spcPts val="352"/>
              </a:spcBef>
            </a:pPr>
            <a:r>
              <a:rPr lang="ar-JO" altLang="ar-IQ" sz="3094" b="1">
                <a:solidFill>
                  <a:srgbClr val="FF0000"/>
                </a:solidFill>
                <a:latin typeface="Arial" panose="020B0604020202020204" pitchFamily="34" charset="0"/>
                <a:cs typeface="Arial" panose="020B0604020202020204" pitchFamily="34" charset="0"/>
              </a:rPr>
              <a:t>تدریب جماعی</a:t>
            </a:r>
          </a:p>
        </p:txBody>
      </p:sp>
    </p:spTree>
    <p:extLst>
      <p:ext uri="{BB962C8B-B14F-4D97-AF65-F5344CB8AC3E}">
        <p14:creationId xmlns:p14="http://schemas.microsoft.com/office/powerpoint/2010/main" val="1345609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defTabSz="587190">
              <a:defRPr sz="2766">
                <a:solidFill>
                  <a:schemeClr val="tx1"/>
                </a:solidFill>
                <a:latin typeface="Times New Roman" panose="02020603050405020304" pitchFamily="18" charset="0"/>
                <a:cs typeface="Traditional Arabic" panose="02020603050405020304" pitchFamily="18" charset="-78"/>
              </a:defRPr>
            </a:lvl1pPr>
            <a:lvl2pPr marL="348295" indent="-133960" defTabSz="587190">
              <a:defRPr sz="2766">
                <a:solidFill>
                  <a:schemeClr val="tx1"/>
                </a:solidFill>
                <a:latin typeface="Times New Roman" panose="02020603050405020304" pitchFamily="18" charset="0"/>
                <a:cs typeface="Traditional Arabic" panose="02020603050405020304" pitchFamily="18" charset="-78"/>
              </a:defRPr>
            </a:lvl2pPr>
            <a:lvl3pPr marL="535838" indent="-107168" defTabSz="587190">
              <a:defRPr sz="2766">
                <a:solidFill>
                  <a:schemeClr val="tx1"/>
                </a:solidFill>
                <a:latin typeface="Times New Roman" panose="02020603050405020304" pitchFamily="18" charset="0"/>
                <a:cs typeface="Traditional Arabic" panose="02020603050405020304" pitchFamily="18" charset="-78"/>
              </a:defRPr>
            </a:lvl3pPr>
            <a:lvl4pPr marL="750174" indent="-107168" defTabSz="587190">
              <a:defRPr sz="2766">
                <a:solidFill>
                  <a:schemeClr val="tx1"/>
                </a:solidFill>
                <a:latin typeface="Times New Roman" panose="02020603050405020304" pitchFamily="18" charset="0"/>
                <a:cs typeface="Traditional Arabic" panose="02020603050405020304" pitchFamily="18" charset="-78"/>
              </a:defRPr>
            </a:lvl4pPr>
            <a:lvl5pPr marL="964509" indent="-107168" defTabSz="587190">
              <a:defRPr sz="2766">
                <a:solidFill>
                  <a:schemeClr val="tx1"/>
                </a:solidFill>
                <a:latin typeface="Times New Roman" panose="02020603050405020304" pitchFamily="18" charset="0"/>
                <a:cs typeface="Traditional Arabic" panose="02020603050405020304" pitchFamily="18" charset="-78"/>
              </a:defRPr>
            </a:lvl5pPr>
            <a:lvl6pPr marL="1178844" indent="-107168" defTabSz="587190" eaLnBrk="0" fontAlgn="base" hangingPunct="0">
              <a:spcBef>
                <a:spcPct val="0"/>
              </a:spcBef>
              <a:spcAft>
                <a:spcPct val="0"/>
              </a:spcAft>
              <a:defRPr sz="2766">
                <a:solidFill>
                  <a:schemeClr val="tx1"/>
                </a:solidFill>
                <a:latin typeface="Times New Roman" panose="02020603050405020304" pitchFamily="18" charset="0"/>
                <a:cs typeface="Traditional Arabic" panose="02020603050405020304" pitchFamily="18" charset="-78"/>
              </a:defRPr>
            </a:lvl6pPr>
            <a:lvl7pPr marL="1393180" indent="-107168" defTabSz="587190" eaLnBrk="0" fontAlgn="base" hangingPunct="0">
              <a:spcBef>
                <a:spcPct val="0"/>
              </a:spcBef>
              <a:spcAft>
                <a:spcPct val="0"/>
              </a:spcAft>
              <a:defRPr sz="2766">
                <a:solidFill>
                  <a:schemeClr val="tx1"/>
                </a:solidFill>
                <a:latin typeface="Times New Roman" panose="02020603050405020304" pitchFamily="18" charset="0"/>
                <a:cs typeface="Traditional Arabic" panose="02020603050405020304" pitchFamily="18" charset="-78"/>
              </a:defRPr>
            </a:lvl7pPr>
            <a:lvl8pPr marL="1607515" indent="-107168" defTabSz="587190" eaLnBrk="0" fontAlgn="base" hangingPunct="0">
              <a:spcBef>
                <a:spcPct val="0"/>
              </a:spcBef>
              <a:spcAft>
                <a:spcPct val="0"/>
              </a:spcAft>
              <a:defRPr sz="2766">
                <a:solidFill>
                  <a:schemeClr val="tx1"/>
                </a:solidFill>
                <a:latin typeface="Times New Roman" panose="02020603050405020304" pitchFamily="18" charset="0"/>
                <a:cs typeface="Traditional Arabic" panose="02020603050405020304" pitchFamily="18" charset="-78"/>
              </a:defRPr>
            </a:lvl8pPr>
            <a:lvl9pPr marL="1821851" indent="-107168" defTabSz="587190" eaLnBrk="0" fontAlgn="base" hangingPunct="0">
              <a:spcBef>
                <a:spcPct val="0"/>
              </a:spcBef>
              <a:spcAft>
                <a:spcPct val="0"/>
              </a:spcAft>
              <a:defRPr sz="2766">
                <a:solidFill>
                  <a:schemeClr val="tx1"/>
                </a:solidFill>
                <a:latin typeface="Times New Roman" panose="02020603050405020304" pitchFamily="18" charset="0"/>
                <a:cs typeface="Traditional Arabic" panose="02020603050405020304" pitchFamily="18" charset="-78"/>
              </a:defRPr>
            </a:lvl9pPr>
          </a:lstStyle>
          <a:p>
            <a:fld id="{CCD4CDE6-4424-406C-AFF1-F493E6559B89}" type="slidenum">
              <a:rPr lang="ar-SA" altLang="ar-IQ" sz="844">
                <a:latin typeface="Arial" panose="020B0604020202020204" pitchFamily="34" charset="0"/>
                <a:cs typeface="Arial" panose="020B0604020202020204" pitchFamily="34" charset="0"/>
              </a:rPr>
              <a:pPr/>
              <a:t>3</a:t>
            </a:fld>
            <a:endParaRPr lang="en-US" altLang="ar-IQ" sz="844">
              <a:latin typeface="Arial" panose="020B0604020202020204" pitchFamily="34" charset="0"/>
              <a:cs typeface="Arial" panose="020B0604020202020204" pitchFamily="34" charset="0"/>
            </a:endParaRPr>
          </a:p>
        </p:txBody>
      </p:sp>
      <p:pic>
        <p:nvPicPr>
          <p:cNvPr id="9219" name="Picture 12" descr="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32656"/>
            <a:ext cx="1055936"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1"/>
          <p:cNvSpPr txBox="1">
            <a:spLocks noChangeArrowheads="1"/>
          </p:cNvSpPr>
          <p:nvPr/>
        </p:nvSpPr>
        <p:spPr bwMode="auto">
          <a:xfrm>
            <a:off x="3294610" y="832718"/>
            <a:ext cx="3510855" cy="4474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Wingdings" panose="05000000000000000000" pitchFamily="2" charset="2"/>
              <a:buChar char="§"/>
              <a:defRPr sz="5900">
                <a:solidFill>
                  <a:srgbClr val="663300"/>
                </a:solidFill>
                <a:latin typeface="Times New Roman" panose="02020603050405020304" pitchFamily="18" charset="0"/>
                <a:cs typeface="Times New Roman" panose="02020603050405020304" pitchFamily="18" charset="0"/>
              </a:defRPr>
            </a:lvl1pPr>
            <a:lvl2pPr algn="r" rtl="1">
              <a:spcBef>
                <a:spcPct val="20000"/>
              </a:spcBef>
              <a:buChar char="–"/>
              <a:defRPr sz="5100">
                <a:solidFill>
                  <a:srgbClr val="663300"/>
                </a:solidFill>
                <a:latin typeface="Times New Roman" panose="02020603050405020304" pitchFamily="18" charset="0"/>
                <a:cs typeface="Times New Roman" panose="02020603050405020304" pitchFamily="18" charset="0"/>
              </a:defRPr>
            </a:lvl2pPr>
            <a:lvl3pPr marL="1143000" indent="-228600" algn="r" rtl="1">
              <a:spcBef>
                <a:spcPct val="20000"/>
              </a:spcBef>
              <a:buChar char="•"/>
              <a:defRPr sz="4400">
                <a:solidFill>
                  <a:srgbClr val="663300"/>
                </a:solidFill>
                <a:latin typeface="Times New Roman" panose="02020603050405020304" pitchFamily="18" charset="0"/>
                <a:cs typeface="Times New Roman" panose="02020603050405020304" pitchFamily="18" charset="0"/>
              </a:defRPr>
            </a:lvl3pPr>
            <a:lvl4pPr marL="1600200" indent="-228600" algn="r" rtl="1">
              <a:spcBef>
                <a:spcPct val="20000"/>
              </a:spcBef>
              <a:buChar char="–"/>
              <a:defRPr sz="3700">
                <a:solidFill>
                  <a:srgbClr val="663300"/>
                </a:solidFill>
                <a:latin typeface="Times New Roman" panose="02020603050405020304" pitchFamily="18" charset="0"/>
                <a:cs typeface="Times New Roman" panose="02020603050405020304" pitchFamily="18" charset="0"/>
              </a:defRPr>
            </a:lvl4pPr>
            <a:lvl5pPr marL="2057400" indent="-228600" algn="r" rtl="1">
              <a:spcBef>
                <a:spcPct val="20000"/>
              </a:spcBef>
              <a:buChar char="»"/>
              <a:defRPr sz="3700">
                <a:solidFill>
                  <a:srgbClr val="663300"/>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3700">
                <a:solidFill>
                  <a:srgbClr val="663300"/>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3700">
                <a:solidFill>
                  <a:srgbClr val="663300"/>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3700">
                <a:solidFill>
                  <a:srgbClr val="663300"/>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3700">
                <a:solidFill>
                  <a:srgbClr val="663300"/>
                </a:solidFill>
                <a:latin typeface="Times New Roman" panose="02020603050405020304" pitchFamily="18" charset="0"/>
                <a:cs typeface="Times New Roman" panose="02020603050405020304" pitchFamily="18" charset="0"/>
              </a:defRPr>
            </a:lvl9pPr>
          </a:lstStyle>
          <a:p>
            <a:pPr eaLnBrk="1" hangingPunct="1">
              <a:spcBef>
                <a:spcPct val="0"/>
              </a:spcBef>
              <a:buFontTx/>
              <a:buNone/>
              <a:defRPr/>
            </a:pPr>
            <a:endParaRPr lang="ar-JO" altLang="ar-IQ" sz="2075" dirty="0">
              <a:solidFill>
                <a:schemeClr val="tx1"/>
              </a:solidFill>
              <a:cs typeface="Ali_K_Samik" pitchFamily="2" charset="-78"/>
            </a:endParaRPr>
          </a:p>
          <a:p>
            <a:pPr eaLnBrk="1" hangingPunct="1">
              <a:spcBef>
                <a:spcPct val="0"/>
              </a:spcBef>
              <a:buFontTx/>
              <a:buNone/>
              <a:defRPr/>
            </a:pPr>
            <a:r>
              <a:rPr lang="ar-IQ" altLang="ar-IQ" sz="2400" dirty="0">
                <a:solidFill>
                  <a:schemeClr val="tx1"/>
                </a:solidFill>
                <a:cs typeface="Ali-A-Alwand" pitchFamily="2" charset="-78"/>
              </a:rPr>
              <a:t>1-الدخول الى قاعة المحاضرات في الوقتها.</a:t>
            </a:r>
          </a:p>
          <a:p>
            <a:pPr eaLnBrk="1" hangingPunct="1">
              <a:spcBef>
                <a:spcPct val="0"/>
              </a:spcBef>
              <a:buFontTx/>
              <a:buNone/>
              <a:defRPr/>
            </a:pPr>
            <a:r>
              <a:rPr lang="ar-IQ" altLang="ar-IQ" sz="2400" dirty="0">
                <a:solidFill>
                  <a:schemeClr val="tx1"/>
                </a:solidFill>
                <a:cs typeface="Ali-A-Alwand" pitchFamily="2" charset="-78"/>
              </a:rPr>
              <a:t>2-عدم استخدام الموبايل اثناء المحاضرة.</a:t>
            </a:r>
          </a:p>
          <a:p>
            <a:pPr eaLnBrk="1" hangingPunct="1">
              <a:spcBef>
                <a:spcPct val="0"/>
              </a:spcBef>
              <a:buFontTx/>
              <a:buNone/>
              <a:defRPr/>
            </a:pPr>
            <a:r>
              <a:rPr lang="ar-IQ" altLang="ar-IQ" sz="2400" dirty="0">
                <a:solidFill>
                  <a:schemeClr val="tx1"/>
                </a:solidFill>
                <a:cs typeface="Ali-A-Alwand" pitchFamily="2" charset="-78"/>
              </a:rPr>
              <a:t>3- احترام الرءي الاخر.</a:t>
            </a:r>
          </a:p>
          <a:p>
            <a:pPr eaLnBrk="1" hangingPunct="1">
              <a:spcBef>
                <a:spcPct val="0"/>
              </a:spcBef>
              <a:buFontTx/>
              <a:buNone/>
              <a:defRPr/>
            </a:pPr>
            <a:r>
              <a:rPr lang="ar-IQ" altLang="ar-IQ" sz="2400" dirty="0">
                <a:solidFill>
                  <a:schemeClr val="tx1"/>
                </a:solidFill>
                <a:cs typeface="Ali-A-Alwand" pitchFamily="2" charset="-78"/>
              </a:rPr>
              <a:t>4-تطبيق المتطلبات الدراسية في وقت نفسه</a:t>
            </a:r>
          </a:p>
          <a:p>
            <a:pPr eaLnBrk="1" hangingPunct="1">
              <a:spcBef>
                <a:spcPct val="0"/>
              </a:spcBef>
              <a:buFontTx/>
              <a:buNone/>
              <a:defRPr/>
            </a:pPr>
            <a:r>
              <a:rPr lang="ar-IQ" altLang="ar-IQ" sz="2400" dirty="0">
                <a:solidFill>
                  <a:schemeClr val="tx1"/>
                </a:solidFill>
                <a:cs typeface="Ali-A-Alwand" pitchFamily="2" charset="-78"/>
              </a:rPr>
              <a:t>5-المشاركة في الحوار والمناقشات اثناء المحاضرة.</a:t>
            </a:r>
          </a:p>
          <a:p>
            <a:pPr eaLnBrk="1" hangingPunct="1">
              <a:spcBef>
                <a:spcPct val="0"/>
              </a:spcBef>
              <a:buFontTx/>
              <a:buNone/>
              <a:defRPr/>
            </a:pPr>
            <a:r>
              <a:rPr lang="ar-IQ" altLang="ar-IQ" sz="2400" dirty="0">
                <a:solidFill>
                  <a:schemeClr val="tx1"/>
                </a:solidFill>
                <a:cs typeface="Ali-A-Alwand" pitchFamily="2" charset="-78"/>
              </a:rPr>
              <a:t>6-عدم التحدث اثناء المحاضرة.</a:t>
            </a:r>
          </a:p>
          <a:p>
            <a:pPr eaLnBrk="1" hangingPunct="1">
              <a:spcBef>
                <a:spcPct val="0"/>
              </a:spcBef>
              <a:buFontTx/>
              <a:buNone/>
              <a:defRPr/>
            </a:pPr>
            <a:r>
              <a:rPr lang="ar-IQ" altLang="ar-IQ" sz="2400" dirty="0">
                <a:solidFill>
                  <a:schemeClr val="tx1"/>
                </a:solidFill>
                <a:cs typeface="Ali-A-Alwand" pitchFamily="2" charset="-78"/>
              </a:rPr>
              <a:t>7-تدوين الملاحضات.</a:t>
            </a:r>
          </a:p>
        </p:txBody>
      </p:sp>
      <p:pic>
        <p:nvPicPr>
          <p:cNvPr id="922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572" y="1124744"/>
            <a:ext cx="3257848" cy="415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3"/>
          <p:cNvSpPr>
            <a:spLocks noChangeArrowheads="1"/>
          </p:cNvSpPr>
          <p:nvPr/>
        </p:nvSpPr>
        <p:spPr bwMode="auto">
          <a:xfrm>
            <a:off x="2299840" y="394037"/>
            <a:ext cx="308669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ctr" rtl="1" eaLnBrk="1" hangingPunct="1"/>
            <a:r>
              <a:rPr lang="ar-IQ" altLang="ar-IQ" sz="3000" dirty="0">
                <a:latin typeface="Arial" panose="020B0604020202020204" pitchFamily="34" charset="0"/>
                <a:cs typeface="Ali-A-Samik" pitchFamily="2" charset="-78"/>
              </a:rPr>
              <a:t>قواعد المحاضرات</a:t>
            </a:r>
          </a:p>
        </p:txBody>
      </p:sp>
      <p:pic>
        <p:nvPicPr>
          <p:cNvPr id="92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3649" y="188640"/>
            <a:ext cx="1518791" cy="151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545878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4">
                                            <p:txEl>
                                              <p:pRg st="1" end="1"/>
                                            </p:txEl>
                                          </p:spTgt>
                                        </p:tgtEl>
                                        <p:attrNameLst>
                                          <p:attrName>style.visibility</p:attrName>
                                        </p:attrNameLst>
                                      </p:cBhvr>
                                      <p:to>
                                        <p:strVal val="visible"/>
                                      </p:to>
                                    </p:set>
                                    <p:anim calcmode="lin" valueType="num">
                                      <p:cBhvr additive="base">
                                        <p:cTn id="7" dur="500" fill="hold"/>
                                        <p:tgtEl>
                                          <p:spTgt spid="512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5124">
                                            <p:txEl>
                                              <p:pRg st="2" end="2"/>
                                            </p:txEl>
                                          </p:spTgt>
                                        </p:tgtEl>
                                        <p:attrNameLst>
                                          <p:attrName>style.visibility</p:attrName>
                                        </p:attrNameLst>
                                      </p:cBhvr>
                                      <p:to>
                                        <p:strVal val="visible"/>
                                      </p:to>
                                    </p:set>
                                    <p:anim calcmode="lin" valueType="num">
                                      <p:cBhvr>
                                        <p:cTn id="13" dur="500" fill="hold"/>
                                        <p:tgtEl>
                                          <p:spTgt spid="512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124">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5124">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nodeType="clickEffect">
                                  <p:stCondLst>
                                    <p:cond delay="0"/>
                                  </p:stCondLst>
                                  <p:childTnLst>
                                    <p:set>
                                      <p:cBhvr>
                                        <p:cTn id="19" dur="1" fill="hold">
                                          <p:stCondLst>
                                            <p:cond delay="0"/>
                                          </p:stCondLst>
                                        </p:cTn>
                                        <p:tgtEl>
                                          <p:spTgt spid="5124">
                                            <p:txEl>
                                              <p:pRg st="3" end="3"/>
                                            </p:txEl>
                                          </p:spTgt>
                                        </p:tgtEl>
                                        <p:attrNameLst>
                                          <p:attrName>style.visibility</p:attrName>
                                        </p:attrNameLst>
                                      </p:cBhvr>
                                      <p:to>
                                        <p:strVal val="visible"/>
                                      </p:to>
                                    </p:set>
                                    <p:animEffect transition="in" filter="wipe(down)">
                                      <p:cBhvr>
                                        <p:cTn id="20" dur="580">
                                          <p:stCondLst>
                                            <p:cond delay="0"/>
                                          </p:stCondLst>
                                        </p:cTn>
                                        <p:tgtEl>
                                          <p:spTgt spid="5124">
                                            <p:txEl>
                                              <p:pRg st="3" end="3"/>
                                            </p:txEl>
                                          </p:spTgt>
                                        </p:tgtEl>
                                      </p:cBhvr>
                                    </p:animEffect>
                                    <p:anim calcmode="lin" valueType="num">
                                      <p:cBhvr>
                                        <p:cTn id="21" dur="1822" tmFilter="0,0; 0.14,0.36; 0.43,0.73; 0.71,0.91; 1.0,1.0">
                                          <p:stCondLst>
                                            <p:cond delay="0"/>
                                          </p:stCondLst>
                                        </p:cTn>
                                        <p:tgtEl>
                                          <p:spTgt spid="5124">
                                            <p:txEl>
                                              <p:pRg st="3" end="3"/>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124">
                                            <p:txEl>
                                              <p:pRg st="3" end="3"/>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124">
                                            <p:txEl>
                                              <p:pRg st="3" end="3"/>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124">
                                            <p:txEl>
                                              <p:pRg st="3" end="3"/>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124">
                                            <p:txEl>
                                              <p:pRg st="3" end="3"/>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5124">
                                            <p:txEl>
                                              <p:pRg st="3" end="3"/>
                                            </p:txEl>
                                          </p:spTgt>
                                        </p:tgtEl>
                                      </p:cBhvr>
                                      <p:to x="100000" y="60000"/>
                                    </p:animScale>
                                    <p:animScale>
                                      <p:cBhvr>
                                        <p:cTn id="27" dur="166" decel="50000">
                                          <p:stCondLst>
                                            <p:cond delay="676"/>
                                          </p:stCondLst>
                                        </p:cTn>
                                        <p:tgtEl>
                                          <p:spTgt spid="5124">
                                            <p:txEl>
                                              <p:pRg st="3" end="3"/>
                                            </p:txEl>
                                          </p:spTgt>
                                        </p:tgtEl>
                                      </p:cBhvr>
                                      <p:to x="100000" y="100000"/>
                                    </p:animScale>
                                    <p:animScale>
                                      <p:cBhvr>
                                        <p:cTn id="28" dur="26">
                                          <p:stCondLst>
                                            <p:cond delay="1312"/>
                                          </p:stCondLst>
                                        </p:cTn>
                                        <p:tgtEl>
                                          <p:spTgt spid="5124">
                                            <p:txEl>
                                              <p:pRg st="3" end="3"/>
                                            </p:txEl>
                                          </p:spTgt>
                                        </p:tgtEl>
                                      </p:cBhvr>
                                      <p:to x="100000" y="80000"/>
                                    </p:animScale>
                                    <p:animScale>
                                      <p:cBhvr>
                                        <p:cTn id="29" dur="166" decel="50000">
                                          <p:stCondLst>
                                            <p:cond delay="1338"/>
                                          </p:stCondLst>
                                        </p:cTn>
                                        <p:tgtEl>
                                          <p:spTgt spid="5124">
                                            <p:txEl>
                                              <p:pRg st="3" end="3"/>
                                            </p:txEl>
                                          </p:spTgt>
                                        </p:tgtEl>
                                      </p:cBhvr>
                                      <p:to x="100000" y="100000"/>
                                    </p:animScale>
                                    <p:animScale>
                                      <p:cBhvr>
                                        <p:cTn id="30" dur="26">
                                          <p:stCondLst>
                                            <p:cond delay="1642"/>
                                          </p:stCondLst>
                                        </p:cTn>
                                        <p:tgtEl>
                                          <p:spTgt spid="5124">
                                            <p:txEl>
                                              <p:pRg st="3" end="3"/>
                                            </p:txEl>
                                          </p:spTgt>
                                        </p:tgtEl>
                                      </p:cBhvr>
                                      <p:to x="100000" y="90000"/>
                                    </p:animScale>
                                    <p:animScale>
                                      <p:cBhvr>
                                        <p:cTn id="31" dur="166" decel="50000">
                                          <p:stCondLst>
                                            <p:cond delay="1668"/>
                                          </p:stCondLst>
                                        </p:cTn>
                                        <p:tgtEl>
                                          <p:spTgt spid="5124">
                                            <p:txEl>
                                              <p:pRg st="3" end="3"/>
                                            </p:txEl>
                                          </p:spTgt>
                                        </p:tgtEl>
                                      </p:cBhvr>
                                      <p:to x="100000" y="100000"/>
                                    </p:animScale>
                                    <p:animScale>
                                      <p:cBhvr>
                                        <p:cTn id="32" dur="26">
                                          <p:stCondLst>
                                            <p:cond delay="1808"/>
                                          </p:stCondLst>
                                        </p:cTn>
                                        <p:tgtEl>
                                          <p:spTgt spid="5124">
                                            <p:txEl>
                                              <p:pRg st="3" end="3"/>
                                            </p:txEl>
                                          </p:spTgt>
                                        </p:tgtEl>
                                      </p:cBhvr>
                                      <p:to x="100000" y="95000"/>
                                    </p:animScale>
                                    <p:animScale>
                                      <p:cBhvr>
                                        <p:cTn id="33" dur="166" decel="50000">
                                          <p:stCondLst>
                                            <p:cond delay="1834"/>
                                          </p:stCondLst>
                                        </p:cTn>
                                        <p:tgtEl>
                                          <p:spTgt spid="5124">
                                            <p:txEl>
                                              <p:pRg st="3" end="3"/>
                                            </p:txEl>
                                          </p:spTgt>
                                        </p:tgtEl>
                                      </p:cBhvr>
                                      <p:to x="100000" y="100000"/>
                                    </p:animScale>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5124">
                                            <p:txEl>
                                              <p:pRg st="4" end="4"/>
                                            </p:txEl>
                                          </p:spTgt>
                                        </p:tgtEl>
                                        <p:attrNameLst>
                                          <p:attrName>style.visibility</p:attrName>
                                        </p:attrNameLst>
                                      </p:cBhvr>
                                      <p:to>
                                        <p:strVal val="visible"/>
                                      </p:to>
                                    </p:set>
                                    <p:animEffect transition="in" filter="dissolve">
                                      <p:cBhvr>
                                        <p:cTn id="38" dur="500"/>
                                        <p:tgtEl>
                                          <p:spTgt spid="5124">
                                            <p:txEl>
                                              <p:pRg st="4" end="4"/>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12" fill="hold" nodeType="clickEffect">
                                  <p:stCondLst>
                                    <p:cond delay="0"/>
                                  </p:stCondLst>
                                  <p:childTnLst>
                                    <p:set>
                                      <p:cBhvr>
                                        <p:cTn id="42" dur="1" fill="hold">
                                          <p:stCondLst>
                                            <p:cond delay="0"/>
                                          </p:stCondLst>
                                        </p:cTn>
                                        <p:tgtEl>
                                          <p:spTgt spid="5124">
                                            <p:txEl>
                                              <p:pRg st="5" end="5"/>
                                            </p:txEl>
                                          </p:spTgt>
                                        </p:tgtEl>
                                        <p:attrNameLst>
                                          <p:attrName>style.visibility</p:attrName>
                                        </p:attrNameLst>
                                      </p:cBhvr>
                                      <p:to>
                                        <p:strVal val="visible"/>
                                      </p:to>
                                    </p:set>
                                    <p:animEffect transition="in" filter="strips(downLeft)">
                                      <p:cBhvr>
                                        <p:cTn id="43" dur="500"/>
                                        <p:tgtEl>
                                          <p:spTgt spid="5124">
                                            <p:txEl>
                                              <p:pRg st="5" end="5"/>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8" presetClass="entr" presetSubtype="12" fill="hold" nodeType="clickEffect">
                                  <p:stCondLst>
                                    <p:cond delay="0"/>
                                  </p:stCondLst>
                                  <p:childTnLst>
                                    <p:set>
                                      <p:cBhvr>
                                        <p:cTn id="47" dur="1" fill="hold">
                                          <p:stCondLst>
                                            <p:cond delay="0"/>
                                          </p:stCondLst>
                                        </p:cTn>
                                        <p:tgtEl>
                                          <p:spTgt spid="5124">
                                            <p:txEl>
                                              <p:pRg st="6" end="6"/>
                                            </p:txEl>
                                          </p:spTgt>
                                        </p:tgtEl>
                                        <p:attrNameLst>
                                          <p:attrName>style.visibility</p:attrName>
                                        </p:attrNameLst>
                                      </p:cBhvr>
                                      <p:to>
                                        <p:strVal val="visible"/>
                                      </p:to>
                                    </p:set>
                                    <p:animEffect transition="in" filter="strips(downLeft)">
                                      <p:cBhvr>
                                        <p:cTn id="48" dur="500"/>
                                        <p:tgtEl>
                                          <p:spTgt spid="5124">
                                            <p:txEl>
                                              <p:pRg st="6" end="6"/>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8" presetClass="entr" presetSubtype="12" fill="hold" nodeType="clickEffect">
                                  <p:stCondLst>
                                    <p:cond delay="0"/>
                                  </p:stCondLst>
                                  <p:childTnLst>
                                    <p:set>
                                      <p:cBhvr>
                                        <p:cTn id="52" dur="1" fill="hold">
                                          <p:stCondLst>
                                            <p:cond delay="0"/>
                                          </p:stCondLst>
                                        </p:cTn>
                                        <p:tgtEl>
                                          <p:spTgt spid="5124">
                                            <p:txEl>
                                              <p:pRg st="7" end="7"/>
                                            </p:txEl>
                                          </p:spTgt>
                                        </p:tgtEl>
                                        <p:attrNameLst>
                                          <p:attrName>style.visibility</p:attrName>
                                        </p:attrNameLst>
                                      </p:cBhvr>
                                      <p:to>
                                        <p:strVal val="visible"/>
                                      </p:to>
                                    </p:set>
                                    <p:animEffect transition="in" filter="strips(downLeft)">
                                      <p:cBhvr>
                                        <p:cTn id="53" dur="500"/>
                                        <p:tgtEl>
                                          <p:spTgt spid="512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32186" y="4186535"/>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38915" name="Rectangle 1"/>
          <p:cNvSpPr>
            <a:spLocks noChangeArrowheads="1"/>
          </p:cNvSpPr>
          <p:nvPr/>
        </p:nvSpPr>
        <p:spPr bwMode="auto">
          <a:xfrm>
            <a:off x="2271862" y="1542604"/>
            <a:ext cx="4657576" cy="51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ctr" rtl="1"/>
            <a:r>
              <a:rPr lang="ar-IQ" altLang="ar-IQ" sz="2766" b="1"/>
              <a:t>الفكرة والمناقشة</a:t>
            </a:r>
            <a:endParaRPr lang="en-US" altLang="ar-IQ" sz="2766"/>
          </a:p>
        </p:txBody>
      </p:sp>
      <p:sp>
        <p:nvSpPr>
          <p:cNvPr id="38916" name="Rectangle 4"/>
          <p:cNvSpPr>
            <a:spLocks noChangeArrowheads="1"/>
          </p:cNvSpPr>
          <p:nvPr/>
        </p:nvSpPr>
        <p:spPr bwMode="auto">
          <a:xfrm>
            <a:off x="2857500" y="-1786682"/>
            <a:ext cx="3429000" cy="35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just"/>
            <a:endParaRPr lang="ar-IQ" altLang="ar-IQ" sz="1688"/>
          </a:p>
        </p:txBody>
      </p:sp>
      <p:sp>
        <p:nvSpPr>
          <p:cNvPr id="56325" name="Rectangle 6"/>
          <p:cNvSpPr>
            <a:spLocks noChangeArrowheads="1"/>
          </p:cNvSpPr>
          <p:nvPr/>
        </p:nvSpPr>
        <p:spPr bwMode="auto">
          <a:xfrm>
            <a:off x="1532186" y="2770436"/>
            <a:ext cx="6279803" cy="943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ctr" rtl="1"/>
            <a:r>
              <a:rPr lang="ar-IQ" altLang="ar-IQ" sz="2766" b="1"/>
              <a:t>أفتح</a:t>
            </a:r>
            <a:r>
              <a:rPr lang="ar-IQ" altLang="ar-IQ" sz="2766" b="1">
                <a:solidFill>
                  <a:srgbClr val="FF0000"/>
                </a:solidFill>
              </a:rPr>
              <a:t>وا</a:t>
            </a:r>
            <a:r>
              <a:rPr lang="ar-IQ" altLang="ar-IQ" sz="2766" b="1"/>
              <a:t> مدرسة تغلق</a:t>
            </a:r>
            <a:r>
              <a:rPr lang="ar-IQ" altLang="ar-IQ" sz="2766" b="1">
                <a:solidFill>
                  <a:srgbClr val="FF0000"/>
                </a:solidFill>
              </a:rPr>
              <a:t>وا </a:t>
            </a:r>
            <a:r>
              <a:rPr lang="ar-IQ" altLang="ar-IQ" sz="2766" b="1"/>
              <a:t>سجناً</a:t>
            </a:r>
          </a:p>
          <a:p>
            <a:pPr algn="ctr" rtl="1"/>
            <a:r>
              <a:rPr lang="ar-IQ" altLang="ar-IQ" sz="2766">
                <a:latin typeface="Arial" panose="020B0604020202020204" pitchFamily="34" charset="0"/>
                <a:cs typeface="Arial" panose="020B0604020202020204" pitchFamily="34" charset="0"/>
              </a:rPr>
              <a:t>فيكتور هي</a:t>
            </a:r>
            <a:r>
              <a:rPr lang="ar-JO" altLang="ar-IQ" sz="2766">
                <a:latin typeface="Arial" panose="020B0604020202020204" pitchFamily="34" charset="0"/>
                <a:cs typeface="Arial" panose="020B0604020202020204" pitchFamily="34" charset="0"/>
              </a:rPr>
              <a:t>گۆ</a:t>
            </a:r>
            <a:endParaRPr lang="en-US" altLang="ar-IQ" sz="2766">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5443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fade">
                                      <p:cBhvr>
                                        <p:cTn id="7" dur="800" decel="100000"/>
                                        <p:tgtEl>
                                          <p:spTgt spid="56325"/>
                                        </p:tgtEl>
                                      </p:cBhvr>
                                    </p:animEffect>
                                    <p:anim calcmode="lin" valueType="num">
                                      <p:cBhvr>
                                        <p:cTn id="8" dur="800" decel="100000" fill="hold"/>
                                        <p:tgtEl>
                                          <p:spTgt spid="56325"/>
                                        </p:tgtEl>
                                        <p:attrNameLst>
                                          <p:attrName>style.rotation</p:attrName>
                                        </p:attrNameLst>
                                      </p:cBhvr>
                                      <p:tavLst>
                                        <p:tav tm="0">
                                          <p:val>
                                            <p:fltVal val="-90"/>
                                          </p:val>
                                        </p:tav>
                                        <p:tav tm="100000">
                                          <p:val>
                                            <p:fltVal val="0"/>
                                          </p:val>
                                        </p:tav>
                                      </p:tavLst>
                                    </p:anim>
                                    <p:anim calcmode="lin" valueType="num">
                                      <p:cBhvr>
                                        <p:cTn id="9" dur="800" decel="100000" fill="hold"/>
                                        <p:tgtEl>
                                          <p:spTgt spid="56325"/>
                                        </p:tgtEl>
                                        <p:attrNameLst>
                                          <p:attrName>ppt_x</p:attrName>
                                        </p:attrNameLst>
                                      </p:cBhvr>
                                      <p:tavLst>
                                        <p:tav tm="0">
                                          <p:val>
                                            <p:strVal val="#ppt_x+0.4"/>
                                          </p:val>
                                        </p:tav>
                                        <p:tav tm="100000">
                                          <p:val>
                                            <p:strVal val="#ppt_x-0.05"/>
                                          </p:val>
                                        </p:tav>
                                      </p:tavLst>
                                    </p:anim>
                                    <p:anim calcmode="lin" valueType="num">
                                      <p:cBhvr>
                                        <p:cTn id="10" dur="800" decel="100000" fill="hold"/>
                                        <p:tgtEl>
                                          <p:spTgt spid="5632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632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632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111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535" y="1167557"/>
            <a:ext cx="2439293" cy="186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2"/>
          <p:cNvSpPr txBox="1">
            <a:spLocks noChangeArrowheads="1"/>
          </p:cNvSpPr>
          <p:nvPr/>
        </p:nvSpPr>
        <p:spPr bwMode="auto">
          <a:xfrm>
            <a:off x="2141637" y="686098"/>
            <a:ext cx="5067598" cy="51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342900" indent="-171450" defTabSz="685800">
              <a:defRPr sz="5900">
                <a:solidFill>
                  <a:schemeClr val="tx1"/>
                </a:solidFill>
                <a:latin typeface="Times New Roman" panose="02020603050405020304" pitchFamily="18" charset="0"/>
                <a:cs typeface="Traditional Arabic" panose="02020603050405020304" pitchFamily="18" charset="-78"/>
              </a:defRPr>
            </a:lvl2pPr>
            <a:lvl3pPr marL="685800" indent="-171450" defTabSz="685800">
              <a:defRPr sz="5900">
                <a:solidFill>
                  <a:schemeClr val="tx1"/>
                </a:solidFill>
                <a:latin typeface="Times New Roman" panose="02020603050405020304" pitchFamily="18" charset="0"/>
                <a:cs typeface="Traditional Arabic" panose="02020603050405020304" pitchFamily="18" charset="-78"/>
              </a:defRPr>
            </a:lvl3pPr>
            <a:lvl4pPr marL="1028700" indent="-171450" defTabSz="685800">
              <a:defRPr sz="5900">
                <a:solidFill>
                  <a:schemeClr val="tx1"/>
                </a:solidFill>
                <a:latin typeface="Times New Roman" panose="02020603050405020304" pitchFamily="18" charset="0"/>
                <a:cs typeface="Traditional Arabic" panose="02020603050405020304" pitchFamily="18" charset="-78"/>
              </a:defRPr>
            </a:lvl4pPr>
            <a:lvl5pPr marL="1371600" indent="-171450" defTabSz="685800">
              <a:defRPr sz="5900">
                <a:solidFill>
                  <a:schemeClr val="tx1"/>
                </a:solidFill>
                <a:latin typeface="Times New Roman" panose="02020603050405020304" pitchFamily="18" charset="0"/>
                <a:cs typeface="Traditional Arabic" panose="02020603050405020304" pitchFamily="18" charset="-78"/>
              </a:defRPr>
            </a:lvl5pPr>
            <a:lvl6pPr marL="1828800" indent="-17145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286000" indent="-17145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2743200" indent="-17145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200400" indent="-17145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nSpc>
                <a:spcPct val="90000"/>
              </a:lnSpc>
              <a:spcBef>
                <a:spcPts val="352"/>
              </a:spcBef>
            </a:pPr>
            <a:r>
              <a:rPr lang="ar-SA" altLang="ar-IQ" sz="2250" b="1">
                <a:latin typeface="Calibri" panose="020F0502020204030204" pitchFamily="34" charset="0"/>
              </a:rPr>
              <a:t>التعريف العلمي لعلم النفس</a:t>
            </a:r>
            <a:r>
              <a:rPr lang="ar-IQ" altLang="ar-IQ" sz="2250" b="1">
                <a:latin typeface="Calibri" panose="020F0502020204030204" pitchFamily="34" charset="0"/>
              </a:rPr>
              <a:t>    </a:t>
            </a:r>
            <a:r>
              <a:rPr lang="ar-JO" altLang="ar-IQ" sz="2250" b="1">
                <a:latin typeface="Calibri" panose="020F0502020204030204" pitchFamily="34" charset="0"/>
                <a:ea typeface="PT Bold Heading"/>
                <a:cs typeface="PT Bold Heading"/>
              </a:rPr>
              <a:t>؟ </a:t>
            </a:r>
            <a:r>
              <a:rPr lang="ar-IQ" altLang="ar-IQ" sz="2250" b="1">
                <a:latin typeface="Calibri" panose="020F0502020204030204" pitchFamily="34" charset="0"/>
              </a:rPr>
              <a:t>أهداف علم النفس</a:t>
            </a:r>
            <a:r>
              <a:rPr lang="ar-JO" altLang="ar-IQ" sz="2250" b="1">
                <a:latin typeface="Calibri" panose="020F0502020204030204" pitchFamily="34" charset="0"/>
                <a:ea typeface="PT Bold Heading"/>
                <a:cs typeface="PT Bold Heading"/>
              </a:rPr>
              <a:t>؟</a:t>
            </a:r>
          </a:p>
        </p:txBody>
      </p:sp>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58373" name="Rectangle 2"/>
          <p:cNvSpPr txBox="1">
            <a:spLocks noChangeArrowheads="1"/>
          </p:cNvSpPr>
          <p:nvPr/>
        </p:nvSpPr>
        <p:spPr bwMode="auto">
          <a:xfrm>
            <a:off x="1371452" y="3429000"/>
            <a:ext cx="6458396"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342900" indent="-171450" defTabSz="685800">
              <a:defRPr sz="5900">
                <a:solidFill>
                  <a:schemeClr val="tx1"/>
                </a:solidFill>
                <a:latin typeface="Times New Roman" panose="02020603050405020304" pitchFamily="18" charset="0"/>
                <a:cs typeface="Traditional Arabic" panose="02020603050405020304" pitchFamily="18" charset="-78"/>
              </a:defRPr>
            </a:lvl2pPr>
            <a:lvl3pPr marL="685800" indent="-171450" defTabSz="685800">
              <a:defRPr sz="5900">
                <a:solidFill>
                  <a:schemeClr val="tx1"/>
                </a:solidFill>
                <a:latin typeface="Times New Roman" panose="02020603050405020304" pitchFamily="18" charset="0"/>
                <a:cs typeface="Traditional Arabic" panose="02020603050405020304" pitchFamily="18" charset="-78"/>
              </a:defRPr>
            </a:lvl3pPr>
            <a:lvl4pPr marL="1028700" indent="-171450" defTabSz="685800">
              <a:defRPr sz="5900">
                <a:solidFill>
                  <a:schemeClr val="tx1"/>
                </a:solidFill>
                <a:latin typeface="Times New Roman" panose="02020603050405020304" pitchFamily="18" charset="0"/>
                <a:cs typeface="Traditional Arabic" panose="02020603050405020304" pitchFamily="18" charset="-78"/>
              </a:defRPr>
            </a:lvl4pPr>
            <a:lvl5pPr marL="1371600" indent="-171450" defTabSz="685800">
              <a:defRPr sz="5900">
                <a:solidFill>
                  <a:schemeClr val="tx1"/>
                </a:solidFill>
                <a:latin typeface="Times New Roman" panose="02020603050405020304" pitchFamily="18" charset="0"/>
                <a:cs typeface="Traditional Arabic" panose="02020603050405020304" pitchFamily="18" charset="-78"/>
              </a:defRPr>
            </a:lvl5pPr>
            <a:lvl6pPr marL="1828800" indent="-17145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286000" indent="-17145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2743200" indent="-17145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200400" indent="-17145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just" rtl="1"/>
            <a:r>
              <a:rPr lang="ar-SA" altLang="ar-IQ" sz="2766"/>
              <a:t>علم النفس</a:t>
            </a:r>
            <a:r>
              <a:rPr lang="en-US" altLang="ar-IQ" sz="2766"/>
              <a:t> Psychology </a:t>
            </a:r>
            <a:r>
              <a:rPr lang="ar-SA" altLang="ar-IQ" sz="2766"/>
              <a:t> هو </a:t>
            </a:r>
            <a:r>
              <a:rPr lang="ar-SA" altLang="ar-IQ" sz="2766" b="1"/>
              <a:t>الدراسة</a:t>
            </a:r>
            <a:r>
              <a:rPr lang="ar-SA" altLang="ar-IQ" sz="2766"/>
              <a:t> </a:t>
            </a:r>
            <a:r>
              <a:rPr lang="ar-SA" altLang="ar-IQ" sz="2766" b="1"/>
              <a:t>العلمية</a:t>
            </a:r>
            <a:r>
              <a:rPr lang="ar-SA" altLang="ar-IQ" sz="2766"/>
              <a:t> </a:t>
            </a:r>
            <a:r>
              <a:rPr lang="ar-SA" altLang="ar-IQ" sz="2766" b="1"/>
              <a:t>للسلوك</a:t>
            </a:r>
            <a:r>
              <a:rPr lang="ar-SA" altLang="ar-IQ" sz="2766"/>
              <a:t>، بهدف قياس وو</a:t>
            </a:r>
            <a:r>
              <a:rPr lang="ar-IQ" altLang="ar-IQ" sz="2766"/>
              <a:t>ص</a:t>
            </a:r>
            <a:r>
              <a:rPr lang="ar-SA" altLang="ar-IQ" sz="2766"/>
              <a:t>ف السلوك ، وفهم و تفسير السلوك،</a:t>
            </a:r>
            <a:r>
              <a:rPr lang="en-US" altLang="ar-IQ" sz="2766"/>
              <a:t>  </a:t>
            </a:r>
            <a:r>
              <a:rPr lang="ar-SA" altLang="ar-IQ" sz="2766"/>
              <a:t>لأجل </a:t>
            </a:r>
            <a:r>
              <a:rPr lang="ar-SA" altLang="ar-IQ" sz="2766" b="1"/>
              <a:t>التنبؤ</a:t>
            </a:r>
            <a:r>
              <a:rPr lang="ar-SA" altLang="ar-IQ" sz="2766"/>
              <a:t> و</a:t>
            </a:r>
            <a:r>
              <a:rPr lang="ar-SA" altLang="ar-IQ" sz="2766" b="1"/>
              <a:t>الضبط</a:t>
            </a:r>
            <a:r>
              <a:rPr lang="ar-SA" altLang="ar-IQ" sz="2766"/>
              <a:t> و</a:t>
            </a:r>
            <a:r>
              <a:rPr lang="ar-SA" altLang="ar-IQ" sz="2766" b="1"/>
              <a:t>التحكم</a:t>
            </a:r>
            <a:r>
              <a:rPr lang="ar-SA" altLang="ar-IQ" sz="2766"/>
              <a:t> و</a:t>
            </a:r>
            <a:r>
              <a:rPr lang="ar-SA" altLang="ar-IQ" sz="2766" b="1"/>
              <a:t>تعديل السلو</a:t>
            </a:r>
            <a:r>
              <a:rPr lang="ar-JO" altLang="ar-IQ" sz="2766" b="1"/>
              <a:t>ك</a:t>
            </a:r>
            <a:r>
              <a:rPr lang="ar-JO" altLang="ar-IQ" sz="2766"/>
              <a:t>.</a:t>
            </a:r>
            <a:endParaRPr lang="en-US" altLang="ar-IQ" sz="2766"/>
          </a:p>
          <a:p>
            <a:pPr algn="just" rtl="1"/>
            <a:r>
              <a:rPr lang="ar-IQ" altLang="ar-IQ" sz="2766"/>
              <a:t>به</a:t>
            </a:r>
            <a:r>
              <a:rPr lang="ar-SA" altLang="ar-IQ" sz="2766"/>
              <a:t>ذا المعنى ينظر إلى علم النفس بأنه علم السلوك </a:t>
            </a:r>
            <a:r>
              <a:rPr lang="en-US" altLang="ar-IQ" sz="2766"/>
              <a:t>Science of Behavior </a:t>
            </a:r>
            <a:r>
              <a:rPr lang="ar-SA" altLang="ar-IQ" sz="2766"/>
              <a:t>ويجد هذا التعريف شبه اتفاق بين علماء النفس. </a:t>
            </a:r>
            <a:endParaRPr lang="ar-IQ" altLang="ar-IQ" sz="2766">
              <a:latin typeface="Arial" panose="020B0604020202020204" pitchFamily="34" charset="0"/>
              <a:cs typeface="Arial" panose="020B0604020202020204" pitchFamily="34" charset="0"/>
            </a:endParaRPr>
          </a:p>
        </p:txBody>
      </p:sp>
      <p:pic>
        <p:nvPicPr>
          <p:cNvPr id="3994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6945" y="1201043"/>
            <a:ext cx="2134940" cy="200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25418" y="1167557"/>
            <a:ext cx="2277070" cy="186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680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8373">
                                            <p:txEl>
                                              <p:pRg st="0" end="0"/>
                                            </p:txEl>
                                          </p:spTgt>
                                        </p:tgtEl>
                                        <p:attrNameLst>
                                          <p:attrName>style.visibility</p:attrName>
                                        </p:attrNameLst>
                                      </p:cBhvr>
                                      <p:to>
                                        <p:strVal val="visible"/>
                                      </p:to>
                                    </p:set>
                                    <p:anim calcmode="lin" valueType="num">
                                      <p:cBhvr additive="base">
                                        <p:cTn id="7" dur="500" fill="hold"/>
                                        <p:tgtEl>
                                          <p:spTgt spid="583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58373">
                                            <p:txEl>
                                              <p:pRg st="1" end="1"/>
                                            </p:txEl>
                                          </p:spTgt>
                                        </p:tgtEl>
                                        <p:attrNameLst>
                                          <p:attrName>style.visibility</p:attrName>
                                        </p:attrNameLst>
                                      </p:cBhvr>
                                      <p:to>
                                        <p:strVal val="visible"/>
                                      </p:to>
                                    </p:set>
                                    <p:animEffect transition="in" filter="fade">
                                      <p:cBhvr>
                                        <p:cTn id="13" dur="1000"/>
                                        <p:tgtEl>
                                          <p:spTgt spid="58373">
                                            <p:txEl>
                                              <p:pRg st="1" end="1"/>
                                            </p:txEl>
                                          </p:spTgt>
                                        </p:tgtEl>
                                      </p:cBhvr>
                                    </p:animEffect>
                                    <p:anim calcmode="lin" valueType="num">
                                      <p:cBhvr>
                                        <p:cTn id="14" dur="1000" fill="hold"/>
                                        <p:tgtEl>
                                          <p:spTgt spid="5837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837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pic>
        <p:nvPicPr>
          <p:cNvPr id="4403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18484" y="492622"/>
            <a:ext cx="2524125" cy="146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1230065" y="1741289"/>
            <a:ext cx="6599783" cy="3307705"/>
          </a:xfrm>
          <a:prstGeom prst="horizont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lnSpc>
                <a:spcPct val="107000"/>
              </a:lnSpc>
              <a:spcAft>
                <a:spcPts val="375"/>
              </a:spcAft>
              <a:defRPr/>
            </a:pPr>
            <a:r>
              <a:rPr lang="ar-IQ" sz="1875" dirty="0">
                <a:solidFill>
                  <a:srgbClr val="000000"/>
                </a:solidFill>
                <a:effectLst>
                  <a:outerShdw blurRad="38100" dist="19050" dir="2700000" algn="tl">
                    <a:schemeClr val="dk1">
                      <a:alpha val="40000"/>
                    </a:schemeClr>
                  </a:outerShdw>
                </a:effectLst>
                <a:ea typeface="Calibri" panose="020F0502020204030204" pitchFamily="34" charset="0"/>
                <a:cs typeface="Arial" panose="020B0604020202020204" pitchFamily="34" charset="0"/>
              </a:rPr>
              <a:t>عزيزي الطالب، حاول ان تتذكر بعض المعلمين الناجحين الذين درسوك في الماضي، وأن تحدد اسباب نجاحهم في عملهم، وكذلك تذكر بعض المعلمين الفاشلين، أو الذين كانوا يؤدون عملهم التدريسي بصعوبة ملحوضة، أو لم يكن بمقدورهم التعامل مع طلبتهم بالشكل الصحيح، </a:t>
            </a:r>
            <a:r>
              <a:rPr lang="ar-IQ" sz="1875" b="1" dirty="0">
                <a:solidFill>
                  <a:srgbClr val="000000"/>
                </a:solidFill>
                <a:effectLst>
                  <a:outerShdw blurRad="38100" dist="19050" dir="2700000" algn="tl">
                    <a:schemeClr val="dk1">
                      <a:alpha val="40000"/>
                    </a:schemeClr>
                  </a:outerShdw>
                </a:effectLst>
                <a:ea typeface="Calibri" panose="020F0502020204030204" pitchFamily="34" charset="0"/>
                <a:cs typeface="Arial" panose="020B0604020202020204" pitchFamily="34" charset="0"/>
              </a:rPr>
              <a:t>وحدد أسباب فشلهم هذا. من ثم حاول ان تربط أسباب النجاح، والفشل في حالتين السابقتين بالمزايا الشخصية لهؤلاء المعلمين، وكذلك بمستويات إعدادهم الأكاديمي والمهني؛ أو أي امور اخرى تراها ذات الصلة.</a:t>
            </a:r>
            <a:endParaRPr lang="en-US" sz="1875" dirty="0">
              <a:ea typeface="Calibri" panose="020F0502020204030204" pitchFamily="34" charset="0"/>
              <a:cs typeface="Arial" panose="020B0604020202020204" pitchFamily="34" charset="0"/>
            </a:endParaRPr>
          </a:p>
        </p:txBody>
      </p:sp>
      <p:sp>
        <p:nvSpPr>
          <p:cNvPr id="44037" name="Rectangle 1"/>
          <p:cNvSpPr>
            <a:spLocks noChangeArrowheads="1"/>
          </p:cNvSpPr>
          <p:nvPr/>
        </p:nvSpPr>
        <p:spPr bwMode="auto">
          <a:xfrm>
            <a:off x="1880444" y="930920"/>
            <a:ext cx="2725043" cy="52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nSpc>
                <a:spcPct val="90000"/>
              </a:lnSpc>
              <a:spcBef>
                <a:spcPts val="352"/>
              </a:spcBef>
            </a:pPr>
            <a:r>
              <a:rPr lang="ar-JO" altLang="ar-IQ" sz="3094" b="1">
                <a:solidFill>
                  <a:srgbClr val="FF0000"/>
                </a:solidFill>
                <a:latin typeface="Arial" panose="020B0604020202020204" pitchFamily="34" charset="0"/>
                <a:cs typeface="Arial" panose="020B0604020202020204" pitchFamily="34" charset="0"/>
              </a:rPr>
              <a:t>تدریب فردی</a:t>
            </a:r>
          </a:p>
        </p:txBody>
      </p:sp>
    </p:spTree>
    <p:extLst>
      <p:ext uri="{BB962C8B-B14F-4D97-AF65-F5344CB8AC3E}">
        <p14:creationId xmlns:p14="http://schemas.microsoft.com/office/powerpoint/2010/main" val="2463220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rtlCol="1">
            <a:normAutofit/>
          </a:bodyPr>
          <a:lstStyle/>
          <a:p>
            <a:pPr algn="ctr">
              <a:defRPr/>
            </a:pPr>
            <a:r>
              <a:rPr lang="ar-IQ" altLang="en-US" sz="4125" dirty="0"/>
              <a:t>تعريف التربية(</a:t>
            </a:r>
            <a:r>
              <a:rPr lang="en-US" altLang="en-US" sz="4125" dirty="0"/>
              <a:t>Education</a:t>
            </a:r>
            <a:r>
              <a:rPr lang="ar-JO" altLang="en-US" sz="4125" dirty="0"/>
              <a:t>)</a:t>
            </a:r>
            <a:r>
              <a:rPr lang="ar-IQ" altLang="en-US" sz="4125" dirty="0"/>
              <a:t> </a:t>
            </a:r>
          </a:p>
        </p:txBody>
      </p:sp>
      <p:sp>
        <p:nvSpPr>
          <p:cNvPr id="6" name="عنصر نائب للمحتوى 2"/>
          <p:cNvSpPr>
            <a:spLocks noGrp="1"/>
          </p:cNvSpPr>
          <p:nvPr>
            <p:ph sz="half" idx="2"/>
          </p:nvPr>
        </p:nvSpPr>
        <p:spPr>
          <a:xfrm>
            <a:off x="1486049" y="1958578"/>
            <a:ext cx="6171902" cy="4350246"/>
          </a:xfrm>
          <a:solidFill>
            <a:schemeClr val="bg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1">
            <a:normAutofit/>
          </a:bodyPr>
          <a:lstStyle/>
          <a:p>
            <a:pPr algn="just">
              <a:defRPr/>
            </a:pPr>
            <a:r>
              <a:rPr lang="ar-IQ" altLang="en-US" sz="2063" dirty="0"/>
              <a:t>هي عملية منظمة تهدف إلى إحداث تغييرات ايجابية في سلوك الفرد، في الصف والبيت ومؤسسات المجتمع المختلفة، من أجل إحداث تطور متكامل للشخصية من جميع جوانبها (الجسمية، العقلية، الاجتماعية، الانفعالية).</a:t>
            </a:r>
            <a:endParaRPr lang="ar-JO" altLang="en-US" sz="2063" dirty="0"/>
          </a:p>
          <a:p>
            <a:pPr algn="just">
              <a:defRPr/>
            </a:pPr>
            <a:endParaRPr lang="en-US" altLang="en-US" sz="2063" dirty="0"/>
          </a:p>
        </p:txBody>
      </p:sp>
      <p:pic>
        <p:nvPicPr>
          <p:cNvPr id="45060"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2002" y="4630043"/>
            <a:ext cx="2966145" cy="16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351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65499" y="815578"/>
            <a:ext cx="6171902" cy="1143000"/>
          </a:xfrm>
          <a:solidFill>
            <a:schemeClr val="accent1"/>
          </a:solidFill>
        </p:spPr>
        <p:style>
          <a:lnRef idx="1">
            <a:schemeClr val="accent1"/>
          </a:lnRef>
          <a:fillRef idx="2">
            <a:schemeClr val="accent1"/>
          </a:fillRef>
          <a:effectRef idx="1">
            <a:schemeClr val="accent1"/>
          </a:effectRef>
          <a:fontRef idx="minor">
            <a:schemeClr val="dk1"/>
          </a:fontRef>
        </p:style>
        <p:txBody>
          <a:bodyPr rtlCol="1">
            <a:normAutofit/>
          </a:bodyPr>
          <a:lstStyle/>
          <a:p>
            <a:pPr algn="just">
              <a:defRPr/>
            </a:pPr>
            <a:r>
              <a:rPr lang="ar-IQ" altLang="en-US" sz="4125" dirty="0"/>
              <a:t>تعريف التعليم:</a:t>
            </a:r>
            <a:r>
              <a:rPr lang="en-US" altLang="en-US" sz="4125" dirty="0"/>
              <a:t> Teaching </a:t>
            </a:r>
          </a:p>
        </p:txBody>
      </p:sp>
      <p:sp>
        <p:nvSpPr>
          <p:cNvPr id="6" name="عنصر نائب للمحتوى 2"/>
          <p:cNvSpPr>
            <a:spLocks noGrp="1"/>
          </p:cNvSpPr>
          <p:nvPr>
            <p:ph sz="half" idx="2"/>
          </p:nvPr>
        </p:nvSpPr>
        <p:spPr>
          <a:xfrm>
            <a:off x="1486049" y="1958578"/>
            <a:ext cx="6171902" cy="4350246"/>
          </a:xfrm>
          <a:solidFill>
            <a:schemeClr val="bg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1">
            <a:normAutofit/>
          </a:bodyPr>
          <a:lstStyle/>
          <a:p>
            <a:pPr marL="0" indent="0">
              <a:buNone/>
              <a:defRPr/>
            </a:pPr>
            <a:endParaRPr lang="ar-IQ" sz="2063" dirty="0">
              <a:latin typeface="Arial" panose="020B0604020202020204" pitchFamily="34" charset="0"/>
              <a:cs typeface="Arial" panose="020B0604020202020204" pitchFamily="34" charset="0"/>
            </a:endParaRPr>
          </a:p>
          <a:p>
            <a:pPr algn="just">
              <a:defRPr/>
            </a:pPr>
            <a:r>
              <a:rPr lang="ar-IQ" altLang="en-US" sz="2063" dirty="0"/>
              <a:t>هو الاستراتيجيات التي يتبعها المعلم في نقل وإيصال وتوضيح المادة التعليمية للطالب.</a:t>
            </a:r>
            <a:endParaRPr lang="en-US" altLang="en-US" sz="2063" dirty="0"/>
          </a:p>
          <a:p>
            <a:pPr marL="0" indent="0" algn="just">
              <a:lnSpc>
                <a:spcPct val="200000"/>
              </a:lnSpc>
              <a:defRPr/>
            </a:pPr>
            <a:endParaRPr lang="en-US" sz="2063" dirty="0"/>
          </a:p>
        </p:txBody>
      </p:sp>
      <p:pic>
        <p:nvPicPr>
          <p:cNvPr id="460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62834" y="3405187"/>
            <a:ext cx="2739926" cy="164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435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rtlCol="1">
            <a:normAutofit/>
          </a:bodyPr>
          <a:lstStyle/>
          <a:p>
            <a:pPr algn="just">
              <a:defRPr/>
            </a:pPr>
            <a:r>
              <a:rPr lang="ar-IQ" altLang="en-US" sz="4125" dirty="0"/>
              <a:t>التنشئة الاجتماعية(</a:t>
            </a:r>
            <a:r>
              <a:rPr lang="en-US" altLang="en-US" sz="4125" dirty="0"/>
              <a:t>Socialization</a:t>
            </a:r>
            <a:r>
              <a:rPr lang="ar-JO" altLang="en-US" sz="4125" dirty="0"/>
              <a:t>)</a:t>
            </a:r>
            <a:r>
              <a:rPr lang="en-US" altLang="en-US" sz="4125" dirty="0"/>
              <a:t>:</a:t>
            </a:r>
          </a:p>
        </p:txBody>
      </p:sp>
      <p:sp>
        <p:nvSpPr>
          <p:cNvPr id="6" name="عنصر نائب للمحتوى 2"/>
          <p:cNvSpPr>
            <a:spLocks noGrp="1"/>
          </p:cNvSpPr>
          <p:nvPr>
            <p:ph sz="half" idx="2"/>
          </p:nvPr>
        </p:nvSpPr>
        <p:spPr>
          <a:xfrm>
            <a:off x="1486049" y="1958578"/>
            <a:ext cx="6171902" cy="4350246"/>
          </a:xfrm>
          <a:solidFill>
            <a:schemeClr val="bg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1">
            <a:normAutofit/>
          </a:bodyPr>
          <a:lstStyle/>
          <a:p>
            <a:pPr marL="0" indent="0" algn="just">
              <a:buNone/>
              <a:defRPr/>
            </a:pPr>
            <a:endParaRPr lang="en-US" altLang="en-US" sz="2063" dirty="0"/>
          </a:p>
          <a:p>
            <a:pPr marL="0" indent="0" algn="just">
              <a:buNone/>
              <a:defRPr/>
            </a:pPr>
            <a:r>
              <a:rPr lang="ar-IQ" altLang="en-US" sz="2063" dirty="0"/>
              <a:t>وهي عملية تحويل الإنسان من كائن </a:t>
            </a:r>
            <a:r>
              <a:rPr lang="ar-IQ" altLang="en-US" sz="2063" b="1" dirty="0"/>
              <a:t>بيولوجي</a:t>
            </a:r>
            <a:r>
              <a:rPr lang="ar-IQ" altLang="en-US" sz="2063" dirty="0"/>
              <a:t> بسيط لديه استعدادات وقدرات كامنة إلى كائن </a:t>
            </a:r>
            <a:r>
              <a:rPr lang="ar-IQ" altLang="en-US" sz="2063" b="1" dirty="0"/>
              <a:t>اجتماعي</a:t>
            </a:r>
            <a:r>
              <a:rPr lang="ar-IQ" altLang="en-US" sz="2063" dirty="0"/>
              <a:t> قادر على التفاعل والتعامل مع المجتمع بمعاييره ونظمه الاجتماعية وبفعالية عالية.</a:t>
            </a:r>
            <a:endParaRPr lang="en-US" altLang="en-US" sz="2063" dirty="0"/>
          </a:p>
        </p:txBody>
      </p:sp>
      <p:pic>
        <p:nvPicPr>
          <p:cNvPr id="4710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1676" y="4001989"/>
            <a:ext cx="2291209" cy="2291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261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50179" name="Rectangle 2"/>
          <p:cNvSpPr txBox="1">
            <a:spLocks noChangeArrowheads="1"/>
          </p:cNvSpPr>
          <p:nvPr/>
        </p:nvSpPr>
        <p:spPr bwMode="auto">
          <a:xfrm>
            <a:off x="1661666" y="1369963"/>
            <a:ext cx="5877967" cy="502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742950" indent="-285750" defTabSz="685800">
              <a:defRPr sz="5900">
                <a:solidFill>
                  <a:schemeClr val="tx1"/>
                </a:solidFill>
                <a:latin typeface="Times New Roman" panose="02020603050405020304" pitchFamily="18" charset="0"/>
                <a:cs typeface="Traditional Arabic" panose="02020603050405020304" pitchFamily="18" charset="-78"/>
              </a:defRPr>
            </a:lvl2pPr>
            <a:lvl3pPr marL="1143000" indent="-228600" defTabSz="685800">
              <a:defRPr sz="5900">
                <a:solidFill>
                  <a:schemeClr val="tx1"/>
                </a:solidFill>
                <a:latin typeface="Times New Roman" panose="02020603050405020304" pitchFamily="18" charset="0"/>
                <a:cs typeface="Traditional Arabic" panose="02020603050405020304" pitchFamily="18" charset="-78"/>
              </a:defRPr>
            </a:lvl3pPr>
            <a:lvl4pPr marL="1600200" indent="-228600" defTabSz="685800">
              <a:defRPr sz="5900">
                <a:solidFill>
                  <a:schemeClr val="tx1"/>
                </a:solidFill>
                <a:latin typeface="Times New Roman" panose="02020603050405020304" pitchFamily="18" charset="0"/>
                <a:cs typeface="Traditional Arabic" panose="02020603050405020304" pitchFamily="18" charset="-78"/>
              </a:defRPr>
            </a:lvl4pPr>
            <a:lvl5pPr marL="2057400" indent="-228600" defTabSz="685800">
              <a:defRPr sz="5900">
                <a:solidFill>
                  <a:schemeClr val="tx1"/>
                </a:solidFill>
                <a:latin typeface="Times New Roman" panose="02020603050405020304" pitchFamily="18" charset="0"/>
                <a:cs typeface="Traditional Arabic" panose="02020603050405020304" pitchFamily="18" charset="-78"/>
              </a:defRPr>
            </a:lvl5pPr>
            <a:lvl6pPr marL="25146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just" rtl="1"/>
            <a:r>
              <a:rPr lang="en-US" altLang="ar-IQ" sz="2766"/>
              <a:t>:</a:t>
            </a:r>
          </a:p>
        </p:txBody>
      </p:sp>
      <p:sp>
        <p:nvSpPr>
          <p:cNvPr id="50180" name="Rectangle 1"/>
          <p:cNvSpPr>
            <a:spLocks noChangeArrowheads="1"/>
          </p:cNvSpPr>
          <p:nvPr/>
        </p:nvSpPr>
        <p:spPr bwMode="auto">
          <a:xfrm>
            <a:off x="2141637" y="695027"/>
            <a:ext cx="5397996" cy="51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just" rtl="1"/>
            <a:r>
              <a:rPr lang="ar-SA" altLang="ar-IQ" sz="2766" b="1"/>
              <a:t>علاقة علم النفس التربوي بفروع علم النفس الأخرى</a:t>
            </a:r>
            <a:r>
              <a:rPr lang="en-US" altLang="ar-IQ" sz="2766" b="1"/>
              <a:t>.</a:t>
            </a:r>
            <a:endParaRPr lang="en-US" altLang="ar-IQ" sz="2766"/>
          </a:p>
        </p:txBody>
      </p:sp>
      <p:pic>
        <p:nvPicPr>
          <p:cNvPr id="50181"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8274" y="2832199"/>
            <a:ext cx="4010918" cy="2105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358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51203" name="Rectangle 2"/>
          <p:cNvSpPr txBox="1">
            <a:spLocks noChangeArrowheads="1"/>
          </p:cNvSpPr>
          <p:nvPr/>
        </p:nvSpPr>
        <p:spPr bwMode="auto">
          <a:xfrm>
            <a:off x="1661666" y="391418"/>
            <a:ext cx="5877967" cy="621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742950" indent="-285750" defTabSz="685800">
              <a:defRPr sz="5900">
                <a:solidFill>
                  <a:schemeClr val="tx1"/>
                </a:solidFill>
                <a:latin typeface="Times New Roman" panose="02020603050405020304" pitchFamily="18" charset="0"/>
                <a:cs typeface="Traditional Arabic" panose="02020603050405020304" pitchFamily="18" charset="-78"/>
              </a:defRPr>
            </a:lvl2pPr>
            <a:lvl3pPr marL="1143000" indent="-228600" defTabSz="685800">
              <a:defRPr sz="5900">
                <a:solidFill>
                  <a:schemeClr val="tx1"/>
                </a:solidFill>
                <a:latin typeface="Times New Roman" panose="02020603050405020304" pitchFamily="18" charset="0"/>
                <a:cs typeface="Traditional Arabic" panose="02020603050405020304" pitchFamily="18" charset="-78"/>
              </a:defRPr>
            </a:lvl3pPr>
            <a:lvl4pPr marL="1600200" indent="-228600" defTabSz="685800">
              <a:defRPr sz="5900">
                <a:solidFill>
                  <a:schemeClr val="tx1"/>
                </a:solidFill>
                <a:latin typeface="Times New Roman" panose="02020603050405020304" pitchFamily="18" charset="0"/>
                <a:cs typeface="Traditional Arabic" panose="02020603050405020304" pitchFamily="18" charset="-78"/>
              </a:defRPr>
            </a:lvl4pPr>
            <a:lvl5pPr marL="2057400" indent="-228600" defTabSz="685800">
              <a:defRPr sz="5900">
                <a:solidFill>
                  <a:schemeClr val="tx1"/>
                </a:solidFill>
                <a:latin typeface="Times New Roman" panose="02020603050405020304" pitchFamily="18" charset="0"/>
                <a:cs typeface="Traditional Arabic" panose="02020603050405020304" pitchFamily="18" charset="-78"/>
              </a:defRPr>
            </a:lvl5pPr>
            <a:lvl6pPr marL="25146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rtl="1"/>
            <a:endParaRPr lang="en-US" altLang="ar-IQ" sz="2766"/>
          </a:p>
        </p:txBody>
      </p:sp>
      <p:sp>
        <p:nvSpPr>
          <p:cNvPr id="4" name="Horizontal Scroll 3"/>
          <p:cNvSpPr/>
          <p:nvPr/>
        </p:nvSpPr>
        <p:spPr>
          <a:xfrm>
            <a:off x="1661666" y="492621"/>
            <a:ext cx="5745510" cy="2768203"/>
          </a:xfrm>
          <a:prstGeom prst="horizontalScroll">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lnSpc>
                <a:spcPct val="115000"/>
              </a:lnSpc>
              <a:defRPr/>
            </a:pPr>
            <a:r>
              <a:rPr lang="ar-IQ" sz="2063" b="1" dirty="0">
                <a:ea typeface="Calibri" panose="020F0502020204030204" pitchFamily="34" charset="0"/>
                <a:cs typeface="Arial" panose="020B0604020202020204" pitchFamily="34" charset="0"/>
              </a:rPr>
              <a:t> </a:t>
            </a:r>
            <a:endParaRPr lang="en-US" sz="2063" dirty="0">
              <a:ea typeface="Calibri" panose="020F0502020204030204" pitchFamily="34" charset="0"/>
              <a:cs typeface="Arial" panose="020B0604020202020204" pitchFamily="34" charset="0"/>
            </a:endParaRPr>
          </a:p>
          <a:p>
            <a:pPr algn="just">
              <a:lnSpc>
                <a:spcPct val="115000"/>
              </a:lnSpc>
              <a:defRPr/>
            </a:pPr>
            <a:r>
              <a:rPr lang="ar-IQ" sz="2063" b="1" dirty="0">
                <a:solidFill>
                  <a:srgbClr val="000000"/>
                </a:solidFill>
                <a:effectLst>
                  <a:outerShdw blurRad="38100" dist="19050" dir="2700000" algn="tl">
                    <a:schemeClr val="dk1">
                      <a:alpha val="40000"/>
                    </a:schemeClr>
                  </a:outerShdw>
                </a:effectLst>
                <a:ea typeface="Calibri" panose="020F0502020204030204" pitchFamily="34" charset="0"/>
                <a:cs typeface="Arial" panose="020B0604020202020204" pitchFamily="34" charset="0"/>
              </a:rPr>
              <a:t>تدريب جماعي: </a:t>
            </a:r>
          </a:p>
          <a:p>
            <a:pPr algn="just">
              <a:lnSpc>
                <a:spcPct val="115000"/>
              </a:lnSpc>
              <a:defRPr/>
            </a:pPr>
            <a:r>
              <a:rPr lang="ar-IQ" sz="2063" dirty="0">
                <a:solidFill>
                  <a:srgbClr val="000000"/>
                </a:solidFill>
                <a:effectLst>
                  <a:outerShdw blurRad="38100" dist="19050" dir="2700000" algn="tl">
                    <a:schemeClr val="dk1">
                      <a:alpha val="40000"/>
                    </a:schemeClr>
                  </a:outerShdw>
                </a:effectLst>
                <a:ea typeface="Calibri" panose="020F0502020204030204" pitchFamily="34" charset="0"/>
                <a:cs typeface="Arial" panose="020B0604020202020204" pitchFamily="34" charset="0"/>
              </a:rPr>
              <a:t>هل تعتقد ان اعتماد علم النفس التربوي الكثير على علوم النفس الاخرى السابقة يعتبر نقطة ضعف، أو نقطة قوة بالنسبة له؟ ادعم وجه نظرك, وناقش مع زملائك</a:t>
            </a:r>
            <a:r>
              <a:rPr lang="ar-IQ" sz="2063" b="1" dirty="0">
                <a:solidFill>
                  <a:srgbClr val="000000"/>
                </a:solidFill>
                <a:effectLst>
                  <a:outerShdw blurRad="38100" dist="19050" dir="2700000" algn="tl">
                    <a:schemeClr val="dk1">
                      <a:alpha val="40000"/>
                    </a:schemeClr>
                  </a:outerShdw>
                </a:effectLst>
                <a:ea typeface="Calibri" panose="020F0502020204030204" pitchFamily="34" charset="0"/>
                <a:cs typeface="Arial" panose="020B0604020202020204" pitchFamily="34" charset="0"/>
              </a:rPr>
              <a:t>.</a:t>
            </a:r>
            <a:endParaRPr lang="en-US" sz="2063" dirty="0">
              <a:ea typeface="Calibri" panose="020F0502020204030204" pitchFamily="34" charset="0"/>
              <a:cs typeface="Arial" panose="020B0604020202020204" pitchFamily="34" charset="0"/>
            </a:endParaRPr>
          </a:p>
          <a:p>
            <a:pPr algn="ctr">
              <a:lnSpc>
                <a:spcPct val="107000"/>
              </a:lnSpc>
              <a:spcAft>
                <a:spcPts val="375"/>
              </a:spcAft>
              <a:defRPr/>
            </a:pPr>
            <a:r>
              <a:rPr lang="en-US" sz="2063" dirty="0">
                <a:ea typeface="Calibri" panose="020F0502020204030204" pitchFamily="34" charset="0"/>
                <a:cs typeface="Arial" panose="020B0604020202020204" pitchFamily="34" charset="0"/>
              </a:rPr>
              <a:t> </a:t>
            </a:r>
          </a:p>
        </p:txBody>
      </p:sp>
      <p:sp>
        <p:nvSpPr>
          <p:cNvPr id="5" name="Vertical Scroll 4"/>
          <p:cNvSpPr/>
          <p:nvPr/>
        </p:nvSpPr>
        <p:spPr>
          <a:xfrm>
            <a:off x="1348383" y="3104555"/>
            <a:ext cx="6396633" cy="3328541"/>
          </a:xfrm>
          <a:prstGeom prst="verticalScroll">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defRPr/>
            </a:pPr>
            <a:r>
              <a:rPr lang="ar-IQ" sz="1875" b="1" dirty="0">
                <a:solidFill>
                  <a:schemeClr val="tx1"/>
                </a:solidFill>
              </a:rPr>
              <a:t>الإجابة: </a:t>
            </a:r>
            <a:r>
              <a:rPr lang="ar-IQ" sz="1875" dirty="0">
                <a:solidFill>
                  <a:schemeClr val="tx1"/>
                </a:solidFill>
              </a:rPr>
              <a:t>علم النفس التربوي هو بمثابة تطبيق لمباديء علوم النفس الاخرى في مجال التربوي: لذا لابد له من توظيف المعارف والمفاهيم الموجودة في فروع علم النفس الأخرى لخدمة العملية التربوية؛ لذلك فان اعتماده على العلوم النفسية الاخرى هي نقطة قوة وليس نقطة ضعف.</a:t>
            </a:r>
            <a:endParaRPr lang="en-US" sz="1875" dirty="0">
              <a:solidFill>
                <a:schemeClr val="tx1"/>
              </a:solidFill>
            </a:endParaRPr>
          </a:p>
          <a:p>
            <a:pPr algn="just" rtl="1">
              <a:defRPr/>
            </a:pPr>
            <a:r>
              <a:rPr lang="ar-IQ" sz="1875" dirty="0">
                <a:solidFill>
                  <a:schemeClr val="tx1"/>
                </a:solidFill>
              </a:rPr>
              <a:t>ان علم النفس التربوي اذا اراد ان يكشف لنفسه من جديد كل المعارف التي اكتشفها علوم النفس الاخرى، فهو بلاشك سوف يحتاج الى وقت طويل قبل ان يستطيع المضي قدماً الى الامام. بالاضافة الى ذلك، مافائدة ان يحاول علم النفس التربوي اكتشاف ماسبق اكتشافه؟ ان ذلك-بدون شك-مضيعة للوقت. </a:t>
            </a:r>
            <a:endParaRPr lang="en-US" sz="1875" dirty="0">
              <a:solidFill>
                <a:schemeClr val="tx1"/>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92062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546449" y="1605855"/>
            <a:ext cx="4537770" cy="857250"/>
          </a:xfrm>
        </p:spPr>
        <p:txBody>
          <a:bodyPr rtlCol="0">
            <a:normAutofit/>
          </a:bodyPr>
          <a:lstStyle/>
          <a:p>
            <a:pPr algn="r">
              <a:buSzPct val="155000"/>
              <a:defRPr/>
            </a:pPr>
            <a:r>
              <a:rPr lang="ar-IQ" altLang="ar-IQ" sz="2321" u="sng">
                <a:solidFill>
                  <a:schemeClr val="tx1">
                    <a:lumMod val="75000"/>
                    <a:lumOff val="25000"/>
                  </a:schemeClr>
                </a:solidFill>
                <a:cs typeface="Ali_K_Sharif bold" pitchFamily="2" charset="-78"/>
              </a:rPr>
              <a:t/>
            </a:r>
            <a:br>
              <a:rPr lang="ar-IQ" altLang="ar-IQ" sz="2321" u="sng">
                <a:solidFill>
                  <a:schemeClr val="tx1">
                    <a:lumMod val="75000"/>
                    <a:lumOff val="25000"/>
                  </a:schemeClr>
                </a:solidFill>
                <a:cs typeface="Ali_K_Sharif bold" pitchFamily="2" charset="-78"/>
              </a:rPr>
            </a:br>
            <a:endParaRPr lang="en-US" altLang="ar-IQ" sz="2321">
              <a:solidFill>
                <a:schemeClr val="tx1">
                  <a:lumMod val="75000"/>
                  <a:lumOff val="25000"/>
                </a:schemeClr>
              </a:solidFill>
              <a:cs typeface="Ali_K_Sharif bold" pitchFamily="2" charset="-78"/>
            </a:endParaRPr>
          </a:p>
        </p:txBody>
      </p:sp>
      <p:sp>
        <p:nvSpPr>
          <p:cNvPr id="7171" name="Rectangle 3"/>
          <p:cNvSpPr>
            <a:spLocks noGrp="1" noChangeArrowheads="1"/>
          </p:cNvSpPr>
          <p:nvPr>
            <p:ph idx="1"/>
          </p:nvPr>
        </p:nvSpPr>
        <p:spPr>
          <a:xfrm>
            <a:off x="2128987" y="2326183"/>
            <a:ext cx="4757291" cy="3262313"/>
          </a:xfrm>
        </p:spPr>
        <p:txBody>
          <a:bodyPr rtlCol="0">
            <a:normAutofit/>
          </a:bodyPr>
          <a:lstStyle/>
          <a:p>
            <a:pPr marL="68587" indent="-68587" algn="ctr">
              <a:lnSpc>
                <a:spcPct val="120000"/>
              </a:lnSpc>
              <a:buClr>
                <a:srgbClr val="CC3300"/>
              </a:buClr>
              <a:buNone/>
              <a:tabLst>
                <a:tab pos="634701" algn="r"/>
              </a:tabLst>
              <a:defRPr/>
            </a:pPr>
            <a:r>
              <a:rPr lang="ar-JO" altLang="ar-IQ" b="1" u="sng" dirty="0"/>
              <a:t>وانه‌ی داهاتوو:</a:t>
            </a:r>
          </a:p>
          <a:p>
            <a:pPr marL="68587" indent="-68587" algn="ctr">
              <a:lnSpc>
                <a:spcPct val="120000"/>
              </a:lnSpc>
              <a:buClr>
                <a:srgbClr val="CC3300"/>
              </a:buClr>
              <a:buNone/>
              <a:tabLst>
                <a:tab pos="634701" algn="r"/>
              </a:tabLst>
              <a:defRPr/>
            </a:pPr>
            <a:r>
              <a:rPr lang="ar-JO" altLang="ar-IQ" b="1" u="sng" dirty="0"/>
              <a:t> </a:t>
            </a:r>
            <a:r>
              <a:rPr lang="ar-JO" b="1" u="sng" dirty="0"/>
              <a:t>به‌شی دووه‌م: </a:t>
            </a:r>
            <a:r>
              <a:rPr lang="ar-IQ" b="1" u="sng" dirty="0"/>
              <a:t>پرۆسەی فێربوون</a:t>
            </a:r>
            <a:endParaRPr lang="ar-JO" altLang="ar-IQ" sz="1548" dirty="0">
              <a:solidFill>
                <a:schemeClr val="tx1">
                  <a:lumMod val="75000"/>
                  <a:lumOff val="25000"/>
                </a:schemeClr>
              </a:solidFill>
            </a:endParaRPr>
          </a:p>
          <a:p>
            <a:pPr marL="68587" indent="-68587" algn="just">
              <a:lnSpc>
                <a:spcPct val="120000"/>
              </a:lnSpc>
              <a:buClr>
                <a:srgbClr val="CC3300"/>
              </a:buClr>
              <a:buNone/>
              <a:tabLst>
                <a:tab pos="634701" algn="r"/>
              </a:tabLst>
              <a:defRPr/>
            </a:pPr>
            <a:endParaRPr lang="en-US" altLang="ar-IQ" sz="1548" dirty="0">
              <a:solidFill>
                <a:schemeClr val="tx1">
                  <a:lumMod val="75000"/>
                  <a:lumOff val="25000"/>
                </a:schemeClr>
              </a:solidFill>
            </a:endParaRPr>
          </a:p>
        </p:txBody>
      </p:sp>
    </p:spTree>
    <p:extLst>
      <p:ext uri="{BB962C8B-B14F-4D97-AF65-F5344CB8AC3E}">
        <p14:creationId xmlns:p14="http://schemas.microsoft.com/office/powerpoint/2010/main" val="568650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ar-SA" altLang="ar-IQ" sz="4125" dirty="0"/>
              <a:t>متطلبات المقرر</a:t>
            </a:r>
            <a:endParaRPr lang="en-US" altLang="ar-IQ" dirty="0">
              <a:cs typeface="Ali_k_Sayid" pitchFamily="2" charset="-78"/>
            </a:endParaRPr>
          </a:p>
        </p:txBody>
      </p:sp>
      <p:sp>
        <p:nvSpPr>
          <p:cNvPr id="11267" name="Rectangle 3"/>
          <p:cNvSpPr>
            <a:spLocks noGrp="1" noChangeArrowheads="1"/>
          </p:cNvSpPr>
          <p:nvPr>
            <p:ph type="body" idx="1"/>
          </p:nvPr>
        </p:nvSpPr>
        <p:spPr/>
        <p:txBody>
          <a:bodyPr/>
          <a:lstStyle/>
          <a:p>
            <a:pPr eaLnBrk="1" hangingPunct="1">
              <a:buFont typeface="Wingdings" panose="05000000000000000000" pitchFamily="2" charset="2"/>
              <a:buNone/>
            </a:pPr>
            <a:r>
              <a:rPr lang="ar-IQ" altLang="ar-IQ" b="1" dirty="0">
                <a:cs typeface="Ali-A-Alwand" pitchFamily="2" charset="-78"/>
              </a:rPr>
              <a:t>1-اختبار </a:t>
            </a:r>
            <a:r>
              <a:rPr lang="ar-SA" altLang="ar-IQ" b="1" dirty="0">
                <a:cs typeface="Ali-A-Alwand" pitchFamily="2" charset="-78"/>
              </a:rPr>
              <a:t>فصلي</a:t>
            </a:r>
            <a:r>
              <a:rPr lang="ar-IQ" altLang="ar-IQ" b="1" dirty="0">
                <a:cs typeface="Ali-A-Alwand" pitchFamily="2" charset="-78"/>
              </a:rPr>
              <a:t> الاول        	(شهر 12)	     10 درجات </a:t>
            </a:r>
          </a:p>
          <a:p>
            <a:pPr eaLnBrk="1" hangingPunct="1">
              <a:buFont typeface="Wingdings" panose="05000000000000000000" pitchFamily="2" charset="2"/>
              <a:buNone/>
            </a:pPr>
            <a:r>
              <a:rPr lang="ar-IQ" altLang="ar-IQ" b="1" dirty="0">
                <a:cs typeface="Ali-A-Alwand" pitchFamily="2" charset="-78"/>
              </a:rPr>
              <a:t>2-اختبار </a:t>
            </a:r>
            <a:r>
              <a:rPr lang="ar-SA" altLang="ar-IQ" b="1" dirty="0">
                <a:cs typeface="Ali-A-Alwand" pitchFamily="2" charset="-78"/>
              </a:rPr>
              <a:t>فصلي</a:t>
            </a:r>
            <a:r>
              <a:rPr lang="ar-IQ" altLang="ar-IQ" b="1" dirty="0">
                <a:cs typeface="Ali-A-Alwand" pitchFamily="2" charset="-78"/>
              </a:rPr>
              <a:t> الثاني		 (شهر 2)        	10 درجات</a:t>
            </a:r>
          </a:p>
          <a:p>
            <a:pPr eaLnBrk="1" hangingPunct="1">
              <a:buFont typeface="Wingdings" panose="05000000000000000000" pitchFamily="2" charset="2"/>
              <a:buNone/>
            </a:pPr>
            <a:r>
              <a:rPr lang="ar-IQ" altLang="ar-IQ" b="1" dirty="0">
                <a:cs typeface="Ali-A-Alwand" pitchFamily="2" charset="-78"/>
              </a:rPr>
              <a:t>3-السمينار/او نشاطات الاخرى                              10 درجات   </a:t>
            </a:r>
          </a:p>
          <a:p>
            <a:pPr eaLnBrk="1" hangingPunct="1">
              <a:buFont typeface="Wingdings" panose="05000000000000000000" pitchFamily="2" charset="2"/>
              <a:buNone/>
            </a:pPr>
            <a:r>
              <a:rPr lang="ar-IQ" altLang="ar-IQ" b="1" dirty="0">
                <a:cs typeface="Ali-A-Alwand" pitchFamily="2" charset="-78"/>
              </a:rPr>
              <a:t>4-الحضور والمشاركة اليومية		     	10 درجات</a:t>
            </a:r>
          </a:p>
          <a:p>
            <a:pPr eaLnBrk="1" hangingPunct="1">
              <a:buFont typeface="Wingdings" panose="05000000000000000000" pitchFamily="2" charset="2"/>
              <a:buNone/>
            </a:pPr>
            <a:r>
              <a:rPr lang="ar-IQ" altLang="ar-IQ" b="1" dirty="0">
                <a:cs typeface="Ali-A-Alwand" pitchFamily="2" charset="-78"/>
              </a:rPr>
              <a:t>5- </a:t>
            </a:r>
            <a:r>
              <a:rPr lang="ar-SA" altLang="ar-IQ" b="1" dirty="0">
                <a:cs typeface="Ali-A-Alwand" pitchFamily="2" charset="-78"/>
              </a:rPr>
              <a:t>الاختبار النهائي</a:t>
            </a:r>
            <a:r>
              <a:rPr lang="ar-IQ" altLang="ar-IQ" b="1" dirty="0">
                <a:cs typeface="Ali-A-Alwand" pitchFamily="2" charset="-78"/>
              </a:rPr>
              <a:t>				60 درجات</a:t>
            </a:r>
          </a:p>
          <a:p>
            <a:pPr eaLnBrk="1" hangingPunct="1">
              <a:buFont typeface="Wingdings" panose="05000000000000000000" pitchFamily="2" charset="2"/>
              <a:buNone/>
            </a:pPr>
            <a:r>
              <a:rPr lang="ar-IQ" altLang="ar-IQ" b="1" dirty="0">
                <a:cs typeface="Ali-A-Alwand" pitchFamily="2" charset="-78"/>
              </a:rPr>
              <a:t>المجموع الكلي:					100 درجات</a:t>
            </a:r>
          </a:p>
          <a:p>
            <a:pPr eaLnBrk="1" hangingPunct="1">
              <a:buFont typeface="Wingdings" panose="05000000000000000000" pitchFamily="2" charset="2"/>
              <a:buNone/>
            </a:pPr>
            <a:r>
              <a:rPr lang="ar-IQ" altLang="ar-IQ" b="1" dirty="0">
                <a:cs typeface="Ali-A-Alwand" pitchFamily="2" charset="-78"/>
              </a:rPr>
              <a:t>مع تمنياتي بالتوفيق في الحياة والدراسة, والصحة الجيدة للجميع</a:t>
            </a:r>
          </a:p>
        </p:txBody>
      </p:sp>
    </p:spTree>
    <p:extLst>
      <p:ext uri="{BB962C8B-B14F-4D97-AF65-F5344CB8AC3E}">
        <p14:creationId xmlns:p14="http://schemas.microsoft.com/office/powerpoint/2010/main" val="2738040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ircle(in)">
                                      <p:cBhvr>
                                        <p:cTn id="7" dur="20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barn(inVertical)">
                                      <p:cBhvr>
                                        <p:cTn id="12" dur="500"/>
                                        <p:tgtEl>
                                          <p:spTgt spid="11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wipe(down)">
                                      <p:cBhvr>
                                        <p:cTn id="17" dur="500"/>
                                        <p:tgtEl>
                                          <p:spTgt spid="11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 calcmode="lin" valueType="num">
                                      <p:cBhvr additive="base">
                                        <p:cTn id="22"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1267">
                                            <p:txEl>
                                              <p:pRg st="4" end="4"/>
                                            </p:txEl>
                                          </p:spTgt>
                                        </p:tgtEl>
                                        <p:attrNameLst>
                                          <p:attrName>style.visibility</p:attrName>
                                        </p:attrNameLst>
                                      </p:cBhvr>
                                      <p:to>
                                        <p:strVal val="visible"/>
                                      </p:to>
                                    </p:set>
                                    <p:animEffect transition="in" filter="fade">
                                      <p:cBhvr>
                                        <p:cTn id="28" dur="500"/>
                                        <p:tgtEl>
                                          <p:spTgt spid="11267">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267">
                                            <p:txEl>
                                              <p:pRg st="6" end="6"/>
                                            </p:txEl>
                                          </p:spTgt>
                                        </p:tgtEl>
                                        <p:attrNameLst>
                                          <p:attrName>style.visibility</p:attrName>
                                        </p:attrNameLst>
                                      </p:cBhvr>
                                      <p:to>
                                        <p:strVal val="visible"/>
                                      </p:to>
                                    </p:set>
                                    <p:anim calcmode="lin" valueType="num">
                                      <p:cBhvr additive="base">
                                        <p:cTn id="37"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486049" y="357188"/>
            <a:ext cx="6171902" cy="1143000"/>
          </a:xfrm>
        </p:spPr>
        <p:txBody>
          <a:bodyPr/>
          <a:lstStyle/>
          <a:p>
            <a:pPr algn="ctr" eaLnBrk="1" hangingPunct="1"/>
            <a:r>
              <a:rPr lang="ar-SA" altLang="ar-IQ" sz="4125" dirty="0"/>
              <a:t>متطلبات المقرر</a:t>
            </a:r>
            <a:r>
              <a:rPr lang="ar-IQ" altLang="ar-IQ" sz="4125" dirty="0">
                <a:cs typeface="Ali_k_Sayid" pitchFamily="2" charset="-78"/>
              </a:rPr>
              <a:t>: (تابع)</a:t>
            </a:r>
            <a:endParaRPr lang="en-US" altLang="ar-IQ" dirty="0">
              <a:cs typeface="Ali_k_Sayid" pitchFamily="2" charset="-78"/>
            </a:endParaRPr>
          </a:p>
        </p:txBody>
      </p:sp>
      <p:sp>
        <p:nvSpPr>
          <p:cNvPr id="12291" name="Rectangle 3"/>
          <p:cNvSpPr>
            <a:spLocks noGrp="1" noChangeArrowheads="1"/>
          </p:cNvSpPr>
          <p:nvPr>
            <p:ph type="body" idx="1"/>
          </p:nvPr>
        </p:nvSpPr>
        <p:spPr>
          <a:xfrm>
            <a:off x="1486049" y="1489770"/>
            <a:ext cx="6171902" cy="4350246"/>
          </a:xfrm>
        </p:spPr>
        <p:txBody>
          <a:bodyPr/>
          <a:lstStyle/>
          <a:p>
            <a:pPr marL="0" indent="0" algn="just">
              <a:buNone/>
            </a:pPr>
            <a:r>
              <a:rPr lang="ar-IQ" altLang="ar-IQ">
                <a:latin typeface="Arial" panose="020B0604020202020204" pitchFamily="34" charset="0"/>
                <a:cs typeface="Arial" panose="020B0604020202020204" pitchFamily="34" charset="0"/>
              </a:rPr>
              <a:t>1- تقدیم السيمنار يجب ان يكون في اطار:</a:t>
            </a:r>
          </a:p>
          <a:p>
            <a:pPr marL="0" indent="0" algn="just">
              <a:buNone/>
            </a:pPr>
            <a:r>
              <a:rPr lang="ar-IQ" altLang="ar-IQ">
                <a:latin typeface="Arial" panose="020B0604020202020204" pitchFamily="34" charset="0"/>
                <a:cs typeface="Arial" panose="020B0604020202020204" pitchFamily="34" charset="0"/>
              </a:rPr>
              <a:t> </a:t>
            </a:r>
            <a:r>
              <a:rPr lang="ar-IQ" altLang="ar-IQ" b="1">
                <a:latin typeface="Arial" panose="020B0604020202020204" pitchFamily="34" charset="0"/>
                <a:cs typeface="Arial" panose="020B0604020202020204" pitchFamily="34" charset="0"/>
              </a:rPr>
              <a:t>علم النفس,     التربية,     علم النفس التربوي, </a:t>
            </a:r>
          </a:p>
          <a:p>
            <a:pPr marL="0" indent="0" algn="just">
              <a:buNone/>
            </a:pPr>
            <a:r>
              <a:rPr lang="ar-IQ" altLang="ar-IQ" b="1">
                <a:latin typeface="Arial" panose="020B0604020202020204" pitchFamily="34" charset="0"/>
                <a:cs typeface="Arial" panose="020B0604020202020204" pitchFamily="34" charset="0"/>
              </a:rPr>
              <a:t>التنمیة البشریة.</a:t>
            </a:r>
          </a:p>
          <a:p>
            <a:pPr marL="0" indent="0" algn="just">
              <a:buNone/>
            </a:pPr>
            <a:r>
              <a:rPr lang="ar-IQ" altLang="ar-IQ" b="1">
                <a:latin typeface="Arial" panose="020B0604020202020204" pitchFamily="34" charset="0"/>
                <a:cs typeface="Arial" panose="020B0604020202020204" pitchFamily="34" charset="0"/>
              </a:rPr>
              <a:t> </a:t>
            </a:r>
            <a:r>
              <a:rPr lang="ar-IQ" altLang="ar-IQ">
                <a:latin typeface="Arial" panose="020B0604020202020204" pitchFamily="34" charset="0"/>
                <a:cs typeface="Arial" panose="020B0604020202020204" pitchFamily="34" charset="0"/>
              </a:rPr>
              <a:t>یجب ان لايكون اقل من 10دقائق واكثر من 15 دقيقة. باستخدام المصادر العلمیة‌ وسلایدات باور بوینت.</a:t>
            </a:r>
          </a:p>
          <a:p>
            <a:pPr marL="0" indent="0" algn="just">
              <a:buNone/>
            </a:pPr>
            <a:r>
              <a:rPr lang="ar-IQ" altLang="ar-IQ">
                <a:latin typeface="Arial" panose="020B0604020202020204" pitchFamily="34" charset="0"/>
                <a:cs typeface="Arial" panose="020B0604020202020204" pitchFamily="34" charset="0"/>
              </a:rPr>
              <a:t> 2-تلخیص الكتب: </a:t>
            </a:r>
            <a:r>
              <a:rPr lang="ar-IQ" altLang="ar-IQ" b="1">
                <a:latin typeface="Arial" panose="020B0604020202020204" pitchFamily="34" charset="0"/>
                <a:cs typeface="Arial" panose="020B0604020202020204" pitchFamily="34" charset="0"/>
              </a:rPr>
              <a:t>علم النفس, التربیة, علم النفس التربوي, او التنمیة البشریة.</a:t>
            </a:r>
          </a:p>
        </p:txBody>
      </p:sp>
    </p:spTree>
    <p:extLst>
      <p:ext uri="{BB962C8B-B14F-4D97-AF65-F5344CB8AC3E}">
        <p14:creationId xmlns:p14="http://schemas.microsoft.com/office/powerpoint/2010/main" val="2921240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ipe(down)">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wipe(down)">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wipe(down)">
                                      <p:cBhvr>
                                        <p:cTn id="17" dur="5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wipe(down)">
                                      <p:cBhvr>
                                        <p:cTn id="22" dur="500"/>
                                        <p:tgtEl>
                                          <p:spTgt spid="122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wipe(down)">
                                      <p:cBhvr>
                                        <p:cTn id="27" dur="5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86049" y="357188"/>
            <a:ext cx="6171902" cy="1143000"/>
          </a:xfrm>
        </p:spPr>
        <p:txBody>
          <a:bodyPr/>
          <a:lstStyle/>
          <a:p>
            <a:pPr algn="ctr" eaLnBrk="1" hangingPunct="1"/>
            <a:r>
              <a:rPr lang="ar-SA" altLang="ar-IQ" sz="4125" dirty="0"/>
              <a:t>متطلبات المقرر</a:t>
            </a:r>
            <a:r>
              <a:rPr lang="ar-IQ" altLang="ar-IQ" sz="4125" dirty="0">
                <a:cs typeface="Ali_k_Sayid" pitchFamily="2" charset="-78"/>
              </a:rPr>
              <a:t>: (تابع)</a:t>
            </a:r>
            <a:endParaRPr lang="en-US" altLang="ar-IQ" dirty="0">
              <a:cs typeface="Ali_k_Sayid" pitchFamily="2" charset="-78"/>
            </a:endParaRPr>
          </a:p>
        </p:txBody>
      </p:sp>
      <p:sp>
        <p:nvSpPr>
          <p:cNvPr id="12291" name="Rectangle 3"/>
          <p:cNvSpPr>
            <a:spLocks noGrp="1" noChangeArrowheads="1"/>
          </p:cNvSpPr>
          <p:nvPr>
            <p:ph type="body" idx="1"/>
          </p:nvPr>
        </p:nvSpPr>
        <p:spPr>
          <a:xfrm>
            <a:off x="1486049" y="1489770"/>
            <a:ext cx="6171902" cy="5011043"/>
          </a:xfrm>
        </p:spPr>
        <p:txBody>
          <a:bodyPr/>
          <a:lstStyle/>
          <a:p>
            <a:pPr marL="0" indent="0" algn="just">
              <a:buNone/>
              <a:defRPr/>
            </a:pPr>
            <a:r>
              <a:rPr lang="ar-JO" b="1" dirty="0"/>
              <a:t>3-كتاب</a:t>
            </a:r>
            <a:r>
              <a:rPr lang="ar-IQ" b="1" dirty="0"/>
              <a:t>ة</a:t>
            </a:r>
            <a:r>
              <a:rPr lang="ar-JO" b="1" dirty="0"/>
              <a:t> </a:t>
            </a:r>
            <a:r>
              <a:rPr lang="ar-IQ" b="1" dirty="0"/>
              <a:t>ال</a:t>
            </a:r>
            <a:r>
              <a:rPr lang="ar-JO" b="1" dirty="0"/>
              <a:t>مقال</a:t>
            </a:r>
            <a:r>
              <a:rPr lang="ar-IQ" b="1" dirty="0"/>
              <a:t>ة</a:t>
            </a:r>
            <a:r>
              <a:rPr lang="ar-JO" b="1" dirty="0"/>
              <a:t> </a:t>
            </a:r>
            <a:r>
              <a:rPr lang="ar-IQ" altLang="ar-IQ" b="1" dirty="0"/>
              <a:t>في اطار: </a:t>
            </a:r>
            <a:r>
              <a:rPr lang="ar-IQ" altLang="ar-IQ" dirty="0"/>
              <a:t>علم النفس, التربية, علم النفس التربوي, والتنمية البشرية, "</a:t>
            </a:r>
            <a:r>
              <a:rPr lang="ar-IQ" altLang="ar-IQ" b="1" dirty="0"/>
              <a:t>ونشرها في احدى المجلات اوالجرائد </a:t>
            </a:r>
            <a:r>
              <a:rPr lang="ar-IQ" b="1" dirty="0"/>
              <a:t>المشهورة".</a:t>
            </a:r>
          </a:p>
          <a:p>
            <a:pPr marL="0" indent="0" algn="just">
              <a:buNone/>
              <a:defRPr/>
            </a:pPr>
            <a:r>
              <a:rPr lang="ar-IQ" dirty="0"/>
              <a:t>4</a:t>
            </a:r>
            <a:r>
              <a:rPr lang="ar-JO" dirty="0"/>
              <a:t>-‌</a:t>
            </a:r>
            <a:r>
              <a:rPr lang="ar-IQ" dirty="0"/>
              <a:t> كتابة المقالة العلمية شيئ جيد لكن يجب تنفيذ كل المتطلبات العلمية فيها، التي تنفذ في كتابة المقالات.</a:t>
            </a:r>
          </a:p>
          <a:p>
            <a:pPr marL="0" indent="0" algn="just">
              <a:buNone/>
              <a:defRPr/>
            </a:pPr>
            <a:endParaRPr lang="ar-IQ" dirty="0"/>
          </a:p>
          <a:p>
            <a:pPr marL="0" indent="0" algn="just">
              <a:buNone/>
              <a:defRPr/>
            </a:pPr>
            <a:r>
              <a:rPr lang="ar-IQ" b="1" dirty="0"/>
              <a:t>ملاحظة</a:t>
            </a:r>
            <a:r>
              <a:rPr lang="ar-IQ" dirty="0"/>
              <a:t>: يجب المقالات المكتوبة ان لايقل على 500كلمة ولايزيد عن 750كلمة، وتعتبر حجم الخط 16</a:t>
            </a:r>
            <a:r>
              <a:rPr lang="ar-JO" dirty="0"/>
              <a:t> </a:t>
            </a:r>
            <a:r>
              <a:rPr lang="en-US" dirty="0"/>
              <a:t>Margins</a:t>
            </a:r>
            <a:r>
              <a:rPr lang="ar-IQ" altLang="ar-IQ" dirty="0"/>
              <a:t> 2,5، وتعبير عن رأيكم، استناداً على المصادر التي تسخدم في البحوث العلمية. </a:t>
            </a:r>
          </a:p>
          <a:p>
            <a:pPr algn="just" eaLnBrk="1" hangingPunct="1">
              <a:buFont typeface="Wingdings" panose="05000000000000000000" pitchFamily="2" charset="2"/>
              <a:buNone/>
              <a:defRPr/>
            </a:pPr>
            <a:endParaRPr lang="en-US" altLang="ar-IQ" dirty="0"/>
          </a:p>
        </p:txBody>
      </p:sp>
    </p:spTree>
    <p:extLst>
      <p:ext uri="{BB962C8B-B14F-4D97-AF65-F5344CB8AC3E}">
        <p14:creationId xmlns:p14="http://schemas.microsoft.com/office/powerpoint/2010/main" val="1039293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circle(in)">
                                      <p:cBhvr>
                                        <p:cTn id="7" dur="20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circle(in)">
                                      <p:cBhvr>
                                        <p:cTn id="12" dur="20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animEffect transition="in" filter="circle(in)">
                                      <p:cBhvr>
                                        <p:cTn id="17" dur="20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1657201" y="1977926"/>
            <a:ext cx="5829598" cy="1469678"/>
          </a:xfrm>
        </p:spPr>
        <p:txBody>
          <a:bodyPr/>
          <a:lstStyle/>
          <a:p>
            <a:pPr eaLnBrk="1" hangingPunct="1"/>
            <a:r>
              <a:rPr lang="ar-SA" altLang="ar-IQ" u="sng"/>
              <a:t>الخطة الدراسية</a:t>
            </a:r>
            <a:endParaRPr lang="en-US" altLang="ar-IQ"/>
          </a:p>
        </p:txBody>
      </p:sp>
      <p:sp>
        <p:nvSpPr>
          <p:cNvPr id="17411" name="Rectangle 3"/>
          <p:cNvSpPr>
            <a:spLocks noGrp="1" noChangeArrowheads="1"/>
          </p:cNvSpPr>
          <p:nvPr>
            <p:ph type="subTitle" idx="1"/>
          </p:nvPr>
        </p:nvSpPr>
        <p:spPr>
          <a:xfrm>
            <a:off x="1817936" y="3772049"/>
            <a:ext cx="5154662" cy="1314152"/>
          </a:xfrm>
        </p:spPr>
        <p:txBody>
          <a:bodyPr>
            <a:normAutofit fontScale="85000" lnSpcReduction="20000"/>
          </a:bodyPr>
          <a:lstStyle/>
          <a:p>
            <a:pPr eaLnBrk="1" hangingPunct="1">
              <a:defRPr/>
            </a:pPr>
            <a:r>
              <a:rPr lang="en-US" altLang="ar-IQ" sz="2400" dirty="0"/>
              <a:t>Course Syllabus</a:t>
            </a:r>
            <a:endParaRPr lang="ar-JO" altLang="ar-IQ" sz="2400" dirty="0"/>
          </a:p>
          <a:p>
            <a:pPr eaLnBrk="1" hangingPunct="1">
              <a:defRPr/>
            </a:pPr>
            <a:r>
              <a:rPr lang="ar-JO" altLang="ar-IQ" sz="2400" dirty="0"/>
              <a:t>پلانی خوێندن</a:t>
            </a:r>
          </a:p>
          <a:p>
            <a:pPr>
              <a:defRPr/>
            </a:pPr>
            <a:r>
              <a:rPr lang="en-US" sz="1688" i="1" dirty="0"/>
              <a:t>Syllabus </a:t>
            </a:r>
            <a:r>
              <a:rPr lang="en-US" sz="1688" dirty="0"/>
              <a:t>is defined as a detailed indication of what aspects of a subject or</a:t>
            </a:r>
          </a:p>
          <a:p>
            <a:pPr>
              <a:defRPr/>
            </a:pPr>
            <a:r>
              <a:rPr lang="en-US" sz="1688" dirty="0"/>
              <a:t>an area of knowledge should be presented to the learner.</a:t>
            </a:r>
          </a:p>
        </p:txBody>
      </p:sp>
    </p:spTree>
    <p:extLst>
      <p:ext uri="{BB962C8B-B14F-4D97-AF65-F5344CB8AC3E}">
        <p14:creationId xmlns:p14="http://schemas.microsoft.com/office/powerpoint/2010/main" val="55055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827610" y="357188"/>
            <a:ext cx="6171902" cy="1080492"/>
          </a:xfrm>
        </p:spPr>
        <p:txBody>
          <a:bodyPr/>
          <a:lstStyle/>
          <a:p>
            <a:pPr eaLnBrk="1" hangingPunct="1">
              <a:lnSpc>
                <a:spcPct val="80000"/>
              </a:lnSpc>
            </a:pPr>
            <a:r>
              <a:rPr lang="ar-JO" altLang="ar-IQ" sz="2813"/>
              <a:t>الفصل الاول:</a:t>
            </a:r>
            <a:r>
              <a:rPr lang="ar-SA" altLang="ar-IQ" sz="2813"/>
              <a:t>مدخل إلى علم النفس التربوي</a:t>
            </a:r>
          </a:p>
        </p:txBody>
      </p:sp>
      <p:sp>
        <p:nvSpPr>
          <p:cNvPr id="14339" name="Rectangle 3"/>
          <p:cNvSpPr>
            <a:spLocks noGrp="1" noChangeArrowheads="1"/>
          </p:cNvSpPr>
          <p:nvPr>
            <p:ph type="body" idx="1"/>
          </p:nvPr>
        </p:nvSpPr>
        <p:spPr>
          <a:xfrm>
            <a:off x="1500188" y="1302246"/>
            <a:ext cx="6171902" cy="5062389"/>
          </a:xfrm>
        </p:spPr>
        <p:txBody>
          <a:bodyPr/>
          <a:lstStyle/>
          <a:p>
            <a:r>
              <a:rPr lang="ar-IQ" altLang="ar-IQ" sz="2250" b="1"/>
              <a:t>ماذا يستفيد المعلم من دراسة علم النفس التربوي؟ </a:t>
            </a:r>
            <a:endParaRPr lang="ar-JO" altLang="ar-IQ" sz="2250" b="1"/>
          </a:p>
          <a:p>
            <a:r>
              <a:rPr lang="ar-SA" altLang="ar-IQ" sz="2250" b="1"/>
              <a:t>الخلفية التأريخية:</a:t>
            </a:r>
            <a:endParaRPr lang="en-US" altLang="ar-IQ" sz="2250"/>
          </a:p>
          <a:p>
            <a:r>
              <a:rPr lang="ar-IQ" altLang="ar-IQ" sz="2250" b="1"/>
              <a:t>التعليم فن ام علم؟</a:t>
            </a:r>
            <a:endParaRPr lang="en-US" altLang="ar-IQ" sz="2250"/>
          </a:p>
          <a:p>
            <a:r>
              <a:rPr lang="ar-IQ" altLang="ar-IQ" sz="2250" b="1"/>
              <a:t>ميادين علم النفس التربوي:</a:t>
            </a:r>
            <a:endParaRPr lang="en-US" altLang="ar-IQ" sz="2250"/>
          </a:p>
          <a:p>
            <a:r>
              <a:rPr lang="ar-SA" altLang="ar-IQ" sz="2250" b="1"/>
              <a:t>التعريف العلمي لعلم النفس</a:t>
            </a:r>
            <a:r>
              <a:rPr lang="ar-IQ" altLang="ar-IQ" sz="2250" b="1"/>
              <a:t>:</a:t>
            </a:r>
            <a:endParaRPr lang="en-US" altLang="ar-IQ" sz="2250"/>
          </a:p>
          <a:p>
            <a:r>
              <a:rPr lang="ar-IQ" altLang="ar-IQ" sz="2250" b="1"/>
              <a:t>أهداف علم النفس:</a:t>
            </a:r>
            <a:endParaRPr lang="en-US" altLang="ar-IQ" sz="2250"/>
          </a:p>
          <a:p>
            <a:r>
              <a:rPr lang="ar-SA" altLang="ar-IQ" sz="2250" b="1"/>
              <a:t>تعر</a:t>
            </a:r>
            <a:r>
              <a:rPr lang="ar-JO" altLang="ar-IQ" sz="2250" b="1"/>
              <a:t>یف </a:t>
            </a:r>
            <a:r>
              <a:rPr lang="ar-SA" altLang="ar-IQ" sz="2250" b="1"/>
              <a:t>علم النفس التربوي</a:t>
            </a:r>
            <a:endParaRPr lang="en-US" altLang="ar-IQ" sz="2250" b="1"/>
          </a:p>
          <a:p>
            <a:r>
              <a:rPr lang="ar-IQ" altLang="ar-IQ" sz="2250" b="1"/>
              <a:t>اهداف علم النفس التربوي:</a:t>
            </a:r>
            <a:endParaRPr lang="en-US" altLang="ar-IQ" sz="2250"/>
          </a:p>
          <a:p>
            <a:r>
              <a:rPr lang="ar-SA" altLang="ar-IQ" sz="2250" b="1"/>
              <a:t>علاقة علم النفس التربوي بفروع علم النفس الأخرى</a:t>
            </a:r>
            <a:r>
              <a:rPr lang="en-US" altLang="ar-IQ" sz="2250" b="1"/>
              <a:t>.</a:t>
            </a:r>
            <a:endParaRPr lang="en-US" altLang="ar-IQ" sz="2250"/>
          </a:p>
          <a:p>
            <a:endParaRPr lang="en-US" altLang="ar-IQ"/>
          </a:p>
        </p:txBody>
      </p:sp>
    </p:spTree>
    <p:extLst>
      <p:ext uri="{BB962C8B-B14F-4D97-AF65-F5344CB8AC3E}">
        <p14:creationId xmlns:p14="http://schemas.microsoft.com/office/powerpoint/2010/main" val="1145103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circle(in)">
                                      <p:cBhvr>
                                        <p:cTn id="7" dur="20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circle(in)">
                                      <p:cBhvr>
                                        <p:cTn id="12" dur="20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circle(in)">
                                      <p:cBhvr>
                                        <p:cTn id="17" dur="20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circle(in)">
                                      <p:cBhvr>
                                        <p:cTn id="22" dur="2000"/>
                                        <p:tgtEl>
                                          <p:spTgt spid="143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circle(in)">
                                      <p:cBhvr>
                                        <p:cTn id="27" dur="2000"/>
                                        <p:tgtEl>
                                          <p:spTgt spid="143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circle(in)">
                                      <p:cBhvr>
                                        <p:cTn id="32" dur="2000"/>
                                        <p:tgtEl>
                                          <p:spTgt spid="1433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circle(in)">
                                      <p:cBhvr>
                                        <p:cTn id="37" dur="2000"/>
                                        <p:tgtEl>
                                          <p:spTgt spid="1433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nodeType="clickEffect">
                                  <p:stCondLst>
                                    <p:cond delay="0"/>
                                  </p:stCondLst>
                                  <p:childTnLst>
                                    <p:set>
                                      <p:cBhvr>
                                        <p:cTn id="41" dur="1" fill="hold">
                                          <p:stCondLst>
                                            <p:cond delay="0"/>
                                          </p:stCondLst>
                                        </p:cTn>
                                        <p:tgtEl>
                                          <p:spTgt spid="14339">
                                            <p:txEl>
                                              <p:pRg st="7" end="7"/>
                                            </p:txEl>
                                          </p:spTgt>
                                        </p:tgtEl>
                                        <p:attrNameLst>
                                          <p:attrName>style.visibility</p:attrName>
                                        </p:attrNameLst>
                                      </p:cBhvr>
                                      <p:to>
                                        <p:strVal val="visible"/>
                                      </p:to>
                                    </p:set>
                                    <p:animEffect transition="in" filter="circle(in)">
                                      <p:cBhvr>
                                        <p:cTn id="42" dur="2000"/>
                                        <p:tgtEl>
                                          <p:spTgt spid="1433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nodeType="clickEffect">
                                  <p:stCondLst>
                                    <p:cond delay="0"/>
                                  </p:stCondLst>
                                  <p:childTnLst>
                                    <p:set>
                                      <p:cBhvr>
                                        <p:cTn id="46" dur="1" fill="hold">
                                          <p:stCondLst>
                                            <p:cond delay="0"/>
                                          </p:stCondLst>
                                        </p:cTn>
                                        <p:tgtEl>
                                          <p:spTgt spid="14339">
                                            <p:txEl>
                                              <p:pRg st="8" end="8"/>
                                            </p:txEl>
                                          </p:spTgt>
                                        </p:tgtEl>
                                        <p:attrNameLst>
                                          <p:attrName>style.visibility</p:attrName>
                                        </p:attrNameLst>
                                      </p:cBhvr>
                                      <p:to>
                                        <p:strVal val="visible"/>
                                      </p:to>
                                    </p:set>
                                    <p:animEffect transition="in" filter="circle(in)">
                                      <p:cBhvr>
                                        <p:cTn id="47" dur="2000"/>
                                        <p:tgtEl>
                                          <p:spTgt spid="14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1433215" y="796231"/>
            <a:ext cx="6171902" cy="5636865"/>
          </a:xfrm>
        </p:spPr>
        <p:txBody>
          <a:bodyPr/>
          <a:lstStyle/>
          <a:p>
            <a:r>
              <a:rPr lang="ar-JO" altLang="ar-IQ" sz="2813" b="1"/>
              <a:t>الفصل ال</a:t>
            </a:r>
            <a:r>
              <a:rPr lang="ar-IQ" altLang="ar-IQ" sz="2813" b="1"/>
              <a:t>ثاني:</a:t>
            </a:r>
            <a:r>
              <a:rPr lang="ar-SA" altLang="ar-IQ" sz="2813" b="1"/>
              <a:t> التعلم وبعض مفاهيمه الأساسية:</a:t>
            </a:r>
            <a:endParaRPr lang="ar-IQ" altLang="ar-IQ" sz="2813" b="1"/>
          </a:p>
          <a:p>
            <a:r>
              <a:rPr lang="ar-SA" altLang="ar-IQ" sz="2813" b="1"/>
              <a:t> </a:t>
            </a:r>
            <a:r>
              <a:rPr lang="ar-SA" altLang="ar-IQ" sz="2813"/>
              <a:t>تعريف التعلم، </a:t>
            </a:r>
            <a:endParaRPr lang="ar-IQ" altLang="ar-IQ" sz="2813"/>
          </a:p>
          <a:p>
            <a:r>
              <a:rPr lang="ar-SA" altLang="ar-IQ" sz="2813"/>
              <a:t>الفرق بين التعلم والتعليم</a:t>
            </a:r>
            <a:r>
              <a:rPr lang="en-US" altLang="ar-IQ" sz="2813"/>
              <a:t>...</a:t>
            </a:r>
            <a:endParaRPr lang="ar-IQ" altLang="ar-IQ" sz="2813"/>
          </a:p>
          <a:p>
            <a:r>
              <a:rPr lang="ar-SA" altLang="ar-IQ"/>
              <a:t>العوامل المؤثرة في التعلم</a:t>
            </a:r>
            <a:r>
              <a:rPr lang="ar-IQ" altLang="ar-IQ"/>
              <a:t>: </a:t>
            </a:r>
            <a:r>
              <a:rPr lang="ar-SA" altLang="ar-IQ"/>
              <a:t>(الدافعية– النضج- الاستعداد- التدريب.....)</a:t>
            </a:r>
            <a:endParaRPr lang="ar-IQ" altLang="ar-IQ"/>
          </a:p>
          <a:p>
            <a:r>
              <a:rPr lang="ar-SA" altLang="ar-IQ" sz="2813"/>
              <a:t> شروط التعلم.</a:t>
            </a:r>
            <a:endParaRPr lang="ar-IQ" altLang="ar-IQ" sz="2813"/>
          </a:p>
          <a:p>
            <a:r>
              <a:rPr lang="ar-SA" altLang="ar-IQ" sz="2813"/>
              <a:t>الاتجاهات النظرية حول التعلم.</a:t>
            </a:r>
            <a:endParaRPr lang="ar-IQ" altLang="ar-IQ" sz="2813"/>
          </a:p>
          <a:p>
            <a:endParaRPr lang="en-US" altLang="ar-IQ"/>
          </a:p>
        </p:txBody>
      </p:sp>
    </p:spTree>
    <p:extLst>
      <p:ext uri="{BB962C8B-B14F-4D97-AF65-F5344CB8AC3E}">
        <p14:creationId xmlns:p14="http://schemas.microsoft.com/office/powerpoint/2010/main" val="3620378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barn(inVertical)">
                                      <p:cBhvr>
                                        <p:cTn id="7" dur="500"/>
                                        <p:tgtEl>
                                          <p:spTgt spid="153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5362">
                                            <p:txEl>
                                              <p:pRg st="1" end="1"/>
                                            </p:txEl>
                                          </p:spTgt>
                                        </p:tgtEl>
                                        <p:attrNameLst>
                                          <p:attrName>style.visibility</p:attrName>
                                        </p:attrNameLst>
                                      </p:cBhvr>
                                      <p:to>
                                        <p:strVal val="visible"/>
                                      </p:to>
                                    </p:set>
                                    <p:animEffect transition="in" filter="barn(inVertical)">
                                      <p:cBhvr>
                                        <p:cTn id="12" dur="500"/>
                                        <p:tgtEl>
                                          <p:spTgt spid="1536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5362">
                                            <p:txEl>
                                              <p:pRg st="2" end="2"/>
                                            </p:txEl>
                                          </p:spTgt>
                                        </p:tgtEl>
                                        <p:attrNameLst>
                                          <p:attrName>style.visibility</p:attrName>
                                        </p:attrNameLst>
                                      </p:cBhvr>
                                      <p:to>
                                        <p:strVal val="visible"/>
                                      </p:to>
                                    </p:set>
                                    <p:animEffect transition="in" filter="barn(inVertical)">
                                      <p:cBhvr>
                                        <p:cTn id="17" dur="500"/>
                                        <p:tgtEl>
                                          <p:spTgt spid="1536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5362">
                                            <p:txEl>
                                              <p:pRg st="3" end="3"/>
                                            </p:txEl>
                                          </p:spTgt>
                                        </p:tgtEl>
                                        <p:attrNameLst>
                                          <p:attrName>style.visibility</p:attrName>
                                        </p:attrNameLst>
                                      </p:cBhvr>
                                      <p:to>
                                        <p:strVal val="visible"/>
                                      </p:to>
                                    </p:set>
                                    <p:animEffect transition="in" filter="barn(inVertical)">
                                      <p:cBhvr>
                                        <p:cTn id="22" dur="500"/>
                                        <p:tgtEl>
                                          <p:spTgt spid="1536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15362">
                                            <p:txEl>
                                              <p:pRg st="4" end="4"/>
                                            </p:txEl>
                                          </p:spTgt>
                                        </p:tgtEl>
                                        <p:attrNameLst>
                                          <p:attrName>style.visibility</p:attrName>
                                        </p:attrNameLst>
                                      </p:cBhvr>
                                      <p:to>
                                        <p:strVal val="visible"/>
                                      </p:to>
                                    </p:set>
                                    <p:animEffect transition="in" filter="barn(inVertical)">
                                      <p:cBhvr>
                                        <p:cTn id="27" dur="500"/>
                                        <p:tgtEl>
                                          <p:spTgt spid="1536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15362">
                                            <p:txEl>
                                              <p:pRg st="5" end="5"/>
                                            </p:txEl>
                                          </p:spTgt>
                                        </p:tgtEl>
                                        <p:attrNameLst>
                                          <p:attrName>style.visibility</p:attrName>
                                        </p:attrNameLst>
                                      </p:cBhvr>
                                      <p:to>
                                        <p:strVal val="visible"/>
                                      </p:to>
                                    </p:set>
                                    <p:animEffect transition="in" filter="barn(inVertical)">
                                      <p:cBhvr>
                                        <p:cTn id="32" dur="500"/>
                                        <p:tgtEl>
                                          <p:spTgt spid="1536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3040</TotalTime>
  <Words>1596</Words>
  <Application>Microsoft Office PowerPoint</Application>
  <PresentationFormat>On-screen Show (4:3)</PresentationFormat>
  <Paragraphs>189</Paragraphs>
  <Slides>38</Slides>
  <Notes>5</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38</vt:i4>
      </vt:variant>
    </vt:vector>
  </HeadingPairs>
  <TitlesOfParts>
    <vt:vector size="58" baseType="lpstr">
      <vt:lpstr>Ali_K_Hasan</vt:lpstr>
      <vt:lpstr>Ali_K_Samik</vt:lpstr>
      <vt:lpstr>Ali_k_Sayid</vt:lpstr>
      <vt:lpstr>Ali_K_Sharif bold</vt:lpstr>
      <vt:lpstr>Ali_K_Shrif Bold</vt:lpstr>
      <vt:lpstr>Ali-A-Alwand</vt:lpstr>
      <vt:lpstr>Ali-A-Samik</vt:lpstr>
      <vt:lpstr>Ali-A-Sharif Bold</vt:lpstr>
      <vt:lpstr>Arial</vt:lpstr>
      <vt:lpstr>Calibri</vt:lpstr>
      <vt:lpstr>Lucida Sans Unicode</vt:lpstr>
      <vt:lpstr>MCS Taybah S_U normal.</vt:lpstr>
      <vt:lpstr>PT Bold Heading</vt:lpstr>
      <vt:lpstr>Times New Roman</vt:lpstr>
      <vt:lpstr>Traditional Arabic</vt:lpstr>
      <vt:lpstr>Verdana</vt:lpstr>
      <vt:lpstr>Wingdings</vt:lpstr>
      <vt:lpstr>Wingdings 2</vt:lpstr>
      <vt:lpstr>Wingdings 3</vt:lpstr>
      <vt:lpstr>Concourse</vt:lpstr>
      <vt:lpstr>PowerPoint Presentation</vt:lpstr>
      <vt:lpstr>"ان حاجتنا الى التربية هادفة، كحاجتنا الى الخبز اليومي"!                                               سمير عبدة من مقدمة الكتاب:    التربية والنظام الاجتماعي-برتراند راسل</vt:lpstr>
      <vt:lpstr>PowerPoint Presentation</vt:lpstr>
      <vt:lpstr>متطلبات المقرر</vt:lpstr>
      <vt:lpstr>متطلبات المقرر: (تابع)</vt:lpstr>
      <vt:lpstr>متطلبات المقرر: (تابع)</vt:lpstr>
      <vt:lpstr>الخطة الدراسية</vt:lpstr>
      <vt:lpstr>الفصل الاول:مدخل إلى علم النفس التربوي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تعريف التربية(Education) </vt:lpstr>
      <vt:lpstr>تعريف التعليم: Teaching </vt:lpstr>
      <vt:lpstr>التنشئة الاجتماعية(Socialization):</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deer</dc:creator>
  <cp:lastModifiedBy>High Tech</cp:lastModifiedBy>
  <cp:revision>327</cp:revision>
  <dcterms:created xsi:type="dcterms:W3CDTF">2012-03-04T12:32:24Z</dcterms:created>
  <dcterms:modified xsi:type="dcterms:W3CDTF">2024-05-23T12:33:17Z</dcterms:modified>
</cp:coreProperties>
</file>