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551" r:id="rId2"/>
    <p:sldId id="268" r:id="rId3"/>
    <p:sldId id="269" r:id="rId4"/>
    <p:sldId id="282" r:id="rId5"/>
    <p:sldId id="552" r:id="rId6"/>
    <p:sldId id="271" r:id="rId7"/>
    <p:sldId id="289" r:id="rId8"/>
    <p:sldId id="256" r:id="rId9"/>
    <p:sldId id="258" r:id="rId10"/>
    <p:sldId id="259" r:id="rId11"/>
    <p:sldId id="260" r:id="rId12"/>
    <p:sldId id="285" r:id="rId13"/>
    <p:sldId id="553" r:id="rId14"/>
    <p:sldId id="554" r:id="rId15"/>
    <p:sldId id="555" r:id="rId16"/>
    <p:sldId id="556" r:id="rId17"/>
    <p:sldId id="558" r:id="rId18"/>
    <p:sldId id="557" r:id="rId19"/>
    <p:sldId id="559" r:id="rId20"/>
    <p:sldId id="560" r:id="rId21"/>
    <p:sldId id="561" r:id="rId22"/>
    <p:sldId id="562" r:id="rId23"/>
    <p:sldId id="288" r:id="rId24"/>
    <p:sldId id="563" r:id="rId25"/>
    <p:sldId id="564" r:id="rId26"/>
    <p:sldId id="565" r:id="rId27"/>
    <p:sldId id="566" r:id="rId28"/>
    <p:sldId id="578" r:id="rId29"/>
    <p:sldId id="567" r:id="rId30"/>
    <p:sldId id="568" r:id="rId31"/>
    <p:sldId id="569" r:id="rId32"/>
    <p:sldId id="580" r:id="rId33"/>
    <p:sldId id="5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3" autoAdjust="0"/>
    <p:restoredTop sz="94364" autoAdjust="0"/>
  </p:normalViewPr>
  <p:slideViewPr>
    <p:cSldViewPr snapToGrid="0">
      <p:cViewPr varScale="1">
        <p:scale>
          <a:sx n="66" d="100"/>
          <a:sy n="66"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41427-5D96-4362-B85E-A5D4CF0F8CBA}" type="datetimeFigureOut">
              <a:rPr lang="en-US" smtClean="0"/>
              <a:t>4/4/2023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34867-194D-4A7F-87BD-87D2BCA981B8}" type="slidenum">
              <a:rPr lang="en-US" smtClean="0"/>
              <a:t>‹#›</a:t>
            </a:fld>
            <a:endParaRPr lang="en-US"/>
          </a:p>
        </p:txBody>
      </p:sp>
    </p:spTree>
    <p:extLst>
      <p:ext uri="{BB962C8B-B14F-4D97-AF65-F5344CB8AC3E}">
        <p14:creationId xmlns:p14="http://schemas.microsoft.com/office/powerpoint/2010/main" val="2304636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C612818-EFE1-4DA6-9972-97F6D12086C8}"/>
              </a:ext>
            </a:extLst>
          </p:cNvPr>
          <p:cNvSpPr>
            <a:spLocks noGrp="1" noRot="1" noChangeAspect="1" noChangeArrowheads="1" noTextEdit="1"/>
          </p:cNvSpPr>
          <p:nvPr>
            <p:ph type="sldImg"/>
          </p:nvPr>
        </p:nvSpPr>
        <p:spPr>
          <a:ln/>
        </p:spPr>
      </p:sp>
      <p:sp>
        <p:nvSpPr>
          <p:cNvPr id="89091" name="Notes Placeholder 2">
            <a:extLst>
              <a:ext uri="{FF2B5EF4-FFF2-40B4-BE49-F238E27FC236}">
                <a16:creationId xmlns:a16="http://schemas.microsoft.com/office/drawing/2014/main" id="{5676C17D-740D-4CCB-A386-1CEF1CC08315}"/>
              </a:ext>
            </a:extLst>
          </p:cNvPr>
          <p:cNvSpPr>
            <a:spLocks noGrp="1" noChangeArrowheads="1"/>
          </p:cNvSpPr>
          <p:nvPr>
            <p:ph type="body" idx="1"/>
          </p:nvPr>
        </p:nvSpPr>
        <p:spPr>
          <a:noFill/>
        </p:spPr>
        <p:txBody>
          <a:bodyPr/>
          <a:lstStyle/>
          <a:p>
            <a:endParaRPr lang="ar-IQ" altLang="ar-IQ"/>
          </a:p>
        </p:txBody>
      </p:sp>
      <p:sp>
        <p:nvSpPr>
          <p:cNvPr id="89092" name="Slide Number Placeholder 3">
            <a:extLst>
              <a:ext uri="{FF2B5EF4-FFF2-40B4-BE49-F238E27FC236}">
                <a16:creationId xmlns:a16="http://schemas.microsoft.com/office/drawing/2014/main" id="{8904F285-CCB0-466C-99E1-9FD544FB1677}"/>
              </a:ext>
            </a:extLst>
          </p:cNvPr>
          <p:cNvSpPr>
            <a:spLocks noGrp="1"/>
          </p:cNvSpPr>
          <p:nvPr>
            <p:ph type="sldNum" sz="quarter" idx="5"/>
          </p:nvPr>
        </p:nvSpPr>
        <p:spPr>
          <a:noFill/>
        </p:spPr>
        <p:txBody>
          <a:bodyPr/>
          <a:lstStyle>
            <a:lvl1pPr>
              <a:defRPr sz="5900">
                <a:solidFill>
                  <a:schemeClr val="tx1"/>
                </a:solidFill>
                <a:latin typeface="Times New Roman" panose="02020603050405020304" pitchFamily="18" charset="0"/>
                <a:cs typeface="Traditional Arabic" panose="02020603050405020304" pitchFamily="18" charset="-78"/>
              </a:defRPr>
            </a:lvl1pPr>
            <a:lvl2pPr marL="742950" indent="-285750">
              <a:defRPr sz="5900">
                <a:solidFill>
                  <a:schemeClr val="tx1"/>
                </a:solidFill>
                <a:latin typeface="Times New Roman" panose="02020603050405020304" pitchFamily="18" charset="0"/>
                <a:cs typeface="Traditional Arabic" panose="02020603050405020304" pitchFamily="18" charset="-78"/>
              </a:defRPr>
            </a:lvl2pPr>
            <a:lvl3pPr marL="1143000" indent="-228600">
              <a:defRPr sz="5900">
                <a:solidFill>
                  <a:schemeClr val="tx1"/>
                </a:solidFill>
                <a:latin typeface="Times New Roman" panose="02020603050405020304" pitchFamily="18" charset="0"/>
                <a:cs typeface="Traditional Arabic" panose="02020603050405020304" pitchFamily="18" charset="-78"/>
              </a:defRPr>
            </a:lvl3pPr>
            <a:lvl4pPr marL="1600200" indent="-228600">
              <a:defRPr sz="5900">
                <a:solidFill>
                  <a:schemeClr val="tx1"/>
                </a:solidFill>
                <a:latin typeface="Times New Roman" panose="02020603050405020304" pitchFamily="18" charset="0"/>
                <a:cs typeface="Traditional Arabic" panose="02020603050405020304" pitchFamily="18" charset="-78"/>
              </a:defRPr>
            </a:lvl4pPr>
            <a:lvl5pPr marL="2057400" indent="-228600">
              <a:defRPr sz="5900">
                <a:solidFill>
                  <a:schemeClr val="tx1"/>
                </a:solidFill>
                <a:latin typeface="Times New Roman" panose="02020603050405020304" pitchFamily="18" charset="0"/>
                <a:cs typeface="Traditional Arabic" panose="02020603050405020304" pitchFamily="18" charset="-78"/>
              </a:defRPr>
            </a:lvl5pPr>
            <a:lvl6pPr marL="25146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6pPr>
            <a:lvl7pPr marL="29718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7pPr>
            <a:lvl8pPr marL="34290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8pPr>
            <a:lvl9pPr marL="38862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9pPr>
          </a:lstStyle>
          <a:p>
            <a:fld id="{DC5D2662-B5F9-445B-8C1B-D79D60AD65D3}" type="slidenum">
              <a:rPr lang="ar-SA" altLang="ar-IQ" sz="1200">
                <a:latin typeface="Arial" panose="020B0604020202020204" pitchFamily="34" charset="0"/>
                <a:cs typeface="Arial" panose="020B0604020202020204" pitchFamily="34" charset="0"/>
              </a:rPr>
              <a:pPr/>
              <a:t>1</a:t>
            </a:fld>
            <a:endParaRPr lang="en-US" altLang="ar-IQ" sz="12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25</a:t>
            </a:fld>
            <a:endParaRPr lang="en-US"/>
          </a:p>
        </p:txBody>
      </p:sp>
    </p:spTree>
    <p:extLst>
      <p:ext uri="{BB962C8B-B14F-4D97-AF65-F5344CB8AC3E}">
        <p14:creationId xmlns:p14="http://schemas.microsoft.com/office/powerpoint/2010/main" val="2441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26</a:t>
            </a:fld>
            <a:endParaRPr lang="en-US"/>
          </a:p>
        </p:txBody>
      </p:sp>
    </p:spTree>
    <p:extLst>
      <p:ext uri="{BB962C8B-B14F-4D97-AF65-F5344CB8AC3E}">
        <p14:creationId xmlns:p14="http://schemas.microsoft.com/office/powerpoint/2010/main" val="909651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27</a:t>
            </a:fld>
            <a:endParaRPr lang="en-US"/>
          </a:p>
        </p:txBody>
      </p:sp>
    </p:spTree>
    <p:extLst>
      <p:ext uri="{BB962C8B-B14F-4D97-AF65-F5344CB8AC3E}">
        <p14:creationId xmlns:p14="http://schemas.microsoft.com/office/powerpoint/2010/main" val="3014856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28</a:t>
            </a:fld>
            <a:endParaRPr lang="en-US"/>
          </a:p>
        </p:txBody>
      </p:sp>
    </p:spTree>
    <p:extLst>
      <p:ext uri="{BB962C8B-B14F-4D97-AF65-F5344CB8AC3E}">
        <p14:creationId xmlns:p14="http://schemas.microsoft.com/office/powerpoint/2010/main" val="225996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29</a:t>
            </a:fld>
            <a:endParaRPr lang="en-US"/>
          </a:p>
        </p:txBody>
      </p:sp>
    </p:spTree>
    <p:extLst>
      <p:ext uri="{BB962C8B-B14F-4D97-AF65-F5344CB8AC3E}">
        <p14:creationId xmlns:p14="http://schemas.microsoft.com/office/powerpoint/2010/main" val="3700652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30</a:t>
            </a:fld>
            <a:endParaRPr lang="en-US"/>
          </a:p>
        </p:txBody>
      </p:sp>
    </p:spTree>
    <p:extLst>
      <p:ext uri="{BB962C8B-B14F-4D97-AF65-F5344CB8AC3E}">
        <p14:creationId xmlns:p14="http://schemas.microsoft.com/office/powerpoint/2010/main" val="2699645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31</a:t>
            </a:fld>
            <a:endParaRPr lang="en-US"/>
          </a:p>
        </p:txBody>
      </p:sp>
    </p:spTree>
    <p:extLst>
      <p:ext uri="{BB962C8B-B14F-4D97-AF65-F5344CB8AC3E}">
        <p14:creationId xmlns:p14="http://schemas.microsoft.com/office/powerpoint/2010/main" val="2110424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32</a:t>
            </a:fld>
            <a:endParaRPr lang="en-US"/>
          </a:p>
        </p:txBody>
      </p:sp>
    </p:spTree>
    <p:extLst>
      <p:ext uri="{BB962C8B-B14F-4D97-AF65-F5344CB8AC3E}">
        <p14:creationId xmlns:p14="http://schemas.microsoft.com/office/powerpoint/2010/main" val="286569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F9A419-AC9F-408C-9F31-A67B35ED363F}" type="slidenum">
              <a:rPr lang="en-US" smtClean="0"/>
              <a:t>2</a:t>
            </a:fld>
            <a:endParaRPr lang="en-US"/>
          </a:p>
        </p:txBody>
      </p:sp>
    </p:spTree>
    <p:extLst>
      <p:ext uri="{BB962C8B-B14F-4D97-AF65-F5344CB8AC3E}">
        <p14:creationId xmlns:p14="http://schemas.microsoft.com/office/powerpoint/2010/main" val="234323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17</a:t>
            </a:fld>
            <a:endParaRPr lang="en-US"/>
          </a:p>
        </p:txBody>
      </p:sp>
    </p:spTree>
    <p:extLst>
      <p:ext uri="{BB962C8B-B14F-4D97-AF65-F5344CB8AC3E}">
        <p14:creationId xmlns:p14="http://schemas.microsoft.com/office/powerpoint/2010/main" val="45534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18</a:t>
            </a:fld>
            <a:endParaRPr lang="en-US"/>
          </a:p>
        </p:txBody>
      </p:sp>
    </p:spTree>
    <p:extLst>
      <p:ext uri="{BB962C8B-B14F-4D97-AF65-F5344CB8AC3E}">
        <p14:creationId xmlns:p14="http://schemas.microsoft.com/office/powerpoint/2010/main" val="42854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19</a:t>
            </a:fld>
            <a:endParaRPr lang="en-US"/>
          </a:p>
        </p:txBody>
      </p:sp>
    </p:spTree>
    <p:extLst>
      <p:ext uri="{BB962C8B-B14F-4D97-AF65-F5344CB8AC3E}">
        <p14:creationId xmlns:p14="http://schemas.microsoft.com/office/powerpoint/2010/main" val="3169731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20</a:t>
            </a:fld>
            <a:endParaRPr lang="en-US"/>
          </a:p>
        </p:txBody>
      </p:sp>
    </p:spTree>
    <p:extLst>
      <p:ext uri="{BB962C8B-B14F-4D97-AF65-F5344CB8AC3E}">
        <p14:creationId xmlns:p14="http://schemas.microsoft.com/office/powerpoint/2010/main" val="202661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21</a:t>
            </a:fld>
            <a:endParaRPr lang="en-US"/>
          </a:p>
        </p:txBody>
      </p:sp>
    </p:spTree>
    <p:extLst>
      <p:ext uri="{BB962C8B-B14F-4D97-AF65-F5344CB8AC3E}">
        <p14:creationId xmlns:p14="http://schemas.microsoft.com/office/powerpoint/2010/main" val="3430778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22</a:t>
            </a:fld>
            <a:endParaRPr lang="en-US"/>
          </a:p>
        </p:txBody>
      </p:sp>
    </p:spTree>
    <p:extLst>
      <p:ext uri="{BB962C8B-B14F-4D97-AF65-F5344CB8AC3E}">
        <p14:creationId xmlns:p14="http://schemas.microsoft.com/office/powerpoint/2010/main" val="3312028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24</a:t>
            </a:fld>
            <a:endParaRPr lang="en-US"/>
          </a:p>
        </p:txBody>
      </p:sp>
    </p:spTree>
    <p:extLst>
      <p:ext uri="{BB962C8B-B14F-4D97-AF65-F5344CB8AC3E}">
        <p14:creationId xmlns:p14="http://schemas.microsoft.com/office/powerpoint/2010/main" val="26437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8FC371-6889-4B7A-8E27-DFC343CC767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50796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42965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3764227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35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7753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8FC371-6889-4B7A-8E27-DFC343CC767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37859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FC371-6889-4B7A-8E27-DFC343CC767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34801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FC371-6889-4B7A-8E27-DFC343CC767C}"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85216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FC371-6889-4B7A-8E27-DFC343CC767C}"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350649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C371-6889-4B7A-8E27-DFC343CC767C}"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56704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FC371-6889-4B7A-8E27-DFC343CC767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09650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FC371-6889-4B7A-8E27-DFC343CC767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90033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C371-6889-4B7A-8E27-DFC343CC767C}" type="datetimeFigureOut">
              <a:rPr lang="en-US" smtClean="0"/>
              <a:t>4/4/2023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4BC7F-7387-4869-A5FD-D9AC3777386B}" type="slidenum">
              <a:rPr lang="en-US" smtClean="0"/>
              <a:t>‹#›</a:t>
            </a:fld>
            <a:endParaRPr lang="en-US"/>
          </a:p>
        </p:txBody>
      </p:sp>
    </p:spTree>
    <p:extLst>
      <p:ext uri="{BB962C8B-B14F-4D97-AF65-F5344CB8AC3E}">
        <p14:creationId xmlns:p14="http://schemas.microsoft.com/office/powerpoint/2010/main" val="180901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CE1014AF-B61A-450A-A7CB-D9E233FAFAAE}"/>
              </a:ext>
            </a:extLst>
          </p:cNvPr>
          <p:cNvSpPr>
            <a:spLocks noChangeArrowheads="1"/>
          </p:cNvSpPr>
          <p:nvPr/>
        </p:nvSpPr>
        <p:spPr bwMode="auto">
          <a:xfrm>
            <a:off x="3146245" y="294471"/>
            <a:ext cx="565844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900">
                <a:solidFill>
                  <a:schemeClr val="tx1"/>
                </a:solidFill>
                <a:latin typeface="Times New Roman" panose="02020603050405020304" pitchFamily="18" charset="0"/>
                <a:cs typeface="Traditional Arabic" panose="02020603050405020304" pitchFamily="18" charset="-78"/>
              </a:defRPr>
            </a:lvl1pPr>
            <a:lvl2pPr marL="742950" indent="-285750">
              <a:defRPr sz="5900">
                <a:solidFill>
                  <a:schemeClr val="tx1"/>
                </a:solidFill>
                <a:latin typeface="Times New Roman" panose="02020603050405020304" pitchFamily="18" charset="0"/>
                <a:cs typeface="Traditional Arabic" panose="02020603050405020304" pitchFamily="18" charset="-78"/>
              </a:defRPr>
            </a:lvl2pPr>
            <a:lvl3pPr marL="1143000" indent="-228600">
              <a:defRPr sz="5900">
                <a:solidFill>
                  <a:schemeClr val="tx1"/>
                </a:solidFill>
                <a:latin typeface="Times New Roman" panose="02020603050405020304" pitchFamily="18" charset="0"/>
                <a:cs typeface="Traditional Arabic" panose="02020603050405020304" pitchFamily="18" charset="-78"/>
              </a:defRPr>
            </a:lvl3pPr>
            <a:lvl4pPr marL="1600200" indent="-228600">
              <a:defRPr sz="5900">
                <a:solidFill>
                  <a:schemeClr val="tx1"/>
                </a:solidFill>
                <a:latin typeface="Times New Roman" panose="02020603050405020304" pitchFamily="18" charset="0"/>
                <a:cs typeface="Traditional Arabic" panose="02020603050405020304" pitchFamily="18" charset="-78"/>
              </a:defRPr>
            </a:lvl4pPr>
            <a:lvl5pPr marL="2057400" indent="-228600">
              <a:defRPr sz="5900">
                <a:solidFill>
                  <a:schemeClr val="tx1"/>
                </a:solidFill>
                <a:latin typeface="Times New Roman" panose="02020603050405020304" pitchFamily="18" charset="0"/>
                <a:cs typeface="Traditional Arabic" panose="02020603050405020304" pitchFamily="18" charset="-78"/>
              </a:defRPr>
            </a:lvl5pPr>
            <a:lvl6pPr marL="25146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6pPr>
            <a:lvl7pPr marL="29718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7pPr>
            <a:lvl8pPr marL="34290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8pPr>
            <a:lvl9pPr marL="38862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9pPr>
          </a:lstStyle>
          <a:p>
            <a:pPr algn="ctr" rtl="1" eaLnBrk="1" hangingPunct="1"/>
            <a:endParaRPr lang="ar-IQ" altLang="en-US" sz="3000" dirty="0"/>
          </a:p>
          <a:p>
            <a:pPr algn="ctr" rtl="1" eaLnBrk="1" hangingPunct="1"/>
            <a:r>
              <a:rPr lang="ar-JO" altLang="en-US" sz="3000" dirty="0">
                <a:cs typeface="+mn-cs"/>
              </a:rPr>
              <a:t>ده‌رونزانی</a:t>
            </a:r>
            <a:r>
              <a:rPr lang="ar-IQ" altLang="en-US" sz="3000" dirty="0">
                <a:cs typeface="+mn-cs"/>
              </a:rPr>
              <a:t> </a:t>
            </a:r>
            <a:r>
              <a:rPr lang="ar-JO" altLang="en-US" sz="3000" dirty="0">
                <a:cs typeface="+mn-cs"/>
              </a:rPr>
              <a:t>گه‌شه‌</a:t>
            </a:r>
            <a:endParaRPr lang="ar-IQ" altLang="en-US" sz="3000" dirty="0">
              <a:cs typeface="+mn-cs"/>
            </a:endParaRPr>
          </a:p>
          <a:p>
            <a:pPr algn="ctr" rtl="1" eaLnBrk="1" hangingPunct="1"/>
            <a:r>
              <a:rPr lang="ar-IQ" altLang="en-US" sz="3750" dirty="0">
                <a:cs typeface="Ali-A-Alwand" pitchFamily="2" charset="-78"/>
              </a:rPr>
              <a:t>علم النفس </a:t>
            </a:r>
            <a:r>
              <a:rPr lang="ar-JO" altLang="en-US" sz="3750" dirty="0">
                <a:cs typeface="Ali-A-Alwand" pitchFamily="2" charset="-78"/>
              </a:rPr>
              <a:t>النمو</a:t>
            </a:r>
            <a:endParaRPr lang="ar-IQ" altLang="en-US" sz="3750" dirty="0">
              <a:cs typeface="Ali-A-Alwand" pitchFamily="2" charset="-78"/>
            </a:endParaRPr>
          </a:p>
          <a:p>
            <a:pPr algn="ctr" rtl="1" eaLnBrk="1" hangingPunct="1"/>
            <a:r>
              <a:rPr lang="en-US" altLang="en-US" sz="2250" dirty="0">
                <a:cs typeface="Ali_K_Hasan" pitchFamily="2" charset="-78"/>
              </a:rPr>
              <a:t>Developmental  Psychology</a:t>
            </a:r>
          </a:p>
        </p:txBody>
      </p:sp>
      <p:sp>
        <p:nvSpPr>
          <p:cNvPr id="5" name="Rectangle 4">
            <a:extLst>
              <a:ext uri="{FF2B5EF4-FFF2-40B4-BE49-F238E27FC236}">
                <a16:creationId xmlns:a16="http://schemas.microsoft.com/office/drawing/2014/main" id="{B3E985FE-30C4-4D7D-8440-78BAE7CE25A2}"/>
              </a:ext>
            </a:extLst>
          </p:cNvPr>
          <p:cNvSpPr/>
          <p:nvPr/>
        </p:nvSpPr>
        <p:spPr>
          <a:xfrm>
            <a:off x="3173830" y="4797152"/>
            <a:ext cx="5600402" cy="1994392"/>
          </a:xfrm>
          <a:prstGeom prst="rect">
            <a:avLst/>
          </a:prstGeom>
        </p:spPr>
        <p:txBody>
          <a:bodyPr>
            <a:spAutoFit/>
          </a:bodyPr>
          <a:lstStyle/>
          <a:p>
            <a:pPr algn="ctr">
              <a:defRPr/>
            </a:pPr>
            <a:endParaRPr lang="ar-IQ" sz="2400" dirty="0">
              <a:solidFill>
                <a:schemeClr val="tx1">
                  <a:lumMod val="75000"/>
                  <a:lumOff val="25000"/>
                </a:schemeClr>
              </a:solidFill>
            </a:endParaRPr>
          </a:p>
          <a:p>
            <a:pPr algn="ctr">
              <a:defRPr/>
            </a:pPr>
            <a:r>
              <a:rPr lang="ar-JO" sz="2400" dirty="0">
                <a:solidFill>
                  <a:schemeClr val="tx1">
                    <a:lumMod val="75000"/>
                    <a:lumOff val="25000"/>
                  </a:schemeClr>
                </a:solidFill>
              </a:rPr>
              <a:t>مدرس المادة : </a:t>
            </a:r>
            <a:r>
              <a:rPr lang="ar-JO" sz="2400" dirty="0">
                <a:solidFill>
                  <a:srgbClr val="C00000"/>
                </a:solidFill>
              </a:rPr>
              <a:t>عمر گرده‌نازێی</a:t>
            </a:r>
            <a:endParaRPr lang="en-US" sz="2400" dirty="0">
              <a:solidFill>
                <a:srgbClr val="C00000"/>
              </a:solidFill>
            </a:endParaRPr>
          </a:p>
          <a:p>
            <a:pPr algn="ctr">
              <a:defRPr/>
            </a:pPr>
            <a:r>
              <a:rPr lang="en-US" sz="2400" dirty="0">
                <a:solidFill>
                  <a:srgbClr val="C00000"/>
                </a:solidFill>
              </a:rPr>
              <a:t>Omar.ahme@su.edu.krd</a:t>
            </a:r>
            <a:endParaRPr lang="ar-JO" sz="2400" dirty="0">
              <a:solidFill>
                <a:srgbClr val="C00000"/>
              </a:solidFill>
            </a:endParaRPr>
          </a:p>
          <a:p>
            <a:pPr algn="ctr" rtl="1" eaLnBrk="1" hangingPunct="1">
              <a:lnSpc>
                <a:spcPct val="90000"/>
              </a:lnSpc>
              <a:defRPr/>
            </a:pPr>
            <a:r>
              <a:rPr lang="ar-JO" altLang="ar-IQ" sz="2400" dirty="0">
                <a:cs typeface="Traditional Arabic" pitchFamily="18" charset="0"/>
              </a:rPr>
              <a:t>07504641031</a:t>
            </a:r>
          </a:p>
          <a:p>
            <a:pPr algn="ctr">
              <a:defRPr/>
            </a:pPr>
            <a:endParaRPr lang="en-US" sz="3000" dirty="0"/>
          </a:p>
        </p:txBody>
      </p:sp>
      <p:sp>
        <p:nvSpPr>
          <p:cNvPr id="13317" name="Rectangle 1">
            <a:extLst>
              <a:ext uri="{FF2B5EF4-FFF2-40B4-BE49-F238E27FC236}">
                <a16:creationId xmlns:a16="http://schemas.microsoft.com/office/drawing/2014/main" id="{E87CEE7F-2586-436E-9BB9-8B2FC6229D75}"/>
              </a:ext>
            </a:extLst>
          </p:cNvPr>
          <p:cNvSpPr>
            <a:spLocks noChangeArrowheads="1"/>
          </p:cNvSpPr>
          <p:nvPr/>
        </p:nvSpPr>
        <p:spPr bwMode="auto">
          <a:xfrm>
            <a:off x="4609951" y="914550"/>
            <a:ext cx="2785318" cy="10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90000"/>
              </a:lnSpc>
              <a:defRPr/>
            </a:pPr>
            <a:endParaRPr lang="ar-IQ" altLang="ar-IQ" sz="3300">
              <a:cs typeface="Ali_K_Samik" pitchFamily="2" charset="-78"/>
            </a:endParaRPr>
          </a:p>
          <a:p>
            <a:pPr algn="ctr" rtl="1" eaLnBrk="1" hangingPunct="1">
              <a:lnSpc>
                <a:spcPct val="90000"/>
              </a:lnSpc>
              <a:defRPr/>
            </a:pPr>
            <a:endParaRPr lang="ar-IQ" altLang="ar-IQ" sz="3300">
              <a:cs typeface="Ali_K_Samik" pitchFamily="2" charset="-78"/>
            </a:endParaRPr>
          </a:p>
        </p:txBody>
      </p:sp>
      <p:sp>
        <p:nvSpPr>
          <p:cNvPr id="7" name="Rectangle 6">
            <a:extLst>
              <a:ext uri="{FF2B5EF4-FFF2-40B4-BE49-F238E27FC236}">
                <a16:creationId xmlns:a16="http://schemas.microsoft.com/office/drawing/2014/main" id="{430645B7-73B3-4976-9219-27AE1E3684E9}"/>
              </a:ext>
            </a:extLst>
          </p:cNvPr>
          <p:cNvSpPr/>
          <p:nvPr/>
        </p:nvSpPr>
        <p:spPr>
          <a:xfrm>
            <a:off x="3173760" y="2474721"/>
            <a:ext cx="5657701" cy="2462213"/>
          </a:xfrm>
          <a:prstGeom prst="rect">
            <a:avLst/>
          </a:prstGeom>
        </p:spPr>
        <p:txBody>
          <a:bodyPr>
            <a:spAutoFit/>
          </a:bodyPr>
          <a:lstStyle/>
          <a:p>
            <a:pPr algn="ctr">
              <a:defRPr/>
            </a:pPr>
            <a:r>
              <a:rPr lang="ar-IQ" sz="3000" dirty="0">
                <a:cs typeface="Ali-A-Samik" pitchFamily="2" charset="-78"/>
              </a:rPr>
              <a:t>كلية التربية/قسم اللغة العربية/المرحلة الثانية</a:t>
            </a:r>
          </a:p>
          <a:p>
            <a:pPr algn="ctr">
              <a:defRPr/>
            </a:pPr>
            <a:r>
              <a:rPr lang="ar-IQ" sz="3000" dirty="0">
                <a:cs typeface="Ali-A-Samik" pitchFamily="2" charset="-78"/>
              </a:rPr>
              <a:t>سنة الدراسية </a:t>
            </a:r>
            <a:r>
              <a:rPr lang="ar-IQ" sz="3000" dirty="0" smtClean="0">
                <a:cs typeface="Ali_K_Samik" pitchFamily="2" charset="-78"/>
              </a:rPr>
              <a:t>2022-2023</a:t>
            </a:r>
            <a:endParaRPr lang="ar-JO" sz="3000" dirty="0">
              <a:cs typeface="Ali_K_Samik" pitchFamily="2" charset="-78"/>
            </a:endParaRPr>
          </a:p>
          <a:p>
            <a:pPr algn="ctr">
              <a:defRPr/>
            </a:pPr>
            <a:endParaRPr lang="ar-JO" sz="3000" dirty="0">
              <a:cs typeface="Ali_K_Samik" pitchFamily="2" charset="-78"/>
            </a:endParaRPr>
          </a:p>
          <a:p>
            <a:pPr algn="ctr">
              <a:defRPr/>
            </a:pPr>
            <a:r>
              <a:rPr lang="ar-JO" sz="4000" b="1" dirty="0"/>
              <a:t>الفصل </a:t>
            </a:r>
            <a:r>
              <a:rPr lang="ar-IQ" sz="4000" b="1" dirty="0" smtClean="0"/>
              <a:t>الثالث</a:t>
            </a:r>
            <a:endParaRPr lang="ar-IQ" sz="4000" b="1" dirty="0"/>
          </a:p>
          <a:p>
            <a:pPr algn="ctr"/>
            <a:r>
              <a:rPr lang="ar-IQ" sz="2400" b="1" smtClean="0"/>
              <a:t>مراحل المراهقة</a:t>
            </a:r>
            <a:endParaRPr lang="en-US" sz="2400" dirty="0">
              <a:solidFill>
                <a:srgbClr val="FF0000"/>
              </a:solidFill>
            </a:endParaRPr>
          </a:p>
        </p:txBody>
      </p:sp>
      <p:pic>
        <p:nvPicPr>
          <p:cNvPr id="10" name="Picture 9">
            <a:extLst>
              <a:ext uri="{FF2B5EF4-FFF2-40B4-BE49-F238E27FC236}">
                <a16:creationId xmlns:a16="http://schemas.microsoft.com/office/drawing/2014/main" id="{65E11C31-36D1-4B72-AB19-8AFE2691AC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9538" y="908721"/>
            <a:ext cx="1605223" cy="1554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C48DE35E-E1E3-4355-8D54-68D8E8496BE6}"/>
              </a:ext>
            </a:extLst>
          </p:cNvPr>
          <p:cNvPicPr/>
          <p:nvPr/>
        </p:nvPicPr>
        <p:blipFill>
          <a:blip r:embed="rId4">
            <a:extLst>
              <a:ext uri="{28A0092B-C50C-407E-A947-70E740481C1C}">
                <a14:useLocalDpi xmlns:a14="http://schemas.microsoft.com/office/drawing/2010/main" val="0"/>
              </a:ext>
            </a:extLst>
          </a:blip>
          <a:stretch>
            <a:fillRect/>
          </a:stretch>
        </p:blipFill>
        <p:spPr>
          <a:xfrm>
            <a:off x="8717533" y="908720"/>
            <a:ext cx="1605223" cy="1477328"/>
          </a:xfrm>
          <a:prstGeom prst="rect">
            <a:avLst/>
          </a:prstGeom>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464658" y="2750973"/>
            <a:ext cx="3038723"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71253"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19911"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822148"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919338" y="-172637"/>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379325"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9451622" y="2893750"/>
            <a:ext cx="3102898" cy="523220"/>
          </a:xfrm>
          <a:prstGeom prst="rect">
            <a:avLst/>
          </a:prstGeom>
          <a:noFill/>
        </p:spPr>
        <p:txBody>
          <a:bodyPr wrap="square" rtlCol="0">
            <a:spAutoFit/>
          </a:bodyPr>
          <a:lstStyle/>
          <a:p>
            <a:r>
              <a:rPr lang="ar-JO" sz="2800" dirty="0"/>
              <a:t>هه‌رزه‌كاری یاخی</a:t>
            </a:r>
            <a:endParaRPr lang="en-US" sz="2800" b="1" dirty="0"/>
          </a:p>
        </p:txBody>
      </p:sp>
      <p:sp>
        <p:nvSpPr>
          <p:cNvPr id="21" name="Rectangle 20"/>
          <p:cNvSpPr/>
          <p:nvPr/>
        </p:nvSpPr>
        <p:spPr>
          <a:xfrm>
            <a:off x="-13785738"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3392946"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905648"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4" name="TextBox 3"/>
          <p:cNvSpPr txBox="1"/>
          <p:nvPr/>
        </p:nvSpPr>
        <p:spPr>
          <a:xfrm>
            <a:off x="699355" y="1451379"/>
            <a:ext cx="8118727" cy="5016758"/>
          </a:xfrm>
          <a:prstGeom prst="rect">
            <a:avLst/>
          </a:prstGeom>
          <a:noFill/>
        </p:spPr>
        <p:txBody>
          <a:bodyPr wrap="square" rtlCol="0">
            <a:spAutoFit/>
          </a:bodyPr>
          <a:lstStyle/>
          <a:p>
            <a:pPr algn="just" rtl="1"/>
            <a:r>
              <a:rPr lang="ar-SA" sz="3200" dirty="0"/>
              <a:t>وتمثل هذا النوع من المراهقة ما يتسم به بعض المراهقين من تمرد وعدوان موجه ضد الأسرة والمدرسة بل لأي شكل من أشكال السلطة بل أحياناً ضد الذات ، ويهمل واجباته المدرسية بشكل كبير  . ويقوم المراهق بأعمال تخريبية ، وبمحاولات انتقامية ، واختراع قصص المغامرات ، التي يحاول فيها إظهار قوته . </a:t>
            </a:r>
            <a:endParaRPr lang="ar-IQ" sz="3200" dirty="0"/>
          </a:p>
          <a:p>
            <a:pPr algn="just" rtl="1"/>
            <a:r>
              <a:rPr lang="ar-SA" sz="2400" dirty="0"/>
              <a:t>وقد يرجع ذلك إلى إحساس المراهق بالظلم وإهمال الآخرين له ( وخاصة الأسرة )  ، أو أن أحداً لا يهتم به ، كما أن لأساليب التربية الأسرية الضاغطة القائمة على النبذ والحرمان والقسوة ، وكثرة الإحباطات ( شعور المراهق بالفشل ) دوراً كبيراً في هذا النوع من المراهقين العدوانية . </a:t>
            </a:r>
            <a:endParaRPr lang="en-US" sz="2400" dirty="0"/>
          </a:p>
          <a:p>
            <a:pPr algn="just" rtl="1"/>
            <a:endParaRPr lang="en-US" sz="3200" dirty="0"/>
          </a:p>
        </p:txBody>
      </p:sp>
      <p:sp>
        <p:nvSpPr>
          <p:cNvPr id="2" name="TextBox 1"/>
          <p:cNvSpPr txBox="1"/>
          <p:nvPr/>
        </p:nvSpPr>
        <p:spPr>
          <a:xfrm>
            <a:off x="6664271" y="204836"/>
            <a:ext cx="4525139" cy="584775"/>
          </a:xfrm>
          <a:prstGeom prst="rect">
            <a:avLst/>
          </a:prstGeom>
          <a:noFill/>
        </p:spPr>
        <p:txBody>
          <a:bodyPr wrap="square" rtlCol="0">
            <a:spAutoFit/>
          </a:bodyPr>
          <a:lstStyle/>
          <a:p>
            <a:pPr rtl="1"/>
            <a:r>
              <a:rPr lang="ar-SA" sz="3200" dirty="0"/>
              <a:t>3 – المراهقة العدوانية المتمردة.</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233" y="1"/>
            <a:ext cx="1810133" cy="1508444"/>
          </a:xfrm>
          <a:prstGeom prst="rect">
            <a:avLst/>
          </a:prstGeom>
        </p:spPr>
      </p:pic>
    </p:spTree>
    <p:extLst>
      <p:ext uri="{BB962C8B-B14F-4D97-AF65-F5344CB8AC3E}">
        <p14:creationId xmlns:p14="http://schemas.microsoft.com/office/powerpoint/2010/main" val="12494575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378519" y="2741619"/>
            <a:ext cx="3175699"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5718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33979"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864352"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999400"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393392"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9485833" y="2849301"/>
            <a:ext cx="2903623" cy="523220"/>
          </a:xfrm>
          <a:prstGeom prst="rect">
            <a:avLst/>
          </a:prstGeom>
          <a:noFill/>
        </p:spPr>
        <p:txBody>
          <a:bodyPr wrap="square" rtlCol="0">
            <a:spAutoFit/>
          </a:bodyPr>
          <a:lstStyle/>
          <a:p>
            <a:r>
              <a:rPr lang="ar-JO" sz="2800" dirty="0"/>
              <a:t>هه‌رزه‌كاری یاخی</a:t>
            </a:r>
            <a:endParaRPr lang="en-US" sz="2800" b="1" dirty="0"/>
          </a:p>
        </p:txBody>
      </p:sp>
      <p:sp>
        <p:nvSpPr>
          <p:cNvPr id="21" name="Rectangle 20"/>
          <p:cNvSpPr/>
          <p:nvPr/>
        </p:nvSpPr>
        <p:spPr>
          <a:xfrm>
            <a:off x="-152010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887268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9153913" y="2894875"/>
            <a:ext cx="2442012" cy="523220"/>
          </a:xfrm>
          <a:prstGeom prst="rect">
            <a:avLst/>
          </a:prstGeom>
          <a:noFill/>
        </p:spPr>
        <p:txBody>
          <a:bodyPr wrap="square" rtlCol="0">
            <a:spAutoFit/>
          </a:bodyPr>
          <a:lstStyle/>
          <a:p>
            <a:r>
              <a:rPr lang="ar-JO" sz="2800" b="1" dirty="0"/>
              <a:t>هه‌رزه‌كاری لاده‌ر</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611886" y="3429000"/>
            <a:ext cx="9764587" cy="3108543"/>
          </a:xfrm>
          <a:prstGeom prst="rect">
            <a:avLst/>
          </a:prstGeom>
          <a:noFill/>
        </p:spPr>
        <p:txBody>
          <a:bodyPr wrap="square" rtlCol="0">
            <a:spAutoFit/>
          </a:bodyPr>
          <a:lstStyle/>
          <a:p>
            <a:pPr algn="just" rtl="1"/>
            <a:r>
              <a:rPr lang="ar-SA" sz="2800" dirty="0"/>
              <a:t>ويكون المراهق في هذا النوع من المراهقة ، منحل أخلاقيا ومنهار نفسياً ، منغمس في ألوان مختلفة من السلوك المنحرف كالإدمان على المخدرات أو السرقة أو تكوين عصابات منحلة أخلاقياً ،  ويبدو إن المراهقين في هذه المجموعة قد تعرضوا إلى خبرات مؤلمة أو صدمات عاطفية عنيفة أثرت على تفكيرهم ووجدانهم لبعض الوقت . </a:t>
            </a:r>
            <a:endParaRPr lang="en-US" sz="2800" dirty="0"/>
          </a:p>
          <a:p>
            <a:pPr algn="just" rtl="1"/>
            <a:r>
              <a:rPr lang="ar-SA" sz="2800" dirty="0"/>
              <a:t>كما أن انعدام الرقابة الأسرية أو ضعفها، والقسوة الشديدة في المعاملة (الاستخدام المستمر للعقاب ) ، وتجاهل الرغبات والحاجات أو التدليل الزائد، والصحبة السيئة، كلها عوامل مؤثرة تؤدي إلى مراهقة منحرفة. </a:t>
            </a:r>
            <a:endParaRPr lang="en-US" sz="2800" dirty="0"/>
          </a:p>
        </p:txBody>
      </p:sp>
      <p:sp>
        <p:nvSpPr>
          <p:cNvPr id="6" name="TextBox 5"/>
          <p:cNvSpPr txBox="1"/>
          <p:nvPr/>
        </p:nvSpPr>
        <p:spPr>
          <a:xfrm>
            <a:off x="7568711" y="175889"/>
            <a:ext cx="3660133" cy="523220"/>
          </a:xfrm>
          <a:prstGeom prst="rect">
            <a:avLst/>
          </a:prstGeom>
          <a:noFill/>
        </p:spPr>
        <p:txBody>
          <a:bodyPr wrap="square" rtlCol="0">
            <a:spAutoFit/>
          </a:bodyPr>
          <a:lstStyle/>
          <a:p>
            <a:pPr rtl="1"/>
            <a:r>
              <a:rPr lang="ar-SA" sz="2800" dirty="0"/>
              <a:t>4- المراهقة المنحرفة.</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291" y="876455"/>
            <a:ext cx="2619375" cy="17430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86" y="657829"/>
            <a:ext cx="3878866" cy="2401451"/>
          </a:xfrm>
          <a:prstGeom prst="rect">
            <a:avLst/>
          </a:prstGeom>
        </p:spPr>
      </p:pic>
    </p:spTree>
    <p:extLst>
      <p:ext uri="{BB962C8B-B14F-4D97-AF65-F5344CB8AC3E}">
        <p14:creationId xmlns:p14="http://schemas.microsoft.com/office/powerpoint/2010/main" val="33303357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مرحلة المراهقة</a:t>
            </a:r>
            <a:endParaRPr lang="en-US" dirty="0"/>
          </a:p>
        </p:txBody>
      </p:sp>
      <p:sp>
        <p:nvSpPr>
          <p:cNvPr id="3" name="Content Placeholder 2"/>
          <p:cNvSpPr>
            <a:spLocks noGrp="1"/>
          </p:cNvSpPr>
          <p:nvPr>
            <p:ph idx="1"/>
          </p:nvPr>
        </p:nvSpPr>
        <p:spPr>
          <a:xfrm>
            <a:off x="1264920" y="1879248"/>
            <a:ext cx="9768840" cy="4316600"/>
          </a:xfrm>
        </p:spPr>
        <p:txBody>
          <a:bodyPr>
            <a:noAutofit/>
          </a:bodyPr>
          <a:lstStyle/>
          <a:p>
            <a:pPr algn="just" rtl="1"/>
            <a:r>
              <a:rPr lang="ar-SA" sz="4000" dirty="0"/>
              <a:t>كان معتقدا وحتى وقت قصير أن المراهقة مرحلة واحدة متجانسة تبدأ بوصول الولد أو البنت إلى مرحلة البلوغ ، وتنتهي بالوصول إلى النضج القانوني   ( سن الرشد ) إلا أن البحوث الحديثة التي أجريت لدراسة التغيرات في السلوك خلال مرحلة المراهقة أكدت على أن معدل سرعة التغيرات التي تحدث في بداية المراهقة أسرع منها في نهايتها .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82" y="365125"/>
            <a:ext cx="3105150" cy="1476375"/>
          </a:xfrm>
          <a:prstGeom prst="rect">
            <a:avLst/>
          </a:prstGeom>
        </p:spPr>
      </p:pic>
    </p:spTree>
    <p:extLst>
      <p:ext uri="{BB962C8B-B14F-4D97-AF65-F5344CB8AC3E}">
        <p14:creationId xmlns:p14="http://schemas.microsoft.com/office/powerpoint/2010/main" val="176084760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b="1" dirty="0"/>
              <a:t>مرحلة المراهقة</a:t>
            </a:r>
            <a:endParaRPr lang="en-US" dirty="0"/>
          </a:p>
        </p:txBody>
      </p:sp>
      <p:sp>
        <p:nvSpPr>
          <p:cNvPr id="3" name="Content Placeholder 2"/>
          <p:cNvSpPr>
            <a:spLocks noGrp="1"/>
          </p:cNvSpPr>
          <p:nvPr>
            <p:ph idx="1"/>
          </p:nvPr>
        </p:nvSpPr>
        <p:spPr>
          <a:xfrm>
            <a:off x="464821" y="1324303"/>
            <a:ext cx="10917882" cy="4477407"/>
          </a:xfrm>
        </p:spPr>
        <p:txBody>
          <a:bodyPr>
            <a:noAutofit/>
          </a:bodyPr>
          <a:lstStyle/>
          <a:p>
            <a:pPr algn="r" rtl="1"/>
            <a:r>
              <a:rPr lang="ar-SA" sz="3200" dirty="0"/>
              <a:t> ـ لذا لجأ البعض إلى تحديد المراهقة بالمرحلة السنية من (  13 ـ 19 سنة ) .</a:t>
            </a:r>
            <a:endParaRPr lang="ar-JO" sz="3200" dirty="0"/>
          </a:p>
          <a:p>
            <a:pPr algn="r" rtl="1"/>
            <a:endParaRPr lang="en-US" sz="3200" dirty="0"/>
          </a:p>
          <a:p>
            <a:pPr algn="r" rtl="1"/>
            <a:r>
              <a:rPr lang="ar-SA" sz="3200" dirty="0"/>
              <a:t>ـ بينما لجأ البعض الأخر إلى تقسيم مرحلة المراهقة إلى ثلاث مراحل ، وهي : المراهقة المبكرة من 12 ـ 14 سنة ، والمراهقة الوسطى من 15 ـ 17 سنة ، والمراهقة المتأخرة من 18 ـ 21 سنة ، وذلك على أساس ربطها بالمراحل التعليمية </a:t>
            </a:r>
            <a:r>
              <a:rPr lang="ar-SA" sz="3200" b="1" dirty="0"/>
              <a:t>( المرحلة المتوسطة ـ المرحلة الثانوية ـ مرحلة التعليم العالي ) .</a:t>
            </a:r>
            <a:endParaRPr lang="ar-JO" sz="3200" b="1" dirty="0"/>
          </a:p>
          <a:p>
            <a:pPr algn="r" rtl="1"/>
            <a:endParaRPr lang="en-US" sz="3200" dirty="0"/>
          </a:p>
          <a:p>
            <a:pPr algn="r" rtl="1"/>
            <a:r>
              <a:rPr lang="ar-SA" sz="3200" dirty="0"/>
              <a:t>ـ كما فضل البعض الآخر من العلماء تقسيم مرحلة المراهقة إلى مرحلتين هما :</a:t>
            </a:r>
            <a:endParaRPr lang="en-US" sz="3200" dirty="0"/>
          </a:p>
          <a:p>
            <a:pPr algn="r" rtl="1"/>
            <a:r>
              <a:rPr lang="ar-SA" sz="3200" dirty="0"/>
              <a:t>المراهقة </a:t>
            </a:r>
            <a:r>
              <a:rPr lang="ar-SA" sz="3200" b="1" dirty="0"/>
              <a:t>المبكرة</a:t>
            </a:r>
            <a:r>
              <a:rPr lang="ar-SA" sz="3200" dirty="0"/>
              <a:t> ( 12 ـ 18 ) ، والمراهقة </a:t>
            </a:r>
            <a:r>
              <a:rPr lang="ar-SA" sz="3200" b="1" dirty="0"/>
              <a:t>المتأخرة</a:t>
            </a:r>
            <a:r>
              <a:rPr lang="ar-SA" sz="3200" dirty="0"/>
              <a:t>  ( 18 ـ 22 ) . </a:t>
            </a:r>
            <a:endParaRPr lang="en-US" sz="3200" dirty="0"/>
          </a:p>
        </p:txBody>
      </p:sp>
    </p:spTree>
    <p:extLst>
      <p:ext uri="{BB962C8B-B14F-4D97-AF65-F5344CB8AC3E}">
        <p14:creationId xmlns:p14="http://schemas.microsoft.com/office/powerpoint/2010/main" val="78255473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المراهقة المبكرة</a:t>
            </a:r>
            <a:endParaRPr lang="en-US" dirty="0"/>
          </a:p>
        </p:txBody>
      </p:sp>
      <p:sp>
        <p:nvSpPr>
          <p:cNvPr id="3" name="Content Placeholder 2"/>
          <p:cNvSpPr>
            <a:spLocks noGrp="1"/>
          </p:cNvSpPr>
          <p:nvPr>
            <p:ph idx="1"/>
          </p:nvPr>
        </p:nvSpPr>
        <p:spPr>
          <a:xfrm>
            <a:off x="464821" y="1324303"/>
            <a:ext cx="10917882" cy="4477407"/>
          </a:xfrm>
        </p:spPr>
        <p:txBody>
          <a:bodyPr>
            <a:noAutofit/>
          </a:bodyPr>
          <a:lstStyle/>
          <a:p>
            <a:pPr algn="just" rtl="1"/>
            <a:r>
              <a:rPr lang="ar-SA" sz="4000" dirty="0"/>
              <a:t>مع بداية المراهقة المبكرة لا يعتبر الطفل نفسه طفلا بسبب ما يطرأ على جسمه من تغيرات جسمية وفسيولوجية سريعة ، إلا أن الوالدين والمعلمين ما زالوا ينظرون إليه على أنه طفلا . ، وعادة ما يؤدي هذا التناقض إلى الشعور بالإضطراب النفسي لدى المراهقين وإلى سلوكيات غير مرغوب فيها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475" y="4457700"/>
            <a:ext cx="3067050" cy="1485900"/>
          </a:xfrm>
          <a:prstGeom prst="rect">
            <a:avLst/>
          </a:prstGeom>
        </p:spPr>
      </p:pic>
    </p:spTree>
    <p:extLst>
      <p:ext uri="{BB962C8B-B14F-4D97-AF65-F5344CB8AC3E}">
        <p14:creationId xmlns:p14="http://schemas.microsoft.com/office/powerpoint/2010/main" val="377556148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الجسمي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sz="4000" dirty="0"/>
              <a:t>يتسم النمو الجسمي في المراهقة المبكرة بالسرعة الكبيرة ، وتستمر طفرة النمو في المراهقة المبكرة لفترة  زمنية تبلغ ( 3 سنوات ) ، وذلك بعد النمو الهادئ في المرحلة السابقة  ( الطفولة المتاخرة ) .</a:t>
            </a:r>
            <a:endParaRPr lang="ar-JO" sz="4000" dirty="0"/>
          </a:p>
          <a:p>
            <a:pPr algn="r" rtl="1"/>
            <a:r>
              <a:rPr lang="ar-SA" dirty="0"/>
              <a:t>وتصل أقصى سرعة للنمو الجسمي في المراهقة المبكرة لدى الذكور في سن ( 14 سنة ) ، ولدى الإناث في سن ( 12 سنة ) .</a:t>
            </a:r>
            <a:endParaRPr lang="en-US" dirty="0"/>
          </a:p>
          <a:p>
            <a:pPr algn="r" rtl="1"/>
            <a:r>
              <a:rPr lang="ar-SA" dirty="0"/>
              <a:t>ويتأثر النمو الجسمي في المراهقة المبكرة  بعوامل عديدة من أهمها  : </a:t>
            </a:r>
            <a:endParaRPr lang="en-US" dirty="0"/>
          </a:p>
          <a:p>
            <a:pPr algn="r" rtl="1"/>
            <a:r>
              <a:rPr lang="ar-SA" dirty="0"/>
              <a:t>ـ الوراثة .</a:t>
            </a:r>
            <a:r>
              <a:rPr lang="ar-JO" dirty="0"/>
              <a:t> </a:t>
            </a:r>
            <a:r>
              <a:rPr lang="ar-SA" dirty="0"/>
              <a:t>ـ نوع الجنس . ـ التغذية .</a:t>
            </a:r>
            <a:r>
              <a:rPr lang="ar-JO" dirty="0"/>
              <a:t> </a:t>
            </a:r>
            <a:r>
              <a:rPr lang="ar-SA" dirty="0"/>
              <a:t>ـ إفرازات الغدد ، وخاصة الغدة النخامية وإفرازها لهرمون النمو . </a:t>
            </a:r>
            <a:endParaRPr lang="en-US" dirty="0"/>
          </a:p>
          <a:p>
            <a:pPr algn="r" rtl="1"/>
            <a:endParaRPr lang="en-US" sz="4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85" y="0"/>
            <a:ext cx="2866571" cy="1164544"/>
          </a:xfrm>
          <a:prstGeom prst="rect">
            <a:avLst/>
          </a:prstGeom>
        </p:spPr>
      </p:pic>
    </p:spTree>
    <p:extLst>
      <p:ext uri="{BB962C8B-B14F-4D97-AF65-F5344CB8AC3E}">
        <p14:creationId xmlns:p14="http://schemas.microsoft.com/office/powerpoint/2010/main" val="598519182"/>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الحركي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dirty="0"/>
              <a:t>نتيجة للنمو الجسمي السريع في مرحلة المراهقة المبكرة ، الذي ينعكس أثرة على النمو الحركي ، تتسم حركات المراهق بما يلي :</a:t>
            </a:r>
            <a:endParaRPr lang="en-US" dirty="0"/>
          </a:p>
          <a:p>
            <a:pPr algn="r" rtl="1"/>
            <a:r>
              <a:rPr lang="ar-SA" b="1" dirty="0"/>
              <a:t>1 ـ الافتقار للرشاقة : </a:t>
            </a:r>
            <a:r>
              <a:rPr lang="ar-SA" dirty="0"/>
              <a:t>ويظهر ذلك في الحركات التي تتطلب حسن التوافق بين أجزاء الجسم .</a:t>
            </a:r>
            <a:endParaRPr lang="en-US" dirty="0"/>
          </a:p>
          <a:p>
            <a:pPr algn="r" rtl="1"/>
            <a:r>
              <a:rPr lang="ar-SA" b="1" dirty="0"/>
              <a:t>2 ـ نقص هادفية الحركات : </a:t>
            </a:r>
            <a:r>
              <a:rPr lang="ar-SA" dirty="0"/>
              <a:t>حيث لا يستطيع المراهق تنظيم حركاته لمحاولة تحقيق هدف معين .</a:t>
            </a:r>
            <a:endParaRPr lang="en-US" dirty="0"/>
          </a:p>
          <a:p>
            <a:pPr algn="r" rtl="1"/>
            <a:r>
              <a:rPr lang="ar-SA" b="1" dirty="0"/>
              <a:t>3 ـ الزيادة المفرطة في الحركات : </a:t>
            </a:r>
            <a:r>
              <a:rPr lang="ar-SA" dirty="0"/>
              <a:t>حيث يبذل المراهق جهدا كبيرا في أداء الحركات و التي لا تتطلب بذل هذا الجهد ، الأمر الذي يشعره بسرعة التعب مع أقل مجهود .</a:t>
            </a:r>
            <a:endParaRPr lang="en-US" dirty="0"/>
          </a:p>
          <a:p>
            <a:pPr algn="r" rtl="1"/>
            <a:r>
              <a:rPr lang="ar-SA" b="1" dirty="0"/>
              <a:t>4 ـ عدم الاستقرار الحركي : </a:t>
            </a:r>
            <a:r>
              <a:rPr lang="ar-SA" dirty="0"/>
              <a:t>فالمراهق يجد صعوبة في المكوث أو الجلوس لفترة طويلة صامتا ، فنلاحظ أنه دائم الحركة بيديه ، وينشغل باللعب </a:t>
            </a:r>
            <a:r>
              <a:rPr lang="ar-JO" dirty="0"/>
              <a:t> </a:t>
            </a:r>
            <a:r>
              <a:rPr lang="ar-SA" dirty="0"/>
              <a:t>أمامه من أدوات أو أشياء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26" y="5134733"/>
            <a:ext cx="1780897" cy="1333954"/>
          </a:xfrm>
          <a:prstGeom prst="rect">
            <a:avLst/>
          </a:prstGeom>
        </p:spPr>
      </p:pic>
    </p:spTree>
    <p:extLst>
      <p:ext uri="{BB962C8B-B14F-4D97-AF65-F5344CB8AC3E}">
        <p14:creationId xmlns:p14="http://schemas.microsoft.com/office/powerpoint/2010/main" val="338074386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العقلي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dirty="0"/>
              <a:t>ينمو الذكاء ، وتنضج القدرات العقلية الخاصة ، ويكون قادر على القيام بالعمليات العقلية العليا كالتفكير والتذكر والتخيل , والتفكير المجرد .</a:t>
            </a:r>
            <a:endParaRPr lang="en-US" dirty="0"/>
          </a:p>
          <a:p>
            <a:pPr algn="r" rtl="1"/>
            <a:r>
              <a:rPr lang="ar-SA" dirty="0"/>
              <a:t>ويستمر نمو الجانب الموروث من الذكاء حتى سن السادسة عشر تقريبا ، أما الجانب المكتسب فيستمر في النمو طوال عمر الإنسان طالما أنه يتعلم ويتدرب ويكتسب المعلومات و الخبرات .</a:t>
            </a:r>
            <a:endParaRPr lang="ar-JO" dirty="0"/>
          </a:p>
          <a:p>
            <a:pPr algn="r" rtl="1"/>
            <a:endParaRPr lang="ar-JO" dirty="0"/>
          </a:p>
          <a:p>
            <a:pPr algn="r" rtl="1"/>
            <a:r>
              <a:rPr lang="ar-SA" dirty="0"/>
              <a:t>ينتمي المراهق في المراهقة المبكرة إلى مرحلة </a:t>
            </a:r>
            <a:r>
              <a:rPr lang="ar-SA" b="1" dirty="0"/>
              <a:t>” العمليات الصورية ” </a:t>
            </a:r>
            <a:r>
              <a:rPr lang="ar-SA" dirty="0"/>
              <a:t>في نموذج بياجية للنمو المعرفي .  </a:t>
            </a:r>
            <a:endParaRPr lang="en-US" dirty="0"/>
          </a:p>
          <a:p>
            <a:pPr algn="r" rtl="1"/>
            <a:endParaRPr lang="en-US" dirty="0"/>
          </a:p>
          <a:p>
            <a:pPr algn="r" rtl="1"/>
            <a:r>
              <a:rPr lang="ar-JO" sz="3200" b="1" dirty="0"/>
              <a:t> </a:t>
            </a:r>
            <a:r>
              <a:rPr lang="ar-SA" sz="3200" b="1" dirty="0"/>
              <a:t>ويمكن توضيح نمو العمليات العقلية في المراهقة المبكرة كما يلي :</a:t>
            </a:r>
            <a:endParaRPr lang="en-US" sz="3200" b="1" dirty="0"/>
          </a:p>
        </p:txBody>
      </p:sp>
    </p:spTree>
    <p:extLst>
      <p:ext uri="{BB962C8B-B14F-4D97-AF65-F5344CB8AC3E}">
        <p14:creationId xmlns:p14="http://schemas.microsoft.com/office/powerpoint/2010/main" val="257663527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العقلي</a:t>
            </a:r>
            <a:endParaRPr lang="en-US" dirty="0"/>
          </a:p>
        </p:txBody>
      </p:sp>
      <p:sp>
        <p:nvSpPr>
          <p:cNvPr id="3" name="Content Placeholder 2"/>
          <p:cNvSpPr>
            <a:spLocks noGrp="1"/>
          </p:cNvSpPr>
          <p:nvPr>
            <p:ph idx="1"/>
          </p:nvPr>
        </p:nvSpPr>
        <p:spPr>
          <a:xfrm>
            <a:off x="334624" y="1995213"/>
            <a:ext cx="10917882" cy="4619297"/>
          </a:xfrm>
        </p:spPr>
        <p:txBody>
          <a:bodyPr>
            <a:noAutofit/>
          </a:bodyPr>
          <a:lstStyle/>
          <a:p>
            <a:pPr algn="r" rtl="1"/>
            <a:r>
              <a:rPr lang="ar-SA" b="1" dirty="0"/>
              <a:t>1ـ الإدراك : </a:t>
            </a:r>
            <a:r>
              <a:rPr lang="ar-SA" dirty="0"/>
              <a:t>يعبر هذا المصطلح عن عملية تفسير المثيرات الحسية المختلفة وإعطائها معنى محدد ، وينمو الإدراك في هذه المرحلة ويتحول من المستوى الحسي إلى المستوى المعنوي المجدرد .</a:t>
            </a:r>
            <a:endParaRPr lang="en-US" dirty="0"/>
          </a:p>
          <a:p>
            <a:pPr algn="r" rtl="1"/>
            <a:r>
              <a:rPr lang="ar-SA" b="1" dirty="0"/>
              <a:t>2 ـ التذكر : </a:t>
            </a:r>
            <a:r>
              <a:rPr lang="ar-SA" dirty="0"/>
              <a:t>يعبر هذا المصطلح عن القدرة على استدعاء الخبرات أو المواقف التي حدثت في الماضي ، وتنمو عمليه التذكر لدى المراهق وتزداد قدرته على  الاستدعاء والتعرف من حيث المدى والمدة ، كما ينمو التذكر اعتمادا على الفهم . </a:t>
            </a:r>
            <a:endParaRPr lang="en-US" dirty="0"/>
          </a:p>
          <a:p>
            <a:pPr algn="r" rtl="1"/>
            <a:r>
              <a:rPr lang="ar-SA" b="1" dirty="0"/>
              <a:t>3ـ التفكير : </a:t>
            </a:r>
            <a:r>
              <a:rPr lang="ar-SA" dirty="0"/>
              <a:t>هو القدرة على إدراك العلاقات بين الأشياء والمواقف ، ويتأثر تفكير المراهق بالبيئة التي يعيش فيها وعلى حل المشكلات التي تواجهه .</a:t>
            </a:r>
            <a:endParaRPr lang="en-US" dirty="0"/>
          </a:p>
          <a:p>
            <a:pPr algn="r" rtl="1"/>
            <a:r>
              <a:rPr lang="ar-SA" dirty="0"/>
              <a:t>ويهتم المراهق في هذه المرحلة اهتماما شديدا بالمدرسة وتكون قدرته على التحصيل كبيرة نتيجة تعطشه لمعرفه الحقائق ويهتم بالتفكير ، إذ يبدأ فعلا في إدراك قدرته على التفكير .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114" y="118788"/>
            <a:ext cx="2438400" cy="1876425"/>
          </a:xfrm>
          <a:prstGeom prst="rect">
            <a:avLst/>
          </a:prstGeom>
        </p:spPr>
      </p:pic>
    </p:spTree>
    <p:extLst>
      <p:ext uri="{BB962C8B-B14F-4D97-AF65-F5344CB8AC3E}">
        <p14:creationId xmlns:p14="http://schemas.microsoft.com/office/powerpoint/2010/main" val="177036090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0"/>
            <a:ext cx="10515600" cy="672832"/>
          </a:xfrm>
        </p:spPr>
        <p:txBody>
          <a:bodyPr>
            <a:normAutofit fontScale="90000"/>
          </a:bodyPr>
          <a:lstStyle/>
          <a:p>
            <a:pPr algn="ctr" rtl="1"/>
            <a:r>
              <a:rPr lang="ar-SA" dirty="0"/>
              <a:t>النمو الانفعالي</a:t>
            </a:r>
            <a:endParaRPr lang="en-US" dirty="0"/>
          </a:p>
        </p:txBody>
      </p:sp>
      <p:sp>
        <p:nvSpPr>
          <p:cNvPr id="3" name="Content Placeholder 2"/>
          <p:cNvSpPr>
            <a:spLocks noGrp="1"/>
          </p:cNvSpPr>
          <p:nvPr>
            <p:ph idx="1"/>
          </p:nvPr>
        </p:nvSpPr>
        <p:spPr>
          <a:xfrm>
            <a:off x="363220" y="754203"/>
            <a:ext cx="11727179" cy="6103797"/>
          </a:xfrm>
        </p:spPr>
        <p:txBody>
          <a:bodyPr>
            <a:noAutofit/>
          </a:bodyPr>
          <a:lstStyle/>
          <a:p>
            <a:pPr algn="r" rtl="1"/>
            <a:r>
              <a:rPr lang="ar-SA" dirty="0"/>
              <a:t>تختلف انفعالات المراهق في هذه المرحلة عن انفعالات الطفولة ، وانفعالات مرحلة الشباب .</a:t>
            </a:r>
            <a:endParaRPr lang="en-US" dirty="0"/>
          </a:p>
          <a:p>
            <a:pPr algn="r" rtl="1"/>
            <a:r>
              <a:rPr lang="ar-SA" dirty="0"/>
              <a:t>يقوم المراهق بحركات لا تدل على الاتزان الانفعالي .</a:t>
            </a:r>
            <a:endParaRPr lang="en-US" dirty="0"/>
          </a:p>
          <a:p>
            <a:pPr algn="r" rtl="1"/>
            <a:r>
              <a:rPr lang="ar-SA" dirty="0"/>
              <a:t>تتأثر انفعالات المراهق بالنمو العضوي الداخلي وخاصة ضمور الغدة الصنوبرية بعد نشاطها لفترة طويلة . وكلها عمليات فسيولوجية داخلية تؤثر في انفعالات المراهق .</a:t>
            </a:r>
            <a:endParaRPr lang="en-US" dirty="0"/>
          </a:p>
          <a:p>
            <a:pPr algn="r" rtl="1"/>
            <a:r>
              <a:rPr lang="ar-SA" dirty="0"/>
              <a:t>ونتيجة للتغيرات الجسمية التي تطرأ على المراهق يشعر أنه لم يعد طفلا يخضع سلوكه لرقابة الأسرة ويرغب في الاستقلال والاعتماد على النفس ، إلا أن الأسرة تود أن تمارس رقابتها وإشرافها بهدف توفيرالحماية له .</a:t>
            </a:r>
            <a:endParaRPr lang="en-US" dirty="0"/>
          </a:p>
          <a:p>
            <a:pPr algn="r" rtl="1"/>
            <a:r>
              <a:rPr lang="ar-SA" dirty="0"/>
              <a:t>وبالتالي يعاني المراهق من التضارب بين حاجته للشعور بالاستقلال والاعتماد على النفس ، وبين حاجته إلى التقبل الاجتماعي من الآخرين واحترامهم له ، وثقتهم به . </a:t>
            </a:r>
            <a:endParaRPr lang="en-US" dirty="0"/>
          </a:p>
          <a:p>
            <a:pPr algn="r" rtl="1"/>
            <a:r>
              <a:rPr lang="ar-SA" dirty="0"/>
              <a:t>ويهرب المراهق من عالم الواقع إلى عالم الخيال عن طريق ”  أحلام اليقظة ” والتي يشبع فيها حاجاته ورغباته التي لا يستطيع إشباعها في الواقع ، وبالتالي فهي تمثل خليطا بين الواقع والخيال .</a:t>
            </a:r>
            <a:endParaRPr lang="en-US" dirty="0"/>
          </a:p>
          <a:p>
            <a:pPr algn="r" rtl="1"/>
            <a:r>
              <a:rPr lang="ar-SA" dirty="0"/>
              <a:t>ولا خطر على المراهق من أحلام اليقظة طالما تتم بصورة متقطعة ولا تتعارض مع أعماله ولا تعوقه عن تأديه واجباته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99" y="180747"/>
            <a:ext cx="2876550" cy="1590675"/>
          </a:xfrm>
          <a:prstGeom prst="rect">
            <a:avLst/>
          </a:prstGeom>
        </p:spPr>
      </p:pic>
    </p:spTree>
    <p:extLst>
      <p:ext uri="{BB962C8B-B14F-4D97-AF65-F5344CB8AC3E}">
        <p14:creationId xmlns:p14="http://schemas.microsoft.com/office/powerpoint/2010/main" val="32569894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8" name="Cloud 7"/>
          <p:cNvSpPr/>
          <p:nvPr/>
        </p:nvSpPr>
        <p:spPr>
          <a:xfrm>
            <a:off x="1097280" y="1569720"/>
            <a:ext cx="5551714" cy="3635856"/>
          </a:xfrm>
          <a:prstGeom prst="cloud">
            <a:avLst/>
          </a:prstGeom>
          <a:solidFill>
            <a:schemeClr val="accent1">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sz="4000" dirty="0">
              <a:solidFill>
                <a:srgbClr val="FF0000"/>
              </a:solidFill>
            </a:endParaRPr>
          </a:p>
        </p:txBody>
      </p:sp>
    </p:spTree>
    <p:extLst>
      <p:ext uri="{BB962C8B-B14F-4D97-AF65-F5344CB8AC3E}">
        <p14:creationId xmlns:p14="http://schemas.microsoft.com/office/powerpoint/2010/main" val="2877070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الاجتماعي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r" rtl="1"/>
            <a:r>
              <a:rPr lang="ar-SA" dirty="0"/>
              <a:t>تعتبر حياة المراهق الاجتماعية أكثر اتساعا وشمولا من حياة الطفولة ، ففي هذه المرحلة تستمر عمليات التنشئة الاجتماعية للمراهق ، حيث تستمر عمليات اكساب المراهق القيم الخلقية والدينية ، والمعايير الاجتماعية وخاصة من الأشخاص المهمين في حياته مثل الآباء والمعلمين</a:t>
            </a:r>
            <a:r>
              <a:rPr lang="ar-IQ" dirty="0"/>
              <a:t>.</a:t>
            </a:r>
            <a:endParaRPr lang="en-US" dirty="0"/>
          </a:p>
          <a:p>
            <a:pPr algn="r" rtl="1"/>
            <a:r>
              <a:rPr lang="ar-SA" b="1" dirty="0"/>
              <a:t>ومن مظاهر النمو الاجتماعي في المراهقة المبكرة :</a:t>
            </a:r>
            <a:endParaRPr lang="en-US" b="1" dirty="0"/>
          </a:p>
          <a:p>
            <a:pPr algn="r" rtl="1"/>
            <a:r>
              <a:rPr lang="ar-SA" dirty="0"/>
              <a:t>1 ـ الاهتمام الشديد بالمظهر والملبس .</a:t>
            </a:r>
            <a:endParaRPr lang="en-US" dirty="0"/>
          </a:p>
          <a:p>
            <a:pPr algn="r" rtl="1"/>
            <a:r>
              <a:rPr lang="ar-SA" dirty="0"/>
              <a:t>2 ـ الخضوع لجماعة الأصدقاء والزملاء .</a:t>
            </a:r>
            <a:endParaRPr lang="en-US" dirty="0"/>
          </a:p>
          <a:p>
            <a:pPr algn="r" rtl="1"/>
            <a:r>
              <a:rPr lang="ar-SA" dirty="0"/>
              <a:t>3 ـ اتساع دائرة التفاعل الاجتماعي .</a:t>
            </a:r>
            <a:endParaRPr lang="en-US" dirty="0"/>
          </a:p>
          <a:p>
            <a:pPr algn="r" rtl="1"/>
            <a:r>
              <a:rPr lang="ar-SA" dirty="0"/>
              <a:t>ويهتم المراهق بالأنشطة الاجتماعية ، فيشترك في الأنشطة المدرسية المختلفة ، وفي مشروعات خدمة البيئة ، كما يهتم بالمشاهير ، ويحاول التعرف عليهم ومراسلتهم ، ويكون مثله الأعلى منهم بل يعمل على التوحد مع شخصياتهم .</a:t>
            </a:r>
            <a:endParaRPr lang="en-US" dirty="0"/>
          </a:p>
          <a:p>
            <a:pPr algn="r" rtl="1"/>
            <a:r>
              <a:rPr lang="ar-SA" dirty="0"/>
              <a:t>وتتسم هذه المرحلة بالمسايرة الاجتماعية حيث يحاول المراهق مجاراة المعايير السلوكية التي تحددها الجماعة مع محاولاته المستمرة للانسجام مع الوسط الاجتماعي المحيط .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8682" y="2371497"/>
            <a:ext cx="3105150" cy="1476375"/>
          </a:xfrm>
          <a:prstGeom prst="rect">
            <a:avLst/>
          </a:prstGeom>
        </p:spPr>
      </p:pic>
    </p:spTree>
    <p:extLst>
      <p:ext uri="{BB962C8B-B14F-4D97-AF65-F5344CB8AC3E}">
        <p14:creationId xmlns:p14="http://schemas.microsoft.com/office/powerpoint/2010/main" val="266801186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الخلقي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يختلف المراهق عن الطفل في أنه لا يتقبل أي مبدأ خلقي دون مناقشة ، فالمراهق يناقش في صراحة كل ما يصدر عن والديه من أعمال ، فيقبل منها ما يتمشى مع منطقه ويرفض الباقي .</a:t>
            </a:r>
            <a:endParaRPr lang="en-US" dirty="0"/>
          </a:p>
          <a:p>
            <a:pPr algn="just" rtl="1"/>
            <a:r>
              <a:rPr lang="ar-SA" dirty="0"/>
              <a:t>ويرتبط النمو الخلقي ارتباطا وثيقا بالنمو الاجتماعي ، وبالنمو الديني ، وبمدى ارتباط المراهق بالشعائر الدينية ، وبمدى ما تعرض له من سمات خلقية تكونت لديه في مراحل الطفولة . </a:t>
            </a:r>
            <a:endParaRPr lang="en-US" dirty="0"/>
          </a:p>
          <a:p>
            <a:pPr algn="just" rtl="1"/>
            <a:r>
              <a:rPr lang="ar-SA" dirty="0"/>
              <a:t>وفي بعض الأحيان نجد تباعدا بين السلوك الفعلي للمراهق ، وبين ما يعرفه من معايير السلوك الأخلاقي ، فيعتبر المراهق أن الغش في الامتحانات نوع من التعاون مع الزملاء ، وربما يرجع ذلك إلى التناقض بين القول والعمل في سلوك بعض المحيطين به وخاصة الوالدين والمعلمين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9204" y="4040792"/>
            <a:ext cx="4848453" cy="2525561"/>
          </a:xfrm>
          <a:prstGeom prst="rect">
            <a:avLst/>
          </a:prstGeom>
        </p:spPr>
      </p:pic>
    </p:spTree>
    <p:extLst>
      <p:ext uri="{BB962C8B-B14F-4D97-AF65-F5344CB8AC3E}">
        <p14:creationId xmlns:p14="http://schemas.microsoft.com/office/powerpoint/2010/main" val="299008250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الخلقي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r" rtl="1"/>
            <a:r>
              <a:rPr lang="ar-SA" b="1" dirty="0"/>
              <a:t>دور المربي</a:t>
            </a:r>
            <a:r>
              <a:rPr lang="ar-IQ" b="1" dirty="0"/>
              <a:t>ي</a:t>
            </a:r>
            <a:r>
              <a:rPr lang="ar-SA" b="1" dirty="0"/>
              <a:t>ن تجاه المراهقة المبكرة</a:t>
            </a:r>
            <a:endParaRPr lang="en-US" dirty="0"/>
          </a:p>
          <a:p>
            <a:pPr algn="r" rtl="1"/>
            <a:r>
              <a:rPr lang="ar-SA" dirty="0"/>
              <a:t>1 ـ الإعداد المعرفي والثقافي والنفسي للمراهق خلال مرحلة الطفولة المتأخرة .</a:t>
            </a:r>
            <a:endParaRPr lang="en-US" dirty="0"/>
          </a:p>
          <a:p>
            <a:pPr algn="r" rtl="1"/>
            <a:r>
              <a:rPr lang="ar-SA" dirty="0"/>
              <a:t>2 ـ تعريف المراهق كيفية التعامل مع نفسه خلال تلك المرحلة ومع الآخرين أيضا .</a:t>
            </a:r>
            <a:endParaRPr lang="en-US" dirty="0"/>
          </a:p>
          <a:p>
            <a:pPr algn="r" rtl="1"/>
            <a:r>
              <a:rPr lang="ar-SA" dirty="0"/>
              <a:t>3 ـ إتاحة الفرصة للمراهق لكي يمارس الأنشطة التي تساعده على استنفاذ طاقته الجسمية والانفعالية والتنافس الإيجابي </a:t>
            </a:r>
            <a:endParaRPr lang="en-US" dirty="0"/>
          </a:p>
          <a:p>
            <a:pPr algn="r" rtl="1"/>
            <a:r>
              <a:rPr lang="ar-SA" dirty="0"/>
              <a:t>4 ـ مراعاة الفروق الفردية بين المراهقين .</a:t>
            </a:r>
            <a:endParaRPr lang="en-US" dirty="0"/>
          </a:p>
          <a:p>
            <a:pPr algn="r" rtl="1"/>
            <a:r>
              <a:rPr lang="ar-SA" dirty="0"/>
              <a:t>5 ـ الاهتمام بتدريب المراهق على كيفية حل مشكلاته المادية والنفسية والاجتماعية بنفسه .</a:t>
            </a:r>
            <a:endParaRPr lang="en-US" dirty="0"/>
          </a:p>
          <a:p>
            <a:pPr algn="r" rtl="1"/>
            <a:r>
              <a:rPr lang="ar-SA" dirty="0"/>
              <a:t>6 ـ تدريب المراهق على كيفية اتخاذ القرارات المناسبة وخاصة فيما يتعلق بمستقبله التعليمي والمهني . </a:t>
            </a:r>
            <a:endParaRPr lang="en-US" dirty="0"/>
          </a:p>
        </p:txBody>
      </p:sp>
    </p:spTree>
    <p:extLst>
      <p:ext uri="{BB962C8B-B14F-4D97-AF65-F5344CB8AC3E}">
        <p14:creationId xmlns:p14="http://schemas.microsoft.com/office/powerpoint/2010/main" val="248169307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6720"/>
            <a:ext cx="6019800" cy="6019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174970">
            <a:off x="8549640" y="3649980"/>
            <a:ext cx="3505200" cy="1304925"/>
          </a:xfrm>
          <a:prstGeom prst="rect">
            <a:avLst/>
          </a:prstGeom>
        </p:spPr>
      </p:pic>
      <p:sp>
        <p:nvSpPr>
          <p:cNvPr id="8" name="TextBox 7"/>
          <p:cNvSpPr txBox="1"/>
          <p:nvPr/>
        </p:nvSpPr>
        <p:spPr>
          <a:xfrm rot="19290202">
            <a:off x="4665621" y="3221927"/>
            <a:ext cx="5040616" cy="1569660"/>
          </a:xfrm>
          <a:prstGeom prst="rect">
            <a:avLst/>
          </a:prstGeom>
          <a:noFill/>
        </p:spPr>
        <p:txBody>
          <a:bodyPr wrap="square" rtlCol="0">
            <a:spAutoFit/>
          </a:bodyPr>
          <a:lstStyle/>
          <a:p>
            <a:r>
              <a:rPr lang="en-US" sz="9600" b="1" dirty="0">
                <a:ln w="6600">
                  <a:solidFill>
                    <a:schemeClr val="accent2"/>
                  </a:solidFill>
                  <a:prstDash val="solid"/>
                </a:ln>
                <a:solidFill>
                  <a:srgbClr val="FFFFFF"/>
                </a:solidFill>
                <a:effectLst>
                  <a:outerShdw dist="38100" dir="2700000" algn="tl" rotWithShape="0">
                    <a:schemeClr val="accent2"/>
                  </a:outerShdw>
                </a:effectLst>
              </a:rPr>
              <a:t>For Your</a:t>
            </a:r>
          </a:p>
        </p:txBody>
      </p:sp>
    </p:spTree>
    <p:extLst>
      <p:ext uri="{BB962C8B-B14F-4D97-AF65-F5344CB8AC3E}">
        <p14:creationId xmlns:p14="http://schemas.microsoft.com/office/powerpoint/2010/main" val="1062203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المراهقة المتأخرة </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sz="3200" dirty="0"/>
              <a:t>مرحلة المراهقة المتـأخرة</a:t>
            </a:r>
            <a:endParaRPr lang="en-US" sz="3200" dirty="0"/>
          </a:p>
          <a:p>
            <a:pPr algn="just" rtl="1"/>
            <a:r>
              <a:rPr lang="ar-SA" sz="3200" dirty="0"/>
              <a:t>تتميز مرحلة المراهقة المتأخرة بأنها مرحلة اكتمال النضج ، حيث يتمتع الفرد في هذه المرحلة بقمة القوة الصحة والشباب .</a:t>
            </a:r>
            <a:endParaRPr lang="en-US" sz="3200" dirty="0"/>
          </a:p>
          <a:p>
            <a:pPr algn="just" rtl="1"/>
            <a:r>
              <a:rPr lang="ar-SA" sz="3200" dirty="0"/>
              <a:t>كما تتميز بأنها مرحلة اتخاذ القرارات الصعبة ، حيث يتخذ المراهق قرار اختيار تخصص</a:t>
            </a:r>
            <a:r>
              <a:rPr lang="ar-IQ" sz="3200" dirty="0"/>
              <a:t>ه</a:t>
            </a:r>
            <a:r>
              <a:rPr lang="ar-SA" sz="3200" dirty="0"/>
              <a:t> الأكاديمي ، أوقرار مهنتة، أو قرار الزواج .. وغيرها من القرارات التي تتعلق بمستقبله .  </a:t>
            </a:r>
            <a:endParaRPr lang="en-US" sz="3200" dirty="0"/>
          </a:p>
        </p:txBody>
      </p:sp>
    </p:spTree>
    <p:extLst>
      <p:ext uri="{BB962C8B-B14F-4D97-AF65-F5344CB8AC3E}">
        <p14:creationId xmlns:p14="http://schemas.microsoft.com/office/powerpoint/2010/main" val="342137452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الجسمي والفسيولوجي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ينخفض معدل سرعة النمو الجسمي في هذه المرحلة ، وذلك بعد الإنجاز الكبير الذي تحقق في مرحلة المراهقة المبكرة ، فيزداد الطول زيادة طفيفة عند كلا الجنسين ، ويصبح الذكور أطول من الإناث .</a:t>
            </a:r>
            <a:endParaRPr lang="en-US" dirty="0"/>
          </a:p>
          <a:p>
            <a:pPr algn="just" rtl="1"/>
            <a:r>
              <a:rPr lang="ar-SA" dirty="0"/>
              <a:t>ويبلغ متوسط طول الذكور ( 170.8 سم ) تقريبا في سن 21 سنة ، ويبلغ متوسط طول الإناث ( 159.3سم ) في سن 21 سنة .</a:t>
            </a:r>
            <a:endParaRPr lang="en-US" dirty="0"/>
          </a:p>
          <a:p>
            <a:pPr algn="just" rtl="1"/>
            <a:r>
              <a:rPr lang="ar-SA" dirty="0"/>
              <a:t>ويبلغ متوسط وزن الذكور ( 65.3 كج ) تقريبا في سن 21 سنة ، كما يبلغ متوسط وزن الإناث ( 55.8 كج ) تقريبا في سن 21 سنة .</a:t>
            </a:r>
            <a:endParaRPr lang="en-US" dirty="0"/>
          </a:p>
          <a:p>
            <a:pPr algn="just" rtl="1"/>
            <a:r>
              <a:rPr lang="ar-SA" dirty="0"/>
              <a:t>ويلاحظ على المراهق في هذه المرحلة التناسب بين أعضاء الجسم الذي كان مفقودا في المراحل السابقة حتى يصل في نهاية المرحلة إلى النسب الصحيحة كما تقاس بمعايير </a:t>
            </a:r>
            <a:r>
              <a:rPr lang="ar-SA" dirty="0" smtClean="0"/>
              <a:t>الراشدين</a:t>
            </a:r>
            <a:endParaRPr lang="en-US" dirty="0"/>
          </a:p>
          <a:p>
            <a:pPr algn="just" rtl="1"/>
            <a:r>
              <a:rPr lang="ar-SA" dirty="0"/>
              <a:t>ومن الملاحظات الواضحة خلال هذه المرحلة إقبال المراهق على الطعام بشراهة لحاجة النمو الجسمي إليه ، ويمكن وصف هذه المرحلة بأنها مرحلة صحة جيدة ومقاومة للأمراض .</a:t>
            </a:r>
            <a:endParaRPr lang="en-US" dirty="0"/>
          </a:p>
          <a:p>
            <a:pPr algn="just" rtl="1"/>
            <a:r>
              <a:rPr lang="ar-SA" dirty="0"/>
              <a:t>وللمربين دورا مهما في توجيه النشاط الجسمي للمراهق في أنشطة مفيدة كالأنشطة الرياضية وممارسة الهوايات المفيدة مع الاهتمام بالوعي الصحي للمراهق .</a:t>
            </a:r>
            <a:endParaRPr lang="en-US" dirty="0"/>
          </a:p>
        </p:txBody>
      </p:sp>
    </p:spTree>
    <p:extLst>
      <p:ext uri="{BB962C8B-B14F-4D97-AF65-F5344CB8AC3E}">
        <p14:creationId xmlns:p14="http://schemas.microsoft.com/office/powerpoint/2010/main" val="2328090645"/>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الحركي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النمو الحركي يأخذ في الاستقرار نتيجة الاستقرار التدريجي في النمو الجسمي والنفسي بعد الطفرة الكبيرة في النمو الجسمي والفسيولوجي خلال المرحلة السابقة ، وينعكس هذا الاستقرار على التآزر الحركي فلا يشعر المراهق بالإضطراب الحركي الذي كان سائدا في المراهقة المبكرة . </a:t>
            </a:r>
            <a:endParaRPr lang="en-US" dirty="0"/>
          </a:p>
          <a:p>
            <a:pPr algn="just" rtl="1"/>
            <a:r>
              <a:rPr lang="ar-SA" dirty="0"/>
              <a:t>ومن أهم ملامح النمو الحركي في مرحلة المراهقة المتأخرة ما يلي :</a:t>
            </a:r>
            <a:endParaRPr lang="en-US" dirty="0"/>
          </a:p>
          <a:p>
            <a:pPr algn="just" rtl="1"/>
            <a:r>
              <a:rPr lang="ar-SA" dirty="0"/>
              <a:t>1 ـ التوافق والإنسجام الحركي .</a:t>
            </a:r>
            <a:endParaRPr lang="en-US" dirty="0"/>
          </a:p>
          <a:p>
            <a:pPr algn="just" rtl="1"/>
            <a:r>
              <a:rPr lang="ar-SA" dirty="0"/>
              <a:t>2 ـ التحكم في أجزاء الجسم بكل دقة .</a:t>
            </a:r>
            <a:endParaRPr lang="en-US" dirty="0"/>
          </a:p>
          <a:p>
            <a:pPr algn="just" rtl="1"/>
            <a:r>
              <a:rPr lang="ar-SA" dirty="0"/>
              <a:t>3 ـ الزيادة في القوة الجسمية والعضلية .</a:t>
            </a:r>
            <a:endParaRPr lang="en-US" dirty="0"/>
          </a:p>
          <a:p>
            <a:pPr algn="just" rtl="1"/>
            <a:r>
              <a:rPr lang="ar-SA" dirty="0"/>
              <a:t>وتظهر الفروق بين الجنسين في النمو الحركي حيث يصل البنين إلى مستويات عالية في الأداء البدني الذي يحتاج إلى قوة عضلية ، بينما تصل البنات إلى المستويات العالية في المهارات التي تحتاج إلى توافقات دقيقة كالأصابع . </a:t>
            </a:r>
            <a:endParaRPr lang="en-US" dirty="0"/>
          </a:p>
        </p:txBody>
      </p:sp>
    </p:spTree>
    <p:extLst>
      <p:ext uri="{BB962C8B-B14F-4D97-AF65-F5344CB8AC3E}">
        <p14:creationId xmlns:p14="http://schemas.microsoft.com/office/powerpoint/2010/main" val="94364500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العقلي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يتزايد الاهتمام بالتحصيل الدراسي في هذه المرحلة وخاصة في نهاية المرحلة الثانوية ، وتزداد قدرة المراهق على التحصيل ، وتزداد سرعته في القراءة ، ويستطيع استخدام مصادر المعرفة المختلفة ، مثل الكتب ، والإنترنت ، ووسائل الإعلام المقروءة ، والمسموعة والمرئية  </a:t>
            </a:r>
            <a:r>
              <a:rPr lang="ar-SA" dirty="0" smtClean="0"/>
              <a:t>.</a:t>
            </a:r>
            <a:endParaRPr lang="ar-IQ" dirty="0" smtClean="0"/>
          </a:p>
          <a:p>
            <a:pPr algn="just" rtl="1"/>
            <a:endParaRPr lang="en-US" dirty="0"/>
          </a:p>
          <a:p>
            <a:pPr algn="just" rtl="1"/>
            <a:r>
              <a:rPr lang="ar-SA" dirty="0"/>
              <a:t>وينمو التفكير المجرد ، والتفكير المنطقي نتيجة زيادة الخبرات واتساع المدارك ونمو المعارف ، وتنمو قدرة المراهق على الطلاقة الفكرية والتي تعني ( القدرة على استدعاء أكبر عدد من الأفكار في موقف معين ) وهي أحد قدرات التفكير الابتكاري . </a:t>
            </a:r>
            <a:endParaRPr lang="ar-IQ" dirty="0" smtClean="0"/>
          </a:p>
          <a:p>
            <a:pPr algn="just" rtl="1"/>
            <a:endParaRPr lang="en-US" dirty="0"/>
          </a:p>
          <a:p>
            <a:pPr algn="just" rtl="1"/>
            <a:r>
              <a:rPr lang="ar-SA" dirty="0"/>
              <a:t>وقد أظهرت الكثير من الدراسات عدم وجود فروق بين الجنسين في مستوى الذكاء ، إلا أن الدراسات دلت على وجود فروق بين الجنسين في القدرات الخاصة </a:t>
            </a:r>
            <a:endParaRPr lang="en-US" dirty="0"/>
          </a:p>
        </p:txBody>
      </p:sp>
    </p:spTree>
    <p:extLst>
      <p:ext uri="{BB962C8B-B14F-4D97-AF65-F5344CB8AC3E}">
        <p14:creationId xmlns:p14="http://schemas.microsoft.com/office/powerpoint/2010/main" val="3653890471"/>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a:t>
            </a:r>
            <a:r>
              <a:rPr lang="ar-SA" b="1" dirty="0" smtClean="0"/>
              <a:t>العقلي</a:t>
            </a:r>
            <a:r>
              <a:rPr lang="ar-IQ" b="1" dirty="0" smtClean="0"/>
              <a:t>    (التكاملي)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 فالبنات يتفوقن على البنين في القدرة اللفظية اللغوية والقدرة الكتابية ، والقدرة التذكرية بينما يتفوق البنين على البنات في إدراك المسافات والقدرة  الحسابية و الهندسية والميكانيكية </a:t>
            </a:r>
            <a:r>
              <a:rPr lang="ar-SA" dirty="0" smtClean="0"/>
              <a:t>.</a:t>
            </a:r>
            <a:endParaRPr lang="ar-IQ" dirty="0" smtClean="0"/>
          </a:p>
          <a:p>
            <a:pPr marL="0" indent="0" algn="just" rtl="1">
              <a:buNone/>
            </a:pPr>
            <a:endParaRPr lang="en-US" dirty="0"/>
          </a:p>
          <a:p>
            <a:pPr algn="just" rtl="1"/>
            <a:r>
              <a:rPr lang="ar-SA" dirty="0"/>
              <a:t>( يرجع الاختلاف بين الجنسين في القدرات العقلية إلى الاختلاف في نشاط النصفين الكرويين للمخ )  فالبنين يسيطر عليهم النصف الأيمن من المخ بينما البنات يسيطر عليهم النصف الأيسر . </a:t>
            </a:r>
            <a:endParaRPr lang="en-US" dirty="0"/>
          </a:p>
          <a:p>
            <a:pPr algn="just" rtl="1"/>
            <a:r>
              <a:rPr lang="ar-SA" dirty="0"/>
              <a:t>ومن أهم ما يشغل تفكير المراهق في هذه المرحلة مستقبلة التعليمي والمهني .</a:t>
            </a:r>
            <a:endParaRPr lang="en-US" dirty="0"/>
          </a:p>
          <a:p>
            <a:pPr algn="just" rtl="1"/>
            <a:r>
              <a:rPr lang="ar-SA" dirty="0"/>
              <a:t>وتمثل ضغوط الوالدين على المراهق لحثه على الإنجاز الأكاديمي دورا هاما في المشكلات التي يتعرض لها المراهق والتي ترتبط بمسألة التوجيه الأكاديمي والمهني .</a:t>
            </a:r>
            <a:endParaRPr lang="en-US" dirty="0"/>
          </a:p>
          <a:p>
            <a:pPr algn="just" rtl="1"/>
            <a:r>
              <a:rPr lang="ar-SA" dirty="0"/>
              <a:t>لذا يجب على الكبار المساهمة في تنمية قدرة المراهق على التفكير لنفسه تفكيرا مستقلا بدلا من التفكير له .</a:t>
            </a:r>
            <a:endParaRPr lang="en-US" dirty="0"/>
          </a:p>
        </p:txBody>
      </p:sp>
    </p:spTree>
    <p:extLst>
      <p:ext uri="{BB962C8B-B14F-4D97-AF65-F5344CB8AC3E}">
        <p14:creationId xmlns:p14="http://schemas.microsoft.com/office/powerpoint/2010/main" val="334033688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الانفعالي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من أهم مظاهر النمو الانفعالي في مرحلة المراهقة المتأخرة ، هو الاستقرار الانفعالي ، فتخف تدريجيا الحساسية الانفعالية وحالات التقلب الوجداني .</a:t>
            </a:r>
            <a:endParaRPr lang="en-US" dirty="0"/>
          </a:p>
          <a:p>
            <a:pPr algn="just" rtl="1"/>
            <a:r>
              <a:rPr lang="ar-SA" dirty="0"/>
              <a:t>ويتأثر النمو الانفعالي للمراهق بالعلاقات العائلية المختلفة التي تهيمن على أسرته ، فأي نزاع أسري بين الوالدين يؤثر في انفعالاته وتكرار هذا النزاع يؤخر نموه السوي الصحيح ويعوق اتزانه الانفعالي . </a:t>
            </a:r>
            <a:endParaRPr lang="en-US" dirty="0"/>
          </a:p>
          <a:p>
            <a:pPr algn="just" rtl="1"/>
            <a:r>
              <a:rPr lang="ar-SA" dirty="0"/>
              <a:t>يتأثر النمو الانفعالي للمراهق بأساليب المعاملة الوالدية التي تتسم بالسيطرة على أمور حياته اليومية والاستمرار في معاملته كطفل صغير يحتاج إلى إرشاد في كافة تفاصيل حياته اليومية والدراسية مما يؤثر تأثيرا سلبيا على نموه الانفعالي .</a:t>
            </a:r>
            <a:endParaRPr lang="en-US" dirty="0"/>
          </a:p>
          <a:p>
            <a:pPr algn="just" rtl="1"/>
            <a:r>
              <a:rPr lang="ar-SA" dirty="0"/>
              <a:t>أما أساليب المعاملة الوالدية السوية التي تتيح الفرصة للمراهق أن يتحمل بعض المسئوليات التي تتماشى مع قدراته ، وتشعره بأنه أكثر نضجا عما قبل ، تسهم في النموو الانفعالي السوي للمراهق .</a:t>
            </a:r>
            <a:endParaRPr lang="en-US" dirty="0"/>
          </a:p>
        </p:txBody>
      </p:sp>
    </p:spTree>
    <p:extLst>
      <p:ext uri="{BB962C8B-B14F-4D97-AF65-F5344CB8AC3E}">
        <p14:creationId xmlns:p14="http://schemas.microsoft.com/office/powerpoint/2010/main" val="13036326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5"/>
          <p:cNvSpPr/>
          <p:nvPr/>
        </p:nvSpPr>
        <p:spPr>
          <a:xfrm>
            <a:off x="4079795" y="0"/>
            <a:ext cx="3486127" cy="705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sz="3200" b="1" dirty="0"/>
              <a:t>ـ  تفسيرات المراهقة :</a:t>
            </a:r>
            <a:endParaRPr lang="en-US" sz="3200" dirty="0"/>
          </a:p>
        </p:txBody>
      </p:sp>
      <p:sp>
        <p:nvSpPr>
          <p:cNvPr id="6" name="TextBox 7"/>
          <p:cNvSpPr txBox="1"/>
          <p:nvPr/>
        </p:nvSpPr>
        <p:spPr>
          <a:xfrm>
            <a:off x="0" y="569403"/>
            <a:ext cx="12064181" cy="6494085"/>
          </a:xfrm>
          <a:prstGeom prst="rect">
            <a:avLst/>
          </a:prstGeom>
          <a:noFill/>
        </p:spPr>
        <p:txBody>
          <a:bodyPr wrap="square" rtlCol="0">
            <a:spAutoFit/>
          </a:bodyPr>
          <a:lstStyle/>
          <a:p>
            <a:pPr algn="r" rtl="1"/>
            <a:r>
              <a:rPr lang="ar-SA" sz="3200" dirty="0"/>
              <a:t>يعني </a:t>
            </a:r>
            <a:r>
              <a:rPr lang="ar-SA" sz="3200" b="1" dirty="0"/>
              <a:t>التفسير الزمني </a:t>
            </a:r>
            <a:r>
              <a:rPr lang="ar-SA" sz="3200" dirty="0"/>
              <a:t>للمراهقة بأنها فترة امتداد تبدأ من حوالي السنة </a:t>
            </a:r>
            <a:r>
              <a:rPr lang="ar-SA" sz="3200" b="1" dirty="0"/>
              <a:t>الحادية عشرة أو الثانية عشرة تقريباً حتى العشرينيات </a:t>
            </a:r>
            <a:r>
              <a:rPr lang="ar-SA" sz="3200" dirty="0"/>
              <a:t>من عمر الفرد متأثرة بعوامل النمو البيولوجية والفسيولوجية وبالمؤثرات الاجتماعية والحضارية. </a:t>
            </a:r>
            <a:endParaRPr lang="en-US" sz="3200" dirty="0"/>
          </a:p>
          <a:p>
            <a:pPr algn="r" rtl="1"/>
            <a:r>
              <a:rPr lang="ar-SA" sz="3200" dirty="0"/>
              <a:t>أما </a:t>
            </a:r>
            <a:r>
              <a:rPr lang="ar-SA" sz="3200" b="1" dirty="0"/>
              <a:t>التفسير النمائي </a:t>
            </a:r>
            <a:r>
              <a:rPr lang="ar-SA" sz="3200" dirty="0"/>
              <a:t>للمراهقة  فيشير إلى أنها ” مرحلة من النمو تقع بين </a:t>
            </a:r>
            <a:r>
              <a:rPr lang="ar-SA" sz="3200" b="1" dirty="0"/>
              <a:t>الطفولة والرشد</a:t>
            </a:r>
            <a:r>
              <a:rPr lang="ar-SA" sz="3200" dirty="0"/>
              <a:t>، وهي مرحلة نمائية انتقاليه من عالم </a:t>
            </a:r>
            <a:r>
              <a:rPr lang="ar-SA" sz="3200" b="1" dirty="0"/>
              <a:t>الطفولة إلى عالم الكبار</a:t>
            </a:r>
            <a:r>
              <a:rPr lang="ar-IQ" sz="3200" b="1" dirty="0"/>
              <a:t>.</a:t>
            </a:r>
          </a:p>
          <a:p>
            <a:pPr algn="r" rtl="1"/>
            <a:r>
              <a:rPr lang="ar-SA" sz="3200" b="1" dirty="0"/>
              <a:t> </a:t>
            </a:r>
            <a:r>
              <a:rPr lang="ar-SA" sz="3200" dirty="0"/>
              <a:t>” </a:t>
            </a:r>
            <a:r>
              <a:rPr lang="ar-SA" sz="3200" b="1" dirty="0"/>
              <a:t>التفسير النفسي </a:t>
            </a:r>
            <a:r>
              <a:rPr lang="ar-SA" sz="3200" dirty="0"/>
              <a:t>للمراهقة وتعني لدى علماء النفس ” فترة معينة تترتب عليها مقتضيات جديدة في السلوك لم يألفها الفرد من قبل ”.</a:t>
            </a:r>
            <a:endParaRPr lang="en-US" sz="3200" dirty="0"/>
          </a:p>
          <a:p>
            <a:pPr algn="r" rtl="1"/>
            <a:r>
              <a:rPr lang="ar-SA" sz="3200" dirty="0"/>
              <a:t>أما </a:t>
            </a:r>
            <a:r>
              <a:rPr lang="ar-SA" sz="3200" b="1" dirty="0"/>
              <a:t>التفسير الاجتماعي </a:t>
            </a:r>
            <a:r>
              <a:rPr lang="ar-SA" sz="3200" dirty="0"/>
              <a:t>للمراهقة  ” فهي فترة انتقال من طور الطفولة المتصف بالاعتماد على الآخرين إلى طور بلوغ مرحلة الالتفات إلى الذات ” على اعتبار أنها مرحلة متميزة عما كانت عليه أيام الطفولة المعتمدة على غيرها اعتماداً كلياً .</a:t>
            </a:r>
            <a:endParaRPr lang="en-US" sz="3200" dirty="0"/>
          </a:p>
          <a:p>
            <a:pPr algn="r" rtl="1"/>
            <a:r>
              <a:rPr lang="ar-SA" sz="3200" dirty="0"/>
              <a:t>والمراهقة </a:t>
            </a:r>
            <a:r>
              <a:rPr lang="ar-SA" sz="3200" b="1" dirty="0"/>
              <a:t>بمعناها العام </a:t>
            </a:r>
            <a:r>
              <a:rPr lang="ar-SA" sz="3200" dirty="0"/>
              <a:t>هي المرحلة التي تبدأ بالبلوغ أي نضوج الغدد التناسلية واكتساب معالم جسمية جديدة وتنتهي بالرشد. </a:t>
            </a:r>
            <a:endParaRPr lang="en-US" sz="3200" dirty="0"/>
          </a:p>
          <a:p>
            <a:pPr algn="r" rtl="1"/>
            <a:r>
              <a:rPr lang="ar-SA" sz="3200" dirty="0"/>
              <a:t>فهي لهذا عملية بيولوجية حيوية عضوية في بدئها، وظاهرة اجتماعية في نهايتها. </a:t>
            </a:r>
            <a:endParaRPr lang="en-US" sz="3200" dirty="0"/>
          </a:p>
        </p:txBody>
      </p:sp>
    </p:spTree>
    <p:extLst>
      <p:ext uri="{BB962C8B-B14F-4D97-AF65-F5344CB8AC3E}">
        <p14:creationId xmlns:p14="http://schemas.microsoft.com/office/powerpoint/2010/main" val="7437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الاجتماعي</a:t>
            </a:r>
            <a:endParaRPr lang="en-US" dirty="0"/>
          </a:p>
        </p:txBody>
      </p:sp>
      <p:sp>
        <p:nvSpPr>
          <p:cNvPr id="3" name="Content Placeholder 2"/>
          <p:cNvSpPr>
            <a:spLocks noGrp="1"/>
          </p:cNvSpPr>
          <p:nvPr>
            <p:ph idx="1"/>
          </p:nvPr>
        </p:nvSpPr>
        <p:spPr>
          <a:xfrm>
            <a:off x="464821" y="945932"/>
            <a:ext cx="10917882" cy="5533696"/>
          </a:xfrm>
        </p:spPr>
        <p:txBody>
          <a:bodyPr>
            <a:noAutofit/>
          </a:bodyPr>
          <a:lstStyle/>
          <a:p>
            <a:pPr algn="just" rtl="1"/>
            <a:r>
              <a:rPr lang="ar-SA" dirty="0"/>
              <a:t>تتسع دائرة المعارف والأصدقاء بصفة عامة لدى المراهق ، مع نمو القدرة على المشاركة الاجتماعية </a:t>
            </a:r>
            <a:r>
              <a:rPr lang="ar-SA" dirty="0" smtClean="0"/>
              <a:t>.</a:t>
            </a:r>
            <a:endParaRPr lang="ar-IQ" dirty="0" smtClean="0"/>
          </a:p>
          <a:p>
            <a:pPr algn="just" rtl="1"/>
            <a:endParaRPr lang="en-US" dirty="0"/>
          </a:p>
          <a:p>
            <a:pPr algn="just" rtl="1"/>
            <a:r>
              <a:rPr lang="ar-SA" dirty="0"/>
              <a:t>كما يكون للمراهق أصدقاء مقربين في أضيق الحدود ، ويميل إلى العمل الاجتماعي ومساعدة الآخرين والمشاركة الوجدانية لهم ، ويميل أيضا إلى مساعدة المحتاجين ، وتعتبر هذه النواحي فرصة هامة لتعويدة على المسئولية الاجتماعية </a:t>
            </a:r>
            <a:r>
              <a:rPr lang="ar-SA" dirty="0" smtClean="0"/>
              <a:t>.</a:t>
            </a:r>
            <a:endParaRPr lang="ar-IQ" dirty="0" smtClean="0"/>
          </a:p>
          <a:p>
            <a:pPr marL="0" indent="0" algn="just" rtl="1">
              <a:buNone/>
            </a:pPr>
            <a:r>
              <a:rPr lang="ar-SA" dirty="0" smtClean="0"/>
              <a:t> </a:t>
            </a:r>
            <a:endParaRPr lang="en-US" dirty="0"/>
          </a:p>
          <a:p>
            <a:pPr algn="just" rtl="1"/>
            <a:r>
              <a:rPr lang="ar-SA" dirty="0"/>
              <a:t>ويصبح المراهق أكثر حساسية تجاه ما يوجه إليه من نقد ، ويميل إلى معارضة السلطة في المنزل والمدرسة لذلك تكثر مشاجراته مع والديه أو مضايقة بعض المدرسين في المدرسة وخاصة أولئك المدرسون الذين لا يعطون الفرصة للمراهق في المناقشة والسؤال والمشاركة في أنشطة الفصل أو الأنشطة اللاصفية .</a:t>
            </a:r>
            <a:endParaRPr lang="en-US" dirty="0"/>
          </a:p>
          <a:p>
            <a:pPr algn="just" rtl="1"/>
            <a:r>
              <a:rPr lang="ar-SA" dirty="0"/>
              <a:t>وينمو الذكاء الاجتماعي بشكل كبير في هذه المرحلة ، فيكون قادر على ملاحظة سلوك الأخرين وفهم مشاعرهم ، وتذكر الأسماء والوجوه .</a:t>
            </a:r>
            <a:endParaRPr lang="en-US" dirty="0"/>
          </a:p>
        </p:txBody>
      </p:sp>
    </p:spTree>
    <p:extLst>
      <p:ext uri="{BB962C8B-B14F-4D97-AF65-F5344CB8AC3E}">
        <p14:creationId xmlns:p14="http://schemas.microsoft.com/office/powerpoint/2010/main" val="2709226722"/>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normAutofit fontScale="90000"/>
          </a:bodyPr>
          <a:lstStyle/>
          <a:p>
            <a:pPr rtl="1"/>
            <a:r>
              <a:rPr lang="ar-SA" b="1" dirty="0"/>
              <a:t>ومن أهم العوامل المؤثرة في النمو الاجتماعي للمراهقة المتأخرة  :</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 ا ـ الأسرة  </a:t>
            </a:r>
            <a:endParaRPr lang="ar-IQ" dirty="0" smtClean="0"/>
          </a:p>
          <a:p>
            <a:pPr algn="just" rtl="1"/>
            <a:r>
              <a:rPr lang="ar-SA" dirty="0" smtClean="0"/>
              <a:t>    </a:t>
            </a:r>
            <a:r>
              <a:rPr lang="ar-SA" dirty="0"/>
              <a:t>2 ـ المدرسة </a:t>
            </a:r>
            <a:endParaRPr lang="ar-IQ" dirty="0" smtClean="0"/>
          </a:p>
          <a:p>
            <a:pPr algn="just" rtl="1"/>
            <a:r>
              <a:rPr lang="ar-SA" dirty="0" smtClean="0"/>
              <a:t>        </a:t>
            </a:r>
            <a:r>
              <a:rPr lang="ar-SA" dirty="0"/>
              <a:t>3 ـ الأقران   </a:t>
            </a:r>
            <a:endParaRPr lang="en-US" dirty="0"/>
          </a:p>
          <a:p>
            <a:pPr algn="just" rtl="1"/>
            <a:r>
              <a:rPr lang="ar-SA" dirty="0"/>
              <a:t>وتساعد جماعة الرفاق المراهق على القيام بأدوار اجتماعية لا يتيسر له القيام بها خارج الجماعة ، فهي تساعد الفرد على تحقيق أهم مطالب النمو الاجتماعي وهو الاستقلال والاعتماد على النفس ، وتحمل المسئولية الاجتماعية . </a:t>
            </a:r>
            <a:endParaRPr lang="en-US" dirty="0"/>
          </a:p>
        </p:txBody>
      </p:sp>
    </p:spTree>
    <p:extLst>
      <p:ext uri="{BB962C8B-B14F-4D97-AF65-F5344CB8AC3E}">
        <p14:creationId xmlns:p14="http://schemas.microsoft.com/office/powerpoint/2010/main" val="296342481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الخلقي</a:t>
            </a:r>
            <a:endParaRPr lang="en-US" dirty="0"/>
          </a:p>
        </p:txBody>
      </p:sp>
      <p:sp>
        <p:nvSpPr>
          <p:cNvPr id="3" name="Content Placeholder 2"/>
          <p:cNvSpPr>
            <a:spLocks noGrp="1"/>
          </p:cNvSpPr>
          <p:nvPr>
            <p:ph idx="1"/>
          </p:nvPr>
        </p:nvSpPr>
        <p:spPr>
          <a:xfrm>
            <a:off x="464821" y="1891863"/>
            <a:ext cx="10917882" cy="4619297"/>
          </a:xfrm>
        </p:spPr>
        <p:txBody>
          <a:bodyPr>
            <a:noAutofit/>
          </a:bodyPr>
          <a:lstStyle/>
          <a:p>
            <a:pPr algn="just" rtl="1"/>
            <a:r>
              <a:rPr lang="ar-SA" dirty="0"/>
              <a:t>ينتمي الفرد في هذه المرحلة إلى مرحلة ” اتباع القواعد الأخلاقية العامة ” حيث الصواب هو مسايرة القوانين ، ويتحدد السلوك الأخلاقي بناء على ما يمليه الضمير وبما يتفق مع المبادئ الأخلاقية التي اختارها الشخص </a:t>
            </a:r>
            <a:r>
              <a:rPr lang="ar-SA" dirty="0" smtClean="0"/>
              <a:t>.</a:t>
            </a:r>
            <a:endParaRPr lang="ar-IQ" dirty="0" smtClean="0"/>
          </a:p>
          <a:p>
            <a:pPr algn="just" rtl="1"/>
            <a:endParaRPr lang="en-US" dirty="0"/>
          </a:p>
          <a:p>
            <a:pPr algn="just" rtl="1"/>
            <a:r>
              <a:rPr lang="ar-SA" dirty="0"/>
              <a:t>ويكون المراهق في هذه المرحلة ” مثل أعلى ” وهذه المثل ما هي إلا تجميع لخبراته التي بدأت في مرحلة الطفولة ، ثم تبلورت في مرحلة المراهقة </a:t>
            </a:r>
            <a:r>
              <a:rPr lang="ar-SA" dirty="0" smtClean="0"/>
              <a:t>.</a:t>
            </a:r>
            <a:endParaRPr lang="ar-IQ" dirty="0" smtClean="0"/>
          </a:p>
          <a:p>
            <a:pPr algn="just" rtl="1"/>
            <a:endParaRPr lang="en-US" dirty="0"/>
          </a:p>
          <a:p>
            <a:pPr algn="just" rtl="1"/>
            <a:r>
              <a:rPr lang="ar-SA" dirty="0"/>
              <a:t>ويرتبط النمو الأخلاقي للمراهق بالنمو الديني ، ويرتبط بالاتجاهات الدينية لأسرته ومجتمعه ، فالأخلاق المستمدة من الدين هي التي تنظم سلوك الفرد والجماعة وتنمي الضمير الفردي لدى المراهق . </a:t>
            </a:r>
            <a:endParaRPr lang="en-US" dirty="0"/>
          </a:p>
        </p:txBody>
      </p:sp>
    </p:spTree>
    <p:extLst>
      <p:ext uri="{BB962C8B-B14F-4D97-AF65-F5344CB8AC3E}">
        <p14:creationId xmlns:p14="http://schemas.microsoft.com/office/powerpoint/2010/main" val="2481967098"/>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6720"/>
            <a:ext cx="6019800" cy="6019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174970">
            <a:off x="8549640" y="3649980"/>
            <a:ext cx="3505200" cy="1304925"/>
          </a:xfrm>
          <a:prstGeom prst="rect">
            <a:avLst/>
          </a:prstGeom>
        </p:spPr>
      </p:pic>
      <p:sp>
        <p:nvSpPr>
          <p:cNvPr id="8" name="TextBox 7"/>
          <p:cNvSpPr txBox="1"/>
          <p:nvPr/>
        </p:nvSpPr>
        <p:spPr>
          <a:xfrm rot="19290202">
            <a:off x="4665621" y="3221927"/>
            <a:ext cx="5040616" cy="1569660"/>
          </a:xfrm>
          <a:prstGeom prst="rect">
            <a:avLst/>
          </a:prstGeom>
          <a:noFill/>
        </p:spPr>
        <p:txBody>
          <a:bodyPr wrap="square" rtlCol="0">
            <a:spAutoFit/>
          </a:bodyPr>
          <a:lstStyle/>
          <a:p>
            <a:r>
              <a:rPr lang="en-US" sz="9600" b="1" dirty="0">
                <a:ln w="6600">
                  <a:solidFill>
                    <a:schemeClr val="accent2"/>
                  </a:solidFill>
                  <a:prstDash val="solid"/>
                </a:ln>
                <a:solidFill>
                  <a:srgbClr val="FFFFFF"/>
                </a:solidFill>
                <a:effectLst>
                  <a:outerShdw dist="38100" dir="2700000" algn="tl" rotWithShape="0">
                    <a:schemeClr val="accent2"/>
                  </a:outerShdw>
                </a:effectLst>
              </a:rPr>
              <a:t>For Your</a:t>
            </a:r>
          </a:p>
        </p:txBody>
      </p:sp>
    </p:spTree>
    <p:extLst>
      <p:ext uri="{BB962C8B-B14F-4D97-AF65-F5344CB8AC3E}">
        <p14:creationId xmlns:p14="http://schemas.microsoft.com/office/powerpoint/2010/main" val="698184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2481942" y="485001"/>
            <a:ext cx="7471954" cy="7050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3200" dirty="0"/>
              <a:t>ـ متى تبدأ مرحلة المراهقة ومتى تنتهي ؟</a:t>
            </a:r>
            <a:endParaRPr lang="en-US" sz="3200" dirty="0"/>
          </a:p>
        </p:txBody>
      </p:sp>
      <p:sp>
        <p:nvSpPr>
          <p:cNvPr id="6" name="TextBox 7"/>
          <p:cNvSpPr txBox="1"/>
          <p:nvPr/>
        </p:nvSpPr>
        <p:spPr>
          <a:xfrm>
            <a:off x="1240971" y="1675896"/>
            <a:ext cx="9797143" cy="1384995"/>
          </a:xfrm>
          <a:prstGeom prst="rect">
            <a:avLst/>
          </a:prstGeom>
          <a:noFill/>
        </p:spPr>
        <p:txBody>
          <a:bodyPr wrap="square" rtlCol="0">
            <a:spAutoFit/>
          </a:bodyPr>
          <a:lstStyle/>
          <a:p>
            <a:pPr algn="r" rtl="1"/>
            <a:r>
              <a:rPr lang="ar-SA" sz="2800" dirty="0"/>
              <a:t>من السهل تحديد بداية مرحلة المراهقة ولكن من الصعب تحديد نهايتها ، والسبب في ذلك أن بداية المراهقة تتحدد بالبلوغ الجسمي ، بينما تتحدد نهايتها بالوصول إلى النضج في مظاهر النمو المختلفة ( العقلية والجسمية والانفعالية والاجتماعية  ). </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3179" y="3834040"/>
            <a:ext cx="2752725" cy="1657350"/>
          </a:xfrm>
          <a:prstGeom prst="rect">
            <a:avLst/>
          </a:prstGeom>
        </p:spPr>
      </p:pic>
    </p:spTree>
    <p:extLst>
      <p:ext uri="{BB962C8B-B14F-4D97-AF65-F5344CB8AC3E}">
        <p14:creationId xmlns:p14="http://schemas.microsoft.com/office/powerpoint/2010/main" val="4158650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2481942" y="485001"/>
            <a:ext cx="7471954" cy="7050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a:t>الفرق بين مصطلحي البلوغ والمراهقة</a:t>
            </a:r>
            <a:endParaRPr lang="en-US" sz="3200" dirty="0"/>
          </a:p>
        </p:txBody>
      </p:sp>
      <p:sp>
        <p:nvSpPr>
          <p:cNvPr id="6" name="TextBox 7"/>
          <p:cNvSpPr txBox="1"/>
          <p:nvPr/>
        </p:nvSpPr>
        <p:spPr>
          <a:xfrm>
            <a:off x="1807028" y="1559782"/>
            <a:ext cx="9797143" cy="3539430"/>
          </a:xfrm>
          <a:prstGeom prst="rect">
            <a:avLst/>
          </a:prstGeom>
          <a:noFill/>
        </p:spPr>
        <p:txBody>
          <a:bodyPr wrap="square" rtlCol="0">
            <a:spAutoFit/>
          </a:bodyPr>
          <a:lstStyle/>
          <a:p>
            <a:pPr algn="r" rtl="1"/>
            <a:r>
              <a:rPr lang="ar-SA" sz="2800" dirty="0"/>
              <a:t>مصطلح " البلوغ " يعني الجانب العضوي الفسيولوجي للمراهقة والذي يحدث بسبب نضج الوظيفة التناسلية والتي ترجع إلى نشاط  الجهاز العصبي ، والغدد وخاصة الغدة التيموسية والصنوبرية والهرمونات .. </a:t>
            </a:r>
            <a:endParaRPr lang="ar-IQ" sz="2800" dirty="0"/>
          </a:p>
          <a:p>
            <a:pPr algn="r" rtl="1"/>
            <a:endParaRPr lang="ar-IQ" sz="2800" dirty="0"/>
          </a:p>
          <a:p>
            <a:pPr algn="r" rtl="1"/>
            <a:endParaRPr lang="ar-IQ" sz="2800" dirty="0"/>
          </a:p>
          <a:p>
            <a:pPr algn="r" rtl="1"/>
            <a:endParaRPr lang="ar-IQ" sz="2800" dirty="0"/>
          </a:p>
          <a:p>
            <a:pPr algn="r" rtl="1"/>
            <a:r>
              <a:rPr lang="ar-SA" sz="2800" dirty="0"/>
              <a:t>ويعتبر البلوغ نقطة تحول وعلامة انتقال من مرحلة الطفولة إلى مرحلة المراهقة . </a:t>
            </a:r>
            <a:endParaRPr lang="en-US" sz="2800" dirty="0"/>
          </a:p>
          <a:p>
            <a:pPr algn="r" rtl="1"/>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936" y="2728684"/>
            <a:ext cx="1722069" cy="2041979"/>
          </a:xfrm>
          <a:prstGeom prst="rect">
            <a:avLst/>
          </a:prstGeom>
        </p:spPr>
      </p:pic>
    </p:spTree>
    <p:extLst>
      <p:ext uri="{BB962C8B-B14F-4D97-AF65-F5344CB8AC3E}">
        <p14:creationId xmlns:p14="http://schemas.microsoft.com/office/powerpoint/2010/main" val="19831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p:cNvGrpSpPr/>
          <p:nvPr/>
        </p:nvGrpSpPr>
        <p:grpSpPr>
          <a:xfrm>
            <a:off x="458243" y="231181"/>
            <a:ext cx="2221211" cy="2157532"/>
            <a:chOff x="2637968" y="-500159"/>
            <a:chExt cx="2680679" cy="2564405"/>
          </a:xfrm>
          <a:solidFill>
            <a:schemeClr val="accent6">
              <a:lumMod val="75000"/>
            </a:schemeClr>
          </a:solidFill>
          <a:scene3d>
            <a:camera prst="orthographicFront"/>
            <a:lightRig rig="threePt" dir="t">
              <a:rot lat="0" lon="0" rev="7500000"/>
            </a:lightRig>
          </a:scene3d>
        </p:grpSpPr>
        <p:sp>
          <p:nvSpPr>
            <p:cNvPr id="10" name="Shape 9"/>
            <p:cNvSpPr/>
            <p:nvPr/>
          </p:nvSpPr>
          <p:spPr>
            <a:xfrm>
              <a:off x="2637968" y="-500159"/>
              <a:ext cx="2680679" cy="2564405"/>
            </a:xfrm>
            <a:prstGeom prst="gear9">
              <a:avLst/>
            </a:prstGeom>
            <a:grpFill/>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2" name="Shape 4"/>
            <p:cNvSpPr txBox="1"/>
            <p:nvPr/>
          </p:nvSpPr>
          <p:spPr>
            <a:xfrm>
              <a:off x="3194996" y="158435"/>
              <a:ext cx="1620187" cy="131815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55880" tIns="55880" rIns="55880" bIns="55880" numCol="1" spcCol="1270" anchor="ctr" anchorCtr="0">
              <a:noAutofit/>
            </a:bodyPr>
            <a:lstStyle/>
            <a:p>
              <a:pPr rtl="1"/>
              <a:r>
                <a:rPr lang="ar-SA" dirty="0"/>
                <a:t>1 – المراهقة المتكيفة </a:t>
              </a:r>
              <a:endParaRPr lang="en-US" dirty="0"/>
            </a:p>
          </p:txBody>
        </p:sp>
      </p:grpSp>
      <p:grpSp>
        <p:nvGrpSpPr>
          <p:cNvPr id="14" name="Group 13"/>
          <p:cNvGrpSpPr/>
          <p:nvPr/>
        </p:nvGrpSpPr>
        <p:grpSpPr>
          <a:xfrm>
            <a:off x="2292647" y="848891"/>
            <a:ext cx="2036692" cy="2045546"/>
            <a:chOff x="1531635" y="2296111"/>
            <a:chExt cx="2659473" cy="2229850"/>
          </a:xfrm>
          <a:solidFill>
            <a:schemeClr val="accent1">
              <a:lumMod val="75000"/>
            </a:schemeClr>
          </a:solidFill>
          <a:scene3d>
            <a:camera prst="orthographicFront"/>
            <a:lightRig rig="threePt" dir="t">
              <a:rot lat="0" lon="0" rev="7500000"/>
            </a:lightRig>
          </a:scene3d>
        </p:grpSpPr>
        <p:sp>
          <p:nvSpPr>
            <p:cNvPr id="15" name="Shape 14"/>
            <p:cNvSpPr/>
            <p:nvPr/>
          </p:nvSpPr>
          <p:spPr>
            <a:xfrm>
              <a:off x="1531635" y="2296111"/>
              <a:ext cx="2659473" cy="2229850"/>
            </a:xfrm>
            <a:prstGeom prst="gear6">
              <a:avLst/>
            </a:prstGeom>
            <a:grpFill/>
            <a:sp3d prstMaterial="plastic">
              <a:bevelT w="127000" h="25400" prst="relaxedInset"/>
            </a:sp3d>
          </p:spPr>
          <p:style>
            <a:lnRef idx="0">
              <a:schemeClr val="lt1">
                <a:hueOff val="0"/>
                <a:satOff val="0"/>
                <a:lumOff val="0"/>
                <a:alphaOff val="0"/>
              </a:schemeClr>
            </a:lnRef>
            <a:fillRef idx="3">
              <a:schemeClr val="accent5">
                <a:hueOff val="-3676672"/>
                <a:satOff val="-5114"/>
                <a:lumOff val="-1961"/>
                <a:alphaOff val="0"/>
              </a:schemeClr>
            </a:fillRef>
            <a:effectRef idx="2">
              <a:schemeClr val="accent5">
                <a:hueOff val="-3676672"/>
                <a:satOff val="-5114"/>
                <a:lumOff val="-1961"/>
                <a:alphaOff val="0"/>
              </a:schemeClr>
            </a:effectRef>
            <a:fontRef idx="minor">
              <a:schemeClr val="lt1"/>
            </a:fontRef>
          </p:style>
        </p:sp>
        <p:sp>
          <p:nvSpPr>
            <p:cNvPr id="16" name="Shape 4"/>
            <p:cNvSpPr txBox="1"/>
            <p:nvPr/>
          </p:nvSpPr>
          <p:spPr>
            <a:xfrm>
              <a:off x="2079155" y="2860875"/>
              <a:ext cx="1411829" cy="110032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rtl="1"/>
              <a:r>
                <a:rPr lang="ar-SA" dirty="0"/>
                <a:t>2 – المراهقة الإنسحابية </a:t>
              </a:r>
              <a:endParaRPr lang="en-US" dirty="0"/>
            </a:p>
          </p:txBody>
        </p:sp>
      </p:grpSp>
      <p:grpSp>
        <p:nvGrpSpPr>
          <p:cNvPr id="17" name="Group 16"/>
          <p:cNvGrpSpPr/>
          <p:nvPr/>
        </p:nvGrpSpPr>
        <p:grpSpPr>
          <a:xfrm>
            <a:off x="3959607" y="1147553"/>
            <a:ext cx="1915649" cy="1591627"/>
            <a:chOff x="3854505" y="2416229"/>
            <a:chExt cx="2171706" cy="1860388"/>
          </a:xfrm>
          <a:solidFill>
            <a:schemeClr val="accent2">
              <a:lumMod val="75000"/>
            </a:schemeClr>
          </a:solidFill>
          <a:scene3d>
            <a:camera prst="orthographicFront"/>
            <a:lightRig rig="threePt" dir="t">
              <a:rot lat="0" lon="0" rev="7500000"/>
            </a:lightRig>
          </a:scene3d>
        </p:grpSpPr>
        <p:sp>
          <p:nvSpPr>
            <p:cNvPr id="18" name="Shape 17"/>
            <p:cNvSpPr/>
            <p:nvPr/>
          </p:nvSpPr>
          <p:spPr>
            <a:xfrm rot="20700000">
              <a:off x="3854505" y="2416229"/>
              <a:ext cx="2171706" cy="1860388"/>
            </a:xfrm>
            <a:prstGeom prst="gear6">
              <a:avLst/>
            </a:prstGeom>
            <a:grpFill/>
            <a:sp3d prstMaterial="plastic">
              <a:bevelT w="127000" h="25400" prst="relaxedInset"/>
            </a:sp3d>
          </p:spPr>
          <p:style>
            <a:lnRef idx="0">
              <a:schemeClr val="lt1">
                <a:hueOff val="0"/>
                <a:satOff val="0"/>
                <a:lumOff val="0"/>
                <a:alphaOff val="0"/>
              </a:schemeClr>
            </a:lnRef>
            <a:fillRef idx="3">
              <a:schemeClr val="accent5">
                <a:hueOff val="-7353344"/>
                <a:satOff val="-10228"/>
                <a:lumOff val="-3922"/>
                <a:alphaOff val="0"/>
              </a:schemeClr>
            </a:fillRef>
            <a:effectRef idx="2">
              <a:schemeClr val="accent5">
                <a:hueOff val="-7353344"/>
                <a:satOff val="-10228"/>
                <a:lumOff val="-3922"/>
                <a:alphaOff val="0"/>
              </a:schemeClr>
            </a:effectRef>
            <a:fontRef idx="minor">
              <a:schemeClr val="lt1"/>
            </a:fontRef>
          </p:style>
        </p:sp>
        <p:sp>
          <p:nvSpPr>
            <p:cNvPr id="19" name="Shape 4"/>
            <p:cNvSpPr txBox="1"/>
            <p:nvPr/>
          </p:nvSpPr>
          <p:spPr>
            <a:xfrm>
              <a:off x="4399310" y="2776758"/>
              <a:ext cx="1182138" cy="1081243"/>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rtl="1"/>
              <a:r>
                <a:rPr lang="ar-SA" dirty="0"/>
                <a:t>3 – المراهقة العدوانية </a:t>
              </a:r>
              <a:endParaRPr lang="en-US" dirty="0"/>
            </a:p>
          </p:txBody>
        </p:sp>
      </p:grpSp>
      <p:sp>
        <p:nvSpPr>
          <p:cNvPr id="21" name="Round Diagonal Corner Rectangle 1"/>
          <p:cNvSpPr/>
          <p:nvPr/>
        </p:nvSpPr>
        <p:spPr>
          <a:xfrm>
            <a:off x="1568849" y="154096"/>
            <a:ext cx="6219727" cy="838200"/>
          </a:xfrm>
          <a:prstGeom prst="round2DiagRect">
            <a:avLst>
              <a:gd name="adj1" fmla="val 50000"/>
              <a:gd name="adj2" fmla="val 0"/>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pPr algn="r" rtl="1"/>
            <a:r>
              <a:rPr lang="ar-SA" sz="3200" dirty="0"/>
              <a:t>أشكال المراهقة </a:t>
            </a:r>
            <a:endParaRPr lang="en-US" sz="3200" dirty="0"/>
          </a:p>
        </p:txBody>
      </p:sp>
      <p:grpSp>
        <p:nvGrpSpPr>
          <p:cNvPr id="31" name="Group 30"/>
          <p:cNvGrpSpPr/>
          <p:nvPr/>
        </p:nvGrpSpPr>
        <p:grpSpPr>
          <a:xfrm rot="704934">
            <a:off x="910645" y="2076723"/>
            <a:ext cx="1992736" cy="1974588"/>
            <a:chOff x="2519301" y="-477406"/>
            <a:chExt cx="2680679" cy="2564405"/>
          </a:xfrm>
          <a:solidFill>
            <a:schemeClr val="tx2">
              <a:lumMod val="60000"/>
              <a:lumOff val="40000"/>
            </a:schemeClr>
          </a:solidFill>
          <a:scene3d>
            <a:camera prst="orthographicFront"/>
            <a:lightRig rig="threePt" dir="t">
              <a:rot lat="0" lon="0" rev="7500000"/>
            </a:lightRig>
          </a:scene3d>
        </p:grpSpPr>
        <p:sp>
          <p:nvSpPr>
            <p:cNvPr id="32" name="Shape 31"/>
            <p:cNvSpPr/>
            <p:nvPr/>
          </p:nvSpPr>
          <p:spPr>
            <a:xfrm>
              <a:off x="2519301" y="-477406"/>
              <a:ext cx="2680679" cy="2564405"/>
            </a:xfrm>
            <a:prstGeom prst="gear9">
              <a:avLst/>
            </a:prstGeom>
            <a:grpFill/>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3" name="Shape 4"/>
            <p:cNvSpPr txBox="1"/>
            <p:nvPr/>
          </p:nvSpPr>
          <p:spPr>
            <a:xfrm>
              <a:off x="3194996" y="158435"/>
              <a:ext cx="1620187" cy="131815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55880" tIns="55880" rIns="55880" bIns="55880" numCol="1" spcCol="1270" anchor="ctr" anchorCtr="0">
              <a:noAutofit/>
            </a:bodyPr>
            <a:lstStyle/>
            <a:p>
              <a:pPr rtl="1"/>
              <a:r>
                <a:rPr lang="ar-SA" dirty="0"/>
                <a:t>4 – المراهقة المنحرفة </a:t>
              </a:r>
              <a:endParaRPr lang="en-US" dirty="0"/>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7009" y="2894437"/>
            <a:ext cx="2143125" cy="2143125"/>
          </a:xfrm>
          <a:prstGeom prst="rect">
            <a:avLst/>
          </a:prstGeom>
        </p:spPr>
      </p:pic>
    </p:spTree>
    <p:extLst>
      <p:ext uri="{BB962C8B-B14F-4D97-AF65-F5344CB8AC3E}">
        <p14:creationId xmlns:p14="http://schemas.microsoft.com/office/powerpoint/2010/main" val="18486271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ircle(in)">
                                      <p:cBhvr>
                                        <p:cTn id="25"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5" name="Group 4"/>
          <p:cNvGrpSpPr/>
          <p:nvPr/>
        </p:nvGrpSpPr>
        <p:grpSpPr>
          <a:xfrm>
            <a:off x="2092037" y="1303166"/>
            <a:ext cx="7578436" cy="4002285"/>
            <a:chOff x="4226611" y="261838"/>
            <a:chExt cx="4002285" cy="4002285"/>
          </a:xfrm>
        </p:grpSpPr>
        <p:sp>
          <p:nvSpPr>
            <p:cNvPr id="7" name="Down Arrow 6"/>
            <p:cNvSpPr/>
            <p:nvPr/>
          </p:nvSpPr>
          <p:spPr>
            <a:xfrm rot="5400000">
              <a:off x="4226611" y="261838"/>
              <a:ext cx="4002285" cy="4002285"/>
            </a:xfrm>
            <a:prstGeom prst="downArrow">
              <a:avLst>
                <a:gd name="adj1" fmla="val 50000"/>
                <a:gd name="adj2" fmla="val 35000"/>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8" name="Down Arrow 4"/>
            <p:cNvSpPr txBox="1"/>
            <p:nvPr/>
          </p:nvSpPr>
          <p:spPr>
            <a:xfrm>
              <a:off x="4927011" y="1262409"/>
              <a:ext cx="3301885" cy="20011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312928" rIns="312928" bIns="312928" numCol="1" spcCol="1270" anchor="ctr" anchorCtr="0">
              <a:noAutofit/>
            </a:bodyPr>
            <a:lstStyle/>
            <a:p>
              <a:pPr algn="r" rtl="1"/>
              <a:r>
                <a:rPr lang="ar-SA" sz="3200" dirty="0">
                  <a:solidFill>
                    <a:schemeClr val="tx1"/>
                  </a:solidFill>
                </a:rPr>
                <a:t>ويعتبر البلوغ نقطة تحول وعلامة انتقال من مرحلة الطفولة إلى مرحلة المراهقة . </a:t>
              </a:r>
              <a:endParaRPr lang="en-US" sz="3200" dirty="0">
                <a:solidFill>
                  <a:schemeClr val="tx1"/>
                </a:solidFill>
              </a:endParaRP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687" y="64501"/>
            <a:ext cx="3718314" cy="2477327"/>
          </a:xfrm>
          <a:prstGeom prst="rect">
            <a:avLst/>
          </a:prstGeom>
        </p:spPr>
      </p:pic>
    </p:spTree>
    <p:extLst>
      <p:ext uri="{BB962C8B-B14F-4D97-AF65-F5344CB8AC3E}">
        <p14:creationId xmlns:p14="http://schemas.microsoft.com/office/powerpoint/2010/main" val="3562284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3411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p:txBody>
      </p:sp>
      <p:sp>
        <p:nvSpPr>
          <p:cNvPr id="8" name="Freeform 7"/>
          <p:cNvSpPr/>
          <p:nvPr/>
        </p:nvSpPr>
        <p:spPr>
          <a:xfrm>
            <a:off x="10452295" y="1747994"/>
            <a:ext cx="1651797"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450775" y="2869026"/>
            <a:ext cx="2864171" cy="523220"/>
          </a:xfrm>
          <a:prstGeom prst="rect">
            <a:avLst/>
          </a:prstGeom>
          <a:noFill/>
        </p:spPr>
        <p:txBody>
          <a:bodyPr wrap="square" rtlCol="0">
            <a:spAutoFit/>
          </a:bodyPr>
          <a:lstStyle/>
          <a:p>
            <a:pPr rtl="1"/>
            <a:r>
              <a:rPr lang="ar-JO" sz="2800" dirty="0"/>
              <a:t>هه‌رزه‌كاری گونجاو</a:t>
            </a:r>
            <a:endParaRPr lang="en-US" sz="2800" dirty="0"/>
          </a:p>
        </p:txBody>
      </p:sp>
      <p:sp>
        <p:nvSpPr>
          <p:cNvPr id="15" name="Rectangle 14"/>
          <p:cNvSpPr/>
          <p:nvPr/>
        </p:nvSpPr>
        <p:spPr>
          <a:xfrm>
            <a:off x="-1360046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209305"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3363340" y="2737988"/>
            <a:ext cx="3225140" cy="523220"/>
          </a:xfrm>
          <a:prstGeom prst="rect">
            <a:avLst/>
          </a:prstGeom>
          <a:noFill/>
        </p:spPr>
        <p:txBody>
          <a:bodyPr wrap="square" rtlCol="0">
            <a:spAutoFit/>
          </a:bodyPr>
          <a:lstStyle/>
          <a:p>
            <a:r>
              <a:rPr lang="ar-IQ" sz="2800" b="1" dirty="0"/>
              <a:t>الذكاء المنطقي الرياضي</a:t>
            </a:r>
            <a:endParaRPr lang="en-US" sz="2800" b="1" dirty="0"/>
          </a:p>
        </p:txBody>
      </p:sp>
      <p:sp>
        <p:nvSpPr>
          <p:cNvPr id="18" name="Rectangle 17"/>
          <p:cNvSpPr/>
          <p:nvPr/>
        </p:nvSpPr>
        <p:spPr>
          <a:xfrm>
            <a:off x="-13731193"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3338401"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3105783" y="2886035"/>
            <a:ext cx="2286003" cy="523220"/>
          </a:xfrm>
          <a:prstGeom prst="rect">
            <a:avLst/>
          </a:prstGeom>
          <a:noFill/>
        </p:spPr>
        <p:txBody>
          <a:bodyPr wrap="square" rtlCol="0">
            <a:spAutoFit/>
          </a:bodyPr>
          <a:lstStyle/>
          <a:p>
            <a:r>
              <a:rPr lang="ar-IQ" sz="2800" b="1" dirty="0"/>
              <a:t>الذكاء الموسيقي</a:t>
            </a:r>
            <a:endParaRPr lang="en-US" sz="2800" b="1" dirty="0"/>
          </a:p>
        </p:txBody>
      </p:sp>
      <p:sp>
        <p:nvSpPr>
          <p:cNvPr id="21" name="Rectangle 20"/>
          <p:cNvSpPr/>
          <p:nvPr/>
        </p:nvSpPr>
        <p:spPr>
          <a:xfrm>
            <a:off x="-14412651"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019859"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3532561"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509410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70131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913547"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872502"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5479710"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5348414"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657669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18390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6149955"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7514658"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097841"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645713"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805240" y="3322784"/>
            <a:ext cx="9671010" cy="2677656"/>
          </a:xfrm>
          <a:prstGeom prst="rect">
            <a:avLst/>
          </a:prstGeom>
          <a:noFill/>
        </p:spPr>
        <p:txBody>
          <a:bodyPr wrap="square" rtlCol="0">
            <a:spAutoFit/>
          </a:bodyPr>
          <a:lstStyle/>
          <a:p>
            <a:pPr algn="just" rtl="1"/>
            <a:r>
              <a:rPr lang="ar-SA" sz="2800" dirty="0"/>
              <a:t>يمتاز المراهقين في هذا الشكل بميلهم للهدوء النفسي والاتزان الانفعالي والعلاقة الاجتماعية الايجابية بالآخرين ، وحياته غنية بمجالات الخبرة وبالاهتمامات العملية الواسعة التي يحقق عن طريقها ذاته ، كما أن حياته المدرسية موفقة، وغير مسرف في أحلام اليقظة أو غيرها من الاتجاهات السلبية. </a:t>
            </a:r>
            <a:endParaRPr lang="en-US" sz="2800" dirty="0"/>
          </a:p>
          <a:p>
            <a:pPr algn="just" rtl="1"/>
            <a:r>
              <a:rPr lang="ar-SA" sz="2800" dirty="0"/>
              <a:t>ويرجع ذلك إلى المعاملة الأسرية القائمة على الاتزان وتفهم حاجات المراهق واحترام رغباته ، وتوفير قدر كاف له من الاستقلال وتحمل المسئولية والاعتماد على النفس . </a:t>
            </a:r>
            <a:endParaRPr lang="en-US" sz="2800" dirty="0"/>
          </a:p>
        </p:txBody>
      </p:sp>
      <p:sp>
        <p:nvSpPr>
          <p:cNvPr id="6" name="TextBox 5"/>
          <p:cNvSpPr txBox="1"/>
          <p:nvPr/>
        </p:nvSpPr>
        <p:spPr>
          <a:xfrm>
            <a:off x="8053254" y="347500"/>
            <a:ext cx="4050838" cy="646331"/>
          </a:xfrm>
          <a:prstGeom prst="rect">
            <a:avLst/>
          </a:prstGeom>
          <a:noFill/>
        </p:spPr>
        <p:txBody>
          <a:bodyPr wrap="square" rtlCol="0">
            <a:spAutoFit/>
          </a:bodyPr>
          <a:lstStyle/>
          <a:p>
            <a:pPr rtl="1"/>
            <a:r>
              <a:rPr lang="ar-SA" sz="3600" dirty="0"/>
              <a:t>1 – المراهقة المتكيفة</a:t>
            </a:r>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977" y="824068"/>
            <a:ext cx="2466975" cy="1847850"/>
          </a:xfrm>
          <a:prstGeom prst="rect">
            <a:avLst/>
          </a:prstGeom>
        </p:spPr>
      </p:pic>
    </p:spTree>
    <p:extLst>
      <p:ext uri="{BB962C8B-B14F-4D97-AF65-F5344CB8AC3E}">
        <p14:creationId xmlns:p14="http://schemas.microsoft.com/office/powerpoint/2010/main" val="41450505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329244" y="2707208"/>
            <a:ext cx="3225144"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85321"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05843"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751808"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13104280"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2711488"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2478870" y="2886035"/>
            <a:ext cx="2286003" cy="523220"/>
          </a:xfrm>
          <a:prstGeom prst="rect">
            <a:avLst/>
          </a:prstGeom>
          <a:noFill/>
        </p:spPr>
        <p:txBody>
          <a:bodyPr wrap="square" rtlCol="0">
            <a:spAutoFit/>
          </a:bodyPr>
          <a:lstStyle/>
          <a:p>
            <a:r>
              <a:rPr lang="ar-IQ" sz="2800" b="1" dirty="0"/>
              <a:t>الذكاء الموسيقي</a:t>
            </a:r>
            <a:endParaRPr lang="en-US" sz="2800" b="1" dirty="0"/>
          </a:p>
        </p:txBody>
      </p:sp>
      <p:sp>
        <p:nvSpPr>
          <p:cNvPr id="21" name="Rectangle 20"/>
          <p:cNvSpPr/>
          <p:nvPr/>
        </p:nvSpPr>
        <p:spPr>
          <a:xfrm>
            <a:off x="-13785738"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3392946"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905648"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490190" y="2669897"/>
            <a:ext cx="9301479" cy="3416320"/>
          </a:xfrm>
          <a:prstGeom prst="rect">
            <a:avLst/>
          </a:prstGeom>
          <a:noFill/>
        </p:spPr>
        <p:txBody>
          <a:bodyPr wrap="square" rtlCol="0">
            <a:spAutoFit/>
          </a:bodyPr>
          <a:lstStyle/>
          <a:p>
            <a:pPr algn="just" rtl="1"/>
            <a:r>
              <a:rPr lang="ar-SA" sz="3600" dirty="0"/>
              <a:t>ويكون المراهق في هذا الشكل ميالاً إلى الكأبة والعزلة والانطواء و النشاط الانطوائي مثل قراءة الكتب وكتابة المذكرات التي يدور أغلبها حول انفعالاته ونقده لما حوله من أساليب معاملة ، وغيرها، تنتابه هواجس كثيرة وأحلام يقظة تدور موضوعاتها حول حرمانه من الملابس أو المأكل أو المركز المرموق فهو يحقق أمانيه وطموحاته من خلالها. </a:t>
            </a:r>
            <a:endParaRPr lang="en-US" sz="3600" dirty="0"/>
          </a:p>
        </p:txBody>
      </p:sp>
      <p:sp>
        <p:nvSpPr>
          <p:cNvPr id="4" name="TextBox 3"/>
          <p:cNvSpPr txBox="1"/>
          <p:nvPr/>
        </p:nvSpPr>
        <p:spPr>
          <a:xfrm>
            <a:off x="5346915" y="332379"/>
            <a:ext cx="5829183" cy="707886"/>
          </a:xfrm>
          <a:prstGeom prst="rect">
            <a:avLst/>
          </a:prstGeom>
          <a:noFill/>
        </p:spPr>
        <p:txBody>
          <a:bodyPr wrap="square" rtlCol="0">
            <a:spAutoFit/>
          </a:bodyPr>
          <a:lstStyle/>
          <a:p>
            <a:pPr rtl="1"/>
            <a:r>
              <a:rPr lang="ar-SA" sz="4000" dirty="0"/>
              <a:t>2 – المراهقة الإنسحابية المنطوية.</a:t>
            </a:r>
            <a:endParaRPr lang="en-US" sz="4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71" y="228731"/>
            <a:ext cx="3925389" cy="2289810"/>
          </a:xfrm>
          <a:prstGeom prst="rect">
            <a:avLst/>
          </a:prstGeom>
        </p:spPr>
      </p:pic>
    </p:spTree>
    <p:extLst>
      <p:ext uri="{BB962C8B-B14F-4D97-AF65-F5344CB8AC3E}">
        <p14:creationId xmlns:p14="http://schemas.microsoft.com/office/powerpoint/2010/main" val="29537261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4924</Words>
  <Application>Microsoft Office PowerPoint</Application>
  <PresentationFormat>Widescreen</PresentationFormat>
  <Paragraphs>257</Paragraphs>
  <Slides>33</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Ali_K_Hasan</vt:lpstr>
      <vt:lpstr>Ali_K_Samik</vt:lpstr>
      <vt:lpstr>Ali-A-Alwand</vt:lpstr>
      <vt:lpstr>Ali-A-Samik</vt:lpstr>
      <vt:lpstr>Arial</vt:lpstr>
      <vt:lpstr>Calibri</vt:lpstr>
      <vt:lpstr>Calibri Light</vt:lpstr>
      <vt:lpstr>Times New Roman</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مرحلة المراهقة</vt:lpstr>
      <vt:lpstr>مرحلة المراهقة</vt:lpstr>
      <vt:lpstr>المراهقة المبكرة</vt:lpstr>
      <vt:lpstr>النمو الجسمي</vt:lpstr>
      <vt:lpstr>النمو الحركي</vt:lpstr>
      <vt:lpstr>النمو العقلي</vt:lpstr>
      <vt:lpstr>النمو العقلي</vt:lpstr>
      <vt:lpstr>النمو الانفعالي</vt:lpstr>
      <vt:lpstr>النمو الاجتماعي</vt:lpstr>
      <vt:lpstr>النمو الخلقي</vt:lpstr>
      <vt:lpstr>النمو الخلقي</vt:lpstr>
      <vt:lpstr>PowerPoint Presentation</vt:lpstr>
      <vt:lpstr>المراهقة المتأخرة </vt:lpstr>
      <vt:lpstr>النمو الجسمي والفسيولوجي</vt:lpstr>
      <vt:lpstr>النمو الحركي</vt:lpstr>
      <vt:lpstr>النمو العقلي</vt:lpstr>
      <vt:lpstr>النمو العقلي    (التكاملي)</vt:lpstr>
      <vt:lpstr>النمو الانفعالي</vt:lpstr>
      <vt:lpstr>النمو الاجتماعي</vt:lpstr>
      <vt:lpstr>ومن أهم العوامل المؤثرة في النمو الاجتماعي للمراهقة المتأخرة  :</vt:lpstr>
      <vt:lpstr>النمو الخلقي</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High Tech</cp:lastModifiedBy>
  <cp:revision>178</cp:revision>
  <dcterms:created xsi:type="dcterms:W3CDTF">2020-04-16T18:07:11Z</dcterms:created>
  <dcterms:modified xsi:type="dcterms:W3CDTF">2023-04-04T13:17:46Z</dcterms:modified>
</cp:coreProperties>
</file>