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notesMasterIdLst>
    <p:notesMasterId r:id="rId8"/>
  </p:notesMasterIdLst>
  <p:sldIdLst>
    <p:sldId id="259" r:id="rId2"/>
    <p:sldId id="262" r:id="rId3"/>
    <p:sldId id="270" r:id="rId4"/>
    <p:sldId id="265" r:id="rId5"/>
    <p:sldId id="266" r:id="rId6"/>
    <p:sldId id="294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4777" autoAdjust="0"/>
  </p:normalViewPr>
  <p:slideViewPr>
    <p:cSldViewPr snapToGrid="0">
      <p:cViewPr varScale="1">
        <p:scale>
          <a:sx n="65" d="100"/>
          <a:sy n="65" d="100"/>
        </p:scale>
        <p:origin x="75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9E69660-EECE-4D9F-9F99-B080A6FE9B79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46C48621-6124-412E-972C-394DFF4A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76532D5-0C78-4426-92E2-7F0E08A5796B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D3D0CE-5246-4454-B04B-B24FE318B3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631113" y="471056"/>
            <a:ext cx="11027391" cy="62709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جامعة صلاح الدين</a:t>
            </a:r>
          </a:p>
          <a:p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كلية العلوم الإسلامية</a:t>
            </a:r>
          </a:p>
          <a:p>
            <a:endParaRPr lang="ar-IQ" sz="3600" dirty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  <a:p>
            <a:pPr algn="ctr"/>
            <a:r>
              <a:rPr lang="ar-IQ" sz="7200" dirty="0">
                <a:solidFill>
                  <a:schemeClr val="bg1"/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((  </a:t>
            </a:r>
            <a:r>
              <a:rPr lang="ar-IQ" sz="7200" dirty="0" smtClean="0">
                <a:solidFill>
                  <a:schemeClr val="bg1"/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تفسير آيات الاحكام))</a:t>
            </a:r>
            <a:endParaRPr lang="ar-IQ" sz="7200" dirty="0">
              <a:solidFill>
                <a:schemeClr val="bg1"/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  <a:p>
            <a:pPr algn="ctr"/>
            <a:r>
              <a:rPr lang="ar-IQ" sz="5400" dirty="0">
                <a:solidFill>
                  <a:schemeClr val="accent2">
                    <a:lumMod val="50000"/>
                  </a:schemeClr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المرحلة الثالثة- قسم الشريعة</a:t>
            </a:r>
          </a:p>
          <a:p>
            <a:pPr algn="ctr"/>
            <a:r>
              <a:rPr lang="ar-IQ" sz="4800" dirty="0">
                <a:solidFill>
                  <a:schemeClr val="bg1"/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مدرس المادة: أ. م. د. </a:t>
            </a:r>
            <a:r>
              <a:rPr lang="ar-IQ" sz="4800" dirty="0" smtClean="0">
                <a:solidFill>
                  <a:schemeClr val="bg1"/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عمر علي محمد</a:t>
            </a:r>
            <a:endParaRPr lang="ar-IQ" sz="4800" dirty="0">
              <a:solidFill>
                <a:schemeClr val="bg1"/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  <a:p>
            <a:pPr algn="ctr"/>
            <a:r>
              <a:rPr lang="ar-IQ" sz="4800" dirty="0">
                <a:solidFill>
                  <a:schemeClr val="bg1"/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          م. ي. </a:t>
            </a:r>
            <a:r>
              <a:rPr lang="ar-IQ" sz="4800" dirty="0" smtClean="0">
                <a:solidFill>
                  <a:schemeClr val="bg1"/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منصور  ياسين</a:t>
            </a:r>
            <a:endParaRPr lang="ar-SA" sz="4800" dirty="0">
              <a:solidFill>
                <a:schemeClr val="bg1"/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22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817034" y="190501"/>
            <a:ext cx="10405148" cy="11937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500" b="1" dirty="0">
                <a:solidFill>
                  <a:schemeClr val="bg1"/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(( التعريفات))</a:t>
            </a:r>
            <a:endParaRPr lang="ar-SA" sz="4500" b="1" dirty="0">
              <a:solidFill>
                <a:schemeClr val="bg1"/>
              </a:solidFill>
              <a:latin typeface="Rabar_038" panose="02040503050201020203" pitchFamily="18" charset="-78"/>
              <a:cs typeface="Rabar_038" panose="02040503050201020203" pitchFamily="18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317499" y="1579418"/>
            <a:ext cx="11403445" cy="486768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3600" dirty="0">
                <a:cs typeface="Ali-A-Samik" pitchFamily="2" charset="-78"/>
              </a:rPr>
              <a:t>يتكون العنوان من  </a:t>
            </a:r>
            <a:r>
              <a:rPr lang="ar-IQ" sz="3600" dirty="0" smtClean="0">
                <a:cs typeface="Ali-A-Samik" pitchFamily="2" charset="-78"/>
              </a:rPr>
              <a:t>ثلاث كلمات:</a:t>
            </a:r>
            <a:endParaRPr lang="ar-IQ" sz="3600" dirty="0">
              <a:cs typeface="Ali-A-Samik" pitchFamily="2" charset="-78"/>
            </a:endParaRPr>
          </a:p>
          <a:p>
            <a:r>
              <a:rPr lang="ar-IQ" sz="3600" dirty="0">
                <a:cs typeface="Ali-A-Samik" pitchFamily="2" charset="-78"/>
              </a:rPr>
              <a:t> </a:t>
            </a:r>
            <a:r>
              <a:rPr lang="ar-IQ" sz="5400" dirty="0" smtClean="0">
                <a:cs typeface="Ali-A-Samik" pitchFamily="2" charset="-78"/>
              </a:rPr>
              <a:t>تفسير، آيات ، الأحكام</a:t>
            </a:r>
            <a:endParaRPr lang="ar-IQ" sz="5400" dirty="0">
              <a:cs typeface="Ali-A-Samik" pitchFamily="2" charset="-78"/>
            </a:endParaRPr>
          </a:p>
          <a:p>
            <a:pPr algn="just"/>
            <a:r>
              <a:rPr lang="ar-IQ" sz="5400" dirty="0">
                <a:cs typeface="Ali-A-Samik" pitchFamily="2" charset="-78"/>
              </a:rPr>
              <a:t>أما </a:t>
            </a:r>
            <a:r>
              <a:rPr lang="ar-IQ" sz="5400" dirty="0" smtClean="0">
                <a:cs typeface="Ali-A-Samik" pitchFamily="2" charset="-78"/>
              </a:rPr>
              <a:t>التفسير: مصدر فسّر، </a:t>
            </a:r>
            <a:r>
              <a:rPr lang="ar-IQ" sz="5400" dirty="0">
                <a:cs typeface="Ali-A-Samik" pitchFamily="2" charset="-78"/>
              </a:rPr>
              <a:t>وهو مصدر للفعل الثلاثي ( </a:t>
            </a:r>
            <a:r>
              <a:rPr lang="ar-IQ" sz="5400" dirty="0" smtClean="0">
                <a:cs typeface="Ali-A-Samik" pitchFamily="2" charset="-78"/>
              </a:rPr>
              <a:t>فسّر، يفسر، تفسيرا)، والفسر </a:t>
            </a:r>
            <a:r>
              <a:rPr lang="ar-IQ" sz="5400" dirty="0">
                <a:cs typeface="Ali-A-Samik" pitchFamily="2" charset="-78"/>
              </a:rPr>
              <a:t>بمعنى </a:t>
            </a:r>
            <a:r>
              <a:rPr lang="ar-IQ" sz="5400" dirty="0" smtClean="0">
                <a:cs typeface="Ali-A-Samik" pitchFamily="2" charset="-78"/>
              </a:rPr>
              <a:t>الايضاح والكشف والتبين،، </a:t>
            </a:r>
            <a:r>
              <a:rPr lang="ar-IQ" sz="5400" dirty="0">
                <a:cs typeface="Ali-A-Samik" pitchFamily="2" charset="-78"/>
              </a:rPr>
              <a:t>ومنه قوله </a:t>
            </a:r>
            <a:r>
              <a:rPr lang="ar-IQ" sz="5400" dirty="0" smtClean="0">
                <a:cs typeface="Ali-A-Samik" pitchFamily="2" charset="-78"/>
              </a:rPr>
              <a:t>تعالى: ( واحسن تفسيرا )، </a:t>
            </a:r>
            <a:r>
              <a:rPr lang="ar-IQ" sz="5400" dirty="0">
                <a:cs typeface="Ali-A-Samik" pitchFamily="2" charset="-78"/>
              </a:rPr>
              <a:t>أي </a:t>
            </a:r>
            <a:r>
              <a:rPr lang="ar-IQ" sz="5400" dirty="0" smtClean="0">
                <a:cs typeface="Ali-A-Samik" pitchFamily="2" charset="-78"/>
              </a:rPr>
              <a:t>بياناً وتوضيحا.</a:t>
            </a:r>
            <a:endParaRPr lang="en-US" sz="5400" dirty="0">
              <a:cs typeface="Ali-A-Samik" pitchFamily="2" charset="-78"/>
            </a:endParaRPr>
          </a:p>
          <a:p>
            <a:endParaRPr lang="ar-SA" sz="3600" dirty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599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817034" y="190501"/>
            <a:ext cx="10557548" cy="11937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000" b="1" dirty="0">
                <a:solidFill>
                  <a:schemeClr val="bg1"/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المقاصد إصطلاحا</a:t>
            </a:r>
            <a:endParaRPr lang="ar-SA" sz="4000" b="1" dirty="0">
              <a:solidFill>
                <a:schemeClr val="bg1"/>
              </a:solidFill>
              <a:latin typeface="Rabar_038" panose="02040503050201020203" pitchFamily="18" charset="-78"/>
              <a:cs typeface="Rabar_038" panose="02040503050201020203" pitchFamily="18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317500" y="1634836"/>
            <a:ext cx="11458864" cy="48122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3600" dirty="0">
                <a:cs typeface="Ali-A-Samik" pitchFamily="2" charset="-78"/>
              </a:rPr>
              <a:t>أما إصطلاحاً: </a:t>
            </a:r>
            <a:r>
              <a:rPr lang="ar-IQ" sz="3600" dirty="0" smtClean="0">
                <a:cs typeface="Ali-A-Samik" pitchFamily="2" charset="-78"/>
              </a:rPr>
              <a:t> </a:t>
            </a:r>
            <a:endParaRPr lang="en-US" sz="3600" dirty="0">
              <a:cs typeface="Ali-A-Samik" pitchFamily="2" charset="-78"/>
            </a:endParaRPr>
          </a:p>
          <a:p>
            <a:endParaRPr lang="ar-IQ" sz="3600" dirty="0" smtClean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  <a:p>
            <a:r>
              <a:rPr lang="ar-IQ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كشف مراد الله تعالى واستخراج أحكامه وحكمه بقدر الطاقة البشرية </a:t>
            </a:r>
            <a:endParaRPr lang="ar-SA" sz="6000" dirty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  <a:p>
            <a:endParaRPr lang="ar-SA" sz="3600" dirty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95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692727" y="408809"/>
            <a:ext cx="10487891" cy="5604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sz="4000" dirty="0" smtClean="0">
                <a:solidFill>
                  <a:schemeClr val="bg1"/>
                </a:solidFill>
                <a:cs typeface="Ali-A-Samik" pitchFamily="2" charset="-78"/>
              </a:rPr>
              <a:t> ...</a:t>
            </a:r>
            <a:endParaRPr lang="en-US" sz="4000" dirty="0">
              <a:solidFill>
                <a:schemeClr val="bg1"/>
              </a:solidFill>
              <a:cs typeface="Ali-A-Samik" pitchFamily="2" charset="-78"/>
            </a:endParaRPr>
          </a:p>
          <a:p>
            <a:pPr algn="ctr"/>
            <a:r>
              <a:rPr lang="ar-IQ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آيات :</a:t>
            </a:r>
          </a:p>
          <a:p>
            <a:pPr algn="ctr"/>
            <a:endParaRPr lang="ar-IQ" sz="4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Rabar_038" panose="02040503050201020203" pitchFamily="18" charset="-78"/>
              <a:cs typeface="Rabar_038" panose="02040503050201020203" pitchFamily="18" charset="-78"/>
            </a:endParaRPr>
          </a:p>
          <a:p>
            <a:pPr algn="ctr"/>
            <a:r>
              <a:rPr lang="ar-IQ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جمع آية ، و هي بمعنى: العلامة</a:t>
            </a:r>
          </a:p>
          <a:p>
            <a:pPr algn="ctr"/>
            <a:endParaRPr lang="ar-IQ" sz="4000" b="1" dirty="0">
              <a:solidFill>
                <a:schemeClr val="accent1">
                  <a:lumMod val="20000"/>
                  <a:lumOff val="80000"/>
                </a:schemeClr>
              </a:solidFill>
              <a:latin typeface="Rabar_038" panose="02040503050201020203" pitchFamily="18" charset="-78"/>
              <a:cs typeface="Rabar_038" panose="02040503050201020203" pitchFamily="18" charset="-78"/>
            </a:endParaRPr>
          </a:p>
          <a:p>
            <a:pPr algn="ctr"/>
            <a:r>
              <a:rPr lang="ar-IQ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ومنه قوله تعالى : ( إن آية حكمه ).</a:t>
            </a:r>
          </a:p>
          <a:p>
            <a:pPr algn="ctr"/>
            <a:r>
              <a:rPr lang="ar-IQ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 </a:t>
            </a:r>
          </a:p>
          <a:p>
            <a:pPr algn="ctr"/>
            <a:endParaRPr lang="ar-SA" sz="4000" b="1" dirty="0">
              <a:solidFill>
                <a:schemeClr val="accent1">
                  <a:lumMod val="20000"/>
                  <a:lumOff val="80000"/>
                </a:schemeClr>
              </a:solidFill>
              <a:latin typeface="Rabar_038" panose="02040503050201020203" pitchFamily="18" charset="-78"/>
              <a:cs typeface="Rabar_038" panose="02040503050201020203" pitchFamily="18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317500" y="1917039"/>
            <a:ext cx="9956800" cy="4530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sz="3600" dirty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92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857976" y="204148"/>
            <a:ext cx="10322641" cy="11937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Rabar_038" panose="02040503050201020203" pitchFamily="18" charset="-78"/>
                <a:cs typeface="Rabar_038" panose="02040503050201020203" pitchFamily="18" charset="-78"/>
              </a:rPr>
              <a:t>الأحكام</a:t>
            </a:r>
            <a:endParaRPr lang="ar-SA" sz="4000" b="1" dirty="0">
              <a:solidFill>
                <a:schemeClr val="accent1">
                  <a:lumMod val="20000"/>
                  <a:lumOff val="80000"/>
                </a:schemeClr>
              </a:solidFill>
              <a:latin typeface="Rabar_038" panose="02040503050201020203" pitchFamily="18" charset="-78"/>
              <a:cs typeface="Rabar_038" panose="02040503050201020203" pitchFamily="18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317500" y="1690255"/>
            <a:ext cx="11112500" cy="47568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Rabar_036" panose="02040503050201020203" pitchFamily="18" charset="-78"/>
                <a:cs typeface="Rabar_036" panose="02040503050201020203" pitchFamily="18" charset="-78"/>
              </a:rPr>
              <a:t> </a:t>
            </a:r>
            <a:r>
              <a:rPr lang="ar-IQ" sz="4000" dirty="0">
                <a:cs typeface="Ali-A-Samik" pitchFamily="2" charset="-78"/>
              </a:rPr>
              <a:t>أما </a:t>
            </a:r>
            <a:r>
              <a:rPr lang="ar-IQ" sz="4000" b="1" u="sng" dirty="0" smtClean="0">
                <a:cs typeface="Ali-A-Samik" pitchFamily="2" charset="-78"/>
              </a:rPr>
              <a:t> الأحكام :</a:t>
            </a:r>
            <a:r>
              <a:rPr lang="ar-IQ" sz="4000" dirty="0" smtClean="0">
                <a:cs typeface="Ali-A-Samik" pitchFamily="2" charset="-78"/>
              </a:rPr>
              <a:t>.</a:t>
            </a:r>
            <a:endParaRPr lang="en-US" sz="4000" dirty="0">
              <a:cs typeface="Ali-A-Samik" pitchFamily="2" charset="-78"/>
            </a:endParaRPr>
          </a:p>
          <a:p>
            <a:pPr algn="just"/>
            <a:r>
              <a:rPr lang="ar-IQ" sz="4000" dirty="0" smtClean="0">
                <a:cs typeface="Ali-A-Samik" pitchFamily="2" charset="-78"/>
              </a:rPr>
              <a:t>  وهي جمع الحكم لغة .</a:t>
            </a:r>
          </a:p>
          <a:p>
            <a:pPr algn="just"/>
            <a:r>
              <a:rPr lang="ar-IQ" sz="4000" dirty="0" smtClean="0">
                <a:cs typeface="Ali-A-Samik" pitchFamily="2" charset="-78"/>
              </a:rPr>
              <a:t> واصطلاحاً :  إثبات  قرار  ثابت مستنبط من نص صريح أو ضمني.</a:t>
            </a:r>
            <a:endParaRPr lang="en-US" sz="4000" dirty="0">
              <a:cs typeface="Ali-A-Samik" pitchFamily="2" charset="-78"/>
            </a:endParaRPr>
          </a:p>
          <a:p>
            <a:pPr algn="just"/>
            <a:r>
              <a:rPr lang="ar-IQ" sz="4000" dirty="0" smtClean="0">
                <a:cs typeface="Ali-A-Samik" pitchFamily="2" charset="-78"/>
              </a:rPr>
              <a:t> </a:t>
            </a:r>
          </a:p>
          <a:p>
            <a:pPr algn="just"/>
            <a:endParaRPr lang="en-US" sz="4000" dirty="0">
              <a:cs typeface="Ali-A-Samik" pitchFamily="2" charset="-78"/>
            </a:endParaRPr>
          </a:p>
          <a:p>
            <a:endParaRPr lang="ar-SA" sz="3600" dirty="0">
              <a:solidFill>
                <a:schemeClr val="accent1">
                  <a:lumMod val="40000"/>
                  <a:lumOff val="60000"/>
                </a:schemeClr>
              </a:solidFill>
              <a:latin typeface="Rabar_036" panose="02040503050201020203" pitchFamily="18" charset="-78"/>
              <a:cs typeface="Rabar_036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905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02313"/>
            <a:ext cx="10877357" cy="5195469"/>
          </a:xfrm>
        </p:spPr>
        <p:txBody>
          <a:bodyPr>
            <a:noAutofit/>
          </a:bodyPr>
          <a:lstStyle/>
          <a:p>
            <a:pPr marL="45720" indent="0" algn="r" rtl="1">
              <a:spcBef>
                <a:spcPts val="0"/>
              </a:spcBef>
              <a:buNone/>
            </a:pPr>
            <a:r>
              <a:rPr lang="ar-IQ" sz="3400" dirty="0" smtClean="0">
                <a:cs typeface="Ali-A-Samik" pitchFamily="2" charset="-78"/>
              </a:rPr>
              <a:t>- </a:t>
            </a:r>
          </a:p>
          <a:p>
            <a:pPr algn="r" rtl="1">
              <a:spcBef>
                <a:spcPts val="0"/>
              </a:spcBef>
            </a:pPr>
            <a:r>
              <a:rPr lang="ar-IQ" sz="3400" dirty="0" smtClean="0">
                <a:cs typeface="Ali-A-Samik" pitchFamily="2" charset="-78"/>
              </a:rPr>
              <a:t>التطلع على الإتجاه التشريعي القرآني في  المعجزات  القرآنية التشريعية .</a:t>
            </a:r>
          </a:p>
          <a:p>
            <a:pPr algn="r" rtl="1">
              <a:spcBef>
                <a:spcPts val="0"/>
              </a:spcBef>
            </a:pPr>
            <a:endParaRPr lang="ar-IQ" sz="3400" dirty="0">
              <a:cs typeface="Ali-A-Samik" pitchFamily="2" charset="-78"/>
            </a:endParaRPr>
          </a:p>
          <a:p>
            <a:pPr algn="r" rtl="1">
              <a:spcBef>
                <a:spcPts val="0"/>
              </a:spcBef>
            </a:pPr>
            <a:r>
              <a:rPr lang="ar-IQ" sz="3400" dirty="0" smtClean="0">
                <a:cs typeface="Ali-A-Samik" pitchFamily="2" charset="-78"/>
              </a:rPr>
              <a:t>-  الإطلاع  على جهود المفسرين  الأعلام و مناهجهم التفسيرية سيما الاتجاه الفقهي  في تفسير القرآن الكريم .</a:t>
            </a:r>
          </a:p>
          <a:p>
            <a:pPr algn="r" rtl="1">
              <a:spcBef>
                <a:spcPts val="0"/>
              </a:spcBef>
            </a:pPr>
            <a:endParaRPr lang="ar-IQ" sz="3400" dirty="0">
              <a:cs typeface="Ali-A-Samik" pitchFamily="2" charset="-78"/>
            </a:endParaRPr>
          </a:p>
          <a:p>
            <a:pPr algn="r" rtl="1">
              <a:spcBef>
                <a:spcPts val="0"/>
              </a:spcBef>
            </a:pPr>
            <a:r>
              <a:rPr lang="ar-IQ" sz="3400" dirty="0" smtClean="0">
                <a:cs typeface="Ali-A-Samik" pitchFamily="2" charset="-78"/>
              </a:rPr>
              <a:t>- المقارنة بين القوانين الوضعية المتغيرة  المعدلّة مع الاحكام القرآنية الثابتة الشاملة والكاملة .</a:t>
            </a:r>
            <a:endParaRPr lang="en-US" sz="3400" dirty="0">
              <a:cs typeface="Ali-A-Samik" pitchFamily="2" charset="-78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471046" y="249368"/>
            <a:ext cx="10598728" cy="1052945"/>
          </a:xfrm>
          <a:prstGeom prst="flowChartPunched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400" dirty="0" smtClean="0">
                <a:solidFill>
                  <a:schemeClr val="tx1"/>
                </a:solidFill>
                <a:cs typeface="Ali-A-Samik" pitchFamily="2" charset="-78"/>
              </a:rPr>
              <a:t>أهمية (علم تفسير آيات الأحكام)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5627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1886</TotalTime>
  <Words>195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Ali-A-Samik</vt:lpstr>
      <vt:lpstr>Arial</vt:lpstr>
      <vt:lpstr>Calibri</vt:lpstr>
      <vt:lpstr>Rabar_036</vt:lpstr>
      <vt:lpstr>Rabar_038</vt:lpstr>
      <vt:lpstr>Wingdings</vt:lpstr>
      <vt:lpstr>Wingdings 3</vt:lpstr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High Tech</dc:creator>
  <cp:lastModifiedBy>techh  ssttoore</cp:lastModifiedBy>
  <cp:revision>151</cp:revision>
  <dcterms:created xsi:type="dcterms:W3CDTF">2019-02-10T19:55:38Z</dcterms:created>
  <dcterms:modified xsi:type="dcterms:W3CDTF">2023-06-27T09:42:45Z</dcterms:modified>
</cp:coreProperties>
</file>