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notesMasterIdLst>
    <p:notesMasterId r:id="rId60"/>
  </p:notesMasterIdLst>
  <p:sldIdLst>
    <p:sldId id="259" r:id="rId2"/>
    <p:sldId id="262" r:id="rId3"/>
    <p:sldId id="325" r:id="rId4"/>
    <p:sldId id="270" r:id="rId5"/>
    <p:sldId id="265" r:id="rId6"/>
    <p:sldId id="266" r:id="rId7"/>
    <p:sldId id="294" r:id="rId8"/>
    <p:sldId id="267" r:id="rId9"/>
    <p:sldId id="264" r:id="rId10"/>
    <p:sldId id="269" r:id="rId11"/>
    <p:sldId id="268" r:id="rId12"/>
    <p:sldId id="273" r:id="rId13"/>
    <p:sldId id="272" r:id="rId14"/>
    <p:sldId id="296" r:id="rId15"/>
    <p:sldId id="297" r:id="rId16"/>
    <p:sldId id="298" r:id="rId17"/>
    <p:sldId id="299" r:id="rId18"/>
    <p:sldId id="300" r:id="rId19"/>
    <p:sldId id="295" r:id="rId20"/>
    <p:sldId id="276" r:id="rId21"/>
    <p:sldId id="277" r:id="rId22"/>
    <p:sldId id="274" r:id="rId23"/>
    <p:sldId id="275" r:id="rId24"/>
    <p:sldId id="302" r:id="rId25"/>
    <p:sldId id="303" r:id="rId26"/>
    <p:sldId id="305" r:id="rId27"/>
    <p:sldId id="304" r:id="rId28"/>
    <p:sldId id="271" r:id="rId29"/>
    <p:sldId id="278" r:id="rId30"/>
    <p:sldId id="279" r:id="rId31"/>
    <p:sldId id="308" r:id="rId32"/>
    <p:sldId id="263" r:id="rId33"/>
    <p:sldId id="280" r:id="rId34"/>
    <p:sldId id="306" r:id="rId35"/>
    <p:sldId id="307" r:id="rId36"/>
    <p:sldId id="316" r:id="rId37"/>
    <p:sldId id="317" r:id="rId38"/>
    <p:sldId id="318" r:id="rId39"/>
    <p:sldId id="319" r:id="rId40"/>
    <p:sldId id="320" r:id="rId41"/>
    <p:sldId id="281" r:id="rId42"/>
    <p:sldId id="309" r:id="rId43"/>
    <p:sldId id="310" r:id="rId44"/>
    <p:sldId id="311" r:id="rId45"/>
    <p:sldId id="312" r:id="rId46"/>
    <p:sldId id="314" r:id="rId47"/>
    <p:sldId id="315" r:id="rId48"/>
    <p:sldId id="321" r:id="rId49"/>
    <p:sldId id="322" r:id="rId50"/>
    <p:sldId id="323" r:id="rId51"/>
    <p:sldId id="324" r:id="rId52"/>
    <p:sldId id="285" r:id="rId53"/>
    <p:sldId id="288" r:id="rId54"/>
    <p:sldId id="289" r:id="rId55"/>
    <p:sldId id="290" r:id="rId56"/>
    <p:sldId id="291" r:id="rId57"/>
    <p:sldId id="292" r:id="rId58"/>
    <p:sldId id="293" r:id="rId59"/>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777" autoAdjust="0"/>
  </p:normalViewPr>
  <p:slideViewPr>
    <p:cSldViewPr snapToGrid="0">
      <p:cViewPr varScale="1">
        <p:scale>
          <a:sx n="65" d="100"/>
          <a:sy n="65" d="100"/>
        </p:scale>
        <p:origin x="75" y="87"/>
      </p:cViewPr>
      <p:guideLst>
        <p:guide orient="horz" pos="2160"/>
        <p:guide pos="3840"/>
      </p:guideLst>
    </p:cSldViewPr>
  </p:slideViewPr>
  <p:outlineViewPr>
    <p:cViewPr>
      <p:scale>
        <a:sx n="33" d="100"/>
        <a:sy n="33" d="100"/>
      </p:scale>
      <p:origin x="0" y="-745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7AF550-1253-434C-9C8D-8E807CF14B8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639AFF2-0AD7-4CF2-B215-9BC9D213E5F8}">
      <dgm:prSet phldrT="[Text]" custT="1"/>
      <dgm:spPr/>
      <dgm:t>
        <a:bodyPr/>
        <a:lstStyle/>
        <a:p>
          <a:pPr algn="ctr" rtl="1"/>
          <a:r>
            <a:rPr lang="ar-IQ" sz="3600" dirty="0" smtClean="0"/>
            <a:t> </a:t>
          </a:r>
          <a:endParaRPr lang="en-US" sz="3600" dirty="0"/>
        </a:p>
      </dgm:t>
    </dgm:pt>
    <dgm:pt modelId="{5DB382B9-8D0B-4E5D-BFD6-A216957925C9}" type="parTrans" cxnId="{432C52DE-419A-4C88-A35A-A7AB2C7833A8}">
      <dgm:prSet/>
      <dgm:spPr/>
      <dgm:t>
        <a:bodyPr/>
        <a:lstStyle/>
        <a:p>
          <a:endParaRPr lang="en-US"/>
        </a:p>
      </dgm:t>
    </dgm:pt>
    <dgm:pt modelId="{2AAACD82-58EB-4844-988A-06A838E372DE}" type="sibTrans" cxnId="{432C52DE-419A-4C88-A35A-A7AB2C7833A8}">
      <dgm:prSet/>
      <dgm:spPr/>
      <dgm:t>
        <a:bodyPr/>
        <a:lstStyle/>
        <a:p>
          <a:endParaRPr lang="en-US"/>
        </a:p>
      </dgm:t>
    </dgm:pt>
    <dgm:pt modelId="{5FF8C7E4-A43D-4D1D-B1E0-6C977238BEE0}">
      <dgm:prSet phldrT="[Text]" custT="1"/>
      <dgm:spPr/>
      <dgm:t>
        <a:bodyPr/>
        <a:lstStyle/>
        <a:p>
          <a:pPr algn="ctr" rtl="1"/>
          <a:r>
            <a:rPr lang="ar-IQ" sz="3600" dirty="0" smtClean="0"/>
            <a:t> </a:t>
          </a:r>
          <a:endParaRPr lang="en-US" sz="3600" dirty="0"/>
        </a:p>
      </dgm:t>
    </dgm:pt>
    <dgm:pt modelId="{5C4379F6-1662-4FF8-8D52-BE82DBC28556}" type="parTrans" cxnId="{15812243-AF96-439E-994A-8A6E608CE815}">
      <dgm:prSet/>
      <dgm:spPr/>
      <dgm:t>
        <a:bodyPr/>
        <a:lstStyle/>
        <a:p>
          <a:endParaRPr lang="en-US"/>
        </a:p>
      </dgm:t>
    </dgm:pt>
    <dgm:pt modelId="{891952A3-FC46-4F87-9F48-75D599BDC70C}" type="sibTrans" cxnId="{15812243-AF96-439E-994A-8A6E608CE815}">
      <dgm:prSet/>
      <dgm:spPr/>
      <dgm:t>
        <a:bodyPr/>
        <a:lstStyle/>
        <a:p>
          <a:endParaRPr lang="en-US"/>
        </a:p>
      </dgm:t>
    </dgm:pt>
    <dgm:pt modelId="{0071F7E1-A5F9-4C11-882B-D49556FFB7F9}">
      <dgm:prSet phldrT="[Text]" custT="1"/>
      <dgm:spPr/>
      <dgm:t>
        <a:bodyPr/>
        <a:lstStyle/>
        <a:p>
          <a:pPr algn="ctr" rtl="1"/>
          <a:r>
            <a:rPr lang="ar-IQ" sz="3600" dirty="0" smtClean="0"/>
            <a:t> </a:t>
          </a:r>
          <a:endParaRPr lang="en-US" sz="3600" dirty="0"/>
        </a:p>
      </dgm:t>
    </dgm:pt>
    <dgm:pt modelId="{B5BAD77D-B263-403A-A392-596719FB58C2}" type="parTrans" cxnId="{1B3B5791-D11D-4462-8DC7-004E8631C0ED}">
      <dgm:prSet/>
      <dgm:spPr/>
      <dgm:t>
        <a:bodyPr/>
        <a:lstStyle/>
        <a:p>
          <a:endParaRPr lang="en-US"/>
        </a:p>
      </dgm:t>
    </dgm:pt>
    <dgm:pt modelId="{EE426E21-F7DA-4F15-B20B-57AB1DB85A38}" type="sibTrans" cxnId="{1B3B5791-D11D-4462-8DC7-004E8631C0ED}">
      <dgm:prSet/>
      <dgm:spPr/>
      <dgm:t>
        <a:bodyPr/>
        <a:lstStyle/>
        <a:p>
          <a:endParaRPr lang="en-US"/>
        </a:p>
      </dgm:t>
    </dgm:pt>
    <dgm:pt modelId="{54581CF3-509C-4BF1-9E12-D1E2B0ADE2E7}">
      <dgm:prSet custT="1"/>
      <dgm:spPr/>
      <dgm:t>
        <a:bodyPr/>
        <a:lstStyle/>
        <a:p>
          <a:pPr rtl="1"/>
          <a:r>
            <a:rPr lang="ar-IQ" sz="3600" dirty="0"/>
            <a:t>أولاً :</a:t>
          </a:r>
          <a:endParaRPr lang="en-US" sz="3600" dirty="0"/>
        </a:p>
      </dgm:t>
    </dgm:pt>
    <dgm:pt modelId="{8D09017D-6B00-471D-990E-178DB6221645}" type="parTrans" cxnId="{CC8AA06E-642E-4F29-A31A-BE8A17074C14}">
      <dgm:prSet/>
      <dgm:spPr/>
      <dgm:t>
        <a:bodyPr/>
        <a:lstStyle/>
        <a:p>
          <a:endParaRPr lang="en-US"/>
        </a:p>
      </dgm:t>
    </dgm:pt>
    <dgm:pt modelId="{BE059E5B-36CA-41F8-8661-FAA45AC3F0B6}" type="sibTrans" cxnId="{CC8AA06E-642E-4F29-A31A-BE8A17074C14}">
      <dgm:prSet/>
      <dgm:spPr/>
      <dgm:t>
        <a:bodyPr/>
        <a:lstStyle/>
        <a:p>
          <a:endParaRPr lang="en-US"/>
        </a:p>
      </dgm:t>
    </dgm:pt>
    <dgm:pt modelId="{2078B51E-838E-4515-9136-3333393FC501}">
      <dgm:prSet custT="1"/>
      <dgm:spPr/>
      <dgm:t>
        <a:bodyPr/>
        <a:lstStyle/>
        <a:p>
          <a:pPr rtl="1"/>
          <a:r>
            <a:rPr lang="ar-IQ" sz="3600" dirty="0"/>
            <a:t>ثانياً :</a:t>
          </a:r>
          <a:endParaRPr lang="en-US" sz="3600" dirty="0"/>
        </a:p>
      </dgm:t>
    </dgm:pt>
    <dgm:pt modelId="{D8CD7555-0157-4666-9FAE-C9729F5CEAC8}" type="parTrans" cxnId="{BF89DB3E-1A33-483D-859D-055505A004D2}">
      <dgm:prSet/>
      <dgm:spPr/>
      <dgm:t>
        <a:bodyPr/>
        <a:lstStyle/>
        <a:p>
          <a:endParaRPr lang="en-US"/>
        </a:p>
      </dgm:t>
    </dgm:pt>
    <dgm:pt modelId="{4D78E31B-08A8-45F6-B057-3A8EB440E916}" type="sibTrans" cxnId="{BF89DB3E-1A33-483D-859D-055505A004D2}">
      <dgm:prSet/>
      <dgm:spPr/>
      <dgm:t>
        <a:bodyPr/>
        <a:lstStyle/>
        <a:p>
          <a:endParaRPr lang="en-US"/>
        </a:p>
      </dgm:t>
    </dgm:pt>
    <dgm:pt modelId="{B475ACCF-B45D-473C-B44F-F37842C3D524}">
      <dgm:prSet custT="1"/>
      <dgm:spPr/>
      <dgm:t>
        <a:bodyPr/>
        <a:lstStyle/>
        <a:p>
          <a:pPr rtl="1"/>
          <a:r>
            <a:rPr lang="ar-IQ" sz="3600" dirty="0"/>
            <a:t>ثالثاً:</a:t>
          </a:r>
          <a:endParaRPr lang="en-US" sz="3600" dirty="0"/>
        </a:p>
      </dgm:t>
    </dgm:pt>
    <dgm:pt modelId="{11A1C974-A5C9-4B55-89DC-19AF0E7F0874}" type="parTrans" cxnId="{ADF01B26-B15F-4DB6-A38F-7C34315B7531}">
      <dgm:prSet/>
      <dgm:spPr/>
      <dgm:t>
        <a:bodyPr/>
        <a:lstStyle/>
        <a:p>
          <a:endParaRPr lang="en-US"/>
        </a:p>
      </dgm:t>
    </dgm:pt>
    <dgm:pt modelId="{83FF87F3-93ED-4821-B073-D61060614137}" type="sibTrans" cxnId="{ADF01B26-B15F-4DB6-A38F-7C34315B7531}">
      <dgm:prSet/>
      <dgm:spPr/>
      <dgm:t>
        <a:bodyPr/>
        <a:lstStyle/>
        <a:p>
          <a:endParaRPr lang="en-US"/>
        </a:p>
      </dgm:t>
    </dgm:pt>
    <dgm:pt modelId="{373B450B-61B2-4F7D-9924-F5AA52D5A9E8}" type="pres">
      <dgm:prSet presAssocID="{187AF550-1253-434C-9C8D-8E807CF14B84}" presName="linear" presStyleCnt="0">
        <dgm:presLayoutVars>
          <dgm:dir/>
          <dgm:animLvl val="lvl"/>
          <dgm:resizeHandles val="exact"/>
        </dgm:presLayoutVars>
      </dgm:prSet>
      <dgm:spPr/>
      <dgm:t>
        <a:bodyPr/>
        <a:lstStyle/>
        <a:p>
          <a:endParaRPr lang="en-US"/>
        </a:p>
      </dgm:t>
    </dgm:pt>
    <dgm:pt modelId="{E746F42E-F476-4EF5-9353-BF07AFE984B9}" type="pres">
      <dgm:prSet presAssocID="{3639AFF2-0AD7-4CF2-B215-9BC9D213E5F8}" presName="parentLin" presStyleCnt="0"/>
      <dgm:spPr/>
    </dgm:pt>
    <dgm:pt modelId="{8E44D593-7CEE-433E-A94B-BA0F0C4F33BB}" type="pres">
      <dgm:prSet presAssocID="{3639AFF2-0AD7-4CF2-B215-9BC9D213E5F8}" presName="parentLeftMargin" presStyleLbl="node1" presStyleIdx="0" presStyleCnt="3"/>
      <dgm:spPr/>
      <dgm:t>
        <a:bodyPr/>
        <a:lstStyle/>
        <a:p>
          <a:endParaRPr lang="en-US"/>
        </a:p>
      </dgm:t>
    </dgm:pt>
    <dgm:pt modelId="{8301A35A-85BC-4002-B52F-3AD9D1DA3F4F}" type="pres">
      <dgm:prSet presAssocID="{3639AFF2-0AD7-4CF2-B215-9BC9D213E5F8}" presName="parentText" presStyleLbl="node1" presStyleIdx="0" presStyleCnt="3" custLinFactNeighborX="-12934" custLinFactNeighborY="66470">
        <dgm:presLayoutVars>
          <dgm:chMax val="0"/>
          <dgm:bulletEnabled val="1"/>
        </dgm:presLayoutVars>
      </dgm:prSet>
      <dgm:spPr/>
      <dgm:t>
        <a:bodyPr/>
        <a:lstStyle/>
        <a:p>
          <a:endParaRPr lang="en-US"/>
        </a:p>
      </dgm:t>
    </dgm:pt>
    <dgm:pt modelId="{F0E8C8CB-90AE-4A19-BB60-2A689D6B6667}" type="pres">
      <dgm:prSet presAssocID="{3639AFF2-0AD7-4CF2-B215-9BC9D213E5F8}" presName="negativeSpace" presStyleCnt="0"/>
      <dgm:spPr/>
    </dgm:pt>
    <dgm:pt modelId="{7FECD2AD-C34D-47C9-91F7-73C3D90D7219}" type="pres">
      <dgm:prSet presAssocID="{3639AFF2-0AD7-4CF2-B215-9BC9D213E5F8}" presName="childText" presStyleLbl="conFgAcc1" presStyleIdx="0" presStyleCnt="3">
        <dgm:presLayoutVars>
          <dgm:bulletEnabled val="1"/>
        </dgm:presLayoutVars>
      </dgm:prSet>
      <dgm:spPr/>
      <dgm:t>
        <a:bodyPr/>
        <a:lstStyle/>
        <a:p>
          <a:endParaRPr lang="en-US"/>
        </a:p>
      </dgm:t>
    </dgm:pt>
    <dgm:pt modelId="{A4F57A8B-E8CD-406C-A499-8E93D13D5B79}" type="pres">
      <dgm:prSet presAssocID="{2AAACD82-58EB-4844-988A-06A838E372DE}" presName="spaceBetweenRectangles" presStyleCnt="0"/>
      <dgm:spPr/>
    </dgm:pt>
    <dgm:pt modelId="{8D8D1E56-56FA-4A7D-B5F4-A09201D63026}" type="pres">
      <dgm:prSet presAssocID="{5FF8C7E4-A43D-4D1D-B1E0-6C977238BEE0}" presName="parentLin" presStyleCnt="0"/>
      <dgm:spPr/>
    </dgm:pt>
    <dgm:pt modelId="{91FFA833-77B0-46CA-95AC-40EE0272D797}" type="pres">
      <dgm:prSet presAssocID="{5FF8C7E4-A43D-4D1D-B1E0-6C977238BEE0}" presName="parentLeftMargin" presStyleLbl="node1" presStyleIdx="0" presStyleCnt="3"/>
      <dgm:spPr/>
      <dgm:t>
        <a:bodyPr/>
        <a:lstStyle/>
        <a:p>
          <a:endParaRPr lang="en-US"/>
        </a:p>
      </dgm:t>
    </dgm:pt>
    <dgm:pt modelId="{8B839DA9-C5A2-4217-82B7-94B980067FD3}" type="pres">
      <dgm:prSet presAssocID="{5FF8C7E4-A43D-4D1D-B1E0-6C977238BEE0}" presName="parentText" presStyleLbl="node1" presStyleIdx="1" presStyleCnt="3" custLinFactNeighborX="-14423" custLinFactNeighborY="74347">
        <dgm:presLayoutVars>
          <dgm:chMax val="0"/>
          <dgm:bulletEnabled val="1"/>
        </dgm:presLayoutVars>
      </dgm:prSet>
      <dgm:spPr/>
      <dgm:t>
        <a:bodyPr/>
        <a:lstStyle/>
        <a:p>
          <a:endParaRPr lang="en-US"/>
        </a:p>
      </dgm:t>
    </dgm:pt>
    <dgm:pt modelId="{2A857E7E-2BA8-47A8-BF8F-594DC60554AC}" type="pres">
      <dgm:prSet presAssocID="{5FF8C7E4-A43D-4D1D-B1E0-6C977238BEE0}" presName="negativeSpace" presStyleCnt="0"/>
      <dgm:spPr/>
    </dgm:pt>
    <dgm:pt modelId="{D78004E3-6D5C-4E12-9198-47F409319D74}" type="pres">
      <dgm:prSet presAssocID="{5FF8C7E4-A43D-4D1D-B1E0-6C977238BEE0}" presName="childText" presStyleLbl="conFgAcc1" presStyleIdx="1" presStyleCnt="3" custLinFactNeighborX="1276" custLinFactNeighborY="19974">
        <dgm:presLayoutVars>
          <dgm:bulletEnabled val="1"/>
        </dgm:presLayoutVars>
      </dgm:prSet>
      <dgm:spPr/>
      <dgm:t>
        <a:bodyPr/>
        <a:lstStyle/>
        <a:p>
          <a:endParaRPr lang="en-US"/>
        </a:p>
      </dgm:t>
    </dgm:pt>
    <dgm:pt modelId="{936D3EA5-5270-4FCE-8233-C65BAAC8F15E}" type="pres">
      <dgm:prSet presAssocID="{891952A3-FC46-4F87-9F48-75D599BDC70C}" presName="spaceBetweenRectangles" presStyleCnt="0"/>
      <dgm:spPr/>
    </dgm:pt>
    <dgm:pt modelId="{7697152A-7B1E-40B6-8947-269F3F5FC6CB}" type="pres">
      <dgm:prSet presAssocID="{0071F7E1-A5F9-4C11-882B-D49556FFB7F9}" presName="parentLin" presStyleCnt="0"/>
      <dgm:spPr/>
    </dgm:pt>
    <dgm:pt modelId="{680D3A0B-F4A3-4F88-808E-3F060DDA8C93}" type="pres">
      <dgm:prSet presAssocID="{0071F7E1-A5F9-4C11-882B-D49556FFB7F9}" presName="parentLeftMargin" presStyleLbl="node1" presStyleIdx="1" presStyleCnt="3"/>
      <dgm:spPr/>
      <dgm:t>
        <a:bodyPr/>
        <a:lstStyle/>
        <a:p>
          <a:endParaRPr lang="en-US"/>
        </a:p>
      </dgm:t>
    </dgm:pt>
    <dgm:pt modelId="{F0A88829-81C3-42E4-A13D-D181CF8AFA79}" type="pres">
      <dgm:prSet presAssocID="{0071F7E1-A5F9-4C11-882B-D49556FFB7F9}" presName="parentText" presStyleLbl="node1" presStyleIdx="2" presStyleCnt="3" custLinFactNeighborX="-8654" custLinFactNeighborY="76777">
        <dgm:presLayoutVars>
          <dgm:chMax val="0"/>
          <dgm:bulletEnabled val="1"/>
        </dgm:presLayoutVars>
      </dgm:prSet>
      <dgm:spPr/>
      <dgm:t>
        <a:bodyPr/>
        <a:lstStyle/>
        <a:p>
          <a:endParaRPr lang="en-US"/>
        </a:p>
      </dgm:t>
    </dgm:pt>
    <dgm:pt modelId="{E1B4E834-25DD-49D6-9BF4-5196B8C23C7A}" type="pres">
      <dgm:prSet presAssocID="{0071F7E1-A5F9-4C11-882B-D49556FFB7F9}" presName="negativeSpace" presStyleCnt="0"/>
      <dgm:spPr/>
    </dgm:pt>
    <dgm:pt modelId="{E531E1B7-2FC7-4E75-A7C3-72169FEF1B84}" type="pres">
      <dgm:prSet presAssocID="{0071F7E1-A5F9-4C11-882B-D49556FFB7F9}" presName="childText" presStyleLbl="conFgAcc1" presStyleIdx="2" presStyleCnt="3" custScaleX="99964" custScaleY="101169">
        <dgm:presLayoutVars>
          <dgm:bulletEnabled val="1"/>
        </dgm:presLayoutVars>
      </dgm:prSet>
      <dgm:spPr/>
      <dgm:t>
        <a:bodyPr/>
        <a:lstStyle/>
        <a:p>
          <a:endParaRPr lang="en-US"/>
        </a:p>
      </dgm:t>
    </dgm:pt>
  </dgm:ptLst>
  <dgm:cxnLst>
    <dgm:cxn modelId="{CC8AA06E-642E-4F29-A31A-BE8A17074C14}" srcId="{3639AFF2-0AD7-4CF2-B215-9BC9D213E5F8}" destId="{54581CF3-509C-4BF1-9E12-D1E2B0ADE2E7}" srcOrd="0" destOrd="0" parTransId="{8D09017D-6B00-471D-990E-178DB6221645}" sibTransId="{BE059E5B-36CA-41F8-8661-FAA45AC3F0B6}"/>
    <dgm:cxn modelId="{15812243-AF96-439E-994A-8A6E608CE815}" srcId="{187AF550-1253-434C-9C8D-8E807CF14B84}" destId="{5FF8C7E4-A43D-4D1D-B1E0-6C977238BEE0}" srcOrd="1" destOrd="0" parTransId="{5C4379F6-1662-4FF8-8D52-BE82DBC28556}" sibTransId="{891952A3-FC46-4F87-9F48-75D599BDC70C}"/>
    <dgm:cxn modelId="{AD9CF4DE-F0BE-4206-B466-D1C41AECAA84}" type="presOf" srcId="{54581CF3-509C-4BF1-9E12-D1E2B0ADE2E7}" destId="{7FECD2AD-C34D-47C9-91F7-73C3D90D7219}" srcOrd="0" destOrd="0" presId="urn:microsoft.com/office/officeart/2005/8/layout/list1"/>
    <dgm:cxn modelId="{BA12E017-FD4B-4FE5-A9E8-32CA8C2C99C4}" type="presOf" srcId="{B475ACCF-B45D-473C-B44F-F37842C3D524}" destId="{E531E1B7-2FC7-4E75-A7C3-72169FEF1B84}" srcOrd="0" destOrd="0" presId="urn:microsoft.com/office/officeart/2005/8/layout/list1"/>
    <dgm:cxn modelId="{92A1497B-F1C5-4B0A-A979-5CA5AB593A2C}" type="presOf" srcId="{5FF8C7E4-A43D-4D1D-B1E0-6C977238BEE0}" destId="{8B839DA9-C5A2-4217-82B7-94B980067FD3}" srcOrd="1" destOrd="0" presId="urn:microsoft.com/office/officeart/2005/8/layout/list1"/>
    <dgm:cxn modelId="{4D26A852-02CF-4D42-948C-56E6E457DCA1}" type="presOf" srcId="{0071F7E1-A5F9-4C11-882B-D49556FFB7F9}" destId="{680D3A0B-F4A3-4F88-808E-3F060DDA8C93}" srcOrd="0" destOrd="0" presId="urn:microsoft.com/office/officeart/2005/8/layout/list1"/>
    <dgm:cxn modelId="{BF89DB3E-1A33-483D-859D-055505A004D2}" srcId="{5FF8C7E4-A43D-4D1D-B1E0-6C977238BEE0}" destId="{2078B51E-838E-4515-9136-3333393FC501}" srcOrd="0" destOrd="0" parTransId="{D8CD7555-0157-4666-9FAE-C9729F5CEAC8}" sibTransId="{4D78E31B-08A8-45F6-B057-3A8EB440E916}"/>
    <dgm:cxn modelId="{B6593E7E-1DE8-4B7B-A4A6-D2154388AF4A}" type="presOf" srcId="{0071F7E1-A5F9-4C11-882B-D49556FFB7F9}" destId="{F0A88829-81C3-42E4-A13D-D181CF8AFA79}" srcOrd="1" destOrd="0" presId="urn:microsoft.com/office/officeart/2005/8/layout/list1"/>
    <dgm:cxn modelId="{665AABB0-3892-4565-9841-08D6BEFF2418}" type="presOf" srcId="{2078B51E-838E-4515-9136-3333393FC501}" destId="{D78004E3-6D5C-4E12-9198-47F409319D74}" srcOrd="0" destOrd="0" presId="urn:microsoft.com/office/officeart/2005/8/layout/list1"/>
    <dgm:cxn modelId="{31B2443B-6A84-40CE-B7B3-AC1E9A34225E}" type="presOf" srcId="{3639AFF2-0AD7-4CF2-B215-9BC9D213E5F8}" destId="{8E44D593-7CEE-433E-A94B-BA0F0C4F33BB}" srcOrd="0" destOrd="0" presId="urn:microsoft.com/office/officeart/2005/8/layout/list1"/>
    <dgm:cxn modelId="{B63761D6-E7E2-4D90-AC32-D704AE50791A}" type="presOf" srcId="{3639AFF2-0AD7-4CF2-B215-9BC9D213E5F8}" destId="{8301A35A-85BC-4002-B52F-3AD9D1DA3F4F}" srcOrd="1" destOrd="0" presId="urn:microsoft.com/office/officeart/2005/8/layout/list1"/>
    <dgm:cxn modelId="{9E10C477-3F84-4EF0-A701-DA1EA96666A8}" type="presOf" srcId="{187AF550-1253-434C-9C8D-8E807CF14B84}" destId="{373B450B-61B2-4F7D-9924-F5AA52D5A9E8}" srcOrd="0" destOrd="0" presId="urn:microsoft.com/office/officeart/2005/8/layout/list1"/>
    <dgm:cxn modelId="{ADF01B26-B15F-4DB6-A38F-7C34315B7531}" srcId="{0071F7E1-A5F9-4C11-882B-D49556FFB7F9}" destId="{B475ACCF-B45D-473C-B44F-F37842C3D524}" srcOrd="0" destOrd="0" parTransId="{11A1C974-A5C9-4B55-89DC-19AF0E7F0874}" sibTransId="{83FF87F3-93ED-4821-B073-D61060614137}"/>
    <dgm:cxn modelId="{1B3B5791-D11D-4462-8DC7-004E8631C0ED}" srcId="{187AF550-1253-434C-9C8D-8E807CF14B84}" destId="{0071F7E1-A5F9-4C11-882B-D49556FFB7F9}" srcOrd="2" destOrd="0" parTransId="{B5BAD77D-B263-403A-A392-596719FB58C2}" sibTransId="{EE426E21-F7DA-4F15-B20B-57AB1DB85A38}"/>
    <dgm:cxn modelId="{35CAE192-AB75-4A66-8616-E2E96458385F}" type="presOf" srcId="{5FF8C7E4-A43D-4D1D-B1E0-6C977238BEE0}" destId="{91FFA833-77B0-46CA-95AC-40EE0272D797}" srcOrd="0" destOrd="0" presId="urn:microsoft.com/office/officeart/2005/8/layout/list1"/>
    <dgm:cxn modelId="{432C52DE-419A-4C88-A35A-A7AB2C7833A8}" srcId="{187AF550-1253-434C-9C8D-8E807CF14B84}" destId="{3639AFF2-0AD7-4CF2-B215-9BC9D213E5F8}" srcOrd="0" destOrd="0" parTransId="{5DB382B9-8D0B-4E5D-BFD6-A216957925C9}" sibTransId="{2AAACD82-58EB-4844-988A-06A838E372DE}"/>
    <dgm:cxn modelId="{F73AC65F-FC58-4136-9418-509467EB28BD}" type="presParOf" srcId="{373B450B-61B2-4F7D-9924-F5AA52D5A9E8}" destId="{E746F42E-F476-4EF5-9353-BF07AFE984B9}" srcOrd="0" destOrd="0" presId="urn:microsoft.com/office/officeart/2005/8/layout/list1"/>
    <dgm:cxn modelId="{A427CE55-8D56-460E-962C-B803D03E3E2F}" type="presParOf" srcId="{E746F42E-F476-4EF5-9353-BF07AFE984B9}" destId="{8E44D593-7CEE-433E-A94B-BA0F0C4F33BB}" srcOrd="0" destOrd="0" presId="urn:microsoft.com/office/officeart/2005/8/layout/list1"/>
    <dgm:cxn modelId="{62EE23D4-0E0F-4B8D-B159-773311B05988}" type="presParOf" srcId="{E746F42E-F476-4EF5-9353-BF07AFE984B9}" destId="{8301A35A-85BC-4002-B52F-3AD9D1DA3F4F}" srcOrd="1" destOrd="0" presId="urn:microsoft.com/office/officeart/2005/8/layout/list1"/>
    <dgm:cxn modelId="{252EC1D0-E745-4062-B724-8CB31858D18F}" type="presParOf" srcId="{373B450B-61B2-4F7D-9924-F5AA52D5A9E8}" destId="{F0E8C8CB-90AE-4A19-BB60-2A689D6B6667}" srcOrd="1" destOrd="0" presId="urn:microsoft.com/office/officeart/2005/8/layout/list1"/>
    <dgm:cxn modelId="{E987D731-0982-42FB-8B3D-6A4EB9E44BF1}" type="presParOf" srcId="{373B450B-61B2-4F7D-9924-F5AA52D5A9E8}" destId="{7FECD2AD-C34D-47C9-91F7-73C3D90D7219}" srcOrd="2" destOrd="0" presId="urn:microsoft.com/office/officeart/2005/8/layout/list1"/>
    <dgm:cxn modelId="{FA357E33-3323-4642-8532-040AA4EA3AA5}" type="presParOf" srcId="{373B450B-61B2-4F7D-9924-F5AA52D5A9E8}" destId="{A4F57A8B-E8CD-406C-A499-8E93D13D5B79}" srcOrd="3" destOrd="0" presId="urn:microsoft.com/office/officeart/2005/8/layout/list1"/>
    <dgm:cxn modelId="{984FDD91-58A0-4B37-8432-4D8A0DC93361}" type="presParOf" srcId="{373B450B-61B2-4F7D-9924-F5AA52D5A9E8}" destId="{8D8D1E56-56FA-4A7D-B5F4-A09201D63026}" srcOrd="4" destOrd="0" presId="urn:microsoft.com/office/officeart/2005/8/layout/list1"/>
    <dgm:cxn modelId="{9215A8BD-8836-4019-8017-9464BD7ADD33}" type="presParOf" srcId="{8D8D1E56-56FA-4A7D-B5F4-A09201D63026}" destId="{91FFA833-77B0-46CA-95AC-40EE0272D797}" srcOrd="0" destOrd="0" presId="urn:microsoft.com/office/officeart/2005/8/layout/list1"/>
    <dgm:cxn modelId="{B76A51B6-C850-4BB7-ADFC-11821E7D8618}" type="presParOf" srcId="{8D8D1E56-56FA-4A7D-B5F4-A09201D63026}" destId="{8B839DA9-C5A2-4217-82B7-94B980067FD3}" srcOrd="1" destOrd="0" presId="urn:microsoft.com/office/officeart/2005/8/layout/list1"/>
    <dgm:cxn modelId="{44C76007-633C-4567-BBE5-75962718C24A}" type="presParOf" srcId="{373B450B-61B2-4F7D-9924-F5AA52D5A9E8}" destId="{2A857E7E-2BA8-47A8-BF8F-594DC60554AC}" srcOrd="5" destOrd="0" presId="urn:microsoft.com/office/officeart/2005/8/layout/list1"/>
    <dgm:cxn modelId="{629130EC-BC0D-4769-94E5-019D98DDD516}" type="presParOf" srcId="{373B450B-61B2-4F7D-9924-F5AA52D5A9E8}" destId="{D78004E3-6D5C-4E12-9198-47F409319D74}" srcOrd="6" destOrd="0" presId="urn:microsoft.com/office/officeart/2005/8/layout/list1"/>
    <dgm:cxn modelId="{CC4E4134-28FC-48A2-A556-938C1D5AFEFB}" type="presParOf" srcId="{373B450B-61B2-4F7D-9924-F5AA52D5A9E8}" destId="{936D3EA5-5270-4FCE-8233-C65BAAC8F15E}" srcOrd="7" destOrd="0" presId="urn:microsoft.com/office/officeart/2005/8/layout/list1"/>
    <dgm:cxn modelId="{09752756-914D-44EA-BE65-65706523D890}" type="presParOf" srcId="{373B450B-61B2-4F7D-9924-F5AA52D5A9E8}" destId="{7697152A-7B1E-40B6-8947-269F3F5FC6CB}" srcOrd="8" destOrd="0" presId="urn:microsoft.com/office/officeart/2005/8/layout/list1"/>
    <dgm:cxn modelId="{398C9259-0238-43A9-BE01-B8E5ABE1661B}" type="presParOf" srcId="{7697152A-7B1E-40B6-8947-269F3F5FC6CB}" destId="{680D3A0B-F4A3-4F88-808E-3F060DDA8C93}" srcOrd="0" destOrd="0" presId="urn:microsoft.com/office/officeart/2005/8/layout/list1"/>
    <dgm:cxn modelId="{14D5D35A-08F8-4C2E-81F4-2003CAAEF8D4}" type="presParOf" srcId="{7697152A-7B1E-40B6-8947-269F3F5FC6CB}" destId="{F0A88829-81C3-42E4-A13D-D181CF8AFA79}" srcOrd="1" destOrd="0" presId="urn:microsoft.com/office/officeart/2005/8/layout/list1"/>
    <dgm:cxn modelId="{3D940FE1-CD47-4A63-8927-C41D6723800B}" type="presParOf" srcId="{373B450B-61B2-4F7D-9924-F5AA52D5A9E8}" destId="{E1B4E834-25DD-49D6-9BF4-5196B8C23C7A}" srcOrd="9" destOrd="0" presId="urn:microsoft.com/office/officeart/2005/8/layout/list1"/>
    <dgm:cxn modelId="{7856AB68-8EDB-4CB9-AECE-264870E15F4F}" type="presParOf" srcId="{373B450B-61B2-4F7D-9924-F5AA52D5A9E8}" destId="{E531E1B7-2FC7-4E75-A7C3-72169FEF1B8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CD2AD-C34D-47C9-91F7-73C3D90D7219}">
      <dsp:nvSpPr>
        <dsp:cNvPr id="0" name=""/>
        <dsp:cNvSpPr/>
      </dsp:nvSpPr>
      <dsp:spPr>
        <a:xfrm>
          <a:off x="0" y="372054"/>
          <a:ext cx="8128000" cy="12127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458216" rIns="630823" bIns="256032" numCol="1" spcCol="1270" anchor="t" anchorCtr="0">
          <a:noAutofit/>
        </a:bodyPr>
        <a:lstStyle/>
        <a:p>
          <a:pPr marL="285750" lvl="1" indent="-285750" algn="r" defTabSz="1600200" rtl="1">
            <a:lnSpc>
              <a:spcPct val="90000"/>
            </a:lnSpc>
            <a:spcBef>
              <a:spcPct val="0"/>
            </a:spcBef>
            <a:spcAft>
              <a:spcPct val="15000"/>
            </a:spcAft>
            <a:buChar char="••"/>
          </a:pPr>
          <a:r>
            <a:rPr lang="ar-IQ" sz="3600" kern="1200" dirty="0"/>
            <a:t>أولاً :</a:t>
          </a:r>
          <a:endParaRPr lang="en-US" sz="3600" kern="1200" dirty="0"/>
        </a:p>
      </dsp:txBody>
      <dsp:txXfrm>
        <a:off x="0" y="372054"/>
        <a:ext cx="8128000" cy="1212750"/>
      </dsp:txXfrm>
    </dsp:sp>
    <dsp:sp modelId="{8301A35A-85BC-4002-B52F-3AD9D1DA3F4F}">
      <dsp:nvSpPr>
        <dsp:cNvPr id="0" name=""/>
        <dsp:cNvSpPr/>
      </dsp:nvSpPr>
      <dsp:spPr>
        <a:xfrm>
          <a:off x="353836" y="479017"/>
          <a:ext cx="568960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ctr" defTabSz="1600200" rtl="1">
            <a:lnSpc>
              <a:spcPct val="90000"/>
            </a:lnSpc>
            <a:spcBef>
              <a:spcPct val="0"/>
            </a:spcBef>
            <a:spcAft>
              <a:spcPct val="35000"/>
            </a:spcAft>
          </a:pPr>
          <a:r>
            <a:rPr lang="ar-IQ" sz="3600" kern="1200" dirty="0" smtClean="0"/>
            <a:t> </a:t>
          </a:r>
          <a:endParaRPr lang="en-US" sz="3600" kern="1200" dirty="0"/>
        </a:p>
      </dsp:txBody>
      <dsp:txXfrm>
        <a:off x="385539" y="510720"/>
        <a:ext cx="5626194" cy="586034"/>
      </dsp:txXfrm>
    </dsp:sp>
    <dsp:sp modelId="{D78004E3-6D5C-4E12-9198-47F409319D74}">
      <dsp:nvSpPr>
        <dsp:cNvPr id="0" name=""/>
        <dsp:cNvSpPr/>
      </dsp:nvSpPr>
      <dsp:spPr>
        <a:xfrm>
          <a:off x="0" y="2052054"/>
          <a:ext cx="8128000" cy="12127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458216" rIns="630823" bIns="256032" numCol="1" spcCol="1270" anchor="t" anchorCtr="0">
          <a:noAutofit/>
        </a:bodyPr>
        <a:lstStyle/>
        <a:p>
          <a:pPr marL="285750" lvl="1" indent="-285750" algn="r" defTabSz="1600200" rtl="1">
            <a:lnSpc>
              <a:spcPct val="90000"/>
            </a:lnSpc>
            <a:spcBef>
              <a:spcPct val="0"/>
            </a:spcBef>
            <a:spcAft>
              <a:spcPct val="15000"/>
            </a:spcAft>
            <a:buChar char="••"/>
          </a:pPr>
          <a:r>
            <a:rPr lang="ar-IQ" sz="3600" kern="1200" dirty="0"/>
            <a:t>ثانياً :</a:t>
          </a:r>
          <a:endParaRPr lang="en-US" sz="3600" kern="1200" dirty="0"/>
        </a:p>
      </dsp:txBody>
      <dsp:txXfrm>
        <a:off x="0" y="2052054"/>
        <a:ext cx="8128000" cy="1212750"/>
      </dsp:txXfrm>
    </dsp:sp>
    <dsp:sp modelId="{8B839DA9-C5A2-4217-82B7-94B980067FD3}">
      <dsp:nvSpPr>
        <dsp:cNvPr id="0" name=""/>
        <dsp:cNvSpPr/>
      </dsp:nvSpPr>
      <dsp:spPr>
        <a:xfrm>
          <a:off x="347784" y="2186444"/>
          <a:ext cx="568960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ctr" defTabSz="1600200" rtl="1">
            <a:lnSpc>
              <a:spcPct val="90000"/>
            </a:lnSpc>
            <a:spcBef>
              <a:spcPct val="0"/>
            </a:spcBef>
            <a:spcAft>
              <a:spcPct val="35000"/>
            </a:spcAft>
          </a:pPr>
          <a:r>
            <a:rPr lang="ar-IQ" sz="3600" kern="1200" dirty="0" smtClean="0"/>
            <a:t> </a:t>
          </a:r>
          <a:endParaRPr lang="en-US" sz="3600" kern="1200" dirty="0"/>
        </a:p>
      </dsp:txBody>
      <dsp:txXfrm>
        <a:off x="379487" y="2218147"/>
        <a:ext cx="5626194" cy="586034"/>
      </dsp:txXfrm>
    </dsp:sp>
    <dsp:sp modelId="{E531E1B7-2FC7-4E75-A7C3-72169FEF1B84}">
      <dsp:nvSpPr>
        <dsp:cNvPr id="0" name=""/>
        <dsp:cNvSpPr/>
      </dsp:nvSpPr>
      <dsp:spPr>
        <a:xfrm>
          <a:off x="0" y="3684594"/>
          <a:ext cx="8125073" cy="1226927"/>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458216" rIns="630823" bIns="256032" numCol="1" spcCol="1270" anchor="t" anchorCtr="0">
          <a:noAutofit/>
        </a:bodyPr>
        <a:lstStyle/>
        <a:p>
          <a:pPr marL="285750" lvl="1" indent="-285750" algn="r" defTabSz="1600200" rtl="1">
            <a:lnSpc>
              <a:spcPct val="90000"/>
            </a:lnSpc>
            <a:spcBef>
              <a:spcPct val="0"/>
            </a:spcBef>
            <a:spcAft>
              <a:spcPct val="15000"/>
            </a:spcAft>
            <a:buChar char="••"/>
          </a:pPr>
          <a:r>
            <a:rPr lang="ar-IQ" sz="3600" kern="1200" dirty="0"/>
            <a:t>ثالثاً:</a:t>
          </a:r>
          <a:endParaRPr lang="en-US" sz="3600" kern="1200" dirty="0"/>
        </a:p>
      </dsp:txBody>
      <dsp:txXfrm>
        <a:off x="0" y="3684594"/>
        <a:ext cx="8125073" cy="1226927"/>
      </dsp:txXfrm>
    </dsp:sp>
    <dsp:sp modelId="{F0A88829-81C3-42E4-A13D-D181CF8AFA79}">
      <dsp:nvSpPr>
        <dsp:cNvPr id="0" name=""/>
        <dsp:cNvSpPr/>
      </dsp:nvSpPr>
      <dsp:spPr>
        <a:xfrm>
          <a:off x="371230" y="3858495"/>
          <a:ext cx="568960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ctr" defTabSz="1600200" rtl="1">
            <a:lnSpc>
              <a:spcPct val="90000"/>
            </a:lnSpc>
            <a:spcBef>
              <a:spcPct val="0"/>
            </a:spcBef>
            <a:spcAft>
              <a:spcPct val="35000"/>
            </a:spcAft>
          </a:pPr>
          <a:r>
            <a:rPr lang="ar-IQ" sz="3600" kern="1200" dirty="0" smtClean="0"/>
            <a:t> </a:t>
          </a:r>
          <a:endParaRPr lang="en-US" sz="3600" kern="1200" dirty="0"/>
        </a:p>
      </dsp:txBody>
      <dsp:txXfrm>
        <a:off x="402933" y="3890198"/>
        <a:ext cx="5626194"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69E69660-EECE-4D9F-9F99-B080A6FE9B79}" type="datetimeFigureOut">
              <a:rPr lang="en-US" smtClean="0"/>
              <a:t>6/27/2023</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46C48621-6124-412E-972C-394DFF4AE7C4}" type="slidenum">
              <a:rPr lang="en-US" smtClean="0"/>
              <a:t>‹#›</a:t>
            </a:fld>
            <a:endParaRPr lang="en-US"/>
          </a:p>
        </p:txBody>
      </p:sp>
    </p:spTree>
    <p:extLst>
      <p:ext uri="{BB962C8B-B14F-4D97-AF65-F5344CB8AC3E}">
        <p14:creationId xmlns:p14="http://schemas.microsoft.com/office/powerpoint/2010/main" val="17125241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C278D-65B0-4DF2-AFEF-7FFE6539F45B}" type="slidenum">
              <a:rPr lang="ar-SA" smtClean="0"/>
              <a:t>3</a:t>
            </a:fld>
            <a:endParaRPr lang="ar-SA"/>
          </a:p>
        </p:txBody>
      </p:sp>
    </p:spTree>
    <p:extLst>
      <p:ext uri="{BB962C8B-B14F-4D97-AF65-F5344CB8AC3E}">
        <p14:creationId xmlns:p14="http://schemas.microsoft.com/office/powerpoint/2010/main" val="69637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C278D-65B0-4DF2-AFEF-7FFE6539F45B}" type="slidenum">
              <a:rPr lang="ar-SA" smtClean="0"/>
              <a:t>31</a:t>
            </a:fld>
            <a:endParaRPr lang="ar-SA"/>
          </a:p>
        </p:txBody>
      </p:sp>
    </p:spTree>
    <p:extLst>
      <p:ext uri="{BB962C8B-B14F-4D97-AF65-F5344CB8AC3E}">
        <p14:creationId xmlns:p14="http://schemas.microsoft.com/office/powerpoint/2010/main" val="3070691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6625"/>
            <a:ext cx="97536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219200" y="5166530"/>
            <a:ext cx="97536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76532D5-0C78-4426-92E2-7F0E08A5796B}" type="datetimeFigureOut">
              <a:rPr lang="en-US" smtClean="0"/>
              <a:t>6/27/2023</a:t>
            </a:fld>
            <a:endParaRPr lang="en-US"/>
          </a:p>
        </p:txBody>
      </p:sp>
      <p:sp>
        <p:nvSpPr>
          <p:cNvPr id="8" name="Slide Number Placeholder 7"/>
          <p:cNvSpPr>
            <a:spLocks noGrp="1"/>
          </p:cNvSpPr>
          <p:nvPr>
            <p:ph type="sldNum" sz="quarter" idx="11"/>
          </p:nvPr>
        </p:nvSpPr>
        <p:spPr/>
        <p:txBody>
          <a:bodyPr/>
          <a:lstStyle/>
          <a:p>
            <a:fld id="{B2D3D0CE-5246-4454-B04B-B24FE318B3D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532D5-0C78-4426-92E2-7F0E08A5796B}"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1201" y="1826709"/>
            <a:ext cx="19899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39365" y="1826709"/>
            <a:ext cx="6988635"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532D5-0C78-4426-92E2-7F0E08A5796B}"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532D5-0C78-4426-92E2-7F0E08A5796B}"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5017572"/>
            <a:ext cx="97536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219200" y="3865098"/>
            <a:ext cx="97536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532D5-0C78-4426-92E2-7F0E08A5796B}"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76532D5-0C78-4426-92E2-7F0E08A5796B}"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3D0CE-5246-4454-B04B-B24FE318B3D4}" type="slidenum">
              <a:rPr lang="en-US" smtClean="0"/>
              <a:t>‹#›</a:t>
            </a:fld>
            <a:endParaRPr lang="en-US"/>
          </a:p>
        </p:txBody>
      </p:sp>
      <p:sp>
        <p:nvSpPr>
          <p:cNvPr id="9" name="Title 8"/>
          <p:cNvSpPr>
            <a:spLocks noGrp="1"/>
          </p:cNvSpPr>
          <p:nvPr>
            <p:ph type="title"/>
          </p:nvPr>
        </p:nvSpPr>
        <p:spPr>
          <a:xfrm>
            <a:off x="1219200" y="1544716"/>
            <a:ext cx="9753600" cy="1154097"/>
          </a:xfrm>
        </p:spPr>
        <p:txBody>
          <a:bodyPr/>
          <a:lstStyle/>
          <a:p>
            <a:r>
              <a:rPr lang="en-US"/>
              <a:t>Click to edit Master title style</a:t>
            </a:r>
          </a:p>
        </p:txBody>
      </p:sp>
      <p:sp>
        <p:nvSpPr>
          <p:cNvPr id="8" name="Content Placeholder 7"/>
          <p:cNvSpPr>
            <a:spLocks noGrp="1"/>
          </p:cNvSpPr>
          <p:nvPr>
            <p:ph sz="quarter" idx="13"/>
          </p:nvPr>
        </p:nvSpPr>
        <p:spPr>
          <a:xfrm>
            <a:off x="1219200" y="2743200"/>
            <a:ext cx="475488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242304" y="2743201"/>
            <a:ext cx="475488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464" y="2743200"/>
            <a:ext cx="4486656"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513526" y="2743200"/>
            <a:ext cx="4482749"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76532D5-0C78-4426-92E2-7F0E08A5796B}" type="datetimeFigureOut">
              <a:rPr lang="en-US" smtClean="0"/>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3D0CE-5246-4454-B04B-B24FE318B3D4}" type="slidenum">
              <a:rPr lang="en-US" smtClean="0"/>
              <a:t>‹#›</a:t>
            </a:fld>
            <a:endParaRPr lang="en-US"/>
          </a:p>
        </p:txBody>
      </p:sp>
      <p:sp>
        <p:nvSpPr>
          <p:cNvPr id="10" name="Title 9"/>
          <p:cNvSpPr>
            <a:spLocks noGrp="1"/>
          </p:cNvSpPr>
          <p:nvPr>
            <p:ph type="title"/>
          </p:nvPr>
        </p:nvSpPr>
        <p:spPr>
          <a:xfrm>
            <a:off x="1219200" y="1544716"/>
            <a:ext cx="97536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1219200" y="3383280"/>
            <a:ext cx="475488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42303" y="3383280"/>
            <a:ext cx="475488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6532D5-0C78-4426-92E2-7F0E08A5796B}" type="datetimeFigureOut">
              <a:rPr lang="en-US" smtClean="0"/>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532D5-0C78-4426-92E2-7F0E08A5796B}" type="datetimeFigureOut">
              <a:rPr lang="en-US" smtClean="0"/>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5363"/>
            <a:ext cx="3934581"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5362336" y="1826709"/>
            <a:ext cx="5610464"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19200" y="4061096"/>
            <a:ext cx="3934581"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532D5-0C78-4426-92E2-7F0E08A5796B}"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3938016"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5588000" y="2286000"/>
            <a:ext cx="53848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19200" y="4059936"/>
            <a:ext cx="3938016"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532D5-0C78-4426-92E2-7F0E08A5796B}"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3D0CE-5246-4454-B04B-B24FE318B3D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7024" y="573807"/>
            <a:ext cx="11498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5892" y="573807"/>
            <a:ext cx="7680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9200" y="1544716"/>
            <a:ext cx="97536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19200" y="2769834"/>
            <a:ext cx="97536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10254" y="548797"/>
            <a:ext cx="158550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76532D5-0C78-4426-92E2-7F0E08A5796B}" type="datetimeFigureOut">
              <a:rPr lang="en-US" smtClean="0"/>
              <a:t>6/27/2023</a:t>
            </a:fld>
            <a:endParaRPr lang="en-US"/>
          </a:p>
        </p:txBody>
      </p:sp>
      <p:sp>
        <p:nvSpPr>
          <p:cNvPr id="6" name="Slide Number Placeholder 5"/>
          <p:cNvSpPr>
            <a:spLocks noGrp="1"/>
          </p:cNvSpPr>
          <p:nvPr>
            <p:ph type="sldNum" sz="quarter" idx="4"/>
          </p:nvPr>
        </p:nvSpPr>
        <p:spPr>
          <a:xfrm>
            <a:off x="9752554" y="548797"/>
            <a:ext cx="1254937" cy="301752"/>
          </a:xfrm>
          <a:prstGeom prst="rect">
            <a:avLst/>
          </a:prstGeom>
        </p:spPr>
        <p:txBody>
          <a:bodyPr vert="horz" lIns="91440" tIns="45720" rIns="91440" bIns="45720" rtlCol="0" anchor="ctr"/>
          <a:lstStyle>
            <a:lvl1pPr algn="r">
              <a:defRPr sz="1200">
                <a:solidFill>
                  <a:schemeClr val="tx1"/>
                </a:solidFill>
              </a:defRPr>
            </a:lvl1pPr>
          </a:lstStyle>
          <a:p>
            <a:fld id="{B2D3D0CE-5246-4454-B04B-B24FE318B3D4}" type="slidenum">
              <a:rPr lang="en-US" smtClean="0"/>
              <a:t>‹#›</a:t>
            </a:fld>
            <a:endParaRPr lang="en-US"/>
          </a:p>
        </p:txBody>
      </p:sp>
      <p:sp>
        <p:nvSpPr>
          <p:cNvPr id="5" name="Footer Placeholder 4"/>
          <p:cNvSpPr>
            <a:spLocks noGrp="1"/>
          </p:cNvSpPr>
          <p:nvPr>
            <p:ph type="ftr" sz="quarter" idx="3"/>
          </p:nvPr>
        </p:nvSpPr>
        <p:spPr>
          <a:xfrm>
            <a:off x="8011585" y="855957"/>
            <a:ext cx="299531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631113" y="471056"/>
            <a:ext cx="11027391" cy="6270938"/>
          </a:xfrm>
          <a:prstGeom prst="rect">
            <a:avLst/>
          </a:prstGeom>
          <a:solidFill>
            <a:schemeClr val="bg2">
              <a:lumMod val="60000"/>
              <a:lumOff val="40000"/>
            </a:schemeClr>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chor="t">
            <a:normAutofit lnSpcReduction="1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solidFill>
                  <a:schemeClr val="accent1">
                    <a:lumMod val="40000"/>
                    <a:lumOff val="60000"/>
                  </a:schemeClr>
                </a:solidFill>
                <a:latin typeface="Rabar_036" panose="02040503050201020203" pitchFamily="18" charset="-78"/>
                <a:cs typeface="Rabar_036" panose="02040503050201020203" pitchFamily="18" charset="-78"/>
              </a:rPr>
              <a:t>جامعة صلاح الدين</a:t>
            </a:r>
          </a:p>
          <a:p>
            <a:r>
              <a:rPr lang="ar-IQ" sz="3600" dirty="0">
                <a:solidFill>
                  <a:schemeClr val="accent1">
                    <a:lumMod val="40000"/>
                    <a:lumOff val="60000"/>
                  </a:schemeClr>
                </a:solidFill>
                <a:latin typeface="Rabar_036" panose="02040503050201020203" pitchFamily="18" charset="-78"/>
                <a:cs typeface="Rabar_036" panose="02040503050201020203" pitchFamily="18" charset="-78"/>
              </a:rPr>
              <a:t>كلية العلوم الإسلامية</a:t>
            </a:r>
          </a:p>
          <a:p>
            <a:endParaRPr lang="ar-IQ" sz="3600" dirty="0">
              <a:solidFill>
                <a:schemeClr val="accent1">
                  <a:lumMod val="40000"/>
                  <a:lumOff val="60000"/>
                </a:schemeClr>
              </a:solidFill>
              <a:latin typeface="Rabar_036" panose="02040503050201020203" pitchFamily="18" charset="-78"/>
              <a:cs typeface="Rabar_036" panose="02040503050201020203" pitchFamily="18" charset="-78"/>
            </a:endParaRPr>
          </a:p>
          <a:p>
            <a:pPr algn="ctr"/>
            <a:r>
              <a:rPr lang="ar-IQ" sz="7200" dirty="0">
                <a:solidFill>
                  <a:schemeClr val="bg1"/>
                </a:solidFill>
                <a:latin typeface="Rabar_036" panose="02040503050201020203" pitchFamily="18" charset="-78"/>
                <a:cs typeface="Rabar_036" panose="02040503050201020203" pitchFamily="18" charset="-78"/>
              </a:rPr>
              <a:t> </a:t>
            </a:r>
            <a:r>
              <a:rPr lang="ar-IQ" sz="5400" dirty="0" smtClean="0">
                <a:solidFill>
                  <a:schemeClr val="accent2">
                    <a:lumMod val="50000"/>
                  </a:schemeClr>
                </a:solidFill>
                <a:latin typeface="Rabar_036" panose="02040503050201020203" pitchFamily="18" charset="-78"/>
                <a:cs typeface="Rabar_036" panose="02040503050201020203" pitchFamily="18" charset="-78"/>
              </a:rPr>
              <a:t>تفسير الآيات </a:t>
            </a:r>
            <a:r>
              <a:rPr lang="ar-IQ" sz="5400" dirty="0">
                <a:solidFill>
                  <a:schemeClr val="accent2">
                    <a:lumMod val="50000"/>
                  </a:schemeClr>
                </a:solidFill>
                <a:latin typeface="Rabar_036" panose="02040503050201020203" pitchFamily="18" charset="-78"/>
                <a:cs typeface="Rabar_036" panose="02040503050201020203" pitchFamily="18" charset="-78"/>
              </a:rPr>
              <a:t>الاجتماعية  </a:t>
            </a:r>
          </a:p>
          <a:p>
            <a:pPr algn="ctr"/>
            <a:r>
              <a:rPr lang="ar-IQ" sz="5400" dirty="0">
                <a:solidFill>
                  <a:schemeClr val="bg1"/>
                </a:solidFill>
                <a:latin typeface="Rabar_036" panose="02040503050201020203" pitchFamily="18" charset="-78"/>
                <a:cs typeface="Rabar_036" panose="02040503050201020203" pitchFamily="18" charset="-78"/>
              </a:rPr>
              <a:t>المرحلة الثالثة- قسم الشريعة</a:t>
            </a:r>
          </a:p>
          <a:p>
            <a:pPr algn="ctr"/>
            <a:r>
              <a:rPr lang="ar-IQ" sz="4800" dirty="0">
                <a:solidFill>
                  <a:schemeClr val="bg1"/>
                </a:solidFill>
                <a:latin typeface="Rabar_036" panose="02040503050201020203" pitchFamily="18" charset="-78"/>
                <a:cs typeface="Rabar_036" panose="02040503050201020203" pitchFamily="18" charset="-78"/>
              </a:rPr>
              <a:t>مدرس المادة: </a:t>
            </a:r>
            <a:endParaRPr lang="ar-IQ" sz="4800" dirty="0" smtClean="0">
              <a:solidFill>
                <a:schemeClr val="bg1"/>
              </a:solidFill>
              <a:latin typeface="Rabar_036" panose="02040503050201020203" pitchFamily="18" charset="-78"/>
              <a:cs typeface="Rabar_036" panose="02040503050201020203" pitchFamily="18" charset="-78"/>
            </a:endParaRPr>
          </a:p>
          <a:p>
            <a:pPr algn="ctr"/>
            <a:r>
              <a:rPr lang="ar-IQ" sz="4800" dirty="0" smtClean="0">
                <a:solidFill>
                  <a:schemeClr val="bg1"/>
                </a:solidFill>
                <a:latin typeface="Rabar_036" panose="02040503050201020203" pitchFamily="18" charset="-78"/>
                <a:cs typeface="Rabar_036" panose="02040503050201020203" pitchFamily="18" charset="-78"/>
              </a:rPr>
              <a:t>أ.م. د  عمر علي محمد  </a:t>
            </a:r>
            <a:endParaRPr lang="ar-IQ" sz="4800" dirty="0">
              <a:solidFill>
                <a:schemeClr val="bg1"/>
              </a:solidFill>
              <a:latin typeface="Rabar_036" panose="02040503050201020203" pitchFamily="18" charset="-78"/>
              <a:cs typeface="Rabar_036" panose="02040503050201020203" pitchFamily="18" charset="-78"/>
            </a:endParaRPr>
          </a:p>
          <a:p>
            <a:pPr algn="ctr"/>
            <a:r>
              <a:rPr lang="ar-IQ" sz="4800" dirty="0" smtClean="0">
                <a:solidFill>
                  <a:schemeClr val="bg1"/>
                </a:solidFill>
                <a:latin typeface="Rabar_036" panose="02040503050201020203" pitchFamily="18" charset="-78"/>
                <a:cs typeface="Rabar_036" panose="02040503050201020203" pitchFamily="18" charset="-78"/>
              </a:rPr>
              <a:t> </a:t>
            </a:r>
            <a:endParaRPr lang="ar-SA" sz="4800" dirty="0">
              <a:solidFill>
                <a:schemeClr val="bg1"/>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93225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1000"/>
                                        <p:tgtEl>
                                          <p:spTgt spid="7">
                                            <p:bg/>
                                          </p:spTgt>
                                        </p:tgtEl>
                                      </p:cBhvr>
                                    </p:animEffect>
                                    <p:anim calcmode="lin" valueType="num">
                                      <p:cBhvr>
                                        <p:cTn id="8" dur="1000" fill="hold"/>
                                        <p:tgtEl>
                                          <p:spTgt spid="7">
                                            <p:bg/>
                                          </p:spTgt>
                                        </p:tgtEl>
                                        <p:attrNameLst>
                                          <p:attrName>ppt_x</p:attrName>
                                        </p:attrNameLst>
                                      </p:cBhvr>
                                      <p:tavLst>
                                        <p:tav tm="0">
                                          <p:val>
                                            <p:strVal val="#ppt_x"/>
                                          </p:val>
                                        </p:tav>
                                        <p:tav tm="100000">
                                          <p:val>
                                            <p:strVal val="#ppt_x"/>
                                          </p:val>
                                        </p:tav>
                                      </p:tavLst>
                                    </p:anim>
                                    <p:anim calcmode="lin" valueType="num">
                                      <p:cBhvr>
                                        <p:cTn id="9" dur="1000" fill="hold"/>
                                        <p:tgtEl>
                                          <p:spTgt spid="7">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7">
                                            <p:txEl>
                                              <p:pRg st="7" end="7"/>
                                            </p:txEl>
                                          </p:spTgt>
                                        </p:tgtEl>
                                        <p:attrNameLst>
                                          <p:attrName>style.visibility</p:attrName>
                                        </p:attrNameLst>
                                      </p:cBhvr>
                                      <p:to>
                                        <p:strVal val="visible"/>
                                      </p:to>
                                    </p:set>
                                    <p:animEffect transition="in" filter="fade">
                                      <p:cBhvr>
                                        <p:cTn id="56" dur="1000"/>
                                        <p:tgtEl>
                                          <p:spTgt spid="7">
                                            <p:txEl>
                                              <p:pRg st="7" end="7"/>
                                            </p:txEl>
                                          </p:spTgt>
                                        </p:tgtEl>
                                      </p:cBhvr>
                                    </p:animEffect>
                                    <p:anim calcmode="lin" valueType="num">
                                      <p:cBhvr>
                                        <p:cTn id="5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374074"/>
            <a:ext cx="11154064" cy="6073028"/>
          </a:xfrm>
          <a:prstGeom prst="rect">
            <a:avLst/>
          </a:prstGeom>
        </p:spPr>
        <p:txBody>
          <a:bodyPr vert="horz" lIns="91440" tIns="45720" rIns="91440" bIns="45720" rtlCol="0" anchor="t">
            <a:normAutofit fontScale="77500" lnSpcReduction="2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solidFill>
                  <a:schemeClr val="accent1">
                    <a:lumMod val="40000"/>
                    <a:lumOff val="60000"/>
                  </a:schemeClr>
                </a:solidFill>
                <a:latin typeface="Rabar_036" panose="02040503050201020203" pitchFamily="18" charset="-78"/>
                <a:cs typeface="Rabar_036" panose="02040503050201020203" pitchFamily="18" charset="-78"/>
              </a:rPr>
              <a:t> </a:t>
            </a:r>
          </a:p>
          <a:p>
            <a:pPr marL="685800" lvl="0" indent="-685800">
              <a:buFontTx/>
              <a:buChar char="-"/>
            </a:pPr>
            <a:r>
              <a:rPr lang="ar-IQ" sz="4800" dirty="0" smtClean="0"/>
              <a:t>تحريم </a:t>
            </a:r>
            <a:r>
              <a:rPr lang="ar-IQ" sz="4800" dirty="0"/>
              <a:t>الزنا والتحذير من البغاء:  النور 2-3، </a:t>
            </a:r>
            <a:r>
              <a:rPr lang="ar-IQ" sz="4800" dirty="0" smtClean="0"/>
              <a:t>33</a:t>
            </a:r>
          </a:p>
          <a:p>
            <a:pPr marL="685800" lvl="0" indent="-685800">
              <a:buFontTx/>
              <a:buChar char="-"/>
            </a:pPr>
            <a:endParaRPr lang="ar-IQ" sz="4800" dirty="0"/>
          </a:p>
          <a:p>
            <a:pPr marL="685800" lvl="0" indent="-685800">
              <a:buFontTx/>
              <a:buChar char="-"/>
            </a:pPr>
            <a:endParaRPr lang="en-US" sz="4800" dirty="0"/>
          </a:p>
          <a:p>
            <a:r>
              <a:rPr lang="ar-SA" sz="4800" dirty="0"/>
              <a:t>قال تعالى: [ الزَّانِيَةُ وَالزَّانِي فَاجْلِدُوا كُلَّ وَاحِدٍ مِنْهُمَا مِئَةَ جَلْدَةٍ وَلَا تَأْخُذْكُمْ بِهِمَا رَأْفَةٌ فِي دِينِ اللَّهِ إِنْ كُنْتُمْ تُؤْمِنُونَ بِاللَّهِ وَالْيَوْمِ الْآَخِرِ وَلْيَشْهَدْ عَذَابَهُمَا طَائِفَةٌ مِنَ الْمُؤْمِنِينَ (2) الزَّانِي لَا يَنْكِحُ إلَّا زَانِيَةً أَوْ مُشْرِكَةً وَالزَّانِيَةُ لَا يَنْكِحُهَا إِلَّا زَانٍ أَوْ مُشْرِكٌ وَحُرِّمَ ذَلِكَ عَلَى الْمُؤْمِنِينَ (3)</a:t>
            </a:r>
            <a:r>
              <a:rPr lang="ar-IQ" sz="4800" dirty="0"/>
              <a:t>. (النور2-3 )  </a:t>
            </a:r>
            <a:endParaRPr lang="en-US" sz="4800" dirty="0"/>
          </a:p>
          <a:p>
            <a:r>
              <a:rPr lang="ar-SA" sz="4800" dirty="0"/>
              <a:t>وقوله تعالى: ( وَلَا تُكْرِهُوا فَتَيَاتِكُمْ عَلَى الْبِغَاءِ إِنْ أَرَدْنَ تَحَصُّنًا لِتَبْتَغُوا عَرَضَ الْحَيَاةِ الدُّنْيَا وَمَنْ يُكْرِهُّنَّ فَإِنَّ اللَّهَ مِنْ بَعْدِ إِكْرَاهِهِنَّ غَفُورٌ رَحِيمٌ).  (النور: 33) </a:t>
            </a:r>
            <a:endParaRPr lang="en-US" sz="4800" dirty="0"/>
          </a:p>
          <a:p>
            <a:r>
              <a:rPr lang="ar-IQ" sz="3600" dirty="0" smtClean="0">
                <a:cs typeface="Ali-A-Samik" pitchFamily="2" charset="-78"/>
              </a:rPr>
              <a:t> </a:t>
            </a:r>
            <a:endParaRPr lang="en-US" sz="3600" dirty="0">
              <a:cs typeface="Ali-A-Samik" pitchFamily="2" charset="-78"/>
            </a:endParaRPr>
          </a:p>
          <a:p>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67315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 calcmode="lin" valueType="num">
                                      <p:cBhvr additive="base">
                                        <p:cTn id="2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 calcmode="lin" valueType="num">
                                      <p:cBhvr additive="base">
                                        <p:cTn id="3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488275"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a:t>
            </a: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0987808" cy="4877608"/>
          </a:xfrm>
          <a:prstGeom prst="rect">
            <a:avLst/>
          </a:prstGeom>
        </p:spPr>
        <p:txBody>
          <a:bodyPr vert="horz" lIns="91440" tIns="45720" rIns="91440" bIns="45720" rtlCol="0" anchor="t">
            <a:normAutofit fontScale="92500" lnSpcReduction="2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r>
              <a:rPr lang="ar-IQ" sz="3200" dirty="0"/>
              <a:t>تحريم القذف و ايجاد اللعان:  النور 5-  6  </a:t>
            </a:r>
            <a:endParaRPr lang="ar-IQ" sz="3200" dirty="0" smtClean="0"/>
          </a:p>
          <a:p>
            <a:pPr lvl="0"/>
            <a:endParaRPr lang="ar-IQ" sz="3200" dirty="0" smtClean="0"/>
          </a:p>
          <a:p>
            <a:pPr lvl="0"/>
            <a:r>
              <a:rPr lang="ar-IQ" sz="3200" dirty="0" smtClean="0"/>
              <a:t>   </a:t>
            </a:r>
            <a:r>
              <a:rPr lang="ar-SA" sz="3200" dirty="0"/>
              <a:t>وَالَّذِينَ يَرْمُونَ الْمُحْصَنَاتِ ثُمَّ لَمْ يَأْتُوا بِأَرْبَعَةِ شُهَدَاءَ فَاجْلِدُوهُمْ ثَمَانِينَ جَلْدَةً وَلَا تَقْبَلُوا لَهُمْ شَهَادَةً أَبَدًا وَأُولَئِكَ هُمُ الْفَاسِقُونَ (4) إِلَّا الَّذِينَ تَابُوا مِنْ بَعْدِ ذَلِكَ وَأَصْلَحُوا فَإِنَّ اللَّهَ غَفُورٌ رَحِيمٌ (5)</a:t>
            </a:r>
            <a:endParaRPr lang="en-US" sz="3200" dirty="0"/>
          </a:p>
          <a:p>
            <a:r>
              <a:rPr lang="ar-SA" sz="3200" dirty="0"/>
              <a:t>وَالَّذِينَ يَرْمُونَ أَزْوَاجَهُمْ وَلَمْ يَكُنْ لَهُمْ شُهَدَاءُ إِلَّا أَنْفُسُهُمْ فَشَهَادَةُ أَحَدِهِمْ أَرْبَعُ شَهَادَاتٍ بِاللَّهِ إِنَّهُ لَمِنَ الصَّادِقِينَ (6) وَالْخَامِسَةُ أَنَّ لَعْنَةَ اللَّهِ عَلَيْهِ إِنْ كَانَ مِنَ الْكَاذِبِينَ (7) وَيَدْرَأُ عَنْهَا الْعَذَابَ أَنْ تَشْهَدَ أَرْبَعَ شَهَادَاتٍ بِاللَّهِ إِنَّهُ لَمِنَ الْكَاذِبِينَ (8) وَالْخَامِسَةَ أَنَّ غَضَبَ اللَّهِ عَلَيْهَا إِنْ كَانَ مِنَ الصَّادِقِينَ (9)</a:t>
            </a:r>
            <a:endParaRPr lang="en-US" sz="3200" dirty="0"/>
          </a:p>
          <a:p>
            <a:r>
              <a:rPr lang="ar-SA" sz="3200" dirty="0"/>
              <a:t>إِنَّ الَّذِينَ يَرْمُونَ الْمُحْصَنَاتِ الْغَافِلَاتِ الْمُؤْمِنَاتِ لُعِنُوا فِي الدُّنْيَا وَالْآَخِرَةِ وَلَهُمْ عَذَابٌ عَظِيمٌ (23) يَوْمَ تَشْهَدُ عَلَيْهِمْ أَلْسِنَتُهُمْ وَأَيْدِيهِمْ وَأَرْجُلُهُمْ بِمَا كَانُوا يَعْمَلُونَ (24)</a:t>
            </a:r>
            <a:r>
              <a:rPr lang="ar-IQ" sz="5400" dirty="0" smtClean="0">
                <a:cs typeface="Ali-A-Samik" pitchFamily="2" charset="-78"/>
              </a:rPr>
              <a:t> </a:t>
            </a:r>
            <a:endParaRPr lang="en-US" sz="5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83104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 calcmode="lin" valueType="num">
                                      <p:cBhvr additive="base">
                                        <p:cTn id="30"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872836"/>
            <a:ext cx="11650816" cy="5771311"/>
          </a:xfrm>
          <a:prstGeom prst="rect">
            <a:avLst/>
          </a:prstGeom>
        </p:spPr>
        <p:txBody>
          <a:bodyPr vert="horz" lIns="91440" tIns="45720" rIns="91440" bIns="45720" rtlCol="0" anchor="t">
            <a:normAutofit fontScale="77500" lnSpcReduction="2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r>
              <a:rPr lang="ar-IQ" sz="3500" dirty="0"/>
              <a:t>تحريم الخلوة والاختلاط :   النور 21،27- 28 ، 60</a:t>
            </a:r>
            <a:endParaRPr lang="en-US" sz="3500" dirty="0"/>
          </a:p>
          <a:p>
            <a:r>
              <a:rPr lang="ar-SA" sz="3500" dirty="0"/>
              <a:t>يَا أَيُّهَا الَّذِينَ آَمَنُوا لَا تَدْخُلُوا بُيُوتًا غَيْرَ بُيُوتِكُمْ حَتَّى تَسْتَأْنِسُوا وَتُسَلِّمُوا عَلَى أَهْلِهَا ذَلِكُمْ خَيْرٌ لَكُمْ لَعَلَّكُمْ تَذَكَّرُونَ (27) فَإِنْ لَمْ تَجِدُوا فِيهَا أَحَدًا فَلَا تَدْخُلُوهَا حَتَّى يُؤْذَنَ لَكُمْ وَإِنْ قِيلَ لَكُمُ ارْجِعُوا فَارْجِعُوا هُوَ أَزْكَى لَكُمْ وَاللَّهُ بِمَا تَعْمَلُونَ عَلِيمٌ (28) لَيْسَ عَلَيْكُمْ جُنَاحٌ أَنْ تَدْخُلُوا بُيُوتًا غَيْرَ مَسْكُونَةٍ فِيهَا مَتَاعٌ لَكُمْ وَاللَّهُ يَعْلَمُ مَا تُبْدُونَ وَمَا تَكْتُمُونَ </a:t>
            </a:r>
            <a:endParaRPr lang="en-US" sz="3500" dirty="0"/>
          </a:p>
          <a:p>
            <a:r>
              <a:rPr lang="ar-SA" sz="3500" dirty="0"/>
              <a:t>قُلْ لِلْمُؤْمِنِينَ يَغُضُّوا مِنْ أَبْصَارِهِمْ وَيَحْفَظُوا فُرُوجَهُمْ ذَلِكَ أَزْكَى لَهُمْ إِنَّ اللَّهَ خَبِيرٌ بِمَا يَصْنَعُونَ (30) وَقُلْ لِلْمُؤْمِنَاتِ يَغْضُضْنَ مِنْ أَبْصَارِهِنَّ وَيَحْفَظْنَ فُرُوجَهُنَّ وَلَا يُبْدِينَ زِينَتَهُنَّ إِلَّا مَا ظَهَرَ مِنْهَا وَلْيَضْرِبْنَ بِخُمُرِهِنَّ عَلَى جُيُوبِهِنَّ وَلَا يُبْدِينَ زِينَتَهُنَّ إِلَّا لِبُعُولَتِهِنَّ أَوْ آَبَائِهِنَّ أَوْ آَبَاءِ بُعُولَتِهِنَّ أَوْ أَبْنَائِهِنَّ أَوْ أَبْنَاءِ بُعُولَتِهِنَّ أَوْ إِخْوَانِهِنَّ أَوْ بَنِي إِخْوَانِهِنَّ أَوْ بَنِي أَخَوَاتِهِنَّ أَوْ نِسَائِهِنَّ أَوْ مَا مَلَكَتْ أَيْمَانُهُنَّ أَوِ التَّابِعِينَ غَيْرِ أُولِي الْإِرْبَةِ مِنَ الرِّجَالِ أَوِ الطِّفْلِ الَّذِينَ لَمْ يَظْهَرُوا عَلَى عَوْرَاتِ النِّسَاءِ وَلَا يَضْرِبْنَ بِأَرْجُلِهِنَّ لِيُعْلَمَ مَا يُخْفِينَ مِنْ زِينَتِهِنَّ وَتُوبُوا إِلَى اللَّهِ جَمِيعًا أَيُّهَا الْمُؤْمِنُونَ لَعَلَّكُمْ تُفْلِحُونَ (31)</a:t>
            </a:r>
            <a:endParaRPr lang="en-US" sz="3500" dirty="0"/>
          </a:p>
          <a:p>
            <a:r>
              <a:rPr lang="ar-SA" sz="3500" dirty="0"/>
              <a:t>وَالْقَوَاعِدُ مِنَ النِّسَاءِ اللَّاتِي لَا يَرْجُونَ نِكَاحًا فَلَيْسَ عَلَيْهِنَّ جُنَاحٌ أَنْ يَضَعْنَ ثِيَابَهُنَّ غَيْرَ مُتَبَرِّجَاتٍ بِزِينَةٍ وَأَنْ يَسْتَعْفِفْنَ خَيْرٌ لَهُنَّ وَاللَّهُ سَمِيعٌ عَلِيمٌ (60) </a:t>
            </a:r>
            <a:endParaRPr lang="en-US" sz="3500" dirty="0"/>
          </a:p>
          <a:p>
            <a:r>
              <a:rPr lang="ar-SA" dirty="0"/>
              <a:t> </a:t>
            </a:r>
            <a:endParaRPr lang="en-US" dirty="0"/>
          </a:p>
          <a:p>
            <a:r>
              <a:rPr lang="ar-IQ" sz="3600" dirty="0" smtClean="0">
                <a:cs typeface="Ali-A-Samik" pitchFamily="2" charset="-78"/>
              </a:rPr>
              <a:t> </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95036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337649" y="219998"/>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lvl="0"/>
            <a:r>
              <a:rPr lang="ar-IQ" sz="4000" b="1" dirty="0">
                <a:solidFill>
                  <a:schemeClr val="bg1"/>
                </a:solidFill>
                <a:latin typeface="Rabar_038" panose="02040503050201020203" pitchFamily="18" charset="-78"/>
                <a:cs typeface="Rabar_038" panose="02040503050201020203" pitchFamily="18" charset="-78"/>
              </a:rPr>
              <a:t> </a:t>
            </a:r>
            <a:r>
              <a:rPr lang="ar-IQ" sz="4000" dirty="0" smtClean="0"/>
              <a:t>                            (</a:t>
            </a:r>
            <a:r>
              <a:rPr lang="ar-IQ" sz="4100" dirty="0" smtClean="0">
                <a:solidFill>
                  <a:schemeClr val="bg1"/>
                </a:solidFill>
              </a:rPr>
              <a:t>الحقوق </a:t>
            </a:r>
            <a:r>
              <a:rPr lang="ar-IQ" sz="4100" dirty="0">
                <a:solidFill>
                  <a:schemeClr val="bg1"/>
                </a:solidFill>
              </a:rPr>
              <a:t>المعنوية في الإسلام</a:t>
            </a:r>
            <a:r>
              <a:rPr lang="ar-IQ" sz="4000" dirty="0"/>
              <a:t>)</a:t>
            </a:r>
            <a:endParaRPr lang="en-US" sz="4000" dirty="0"/>
          </a:p>
        </p:txBody>
      </p:sp>
      <p:sp>
        <p:nvSpPr>
          <p:cNvPr id="7" name="عنصر نائب للمحتوى 2"/>
          <p:cNvSpPr txBox="1">
            <a:spLocks/>
          </p:cNvSpPr>
          <p:nvPr/>
        </p:nvSpPr>
        <p:spPr>
          <a:xfrm>
            <a:off x="595745" y="1704109"/>
            <a:ext cx="10889673" cy="5010590"/>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r>
              <a:rPr lang="ar-IQ" sz="2400" dirty="0" smtClean="0"/>
              <a:t>فالتشريعات </a:t>
            </a:r>
            <a:r>
              <a:rPr lang="ar-IQ" sz="2400" dirty="0"/>
              <a:t>الأخرى تهتم بالظواهروالحقوق المحسوسة لدى الإنسانية وشرعوا لها العقوبات والزواجرالمادية الرادعة .والرقابة لها.</a:t>
            </a:r>
            <a:endParaRPr lang="en-US" sz="2400" dirty="0"/>
          </a:p>
          <a:p>
            <a:pPr lvl="0"/>
            <a:r>
              <a:rPr lang="ar-IQ" sz="2400" dirty="0"/>
              <a:t>                                  من فوائد السورة بالإيجاز:</a:t>
            </a:r>
            <a:endParaRPr lang="en-US" sz="2400" dirty="0"/>
          </a:p>
          <a:p>
            <a:pPr lvl="0"/>
            <a:r>
              <a:rPr lang="ar-IQ" sz="2400" dirty="0"/>
              <a:t>1-  وجوب التأدب مع رسول الله ومع سنته ومع ورثته عليه السلام.</a:t>
            </a:r>
            <a:endParaRPr lang="en-US" sz="2400" dirty="0"/>
          </a:p>
          <a:p>
            <a:pPr lvl="0"/>
            <a:r>
              <a:rPr lang="ar-IQ" sz="2400" dirty="0"/>
              <a:t>2- وجوب التثبت من صحة الأخبار خاصة التي ينقلها من يُتهم بالفسق.</a:t>
            </a:r>
            <a:endParaRPr lang="en-US" sz="2400" dirty="0"/>
          </a:p>
          <a:p>
            <a:pPr lvl="0"/>
            <a:r>
              <a:rPr lang="ar-IQ" sz="2400" dirty="0"/>
              <a:t>3- وجوب الإصلاح بين من يتقاتل من المسلمين، ومشروعية قتال الفرقة التي تصر على الاعتداء وترفض الصلح.</a:t>
            </a:r>
            <a:endParaRPr lang="en-US" sz="2400" dirty="0"/>
          </a:p>
          <a:p>
            <a:pPr lvl="0"/>
            <a:r>
              <a:rPr lang="ar-IQ" sz="2400" dirty="0"/>
              <a:t>4- من حقوق الأخوة الإيمانية: الصلح بين المتنازعين والبعد عما يجرح المشاعر من السخرية والعيب والتنابز بالألقاب.</a:t>
            </a:r>
            <a:endParaRPr lang="en-US" sz="2400" dirty="0"/>
          </a:p>
          <a:p>
            <a:pPr lvl="0"/>
            <a:r>
              <a:rPr lang="ar-IQ" sz="2400" dirty="0"/>
              <a:t>.5- سوء الظن بأهل الخير معصية، ويجوز الحذر من أهل الشر بسوء الظن بهم.</a:t>
            </a:r>
            <a:endParaRPr lang="en-US" sz="2400" dirty="0"/>
          </a:p>
          <a:p>
            <a:pPr lvl="0"/>
            <a:r>
              <a:rPr lang="ar-IQ" sz="2400" dirty="0"/>
              <a:t>6- وحدة بني البشر تقتضي نبذ التفاخر بالأنساب.</a:t>
            </a:r>
            <a:endParaRPr lang="en-US" sz="2400" dirty="0"/>
          </a:p>
          <a:p>
            <a:pPr lvl="0"/>
            <a:r>
              <a:rPr lang="ar-IQ" sz="2400" dirty="0"/>
              <a:t>7- الإيمان ليس مجرد نطق لايوافقه الاعتقاد، بل اعتقاد بالجَنان وقول باللسان وعمل بالأركان</a:t>
            </a:r>
            <a:endParaRPr lang="en-US" sz="2400" dirty="0"/>
          </a:p>
          <a:p>
            <a:pPr lvl="0"/>
            <a:r>
              <a:rPr lang="ar-IQ" sz="2400" dirty="0"/>
              <a:t>8- هداية التوفيق من الله تعالى وبيده تعالى، وهي فضل منه سبحانه ليست حقاً لأحد .</a:t>
            </a:r>
            <a:endParaRPr lang="ar-SA" sz="44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07920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additive="base">
                                        <p:cTn id="4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 calcmode="lin" valueType="num">
                                      <p:cBhvr additive="base">
                                        <p:cTn id="48"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7">
                                            <p:txEl>
                                              <p:pRg st="7" end="7"/>
                                            </p:txEl>
                                          </p:spTgt>
                                        </p:tgtEl>
                                        <p:attrNameLst>
                                          <p:attrName>style.visibility</p:attrName>
                                        </p:attrNameLst>
                                      </p:cBhvr>
                                      <p:to>
                                        <p:strVal val="visible"/>
                                      </p:to>
                                    </p:set>
                                    <p:anim calcmode="lin" valueType="num">
                                      <p:cBhvr additive="base">
                                        <p:cTn id="54"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7">
                                            <p:txEl>
                                              <p:pRg st="8" end="8"/>
                                            </p:txEl>
                                          </p:spTgt>
                                        </p:tgtEl>
                                        <p:attrNameLst>
                                          <p:attrName>style.visibility</p:attrName>
                                        </p:attrNameLst>
                                      </p:cBhvr>
                                      <p:to>
                                        <p:strVal val="visible"/>
                                      </p:to>
                                    </p:set>
                                    <p:anim calcmode="lin" valueType="num">
                                      <p:cBhvr additive="base">
                                        <p:cTn id="60"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7">
                                            <p:txEl>
                                              <p:pRg st="9" end="9"/>
                                            </p:txEl>
                                          </p:spTgt>
                                        </p:tgtEl>
                                        <p:attrNameLst>
                                          <p:attrName>style.visibility</p:attrName>
                                        </p:attrNameLst>
                                      </p:cBhvr>
                                      <p:to>
                                        <p:strVal val="visible"/>
                                      </p:to>
                                    </p:set>
                                    <p:anim calcmode="lin" valueType="num">
                                      <p:cBhvr additive="base">
                                        <p:cTn id="66"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a:t>
            </a:r>
            <a:r>
              <a:rPr lang="ar-IQ" sz="4000" dirty="0">
                <a:solidFill>
                  <a:schemeClr val="bg1"/>
                </a:solidFill>
              </a:rPr>
              <a:t>المحاضرة الأولى :  من أحكام السورة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496291"/>
            <a:ext cx="10889673" cy="5218408"/>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n-US" sz="4000" i="1" dirty="0" smtClean="0"/>
              <a:t>:    </a:t>
            </a:r>
            <a:r>
              <a:rPr lang="ar-SA" sz="4000" dirty="0" smtClean="0"/>
              <a:t> </a:t>
            </a:r>
            <a:r>
              <a:rPr lang="ar-SA" sz="4000" dirty="0"/>
              <a:t>أحكام الاستئذان والزيارة</a:t>
            </a:r>
            <a:endParaRPr lang="en-US" sz="4000" dirty="0"/>
          </a:p>
          <a:p>
            <a:r>
              <a:rPr lang="ar-SA" sz="3600" dirty="0"/>
              <a:t>قال تعالى </a:t>
            </a:r>
            <a:r>
              <a:rPr lang="en-US" sz="3600" dirty="0"/>
              <a:t>: [ </a:t>
            </a:r>
            <a:r>
              <a:rPr lang="ar-SA" sz="3600" dirty="0"/>
              <a:t>يَا أَيُّهَا الَّذِينَ آَمَنُوا لَا تَدْخُلُوا بُيُوتًا غَيْرَ بُيُوتِكُمْ حَتَّى تَسْتَأْنِسُوا وَتُسَلِّمُوا عَلَى أَهْلِهَا ذَلِكُمْ خَيْرٌ لَكُمْ لَعَلَّكُمْ تَذَكَّرُونَ (27) فَإِنْ لَمْ تَجِدُوا فِيهَا أَحَدًا فَلَا تَدْخُلُوهَا حَتَّى يُؤْذَنَ لَكُمْ وَإِنْ قِيلَ لَكُمُ ارْجِعُوا فَارْجِعُوا هُوَ أَزْكَى لَكُمْ وَاللَّهُ بِمَا تَعْمَلُونَ عَلِيمٌ (28) لَيْسَ عَلَيْكُمْ جُنَاحٌ أَنْ تَدْخُلُوا بُيُوتًا غَيْرَ مَسْكُونَةٍ فِيهَا مَتَاعٌ لَكُمْ وَاللَّهُ يَعْلَمُ مَا تُبْدُونَ وَمَا تَكْتُمُونَ </a:t>
            </a:r>
            <a:r>
              <a:rPr lang="en-US" sz="3600" dirty="0"/>
              <a:t>]   </a:t>
            </a:r>
            <a:r>
              <a:rPr lang="ar-SA" sz="3600" dirty="0"/>
              <a:t>النور</a:t>
            </a:r>
            <a:endParaRPr lang="en-US" sz="3600" dirty="0"/>
          </a:p>
          <a:p>
            <a:r>
              <a:rPr lang="ar-SA" sz="3600" dirty="0"/>
              <a:t>التحليل اللفظي </a:t>
            </a:r>
            <a:r>
              <a:rPr lang="en-US" sz="3600" dirty="0"/>
              <a:t>:</a:t>
            </a:r>
          </a:p>
          <a:p>
            <a:r>
              <a:rPr lang="en-US" sz="3600" dirty="0"/>
              <a:t>{ </a:t>
            </a:r>
            <a:r>
              <a:rPr lang="ar-SA" sz="3600" dirty="0"/>
              <a:t>تَسْتَأْنِسُواْ </a:t>
            </a:r>
            <a:r>
              <a:rPr lang="en-US" sz="3600" dirty="0"/>
              <a:t>} : </a:t>
            </a:r>
            <a:r>
              <a:rPr lang="ar-SA" sz="3600" dirty="0"/>
              <a:t>أي تستأذنوا ، قال الزجاج </a:t>
            </a:r>
            <a:r>
              <a:rPr lang="en-US" sz="3600" dirty="0"/>
              <a:t>: ( </a:t>
            </a:r>
            <a:r>
              <a:rPr lang="ar-SA" sz="3600" dirty="0"/>
              <a:t>تستأنسوا </a:t>
            </a:r>
            <a:r>
              <a:rPr lang="en-US" sz="3600" dirty="0"/>
              <a:t>) </a:t>
            </a:r>
            <a:r>
              <a:rPr lang="ar-SA" sz="3600" dirty="0"/>
              <a:t>في اللغة بمعنى تستأذنوا وكذلك هو في التفسير كما نقل عن ابن عباس </a:t>
            </a:r>
            <a:endParaRPr lang="ar-SA" sz="60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524000"/>
            <a:ext cx="10889673" cy="519069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900" dirty="0">
                <a:cs typeface="Ali-A-Samik" pitchFamily="2" charset="-78"/>
              </a:rPr>
              <a:t> </a:t>
            </a:r>
            <a:r>
              <a:rPr lang="ar-IQ" sz="4300" dirty="0" smtClean="0">
                <a:cs typeface="Ali-A-Samik" pitchFamily="2" charset="-78"/>
              </a:rPr>
              <a:t> </a:t>
            </a:r>
            <a:endParaRPr lang="en-US" sz="4300" dirty="0">
              <a:cs typeface="Ali-A-Samik" pitchFamily="2" charset="-78"/>
            </a:endParaRPr>
          </a:p>
          <a:p>
            <a:pPr lvl="0"/>
            <a:endParaRPr lang="en-US" sz="39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704109"/>
            <a:ext cx="10889673" cy="501059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900" dirty="0">
                <a:cs typeface="Ali-A-Samik" pitchFamily="2" charset="-78"/>
              </a:rPr>
              <a:t> </a:t>
            </a:r>
            <a:r>
              <a:rPr lang="ar-IQ" sz="4000" dirty="0" smtClean="0">
                <a:cs typeface="Ali-A-Samik" pitchFamily="2" charset="-78"/>
              </a:rPr>
              <a:t> </a:t>
            </a:r>
            <a:endParaRPr lang="ar-IQ" sz="4000" dirty="0">
              <a:cs typeface="Ali-A-Samik" pitchFamily="2" charset="-78"/>
            </a:endParaRPr>
          </a:p>
          <a:p>
            <a:pPr marL="571500" indent="-571500">
              <a:buFont typeface="Arial" charset="0"/>
              <a:buChar char="•"/>
            </a:pPr>
            <a:endParaRPr lang="en-US" sz="4000" dirty="0">
              <a:cs typeface="Ali-A-Samik" pitchFamily="2" charset="-78"/>
            </a:endParaRPr>
          </a:p>
          <a:p>
            <a:endParaRPr lang="en-US" sz="4000" dirty="0">
              <a:cs typeface="Ali-A-Samik" pitchFamily="2" charset="-78"/>
            </a:endParaRPr>
          </a:p>
          <a:p>
            <a:pPr lvl="0"/>
            <a:endParaRPr lang="en-US" sz="39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704109"/>
            <a:ext cx="10889673" cy="501059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900" dirty="0">
                <a:cs typeface="Ali-A-Samik" pitchFamily="2" charset="-78"/>
              </a:rPr>
              <a:t> </a:t>
            </a:r>
            <a:r>
              <a:rPr lang="ar-IQ" sz="4000" b="1" dirty="0" smtClean="0">
                <a:cs typeface="Ali-A-Samik" pitchFamily="2" charset="-78"/>
              </a:rPr>
              <a:t> </a:t>
            </a:r>
            <a:r>
              <a:rPr lang="ar-IQ" sz="4000" dirty="0" smtClean="0">
                <a:cs typeface="Ali-A-Samik" pitchFamily="2" charset="-78"/>
              </a:rPr>
              <a:t>.</a:t>
            </a:r>
            <a:endParaRPr lang="en-US" sz="4000" dirty="0">
              <a:cs typeface="Ali-A-Samik" pitchFamily="2" charset="-78"/>
            </a:endParaRPr>
          </a:p>
          <a:p>
            <a:endParaRPr lang="en-US" sz="4000" dirty="0">
              <a:cs typeface="Ali-A-Samik" pitchFamily="2" charset="-78"/>
            </a:endParaRPr>
          </a:p>
          <a:p>
            <a:pPr lvl="0"/>
            <a:endParaRPr lang="en-US" sz="39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مصطلحات ذات صلةٍ بالمقاصد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551709"/>
            <a:ext cx="10889673" cy="4987636"/>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dirty="0" smtClean="0"/>
              <a:t> </a:t>
            </a:r>
            <a:endParaRPr lang="en-US" sz="3600" dirty="0"/>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107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238893"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فوائد وأهمية علم المقاصد</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595745" y="1704109"/>
            <a:ext cx="10557163" cy="501059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solidFill>
                  <a:srgbClr val="FF0000"/>
                </a:solidFill>
                <a:latin typeface="Rabar_036" panose="02040503050201020203" pitchFamily="18" charset="-78"/>
                <a:cs typeface="Rabar_036" panose="02040503050201020203" pitchFamily="18" charset="-78"/>
              </a:rPr>
              <a:t> </a:t>
            </a:r>
            <a:r>
              <a:rPr lang="ar-IQ" sz="3600" dirty="0" smtClean="0"/>
              <a:t> </a:t>
            </a:r>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53398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405148"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SA" sz="45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884904"/>
            <a:ext cx="11403445" cy="5973096"/>
          </a:xfrm>
          <a:prstGeom prst="rect">
            <a:avLst/>
          </a:prstGeom>
        </p:spPr>
        <p:txBody>
          <a:bodyPr vert="horz" lIns="91440" tIns="45720" rIns="91440" bIns="45720" rtlCol="0" anchor="t">
            <a:normAutofit fontScale="70000" lnSpcReduction="2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smtClean="0">
                <a:cs typeface="Ali-A-Samik" pitchFamily="2" charset="-78"/>
              </a:rPr>
              <a:t> </a:t>
            </a:r>
            <a:r>
              <a:rPr lang="ar-IQ" sz="2900" dirty="0"/>
              <a:t>الآية  1  =  تمهيد حول  السورة و افتراض الفرائض فيها.</a:t>
            </a:r>
            <a:endParaRPr lang="en-US" sz="2900" dirty="0"/>
          </a:p>
          <a:p>
            <a:r>
              <a:rPr lang="ar-IQ" sz="2200" dirty="0"/>
              <a:t>الآيات: 2  ـ  10  =  احكام فقهية شرعية  </a:t>
            </a:r>
            <a:endParaRPr lang="en-US" sz="2200" dirty="0"/>
          </a:p>
          <a:p>
            <a:r>
              <a:rPr lang="ar-IQ" sz="2200" dirty="0"/>
              <a:t>                            2  ـ  3 :  ( أحكام  الزنا) ،  </a:t>
            </a:r>
            <a:endParaRPr lang="en-US" sz="2200" dirty="0"/>
          </a:p>
          <a:p>
            <a:r>
              <a:rPr lang="ar-IQ" sz="2200" dirty="0"/>
              <a:t>                            4-  5 :   (أحكام  القذف) ، </a:t>
            </a:r>
            <a:endParaRPr lang="en-US" sz="2200" dirty="0"/>
          </a:p>
          <a:p>
            <a:r>
              <a:rPr lang="ar-IQ" sz="2200" dirty="0"/>
              <a:t>                           6- 10  :   (أحكام اللعان )</a:t>
            </a:r>
            <a:endParaRPr lang="en-US" sz="2200" dirty="0"/>
          </a:p>
          <a:p>
            <a:r>
              <a:rPr lang="ar-IQ" sz="2200" dirty="0"/>
              <a:t>الآيات:  11  ـ  26 =   أحكام اعتقادية و خلقية:</a:t>
            </a:r>
            <a:endParaRPr lang="en-US" sz="2200" dirty="0"/>
          </a:p>
          <a:p>
            <a:r>
              <a:rPr lang="ar-IQ" sz="2200" dirty="0"/>
              <a:t>           11  ـ  22 =    قصة الافك والبراءة و ما ترتب عليه </a:t>
            </a:r>
            <a:endParaRPr lang="en-US" sz="2200" dirty="0"/>
          </a:p>
          <a:p>
            <a:r>
              <a:rPr lang="ar-IQ" sz="2200" dirty="0"/>
              <a:t>            :3 2ـ  26 =   توجيهات لفضائل الاعمال وتصنيفات  الناس  عامة وخاصة بعد حادثة الافك.           </a:t>
            </a:r>
            <a:endParaRPr lang="en-US" sz="2200" dirty="0"/>
          </a:p>
          <a:p>
            <a:r>
              <a:rPr lang="ar-IQ" sz="2200" dirty="0"/>
              <a:t>الآيات:  27 - 33 = أحكام فقهية شرعية </a:t>
            </a:r>
            <a:endParaRPr lang="en-US" sz="2200" dirty="0"/>
          </a:p>
          <a:p>
            <a:r>
              <a:rPr lang="ar-IQ" sz="2200" dirty="0"/>
              <a:t>                 27 – 29    أحكام  الزيارة / البيوت.</a:t>
            </a:r>
            <a:endParaRPr lang="en-US" sz="2200" dirty="0"/>
          </a:p>
          <a:p>
            <a:r>
              <a:rPr lang="ar-IQ" sz="2200" dirty="0"/>
              <a:t>               30- 31  أحكام غض البصر/ الحجاب، وأحكام النكاح الايامى وملك اليمين.  </a:t>
            </a:r>
            <a:endParaRPr lang="en-US" sz="2200" dirty="0"/>
          </a:p>
          <a:p>
            <a:r>
              <a:rPr lang="ar-IQ" sz="2200" dirty="0"/>
              <a:t>الآيات:  34 - 57 =   أحكام اعتقادية و خلقية                            </a:t>
            </a:r>
            <a:endParaRPr lang="en-US" sz="2200" dirty="0"/>
          </a:p>
          <a:p>
            <a:r>
              <a:rPr lang="ar-IQ" sz="2200" dirty="0"/>
              <a:t>الآيات: 58- 63  =   أحكام فقهية شرعية :</a:t>
            </a:r>
            <a:endParaRPr lang="en-US" sz="2200" dirty="0"/>
          </a:p>
          <a:p>
            <a:pPr marL="457200" indent="-457200">
              <a:buAutoNum type="arabicPlain" startAt="58"/>
            </a:pPr>
            <a:r>
              <a:rPr lang="ar-IQ" sz="2200" dirty="0" smtClean="0"/>
              <a:t>-</a:t>
            </a:r>
            <a:r>
              <a:rPr lang="ar-IQ" sz="2200" dirty="0"/>
              <a:t>59  (أحكام الاستئذان: ملك اليمين/ الاطفال)        </a:t>
            </a:r>
            <a:endParaRPr lang="ar-IQ" sz="2200" dirty="0" smtClean="0"/>
          </a:p>
          <a:p>
            <a:pPr marL="457200" indent="-457200">
              <a:buAutoNum type="arabicPlain" startAt="58"/>
            </a:pPr>
            <a:r>
              <a:rPr lang="ar-IQ" sz="2200" dirty="0" smtClean="0"/>
              <a:t>60-  </a:t>
            </a:r>
            <a:r>
              <a:rPr lang="ar-IQ" sz="2200" dirty="0"/>
              <a:t>أحكام العفة والتبرج (الحجاب)</a:t>
            </a:r>
            <a:endParaRPr lang="en-US" sz="2200" dirty="0"/>
          </a:p>
          <a:p>
            <a:r>
              <a:rPr lang="ar-IQ" sz="2200" dirty="0"/>
              <a:t>                         61-  أحكام الأكل</a:t>
            </a:r>
            <a:endParaRPr lang="en-US" sz="2200" dirty="0"/>
          </a:p>
          <a:p>
            <a:r>
              <a:rPr lang="ar-IQ" sz="2200" dirty="0"/>
              <a:t>                62-63  تكملة أحكام الاستئذان (الرسول)</a:t>
            </a:r>
            <a:endParaRPr lang="en-US" sz="2200" dirty="0"/>
          </a:p>
          <a:p>
            <a:r>
              <a:rPr lang="ar-IQ" sz="2200" dirty="0"/>
              <a:t>الآية 64 =     الخاتمة وحسن العاقبة وان الله عليم بكل شيء </a:t>
            </a:r>
            <a:endParaRPr lang="ar-SA" sz="45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21599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additive="base">
                                        <p:cTn id="4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 calcmode="lin" valueType="num">
                                      <p:cBhvr additive="base">
                                        <p:cTn id="48"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7">
                                            <p:txEl>
                                              <p:pRg st="7" end="7"/>
                                            </p:txEl>
                                          </p:spTgt>
                                        </p:tgtEl>
                                        <p:attrNameLst>
                                          <p:attrName>style.visibility</p:attrName>
                                        </p:attrNameLst>
                                      </p:cBhvr>
                                      <p:to>
                                        <p:strVal val="visible"/>
                                      </p:to>
                                    </p:set>
                                    <p:anim calcmode="lin" valueType="num">
                                      <p:cBhvr additive="base">
                                        <p:cTn id="54"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7">
                                            <p:txEl>
                                              <p:pRg st="8" end="8"/>
                                            </p:txEl>
                                          </p:spTgt>
                                        </p:tgtEl>
                                        <p:attrNameLst>
                                          <p:attrName>style.visibility</p:attrName>
                                        </p:attrNameLst>
                                      </p:cBhvr>
                                      <p:to>
                                        <p:strVal val="visible"/>
                                      </p:to>
                                    </p:set>
                                    <p:anim calcmode="lin" valueType="num">
                                      <p:cBhvr additive="base">
                                        <p:cTn id="60"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7">
                                            <p:txEl>
                                              <p:pRg st="9" end="9"/>
                                            </p:txEl>
                                          </p:spTgt>
                                        </p:tgtEl>
                                        <p:attrNameLst>
                                          <p:attrName>style.visibility</p:attrName>
                                        </p:attrNameLst>
                                      </p:cBhvr>
                                      <p:to>
                                        <p:strVal val="visible"/>
                                      </p:to>
                                    </p:set>
                                    <p:anim calcmode="lin" valueType="num">
                                      <p:cBhvr additive="base">
                                        <p:cTn id="66"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7">
                                            <p:txEl>
                                              <p:pRg st="10" end="10"/>
                                            </p:txEl>
                                          </p:spTgt>
                                        </p:tgtEl>
                                        <p:attrNameLst>
                                          <p:attrName>style.visibility</p:attrName>
                                        </p:attrNameLst>
                                      </p:cBhvr>
                                      <p:to>
                                        <p:strVal val="visible"/>
                                      </p:to>
                                    </p:set>
                                    <p:anim calcmode="lin" valueType="num">
                                      <p:cBhvr additive="base">
                                        <p:cTn id="72"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7">
                                            <p:txEl>
                                              <p:pRg st="11" end="11"/>
                                            </p:txEl>
                                          </p:spTgt>
                                        </p:tgtEl>
                                        <p:attrNameLst>
                                          <p:attrName>style.visibility</p:attrName>
                                        </p:attrNameLst>
                                      </p:cBhvr>
                                      <p:to>
                                        <p:strVal val="visible"/>
                                      </p:to>
                                    </p:set>
                                    <p:anim calcmode="lin" valueType="num">
                                      <p:cBhvr additive="base">
                                        <p:cTn id="78"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7">
                                            <p:txEl>
                                              <p:pRg st="12" end="12"/>
                                            </p:txEl>
                                          </p:spTgt>
                                        </p:tgtEl>
                                        <p:attrNameLst>
                                          <p:attrName>style.visibility</p:attrName>
                                        </p:attrNameLst>
                                      </p:cBhvr>
                                      <p:to>
                                        <p:strVal val="visible"/>
                                      </p:to>
                                    </p:set>
                                    <p:anim calcmode="lin" valueType="num">
                                      <p:cBhvr additive="base">
                                        <p:cTn id="84"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7">
                                            <p:txEl>
                                              <p:pRg st="13" end="13"/>
                                            </p:txEl>
                                          </p:spTgt>
                                        </p:tgtEl>
                                        <p:attrNameLst>
                                          <p:attrName>style.visibility</p:attrName>
                                        </p:attrNameLst>
                                      </p:cBhvr>
                                      <p:to>
                                        <p:strVal val="visible"/>
                                      </p:to>
                                    </p:set>
                                    <p:anim calcmode="lin" valueType="num">
                                      <p:cBhvr additive="base">
                                        <p:cTn id="90" dur="500" fill="hold"/>
                                        <p:tgtEl>
                                          <p:spTgt spid="7">
                                            <p:txEl>
                                              <p:pRg st="13" end="13"/>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7">
                                            <p:txEl>
                                              <p:pRg st="14" end="14"/>
                                            </p:txEl>
                                          </p:spTgt>
                                        </p:tgtEl>
                                        <p:attrNameLst>
                                          <p:attrName>style.visibility</p:attrName>
                                        </p:attrNameLst>
                                      </p:cBhvr>
                                      <p:to>
                                        <p:strVal val="visible"/>
                                      </p:to>
                                    </p:set>
                                    <p:anim calcmode="lin" valueType="num">
                                      <p:cBhvr additive="base">
                                        <p:cTn id="96" dur="500" fill="hold"/>
                                        <p:tgtEl>
                                          <p:spTgt spid="7">
                                            <p:txEl>
                                              <p:pRg st="14" end="14"/>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7">
                                            <p:txEl>
                                              <p:pRg st="15" end="15"/>
                                            </p:txEl>
                                          </p:spTgt>
                                        </p:tgtEl>
                                        <p:attrNameLst>
                                          <p:attrName>style.visibility</p:attrName>
                                        </p:attrNameLst>
                                      </p:cBhvr>
                                      <p:to>
                                        <p:strVal val="visible"/>
                                      </p:to>
                                    </p:set>
                                    <p:anim calcmode="lin" valueType="num">
                                      <p:cBhvr additive="base">
                                        <p:cTn id="102" dur="500" fill="hold"/>
                                        <p:tgtEl>
                                          <p:spTgt spid="7">
                                            <p:txEl>
                                              <p:pRg st="15" end="15"/>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7">
                                            <p:txEl>
                                              <p:pRg st="16" end="16"/>
                                            </p:txEl>
                                          </p:spTgt>
                                        </p:tgtEl>
                                        <p:attrNameLst>
                                          <p:attrName>style.visibility</p:attrName>
                                        </p:attrNameLst>
                                      </p:cBhvr>
                                      <p:to>
                                        <p:strVal val="visible"/>
                                      </p:to>
                                    </p:set>
                                    <p:anim calcmode="lin" valueType="num">
                                      <p:cBhvr additive="base">
                                        <p:cTn id="108" dur="500" fill="hold"/>
                                        <p:tgtEl>
                                          <p:spTgt spid="7">
                                            <p:txEl>
                                              <p:pRg st="16" end="16"/>
                                            </p:txEl>
                                          </p:spTgt>
                                        </p:tgtEl>
                                        <p:attrNameLst>
                                          <p:attrName>ppt_x</p:attrName>
                                        </p:attrNameLst>
                                      </p:cBhvr>
                                      <p:tavLst>
                                        <p:tav tm="0">
                                          <p:val>
                                            <p:strVal val="#ppt_x"/>
                                          </p:val>
                                        </p:tav>
                                        <p:tav tm="100000">
                                          <p:val>
                                            <p:strVal val="#ppt_x"/>
                                          </p:val>
                                        </p:tav>
                                      </p:tavLst>
                                    </p:anim>
                                    <p:anim calcmode="lin" valueType="num">
                                      <p:cBhvr additive="base">
                                        <p:cTn id="109" dur="500" fill="hold"/>
                                        <p:tgtEl>
                                          <p:spTgt spid="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7">
                                            <p:txEl>
                                              <p:pRg st="17" end="17"/>
                                            </p:txEl>
                                          </p:spTgt>
                                        </p:tgtEl>
                                        <p:attrNameLst>
                                          <p:attrName>style.visibility</p:attrName>
                                        </p:attrNameLst>
                                      </p:cBhvr>
                                      <p:to>
                                        <p:strVal val="visible"/>
                                      </p:to>
                                    </p:set>
                                    <p:anim calcmode="lin" valueType="num">
                                      <p:cBhvr additive="base">
                                        <p:cTn id="114" dur="500" fill="hold"/>
                                        <p:tgtEl>
                                          <p:spTgt spid="7">
                                            <p:txEl>
                                              <p:pRg st="17" end="17"/>
                                            </p:txEl>
                                          </p:spTgt>
                                        </p:tgtEl>
                                        <p:attrNameLst>
                                          <p:attrName>ppt_x</p:attrName>
                                        </p:attrNameLst>
                                      </p:cBhvr>
                                      <p:tavLst>
                                        <p:tav tm="0">
                                          <p:val>
                                            <p:strVal val="#ppt_x"/>
                                          </p:val>
                                        </p:tav>
                                        <p:tav tm="100000">
                                          <p:val>
                                            <p:strVal val="#ppt_x"/>
                                          </p:val>
                                        </p:tav>
                                      </p:tavLst>
                                    </p:anim>
                                    <p:anim calcmode="lin" valueType="num">
                                      <p:cBhvr additive="base">
                                        <p:cTn id="115" dur="500" fill="hold"/>
                                        <p:tgtEl>
                                          <p:spTgt spid="7">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474421"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dirty="0">
                <a:solidFill>
                  <a:schemeClr val="bg1"/>
                </a:solidFill>
                <a:cs typeface="Ali-A-Samik" pitchFamily="2" charset="-78"/>
              </a:rPr>
              <a:t>(( طرق معرفة المقاصد ))</a:t>
            </a:r>
            <a:endParaRPr lang="en-US" sz="4000" dirty="0">
              <a:solidFill>
                <a:schemeClr val="bg1"/>
              </a:solidFill>
              <a:cs typeface="Ali-A-Samik" pitchFamily="2" charset="-78"/>
            </a:endParaRPr>
          </a:p>
        </p:txBody>
      </p:sp>
      <p:sp>
        <p:nvSpPr>
          <p:cNvPr id="7" name="عنصر نائب للمحتوى 2"/>
          <p:cNvSpPr txBox="1">
            <a:spLocks/>
          </p:cNvSpPr>
          <p:nvPr/>
        </p:nvSpPr>
        <p:spPr>
          <a:xfrm>
            <a:off x="317500" y="1564415"/>
            <a:ext cx="10973954" cy="472554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u="sng" dirty="0" smtClean="0">
                <a:cs typeface="Ali-A-Samik" pitchFamily="2" charset="-78"/>
              </a:rPr>
              <a:t> </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49313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499" y="997544"/>
            <a:ext cx="10987809" cy="453043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smtClean="0">
                <a:cs typeface="Ali-A-Samik" pitchFamily="2" charset="-78"/>
              </a:rPr>
              <a:t> </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56878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499" y="665018"/>
            <a:ext cx="11334173" cy="6049681"/>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u="sng" dirty="0" smtClean="0">
                <a:cs typeface="Ali-A-Samik" pitchFamily="2" charset="-78"/>
              </a:rPr>
              <a:t> </a:t>
            </a:r>
            <a:endParaRPr lang="en-US" sz="3600" dirty="0">
              <a:cs typeface="Ali-A-Samik" pitchFamily="2" charset="-78"/>
            </a:endParaRPr>
          </a:p>
        </p:txBody>
      </p:sp>
    </p:spTree>
    <p:extLst>
      <p:ext uri="{BB962C8B-B14F-4D97-AF65-F5344CB8AC3E}">
        <p14:creationId xmlns:p14="http://schemas.microsoft.com/office/powerpoint/2010/main" val="42838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0"/>
            <a:ext cx="11112500" cy="457315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dirty="0" smtClean="0">
                <a:cs typeface="Ali-A-Samik" pitchFamily="2" charset="-78"/>
              </a:rPr>
              <a:t> </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11263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0"/>
            <a:ext cx="11112500" cy="457315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b="1" dirty="0" smtClean="0">
                <a:cs typeface="Ali-A-Samik" pitchFamily="2" charset="-78"/>
              </a:rPr>
              <a:t> </a:t>
            </a:r>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0286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1"/>
            <a:ext cx="11112500" cy="3820746"/>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smtClean="0">
                <a:cs typeface="Ali-A-Samik" pitchFamily="2" charset="-78"/>
              </a:rPr>
              <a:t> </a:t>
            </a:r>
            <a:endParaRPr lang="ar-IQ" sz="3600" dirty="0">
              <a:cs typeface="Ali-A-Samik" pitchFamily="2" charset="-78"/>
            </a:endParaRPr>
          </a:p>
          <a:p>
            <a:endParaRPr lang="ar-IQ" sz="3600" b="1" dirty="0">
              <a:cs typeface="Ali-A-Samik" pitchFamily="2" charset="-78"/>
            </a:endParaRPr>
          </a:p>
          <a:p>
            <a:endParaRPr lang="ar-IQ" sz="3600" b="1" dirty="0">
              <a:cs typeface="Ali-A-Samik" pitchFamily="2" charset="-78"/>
            </a:endParaRPr>
          </a:p>
          <a:p>
            <a:endParaRPr lang="ar-IQ" sz="3600" b="1"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0286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1"/>
            <a:ext cx="11112500" cy="3820746"/>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cs typeface="Ali-A-Samik" pitchFamily="2" charset="-78"/>
              </a:rPr>
              <a:t> </a:t>
            </a:r>
          </a:p>
          <a:p>
            <a:endParaRPr lang="ar-IQ" sz="3600" b="1" dirty="0">
              <a:cs typeface="Ali-A-Samik" pitchFamily="2" charset="-78"/>
            </a:endParaRPr>
          </a:p>
          <a:p>
            <a:endParaRPr lang="ar-IQ" sz="3600" b="1" dirty="0">
              <a:cs typeface="Ali-A-Samik" pitchFamily="2" charset="-78"/>
            </a:endParaRPr>
          </a:p>
          <a:p>
            <a:endParaRPr lang="ar-IQ" sz="3600" b="1"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38249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384300"/>
            <a:ext cx="11112500" cy="4817208"/>
          </a:xfrm>
          <a:prstGeom prst="rect">
            <a:avLst/>
          </a:prstGeom>
        </p:spPr>
        <p:txBody>
          <a:bodyPr vert="horz" lIns="91440" tIns="45720" rIns="91440" bIns="45720" rtlCol="0" anchor="t">
            <a:normAutofit fontScale="85000" lnSpcReduction="2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14400" dirty="0" smtClean="0">
                <a:cs typeface="Ali-A-Samik" pitchFamily="2" charset="-78"/>
              </a:rPr>
              <a:t> </a:t>
            </a:r>
            <a:endParaRPr lang="ar-IQ" sz="16000" dirty="0">
              <a:cs typeface="Ali-A-Samik" pitchFamily="2" charset="-78"/>
            </a:endParaRPr>
          </a:p>
          <a:p>
            <a:endParaRPr lang="ar-IQ" sz="16000" dirty="0">
              <a:cs typeface="Ali-A-Samik" pitchFamily="2" charset="-78"/>
            </a:endParaRPr>
          </a:p>
          <a:p>
            <a:endParaRPr lang="ar-IQ" sz="3600" dirty="0"/>
          </a:p>
          <a:p>
            <a:r>
              <a:rPr lang="ar-IQ" sz="3600" dirty="0"/>
              <a:t> </a:t>
            </a:r>
          </a:p>
          <a:p>
            <a:endParaRPr lang="ar-IQ" sz="3600" b="1" dirty="0">
              <a:cs typeface="Ali-A-Samik" pitchFamily="2" charset="-78"/>
            </a:endParaRPr>
          </a:p>
          <a:p>
            <a:endParaRPr lang="ar-IQ" sz="3600" b="1"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11389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65366"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3200" b="1" dirty="0">
                <a:solidFill>
                  <a:schemeClr val="bg1"/>
                </a:solidFill>
                <a:latin typeface="Rabar_038" panose="02040503050201020203" pitchFamily="18" charset="-78"/>
                <a:cs typeface="Rabar_038" panose="02040503050201020203" pitchFamily="18" charset="-78"/>
              </a:rPr>
              <a:t> </a:t>
            </a:r>
            <a:r>
              <a:rPr lang="ar-IQ" sz="3200" b="1" dirty="0" smtClean="0">
                <a:solidFill>
                  <a:schemeClr val="bg1"/>
                </a:solidFill>
                <a:latin typeface="Rabar_038" panose="02040503050201020203" pitchFamily="18" charset="-78"/>
                <a:cs typeface="Rabar_038" panose="02040503050201020203" pitchFamily="18" charset="-78"/>
              </a:rPr>
              <a:t> </a:t>
            </a:r>
            <a:endParaRPr lang="ar-SA" sz="32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14901"/>
            <a:ext cx="11264900" cy="493220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IQ" sz="4000" dirty="0">
              <a:cs typeface="Ali-A-Samik" pitchFamily="2" charset="-78"/>
            </a:endParaRPr>
          </a:p>
          <a:p>
            <a:endParaRPr lang="en-US" sz="40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graphicFrame>
        <p:nvGraphicFramePr>
          <p:cNvPr id="3" name="Diagram 2"/>
          <p:cNvGraphicFramePr/>
          <p:nvPr>
            <p:extLst>
              <p:ext uri="{D42A27DB-BD31-4B8C-83A1-F6EECF244321}">
                <p14:modId xmlns:p14="http://schemas.microsoft.com/office/powerpoint/2010/main" val="2783080978"/>
              </p:ext>
            </p:extLst>
          </p:nvPr>
        </p:nvGraphicFramePr>
        <p:xfrm>
          <a:off x="1885950" y="1524005"/>
          <a:ext cx="8128000" cy="4958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934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2"/>
            <a:ext cx="10876202" cy="1111825"/>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82500" lnSpcReduction="200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IQ" sz="4000" b="1" u="sng" dirty="0">
              <a:solidFill>
                <a:schemeClr val="bg1"/>
              </a:solidFill>
              <a:cs typeface="Ali-A-Samik" pitchFamily="2" charset="-78"/>
            </a:endParaRPr>
          </a:p>
          <a:p>
            <a:pPr algn="ctr"/>
            <a:r>
              <a:rPr lang="ar-IQ" sz="5300" dirty="0">
                <a:solidFill>
                  <a:schemeClr val="bg1"/>
                </a:solidFill>
                <a:cs typeface="Ali-A-Samik" pitchFamily="2" charset="-78"/>
              </a:rPr>
              <a:t>المقاصد الضرورية</a:t>
            </a:r>
            <a:endParaRPr lang="en-US" sz="5300" dirty="0">
              <a:solidFill>
                <a:schemeClr val="bg1"/>
              </a:solidFill>
              <a:cs typeface="Ali-A-Samik" pitchFamily="2" charset="-78"/>
            </a:endParaRPr>
          </a:p>
          <a:p>
            <a:pPr algn="ctr"/>
            <a:endParaRPr lang="ar-SA" sz="4000" b="1" dirty="0">
              <a:solidFill>
                <a:schemeClr val="accent1">
                  <a:lumMod val="20000"/>
                  <a:lumOff val="80000"/>
                </a:schemeClr>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5564"/>
            <a:ext cx="11375736" cy="440574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90175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459842"/>
            <a:ext cx="9956800" cy="4788558"/>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4400" dirty="0">
              <a:solidFill>
                <a:schemeClr val="accent1">
                  <a:lumMod val="40000"/>
                  <a:lumOff val="60000"/>
                </a:schemeClr>
              </a:solidFill>
              <a:latin typeface="Rabar_036" panose="02040503050201020203" pitchFamily="18" charset="-78"/>
              <a:cs typeface="Ali_K_Alwand" pitchFamily="2" charset="-78"/>
            </a:endParaRPr>
          </a:p>
        </p:txBody>
      </p:sp>
      <p:grpSp>
        <p:nvGrpSpPr>
          <p:cNvPr id="4" name="Group 3"/>
          <p:cNvGrpSpPr/>
          <p:nvPr/>
        </p:nvGrpSpPr>
        <p:grpSpPr>
          <a:xfrm>
            <a:off x="1814207" y="398586"/>
            <a:ext cx="6817823" cy="6302454"/>
            <a:chOff x="1814207" y="1319108"/>
            <a:chExt cx="6817823" cy="5381931"/>
          </a:xfrm>
        </p:grpSpPr>
        <p:sp>
          <p:nvSpPr>
            <p:cNvPr id="5" name="Freeform 4"/>
            <p:cNvSpPr/>
            <p:nvPr/>
          </p:nvSpPr>
          <p:spPr>
            <a:xfrm>
              <a:off x="4455742" y="1319108"/>
              <a:ext cx="1921615" cy="1565146"/>
            </a:xfrm>
            <a:custGeom>
              <a:avLst/>
              <a:gdLst>
                <a:gd name="connsiteX0" fmla="*/ 0 w 1921615"/>
                <a:gd name="connsiteY0" fmla="*/ 782573 h 1565146"/>
                <a:gd name="connsiteX1" fmla="*/ 960808 w 1921615"/>
                <a:gd name="connsiteY1" fmla="*/ 0 h 1565146"/>
                <a:gd name="connsiteX2" fmla="*/ 1921616 w 1921615"/>
                <a:gd name="connsiteY2" fmla="*/ 782573 h 1565146"/>
                <a:gd name="connsiteX3" fmla="*/ 960808 w 1921615"/>
                <a:gd name="connsiteY3" fmla="*/ 1565146 h 1565146"/>
                <a:gd name="connsiteX4" fmla="*/ 0 w 1921615"/>
                <a:gd name="connsiteY4" fmla="*/ 782573 h 1565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1615" h="1565146">
                  <a:moveTo>
                    <a:pt x="0" y="782573"/>
                  </a:moveTo>
                  <a:cubicBezTo>
                    <a:pt x="0" y="350370"/>
                    <a:pt x="430168" y="0"/>
                    <a:pt x="960808" y="0"/>
                  </a:cubicBezTo>
                  <a:cubicBezTo>
                    <a:pt x="1491448" y="0"/>
                    <a:pt x="1921616" y="350370"/>
                    <a:pt x="1921616" y="782573"/>
                  </a:cubicBezTo>
                  <a:cubicBezTo>
                    <a:pt x="1921616" y="1214776"/>
                    <a:pt x="1491448" y="1565146"/>
                    <a:pt x="960808" y="1565146"/>
                  </a:cubicBezTo>
                  <a:cubicBezTo>
                    <a:pt x="430168" y="1565146"/>
                    <a:pt x="0" y="1214776"/>
                    <a:pt x="0" y="782573"/>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42374" tIns="290170" rIns="342374" bIns="290170" numCol="1" spcCol="1270" anchor="ctr" anchorCtr="0">
              <a:noAutofit/>
            </a:bodyPr>
            <a:lstStyle/>
            <a:p>
              <a:pPr lvl="0" algn="ctr" defTabSz="2133600">
                <a:lnSpc>
                  <a:spcPct val="90000"/>
                </a:lnSpc>
                <a:spcBef>
                  <a:spcPct val="0"/>
                </a:spcBef>
                <a:spcAft>
                  <a:spcPct val="35000"/>
                </a:spcAft>
              </a:pPr>
              <a:r>
                <a:rPr lang="ar-IQ" sz="4800" dirty="0" smtClean="0">
                  <a:cs typeface="Ali_K_Samik" pitchFamily="2" charset="-78"/>
                </a:rPr>
                <a:t> </a:t>
              </a:r>
              <a:endParaRPr lang="en-US" sz="4800" kern="1200" dirty="0">
                <a:cs typeface="Ali_K_Samik" pitchFamily="2" charset="-78"/>
              </a:endParaRPr>
            </a:p>
          </p:txBody>
        </p:sp>
        <p:sp>
          <p:nvSpPr>
            <p:cNvPr id="8" name="Freeform 7"/>
            <p:cNvSpPr/>
            <p:nvPr/>
          </p:nvSpPr>
          <p:spPr>
            <a:xfrm rot="1875715">
              <a:off x="6154686" y="2566598"/>
              <a:ext cx="964693" cy="552075"/>
            </a:xfrm>
            <a:custGeom>
              <a:avLst/>
              <a:gdLst>
                <a:gd name="connsiteX0" fmla="*/ 0 w 964693"/>
                <a:gd name="connsiteY0" fmla="*/ 110415 h 552075"/>
                <a:gd name="connsiteX1" fmla="*/ 688656 w 964693"/>
                <a:gd name="connsiteY1" fmla="*/ 110415 h 552075"/>
                <a:gd name="connsiteX2" fmla="*/ 688656 w 964693"/>
                <a:gd name="connsiteY2" fmla="*/ 0 h 552075"/>
                <a:gd name="connsiteX3" fmla="*/ 964693 w 964693"/>
                <a:gd name="connsiteY3" fmla="*/ 276038 h 552075"/>
                <a:gd name="connsiteX4" fmla="*/ 688656 w 964693"/>
                <a:gd name="connsiteY4" fmla="*/ 552075 h 552075"/>
                <a:gd name="connsiteX5" fmla="*/ 688656 w 964693"/>
                <a:gd name="connsiteY5" fmla="*/ 441660 h 552075"/>
                <a:gd name="connsiteX6" fmla="*/ 0 w 964693"/>
                <a:gd name="connsiteY6" fmla="*/ 441660 h 552075"/>
                <a:gd name="connsiteX7" fmla="*/ 0 w 964693"/>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4693" h="552075">
                  <a:moveTo>
                    <a:pt x="0" y="110415"/>
                  </a:moveTo>
                  <a:lnTo>
                    <a:pt x="688656" y="110415"/>
                  </a:lnTo>
                  <a:lnTo>
                    <a:pt x="688656" y="0"/>
                  </a:lnTo>
                  <a:lnTo>
                    <a:pt x="964693" y="276038"/>
                  </a:lnTo>
                  <a:lnTo>
                    <a:pt x="688656" y="552075"/>
                  </a:lnTo>
                  <a:lnTo>
                    <a:pt x="688656" y="441660"/>
                  </a:lnTo>
                  <a:lnTo>
                    <a:pt x="0" y="441660"/>
                  </a:lnTo>
                  <a:lnTo>
                    <a:pt x="0" y="11041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10414" rIns="165621" bIns="110415" numCol="1" spcCol="1270" anchor="ctr" anchorCtr="0">
              <a:noAutofit/>
            </a:bodyPr>
            <a:lstStyle/>
            <a:p>
              <a:pPr lvl="0" algn="ctr" defTabSz="1111250">
                <a:lnSpc>
                  <a:spcPct val="90000"/>
                </a:lnSpc>
                <a:spcBef>
                  <a:spcPct val="0"/>
                </a:spcBef>
                <a:spcAft>
                  <a:spcPct val="35000"/>
                </a:spcAft>
              </a:pPr>
              <a:endParaRPr lang="en-US" sz="2500" kern="1200"/>
            </a:p>
          </p:txBody>
        </p:sp>
        <p:sp>
          <p:nvSpPr>
            <p:cNvPr id="9" name="Freeform 8"/>
            <p:cNvSpPr/>
            <p:nvPr/>
          </p:nvSpPr>
          <p:spPr>
            <a:xfrm>
              <a:off x="6869724" y="2739367"/>
              <a:ext cx="1762306"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dirty="0" smtClean="0">
                  <a:cs typeface="Ali_K_Samik" pitchFamily="2" charset="-78"/>
                </a:rPr>
                <a:t> </a:t>
              </a:r>
              <a:r>
                <a:rPr lang="ar-IQ" sz="4800" kern="1200" dirty="0" smtClean="0"/>
                <a:t> </a:t>
              </a:r>
              <a:endParaRPr lang="en-US" sz="4800" kern="1200" dirty="0"/>
            </a:p>
          </p:txBody>
        </p:sp>
        <p:sp>
          <p:nvSpPr>
            <p:cNvPr id="10" name="Freeform 9"/>
            <p:cNvSpPr/>
            <p:nvPr/>
          </p:nvSpPr>
          <p:spPr>
            <a:xfrm rot="17802340">
              <a:off x="6847309" y="4430508"/>
              <a:ext cx="777310" cy="552075"/>
            </a:xfrm>
            <a:custGeom>
              <a:avLst/>
              <a:gdLst>
                <a:gd name="connsiteX0" fmla="*/ 0 w 777310"/>
                <a:gd name="connsiteY0" fmla="*/ 110415 h 552075"/>
                <a:gd name="connsiteX1" fmla="*/ 501273 w 777310"/>
                <a:gd name="connsiteY1" fmla="*/ 110415 h 552075"/>
                <a:gd name="connsiteX2" fmla="*/ 501273 w 777310"/>
                <a:gd name="connsiteY2" fmla="*/ 0 h 552075"/>
                <a:gd name="connsiteX3" fmla="*/ 777310 w 777310"/>
                <a:gd name="connsiteY3" fmla="*/ 276038 h 552075"/>
                <a:gd name="connsiteX4" fmla="*/ 501273 w 777310"/>
                <a:gd name="connsiteY4" fmla="*/ 552075 h 552075"/>
                <a:gd name="connsiteX5" fmla="*/ 501273 w 777310"/>
                <a:gd name="connsiteY5" fmla="*/ 441660 h 552075"/>
                <a:gd name="connsiteX6" fmla="*/ 0 w 777310"/>
                <a:gd name="connsiteY6" fmla="*/ 441660 h 552075"/>
                <a:gd name="connsiteX7" fmla="*/ 0 w 777310"/>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7310" h="552075">
                  <a:moveTo>
                    <a:pt x="777310" y="441660"/>
                  </a:moveTo>
                  <a:lnTo>
                    <a:pt x="276037" y="441660"/>
                  </a:lnTo>
                  <a:lnTo>
                    <a:pt x="276037" y="552075"/>
                  </a:lnTo>
                  <a:lnTo>
                    <a:pt x="0" y="276037"/>
                  </a:lnTo>
                  <a:lnTo>
                    <a:pt x="276037" y="0"/>
                  </a:lnTo>
                  <a:lnTo>
                    <a:pt x="276037" y="110415"/>
                  </a:lnTo>
                  <a:lnTo>
                    <a:pt x="777310" y="110415"/>
                  </a:lnTo>
                  <a:lnTo>
                    <a:pt x="777310" y="44166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65621" tIns="110414" rIns="0" bIns="110415" numCol="1" spcCol="1270" anchor="ctr" anchorCtr="0">
              <a:noAutofit/>
            </a:bodyPr>
            <a:lstStyle/>
            <a:p>
              <a:pPr lvl="0" algn="ctr" defTabSz="1111250">
                <a:lnSpc>
                  <a:spcPct val="90000"/>
                </a:lnSpc>
                <a:spcBef>
                  <a:spcPct val="0"/>
                </a:spcBef>
                <a:spcAft>
                  <a:spcPct val="35000"/>
                </a:spcAft>
              </a:pPr>
              <a:endParaRPr lang="en-US" sz="2500" kern="1200"/>
            </a:p>
          </p:txBody>
        </p:sp>
        <p:sp>
          <p:nvSpPr>
            <p:cNvPr id="11" name="Freeform 10"/>
            <p:cNvSpPr/>
            <p:nvPr/>
          </p:nvSpPr>
          <p:spPr>
            <a:xfrm>
              <a:off x="5826873" y="5063842"/>
              <a:ext cx="1635779"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kern="1200" dirty="0" smtClean="0">
                  <a:cs typeface="Ali_K_Samik" pitchFamily="2" charset="-78"/>
                </a:rPr>
                <a:t> </a:t>
              </a:r>
              <a:endParaRPr lang="en-US" sz="4800" kern="1200" dirty="0">
                <a:cs typeface="Ali_K_Samik" pitchFamily="2" charset="-78"/>
              </a:endParaRPr>
            </a:p>
          </p:txBody>
        </p:sp>
        <p:sp>
          <p:nvSpPr>
            <p:cNvPr id="12" name="Freeform 11"/>
            <p:cNvSpPr/>
            <p:nvPr/>
          </p:nvSpPr>
          <p:spPr>
            <a:xfrm rot="21598088">
              <a:off x="4958828" y="5606394"/>
              <a:ext cx="849093" cy="552076"/>
            </a:xfrm>
            <a:custGeom>
              <a:avLst/>
              <a:gdLst>
                <a:gd name="connsiteX0" fmla="*/ 0 w 849092"/>
                <a:gd name="connsiteY0" fmla="*/ 110415 h 552075"/>
                <a:gd name="connsiteX1" fmla="*/ 573055 w 849092"/>
                <a:gd name="connsiteY1" fmla="*/ 110415 h 552075"/>
                <a:gd name="connsiteX2" fmla="*/ 573055 w 849092"/>
                <a:gd name="connsiteY2" fmla="*/ 0 h 552075"/>
                <a:gd name="connsiteX3" fmla="*/ 849092 w 849092"/>
                <a:gd name="connsiteY3" fmla="*/ 276038 h 552075"/>
                <a:gd name="connsiteX4" fmla="*/ 573055 w 849092"/>
                <a:gd name="connsiteY4" fmla="*/ 552075 h 552075"/>
                <a:gd name="connsiteX5" fmla="*/ 573055 w 849092"/>
                <a:gd name="connsiteY5" fmla="*/ 441660 h 552075"/>
                <a:gd name="connsiteX6" fmla="*/ 0 w 849092"/>
                <a:gd name="connsiteY6" fmla="*/ 441660 h 552075"/>
                <a:gd name="connsiteX7" fmla="*/ 0 w 849092"/>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9092" h="552075">
                  <a:moveTo>
                    <a:pt x="849092" y="441660"/>
                  </a:moveTo>
                  <a:lnTo>
                    <a:pt x="276037" y="441660"/>
                  </a:lnTo>
                  <a:lnTo>
                    <a:pt x="276037" y="552075"/>
                  </a:lnTo>
                  <a:lnTo>
                    <a:pt x="0" y="276037"/>
                  </a:lnTo>
                  <a:lnTo>
                    <a:pt x="276037" y="0"/>
                  </a:lnTo>
                  <a:lnTo>
                    <a:pt x="276037" y="110415"/>
                  </a:lnTo>
                  <a:lnTo>
                    <a:pt x="849092" y="110415"/>
                  </a:lnTo>
                  <a:lnTo>
                    <a:pt x="849092" y="44166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65622" tIns="110416" rIns="0" bIns="110414" numCol="1" spcCol="1270" anchor="ctr" anchorCtr="0">
              <a:noAutofit/>
            </a:bodyPr>
            <a:lstStyle/>
            <a:p>
              <a:pPr lvl="0" algn="ctr" defTabSz="1111250">
                <a:lnSpc>
                  <a:spcPct val="90000"/>
                </a:lnSpc>
                <a:spcBef>
                  <a:spcPct val="0"/>
                </a:spcBef>
                <a:spcAft>
                  <a:spcPct val="35000"/>
                </a:spcAft>
              </a:pPr>
              <a:endParaRPr lang="en-US" sz="2500" kern="1200"/>
            </a:p>
          </p:txBody>
        </p:sp>
        <p:sp>
          <p:nvSpPr>
            <p:cNvPr id="13" name="Freeform 12"/>
            <p:cNvSpPr/>
            <p:nvPr/>
          </p:nvSpPr>
          <p:spPr>
            <a:xfrm>
              <a:off x="3276665" y="5065260"/>
              <a:ext cx="1635779"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endParaRPr lang="en-US" sz="4800" kern="1200" dirty="0">
                <a:cs typeface="Ali_K_Samik" pitchFamily="2" charset="-78"/>
              </a:endParaRPr>
            </a:p>
          </p:txBody>
        </p:sp>
        <p:sp>
          <p:nvSpPr>
            <p:cNvPr id="14" name="Freeform 13"/>
            <p:cNvSpPr/>
            <p:nvPr/>
          </p:nvSpPr>
          <p:spPr>
            <a:xfrm rot="25101178">
              <a:off x="2878547" y="4435403"/>
              <a:ext cx="987683" cy="552076"/>
            </a:xfrm>
            <a:custGeom>
              <a:avLst/>
              <a:gdLst>
                <a:gd name="connsiteX0" fmla="*/ 0 w 987682"/>
                <a:gd name="connsiteY0" fmla="*/ 110415 h 552075"/>
                <a:gd name="connsiteX1" fmla="*/ 711645 w 987682"/>
                <a:gd name="connsiteY1" fmla="*/ 110415 h 552075"/>
                <a:gd name="connsiteX2" fmla="*/ 711645 w 987682"/>
                <a:gd name="connsiteY2" fmla="*/ 0 h 552075"/>
                <a:gd name="connsiteX3" fmla="*/ 987682 w 987682"/>
                <a:gd name="connsiteY3" fmla="*/ 276038 h 552075"/>
                <a:gd name="connsiteX4" fmla="*/ 711645 w 987682"/>
                <a:gd name="connsiteY4" fmla="*/ 552075 h 552075"/>
                <a:gd name="connsiteX5" fmla="*/ 711645 w 987682"/>
                <a:gd name="connsiteY5" fmla="*/ 441660 h 552075"/>
                <a:gd name="connsiteX6" fmla="*/ 0 w 987682"/>
                <a:gd name="connsiteY6" fmla="*/ 441660 h 552075"/>
                <a:gd name="connsiteX7" fmla="*/ 0 w 987682"/>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7682" h="552075">
                  <a:moveTo>
                    <a:pt x="987682" y="441660"/>
                  </a:moveTo>
                  <a:lnTo>
                    <a:pt x="276037" y="441660"/>
                  </a:lnTo>
                  <a:lnTo>
                    <a:pt x="276037" y="552075"/>
                  </a:lnTo>
                  <a:lnTo>
                    <a:pt x="0" y="276037"/>
                  </a:lnTo>
                  <a:lnTo>
                    <a:pt x="276037" y="0"/>
                  </a:lnTo>
                  <a:lnTo>
                    <a:pt x="276037" y="110415"/>
                  </a:lnTo>
                  <a:lnTo>
                    <a:pt x="987682" y="110415"/>
                  </a:lnTo>
                  <a:lnTo>
                    <a:pt x="987682" y="44166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65622" tIns="110415" rIns="0" bIns="110415" numCol="1" spcCol="1270" anchor="ctr" anchorCtr="0">
              <a:noAutofit/>
            </a:bodyPr>
            <a:lstStyle/>
            <a:p>
              <a:pPr lvl="0" algn="ctr" defTabSz="1111250">
                <a:lnSpc>
                  <a:spcPct val="90000"/>
                </a:lnSpc>
                <a:spcBef>
                  <a:spcPct val="0"/>
                </a:spcBef>
                <a:spcAft>
                  <a:spcPct val="35000"/>
                </a:spcAft>
              </a:pPr>
              <a:endParaRPr lang="en-US" sz="2500" kern="1200"/>
            </a:p>
          </p:txBody>
        </p:sp>
        <p:sp>
          <p:nvSpPr>
            <p:cNvPr id="15" name="Freeform 14"/>
            <p:cNvSpPr/>
            <p:nvPr/>
          </p:nvSpPr>
          <p:spPr>
            <a:xfrm>
              <a:off x="1814207" y="2692435"/>
              <a:ext cx="1635779"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kern="1200" dirty="0" smtClean="0">
                  <a:cs typeface="Ali_K_Samik" pitchFamily="2" charset="-78"/>
                </a:rPr>
                <a:t> </a:t>
              </a:r>
              <a:endParaRPr lang="en-US" sz="4800" kern="1200" dirty="0">
                <a:cs typeface="Ali_K_Samik" pitchFamily="2" charset="-78"/>
              </a:endParaRPr>
            </a:p>
          </p:txBody>
        </p:sp>
        <p:sp>
          <p:nvSpPr>
            <p:cNvPr id="16" name="Freeform 15"/>
            <p:cNvSpPr/>
            <p:nvPr/>
          </p:nvSpPr>
          <p:spPr>
            <a:xfrm rot="19989920">
              <a:off x="3385350" y="2561210"/>
              <a:ext cx="1154421" cy="552075"/>
            </a:xfrm>
            <a:custGeom>
              <a:avLst/>
              <a:gdLst>
                <a:gd name="connsiteX0" fmla="*/ 0 w 1154421"/>
                <a:gd name="connsiteY0" fmla="*/ 110415 h 552075"/>
                <a:gd name="connsiteX1" fmla="*/ 878384 w 1154421"/>
                <a:gd name="connsiteY1" fmla="*/ 110415 h 552075"/>
                <a:gd name="connsiteX2" fmla="*/ 878384 w 1154421"/>
                <a:gd name="connsiteY2" fmla="*/ 0 h 552075"/>
                <a:gd name="connsiteX3" fmla="*/ 1154421 w 1154421"/>
                <a:gd name="connsiteY3" fmla="*/ 276038 h 552075"/>
                <a:gd name="connsiteX4" fmla="*/ 878384 w 1154421"/>
                <a:gd name="connsiteY4" fmla="*/ 552075 h 552075"/>
                <a:gd name="connsiteX5" fmla="*/ 878384 w 1154421"/>
                <a:gd name="connsiteY5" fmla="*/ 441660 h 552075"/>
                <a:gd name="connsiteX6" fmla="*/ 0 w 1154421"/>
                <a:gd name="connsiteY6" fmla="*/ 441660 h 552075"/>
                <a:gd name="connsiteX7" fmla="*/ 0 w 1154421"/>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4421" h="552075">
                  <a:moveTo>
                    <a:pt x="0" y="110415"/>
                  </a:moveTo>
                  <a:lnTo>
                    <a:pt x="878384" y="110415"/>
                  </a:lnTo>
                  <a:lnTo>
                    <a:pt x="878384" y="0"/>
                  </a:lnTo>
                  <a:lnTo>
                    <a:pt x="1154421" y="276038"/>
                  </a:lnTo>
                  <a:lnTo>
                    <a:pt x="878384" y="552075"/>
                  </a:lnTo>
                  <a:lnTo>
                    <a:pt x="878384" y="441660"/>
                  </a:lnTo>
                  <a:lnTo>
                    <a:pt x="0" y="441660"/>
                  </a:lnTo>
                  <a:lnTo>
                    <a:pt x="0" y="11041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10415" rIns="165621" bIns="110414" numCol="1" spcCol="1270" anchor="ctr" anchorCtr="0">
              <a:noAutofit/>
            </a:bodyPr>
            <a:lstStyle/>
            <a:p>
              <a:pPr lvl="0" algn="ctr" defTabSz="1111250">
                <a:lnSpc>
                  <a:spcPct val="90000"/>
                </a:lnSpc>
                <a:spcBef>
                  <a:spcPct val="0"/>
                </a:spcBef>
                <a:spcAft>
                  <a:spcPct val="35000"/>
                </a:spcAft>
              </a:pPr>
              <a:endParaRPr lang="en-US" sz="2500" kern="1200"/>
            </a:p>
          </p:txBody>
        </p:sp>
      </p:grpSp>
      <p:sp>
        <p:nvSpPr>
          <p:cNvPr id="17" name="TextBox 16"/>
          <p:cNvSpPr txBox="1"/>
          <p:nvPr/>
        </p:nvSpPr>
        <p:spPr>
          <a:xfrm>
            <a:off x="4095058" y="2830390"/>
            <a:ext cx="2044513" cy="1569660"/>
          </a:xfrm>
          <a:prstGeom prst="rect">
            <a:avLst/>
          </a:prstGeom>
          <a:noFill/>
        </p:spPr>
        <p:txBody>
          <a:bodyPr wrap="square" rtlCol="0">
            <a:spAutoFit/>
          </a:bodyPr>
          <a:lstStyle/>
          <a:p>
            <a:r>
              <a:rPr lang="ar-IQ" sz="4800" dirty="0" smtClean="0">
                <a:cs typeface="Ali-A-Samik" pitchFamily="2" charset="-78"/>
              </a:rPr>
              <a:t>............</a:t>
            </a:r>
            <a:endParaRPr lang="en-US" sz="4800" dirty="0">
              <a:cs typeface="Ali-A-Samik" pitchFamily="2" charset="-78"/>
            </a:endParaRPr>
          </a:p>
        </p:txBody>
      </p:sp>
      <p:sp>
        <p:nvSpPr>
          <p:cNvPr id="3" name="TextBox 2"/>
          <p:cNvSpPr txBox="1"/>
          <p:nvPr/>
        </p:nvSpPr>
        <p:spPr>
          <a:xfrm>
            <a:off x="9554308" y="631559"/>
            <a:ext cx="2121877" cy="707886"/>
          </a:xfrm>
          <a:prstGeom prst="rect">
            <a:avLst/>
          </a:prstGeom>
          <a:solidFill>
            <a:schemeClr val="accent2"/>
          </a:solidFill>
        </p:spPr>
        <p:txBody>
          <a:bodyPr wrap="square" rtlCol="0">
            <a:spAutoFit/>
          </a:bodyPr>
          <a:lstStyle/>
          <a:p>
            <a:r>
              <a:rPr lang="ar-IQ" sz="4000" dirty="0" smtClean="0">
                <a:cs typeface="Ali-A-Samik" pitchFamily="2" charset="-78"/>
              </a:rPr>
              <a:t> </a:t>
            </a:r>
            <a:endParaRPr lang="en-US" sz="4000" dirty="0">
              <a:cs typeface="Ali-A-Samik" pitchFamily="2" charset="-78"/>
            </a:endParaRPr>
          </a:p>
        </p:txBody>
      </p:sp>
    </p:spTree>
    <p:extLst>
      <p:ext uri="{BB962C8B-B14F-4D97-AF65-F5344CB8AC3E}">
        <p14:creationId xmlns:p14="http://schemas.microsoft.com/office/powerpoint/2010/main" val="101595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446711"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917039"/>
            <a:ext cx="11126355" cy="3416961"/>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dirty="0" smtClean="0">
                <a:cs typeface="Ali-A-Samik" pitchFamily="2" charset="-78"/>
              </a:rPr>
              <a:t> </a:t>
            </a:r>
            <a:endParaRPr lang="en-US" sz="40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9086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500" y="1459842"/>
            <a:ext cx="9956800" cy="4788558"/>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4400" dirty="0">
              <a:solidFill>
                <a:schemeClr val="accent1">
                  <a:lumMod val="40000"/>
                  <a:lumOff val="60000"/>
                </a:schemeClr>
              </a:solidFill>
              <a:latin typeface="Rabar_036" panose="02040503050201020203" pitchFamily="18" charset="-78"/>
              <a:cs typeface="Ali_K_Alwand" pitchFamily="2" charset="-78"/>
            </a:endParaRPr>
          </a:p>
        </p:txBody>
      </p:sp>
      <p:grpSp>
        <p:nvGrpSpPr>
          <p:cNvPr id="4" name="Group 3"/>
          <p:cNvGrpSpPr/>
          <p:nvPr/>
        </p:nvGrpSpPr>
        <p:grpSpPr>
          <a:xfrm>
            <a:off x="1814207" y="398586"/>
            <a:ext cx="6817823" cy="6302454"/>
            <a:chOff x="1814207" y="1319108"/>
            <a:chExt cx="6817823" cy="5381931"/>
          </a:xfrm>
        </p:grpSpPr>
        <p:sp>
          <p:nvSpPr>
            <p:cNvPr id="5" name="Freeform 4"/>
            <p:cNvSpPr/>
            <p:nvPr/>
          </p:nvSpPr>
          <p:spPr>
            <a:xfrm>
              <a:off x="4455742" y="1319108"/>
              <a:ext cx="1921615" cy="1565146"/>
            </a:xfrm>
            <a:custGeom>
              <a:avLst/>
              <a:gdLst>
                <a:gd name="connsiteX0" fmla="*/ 0 w 1921615"/>
                <a:gd name="connsiteY0" fmla="*/ 782573 h 1565146"/>
                <a:gd name="connsiteX1" fmla="*/ 960808 w 1921615"/>
                <a:gd name="connsiteY1" fmla="*/ 0 h 1565146"/>
                <a:gd name="connsiteX2" fmla="*/ 1921616 w 1921615"/>
                <a:gd name="connsiteY2" fmla="*/ 782573 h 1565146"/>
                <a:gd name="connsiteX3" fmla="*/ 960808 w 1921615"/>
                <a:gd name="connsiteY3" fmla="*/ 1565146 h 1565146"/>
                <a:gd name="connsiteX4" fmla="*/ 0 w 1921615"/>
                <a:gd name="connsiteY4" fmla="*/ 782573 h 1565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1615" h="1565146">
                  <a:moveTo>
                    <a:pt x="0" y="782573"/>
                  </a:moveTo>
                  <a:cubicBezTo>
                    <a:pt x="0" y="350370"/>
                    <a:pt x="430168" y="0"/>
                    <a:pt x="960808" y="0"/>
                  </a:cubicBezTo>
                  <a:cubicBezTo>
                    <a:pt x="1491448" y="0"/>
                    <a:pt x="1921616" y="350370"/>
                    <a:pt x="1921616" y="782573"/>
                  </a:cubicBezTo>
                  <a:cubicBezTo>
                    <a:pt x="1921616" y="1214776"/>
                    <a:pt x="1491448" y="1565146"/>
                    <a:pt x="960808" y="1565146"/>
                  </a:cubicBezTo>
                  <a:cubicBezTo>
                    <a:pt x="430168" y="1565146"/>
                    <a:pt x="0" y="1214776"/>
                    <a:pt x="0" y="782573"/>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42374" tIns="290170" rIns="342374" bIns="290170" numCol="1" spcCol="1270" anchor="ctr" anchorCtr="0">
              <a:noAutofit/>
            </a:bodyPr>
            <a:lstStyle/>
            <a:p>
              <a:pPr lvl="0" algn="ctr" defTabSz="2133600">
                <a:lnSpc>
                  <a:spcPct val="90000"/>
                </a:lnSpc>
                <a:spcBef>
                  <a:spcPct val="0"/>
                </a:spcBef>
                <a:spcAft>
                  <a:spcPct val="35000"/>
                </a:spcAft>
              </a:pPr>
              <a:r>
                <a:rPr lang="ar-IQ" sz="4800" dirty="0" smtClean="0">
                  <a:cs typeface="Ali_K_Samik" pitchFamily="2" charset="-78"/>
                </a:rPr>
                <a:t> </a:t>
              </a:r>
              <a:endParaRPr lang="en-US" sz="4800" kern="1200" dirty="0">
                <a:cs typeface="Ali_K_Samik" pitchFamily="2" charset="-78"/>
              </a:endParaRPr>
            </a:p>
          </p:txBody>
        </p:sp>
        <p:sp>
          <p:nvSpPr>
            <p:cNvPr id="8" name="Freeform 7"/>
            <p:cNvSpPr/>
            <p:nvPr/>
          </p:nvSpPr>
          <p:spPr>
            <a:xfrm rot="1875715">
              <a:off x="6154686" y="2566598"/>
              <a:ext cx="964693" cy="552075"/>
            </a:xfrm>
            <a:custGeom>
              <a:avLst/>
              <a:gdLst>
                <a:gd name="connsiteX0" fmla="*/ 0 w 964693"/>
                <a:gd name="connsiteY0" fmla="*/ 110415 h 552075"/>
                <a:gd name="connsiteX1" fmla="*/ 688656 w 964693"/>
                <a:gd name="connsiteY1" fmla="*/ 110415 h 552075"/>
                <a:gd name="connsiteX2" fmla="*/ 688656 w 964693"/>
                <a:gd name="connsiteY2" fmla="*/ 0 h 552075"/>
                <a:gd name="connsiteX3" fmla="*/ 964693 w 964693"/>
                <a:gd name="connsiteY3" fmla="*/ 276038 h 552075"/>
                <a:gd name="connsiteX4" fmla="*/ 688656 w 964693"/>
                <a:gd name="connsiteY4" fmla="*/ 552075 h 552075"/>
                <a:gd name="connsiteX5" fmla="*/ 688656 w 964693"/>
                <a:gd name="connsiteY5" fmla="*/ 441660 h 552075"/>
                <a:gd name="connsiteX6" fmla="*/ 0 w 964693"/>
                <a:gd name="connsiteY6" fmla="*/ 441660 h 552075"/>
                <a:gd name="connsiteX7" fmla="*/ 0 w 964693"/>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4693" h="552075">
                  <a:moveTo>
                    <a:pt x="0" y="110415"/>
                  </a:moveTo>
                  <a:lnTo>
                    <a:pt x="688656" y="110415"/>
                  </a:lnTo>
                  <a:lnTo>
                    <a:pt x="688656" y="0"/>
                  </a:lnTo>
                  <a:lnTo>
                    <a:pt x="964693" y="276038"/>
                  </a:lnTo>
                  <a:lnTo>
                    <a:pt x="688656" y="552075"/>
                  </a:lnTo>
                  <a:lnTo>
                    <a:pt x="688656" y="441660"/>
                  </a:lnTo>
                  <a:lnTo>
                    <a:pt x="0" y="441660"/>
                  </a:lnTo>
                  <a:lnTo>
                    <a:pt x="0" y="11041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10414" rIns="165621" bIns="110415" numCol="1" spcCol="1270" anchor="ctr" anchorCtr="0">
              <a:noAutofit/>
            </a:bodyPr>
            <a:lstStyle/>
            <a:p>
              <a:pPr lvl="0" algn="ctr" defTabSz="1111250">
                <a:lnSpc>
                  <a:spcPct val="90000"/>
                </a:lnSpc>
                <a:spcBef>
                  <a:spcPct val="0"/>
                </a:spcBef>
                <a:spcAft>
                  <a:spcPct val="35000"/>
                </a:spcAft>
              </a:pPr>
              <a:endParaRPr lang="en-US" sz="2500" kern="1200"/>
            </a:p>
          </p:txBody>
        </p:sp>
        <p:sp>
          <p:nvSpPr>
            <p:cNvPr id="9" name="Freeform 8"/>
            <p:cNvSpPr/>
            <p:nvPr/>
          </p:nvSpPr>
          <p:spPr>
            <a:xfrm>
              <a:off x="6869724" y="2739367"/>
              <a:ext cx="1762306"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dirty="0" smtClean="0">
                  <a:cs typeface="Ali_K_Samik" pitchFamily="2" charset="-78"/>
                </a:rPr>
                <a:t> </a:t>
              </a:r>
              <a:r>
                <a:rPr lang="ar-IQ" sz="4800" kern="1200" dirty="0" smtClean="0"/>
                <a:t> </a:t>
              </a:r>
              <a:endParaRPr lang="en-US" sz="4800" kern="1200" dirty="0"/>
            </a:p>
          </p:txBody>
        </p:sp>
        <p:sp>
          <p:nvSpPr>
            <p:cNvPr id="10" name="Freeform 9"/>
            <p:cNvSpPr/>
            <p:nvPr/>
          </p:nvSpPr>
          <p:spPr>
            <a:xfrm rot="17802340">
              <a:off x="6847309" y="4430508"/>
              <a:ext cx="777310" cy="552075"/>
            </a:xfrm>
            <a:custGeom>
              <a:avLst/>
              <a:gdLst>
                <a:gd name="connsiteX0" fmla="*/ 0 w 777310"/>
                <a:gd name="connsiteY0" fmla="*/ 110415 h 552075"/>
                <a:gd name="connsiteX1" fmla="*/ 501273 w 777310"/>
                <a:gd name="connsiteY1" fmla="*/ 110415 h 552075"/>
                <a:gd name="connsiteX2" fmla="*/ 501273 w 777310"/>
                <a:gd name="connsiteY2" fmla="*/ 0 h 552075"/>
                <a:gd name="connsiteX3" fmla="*/ 777310 w 777310"/>
                <a:gd name="connsiteY3" fmla="*/ 276038 h 552075"/>
                <a:gd name="connsiteX4" fmla="*/ 501273 w 777310"/>
                <a:gd name="connsiteY4" fmla="*/ 552075 h 552075"/>
                <a:gd name="connsiteX5" fmla="*/ 501273 w 777310"/>
                <a:gd name="connsiteY5" fmla="*/ 441660 h 552075"/>
                <a:gd name="connsiteX6" fmla="*/ 0 w 777310"/>
                <a:gd name="connsiteY6" fmla="*/ 441660 h 552075"/>
                <a:gd name="connsiteX7" fmla="*/ 0 w 777310"/>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7310" h="552075">
                  <a:moveTo>
                    <a:pt x="777310" y="441660"/>
                  </a:moveTo>
                  <a:lnTo>
                    <a:pt x="276037" y="441660"/>
                  </a:lnTo>
                  <a:lnTo>
                    <a:pt x="276037" y="552075"/>
                  </a:lnTo>
                  <a:lnTo>
                    <a:pt x="0" y="276037"/>
                  </a:lnTo>
                  <a:lnTo>
                    <a:pt x="276037" y="0"/>
                  </a:lnTo>
                  <a:lnTo>
                    <a:pt x="276037" y="110415"/>
                  </a:lnTo>
                  <a:lnTo>
                    <a:pt x="777310" y="110415"/>
                  </a:lnTo>
                  <a:lnTo>
                    <a:pt x="777310" y="44166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65621" tIns="110414" rIns="0" bIns="110415" numCol="1" spcCol="1270" anchor="ctr" anchorCtr="0">
              <a:noAutofit/>
            </a:bodyPr>
            <a:lstStyle/>
            <a:p>
              <a:pPr lvl="0" algn="ctr" defTabSz="1111250">
                <a:lnSpc>
                  <a:spcPct val="90000"/>
                </a:lnSpc>
                <a:spcBef>
                  <a:spcPct val="0"/>
                </a:spcBef>
                <a:spcAft>
                  <a:spcPct val="35000"/>
                </a:spcAft>
              </a:pPr>
              <a:endParaRPr lang="en-US" sz="2500" kern="1200"/>
            </a:p>
          </p:txBody>
        </p:sp>
        <p:sp>
          <p:nvSpPr>
            <p:cNvPr id="11" name="Freeform 10"/>
            <p:cNvSpPr/>
            <p:nvPr/>
          </p:nvSpPr>
          <p:spPr>
            <a:xfrm>
              <a:off x="5826873" y="5063842"/>
              <a:ext cx="1635779"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kern="1200" dirty="0" smtClean="0">
                  <a:cs typeface="Ali_K_Samik" pitchFamily="2" charset="-78"/>
                </a:rPr>
                <a:t> </a:t>
              </a:r>
              <a:endParaRPr lang="en-US" sz="4800" kern="1200" dirty="0">
                <a:cs typeface="Ali_K_Samik" pitchFamily="2" charset="-78"/>
              </a:endParaRPr>
            </a:p>
          </p:txBody>
        </p:sp>
        <p:sp>
          <p:nvSpPr>
            <p:cNvPr id="12" name="Freeform 11"/>
            <p:cNvSpPr/>
            <p:nvPr/>
          </p:nvSpPr>
          <p:spPr>
            <a:xfrm rot="21598088">
              <a:off x="4958828" y="5606394"/>
              <a:ext cx="849093" cy="552076"/>
            </a:xfrm>
            <a:custGeom>
              <a:avLst/>
              <a:gdLst>
                <a:gd name="connsiteX0" fmla="*/ 0 w 849092"/>
                <a:gd name="connsiteY0" fmla="*/ 110415 h 552075"/>
                <a:gd name="connsiteX1" fmla="*/ 573055 w 849092"/>
                <a:gd name="connsiteY1" fmla="*/ 110415 h 552075"/>
                <a:gd name="connsiteX2" fmla="*/ 573055 w 849092"/>
                <a:gd name="connsiteY2" fmla="*/ 0 h 552075"/>
                <a:gd name="connsiteX3" fmla="*/ 849092 w 849092"/>
                <a:gd name="connsiteY3" fmla="*/ 276038 h 552075"/>
                <a:gd name="connsiteX4" fmla="*/ 573055 w 849092"/>
                <a:gd name="connsiteY4" fmla="*/ 552075 h 552075"/>
                <a:gd name="connsiteX5" fmla="*/ 573055 w 849092"/>
                <a:gd name="connsiteY5" fmla="*/ 441660 h 552075"/>
                <a:gd name="connsiteX6" fmla="*/ 0 w 849092"/>
                <a:gd name="connsiteY6" fmla="*/ 441660 h 552075"/>
                <a:gd name="connsiteX7" fmla="*/ 0 w 849092"/>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9092" h="552075">
                  <a:moveTo>
                    <a:pt x="849092" y="441660"/>
                  </a:moveTo>
                  <a:lnTo>
                    <a:pt x="276037" y="441660"/>
                  </a:lnTo>
                  <a:lnTo>
                    <a:pt x="276037" y="552075"/>
                  </a:lnTo>
                  <a:lnTo>
                    <a:pt x="0" y="276037"/>
                  </a:lnTo>
                  <a:lnTo>
                    <a:pt x="276037" y="0"/>
                  </a:lnTo>
                  <a:lnTo>
                    <a:pt x="276037" y="110415"/>
                  </a:lnTo>
                  <a:lnTo>
                    <a:pt x="849092" y="110415"/>
                  </a:lnTo>
                  <a:lnTo>
                    <a:pt x="849092" y="44166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65622" tIns="110416" rIns="0" bIns="110414" numCol="1" spcCol="1270" anchor="ctr" anchorCtr="0">
              <a:noAutofit/>
            </a:bodyPr>
            <a:lstStyle/>
            <a:p>
              <a:pPr lvl="0" algn="ctr" defTabSz="1111250">
                <a:lnSpc>
                  <a:spcPct val="90000"/>
                </a:lnSpc>
                <a:spcBef>
                  <a:spcPct val="0"/>
                </a:spcBef>
                <a:spcAft>
                  <a:spcPct val="35000"/>
                </a:spcAft>
              </a:pPr>
              <a:endParaRPr lang="en-US" sz="2500" kern="1200"/>
            </a:p>
          </p:txBody>
        </p:sp>
        <p:sp>
          <p:nvSpPr>
            <p:cNvPr id="13" name="Freeform 12"/>
            <p:cNvSpPr/>
            <p:nvPr/>
          </p:nvSpPr>
          <p:spPr>
            <a:xfrm>
              <a:off x="3276665" y="5065260"/>
              <a:ext cx="1635779"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endParaRPr lang="en-US" sz="4800" kern="1200" dirty="0">
                <a:cs typeface="Ali_K_Samik" pitchFamily="2" charset="-78"/>
              </a:endParaRPr>
            </a:p>
          </p:txBody>
        </p:sp>
        <p:sp>
          <p:nvSpPr>
            <p:cNvPr id="14" name="Freeform 13"/>
            <p:cNvSpPr/>
            <p:nvPr/>
          </p:nvSpPr>
          <p:spPr>
            <a:xfrm rot="25101178">
              <a:off x="2878547" y="4435403"/>
              <a:ext cx="987683" cy="552076"/>
            </a:xfrm>
            <a:custGeom>
              <a:avLst/>
              <a:gdLst>
                <a:gd name="connsiteX0" fmla="*/ 0 w 987682"/>
                <a:gd name="connsiteY0" fmla="*/ 110415 h 552075"/>
                <a:gd name="connsiteX1" fmla="*/ 711645 w 987682"/>
                <a:gd name="connsiteY1" fmla="*/ 110415 h 552075"/>
                <a:gd name="connsiteX2" fmla="*/ 711645 w 987682"/>
                <a:gd name="connsiteY2" fmla="*/ 0 h 552075"/>
                <a:gd name="connsiteX3" fmla="*/ 987682 w 987682"/>
                <a:gd name="connsiteY3" fmla="*/ 276038 h 552075"/>
                <a:gd name="connsiteX4" fmla="*/ 711645 w 987682"/>
                <a:gd name="connsiteY4" fmla="*/ 552075 h 552075"/>
                <a:gd name="connsiteX5" fmla="*/ 711645 w 987682"/>
                <a:gd name="connsiteY5" fmla="*/ 441660 h 552075"/>
                <a:gd name="connsiteX6" fmla="*/ 0 w 987682"/>
                <a:gd name="connsiteY6" fmla="*/ 441660 h 552075"/>
                <a:gd name="connsiteX7" fmla="*/ 0 w 987682"/>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7682" h="552075">
                  <a:moveTo>
                    <a:pt x="987682" y="441660"/>
                  </a:moveTo>
                  <a:lnTo>
                    <a:pt x="276037" y="441660"/>
                  </a:lnTo>
                  <a:lnTo>
                    <a:pt x="276037" y="552075"/>
                  </a:lnTo>
                  <a:lnTo>
                    <a:pt x="0" y="276037"/>
                  </a:lnTo>
                  <a:lnTo>
                    <a:pt x="276037" y="0"/>
                  </a:lnTo>
                  <a:lnTo>
                    <a:pt x="276037" y="110415"/>
                  </a:lnTo>
                  <a:lnTo>
                    <a:pt x="987682" y="110415"/>
                  </a:lnTo>
                  <a:lnTo>
                    <a:pt x="987682" y="44166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65622" tIns="110415" rIns="0" bIns="110415" numCol="1" spcCol="1270" anchor="ctr" anchorCtr="0">
              <a:noAutofit/>
            </a:bodyPr>
            <a:lstStyle/>
            <a:p>
              <a:pPr lvl="0" algn="ctr" defTabSz="1111250">
                <a:lnSpc>
                  <a:spcPct val="90000"/>
                </a:lnSpc>
                <a:spcBef>
                  <a:spcPct val="0"/>
                </a:spcBef>
                <a:spcAft>
                  <a:spcPct val="35000"/>
                </a:spcAft>
              </a:pPr>
              <a:endParaRPr lang="en-US" sz="2500" kern="1200"/>
            </a:p>
          </p:txBody>
        </p:sp>
        <p:sp>
          <p:nvSpPr>
            <p:cNvPr id="15" name="Freeform 14"/>
            <p:cNvSpPr/>
            <p:nvPr/>
          </p:nvSpPr>
          <p:spPr>
            <a:xfrm>
              <a:off x="1814207" y="2692435"/>
              <a:ext cx="1635779" cy="1635779"/>
            </a:xfrm>
            <a:custGeom>
              <a:avLst/>
              <a:gdLst>
                <a:gd name="connsiteX0" fmla="*/ 0 w 1635779"/>
                <a:gd name="connsiteY0" fmla="*/ 817890 h 1635779"/>
                <a:gd name="connsiteX1" fmla="*/ 817890 w 1635779"/>
                <a:gd name="connsiteY1" fmla="*/ 0 h 1635779"/>
                <a:gd name="connsiteX2" fmla="*/ 1635780 w 1635779"/>
                <a:gd name="connsiteY2" fmla="*/ 817890 h 1635779"/>
                <a:gd name="connsiteX3" fmla="*/ 817890 w 1635779"/>
                <a:gd name="connsiteY3" fmla="*/ 1635780 h 1635779"/>
                <a:gd name="connsiteX4" fmla="*/ 0 w 1635779"/>
                <a:gd name="connsiteY4" fmla="*/ 817890 h 1635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779" h="1635779">
                  <a:moveTo>
                    <a:pt x="0" y="817890"/>
                  </a:moveTo>
                  <a:cubicBezTo>
                    <a:pt x="0" y="366182"/>
                    <a:pt x="366182" y="0"/>
                    <a:pt x="817890" y="0"/>
                  </a:cubicBezTo>
                  <a:cubicBezTo>
                    <a:pt x="1269598" y="0"/>
                    <a:pt x="1635780" y="366182"/>
                    <a:pt x="1635780" y="817890"/>
                  </a:cubicBezTo>
                  <a:cubicBezTo>
                    <a:pt x="1635780" y="1269598"/>
                    <a:pt x="1269598" y="1635780"/>
                    <a:pt x="817890" y="1635780"/>
                  </a:cubicBezTo>
                  <a:cubicBezTo>
                    <a:pt x="366182" y="1635780"/>
                    <a:pt x="0" y="1269598"/>
                    <a:pt x="0" y="817890"/>
                  </a:cubicBezTo>
                  <a:close/>
                </a:path>
              </a:pathLst>
            </a:custGeom>
            <a:blipFill rotWithShape="0">
              <a:blip r:embed="rId3"/>
              <a:tile tx="0" ty="0" sx="100000" sy="100000" flip="none" algn="tl"/>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0514" tIns="300514" rIns="300514" bIns="300514" numCol="1" spcCol="1270" anchor="ctr" anchorCtr="0">
              <a:noAutofit/>
            </a:bodyPr>
            <a:lstStyle/>
            <a:p>
              <a:pPr lvl="0" algn="ctr" defTabSz="2133600">
                <a:lnSpc>
                  <a:spcPct val="90000"/>
                </a:lnSpc>
                <a:spcBef>
                  <a:spcPct val="0"/>
                </a:spcBef>
                <a:spcAft>
                  <a:spcPct val="35000"/>
                </a:spcAft>
              </a:pPr>
              <a:r>
                <a:rPr lang="ar-IQ" sz="4800" kern="1200" dirty="0" smtClean="0">
                  <a:cs typeface="Ali_K_Samik" pitchFamily="2" charset="-78"/>
                </a:rPr>
                <a:t> </a:t>
              </a:r>
              <a:endParaRPr lang="en-US" sz="4800" kern="1200" dirty="0">
                <a:cs typeface="Ali_K_Samik" pitchFamily="2" charset="-78"/>
              </a:endParaRPr>
            </a:p>
          </p:txBody>
        </p:sp>
        <p:sp>
          <p:nvSpPr>
            <p:cNvPr id="16" name="Freeform 15"/>
            <p:cNvSpPr/>
            <p:nvPr/>
          </p:nvSpPr>
          <p:spPr>
            <a:xfrm rot="19989920">
              <a:off x="3385350" y="2561210"/>
              <a:ext cx="1154421" cy="552075"/>
            </a:xfrm>
            <a:custGeom>
              <a:avLst/>
              <a:gdLst>
                <a:gd name="connsiteX0" fmla="*/ 0 w 1154421"/>
                <a:gd name="connsiteY0" fmla="*/ 110415 h 552075"/>
                <a:gd name="connsiteX1" fmla="*/ 878384 w 1154421"/>
                <a:gd name="connsiteY1" fmla="*/ 110415 h 552075"/>
                <a:gd name="connsiteX2" fmla="*/ 878384 w 1154421"/>
                <a:gd name="connsiteY2" fmla="*/ 0 h 552075"/>
                <a:gd name="connsiteX3" fmla="*/ 1154421 w 1154421"/>
                <a:gd name="connsiteY3" fmla="*/ 276038 h 552075"/>
                <a:gd name="connsiteX4" fmla="*/ 878384 w 1154421"/>
                <a:gd name="connsiteY4" fmla="*/ 552075 h 552075"/>
                <a:gd name="connsiteX5" fmla="*/ 878384 w 1154421"/>
                <a:gd name="connsiteY5" fmla="*/ 441660 h 552075"/>
                <a:gd name="connsiteX6" fmla="*/ 0 w 1154421"/>
                <a:gd name="connsiteY6" fmla="*/ 441660 h 552075"/>
                <a:gd name="connsiteX7" fmla="*/ 0 w 1154421"/>
                <a:gd name="connsiteY7" fmla="*/ 110415 h 55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4421" h="552075">
                  <a:moveTo>
                    <a:pt x="0" y="110415"/>
                  </a:moveTo>
                  <a:lnTo>
                    <a:pt x="878384" y="110415"/>
                  </a:lnTo>
                  <a:lnTo>
                    <a:pt x="878384" y="0"/>
                  </a:lnTo>
                  <a:lnTo>
                    <a:pt x="1154421" y="276038"/>
                  </a:lnTo>
                  <a:lnTo>
                    <a:pt x="878384" y="552075"/>
                  </a:lnTo>
                  <a:lnTo>
                    <a:pt x="878384" y="441660"/>
                  </a:lnTo>
                  <a:lnTo>
                    <a:pt x="0" y="441660"/>
                  </a:lnTo>
                  <a:lnTo>
                    <a:pt x="0" y="11041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10415" rIns="165621" bIns="110414" numCol="1" spcCol="1270" anchor="ctr" anchorCtr="0">
              <a:noAutofit/>
            </a:bodyPr>
            <a:lstStyle/>
            <a:p>
              <a:pPr lvl="0" algn="ctr" defTabSz="1111250">
                <a:lnSpc>
                  <a:spcPct val="90000"/>
                </a:lnSpc>
                <a:spcBef>
                  <a:spcPct val="0"/>
                </a:spcBef>
                <a:spcAft>
                  <a:spcPct val="35000"/>
                </a:spcAft>
              </a:pPr>
              <a:endParaRPr lang="en-US" sz="2500" kern="1200"/>
            </a:p>
          </p:txBody>
        </p:sp>
      </p:grpSp>
      <p:sp>
        <p:nvSpPr>
          <p:cNvPr id="17" name="TextBox 16"/>
          <p:cNvSpPr txBox="1"/>
          <p:nvPr/>
        </p:nvSpPr>
        <p:spPr>
          <a:xfrm>
            <a:off x="4095058" y="2830390"/>
            <a:ext cx="2044513" cy="1569660"/>
          </a:xfrm>
          <a:prstGeom prst="rect">
            <a:avLst/>
          </a:prstGeom>
          <a:noFill/>
        </p:spPr>
        <p:txBody>
          <a:bodyPr wrap="square" rtlCol="0">
            <a:spAutoFit/>
          </a:bodyPr>
          <a:lstStyle/>
          <a:p>
            <a:r>
              <a:rPr lang="ar-IQ" sz="4800" dirty="0" smtClean="0">
                <a:cs typeface="Ali-A-Samik" pitchFamily="2" charset="-78"/>
              </a:rPr>
              <a:t>............</a:t>
            </a:r>
            <a:endParaRPr lang="en-US" sz="4800" dirty="0">
              <a:cs typeface="Ali-A-Samik" pitchFamily="2" charset="-78"/>
            </a:endParaRPr>
          </a:p>
        </p:txBody>
      </p:sp>
      <p:sp>
        <p:nvSpPr>
          <p:cNvPr id="3" name="TextBox 2"/>
          <p:cNvSpPr txBox="1"/>
          <p:nvPr/>
        </p:nvSpPr>
        <p:spPr>
          <a:xfrm>
            <a:off x="9554308" y="631559"/>
            <a:ext cx="2121877" cy="707886"/>
          </a:xfrm>
          <a:prstGeom prst="rect">
            <a:avLst/>
          </a:prstGeom>
          <a:solidFill>
            <a:schemeClr val="accent2"/>
          </a:solidFill>
        </p:spPr>
        <p:txBody>
          <a:bodyPr wrap="square" rtlCol="0">
            <a:spAutoFit/>
          </a:bodyPr>
          <a:lstStyle/>
          <a:p>
            <a:r>
              <a:rPr lang="ar-IQ" sz="4000" dirty="0" smtClean="0">
                <a:cs typeface="Ali-A-Samik" pitchFamily="2" charset="-78"/>
              </a:rPr>
              <a:t> </a:t>
            </a:r>
            <a:endParaRPr lang="en-US" sz="4000" dirty="0">
              <a:cs typeface="Ali-A-Samik" pitchFamily="2" charset="-78"/>
            </a:endParaRPr>
          </a:p>
        </p:txBody>
      </p:sp>
    </p:spTree>
    <p:extLst>
      <p:ext uri="{BB962C8B-B14F-4D97-AF65-F5344CB8AC3E}">
        <p14:creationId xmlns:p14="http://schemas.microsoft.com/office/powerpoint/2010/main" val="314574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499" y="706582"/>
            <a:ext cx="10932391" cy="574051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dirty="0" smtClean="0">
                <a:cs typeface="Ali-A-Samik" pitchFamily="2" charset="-78"/>
              </a:rPr>
              <a:t> </a:t>
            </a:r>
            <a:endParaRPr lang="en-US" sz="4000" dirty="0">
              <a:cs typeface="Ali-A-Samik" pitchFamily="2" charset="-78"/>
            </a:endParaRPr>
          </a:p>
          <a:p>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7020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spcBef>
                <a:spcPts val="0"/>
              </a:spcBef>
            </a:pPr>
            <a:r>
              <a:rPr lang="ar-IQ" sz="3600" dirty="0" smtClean="0">
                <a:cs typeface="Ali-A-Samik" pitchFamily="2" charset="-78"/>
              </a:rPr>
              <a:t>(( </a:t>
            </a:r>
            <a:endParaRPr lang="en-US" sz="3600" dirty="0">
              <a:cs typeface="Ali-A-Samik" pitchFamily="2" charset="-78"/>
            </a:endParaRPr>
          </a:p>
          <a:p>
            <a:pPr>
              <a:spcBef>
                <a:spcPts val="0"/>
              </a:spcBef>
            </a:pPr>
            <a:endParaRPr lang="en-US" sz="3600" dirty="0">
              <a:cs typeface="Ali-A-Samik" pitchFamily="2"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1472718"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a:solidFill>
                  <a:schemeClr val="accent1">
                    <a:lumMod val="40000"/>
                    <a:lumOff val="60000"/>
                  </a:schemeClr>
                </a:solidFill>
                <a:latin typeface="Rabar_036" panose="02040503050201020203" pitchFamily="18" charset="-78"/>
                <a:cs typeface="Ali-A-Samik" pitchFamily="2" charset="-78"/>
              </a:rPr>
              <a:t> </a:t>
            </a:r>
            <a:r>
              <a:rPr lang="ar-IQ" sz="4400" dirty="0" smtClean="0">
                <a:cs typeface="Ali-A-Samik" pitchFamily="2" charset="-78"/>
              </a:rPr>
              <a:t> </a:t>
            </a:r>
            <a:endParaRPr lang="en-US" sz="4400" dirty="0">
              <a:cs typeface="Ali-A-Samik" pitchFamily="2" charset="-78"/>
            </a:endParaRPr>
          </a:p>
          <a:p>
            <a:pPr algn="justLow"/>
            <a:endParaRPr lang="ar-SA" sz="44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16593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1011382" y="190501"/>
            <a:ext cx="9599560"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0502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dirty="0" smtClean="0">
                <a:cs typeface="Ali-A-Samik" pitchFamily="2" charset="-78"/>
              </a:rPr>
              <a:t> </a:t>
            </a:r>
            <a:endParaRPr lang="en-US" sz="4000" dirty="0">
              <a:cs typeface="Ali-A-Samik" pitchFamily="2" charset="-78"/>
            </a:endParaRPr>
          </a:p>
          <a:p>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89393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SA" sz="3600" b="1" u="sng" dirty="0">
                <a:cs typeface="Ali-A-Samik" pitchFamily="2" charset="-78"/>
              </a:rPr>
              <a:t> </a:t>
            </a:r>
            <a:r>
              <a:rPr lang="ar-IQ" sz="3600" b="1" u="sng" dirty="0" smtClean="0">
                <a:cs typeface="Ali-A-Samik" pitchFamily="2" charset="-78"/>
              </a:rPr>
              <a:t> </a:t>
            </a:r>
            <a:endParaRPr lang="ar-SA" sz="3600" b="1" u="sng" dirty="0">
              <a:cs typeface="Ali-A-Samik" pitchFamily="2" charset="-78"/>
            </a:endParaRPr>
          </a:p>
          <a:p>
            <a:r>
              <a:rPr lang="ar-IQ" sz="3600" dirty="0" smtClean="0">
                <a:cs typeface="Ali-A-Samik" pitchFamily="2" charset="-78"/>
              </a:rPr>
              <a:t> </a:t>
            </a:r>
            <a:endParaRPr lang="en-US" sz="3600" dirty="0">
              <a:cs typeface="Ali-A-Samik" pitchFamily="2" charset="-78"/>
            </a:endParaRPr>
          </a:p>
        </p:txBody>
      </p:sp>
    </p:spTree>
    <p:extLst>
      <p:ext uri="{BB962C8B-B14F-4D97-AF65-F5344CB8AC3E}">
        <p14:creationId xmlns:p14="http://schemas.microsoft.com/office/powerpoint/2010/main" val="326120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4253344"/>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SA" sz="3600" dirty="0">
                <a:cs typeface="Ali-A-Samik" pitchFamily="2" charset="-78"/>
              </a:rPr>
              <a:t> </a:t>
            </a:r>
            <a:r>
              <a:rPr lang="ar-IQ" sz="4400" dirty="0" smtClean="0">
                <a:cs typeface="Ali-A-Samik" pitchFamily="2" charset="-78"/>
              </a:rPr>
              <a:t> </a:t>
            </a:r>
            <a:r>
              <a:rPr lang="ar-SA" sz="3600" dirty="0" smtClean="0">
                <a:cs typeface="Ali-A-Samik" pitchFamily="2" charset="-78"/>
              </a:rPr>
              <a:t>.</a:t>
            </a:r>
            <a:endParaRPr lang="en-US" sz="3600" dirty="0">
              <a:cs typeface="Ali-A-Samik" pitchFamily="2" charset="-78"/>
            </a:endParaRPr>
          </a:p>
        </p:txBody>
      </p:sp>
    </p:spTree>
    <p:extLst>
      <p:ext uri="{BB962C8B-B14F-4D97-AF65-F5344CB8AC3E}">
        <p14:creationId xmlns:p14="http://schemas.microsoft.com/office/powerpoint/2010/main" val="362293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36911"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SA" sz="3600" b="1" u="sng" dirty="0">
                <a:cs typeface="Ali-A-Samik" pitchFamily="2" charset="-78"/>
              </a:rPr>
              <a:t> </a:t>
            </a:r>
          </a:p>
          <a:p>
            <a:r>
              <a:rPr lang="ar-IQ" sz="3600" u="sng" dirty="0" smtClean="0">
                <a:cs typeface="Ali-A-Samik" pitchFamily="2" charset="-78"/>
              </a:rPr>
              <a:t> </a:t>
            </a:r>
            <a:endParaRPr lang="en-US" sz="3600" dirty="0">
              <a:cs typeface="Ali-A-Samik" pitchFamily="2" charset="-78"/>
            </a:endParaRPr>
          </a:p>
        </p:txBody>
      </p:sp>
    </p:spTree>
    <p:extLst>
      <p:ext uri="{BB962C8B-B14F-4D97-AF65-F5344CB8AC3E}">
        <p14:creationId xmlns:p14="http://schemas.microsoft.com/office/powerpoint/2010/main" val="115590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3600" u="sng" dirty="0">
              <a:cs typeface="Ali-A-Samik" pitchFamily="2" charset="-78"/>
            </a:endParaRPr>
          </a:p>
          <a:p>
            <a:r>
              <a:rPr lang="ar-IQ" sz="3600" u="sng" dirty="0" smtClean="0">
                <a:cs typeface="Ali-A-Samik" pitchFamily="2" charset="-78"/>
              </a:rPr>
              <a:t> </a:t>
            </a:r>
            <a:endParaRPr lang="en-US" sz="3600" dirty="0">
              <a:cs typeface="Ali-A-Samik" pitchFamily="2" charset="-78"/>
            </a:endParaRPr>
          </a:p>
        </p:txBody>
      </p:sp>
    </p:spTree>
    <p:extLst>
      <p:ext uri="{BB962C8B-B14F-4D97-AF65-F5344CB8AC3E}">
        <p14:creationId xmlns:p14="http://schemas.microsoft.com/office/powerpoint/2010/main" val="399871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557548"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634836"/>
            <a:ext cx="11458864" cy="4812265"/>
          </a:xfrm>
          <a:prstGeom prst="rect">
            <a:avLst/>
          </a:prstGeom>
        </p:spPr>
        <p:txBody>
          <a:bodyPr vert="horz" lIns="91440" tIns="45720" rIns="91440" bIns="45720" rtlCol="0" anchor="t">
            <a:normAutofit fontScale="92500" lnSpcReduction="1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SA" b="1" dirty="0"/>
              <a:t>التعريف بسورة النور</a:t>
            </a:r>
            <a:endParaRPr lang="en-US" dirty="0"/>
          </a:p>
          <a:p>
            <a:r>
              <a:rPr lang="ar-IQ" dirty="0"/>
              <a:t>( السورة لغة واصطلاحاً،  اسم السورة التوقيفي ووجه التسمية ، فترة نزول السورة ومكانها وترتيبها وعدد آياتها ،فضلها ومكانتها بين سور القرآن </a:t>
            </a:r>
            <a:r>
              <a:rPr lang="ar-IQ" dirty="0" smtClean="0"/>
              <a:t>)</a:t>
            </a:r>
          </a:p>
          <a:p>
            <a:pPr lvl="0"/>
            <a:r>
              <a:rPr lang="ar-SA" dirty="0"/>
              <a:t>من أغراض ومقاصد سورة النور</a:t>
            </a:r>
            <a:endParaRPr lang="en-US" dirty="0"/>
          </a:p>
          <a:p>
            <a:r>
              <a:rPr lang="en-US" dirty="0"/>
              <a:t> </a:t>
            </a:r>
            <a:r>
              <a:rPr lang="ar-IQ" dirty="0"/>
              <a:t>( محور السورة الأساسي ومقاصدها ، مناسبة سورة النور لما قبلها وما بعدها ، الحدود الشرعية والآداب الاجتماعية الموجودة فيها).</a:t>
            </a:r>
            <a:endParaRPr lang="en-US" dirty="0"/>
          </a:p>
          <a:p>
            <a:pPr lvl="0"/>
            <a:r>
              <a:rPr lang="en-US" dirty="0"/>
              <a:t> </a:t>
            </a:r>
            <a:r>
              <a:rPr lang="ar-SA" dirty="0"/>
              <a:t>حادثة الإفك ودلالاتها الاجتماعية</a:t>
            </a:r>
            <a:endParaRPr lang="en-US" dirty="0"/>
          </a:p>
          <a:p>
            <a:r>
              <a:rPr lang="en-GB" dirty="0"/>
              <a:t> </a:t>
            </a:r>
            <a:r>
              <a:rPr lang="ar-IQ" dirty="0"/>
              <a:t>( التعريف بحادثة الإفك ، دلالات الإفك اللغوية والاصطلاحية ، تفاصيل الحادثة من الحديث النبوي الشريف ، الفترة الزمنية لنزول آيات حادثة الإفك ، دلالات اجتماعية من حادثة الإفك).   </a:t>
            </a:r>
            <a:endParaRPr lang="en-US" dirty="0"/>
          </a:p>
          <a:p>
            <a:r>
              <a:rPr lang="ar-IQ" dirty="0"/>
              <a:t>آداب اجتماعية مستوحاة من حادثة الإفك ، الحكم والفوائد العامة المستنبطة من حادثة الإفك.</a:t>
            </a:r>
            <a:endParaRPr lang="en-US" dirty="0"/>
          </a:p>
          <a:p>
            <a:pPr lvl="0"/>
            <a:r>
              <a:rPr lang="ar-SA" dirty="0"/>
              <a:t>الاستعفاف والعوامل المساعدة عليه </a:t>
            </a:r>
            <a:endParaRPr lang="en-US" dirty="0"/>
          </a:p>
          <a:p>
            <a:r>
              <a:rPr lang="ar-IQ" dirty="0"/>
              <a:t>الاستعفاف ومشروعيته ( الاستعفاف لغة واصطلاحاً ، في الحث على الاستعفاف ، التدابير الواقية المساعدة على الاستعفاف ، معوقات أمام الاستعفاف في العصر الحديث </a:t>
            </a:r>
            <a:endParaRPr lang="en-US" dirty="0"/>
          </a:p>
          <a:p>
            <a:pPr lvl="0"/>
            <a:r>
              <a:rPr lang="ar-SA" dirty="0"/>
              <a:t>غض البصر وحفظ الفرج </a:t>
            </a:r>
            <a:endParaRPr lang="en-US" dirty="0"/>
          </a:p>
          <a:p>
            <a:r>
              <a:rPr lang="ar-IQ" dirty="0"/>
              <a:t>( غض البصر لغة واصطلاحا ، مشروعية غض البصر ، غض البصر ودوره في تزكية المجتمع ، من فوائد غض البصر وأضرار إطلاقه )</a:t>
            </a:r>
            <a:endParaRPr lang="en-US" dirty="0"/>
          </a:p>
          <a:p>
            <a:r>
              <a:rPr lang="ar-IQ" dirty="0" smtClean="0"/>
              <a:t>.</a:t>
            </a:r>
            <a:endParaRPr lang="en-US" dirty="0"/>
          </a:p>
        </p:txBody>
      </p:sp>
    </p:spTree>
    <p:extLst>
      <p:ext uri="{BB962C8B-B14F-4D97-AF65-F5344CB8AC3E}">
        <p14:creationId xmlns:p14="http://schemas.microsoft.com/office/powerpoint/2010/main" val="398954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2"/>
            <a:ext cx="10488275" cy="9040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233056"/>
            <a:ext cx="11126355" cy="5214046"/>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3600" u="sng" dirty="0">
              <a:cs typeface="Ali-A-Samik" pitchFamily="2" charset="-78"/>
            </a:endParaRPr>
          </a:p>
          <a:p>
            <a:r>
              <a:rPr lang="ar-IQ" sz="3600" dirty="0" smtClean="0">
                <a:cs typeface="Ali-A-Samik" pitchFamily="2" charset="-78"/>
              </a:rPr>
              <a:t> </a:t>
            </a:r>
            <a:endParaRPr lang="ar-SA" sz="3600" dirty="0">
              <a:cs typeface="Ali-A-Samik" pitchFamily="2" charset="-78"/>
            </a:endParaRPr>
          </a:p>
          <a:p>
            <a:endParaRPr lang="en-US" sz="3600" dirty="0">
              <a:cs typeface="Ali-A-Samik" pitchFamily="2" charset="-78"/>
            </a:endParaRPr>
          </a:p>
        </p:txBody>
      </p:sp>
    </p:spTree>
    <p:extLst>
      <p:ext uri="{BB962C8B-B14F-4D97-AF65-F5344CB8AC3E}">
        <p14:creationId xmlns:p14="http://schemas.microsoft.com/office/powerpoint/2010/main" val="145560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9350548"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2567053"/>
            <a:ext cx="11209482" cy="3210325"/>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b="1" u="sng" dirty="0" smtClean="0">
                <a:cs typeface="Ali-A-Samik" pitchFamily="2" charset="-78"/>
              </a:rPr>
              <a:t> </a:t>
            </a:r>
            <a:endParaRPr lang="en-US" sz="40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334173"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smtClean="0">
                <a:cs typeface="Ali-A-Samik" pitchFamily="2" charset="-78"/>
              </a:rPr>
              <a:t> </a:t>
            </a:r>
            <a:endParaRPr lang="ar-IQ" sz="4400" dirty="0">
              <a:cs typeface="Ali-A-Samik" pitchFamily="2" charset="-78"/>
            </a:endParaRPr>
          </a:p>
          <a:p>
            <a:pPr algn="justLow"/>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36993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334173"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smtClean="0">
                <a:cs typeface="Ali-A-Samik" pitchFamily="2" charset="-78"/>
              </a:rPr>
              <a:t> </a:t>
            </a:r>
            <a:endParaRPr lang="ar-SA" sz="4400" dirty="0">
              <a:cs typeface="Ali-A-Samik" pitchFamily="2" charset="-78"/>
            </a:endParaRPr>
          </a:p>
          <a:p>
            <a:pPr algn="justLow"/>
            <a:endParaRPr lang="en-US" sz="4400" dirty="0">
              <a:cs typeface="Ali-A-Samik" pitchFamily="2" charset="-78"/>
            </a:endParaRPr>
          </a:p>
          <a:p>
            <a:pPr lvl="0" algn="justLow"/>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13708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384300"/>
            <a:ext cx="11334173" cy="533039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smtClean="0">
                <a:cs typeface="Ali-A-Samik" pitchFamily="2" charset="-78"/>
              </a:rPr>
              <a:t> </a:t>
            </a:r>
            <a:r>
              <a:rPr lang="ar-SA" sz="4400" dirty="0" smtClean="0">
                <a:cs typeface="Ali-A-Samik" pitchFamily="2" charset="-78"/>
              </a:rPr>
              <a:t>.</a:t>
            </a:r>
            <a:endParaRPr lang="en-US" sz="4400" dirty="0">
              <a:cs typeface="Ali-A-Samik" pitchFamily="2" charset="-78"/>
            </a:endParaRPr>
          </a:p>
          <a:p>
            <a:pPr algn="justLow"/>
            <a:endParaRPr lang="en-US" sz="4400" dirty="0">
              <a:cs typeface="Ali-A-Samik" pitchFamily="2" charset="-78"/>
            </a:endParaRPr>
          </a:p>
          <a:p>
            <a:pPr lvl="0" algn="justLow"/>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90619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384300"/>
            <a:ext cx="11334173" cy="533039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justLow"/>
            <a:r>
              <a:rPr lang="ar-IQ" sz="4400" dirty="0" smtClean="0">
                <a:cs typeface="Ali-A-Samik" pitchFamily="2" charset="-78"/>
              </a:rPr>
              <a:t> </a:t>
            </a:r>
            <a:endParaRPr lang="en-US" sz="4400" dirty="0">
              <a:cs typeface="Ali-A-Samik" pitchFamily="2" charset="-78"/>
            </a:endParaRPr>
          </a:p>
          <a:p>
            <a:pPr lvl="0" algn="justLow"/>
            <a:endParaRPr lang="ar-SA" sz="4400" dirty="0">
              <a:cs typeface="Ali-A-Samik" pitchFamily="2" charset="-78"/>
            </a:endParaRPr>
          </a:p>
          <a:p>
            <a:pPr lvl="0" algn="justLow"/>
            <a:r>
              <a:rPr lang="ar-SA" sz="4400" dirty="0">
                <a:cs typeface="Ali-A-Samik" pitchFamily="2" charset="-78"/>
              </a:rPr>
              <a:t> </a:t>
            </a:r>
            <a:endParaRPr lang="en-US" sz="4400" dirty="0">
              <a:cs typeface="Ali-A-Samik" pitchFamily="2" charset="-78"/>
            </a:endParaRPr>
          </a:p>
          <a:p>
            <a:pPr algn="justLow"/>
            <a:endParaRPr lang="en-US" sz="4400" dirty="0">
              <a:cs typeface="Ali-A-Samik" pitchFamily="2" charset="-78"/>
            </a:endParaRPr>
          </a:p>
          <a:p>
            <a:pPr lvl="0" algn="justLow"/>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06218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334173"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smtClean="0">
                <a:cs typeface="Ali-A-Samik" pitchFamily="2" charset="-78"/>
              </a:rPr>
              <a:t> </a:t>
            </a:r>
            <a:endParaRPr lang="ar-IQ" sz="4400" dirty="0">
              <a:cs typeface="Ali-A-Samik" pitchFamily="2" charset="-78"/>
            </a:endParaRPr>
          </a:p>
          <a:p>
            <a:pPr algn="justLow"/>
            <a:r>
              <a:rPr lang="ar-IQ" sz="4400" dirty="0">
                <a:cs typeface="Ali-A-Samik" pitchFamily="2" charset="-78"/>
              </a:rPr>
              <a:t>  </a:t>
            </a:r>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63708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7238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334173"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400" dirty="0" smtClean="0">
                <a:cs typeface="Ali-A-Samik" pitchFamily="2" charset="-78"/>
              </a:rPr>
              <a:t> </a:t>
            </a:r>
            <a:endParaRPr lang="en-US" sz="44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7697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58525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1264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en-US" sz="4000" dirty="0">
                <a:cs typeface="Ali-A-Samik" pitchFamily="2" charset="-78"/>
              </a:rPr>
              <a:t> </a:t>
            </a:r>
            <a:r>
              <a:rPr lang="ar-IQ" sz="4000" dirty="0" smtClean="0">
                <a:cs typeface="Ali-A-Samik" pitchFamily="2" charset="-78"/>
              </a:rPr>
              <a:t> </a:t>
            </a:r>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45212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58525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1264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000" dirty="0" smtClean="0">
                <a:cs typeface="Ali-A-Samik" pitchFamily="2" charset="-78"/>
              </a:rPr>
              <a:t> </a:t>
            </a:r>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116112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692727" y="408808"/>
            <a:ext cx="10125215" cy="6390197"/>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60000" lnSpcReduction="200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lvl="0"/>
            <a:r>
              <a:rPr lang="ar-SA" dirty="0">
                <a:solidFill>
                  <a:schemeClr val="bg1"/>
                </a:solidFill>
              </a:rPr>
              <a:t>النكاح ... الحل الأمثل ، </a:t>
            </a:r>
            <a:endParaRPr lang="en-US" dirty="0">
              <a:solidFill>
                <a:schemeClr val="bg1"/>
              </a:solidFill>
            </a:endParaRPr>
          </a:p>
          <a:p>
            <a:r>
              <a:rPr lang="ar-IQ" dirty="0">
                <a:solidFill>
                  <a:schemeClr val="bg1"/>
                </a:solidFill>
              </a:rPr>
              <a:t>(النكاح لغة واصطلاحاً،  أدلة مشروعية النكاح ، النكاح طريق للاستعفاف ، النكاح فوائده وحكمته</a:t>
            </a:r>
            <a:endParaRPr lang="en-US" dirty="0">
              <a:solidFill>
                <a:schemeClr val="bg1"/>
              </a:solidFill>
            </a:endParaRPr>
          </a:p>
          <a:p>
            <a:pPr lvl="0"/>
            <a:r>
              <a:rPr lang="ar-SA" dirty="0">
                <a:solidFill>
                  <a:schemeClr val="bg1"/>
                </a:solidFill>
              </a:rPr>
              <a:t>لباس المرأة الشرعي وزينتها </a:t>
            </a:r>
            <a:endParaRPr lang="en-US" dirty="0">
              <a:solidFill>
                <a:schemeClr val="bg1"/>
              </a:solidFill>
            </a:endParaRPr>
          </a:p>
          <a:p>
            <a:r>
              <a:rPr lang="ar-IQ" dirty="0">
                <a:solidFill>
                  <a:schemeClr val="bg1"/>
                </a:solidFill>
              </a:rPr>
              <a:t>( لباس المرأة الشرعي وآدابه ، اللباس لغة واصطلاحاً ، من فلسفة اللباس في الإسلام ، ضوابط اللباس الشرعي للمرأة )</a:t>
            </a:r>
            <a:endParaRPr lang="en-US" dirty="0">
              <a:solidFill>
                <a:schemeClr val="bg1"/>
              </a:solidFill>
            </a:endParaRPr>
          </a:p>
          <a:p>
            <a:pPr lvl="0"/>
            <a:r>
              <a:rPr lang="en-US" dirty="0">
                <a:solidFill>
                  <a:schemeClr val="bg1"/>
                </a:solidFill>
              </a:rPr>
              <a:t> </a:t>
            </a:r>
            <a:r>
              <a:rPr lang="ar-SA" dirty="0">
                <a:solidFill>
                  <a:schemeClr val="bg1"/>
                </a:solidFill>
              </a:rPr>
              <a:t>زينة المرأة وضوابطها </a:t>
            </a:r>
            <a:endParaRPr lang="en-US" dirty="0">
              <a:solidFill>
                <a:schemeClr val="bg1"/>
              </a:solidFill>
            </a:endParaRPr>
          </a:p>
          <a:p>
            <a:r>
              <a:rPr lang="ar-SA" dirty="0">
                <a:solidFill>
                  <a:schemeClr val="bg1"/>
                </a:solidFill>
              </a:rPr>
              <a:t>(</a:t>
            </a:r>
            <a:r>
              <a:rPr lang="ar-IQ" dirty="0">
                <a:solidFill>
                  <a:schemeClr val="bg1"/>
                </a:solidFill>
              </a:rPr>
              <a:t>الزينة</a:t>
            </a:r>
            <a:r>
              <a:rPr lang="ar-SA">
                <a:solidFill>
                  <a:schemeClr val="bg1"/>
                </a:solidFill>
              </a:rPr>
              <a:t> لغة واصطلاحاً ، مشروعية الزينة وما يباح للمرأة من إظهارها ، ضوابط عامة لزينة المرأة الظاهرة . </a:t>
            </a:r>
            <a:endParaRPr lang="en-US" dirty="0">
              <a:solidFill>
                <a:schemeClr val="bg1"/>
              </a:solidFill>
            </a:endParaRPr>
          </a:p>
          <a:p>
            <a:pPr lvl="0"/>
            <a:r>
              <a:rPr lang="ar-SA" b="1" dirty="0">
                <a:solidFill>
                  <a:schemeClr val="bg1"/>
                </a:solidFill>
              </a:rPr>
              <a:t>الآداب المتعلقة بالاستئذان وآداب السلام والزيارة :</a:t>
            </a:r>
            <a:endParaRPr lang="en-US" dirty="0">
              <a:solidFill>
                <a:schemeClr val="bg1"/>
              </a:solidFill>
            </a:endParaRPr>
          </a:p>
          <a:p>
            <a:pPr lvl="0"/>
            <a:r>
              <a:rPr lang="ar-SA" dirty="0">
                <a:solidFill>
                  <a:schemeClr val="bg1"/>
                </a:solidFill>
              </a:rPr>
              <a:t> مفهوم الاستئذان وآدابه الشرعية </a:t>
            </a:r>
            <a:endParaRPr lang="en-US" dirty="0">
              <a:solidFill>
                <a:schemeClr val="bg1"/>
              </a:solidFill>
            </a:endParaRPr>
          </a:p>
          <a:p>
            <a:r>
              <a:rPr lang="ar-SA" dirty="0">
                <a:solidFill>
                  <a:schemeClr val="bg1"/>
                </a:solidFill>
              </a:rPr>
              <a:t>( التعريف بالاستئذان وحكمه وأدلة مشروعيته والحكمة منه ، الآداب الشرعية للاستئذان العام والخاص )</a:t>
            </a:r>
            <a:endParaRPr lang="en-US" dirty="0">
              <a:solidFill>
                <a:schemeClr val="bg1"/>
              </a:solidFill>
            </a:endParaRPr>
          </a:p>
          <a:p>
            <a:pPr lvl="0"/>
            <a:r>
              <a:rPr lang="en-US" dirty="0">
                <a:solidFill>
                  <a:schemeClr val="bg1"/>
                </a:solidFill>
              </a:rPr>
              <a:t> </a:t>
            </a:r>
            <a:r>
              <a:rPr lang="ar-SA" dirty="0">
                <a:solidFill>
                  <a:schemeClr val="bg1"/>
                </a:solidFill>
              </a:rPr>
              <a:t>توقير النبي ﷺ ووجوب الاستئذان منه في الأمور الجامعة . </a:t>
            </a:r>
            <a:endParaRPr lang="en-US" dirty="0">
              <a:solidFill>
                <a:schemeClr val="bg1"/>
              </a:solidFill>
            </a:endParaRPr>
          </a:p>
          <a:p>
            <a:pPr lvl="0"/>
            <a:r>
              <a:rPr lang="ar-SA" dirty="0">
                <a:solidFill>
                  <a:schemeClr val="bg1"/>
                </a:solidFill>
              </a:rPr>
              <a:t>آداب السلام والزيارة </a:t>
            </a:r>
            <a:endParaRPr lang="en-US" dirty="0">
              <a:solidFill>
                <a:schemeClr val="bg1"/>
              </a:solidFill>
            </a:endParaRPr>
          </a:p>
          <a:p>
            <a:r>
              <a:rPr lang="ar-SA" dirty="0">
                <a:solidFill>
                  <a:schemeClr val="bg1"/>
                </a:solidFill>
              </a:rPr>
              <a:t>( من معاني السلام في الإسلام وأهميته ،  آداب زيارة البيوت) .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917039"/>
            <a:ext cx="9956800" cy="4530062"/>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79792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58525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1264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000" dirty="0" smtClean="0">
                <a:cs typeface="Ali-A-Samik" pitchFamily="2" charset="-78"/>
              </a:rPr>
              <a:t> </a:t>
            </a:r>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7873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58525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3"/>
            <a:ext cx="11264900"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000" dirty="0" smtClean="0">
                <a:cs typeface="Ali-A-Samik" pitchFamily="2" charset="-78"/>
              </a:rPr>
              <a:t> </a:t>
            </a:r>
            <a:endParaRPr lang="ar-SA" sz="4000" dirty="0">
              <a:cs typeface="Ali-A-Samik" pitchFamily="2" charset="-78"/>
            </a:endParaRPr>
          </a:p>
          <a:p>
            <a:pPr algn="justLow"/>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43427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599110"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5564"/>
            <a:ext cx="11098645" cy="4350341"/>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4000" dirty="0" smtClean="0">
                <a:cs typeface="Ali-A-Samik" pitchFamily="2" charset="-78"/>
              </a:rPr>
              <a:t> </a:t>
            </a:r>
            <a:endParaRPr lang="en-US" sz="4000" dirty="0">
              <a:cs typeface="Ali-A-Samik" pitchFamily="2"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571402"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569492"/>
            <a:ext cx="11070936" cy="4013889"/>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endParaRPr lang="ar-IQ" sz="4000" b="1" u="sng" dirty="0">
              <a:cs typeface="Ali-A-Samik" pitchFamily="2" charset="-78"/>
            </a:endParaRPr>
          </a:p>
          <a:p>
            <a:pPr algn="just"/>
            <a:r>
              <a:rPr lang="ar-IQ" sz="4000" b="1" u="sng" dirty="0" smtClean="0">
                <a:cs typeface="Ali-A-Samik" pitchFamily="2" charset="-78"/>
              </a:rPr>
              <a:t> </a:t>
            </a:r>
            <a:endParaRPr lang="en-US" sz="40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335875"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cs typeface="Ali-A-Samik" pitchFamily="2" charset="-78"/>
              </a:rPr>
              <a:t> </a:t>
            </a:r>
            <a:endParaRPr lang="en-US" sz="4000" dirty="0">
              <a:solidFill>
                <a:schemeClr val="bg1"/>
              </a:solidFill>
              <a:cs typeface="Ali-A-Samik" pitchFamily="2" charset="-78"/>
            </a:endParaRPr>
          </a:p>
        </p:txBody>
      </p:sp>
      <p:sp>
        <p:nvSpPr>
          <p:cNvPr id="7" name="عنصر نائب للمحتوى 2"/>
          <p:cNvSpPr txBox="1">
            <a:spLocks/>
          </p:cNvSpPr>
          <p:nvPr/>
        </p:nvSpPr>
        <p:spPr>
          <a:xfrm>
            <a:off x="317500" y="1569493"/>
            <a:ext cx="11320318" cy="4859016"/>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ar-IQ" sz="4000" dirty="0" smtClean="0">
                <a:cs typeface="Ali-A-Samik" pitchFamily="2" charset="-78"/>
              </a:rPr>
              <a:t> </a:t>
            </a:r>
            <a:endParaRPr lang="en-US" sz="4000" dirty="0">
              <a:cs typeface="Ali-A-Samik" pitchFamily="2" charset="-78"/>
            </a:endParaRPr>
          </a:p>
          <a:p>
            <a:pPr algn="just"/>
            <a:endParaRPr lang="en-US" sz="4000" dirty="0">
              <a:cs typeface="Ali-A-Samik" pitchFamily="2" charset="-78"/>
            </a:endParaRPr>
          </a:p>
          <a:p>
            <a:pPr algn="just"/>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190501"/>
            <a:ext cx="10211184"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431155"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ar-IQ" sz="3600" dirty="0">
                <a:solidFill>
                  <a:schemeClr val="accent1">
                    <a:lumMod val="40000"/>
                    <a:lumOff val="60000"/>
                  </a:schemeClr>
                </a:solidFill>
                <a:latin typeface="Rabar_036" panose="02040503050201020203" pitchFamily="18" charset="-78"/>
                <a:cs typeface="Ali-A-Samik" pitchFamily="2" charset="-78"/>
              </a:rPr>
              <a:t> </a:t>
            </a:r>
            <a:r>
              <a:rPr lang="ar-IQ" sz="3600" dirty="0" smtClean="0">
                <a:cs typeface="Ali-A-Samik" pitchFamily="2" charset="-78"/>
              </a:rPr>
              <a:t> </a:t>
            </a:r>
            <a:endParaRPr lang="ar-SA" sz="36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34702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txBox="1">
            <a:spLocks/>
          </p:cNvSpPr>
          <p:nvPr/>
        </p:nvSpPr>
        <p:spPr>
          <a:xfrm>
            <a:off x="317499" y="734291"/>
            <a:ext cx="11278755" cy="5712810"/>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000" dirty="0" smtClean="0">
                <a:cs typeface="Ali-A-Samik" pitchFamily="2" charset="-78"/>
              </a:rPr>
              <a:t> </a:t>
            </a:r>
            <a:endParaRPr lang="en-US" sz="4000" dirty="0">
              <a:cs typeface="Ali-A-Samik" pitchFamily="2" charset="-78"/>
            </a:endParaRPr>
          </a:p>
          <a:p>
            <a:pPr algn="justLow"/>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79643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190501"/>
            <a:ext cx="10460567"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140209" cy="4877608"/>
          </a:xfrm>
          <a:prstGeom prst="rect">
            <a:avLst/>
          </a:prstGeom>
        </p:spPr>
        <p:txBody>
          <a:bodyPr vert="horz" lIns="91440" tIns="45720" rIns="91440" bIns="45720" rtlCol="0" anchor="t">
            <a:norm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Low"/>
            <a:r>
              <a:rPr lang="ar-IQ" sz="4000" dirty="0" smtClean="0">
                <a:cs typeface="Ali-A-Samik" pitchFamily="2" charset="-78"/>
              </a:rPr>
              <a:t> </a:t>
            </a:r>
            <a:endParaRPr lang="ar-SA" sz="40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79643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4" y="278709"/>
            <a:ext cx="10737656"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4000" b="1" dirty="0" smtClean="0">
                <a:solidFill>
                  <a:schemeClr val="bg1"/>
                </a:solidFill>
                <a:latin typeface="Rabar_038" panose="02040503050201020203" pitchFamily="18" charset="-78"/>
                <a:cs typeface="Rabar_038" panose="02040503050201020203" pitchFamily="18" charset="-78"/>
              </a:rPr>
              <a:t> </a:t>
            </a:r>
            <a:endParaRPr lang="ar-SA" sz="4000" b="1" dirty="0">
              <a:solidFill>
                <a:schemeClr val="bg1"/>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499" y="1569493"/>
            <a:ext cx="11237191" cy="4877608"/>
          </a:xfrm>
          <a:prstGeom prst="rect">
            <a:avLst/>
          </a:prstGeom>
        </p:spPr>
        <p:txBody>
          <a:bodyPr vert="horz" lIns="91440" tIns="45720" rIns="91440" bIns="45720" rtlCol="0" anchor="t">
            <a:noAutofit/>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200" dirty="0" smtClean="0">
                <a:cs typeface="Ali-A-Samik" pitchFamily="2" charset="-78"/>
              </a:rPr>
              <a:t> </a:t>
            </a:r>
            <a:r>
              <a:rPr lang="en-US" sz="3200" dirty="0" smtClean="0">
                <a:cs typeface="Ali-A-Samik" pitchFamily="2" charset="-78"/>
              </a:rPr>
              <a:t>.</a:t>
            </a:r>
            <a:endParaRPr lang="en-US" sz="3200" dirty="0">
              <a:cs typeface="Ali-A-Samik" pitchFamily="2" charset="-78"/>
            </a:endParaRPr>
          </a:p>
          <a:p>
            <a:endParaRPr lang="ar-SA" sz="3200" dirty="0">
              <a:solidFill>
                <a:schemeClr val="accent1">
                  <a:lumMod val="40000"/>
                  <a:lumOff val="60000"/>
                </a:schemeClr>
              </a:solidFill>
              <a:latin typeface="Rabar_036" panose="02040503050201020203" pitchFamily="18" charset="-78"/>
              <a:cs typeface="Ali-A-Samik" pitchFamily="2" charset="-78"/>
            </a:endParaRPr>
          </a:p>
        </p:txBody>
      </p:sp>
    </p:spTree>
    <p:extLst>
      <p:ext uri="{BB962C8B-B14F-4D97-AF65-F5344CB8AC3E}">
        <p14:creationId xmlns:p14="http://schemas.microsoft.com/office/powerpoint/2010/main" val="279643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57977" y="501444"/>
            <a:ext cx="10181191" cy="101763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lnSpcReduction="100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endParaRPr lang="ar-IQ" sz="3300" dirty="0" smtClean="0">
              <a:solidFill>
                <a:schemeClr val="bg1"/>
              </a:solidFill>
            </a:endParaRPr>
          </a:p>
          <a:p>
            <a:r>
              <a:rPr lang="ar-IQ" sz="3300" dirty="0" smtClean="0">
                <a:solidFill>
                  <a:schemeClr val="bg1"/>
                </a:solidFill>
              </a:rPr>
              <a:t>الأحكام </a:t>
            </a:r>
            <a:r>
              <a:rPr lang="ar-IQ" sz="3300" dirty="0">
                <a:solidFill>
                  <a:schemeClr val="bg1"/>
                </a:solidFill>
              </a:rPr>
              <a:t>القرآنية لترسيخ العفة وسعادة الأفراد </a:t>
            </a:r>
            <a:r>
              <a:rPr lang="ar-IQ" sz="3300" dirty="0" smtClean="0">
                <a:solidFill>
                  <a:schemeClr val="bg1"/>
                </a:solidFill>
              </a:rPr>
              <a:t>والأسرة </a:t>
            </a:r>
            <a:r>
              <a:rPr lang="ar-IQ" sz="3300" dirty="0">
                <a:solidFill>
                  <a:schemeClr val="bg1"/>
                </a:solidFill>
              </a:rPr>
              <a:t>من خلال سورة النور</a:t>
            </a:r>
            <a:r>
              <a:rPr lang="ar-IQ" sz="3300" dirty="0"/>
              <a:t>:</a:t>
            </a:r>
            <a:endParaRPr lang="en-US" sz="3300" dirty="0"/>
          </a:p>
          <a:p>
            <a:endParaRPr lang="en-US" sz="4000" dirty="0"/>
          </a:p>
        </p:txBody>
      </p:sp>
      <p:sp>
        <p:nvSpPr>
          <p:cNvPr id="7" name="عنصر نائب للمحتوى 2"/>
          <p:cNvSpPr txBox="1">
            <a:spLocks/>
          </p:cNvSpPr>
          <p:nvPr/>
        </p:nvSpPr>
        <p:spPr>
          <a:xfrm>
            <a:off x="317500" y="1690255"/>
            <a:ext cx="11112500" cy="4756846"/>
          </a:xfrm>
          <a:prstGeom prst="rect">
            <a:avLst/>
          </a:prstGeom>
        </p:spPr>
        <p:txBody>
          <a:bodyPr vert="horz" lIns="91440" tIns="45720" rIns="91440" bIns="45720" rtlCol="0" anchor="t">
            <a:normAutofit fontScale="92500" lnSpcReduction="1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3600" dirty="0">
                <a:solidFill>
                  <a:schemeClr val="accent1">
                    <a:lumMod val="40000"/>
                    <a:lumOff val="60000"/>
                  </a:schemeClr>
                </a:solidFill>
                <a:latin typeface="Rabar_036" panose="02040503050201020203" pitchFamily="18" charset="-78"/>
                <a:cs typeface="Rabar_036" panose="02040503050201020203" pitchFamily="18" charset="-78"/>
              </a:rPr>
              <a:t> </a:t>
            </a:r>
            <a:r>
              <a:rPr lang="ar-IQ" sz="4000" dirty="0" smtClean="0">
                <a:cs typeface="Ali-A-Samik" pitchFamily="2" charset="-78"/>
              </a:rPr>
              <a:t>أ </a:t>
            </a:r>
            <a:r>
              <a:rPr lang="ar-IQ" sz="4000" dirty="0" smtClean="0">
                <a:cs typeface="Ali-A-Samik" pitchFamily="2" charset="-78"/>
              </a:rPr>
              <a:t>.</a:t>
            </a:r>
            <a:r>
              <a:rPr lang="ar-IQ" dirty="0"/>
              <a:t> </a:t>
            </a:r>
            <a:r>
              <a:rPr lang="ar-IQ" dirty="0" smtClean="0"/>
              <a:t>أولا</a:t>
            </a:r>
            <a:r>
              <a:rPr lang="ar-IQ" dirty="0"/>
              <a:t>: من حيث إيجادها ( إيجاب الوسائل لتوفير العفة):</a:t>
            </a:r>
            <a:endParaRPr lang="en-US" dirty="0"/>
          </a:p>
          <a:p>
            <a:pPr lvl="0"/>
            <a:r>
              <a:rPr lang="ar-IQ" dirty="0"/>
              <a:t>1- الإستئذان : النور 27- 29،    58- 63</a:t>
            </a:r>
            <a:endParaRPr lang="en-US" dirty="0"/>
          </a:p>
          <a:p>
            <a:pPr lvl="0"/>
            <a:r>
              <a:rPr lang="ar-SA" dirty="0"/>
              <a:t>يَا أَيُّهَا الَّذِينَ آَمَنُوا لَا تَدْخُلُوا بُيُوتًا غَيْرَ بُيُوتِكُمْ حَتَّى تَسْتَأْنِسُوا وَتُسَلِّمُوا عَلَى أَهْلِهَا ذَلِكُمْ خَيْرٌ لَكُمْ لَعَلَّكُمْ تَذَكَّرُونَ (27) فَإِنْ لَمْ تَجِدُوا فِيهَا أَحَدًا فَلَا تَدْخُلُوهَا حَتَّى يُؤْذَنَ لَكُمْ وَإِنْ قِيلَ لَكُمُ ارْجِعُوا فَارْجِعُوا هُوَ أَزْكَى لَكُمْ وَاللَّهُ بِمَا تَعْمَلُونَ عَلِيمٌ (28) لَيْسَ عَلَيْكُمْ جُنَاحٌ أَنْ تَدْخُلُوا بُيُوتًا غَيْرَ مَسْكُونَةٍ فِيهَا مَتَاعٌ لَكُمْ وَاللَّهُ يَعْلَمُ مَا تُبْدُونَ وَمَا تَكْتُمُونَ (29)</a:t>
            </a:r>
            <a:endParaRPr lang="en-US" dirty="0"/>
          </a:p>
          <a:p>
            <a:pPr lvl="0"/>
            <a:r>
              <a:rPr lang="ar-SA" dirty="0"/>
              <a:t>يَا أَيُّهَا الَّذِينَ آَمَنُوا لِيَسْتَأْذِنْكُمُ الَّذِينَ مَلَكَتْ أَيْمَانُكُمْ وَالَّذِينَ لَمْ يَبْلُغُوا الْحُلُمَ مِنْكُمْ ثَلَاثَ مَرَّاتٍ مِنْ قَبْلِ صَلَاةِ الْفَجْرِ وَحِينَ تَضَعُونَ ثِيَابَكُمْ مِنَ الظَّهِيرَةِ وَمِنْ بَعْدِ صَلَاةِ الْعِشَاءِ ثَلَاثُ عَوْرَاتٍ لَكُمْ لَيْسَ عَلَيْكُمْ وَلَا عَلَيْهِمْ جُنَاحٌ بَعْدَهُنَّ طَوَّافُونَ عَلَيْكُمْ بَعْضُكُمْ عَلَى بَعْضٍ كَذَلِكَ يُبَيِّنُ اللَّهُ لَكُمُ الْآَيَاتِ وَاللَّهُ عَلِيمٌ حَكِيمٌ (58) وَإِذَا بَلَغَ الْأَطْفَالُ مِنْكُمُ الْحُلُمَ فَلْيَسْتَأْذِنُوا كَمَا اسْتَأْذَنَ الَّذِينَ مِنْ قَبْلِهِمْ كَذَلِكَ يُبَيِّنُ اللَّهُ لَكُمْ آَيَاتِهِ وَاللَّهُ عَلِيمٌ حَكِيمٌ (59) وَالْقَوَاعِدُ مِنَ النِّسَاءِ اللَّاتِي لَا يَرْجُونَ نِكَاحًا فَلَيْسَ عَلَيْهِنَّ جُنَاحٌ أَنْ يَضَعْنَ ثِيَابَهُنَّ غَيْرَ مُتَبَرِّجَاتٍ بِزِينَةٍ وَأَنْ يَسْتَعْفِفْنَ خَيْرٌ لَهُنَّ وَاللَّهُ سَمِيعٌ عَلِيمٌ (60) لَيْسَ عَلَى الْأَعْمَى حَرَجٌ وَلَا عَلَى الْأَعْرَجِ حَرَجٌ وَلَا عَلَى الْمَرِيضِ حَرَجٌ وَلَا عَلَى أَنْفُسِكُمْ أَنْ تَأْكُلُوا مِنْ بُيُوتِكُمْ أَوْ بُيُوتِ آَبَائِكُمْ أَوْ بُيُوتِ أُمَّهَاتِكُمْ أَوْ بُيُوتِ إِخْوَانِكُمْ أَوْ بُيُوتِ أَخَوَاتِكُمْ أَوْ بُيُوتِ أَعْمَامِكُمْ أَوْ بُيُوتِ عَمَّاتِكُمْ أَوْ بُيُوتِ أَخْوَالِكُمْ أَوْ بُيُوتِ خَالَاتِكُمْ أَوْ مَا مَلَكْتُمْ مَفَاتِحَهُ أَوْ صَدِيقِكُمْ لَيْسَ عَلَيْكُمْ جُنَاحٌ أَنْ تَأْكُلُوا جَمِيعًا أَوْ أَشْتَاتًا فَإِذَا دَخَلْتُمْ بُيُوتًا فَسَلِّمُوا عَلَى أَنْفُسِكُمْ تَحِيَّةً مِنْ عِنْدِ اللَّهِ مُبَارَكَةً طَيِّبَةً كَذَلِكَ يُبَيِّنُ اللَّهُ لَكُمُ الْآَيَاتِ لَعَلَّكُمْ تَعْقِلُونَ (61)</a:t>
            </a:r>
            <a:endParaRPr lang="en-US" dirty="0"/>
          </a:p>
          <a:p>
            <a:pPr lvl="0"/>
            <a:r>
              <a:rPr lang="ar-SA" dirty="0"/>
              <a:t>إِنَّمَا الْمُؤْمِنُونَ الَّذِينَ آَمَنُوا بِاللَّهِ وَرَسُولِهِ وَإِذَا كَانُوا مَعَهُ عَلَى أَمْرٍ جَامِعٍ لَمْ يَذْهَبُوا حَتَّى يَسْتَأْذِنُوهُ إِنَّ الَّذِينَ يَسْتَأْذِنُونَكَ أُولَئِكَ الَّذِينَ يُؤْمِنُونَ بِاللَّهِ وَرَسُولِهِ فَإِذَا اسْتَأْذَنُوكَ لِبَعْضِ شَأْنِهِمْ فَأْذَنْ لِمَنْ شِئْتَ مِنْهُمْ وَاسْتَغْفِرْ لَهُمُ اللَّهَ إِنَّ اللَّهَ غَفُورٌ رَحِيمٌ (62) لَا تَجْعَلُوا دُعَاءَ الرَّسُولِ بَيْنَكُمْ كَدُعَاءِ بَعْضِكُمْ بَعْضًا قَدْ يَعْلَمُ اللَّهُ الَّذِينَ يَتَسَلَّلُونَ مِنْكُمْ لِوَاذًا فَلْيَحْذَرِ الَّذِينَ يُخَالِفُونَ عَنْ أَمْرِهِ أَنْ تُصِيبَهُمْ فِتْنَةٌ أَوْ يُصِيبَهُمْ عَذَابٌ أَلِيمٌ (63)</a:t>
            </a:r>
            <a:r>
              <a:rPr lang="ar-IQ" sz="4000" dirty="0" smtClean="0">
                <a:cs typeface="Ali-A-Samik" pitchFamily="2" charset="-78"/>
              </a:rPr>
              <a:t> </a:t>
            </a:r>
            <a:endParaRPr lang="en-US" sz="40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223905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302313"/>
            <a:ext cx="10877357" cy="5195469"/>
          </a:xfrm>
        </p:spPr>
        <p:txBody>
          <a:bodyPr>
            <a:noAutofit/>
          </a:bodyPr>
          <a:lstStyle/>
          <a:p>
            <a:pPr lvl="0" algn="r" rtl="1"/>
            <a:r>
              <a:rPr lang="ar-IQ" sz="3200" dirty="0" smtClean="0"/>
              <a:t>- </a:t>
            </a:r>
            <a:r>
              <a:rPr lang="ar-IQ" sz="3200" dirty="0"/>
              <a:t>الحجاب : النور 31</a:t>
            </a:r>
            <a:endParaRPr lang="en-US" sz="3200" dirty="0"/>
          </a:p>
          <a:p>
            <a:pPr algn="r" rtl="1"/>
            <a:r>
              <a:rPr lang="ar-SA" sz="3200" dirty="0"/>
              <a:t>قال تعالى: ( وَقُلْ لِلْمُؤْمِنَاتِ يَغْضُضْنَ مِنْ أَبْصَارِهِنَّ وَيَحْفَظْنَ فُرُوجَهُنَّ وَلَا يُبْدِينَ زِينَتَهُنَّ إِلَّا مَا ظَهَرَ مِنْهَا وَلْيَضْرِبْنَ بِخُمُرِهِنَّ عَلَى جُيُوبِهِنَّ وَلَا يُبْدِينَ زِينَتَهُنَّ إِلَّا لِبُعُولَتِهِنَّ أَوْ آَبَائِهِنَّ أَوْ آَبَاءِ بُعُولَتِهِنَّ أَوْ أَبْنَائِهِنَّ أَوْ أَبْنَاءِ بُعُولَتِهِنَّ أَوْ إِخْوَانِهِنَّ أَوْ بَنِي إِخْوَانِهِنَّ أَوْ بَنِي أَخَوَاتِهِنَّ أَوْ نِسَائِهِنَّ أَوْ مَا مَلَكَتْ أَيْمَانُهُنَّ أَوِ التَّابِعِينَ غَيْرِ أُولِي الْإِرْبَةِ مِنَ الرِّجَالِ أَوِ الطِّفْلِ الَّذِينَ لَمْ يَظْهَرُوا عَلَى عَوْرَاتِ النِّسَاءِ وَلَا يَضْرِبْنَ بِأَرْجُلِهِنَّ لِيُعْلَمَ مَا يُخْفِينَ مِنْ زِينَتِهِنَّ وَتُوبُوا إِلَى اللَّهِ جَمِيعًا أَيُّهَا الْمُؤْمِنُونَ لَعَلَّكُمْ تُفْلِحُونَ ) النور: (31)</a:t>
            </a:r>
            <a:endParaRPr lang="en-US" sz="3200" dirty="0"/>
          </a:p>
          <a:p>
            <a:pPr algn="r" rtl="1"/>
            <a:r>
              <a:rPr lang="ar-IQ" sz="3200" dirty="0"/>
              <a:t>(</a:t>
            </a:r>
            <a:r>
              <a:rPr lang="ar-SA" sz="3200" dirty="0"/>
              <a:t>وَالْقَوَاعِدُ مِنَ النِّسَاءِ اللَّاتِي لَا يَرْجُونَ نِكَاحًا فَلَيْسَ عَلَيْهِنَّ جُنَاحٌ أَنْ يَضَعْنَ ثِيَابَهُنَّ غَيْرَ مُتَبَرِّجَاتٍ بِزِينَةٍ وَأَنْ يَسْتَعْفِفْنَ خَيْرٌ لَهُنَّ وَاللَّهُ سَمِيعٌ عَلِيمٌ ) النور:(60</a:t>
            </a:r>
            <a:r>
              <a:rPr lang="ar-SA" dirty="0"/>
              <a:t>)</a:t>
            </a:r>
            <a:endParaRPr lang="en-US" dirty="0"/>
          </a:p>
          <a:p>
            <a:pPr algn="r" rtl="1">
              <a:spcBef>
                <a:spcPts val="0"/>
              </a:spcBef>
            </a:pPr>
            <a:endParaRPr lang="en-US" sz="3400" dirty="0">
              <a:cs typeface="Ali-A-Samik" pitchFamily="2" charset="-78"/>
            </a:endParaRPr>
          </a:p>
        </p:txBody>
      </p:sp>
      <p:sp>
        <p:nvSpPr>
          <p:cNvPr id="5" name="Flowchart: Punched Tape 4"/>
          <p:cNvSpPr/>
          <p:nvPr/>
        </p:nvSpPr>
        <p:spPr>
          <a:xfrm>
            <a:off x="471046" y="57639"/>
            <a:ext cx="10598728" cy="1052945"/>
          </a:xfrm>
          <a:prstGeom prst="flowChartPunchedTap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spTree>
    <p:extLst>
      <p:ext uri="{BB962C8B-B14F-4D97-AF65-F5344CB8AC3E}">
        <p14:creationId xmlns:p14="http://schemas.microsoft.com/office/powerpoint/2010/main" val="1005627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57977" y="204148"/>
            <a:ext cx="9976278" cy="1193799"/>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IQ" sz="3700" b="1" dirty="0" smtClean="0">
                <a:solidFill>
                  <a:schemeClr val="bg1"/>
                </a:solidFill>
                <a:latin typeface="Rabar_038" panose="02040503050201020203" pitchFamily="18" charset="-78"/>
                <a:cs typeface="Ali-A-Samik" pitchFamily="2" charset="-78"/>
              </a:rPr>
              <a:t> </a:t>
            </a:r>
            <a:r>
              <a:rPr lang="ar-IQ" sz="3700" dirty="0" smtClean="0">
                <a:solidFill>
                  <a:schemeClr val="bg1"/>
                </a:solidFill>
                <a:cs typeface="Ali-A-Samik" pitchFamily="2" charset="-78"/>
              </a:rPr>
              <a:t>  </a:t>
            </a:r>
            <a:endParaRPr lang="en-US" sz="3700" dirty="0">
              <a:solidFill>
                <a:schemeClr val="bg1"/>
              </a:solidFill>
              <a:cs typeface="Ali-A-Samik" pitchFamily="2" charset="-78"/>
            </a:endParaRPr>
          </a:p>
          <a:p>
            <a:pPr algn="ctr"/>
            <a:endParaRPr lang="ar-SA" sz="3200" b="1" dirty="0">
              <a:solidFill>
                <a:schemeClr val="accent1">
                  <a:lumMod val="20000"/>
                  <a:lumOff val="80000"/>
                </a:schemeClr>
              </a:solidFill>
              <a:latin typeface="Rabar_038" panose="02040503050201020203" pitchFamily="18" charset="-78"/>
              <a:cs typeface="Rabar_038" panose="02040503050201020203" pitchFamily="18" charset="-78"/>
            </a:endParaRPr>
          </a:p>
        </p:txBody>
      </p:sp>
      <p:sp>
        <p:nvSpPr>
          <p:cNvPr id="7" name="عنصر نائب للمحتوى 2"/>
          <p:cNvSpPr txBox="1">
            <a:spLocks/>
          </p:cNvSpPr>
          <p:nvPr/>
        </p:nvSpPr>
        <p:spPr>
          <a:xfrm>
            <a:off x="317500" y="1717964"/>
            <a:ext cx="11057082" cy="4729137"/>
          </a:xfrm>
          <a:prstGeom prst="rect">
            <a:avLst/>
          </a:prstGeom>
        </p:spPr>
        <p:txBody>
          <a:bodyPr vert="horz" lIns="91440" tIns="45720" rIns="91440" bIns="45720" rtlCol="0" anchor="t">
            <a:normAutofit fontScale="92500" lnSpcReduction="1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r>
              <a:rPr lang="ar-IQ" sz="3600" dirty="0" smtClean="0">
                <a:cs typeface="Ali-A-Samik" pitchFamily="2" charset="-78"/>
              </a:rPr>
              <a:t> </a:t>
            </a:r>
            <a:r>
              <a:rPr lang="ar-IQ" sz="3600" dirty="0" smtClean="0">
                <a:cs typeface="Ali-A-Samik" pitchFamily="2" charset="-78"/>
              </a:rPr>
              <a:t>.</a:t>
            </a:r>
            <a:r>
              <a:rPr lang="ar-IQ" dirty="0"/>
              <a:t> - </a:t>
            </a:r>
            <a:r>
              <a:rPr lang="ar-IQ" sz="4400" dirty="0"/>
              <a:t>الزواج  : </a:t>
            </a:r>
            <a:r>
              <a:rPr lang="ar-SA" sz="4400" dirty="0"/>
              <a:t>٣٢ – ٣٣ </a:t>
            </a:r>
            <a:endParaRPr lang="en-US" sz="4400" dirty="0"/>
          </a:p>
          <a:p>
            <a:r>
              <a:rPr lang="ar-SA" sz="4400" dirty="0"/>
              <a:t>قال تعالى: ( وَأَنْكِحُوا الْأَيَامَى مِنْكُمْ وَالصَّالِحِينَ مِنْ عِبَادِكُمْ وَإِمَائِكُمْ إِنْ يَكُونُوا فُقَرَاءَ يُغْنِهِمُ اللَّهُ مِنْ فَضْلِهِ وَاللَّهُ وَاسِعٌ عَلِيمٌ (32) وَلْيَسْتَعْفِفِ الَّذِينَ لَا يَجِدُونَ نِكَاحًا حَتَّى يُغْنِيَهُمُ اللَّهُ مِنْ فَضْلِهِ وَالَّذِينَ يَبْتَغُونَ الْكِتَابَ مِمَّا مَلَكَتْ أَيْمَانُكُمْ فَكَاتِبُوهُمْ إِنْ عَلِمْتُمْ فِيهِمْ خَيْرًا وَآَتُوهُمْ مِنْ مَالِ اللَّهِ الَّذِي آَتَاكُمْ وَلَا تُكْرِهُوا فَتَيَاتِكُمْ عَلَى الْبِغَاءِ إِنْ أَرَدْنَ تَحَصُّنًا لِتَبْتَغُوا عَرَضَ الْحَيَاةِ الدُّنْيَا وَمَنْ يُكْرِهُّنَّ فَإِنَّ اللَّهَ مِنْ بَعْدِ إِكْرَاهِهِنَّ غَفُورٌ رَحِيمٌ (33) النور: </a:t>
            </a:r>
            <a:endParaRPr lang="en-US" sz="4400" dirty="0"/>
          </a:p>
          <a:p>
            <a:pPr algn="justLow"/>
            <a:endParaRPr lang="en-US" sz="36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4478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817033" y="-251950"/>
            <a:ext cx="10529839" cy="95942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0000"/>
          </a:bodyPr>
          <a:lstStyle>
            <a:lvl1pPr algn="r" defTabSz="457200" rtl="1" eaLnBrk="1" latinLnBrk="0" hangingPunct="1">
              <a:spcBef>
                <a:spcPct val="0"/>
              </a:spcBef>
              <a:buNone/>
              <a:defRPr sz="5400" kern="1200">
                <a:solidFill>
                  <a:schemeClr val="accen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r>
              <a:rPr lang="ar-IQ" sz="3600" dirty="0">
                <a:solidFill>
                  <a:schemeClr val="bg1"/>
                </a:solidFill>
              </a:rPr>
              <a:t>ثانيا: من حيث (منع وسائل تهدم وتنقص العفة)-(تحريم أمور وسائل لتوفيرالعفة):</a:t>
            </a:r>
            <a:endParaRPr lang="en-US" sz="3600" dirty="0">
              <a:solidFill>
                <a:schemeClr val="bg1"/>
              </a:solidFill>
            </a:endParaRPr>
          </a:p>
        </p:txBody>
      </p:sp>
      <p:sp>
        <p:nvSpPr>
          <p:cNvPr id="7" name="عنصر نائب للمحتوى 2"/>
          <p:cNvSpPr txBox="1">
            <a:spLocks/>
          </p:cNvSpPr>
          <p:nvPr/>
        </p:nvSpPr>
        <p:spPr>
          <a:xfrm>
            <a:off x="317500" y="1330036"/>
            <a:ext cx="11209482" cy="4862947"/>
          </a:xfrm>
          <a:prstGeom prst="rect">
            <a:avLst/>
          </a:prstGeom>
        </p:spPr>
        <p:txBody>
          <a:bodyPr vert="horz" lIns="91440" tIns="45720" rIns="91440" bIns="45720" rtlCol="0" anchor="t">
            <a:normAutofit fontScale="55000" lnSpcReduction="2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r>
              <a:rPr lang="ar-IQ" sz="3600" dirty="0" smtClean="0"/>
              <a:t>1-  </a:t>
            </a:r>
            <a:r>
              <a:rPr lang="ar-IQ" sz="5800" dirty="0"/>
              <a:t>تحريم النظر :  النور 31</a:t>
            </a:r>
            <a:endParaRPr lang="en-US" sz="5800" dirty="0"/>
          </a:p>
          <a:p>
            <a:r>
              <a:rPr lang="ar-SA" sz="5800" dirty="0"/>
              <a:t>قال تعالى: ( قُلْ لِلْمُؤْمِنِينَ يَغُضُّوا مِنْ أَبْصَارِهِمْ وَيَحْفَظُوا فُرُوجَهُمْ ذَلِكَ أَزْكَى لَهُمْ إِنَّ اللَّهَ خَبِيرٌ بِمَا يَصْنَعُونَ(30) وَقُلْ لِلْمُؤْمِنَاتِ يَغْضُضْنَ مِنْ أَبْصَارِهِنَّ وَيَحْفَظْنَ فُرُوجَهُنَّ )</a:t>
            </a:r>
            <a:endParaRPr lang="en-US" sz="5800" dirty="0"/>
          </a:p>
          <a:p>
            <a:r>
              <a:rPr lang="ar-SA" sz="3600" dirty="0"/>
              <a:t> </a:t>
            </a:r>
            <a:endParaRPr lang="en-US" sz="3600" dirty="0"/>
          </a:p>
          <a:p>
            <a:r>
              <a:rPr lang="ar-SA" sz="3600" dirty="0"/>
              <a:t> </a:t>
            </a:r>
            <a:r>
              <a:rPr lang="ar-IQ" sz="5100" dirty="0" smtClean="0"/>
              <a:t>2-  </a:t>
            </a:r>
            <a:r>
              <a:rPr lang="ar-IQ" sz="5100" dirty="0"/>
              <a:t>تحريم التبرج :  النور 31 و  60</a:t>
            </a:r>
            <a:endParaRPr lang="en-US" sz="5100" dirty="0"/>
          </a:p>
          <a:p>
            <a:r>
              <a:rPr lang="ar-SA" sz="5100" dirty="0"/>
              <a:t>قال تعالى: [ وَقُلْ لِلْمُؤْمِنَاتِ يَغْضُضْنَ مِنْ أَبْصَارِهِنَّ وَيَحْفَظْنَ فُرُوجَهُنَّ وَلَا يُبْدِينَ زِينَتَهُنَّ إِلَّا مَا ظَهَرَ مِنْهَا وَلْيَضْرِبْنَ بِخُمُرِهِنَّ عَلَى جُيُوبِهِنَّ وَلَا يُبْدِينَ زِينَتَهُنَّ إِلَّا لِبُعُولَتِهِنَّ أَوْ آَبَائِهِنَّ أَوْ آَبَاءِ بُعُولَتِهِنَّ أَوْ أَبْنَائِهِنَّ أَوْ أَبْنَاءِ بُعُولَتِهِنَّ أَوْ إِخْوَانِهِنَّ أَوْ بَنِي إِخْوَانِهِنَّ أَوْ بَنِي أَخَوَاتِهِنَّ أَوْ نِسَائِهِنَّ أَوْ مَا مَلَكَتْ أَيْمَانُهُنَّ أَوِ التَّابِعِينَ غَيْرِ أُولِي الْإِرْبَةِ مِنَ الرِّجَالِ أَوِ الطِّفْلِ الَّذِينَ لَمْ يَظْهَرُوا عَلَى عَوْرَاتِ النِّسَاءِ وَلَا يَضْرِبْنَ بِأَرْجُلِهِنَّ لِيُعْلَمَ مَا يُخْفِينَ مِنْ زِينَتِهِنَّ وَتُوبُوا إِلَى اللَّهِ جَمِيعًا أَيُّهَا الْمُؤْمِنُونَ لَعَلَّكُمْ تُفْلِحُونَ]النور 31 </a:t>
            </a:r>
            <a:r>
              <a:rPr lang="ar-IQ" sz="7300" dirty="0" smtClean="0">
                <a:cs typeface="Ali-A-Samik" pitchFamily="2" charset="-78"/>
              </a:rPr>
              <a:t> </a:t>
            </a:r>
            <a:endParaRPr lang="en-US" sz="7300" dirty="0">
              <a:cs typeface="Ali-A-Samik" pitchFamily="2" charset="-78"/>
            </a:endParaRPr>
          </a:p>
          <a:p>
            <a:endParaRPr lang="ar-SA" sz="3600" dirty="0">
              <a:solidFill>
                <a:schemeClr val="accent1">
                  <a:lumMod val="40000"/>
                  <a:lumOff val="60000"/>
                </a:schemeClr>
              </a:solidFill>
              <a:latin typeface="Rabar_036" panose="02040503050201020203" pitchFamily="18" charset="-78"/>
              <a:cs typeface="Rabar_036" panose="02040503050201020203" pitchFamily="18" charset="-78"/>
            </a:endParaRPr>
          </a:p>
        </p:txBody>
      </p:sp>
    </p:spTree>
    <p:extLst>
      <p:ext uri="{BB962C8B-B14F-4D97-AF65-F5344CB8AC3E}">
        <p14:creationId xmlns:p14="http://schemas.microsoft.com/office/powerpoint/2010/main" val="323235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1908</TotalTime>
  <Words>2016</Words>
  <Application>Microsoft Office PowerPoint</Application>
  <PresentationFormat>Widescreen</PresentationFormat>
  <Paragraphs>216</Paragraphs>
  <Slides>58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58</vt:i4>
      </vt:variant>
    </vt:vector>
  </HeadingPairs>
  <TitlesOfParts>
    <vt:vector size="68" baseType="lpstr">
      <vt:lpstr>Ali_K_Alwand</vt:lpstr>
      <vt:lpstr>Ali_K_Samik</vt:lpstr>
      <vt:lpstr>Ali-A-Samik</vt:lpstr>
      <vt:lpstr>Arial</vt:lpstr>
      <vt:lpstr>Calibri</vt:lpstr>
      <vt:lpstr>Rabar_036</vt:lpstr>
      <vt:lpstr>Rabar_038</vt:lpstr>
      <vt:lpstr>Wingdings</vt:lpstr>
      <vt:lpstr>Wingdings 3</vt: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High Tech</dc:creator>
  <cp:lastModifiedBy>techh  ssttoore</cp:lastModifiedBy>
  <cp:revision>161</cp:revision>
  <dcterms:created xsi:type="dcterms:W3CDTF">2019-02-10T19:55:38Z</dcterms:created>
  <dcterms:modified xsi:type="dcterms:W3CDTF">2023-06-27T10:37:00Z</dcterms:modified>
</cp:coreProperties>
</file>