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3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14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0"/>
  </p:notesMasterIdLst>
  <p:sldIdLst>
    <p:sldId id="293" r:id="rId2"/>
    <p:sldId id="295" r:id="rId3"/>
    <p:sldId id="296" r:id="rId4"/>
    <p:sldId id="297" r:id="rId5"/>
    <p:sldId id="298" r:id="rId6"/>
    <p:sldId id="315" r:id="rId7"/>
    <p:sldId id="316" r:id="rId8"/>
    <p:sldId id="317" r:id="rId9"/>
    <p:sldId id="318" r:id="rId10"/>
    <p:sldId id="319" r:id="rId11"/>
    <p:sldId id="320"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21" r:id="rId29"/>
    <p:sldId id="322" r:id="rId30"/>
    <p:sldId id="323" r:id="rId31"/>
    <p:sldId id="324" r:id="rId32"/>
    <p:sldId id="325" r:id="rId33"/>
    <p:sldId id="326" r:id="rId34"/>
    <p:sldId id="327" r:id="rId35"/>
    <p:sldId id="328" r:id="rId36"/>
    <p:sldId id="329" r:id="rId37"/>
    <p:sldId id="330" r:id="rId38"/>
    <p:sldId id="331" r:id="rId39"/>
    <p:sldId id="332" r:id="rId40"/>
    <p:sldId id="333" r:id="rId41"/>
    <p:sldId id="340" r:id="rId42"/>
    <p:sldId id="334" r:id="rId43"/>
    <p:sldId id="335" r:id="rId44"/>
    <p:sldId id="336" r:id="rId45"/>
    <p:sldId id="386" r:id="rId46"/>
    <p:sldId id="337" r:id="rId47"/>
    <p:sldId id="338" r:id="rId48"/>
    <p:sldId id="339"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5" r:id="rId62"/>
    <p:sldId id="356" r:id="rId63"/>
    <p:sldId id="357" r:id="rId64"/>
    <p:sldId id="358" r:id="rId65"/>
    <p:sldId id="359" r:id="rId66"/>
    <p:sldId id="360" r:id="rId67"/>
    <p:sldId id="361" r:id="rId68"/>
    <p:sldId id="362" r:id="rId69"/>
    <p:sldId id="363" r:id="rId70"/>
    <p:sldId id="365" r:id="rId71"/>
    <p:sldId id="364" r:id="rId72"/>
    <p:sldId id="387" r:id="rId73"/>
    <p:sldId id="388" r:id="rId74"/>
    <p:sldId id="389" r:id="rId75"/>
    <p:sldId id="390" r:id="rId76"/>
    <p:sldId id="391" r:id="rId77"/>
    <p:sldId id="392" r:id="rId78"/>
    <p:sldId id="393" r:id="rId79"/>
    <p:sldId id="394" r:id="rId80"/>
    <p:sldId id="395" r:id="rId81"/>
    <p:sldId id="396" r:id="rId82"/>
    <p:sldId id="397" r:id="rId83"/>
    <p:sldId id="398" r:id="rId84"/>
    <p:sldId id="399" r:id="rId85"/>
    <p:sldId id="400" r:id="rId86"/>
    <p:sldId id="401" r:id="rId87"/>
    <p:sldId id="402" r:id="rId88"/>
    <p:sldId id="403" r:id="rId89"/>
    <p:sldId id="404" r:id="rId90"/>
    <p:sldId id="405" r:id="rId91"/>
    <p:sldId id="406" r:id="rId92"/>
    <p:sldId id="407" r:id="rId93"/>
    <p:sldId id="408" r:id="rId94"/>
    <p:sldId id="409" r:id="rId95"/>
    <p:sldId id="410" r:id="rId96"/>
    <p:sldId id="411" r:id="rId97"/>
    <p:sldId id="412" r:id="rId98"/>
    <p:sldId id="413" r:id="rId99"/>
    <p:sldId id="414" r:id="rId100"/>
    <p:sldId id="415" r:id="rId101"/>
    <p:sldId id="416" r:id="rId102"/>
    <p:sldId id="417" r:id="rId103"/>
    <p:sldId id="420" r:id="rId104"/>
    <p:sldId id="421" r:id="rId105"/>
    <p:sldId id="422" r:id="rId106"/>
    <p:sldId id="423" r:id="rId107"/>
    <p:sldId id="424" r:id="rId108"/>
    <p:sldId id="425" r:id="rId109"/>
    <p:sldId id="426" r:id="rId110"/>
    <p:sldId id="427" r:id="rId111"/>
    <p:sldId id="428" r:id="rId112"/>
    <p:sldId id="429" r:id="rId113"/>
    <p:sldId id="430" r:id="rId114"/>
    <p:sldId id="431" r:id="rId115"/>
    <p:sldId id="432" r:id="rId116"/>
    <p:sldId id="433" r:id="rId117"/>
    <p:sldId id="418" r:id="rId118"/>
    <p:sldId id="419" r:id="rId119"/>
    <p:sldId id="434" r:id="rId120"/>
    <p:sldId id="435" r:id="rId121"/>
    <p:sldId id="436" r:id="rId122"/>
    <p:sldId id="437" r:id="rId123"/>
    <p:sldId id="438" r:id="rId124"/>
    <p:sldId id="439" r:id="rId125"/>
    <p:sldId id="440" r:id="rId126"/>
    <p:sldId id="441" r:id="rId127"/>
    <p:sldId id="353" r:id="rId128"/>
    <p:sldId id="354" r:id="rId129"/>
    <p:sldId id="366" r:id="rId130"/>
    <p:sldId id="367" r:id="rId131"/>
    <p:sldId id="368" r:id="rId132"/>
    <p:sldId id="369" r:id="rId133"/>
    <p:sldId id="370" r:id="rId134"/>
    <p:sldId id="371" r:id="rId135"/>
    <p:sldId id="372" r:id="rId136"/>
    <p:sldId id="373" r:id="rId137"/>
    <p:sldId id="374" r:id="rId138"/>
    <p:sldId id="375" r:id="rId139"/>
    <p:sldId id="376" r:id="rId140"/>
    <p:sldId id="377" r:id="rId141"/>
    <p:sldId id="378" r:id="rId142"/>
    <p:sldId id="379" r:id="rId143"/>
    <p:sldId id="380" r:id="rId144"/>
    <p:sldId id="381" r:id="rId145"/>
    <p:sldId id="382" r:id="rId146"/>
    <p:sldId id="383" r:id="rId147"/>
    <p:sldId id="384" r:id="rId148"/>
    <p:sldId id="385" r:id="rId14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100" d="100"/>
        <a:sy n="100" d="100"/>
      </p:scale>
      <p:origin x="0" y="1836"/>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591A8F7-8AC0-4497-8AF2-76B733F9D9EC}" type="datetimeFigureOut">
              <a:rPr lang="ar-IQ" smtClean="0"/>
              <a:pPr/>
              <a:t>13/08/1442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C6634D6-79DE-4190-893C-F2E1FC865813}" type="slidenum">
              <a:rPr lang="ar-IQ" smtClean="0"/>
              <a:pPr/>
              <a:t>‹#›</a:t>
            </a:fld>
            <a:endParaRPr lang="ar-IQ"/>
          </a:p>
        </p:txBody>
      </p:sp>
    </p:spTree>
    <p:extLst>
      <p:ext uri="{BB962C8B-B14F-4D97-AF65-F5344CB8AC3E}">
        <p14:creationId xmlns:p14="http://schemas.microsoft.com/office/powerpoint/2010/main" xmlns="" val="357646218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EC6634D6-79DE-4190-893C-F2E1FC865813}" type="slidenum">
              <a:rPr lang="ar-IQ" smtClean="0"/>
              <a:pPr/>
              <a:t>1</a:t>
            </a:fld>
            <a:endParaRPr lang="ar-IQ"/>
          </a:p>
        </p:txBody>
      </p:sp>
    </p:spTree>
    <p:extLst>
      <p:ext uri="{BB962C8B-B14F-4D97-AF65-F5344CB8AC3E}">
        <p14:creationId xmlns:p14="http://schemas.microsoft.com/office/powerpoint/2010/main" xmlns="" val="2630768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1730BD2-EE97-4009-BFB2-638DAC602A0E}" type="datetime8">
              <a:rPr lang="ar-IQ" smtClean="0"/>
              <a:pPr/>
              <a:t>26 آذار، 21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xmlns="" val="21459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FC6BC20-3885-43C6-BBBF-B52761E8B40C}" type="datetime8">
              <a:rPr lang="ar-IQ" smtClean="0"/>
              <a:pPr/>
              <a:t>26 آذار، 21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xmlns="" val="367356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3F4C08D-B397-4B59-A0F8-C07E561B6E3A}" type="datetime8">
              <a:rPr lang="ar-IQ" smtClean="0"/>
              <a:pPr/>
              <a:t>26 آذار، 21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xmlns="" val="3639825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BD2671-7B22-47A1-B4C5-ABEAD11ED9FF}" type="datetime8">
              <a:rPr lang="ar-IQ" smtClean="0"/>
              <a:pPr/>
              <a:t>26 آذار، 21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xmlns="" val="1379122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2329C43-DE28-497F-99CF-9D18ACA2DB8D}" type="datetime8">
              <a:rPr lang="ar-IQ" smtClean="0"/>
              <a:pPr/>
              <a:t>26 آذار، 21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xmlns="" val="55333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74477C5-0B20-405A-8BDF-B5ADBE01E1B4}" type="datetime8">
              <a:rPr lang="ar-IQ" smtClean="0"/>
              <a:pPr/>
              <a:t>26 آذار، 21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xmlns="" val="3809103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72678A8-B359-4CF9-ACEB-737DECD65A43}" type="datetime8">
              <a:rPr lang="ar-IQ" smtClean="0"/>
              <a:pPr/>
              <a:t>26 آذار، 21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xmlns="" val="2854130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6F7B16F-ADE4-41F1-9882-92A623463DEB}" type="datetime8">
              <a:rPr lang="ar-IQ" smtClean="0"/>
              <a:pPr/>
              <a:t>26 آذار، 21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xmlns="" val="4080266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FB12F17-74AA-4D2F-A1BA-53F52F717975}" type="datetime8">
              <a:rPr lang="ar-IQ" smtClean="0"/>
              <a:pPr/>
              <a:t>26 آذار، 21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xmlns="" val="63313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9B83065-E41B-49DF-9CBC-576497945112}" type="datetime8">
              <a:rPr lang="ar-IQ" smtClean="0"/>
              <a:pPr/>
              <a:t>26 آذار، 21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xmlns="" val="520464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23401F-4673-4E6E-BB08-E8FB268221B4}" type="datetime8">
              <a:rPr lang="ar-IQ" smtClean="0"/>
              <a:pPr/>
              <a:t>26 آذار، 21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xmlns="" val="3554679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899298F-60CF-44F4-BFB1-E23BB0BDBA2D}" type="datetime8">
              <a:rPr lang="ar-IQ" smtClean="0"/>
              <a:pPr/>
              <a:t>26 آذار، 21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5DC0B29-E57D-413D-8CBD-EFBB9208FD88}" type="slidenum">
              <a:rPr lang="ar-IQ" smtClean="0"/>
              <a:pPr/>
              <a:t>‹#›</a:t>
            </a:fld>
            <a:endParaRPr lang="ar-IQ"/>
          </a:p>
        </p:txBody>
      </p:sp>
    </p:spTree>
    <p:extLst>
      <p:ext uri="{BB962C8B-B14F-4D97-AF65-F5344CB8AC3E}">
        <p14:creationId xmlns:p14="http://schemas.microsoft.com/office/powerpoint/2010/main" xmlns="" val="2224627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mar.lavo@gma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930226"/>
          </a:xfrm>
        </p:spPr>
        <p:txBody>
          <a:bodyPr>
            <a:normAutofit fontScale="90000"/>
          </a:bodyPr>
          <a:lstStyle/>
          <a:p>
            <a:pPr algn="r"/>
            <a:r>
              <a:rPr lang="ar-IQ" sz="3600" dirty="0" err="1" smtClean="0">
                <a:solidFill>
                  <a:srgbClr val="FF0000"/>
                </a:solidFill>
                <a:cs typeface="Ali_K_Alwand" pitchFamily="2" charset="-78"/>
              </a:rPr>
              <a:t>زانكوَى</a:t>
            </a:r>
            <a:r>
              <a:rPr lang="ar-IQ" sz="3600" dirty="0" smtClean="0">
                <a:solidFill>
                  <a:srgbClr val="FF0000"/>
                </a:solidFill>
                <a:cs typeface="Ali_K_Alwand" pitchFamily="2" charset="-78"/>
              </a:rPr>
              <a:t> </a:t>
            </a:r>
            <a:r>
              <a:rPr lang="ar-IQ" sz="3600" dirty="0" err="1" smtClean="0">
                <a:solidFill>
                  <a:srgbClr val="FF0000"/>
                </a:solidFill>
                <a:cs typeface="Ali_K_Alwand" pitchFamily="2" charset="-78"/>
              </a:rPr>
              <a:t>سةلاحةدين</a:t>
            </a:r>
            <a:r>
              <a:rPr lang="ar-IQ" sz="3600" dirty="0" smtClean="0">
                <a:solidFill>
                  <a:srgbClr val="FF0000"/>
                </a:solidFill>
                <a:cs typeface="Ali_K_Alwand" pitchFamily="2" charset="-78"/>
              </a:rPr>
              <a:t>- </a:t>
            </a:r>
            <a:r>
              <a:rPr lang="ar-IQ" sz="3600" dirty="0" err="1" smtClean="0">
                <a:solidFill>
                  <a:srgbClr val="FF0000"/>
                </a:solidFill>
                <a:cs typeface="Ali_K_Alwand" pitchFamily="2" charset="-78"/>
              </a:rPr>
              <a:t>هةوليَر</a:t>
            </a:r>
            <a:r>
              <a:rPr lang="ar-IQ" sz="3600" dirty="0" smtClean="0">
                <a:solidFill>
                  <a:srgbClr val="FF0000"/>
                </a:solidFill>
                <a:cs typeface="Ali_K_Alwand" pitchFamily="2" charset="-78"/>
              </a:rPr>
              <a:t/>
            </a:r>
            <a:br>
              <a:rPr lang="ar-IQ" sz="3600" dirty="0" smtClean="0">
                <a:solidFill>
                  <a:srgbClr val="FF0000"/>
                </a:solidFill>
                <a:cs typeface="Ali_K_Alwand" pitchFamily="2" charset="-78"/>
              </a:rPr>
            </a:br>
            <a:r>
              <a:rPr lang="ar-IQ" sz="3600" dirty="0" err="1" smtClean="0">
                <a:solidFill>
                  <a:srgbClr val="FF0000"/>
                </a:solidFill>
                <a:cs typeface="Ali_K_Alwand" pitchFamily="2" charset="-78"/>
              </a:rPr>
              <a:t>كوَليذى</a:t>
            </a:r>
            <a:r>
              <a:rPr lang="ar-IQ" sz="3600" dirty="0" smtClean="0">
                <a:solidFill>
                  <a:srgbClr val="FF0000"/>
                </a:solidFill>
                <a:cs typeface="Ali_K_Alwand" pitchFamily="2" charset="-78"/>
              </a:rPr>
              <a:t> </a:t>
            </a:r>
            <a:r>
              <a:rPr lang="ar-IQ" sz="3600" dirty="0" err="1" smtClean="0">
                <a:solidFill>
                  <a:srgbClr val="FF0000"/>
                </a:solidFill>
                <a:cs typeface="Ali_K_Alwand" pitchFamily="2" charset="-78"/>
              </a:rPr>
              <a:t>ياساو</a:t>
            </a:r>
            <a:r>
              <a:rPr lang="ar-IQ" sz="3600" dirty="0" smtClean="0">
                <a:solidFill>
                  <a:srgbClr val="FF0000"/>
                </a:solidFill>
                <a:cs typeface="Ali_K_Alwand" pitchFamily="2" charset="-78"/>
              </a:rPr>
              <a:t> </a:t>
            </a:r>
            <a:r>
              <a:rPr lang="ar-IQ" sz="3600" dirty="0" err="1" smtClean="0">
                <a:solidFill>
                  <a:srgbClr val="FF0000"/>
                </a:solidFill>
                <a:cs typeface="Ali_K_Alwand" pitchFamily="2" charset="-78"/>
              </a:rPr>
              <a:t>زانستة</a:t>
            </a:r>
            <a:r>
              <a:rPr lang="ar-IQ" sz="3600" dirty="0" smtClean="0">
                <a:solidFill>
                  <a:srgbClr val="FF0000"/>
                </a:solidFill>
                <a:cs typeface="Ali_K_Alwand" pitchFamily="2" charset="-78"/>
              </a:rPr>
              <a:t> </a:t>
            </a:r>
            <a:r>
              <a:rPr lang="ar-IQ" sz="3600" dirty="0" err="1" smtClean="0">
                <a:solidFill>
                  <a:srgbClr val="FF0000"/>
                </a:solidFill>
                <a:cs typeface="Ali_K_Alwand" pitchFamily="2" charset="-78"/>
              </a:rPr>
              <a:t>سياسيةكان</a:t>
            </a:r>
            <a:r>
              <a:rPr lang="ar-IQ" sz="3600" dirty="0" smtClean="0">
                <a:solidFill>
                  <a:srgbClr val="FF0000"/>
                </a:solidFill>
                <a:cs typeface="Ali_K_Alwand" pitchFamily="2" charset="-78"/>
              </a:rPr>
              <a:t> </a:t>
            </a:r>
            <a:r>
              <a:rPr lang="ar-IQ" sz="3600" dirty="0">
                <a:solidFill>
                  <a:srgbClr val="FF0000"/>
                </a:solidFill>
                <a:cs typeface="Ali_K_Alwand" pitchFamily="2" charset="-78"/>
              </a:rPr>
              <a:t> </a:t>
            </a:r>
            <a:r>
              <a:rPr lang="ar-IQ" sz="3600" dirty="0" smtClean="0">
                <a:solidFill>
                  <a:srgbClr val="FF0000"/>
                </a:solidFill>
                <a:cs typeface="Ali_K_Alwand" pitchFamily="2" charset="-78"/>
              </a:rPr>
              <a:t>                         </a:t>
            </a:r>
            <a:br>
              <a:rPr lang="ar-IQ" sz="3600" dirty="0" smtClean="0">
                <a:solidFill>
                  <a:srgbClr val="FF0000"/>
                </a:solidFill>
                <a:cs typeface="Ali_K_Alwand" pitchFamily="2" charset="-78"/>
              </a:rPr>
            </a:br>
            <a:r>
              <a:rPr lang="ar-IQ" sz="3600" dirty="0" err="1" smtClean="0">
                <a:solidFill>
                  <a:srgbClr val="FF0000"/>
                </a:solidFill>
                <a:cs typeface="Ali_K_Alwand" pitchFamily="2" charset="-78"/>
              </a:rPr>
              <a:t>بةشى</a:t>
            </a:r>
            <a:r>
              <a:rPr lang="ar-IQ" sz="3600" dirty="0" smtClean="0">
                <a:solidFill>
                  <a:srgbClr val="FF0000"/>
                </a:solidFill>
                <a:cs typeface="Ali_K_Alwand" pitchFamily="2" charset="-78"/>
              </a:rPr>
              <a:t> </a:t>
            </a:r>
            <a:r>
              <a:rPr lang="ar-IQ" sz="3600" dirty="0" err="1">
                <a:solidFill>
                  <a:srgbClr val="FF0000"/>
                </a:solidFill>
                <a:cs typeface="Ali_K_Alwand" pitchFamily="2" charset="-78"/>
              </a:rPr>
              <a:t>زانستة</a:t>
            </a:r>
            <a:r>
              <a:rPr lang="ar-IQ" sz="3600" dirty="0">
                <a:solidFill>
                  <a:srgbClr val="FF0000"/>
                </a:solidFill>
                <a:cs typeface="Ali_K_Alwand" pitchFamily="2" charset="-78"/>
              </a:rPr>
              <a:t> </a:t>
            </a:r>
            <a:r>
              <a:rPr lang="ar-IQ" sz="3600" dirty="0" err="1">
                <a:solidFill>
                  <a:srgbClr val="FF0000"/>
                </a:solidFill>
                <a:cs typeface="Ali_K_Alwand" pitchFamily="2" charset="-78"/>
              </a:rPr>
              <a:t>سياسيةكان</a:t>
            </a:r>
            <a:r>
              <a:rPr lang="ar-IQ" sz="3600" dirty="0" smtClean="0">
                <a:solidFill>
                  <a:srgbClr val="FF0000"/>
                </a:solidFill>
                <a:cs typeface="Ali_K_Alwand" pitchFamily="2" charset="-78"/>
              </a:rPr>
              <a:t> </a:t>
            </a:r>
            <a:r>
              <a:rPr lang="ar-IQ" dirty="0" smtClean="0">
                <a:solidFill>
                  <a:srgbClr val="FF0000"/>
                </a:solidFill>
                <a:cs typeface="Ali_K_Alwand" pitchFamily="2" charset="-78"/>
              </a:rPr>
              <a:t/>
            </a:r>
            <a:br>
              <a:rPr lang="ar-IQ" dirty="0" smtClean="0">
                <a:solidFill>
                  <a:srgbClr val="FF0000"/>
                </a:solidFill>
                <a:cs typeface="Ali_K_Alwand" pitchFamily="2" charset="-78"/>
              </a:rPr>
            </a:br>
            <a:endParaRPr lang="ar-IQ" dirty="0"/>
          </a:p>
        </p:txBody>
      </p:sp>
      <p:sp>
        <p:nvSpPr>
          <p:cNvPr id="3" name="عنصر نائب للمحتوى 2"/>
          <p:cNvSpPr>
            <a:spLocks noGrp="1"/>
          </p:cNvSpPr>
          <p:nvPr>
            <p:ph idx="1"/>
          </p:nvPr>
        </p:nvSpPr>
        <p:spPr>
          <a:xfrm>
            <a:off x="395536" y="2420888"/>
            <a:ext cx="8147248" cy="4032448"/>
          </a:xfrm>
        </p:spPr>
        <p:txBody>
          <a:bodyPr>
            <a:normAutofit fontScale="92500" lnSpcReduction="20000"/>
          </a:bodyPr>
          <a:lstStyle/>
          <a:p>
            <a:pPr marL="0" indent="0" algn="ctr">
              <a:buNone/>
            </a:pPr>
            <a:r>
              <a:rPr lang="ar-IQ" sz="4200" dirty="0" smtClean="0">
                <a:solidFill>
                  <a:srgbClr val="FF0000"/>
                </a:solidFill>
                <a:cs typeface="Ali_K_Alwand" pitchFamily="2" charset="-78"/>
              </a:rPr>
              <a:t>دةروازةى ثةيوةندية نيو دةولةتيةكان (</a:t>
            </a:r>
            <a:r>
              <a:rPr lang="ar-IQ" sz="2400" dirty="0" smtClean="0">
                <a:solidFill>
                  <a:srgbClr val="FF0000"/>
                </a:solidFill>
              </a:rPr>
              <a:t>مبادئ العلاقات الدولية</a:t>
            </a:r>
            <a:r>
              <a:rPr lang="ar-IQ" sz="4200" dirty="0" smtClean="0">
                <a:solidFill>
                  <a:srgbClr val="FF0000"/>
                </a:solidFill>
                <a:cs typeface="Ali_K_Alwand" pitchFamily="2" charset="-78"/>
              </a:rPr>
              <a:t>) </a:t>
            </a:r>
          </a:p>
          <a:p>
            <a:pPr marL="0" indent="0" algn="ctr">
              <a:buNone/>
            </a:pPr>
            <a:r>
              <a:rPr lang="ar-IQ" dirty="0" smtClean="0">
                <a:cs typeface="Ali_K_Alwand" pitchFamily="2" charset="-78"/>
              </a:rPr>
              <a:t>  عمر علي رشيد </a:t>
            </a:r>
          </a:p>
          <a:p>
            <a:pPr marL="0" indent="0" algn="ctr">
              <a:buNone/>
            </a:pPr>
            <a:r>
              <a:rPr lang="ar-IQ" dirty="0" err="1" smtClean="0">
                <a:cs typeface="Ali_K_Alwand" pitchFamily="2" charset="-78"/>
              </a:rPr>
              <a:t>ماستةر</a:t>
            </a:r>
            <a:r>
              <a:rPr lang="ar-IQ" dirty="0" smtClean="0">
                <a:cs typeface="Ali_K_Alwand" pitchFamily="2" charset="-78"/>
              </a:rPr>
              <a:t> </a:t>
            </a:r>
            <a:r>
              <a:rPr lang="ar-IQ" dirty="0" err="1">
                <a:cs typeface="Ali_K_Alwand" pitchFamily="2" charset="-78"/>
              </a:rPr>
              <a:t>لة</a:t>
            </a:r>
            <a:r>
              <a:rPr lang="ar-IQ" dirty="0">
                <a:cs typeface="Ali_K_Alwand" pitchFamily="2" charset="-78"/>
              </a:rPr>
              <a:t> </a:t>
            </a:r>
            <a:r>
              <a:rPr lang="ar-IQ" dirty="0" err="1">
                <a:cs typeface="Ali_K_Alwand" pitchFamily="2" charset="-78"/>
              </a:rPr>
              <a:t>بوارى</a:t>
            </a:r>
            <a:r>
              <a:rPr lang="ar-IQ" dirty="0">
                <a:cs typeface="Ali_K_Alwand" pitchFamily="2" charset="-78"/>
              </a:rPr>
              <a:t> </a:t>
            </a:r>
            <a:r>
              <a:rPr lang="ar-IQ" dirty="0" err="1">
                <a:cs typeface="Ali_K_Alwand" pitchFamily="2" charset="-78"/>
              </a:rPr>
              <a:t>زانستة</a:t>
            </a:r>
            <a:r>
              <a:rPr lang="ar-IQ" dirty="0">
                <a:cs typeface="Ali_K_Alwand" pitchFamily="2" charset="-78"/>
              </a:rPr>
              <a:t> </a:t>
            </a:r>
            <a:r>
              <a:rPr lang="ar-IQ" dirty="0" err="1">
                <a:cs typeface="Ali_K_Alwand" pitchFamily="2" charset="-78"/>
              </a:rPr>
              <a:t>رِامياريةكان</a:t>
            </a:r>
            <a:r>
              <a:rPr lang="ar-IQ" dirty="0">
                <a:cs typeface="Ali_K_Alwand" pitchFamily="2" charset="-78"/>
              </a:rPr>
              <a:t> </a:t>
            </a:r>
            <a:endParaRPr lang="ar-IQ" dirty="0" smtClean="0">
              <a:cs typeface="Ali_K_Alwand" pitchFamily="2" charset="-78"/>
            </a:endParaRPr>
          </a:p>
          <a:p>
            <a:pPr marL="0" indent="0">
              <a:buNone/>
            </a:pPr>
            <a:endParaRPr lang="ar-IQ" dirty="0"/>
          </a:p>
          <a:p>
            <a:pPr marL="0" indent="0" algn="l">
              <a:buNone/>
            </a:pPr>
            <a:r>
              <a:rPr lang="en-US" dirty="0" smtClean="0"/>
              <a:t>Email</a:t>
            </a:r>
            <a:r>
              <a:rPr lang="en-US" dirty="0"/>
              <a:t>:- </a:t>
            </a:r>
            <a:r>
              <a:rPr lang="en-US" dirty="0" smtClean="0">
                <a:hlinkClick r:id="rId3"/>
              </a:rPr>
              <a:t>Omar.lavo@gmal.com</a:t>
            </a:r>
            <a:endParaRPr lang="en-US" dirty="0" smtClean="0"/>
          </a:p>
          <a:p>
            <a:pPr marL="0" indent="0" algn="l">
              <a:buNone/>
            </a:pPr>
            <a:endParaRPr lang="ar-IQ" dirty="0" smtClean="0"/>
          </a:p>
          <a:p>
            <a:pPr marL="0" indent="0" algn="l">
              <a:buNone/>
            </a:pPr>
            <a:r>
              <a:rPr lang="en-US" dirty="0" smtClean="0"/>
              <a:t>M:07504465756 </a:t>
            </a:r>
          </a:p>
          <a:p>
            <a:pPr marL="0" indent="0" algn="ctr">
              <a:buNone/>
            </a:pPr>
            <a:r>
              <a:rPr lang="ar-IQ" dirty="0" smtClean="0"/>
              <a:t>1-10-2015</a:t>
            </a:r>
          </a:p>
          <a:p>
            <a:pPr algn="l"/>
            <a:endParaRPr lang="ar-IQ"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95536" y="188640"/>
            <a:ext cx="2647950" cy="17240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عنصر نائب لرقم الشريحة 3"/>
          <p:cNvSpPr>
            <a:spLocks noGrp="1"/>
          </p:cNvSpPr>
          <p:nvPr>
            <p:ph type="sldNum" sz="quarter" idx="12"/>
          </p:nvPr>
        </p:nvSpPr>
        <p:spPr/>
        <p:txBody>
          <a:bodyPr/>
          <a:lstStyle/>
          <a:p>
            <a:fld id="{35DC0B29-E57D-413D-8CBD-EFBB9208FD88}" type="slidenum">
              <a:rPr lang="ar-IQ" smtClean="0"/>
              <a:pPr/>
              <a:t>1</a:t>
            </a:fld>
            <a:endParaRPr lang="ar-IQ"/>
          </a:p>
        </p:txBody>
      </p:sp>
    </p:spTree>
    <p:extLst>
      <p:ext uri="{BB962C8B-B14F-4D97-AF65-F5344CB8AC3E}">
        <p14:creationId xmlns:p14="http://schemas.microsoft.com/office/powerpoint/2010/main" xmlns="" val="1584278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كونفراسى نيودةولةت</a:t>
            </a:r>
            <a:endParaRPr lang="en-US" dirty="0"/>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كوبونةوةيةكى ضةند لايةنى يان دوووولاتى سياسى بو ضارةسةركردنى وطةيشتن بةريطاضارةيةك ودةرئةنجاميكى باش لةسةر بابةتيكى سياسى نيودةولةتى كة دةبيت بةدةرئةنجامانة لةبةلطةنامةيةكى سياسى توماربكريت وةك كونفراسى جةنطى جيهانى.</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10</a:t>
            </a:fld>
            <a:endParaRPr lang="ar-IQ"/>
          </a:p>
        </p:txBody>
      </p:sp>
    </p:spTree>
    <p:extLst>
      <p:ext uri="{BB962C8B-B14F-4D97-AF65-F5344CB8AC3E}">
        <p14:creationId xmlns:p14="http://schemas.microsoft.com/office/powerpoint/2010/main" xmlns="" val="278374978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سةقامطيرى هةذموونى :-</a:t>
            </a:r>
            <a:endParaRPr lang="en-US" dirty="0"/>
          </a:p>
        </p:txBody>
      </p:sp>
      <p:sp>
        <p:nvSpPr>
          <p:cNvPr id="3" name="Content Placeholder 2"/>
          <p:cNvSpPr>
            <a:spLocks noGrp="1"/>
          </p:cNvSpPr>
          <p:nvPr>
            <p:ph idx="1"/>
          </p:nvPr>
        </p:nvSpPr>
        <p:spPr/>
        <p:txBody>
          <a:bodyPr>
            <a:normAutofit lnSpcReduction="10000"/>
          </a:bodyPr>
          <a:lstStyle/>
          <a:p>
            <a:pPr algn="just"/>
            <a:r>
              <a:rPr lang="ar-IQ" dirty="0" smtClean="0">
                <a:cs typeface="Ali_K_Alwand" pitchFamily="2" charset="-78"/>
              </a:rPr>
              <a:t>ضونكة </a:t>
            </a:r>
            <a:r>
              <a:rPr lang="ar-IQ" dirty="0" smtClean="0">
                <a:cs typeface="Ali_K_Alwand" pitchFamily="2" charset="-78"/>
              </a:rPr>
              <a:t>ثييانواية هةريةكة لة ئةمريكاو بةريتانيا دواى جةنطى جيهانى دووةم لةريطةى هةذموون توانيان نةتةوةيةكطرتوةكان دابمةزرينن تاوةكو ببيتة ضةتريك بو ضارةسةركردنى طرفتةكانى وولاتان. </a:t>
            </a:r>
            <a:endParaRPr lang="en-US" dirty="0" smtClean="0">
              <a:cs typeface="Ali_K_Alwand" pitchFamily="2" charset="-78"/>
            </a:endParaRPr>
          </a:p>
          <a:p>
            <a:pPr algn="just"/>
            <a:r>
              <a:rPr lang="ar-IQ" dirty="0" smtClean="0">
                <a:cs typeface="Ali_K_Alwand" pitchFamily="2" charset="-78"/>
              </a:rPr>
              <a:t>ضون ليبراليزمى نوى ليكولينةوةلةدامةزراوة نيودةولةتيةكان دةكات ؟ 3ئاستةنطى ديارى </a:t>
            </a:r>
            <a:r>
              <a:rPr lang="ar-IQ" dirty="0" smtClean="0">
                <a:cs typeface="Ali_K_Alwand" pitchFamily="2" charset="-78"/>
              </a:rPr>
              <a:t>كرد</a:t>
            </a:r>
          </a:p>
          <a:p>
            <a:pPr algn="just"/>
            <a:r>
              <a:rPr lang="ar-IQ" dirty="0" smtClean="0">
                <a:cs typeface="Ali_K_Alwand" pitchFamily="2" charset="-78"/>
              </a:rPr>
              <a:t> </a:t>
            </a:r>
            <a:r>
              <a:rPr lang="ar-IQ" dirty="0" smtClean="0">
                <a:cs typeface="Ali_K_Alwand" pitchFamily="2" charset="-78"/>
              </a:rPr>
              <a:t>1-سازشكردن المساومة) </a:t>
            </a:r>
            <a:endParaRPr lang="ar-IQ" dirty="0" smtClean="0">
              <a:cs typeface="Ali_K_Alwand" pitchFamily="2" charset="-78"/>
            </a:endParaRPr>
          </a:p>
          <a:p>
            <a:pPr algn="just"/>
            <a:r>
              <a:rPr lang="ar-IQ" dirty="0" smtClean="0">
                <a:cs typeface="Ali_K_Alwand" pitchFamily="2" charset="-78"/>
              </a:rPr>
              <a:t>2- ثابةنديةتى</a:t>
            </a:r>
          </a:p>
          <a:p>
            <a:pPr algn="just"/>
            <a:r>
              <a:rPr lang="ar-IQ" dirty="0" smtClean="0">
                <a:cs typeface="Ali_K_Alwand" pitchFamily="2" charset="-78"/>
              </a:rPr>
              <a:t>  </a:t>
            </a:r>
            <a:r>
              <a:rPr lang="ar-IQ" dirty="0" smtClean="0">
                <a:cs typeface="Ali_K_Alwand" pitchFamily="2" charset="-78"/>
              </a:rPr>
              <a:t>-3- سةربةخويى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100</a:t>
            </a:fld>
            <a:endParaRPr lang="ar-IQ"/>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cs typeface="Ali_K_Alwand" pitchFamily="2" charset="-78"/>
              </a:rPr>
              <a:t>قوتابخانةى ئينطليزى</a:t>
            </a:r>
            <a:r>
              <a:rPr lang="ar-IQ" dirty="0" smtClean="0">
                <a:cs typeface="Ali_K_Alwand" pitchFamily="2" charset="-78"/>
              </a:rPr>
              <a:t> :-</a:t>
            </a:r>
            <a:endParaRPr lang="en-US" dirty="0"/>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ستانلى </a:t>
            </a:r>
            <a:r>
              <a:rPr lang="ar-IQ" dirty="0" smtClean="0">
                <a:cs typeface="Ali_K_Alwand" pitchFamily="2" charset="-78"/>
              </a:rPr>
              <a:t>هوفمان تاسالى حةفتاكان باسى لةثشتطوي خستنى قوتابخانةى ئينطليزى دةكا ضونكة ثيى وابووة ليكولينةوةى مةنهةجى لةدةرةوةى ئةمريكا لةبوارى ثةيوةندية نيودةولةتيةكان بوونى نية تةنانةت بةرنامةكانى خوى لةبوارى ليكولينةوةى مةنهةجى لةليذنةى بةريتانيا لةسةر تيورى نيودةولةتى وازهينا.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101</a:t>
            </a:fld>
            <a:endParaRPr lang="ar-IQ"/>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دواى بلاوبونةوةى كتيبى (وازهينانى كومةلطةى نيودةولةتى ) بووةهوى طرنطدان بةقوتابختانةى ئينطليزى ضونكة كومةليك تيكست وطفتوطوى طرنطى باس كرد سةبارةت بةم قوتابخانةية تةنها لةبةريتانيا نا بةلكو ئةمريكاو كةنةداو هندستان طرنطى ثيدةدريت.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102</a:t>
            </a:fld>
            <a:endParaRPr lang="ar-IQ"/>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وةهةولى خوبةدوورطرتن دةدات لةتيوةرةكانى رياليزم وليبراليزم لةماوةى سالةكانى سى و ضلةكانى دياردةكةويت وةخوى لةم دابةشكردنانةبةدوورطرت راظةكردن وليكدانةوة وةئةم قوتابخانةية وينةى خوى ثيشكةشكرد لةبوارى ثةيوةندية نيودةولةتيةكان لةريطةى كوكردنةوةى لةنيوان تيور/ ميذوو, ئةخلاق / هيز, بكةر/ هةيكةل, تاك/ هةذموونى سيستةم.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103</a:t>
            </a:fld>
            <a:endParaRPr lang="ar-IQ"/>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بوضى قوتابخانةى ئينطليزى ثةيوةست بةبوارى زانستيةوة جياوازة :-</a:t>
            </a:r>
          </a:p>
          <a:p>
            <a:pPr indent="0" algn="just">
              <a:buNone/>
            </a:pPr>
            <a:r>
              <a:rPr lang="ar-IQ" dirty="0" smtClean="0">
                <a:cs typeface="Ali_K_Alwand" pitchFamily="2" charset="-78"/>
              </a:rPr>
              <a:t> 1- ثةيوةندى كةسى توندوتول لةنيوان بةشداربونى ئةم تيورة دةبينريت </a:t>
            </a:r>
          </a:p>
          <a:p>
            <a:pPr indent="0" algn="just">
              <a:buNone/>
            </a:pPr>
            <a:r>
              <a:rPr lang="ar-IQ" dirty="0" smtClean="0">
                <a:cs typeface="Ali_K_Alwand" pitchFamily="2" charset="-78"/>
              </a:rPr>
              <a:t>2- </a:t>
            </a:r>
            <a:r>
              <a:rPr lang="ar-IQ" dirty="0" smtClean="0">
                <a:cs typeface="Ali_K_Alwand" pitchFamily="2" charset="-78"/>
              </a:rPr>
              <a:t>كةسةدياريةكانى ئةم قوتايخانةية باوةريان بةخويان هةبوو بوئةوةى ببن بةبةشيك لةكارى جةماعى .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104</a:t>
            </a:fld>
            <a:endParaRPr lang="ar-IQ"/>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smtClean="0">
                <a:cs typeface="Ali_K_Alwand" pitchFamily="2" charset="-78"/>
              </a:rPr>
              <a:t>لةسالى 1950 هاوريكانى مارتن وايت ريبازيكى تريان دامةزراند كةجةخت لةسةر ئةم 3خالة دةكاتةوة :- </a:t>
            </a:r>
            <a:endParaRPr lang="en-US" dirty="0" smtClean="0">
              <a:cs typeface="Ali_K_Alwand" pitchFamily="2" charset="-78"/>
            </a:endParaRPr>
          </a:p>
          <a:p>
            <a:pPr algn="just"/>
            <a:r>
              <a:rPr lang="ar-IQ" dirty="0" smtClean="0">
                <a:cs typeface="Ali_K_Alwand" pitchFamily="2" charset="-78"/>
              </a:rPr>
              <a:t>1- دةستبةرداربوون لةثةيوةندية نيودةولةتيةكان لةحالةتى جةنط </a:t>
            </a:r>
            <a:endParaRPr lang="ar-IQ" dirty="0" smtClean="0">
              <a:cs typeface="Ali_K_Alwand" pitchFamily="2" charset="-78"/>
            </a:endParaRPr>
          </a:p>
          <a:p>
            <a:pPr algn="just"/>
            <a:r>
              <a:rPr lang="ar-IQ" dirty="0" smtClean="0">
                <a:cs typeface="Ali_K_Alwand" pitchFamily="2" charset="-78"/>
              </a:rPr>
              <a:t>2- </a:t>
            </a:r>
            <a:r>
              <a:rPr lang="ar-IQ" dirty="0" smtClean="0">
                <a:cs typeface="Ali_K_Alwand" pitchFamily="2" charset="-78"/>
              </a:rPr>
              <a:t>هةولدان بو ضاكسازى لةبنضينةى ثيكهاتةكان</a:t>
            </a:r>
            <a:endParaRPr lang="en-US" dirty="0" smtClean="0">
              <a:cs typeface="Ali_K_Alwand" pitchFamily="2" charset="-78"/>
            </a:endParaRPr>
          </a:p>
          <a:p>
            <a:pPr algn="just"/>
            <a:r>
              <a:rPr lang="ar-IQ" dirty="0" smtClean="0">
                <a:cs typeface="Ali_K_Alwand" pitchFamily="2" charset="-78"/>
              </a:rPr>
              <a:t>3- هةولدان بو هةلوةشانةوة كةوايت ناوى دةبات شورشطيرى .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105</a:t>
            </a:fld>
            <a:endParaRPr lang="ar-IQ"/>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cs typeface="Ali_K_Alwand" pitchFamily="2" charset="-78"/>
              </a:rPr>
              <a:t>بانطةشةى هيَدل بول:- </a:t>
            </a:r>
            <a:endParaRPr lang="en-US" dirty="0"/>
          </a:p>
        </p:txBody>
      </p:sp>
      <p:sp>
        <p:nvSpPr>
          <p:cNvPr id="3" name="Content Placeholder 2"/>
          <p:cNvSpPr>
            <a:spLocks noGrp="1"/>
          </p:cNvSpPr>
          <p:nvPr>
            <p:ph idx="1"/>
          </p:nvPr>
        </p:nvSpPr>
        <p:spPr/>
        <p:txBody>
          <a:bodyPr/>
          <a:lstStyle/>
          <a:p>
            <a:pPr algn="just"/>
            <a:r>
              <a:rPr lang="ar-IQ" dirty="0" smtClean="0">
                <a:cs typeface="Ali_K_Alwand" pitchFamily="2" charset="-78"/>
              </a:rPr>
              <a:t>1- </a:t>
            </a:r>
            <a:r>
              <a:rPr lang="ar-IQ" dirty="0" smtClean="0">
                <a:cs typeface="Ali_K_Alwand" pitchFamily="2" charset="-78"/>
              </a:rPr>
              <a:t>بابةتى ليكولينةوة لةتايبةتمةندى ثةيوةندية نيودةولةتيةكان </a:t>
            </a:r>
            <a:endParaRPr lang="en-US" dirty="0" smtClean="0">
              <a:cs typeface="Ali_K_Alwand" pitchFamily="2" charset="-78"/>
            </a:endParaRPr>
          </a:p>
          <a:p>
            <a:pPr algn="just"/>
            <a:r>
              <a:rPr lang="ar-IQ" dirty="0" smtClean="0">
                <a:cs typeface="Ali_K_Alwand" pitchFamily="2" charset="-78"/>
              </a:rPr>
              <a:t>2- طرنطى تيطةيشتنى ميذوو</a:t>
            </a:r>
            <a:endParaRPr lang="en-US" dirty="0" smtClean="0">
              <a:cs typeface="Ali_K_Alwand" pitchFamily="2" charset="-78"/>
            </a:endParaRPr>
          </a:p>
          <a:p>
            <a:pPr algn="just"/>
            <a:r>
              <a:rPr lang="ar-IQ" dirty="0" smtClean="0">
                <a:cs typeface="Ali_K_Alwand" pitchFamily="2" charset="-78"/>
              </a:rPr>
              <a:t>3- ريطايةك نية بو هةلهاتن لةبةهاكان</a:t>
            </a:r>
            <a:endParaRPr lang="en-US" dirty="0" smtClean="0">
              <a:cs typeface="Ali_K_Alwand" pitchFamily="2" charset="-78"/>
            </a:endParaRPr>
          </a:p>
          <a:p>
            <a:pPr algn="just"/>
            <a:r>
              <a:rPr lang="ar-IQ" dirty="0" smtClean="0">
                <a:cs typeface="Ali_K_Alwand" pitchFamily="2" charset="-78"/>
              </a:rPr>
              <a:t>4- تايبةتمةندى ثةيوةندية نيودةولةتيةكان بةشيوةيةكى بنضينةيى ثروذةيةكى قياسية</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106</a:t>
            </a:fld>
            <a:endParaRPr lang="ar-IQ"/>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لةهةنديك كات زاناكانى قوتابخانةى ئينطليزى سيفةتى بريكار دةخةنةثال دةولةت ئةوان باوةريان واية ئةكتةرىى سةرةكى لةكومةلطةى نيودةولةتى دبلوماتكاران و سةركردةكانة بةنوينةرايةتى دةولةت ناساندنى زوريك لةبلاوكراوةكانى قوتابخانةى ئينطليزى لةسالى 1990 بةردةميان لةبوارى كومةلايةتى دا بو ئةوةى روونة بيتةوة كةقوتابخانةى ئينطليزى بةشيك نية لةرياليزم .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107</a:t>
            </a:fld>
            <a:endParaRPr lang="ar-IQ"/>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هوريَل لةكتيبةكةى تيشك دةخاتة سةر ئاراستةى جيطرةوة بو كومةلطةى نيودةولةتى يةكيك لةسيناريوةكانى ئةوةية كةهةريمةكان دةبنة ئةكتةرى كاريطةرو زال لةكومةلطةى نيودةولةتى , هةريمةكان كةنالى زور بةهيزن لةريكخستنى بازارو دلنيابوون لةثلةى دادثةروةرى وسةقامطيرى .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108</a:t>
            </a:fld>
            <a:endParaRPr lang="ar-IQ"/>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cs typeface="Ali_K_Alwand" pitchFamily="2" charset="-78"/>
              </a:rPr>
              <a:t>ضةمكى سيستةم سىَ رولى طرنط لةتيورى قوتابخانةى ئينطليزى لةسياسةتى نيودةولةتى هةية </a:t>
            </a:r>
            <a:r>
              <a:rPr lang="ar-IQ" dirty="0" smtClean="0">
                <a:cs typeface="Ali_K_Alwand" pitchFamily="2" charset="-78"/>
              </a:rPr>
              <a:t>:-</a:t>
            </a:r>
            <a:endParaRPr lang="en-US" dirty="0"/>
          </a:p>
        </p:txBody>
      </p:sp>
      <p:sp>
        <p:nvSpPr>
          <p:cNvPr id="3" name="Content Placeholder 2"/>
          <p:cNvSpPr>
            <a:spLocks noGrp="1"/>
          </p:cNvSpPr>
          <p:nvPr>
            <p:ph idx="1"/>
          </p:nvPr>
        </p:nvSpPr>
        <p:spPr/>
        <p:txBody>
          <a:bodyPr>
            <a:normAutofit/>
          </a:bodyPr>
          <a:lstStyle/>
          <a:p>
            <a:pPr algn="just"/>
            <a:r>
              <a:rPr lang="ar-IQ" dirty="0" smtClean="0">
                <a:cs typeface="Ali_K_Alwand" pitchFamily="2" charset="-78"/>
              </a:rPr>
              <a:t>1- </a:t>
            </a:r>
            <a:r>
              <a:rPr lang="ar-IQ" dirty="0" smtClean="0">
                <a:cs typeface="Ali_K_Alwand" pitchFamily="2" charset="-78"/>
              </a:rPr>
              <a:t>طفتوطوى ثيشوةختة وجياكردنةوة لةنيوان سيستةم و كومةلطا وهةلسةنطاندنى ثيوانةيى ئامادةكا بو خستنةرووى ئةم ثرسيارةى تاضةند كومةلطةى نيودةولةتى دريذةدةكيشىَ . </a:t>
            </a:r>
            <a:endParaRPr lang="en-US" dirty="0" smtClean="0">
              <a:cs typeface="Ali_K_Alwand" pitchFamily="2" charset="-78"/>
            </a:endParaRPr>
          </a:p>
          <a:p>
            <a:pPr algn="just"/>
            <a:r>
              <a:rPr lang="ar-IQ" dirty="0" smtClean="0">
                <a:cs typeface="Ali_K_Alwand" pitchFamily="2" charset="-78"/>
              </a:rPr>
              <a:t>2- لةريطةى تةماشاكردنى سيستةم دةكرى ميكانيزمةكانى ريكخستن وثيكهاتةى كومةلطةى نيودةولةتى  ديارى بكرى </a:t>
            </a:r>
            <a:endParaRPr lang="en-US" dirty="0" smtClean="0">
              <a:cs typeface="Ali_K_Alwand" pitchFamily="2" charset="-78"/>
            </a:endParaRPr>
          </a:p>
          <a:p>
            <a:pPr algn="just"/>
            <a:r>
              <a:rPr lang="ar-IQ" dirty="0" smtClean="0">
                <a:cs typeface="Ali_K_Alwand" pitchFamily="2" charset="-78"/>
              </a:rPr>
              <a:t>3- دةكرى يةكةكانى سيستةم بةشيوةيةكى بةسوود بةكاربهينرى وةك بنةماى هيزى مادى سةرةكى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109</a:t>
            </a:fld>
            <a:endParaRPr lang="ar-IQ"/>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cs typeface="Ali_K_Alwand" pitchFamily="2" charset="-78"/>
              </a:rPr>
              <a:t>ثةيماننامة</a:t>
            </a: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زياتر بةكارديت بوئةو ريكةوتنامانةى كة طرنطى دةدةن بةسياسةت و ئابورى . </a:t>
            </a:r>
            <a:endParaRPr lang="ar-IQ" dirty="0" smtClean="0">
              <a:cs typeface="Ali_K_Alwand" pitchFamily="2" charset="-78"/>
            </a:endParaRPr>
          </a:p>
          <a:p>
            <a:pPr marL="0" indent="0" algn="just">
              <a:buNone/>
            </a:pPr>
            <a:r>
              <a:rPr lang="ar-IQ" dirty="0" smtClean="0">
                <a:cs typeface="Ali_K_Alwand" pitchFamily="2" charset="-78"/>
              </a:rPr>
              <a:t>بويةش </a:t>
            </a:r>
            <a:r>
              <a:rPr lang="ar-IQ" dirty="0">
                <a:cs typeface="Ali_K_Alwand" pitchFamily="2" charset="-78"/>
              </a:rPr>
              <a:t>ثةيمانامة دةبةستريت لةنيوان وولاتان بو بةرثاكردنى ئاشتى لةنيوانيان وةضارةسةركردنى طرفتةكان لةنيوان دوو وولات يان زياتر. </a:t>
            </a:r>
            <a:endParaRPr lang="ar-IQ" dirty="0" smtClean="0">
              <a:cs typeface="Ali_K_Alwand" pitchFamily="2" charset="-78"/>
            </a:endParaRPr>
          </a:p>
          <a:p>
            <a:pPr marL="0" indent="0" algn="just">
              <a:buNone/>
            </a:pPr>
            <a:r>
              <a:rPr lang="ar-IQ" dirty="0" smtClean="0">
                <a:cs typeface="Ali_K_Alwand" pitchFamily="2" charset="-78"/>
              </a:rPr>
              <a:t>سةرةتا </a:t>
            </a:r>
            <a:r>
              <a:rPr lang="ar-IQ" dirty="0">
                <a:cs typeface="Ali_K_Alwand" pitchFamily="2" charset="-78"/>
              </a:rPr>
              <a:t>دةست ثيدةكات بةطفتوطو دواتر بةواذوو كردن لةلايةن نيردراوى تايبةت سةر ثشك كراوة لةلايةن سةروكى وولاتةوة. ثاشانيش ئالوطورى بةليننامة دةكريت ئةوانةى كةبرياريان ليداوة.</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11</a:t>
            </a:fld>
            <a:endParaRPr lang="ar-IQ"/>
          </a:p>
        </p:txBody>
      </p:sp>
    </p:spTree>
    <p:extLst>
      <p:ext uri="{BB962C8B-B14F-4D97-AF65-F5344CB8AC3E}">
        <p14:creationId xmlns:p14="http://schemas.microsoft.com/office/powerpoint/2010/main" xmlns="" val="212092854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cs typeface="Ali_K_Alwand" pitchFamily="2" charset="-78"/>
              </a:rPr>
              <a:t>بول بةدوو نمونة كاريطةرى سيستةم ىلةسةر كومةلطات دةردةخات :-</a:t>
            </a:r>
            <a:r>
              <a:rPr lang="en-US" dirty="0" smtClean="0">
                <a:cs typeface="Ali_K_Alwand" pitchFamily="2" charset="-78"/>
              </a:rPr>
              <a:t/>
            </a:r>
            <a:br>
              <a:rPr lang="en-US" dirty="0" smtClean="0">
                <a:cs typeface="Ali_K_Alwand" pitchFamily="2" charset="-78"/>
              </a:rPr>
            </a:br>
            <a:endParaRPr lang="en-US" dirty="0"/>
          </a:p>
        </p:txBody>
      </p:sp>
      <p:sp>
        <p:nvSpPr>
          <p:cNvPr id="3" name="Content Placeholder 2"/>
          <p:cNvSpPr>
            <a:spLocks noGrp="1"/>
          </p:cNvSpPr>
          <p:nvPr>
            <p:ph idx="1"/>
          </p:nvPr>
        </p:nvSpPr>
        <p:spPr/>
        <p:txBody>
          <a:bodyPr/>
          <a:lstStyle/>
          <a:p>
            <a:pPr algn="just"/>
            <a:r>
              <a:rPr lang="ar-IQ" dirty="0" smtClean="0">
                <a:cs typeface="Ali_K_Alwand" pitchFamily="2" charset="-78"/>
              </a:rPr>
              <a:t>1- </a:t>
            </a:r>
            <a:r>
              <a:rPr lang="ar-IQ" dirty="0" smtClean="0">
                <a:cs typeface="Ali_K_Alwand" pitchFamily="2" charset="-78"/>
              </a:rPr>
              <a:t>ضون جةنطى طشتى شيوةى سيستةم لةهةركاتيك لةكاتةكان ديارى دةكات بوونى ئةم ضةكانة هوكاربون لةسنورداركردنى هةردوو زلهيزةكة </a:t>
            </a:r>
            <a:endParaRPr lang="en-US" dirty="0" smtClean="0">
              <a:cs typeface="Ali_K_Alwand" pitchFamily="2" charset="-78"/>
            </a:endParaRPr>
          </a:p>
          <a:p>
            <a:pPr algn="just"/>
            <a:r>
              <a:rPr lang="ar-IQ" dirty="0" smtClean="0">
                <a:cs typeface="Ali_K_Alwand" pitchFamily="2" charset="-78"/>
              </a:rPr>
              <a:t>2- قوتابخانةى كومةلطةى نيودةولةتى ئاماذةية بو ةرذةوةندى و بةهاى هاوبةش كةثةيوةندى بةهةموو بةشةكانى كومةلطةى مروظى هاوبةشةوة هةية .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110</a:t>
            </a:fld>
            <a:endParaRPr lang="ar-IQ"/>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cs typeface="Ali_K_Alwand" pitchFamily="2" charset="-78"/>
              </a:rPr>
              <a:t>تيورى ماركسى</a:t>
            </a:r>
            <a:r>
              <a:rPr lang="ar-IQ" dirty="0" smtClean="0">
                <a:cs typeface="Ali_K_Alwand" pitchFamily="2" charset="-78"/>
              </a:rPr>
              <a:t> :-</a:t>
            </a:r>
            <a:endParaRPr lang="en-US" dirty="0"/>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لةتيروانينى </a:t>
            </a:r>
            <a:r>
              <a:rPr lang="ar-IQ" dirty="0" smtClean="0">
                <a:cs typeface="Ali_K_Alwand" pitchFamily="2" charset="-78"/>
              </a:rPr>
              <a:t>تيورى ماركسى هةردووو رياليزم و ليبراليزم بةقولى سنوردارن لةبةرئةوةى هةريةك لةوان تةنها تةركيز لةسةر طريمانة سةرةكيةكان دةكةنةوة سةبارةت بةجيهانى ئةكتةرة كومةلايةتية كاريطةريةكانى ثيشتر لةهةمان كاتدا بى توانان لةتيطةيشتن لةثروسةى كومةلايةتى و جورةكانى ئةكتةرةكان كةبةهوكارى ميذوويى دروستبوون فكرى ماركسى هيزى خوى لةفةلسةفةى دياليكتيكى كومةلايةتى وةردةطرى ضون تيطةيشتن بو سياسةتى بةرهةمهينانى جيهانى دروست بكةن .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111</a:t>
            </a:fld>
            <a:endParaRPr lang="ar-IQ"/>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smtClean="0">
                <a:cs typeface="Ali_K_Alwand" pitchFamily="2" charset="-78"/>
              </a:rPr>
              <a:t>ماركس بةديارى كراوى ثيشنياردةكا مروظ لةذياندا دةذى لةسةربنةماى خالى يةكتربرى 3لايةنى ثةيوةدار لةضوارضيوةى جيهانى سروشتدا كةئةوانيش ثةيوةندى كومةلايةتى و دامةزراوةكان و كةسيَتى مرؤوظ لةخودةطريت لةم ثةيوةنديانةليك تيطةيشتن دروست دةبيت.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112</a:t>
            </a:fld>
            <a:endParaRPr lang="ar-IQ"/>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smtClean="0">
                <a:cs typeface="Ali_K_Alwand" pitchFamily="2" charset="-78"/>
              </a:rPr>
              <a:t>ماركس بةيةكيك لةرةخنةطرة دياريةكانى ذيانى كومةلايةتى سيستةمى سةرمايةدارى دادةنريت ناكرى سيستةمى سةرمايةدارى لةطةل بازار يان ئالوطور تيكةل بكريت . وةسيستةمى سةرمايةدارى بةبةراورد بةميذوو هيزى بةرهةمهينانى ثيشخست بةلام ضةوسانةوةودكتالتورى بةرهةم هينا سيستةمى سةرمايةدارى ثيضةوانةى سيستةمى كومةلايةتية لةطةل بوونى ناكوكى ناوضةيى و كيشةى سياسى .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113</a:t>
            </a:fld>
            <a:endParaRPr lang="ar-IQ"/>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smtClean="0">
                <a:cs typeface="Ali_K_Alwand" pitchFamily="2" charset="-78"/>
              </a:rPr>
              <a:t>رةخنةى دووةمى بريتية لة قوستنةوةى بابةتيكى ئالوزو مشتومرئاميزة سةرمايةدار خوى هيزى بةرهةمهينةر نية بةلكو لةريطةى كونترولكردن و خاوةندارى زةوى ثروسةى بةرهةمهينان دةكات </a:t>
            </a:r>
            <a:endParaRPr lang="en-US" dirty="0" smtClean="0">
              <a:cs typeface="Ali_K_Alwand" pitchFamily="2" charset="-78"/>
            </a:endParaRPr>
          </a:p>
          <a:p>
            <a:pPr algn="just"/>
            <a:r>
              <a:rPr lang="ar-IQ" dirty="0" smtClean="0">
                <a:cs typeface="Ali_K_Alwand" pitchFamily="2" charset="-78"/>
              </a:rPr>
              <a:t>رةخنةى سى يةم تةركيز لةسةر سةرمايةدارى هيزى كومةلايةتى تايبةت دةكاتةوة كةدةكةويتة ناو ضوارضيوةى ئابورى جياكراوة لةذيانى كومةلايةتيدا . سةرمايةدارةكان كونترولى سةرضاوةى كاريان كردووة وةك ئةوةى ماركس ناوى دةنى ناضاركردنى ذيانى ئابورى .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114</a:t>
            </a:fld>
            <a:endParaRPr lang="ar-IQ"/>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ar-IQ" dirty="0" smtClean="0">
                <a:cs typeface="Ali_K_Alwand" pitchFamily="2" charset="-78"/>
              </a:rPr>
              <a:t>سةرمايةدارى بةطويرةى ماكس دياريدةيةكى ناوةخويى نية بةلكو شةثوليكى جوطرافى دةولةت نةتةوةيى موديرن سةرمايةدارى جولةيةكى داطيركارى بةرفروانة شثولةكانى هةموو سنورةكان دةبريت بةسنورى دةسةلاتى سياتسى وولاتانةوة . </a:t>
            </a:r>
          </a:p>
          <a:p>
            <a:pPr algn="just"/>
            <a:r>
              <a:rPr lang="ar-IQ" dirty="0" smtClean="0">
                <a:cs typeface="Ali_K_Alwand" pitchFamily="2" charset="-78"/>
              </a:rPr>
              <a:t>لينين ثيى وابوو ثيشكةوتنى ثروسةى سةرمايةدارى وولاتة سةرمايةدارةكان هاندةدا بو داطيركردنى وولاتانى تر ماركسيزمى روذئاوايى بةتةنها لةسةربنةماى رةخنةطرتن لةسيسةتمى سةرمايةدارى دانةمةزرابوو بةلكو لةضوارضيوةى رةخنةى ثوزةتيفيزم و فةلسةفةى ئابورى بوو بو تيطةيشتن لةذيانى كومةلايةتى .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115</a:t>
            </a:fld>
            <a:endParaRPr lang="ar-IQ"/>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cs typeface="Ali_K_Alwand" pitchFamily="2" charset="-78"/>
              </a:rPr>
              <a:t>طرامشى تيورى هةذموونى</a:t>
            </a:r>
            <a:r>
              <a:rPr lang="ar-IQ" dirty="0" smtClean="0">
                <a:cs typeface="Ali_K_Alwand" pitchFamily="2" charset="-78"/>
              </a:rPr>
              <a:t> :-</a:t>
            </a:r>
            <a:endParaRPr lang="en-US" dirty="0"/>
          </a:p>
        </p:txBody>
      </p:sp>
      <p:sp>
        <p:nvSpPr>
          <p:cNvPr id="3" name="Content Placeholder 2"/>
          <p:cNvSpPr>
            <a:spLocks noGrp="1"/>
          </p:cNvSpPr>
          <p:nvPr>
            <p:ph idx="1"/>
          </p:nvPr>
        </p:nvSpPr>
        <p:spPr/>
        <p:txBody>
          <a:bodyPr>
            <a:normAutofit fontScale="92500" lnSpcReduction="10000"/>
          </a:bodyPr>
          <a:lstStyle/>
          <a:p>
            <a:pPr indent="0" algn="just">
              <a:buNone/>
            </a:pPr>
            <a:r>
              <a:rPr lang="ar-IQ" dirty="0" smtClean="0">
                <a:cs typeface="Ali_K_Alwand" pitchFamily="2" charset="-78"/>
              </a:rPr>
              <a:t>وةك </a:t>
            </a:r>
            <a:r>
              <a:rPr lang="ar-IQ" dirty="0" smtClean="0">
                <a:cs typeface="Ali_K_Alwand" pitchFamily="2" charset="-78"/>
              </a:rPr>
              <a:t>جوريك لةجورةكانى هيزى سياسى باسكرد بةثشتبةستن بةهيزى ثةسندكراو نةوةك هيزى زورة ملى . باوةرى وابوو كومةلطةى سةرمايةدارى ثيشكةوتوو بةطويرةى ئةوةى بةرادةيةكى بةرضاو كومةلطايةكى مةدةنى لةريطةى ثارتةسياسيةكان و سةنديكاى كريكاران بةسةر كومةلطا بسةثينيت هةربوية ثيويست ناكات دةست بةسةر ئامرازةكانى زةبروزةنط بطريت. </a:t>
            </a:r>
            <a:endParaRPr lang="en-US" dirty="0" smtClean="0">
              <a:cs typeface="Ali_K_Alwand" pitchFamily="2" charset="-78"/>
            </a:endParaRPr>
          </a:p>
          <a:p>
            <a:pPr indent="0" algn="just">
              <a:buNone/>
            </a:pPr>
            <a:r>
              <a:rPr lang="ar-IQ" dirty="0" smtClean="0">
                <a:cs typeface="Ali_K_Alwand" pitchFamily="2" charset="-78"/>
              </a:rPr>
              <a:t>وةدذى طورينى ماركسيزم  بوو بو ستراتيذيةتى وةرطرتنى دةسةلات كةلةلايةن لينينةوة ثةيرةوكرا بةهةمان شيوة دذى تيروانينى سوسيال ديموكراتة نوييةكان بوو دواجار هيزى شورشطيرى دةستبطريت بةدةسةلات.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116</a:t>
            </a:fld>
            <a:endParaRPr lang="ar-IQ"/>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سةرمايةدارى فورديزم :-</a:t>
            </a:r>
            <a:endParaRPr lang="en-US" dirty="0"/>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تةنها </a:t>
            </a:r>
            <a:r>
              <a:rPr lang="ar-IQ" dirty="0" smtClean="0">
                <a:cs typeface="Ali_K_Alwand" pitchFamily="2" charset="-78"/>
              </a:rPr>
              <a:t>ثشت بةضةوساندنةوةى دةستى كريكارو بةرهةمى طةورةى ثيشةسازى نابةستى بةلكو ثيويستى تةواوى بةسوتةمةنى بة ثيداويستيةكى يةكجارطةورةى هيزى سةرمايةدارى فورديزم لةسيستةمى جيهانى سةدةى 20 دادةنريت ئةمريكا لةتواناى هةبوو سوتةمةنى تةواو لةريطةى هاوثةيمانى لةجةنطى جيهانى دووةمة دةستةبةر بكات .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117</a:t>
            </a:fld>
            <a:endParaRPr lang="ar-IQ"/>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cs typeface="Ali_K_Alwand" pitchFamily="2" charset="-78"/>
              </a:rPr>
              <a:t>تيورى كونستراكتيفيزم (بنائى):-</a:t>
            </a:r>
            <a:endParaRPr lang="en-US" dirty="0"/>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بةدياركةوتنى </a:t>
            </a:r>
            <a:r>
              <a:rPr lang="ar-IQ" dirty="0" smtClean="0">
                <a:cs typeface="Ali_K_Alwand" pitchFamily="2" charset="-78"/>
              </a:rPr>
              <a:t>دةطةريتةوة بو ضةند نووسةريك نيكولاس ارنيف </a:t>
            </a:r>
            <a:endParaRPr lang="en-US" dirty="0" smtClean="0">
              <a:cs typeface="Ali_K_Alwand" pitchFamily="2" charset="-78"/>
            </a:endParaRPr>
          </a:p>
          <a:p>
            <a:pPr indent="0" algn="just">
              <a:buNone/>
            </a:pPr>
            <a:r>
              <a:rPr lang="ar-IQ" dirty="0" smtClean="0">
                <a:cs typeface="Ali_K_Alwand" pitchFamily="2" charset="-78"/>
              </a:rPr>
              <a:t>بونيادى كومةلطةى واقعى :- دةكريت تةماشاى كومةلطةى نيو دةولةتى بكريت وةك بونياديكى كومةلايةتى ضونكة هةر كردةوةيةك خاوةن بابةتيكة بةبى بابةت هيض كردةوةيةك بوونى نية وةك دار لةسروشت بوونى هةية بةلام كاتى بو شتى تر بةكاردةهينرى بونى خوى لةدةست دةدات .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118</a:t>
            </a:fld>
            <a:endParaRPr lang="ar-IQ"/>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كونستراكتيفيزم هةندى بابةت روون دةكةنةوة :-</a:t>
            </a:r>
            <a:endParaRPr lang="en-US" dirty="0"/>
          </a:p>
        </p:txBody>
      </p:sp>
      <p:sp>
        <p:nvSpPr>
          <p:cNvPr id="3" name="Content Placeholder 2"/>
          <p:cNvSpPr>
            <a:spLocks noGrp="1"/>
          </p:cNvSpPr>
          <p:nvPr>
            <p:ph idx="1"/>
          </p:nvPr>
        </p:nvSpPr>
        <p:spPr/>
        <p:txBody>
          <a:bodyPr>
            <a:normAutofit fontScale="92500" lnSpcReduction="20000"/>
          </a:bodyPr>
          <a:lstStyle/>
          <a:p>
            <a:pPr indent="0" algn="just">
              <a:buNone/>
            </a:pPr>
            <a:r>
              <a:rPr lang="ar-IQ" dirty="0" smtClean="0">
                <a:cs typeface="Ali_K_Alwand" pitchFamily="2" charset="-78"/>
              </a:rPr>
              <a:t>1- </a:t>
            </a:r>
            <a:r>
              <a:rPr lang="ar-IQ" dirty="0" smtClean="0">
                <a:cs typeface="Ali_K_Alwand" pitchFamily="2" charset="-78"/>
              </a:rPr>
              <a:t>ثيشنيارى فكرةى بونيادى كومةلايةتى و بوونى جياوازى بةطويرةى سياقةكان دةخةنةروو  نةوةك بةتةنها بةطويرةى واقعى بابةتةكة </a:t>
            </a:r>
            <a:endParaRPr lang="en-US" dirty="0" smtClean="0">
              <a:cs typeface="Ali_K_Alwand" pitchFamily="2" charset="-78"/>
            </a:endParaRPr>
          </a:p>
          <a:p>
            <a:pPr indent="0" algn="just"/>
            <a:r>
              <a:rPr lang="ar-IQ" dirty="0" smtClean="0">
                <a:cs typeface="Ali_K_Alwand" pitchFamily="2" charset="-78"/>
              </a:rPr>
              <a:t>2- جةختيان لةسةر رةهةندة كومةلايةتيةكاانى ثةيوةندية نيودةولةتيةكان كردةوة طرنطى ياساكان و زمانيان لةم ئاستةخستةروو فكرةى طورباتشوف بيركردنةوةى نوىَ بوكوتايى هاتنى جةنطى سارد </a:t>
            </a:r>
            <a:endParaRPr lang="en-US" dirty="0" smtClean="0">
              <a:cs typeface="Ali_K_Alwand" pitchFamily="2" charset="-78"/>
            </a:endParaRPr>
          </a:p>
          <a:p>
            <a:pPr indent="0" algn="just"/>
            <a:r>
              <a:rPr lang="ar-IQ" dirty="0" smtClean="0">
                <a:cs typeface="Ali_K_Alwand" pitchFamily="2" charset="-78"/>
              </a:rPr>
              <a:t>3- ثييانواية سياسةتى نيودةولةتى دوورة لةواقعى بابةتى بةلكو جيهانى دروستكراوى ئيمةية ئةمةرةتكردنةوةى زوريك لةبابةتةدياريكراوةكانى ثيكهاتةى ىتيورى ليبراليزمى نوى و ليبراليزم ثةيوةندية نيودةولةتيةكان بونيادى كومةلايةتين نةوةك وجودى سةربةخويى واتاى رةفتارى دةولةت</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119</a:t>
            </a:fld>
            <a:endParaRPr lang="ar-IQ"/>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ثيَناسةى ثةيوةندية نيَودةولةتيةكان</a:t>
            </a: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لة بوَضوونى جيمس برايس ثةيوةندية نيَودةولةتيةكان بريتية لة ثةيوةنديةكانى نيَودةولةتان وطةلاندا لةطةل </a:t>
            </a:r>
            <a:r>
              <a:rPr lang="ar-IQ" dirty="0" smtClean="0">
                <a:cs typeface="Ali_K_Alwand" pitchFamily="2" charset="-78"/>
              </a:rPr>
              <a:t>يةكترى</a:t>
            </a:r>
          </a:p>
          <a:p>
            <a:pPr marL="0" indent="0" algn="just">
              <a:buNone/>
            </a:pPr>
            <a:r>
              <a:rPr lang="ar-IQ" dirty="0" smtClean="0">
                <a:cs typeface="Ali_K_Alwand" pitchFamily="2" charset="-78"/>
              </a:rPr>
              <a:t> </a:t>
            </a:r>
            <a:r>
              <a:rPr lang="ar-IQ" dirty="0">
                <a:cs typeface="Ali_K_Alwand" pitchFamily="2" charset="-78"/>
              </a:rPr>
              <a:t>ئةم ثيناسةية زوَر طشتطيرو سادةية بةواتايةكى تر ناخريتة قالبيكى زانستى ئةكاديمى بابةتيانةوة ضونكة زور طشتطيرة هةر بوَيةش ناطونجيت لةطةل ووردةكاريةكان بابةتى ثةيوةندية نيَودةولةتيةكان بةتايبةتى بوسةردةمى ئيستادا.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12</a:t>
            </a:fld>
            <a:endParaRPr lang="ar-IQ"/>
          </a:p>
        </p:txBody>
      </p:sp>
    </p:spTree>
    <p:extLst>
      <p:ext uri="{BB962C8B-B14F-4D97-AF65-F5344CB8AC3E}">
        <p14:creationId xmlns:p14="http://schemas.microsoft.com/office/powerpoint/2010/main" xmlns="" val="334072814"/>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وجودى كومةلايةتى :-</a:t>
            </a:r>
            <a:endParaRPr lang="en-US" dirty="0"/>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ئةنتولوجيا </a:t>
            </a:r>
            <a:r>
              <a:rPr lang="ar-IQ" dirty="0" smtClean="0">
                <a:cs typeface="Ali_K_Alwand" pitchFamily="2" charset="-78"/>
              </a:rPr>
              <a:t>بةواتاى راستةقينةى بوونى شت ديت جياوازة لةواتاى وجوديةت كةووشةيةكة بنضينةكةى بو ئةوديوى سروشت ميتافيزيكا دةطةريتةوة. </a:t>
            </a:r>
            <a:endParaRPr lang="en-US" dirty="0" smtClean="0">
              <a:cs typeface="Ali_K_Alwand" pitchFamily="2" charset="-78"/>
            </a:endParaRPr>
          </a:p>
          <a:p>
            <a:pPr indent="0" algn="just">
              <a:buNone/>
            </a:pPr>
            <a:r>
              <a:rPr lang="ar-IQ" dirty="0" smtClean="0">
                <a:cs typeface="Ali_K_Alwand" pitchFamily="2" charset="-78"/>
              </a:rPr>
              <a:t>بنائيةكان طومانيان لةرةطةزى ئةنتولوجياى تاكطةرايى ئةقلانيةت هةية لةبةرامبةردا تاكيد لةسةر ئةنتولوجياى كومةلايةتى دةكاتةوة.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120</a:t>
            </a:fld>
            <a:endParaRPr lang="ar-IQ"/>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ثيكهاتةى هاوبةش :-</a:t>
            </a:r>
            <a:endParaRPr lang="en-US" dirty="0"/>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بنائيةكان </a:t>
            </a:r>
            <a:r>
              <a:rPr lang="ar-IQ" dirty="0" smtClean="0">
                <a:cs typeface="Ali_K_Alwand" pitchFamily="2" charset="-78"/>
              </a:rPr>
              <a:t>جةخت لةسةر رولى سةرةكى تيطةيشتنى هاوبةش لةطةل ثةيوةندى لة نيوان بريكارو ثيكهاتة دةكةنةوة ئةوانةى لةسياسةتى نيو دةولةتى كاردةكةن بةشيوةيةكى طشتى ئةنانى نين بةلكو شوناس و ناسنامةى جياجيان هةية لةريطةى لايةنى كةلتوروكومةلايةتى سياسةت و هةلومةرجة ماديةكانةوة دروست دةبيت ئةوان نةطورنين بةلكو لةطةشةسةندنى بةردةوام دان بةهوى ئةم ذينطةيةى كةروودةدات .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121</a:t>
            </a:fld>
            <a:endParaRPr lang="ar-IQ"/>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حقيقةتى كومةلايةتى :-</a:t>
            </a:r>
            <a:endParaRPr lang="en-US" dirty="0"/>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ئةفلاتون </a:t>
            </a:r>
            <a:r>
              <a:rPr lang="ar-IQ" dirty="0" smtClean="0">
                <a:cs typeface="Ali_K_Alwand" pitchFamily="2" charset="-78"/>
              </a:rPr>
              <a:t>واطريمانةى جيهانى كومةلايةتى دةكةن كة جيهانيكى ئةنانى نةطورة ئةوان بةثلةى يةكةم طرنطى بةبةرذةوةندية ماديةكان دةدةن لةطةل ئةوةى كونستراكتيفيزمةكان بةرذةوةندى مادى بةهةندوةردةطرن بةلام ئةوان بةرذةوةندى مادى راستةوخو دةبةستنةوة بةناسنامةى تاكةكان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122</a:t>
            </a:fld>
            <a:endParaRPr lang="ar-IQ"/>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زانينى مةعريفةى كومةلايةت :-</a:t>
            </a:r>
            <a:endParaRPr lang="en-US" dirty="0"/>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بنائيةكان </a:t>
            </a:r>
            <a:r>
              <a:rPr lang="ar-IQ" dirty="0" smtClean="0">
                <a:cs typeface="Ali_K_Alwand" pitchFamily="2" charset="-78"/>
              </a:rPr>
              <a:t>جةخت لةسةر كومةلطا دةكةنةوة هةرضةند هةردوولا بةشيوةيةكى ليك نزيك تةماشاى رولى ئةقليةت و معريفةى تاك دةكةن جياوازيان ئةوتو نابينريت.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123</a:t>
            </a:fld>
            <a:endParaRPr lang="ar-IQ"/>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بنائى كون :-</a:t>
            </a:r>
            <a:endParaRPr lang="en-US" dirty="0"/>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بريتيةلة </a:t>
            </a:r>
            <a:r>
              <a:rPr lang="ar-IQ" dirty="0" smtClean="0">
                <a:cs typeface="Ali_K_Alwand" pitchFamily="2" charset="-78"/>
              </a:rPr>
              <a:t>طةرانةوةى لايةنى كومةلايةتى بو ناوتايبةتمةنديةكان لةسةر هوى تاقى كردنةوةى طريمانةكان بةلام بنائى موديرن :- طرنطى بةتاقى كردنةوةى حالةتة ديارى كراوةكان نادةن بةمةبةستى تيطةيشتن ليَيان لةريطةى زاراوة تايبةتمةنديةكان بةخويانةوة هةربوية بنائيةكان طرنطى بةروونكردنةوة بالاكان دةدات نةوةك ئازادكردنى بابةتةكان لةهةموو سنورو تاقى كردنةوةيةك .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124</a:t>
            </a:fld>
            <a:endParaRPr lang="ar-IQ"/>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ريباز يان تيور:-</a:t>
            </a:r>
            <a:endParaRPr lang="en-US" dirty="0"/>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ئةنتولوجيا </a:t>
            </a:r>
            <a:r>
              <a:rPr lang="ar-IQ" dirty="0" smtClean="0">
                <a:cs typeface="Ali_K_Alwand" pitchFamily="2" charset="-78"/>
              </a:rPr>
              <a:t>لةبةرامبةرئةبستومولوجيا زياتر ثةيوةندى بةحالةتى  بنائى هةية وةك ريباز ئانوظ ثيى واية بنائي تيور نية بةلكو ريطايةكة بو ليكولينةوة لةثةيوةندية كومةلايةتيةكان .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125</a:t>
            </a:fld>
            <a:endParaRPr lang="ar-IQ"/>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كونستراكتيفيزمى تةواو :-</a:t>
            </a:r>
            <a:endParaRPr lang="en-US" dirty="0"/>
          </a:p>
        </p:txBody>
      </p:sp>
      <p:sp>
        <p:nvSpPr>
          <p:cNvPr id="3" name="Content Placeholder 2"/>
          <p:cNvSpPr>
            <a:spLocks noGrp="1"/>
          </p:cNvSpPr>
          <p:nvPr>
            <p:ph idx="1"/>
          </p:nvPr>
        </p:nvSpPr>
        <p:spPr/>
        <p:txBody>
          <a:bodyPr/>
          <a:lstStyle/>
          <a:p>
            <a:pPr algn="just"/>
            <a:r>
              <a:rPr lang="ar-IQ" dirty="0" smtClean="0">
                <a:cs typeface="Ali_K_Alwand" pitchFamily="2" charset="-78"/>
              </a:rPr>
              <a:t>ريبازيكة </a:t>
            </a:r>
            <a:r>
              <a:rPr lang="ar-IQ" dirty="0" smtClean="0">
                <a:cs typeface="Ali_K_Alwand" pitchFamily="2" charset="-78"/>
              </a:rPr>
              <a:t>كةريشةكةى لةناو بازنةى زمانداية تيطةيشتنى زمان ثشت بةجياكارى نيوان ياساكان (بابةتى كونستراكتيفيزم وليكدانةوة دةبةستيت) كةتةركيز لةثوست ستراكضةرةكان دةكريتةوة. </a:t>
            </a:r>
            <a:endParaRPr lang="en-US" dirty="0" smtClean="0">
              <a:cs typeface="Ali_K_Alwand" pitchFamily="2" charset="-78"/>
            </a:endParaRPr>
          </a:p>
          <a:p>
            <a:pPr algn="just"/>
            <a:r>
              <a:rPr lang="ar-IQ" dirty="0" smtClean="0">
                <a:cs typeface="Ali_K_Alwand" pitchFamily="2" charset="-78"/>
              </a:rPr>
              <a:t>كونستراكتيفيزم تةركيز لةسةر هةولى ئاسايش دةكةنةوة قوتابخانةى كوبنهاطن تيوريزةى ثروسةى ئاسايشى كرد</a:t>
            </a:r>
            <a:r>
              <a:rPr lang="ar-IQ" dirty="0" smtClean="0">
                <a:cs typeface="Ali_K_Alwand" pitchFamily="2" charset="-78"/>
              </a:rPr>
              <a:t>.</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126</a:t>
            </a:fld>
            <a:endParaRPr lang="ar-IQ"/>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ثةيوةندية نيو دةولةتيةكان لةسةردةمى ناوةراست:-</a:t>
            </a:r>
            <a:r>
              <a:rPr lang="en-US" dirty="0">
                <a:cs typeface="Ali_K_Alwand" pitchFamily="2" charset="-78"/>
              </a:rPr>
              <a:t/>
            </a:r>
            <a:br>
              <a:rPr lang="en-US" dirty="0">
                <a:cs typeface="Ali_K_Alwand" pitchFamily="2" charset="-78"/>
              </a:rPr>
            </a:br>
            <a:endParaRPr lang="en-US" dirty="0"/>
          </a:p>
        </p:txBody>
      </p:sp>
      <p:sp>
        <p:nvSpPr>
          <p:cNvPr id="3" name="Content Placeholder 2"/>
          <p:cNvSpPr>
            <a:spLocks noGrp="1"/>
          </p:cNvSpPr>
          <p:nvPr>
            <p:ph idx="1"/>
          </p:nvPr>
        </p:nvSpPr>
        <p:spPr/>
        <p:txBody>
          <a:bodyPr>
            <a:normAutofit fontScale="85000" lnSpcReduction="20000"/>
          </a:bodyPr>
          <a:lstStyle/>
          <a:p>
            <a:pPr algn="just"/>
            <a:r>
              <a:rPr lang="ar-IQ" sz="3800" dirty="0" smtClean="0">
                <a:cs typeface="Ali_K_Alwand" pitchFamily="2" charset="-78"/>
              </a:rPr>
              <a:t>1- ثةيوةندية نيو دةولةتيةكان لةسةردةمى ئايينىمةسيحى دا:-ئاينى مةسيحى توانى هةموو يةكةو لايةنة سياسية جياوازةكان بةيةكةوة ببةستيتةوة لةناو يةك يةكةى سياسى كويان بكاتةوة لةشيوةى دةسةلاتى كليسا دواتر لةناودةسةلاتى كليسا دةسةلاتى هةذمون كردن بةسةر هةموو ثارضةكانى تر لةناو وولاتانى ئةوروثادا كرد. ثاشان سيستةميكى سياسى نيمضة نيو دةولةتى دروستكرد دةسةلاتى كليسا بةكارهينرا بو هةذمون كردن بةسةر ئةو سيستةمة نيو دةولةتيةى كةلةئةوروثا سةرى هةلدا دواتر ثاثا ئةوةى راطةياند كةخوى سةروكى هةمو جيهانة ئةو جيهانةى كةلةذير سايةى ئاينى مةسيحى داية تائةو رادةيةى كة هةردوو دةسةلاتى ئاينى و دونيايى (روحى و زةمةنى) طرتة دةست.</a:t>
            </a:r>
            <a:endParaRPr lang="en-US" sz="3800" dirty="0" smtClean="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127</a:t>
            </a:fld>
            <a:endParaRPr lang="ar-IQ"/>
          </a:p>
        </p:txBody>
      </p:sp>
    </p:spTree>
    <p:extLst>
      <p:ext uri="{BB962C8B-B14F-4D97-AF65-F5344CB8AC3E}">
        <p14:creationId xmlns:p14="http://schemas.microsoft.com/office/powerpoint/2010/main" xmlns="" val="191713955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شةرِى ئايينةكان</a:t>
            </a:r>
            <a:r>
              <a:rPr lang="ar-IQ" b="1" dirty="0" smtClean="0">
                <a:cs typeface="Ali_K_Alwand" pitchFamily="2" charset="-78"/>
              </a:rPr>
              <a:t>:-</a:t>
            </a:r>
            <a:endParaRPr lang="en-US" dirty="0"/>
          </a:p>
        </p:txBody>
      </p:sp>
      <p:sp>
        <p:nvSpPr>
          <p:cNvPr id="3" name="Content Placeholder 2"/>
          <p:cNvSpPr>
            <a:spLocks noGrp="1"/>
          </p:cNvSpPr>
          <p:nvPr>
            <p:ph idx="1"/>
          </p:nvPr>
        </p:nvSpPr>
        <p:spPr/>
        <p:txBody>
          <a:bodyPr/>
          <a:lstStyle/>
          <a:p>
            <a:pPr marL="0" indent="0" algn="just">
              <a:buNone/>
            </a:pPr>
            <a:r>
              <a:rPr lang="ar-IQ" dirty="0" smtClean="0">
                <a:cs typeface="Ali_K_Alwand" pitchFamily="2" charset="-78"/>
              </a:rPr>
              <a:t>شةرِى </a:t>
            </a:r>
            <a:r>
              <a:rPr lang="ar-IQ" dirty="0">
                <a:cs typeface="Ali_K_Alwand" pitchFamily="2" charset="-78"/>
              </a:rPr>
              <a:t>ئايينةكان زياتر لة100سالى خةياند لةنيوان بةريتانياو فرنسا تةنيا 30ساليان لايةنى نةتةوةيان هةبوو </a:t>
            </a:r>
            <a:endParaRPr lang="ar-IQ" dirty="0" smtClean="0">
              <a:cs typeface="Ali_K_Alwand" pitchFamily="2" charset="-78"/>
            </a:endParaRPr>
          </a:p>
          <a:p>
            <a:pPr marL="0" indent="0" algn="just">
              <a:buNone/>
            </a:pPr>
            <a:r>
              <a:rPr lang="ar-IQ" dirty="0" smtClean="0">
                <a:cs typeface="Ali_K_Alwand" pitchFamily="2" charset="-78"/>
              </a:rPr>
              <a:t> </a:t>
            </a:r>
            <a:r>
              <a:rPr lang="ar-IQ" dirty="0">
                <a:cs typeface="Ali_K_Alwand" pitchFamily="2" charset="-78"/>
              </a:rPr>
              <a:t>لةسةدةى ناوةراست بوارةفكريةكانى دةولةتى نةتةوةيى دةستكةوتى كيشةى نيوان دين ودةولةت بوو </a:t>
            </a:r>
            <a:endParaRPr lang="ar-IQ" dirty="0" smtClean="0">
              <a:cs typeface="Ali_K_Alwand" pitchFamily="2" charset="-78"/>
            </a:endParaRPr>
          </a:p>
          <a:p>
            <a:pPr marL="0" indent="0" algn="just">
              <a:buNone/>
            </a:pPr>
            <a:r>
              <a:rPr lang="ar-IQ" dirty="0" smtClean="0">
                <a:cs typeface="Ali_K_Alwand" pitchFamily="2" charset="-78"/>
              </a:rPr>
              <a:t>كاروبارى </a:t>
            </a:r>
            <a:r>
              <a:rPr lang="ar-IQ" dirty="0">
                <a:cs typeface="Ali_K_Alwand" pitchFamily="2" charset="-78"/>
              </a:rPr>
              <a:t>دونيايى ثةيوةندى بةعقل و سياسةتةوة هةبوو كاروبارى كليسا كان ثةيوةنديان بةرووحةوة هةبووة.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128</a:t>
            </a:fld>
            <a:endParaRPr lang="ar-IQ"/>
          </a:p>
        </p:txBody>
      </p:sp>
    </p:spTree>
    <p:extLst>
      <p:ext uri="{BB962C8B-B14F-4D97-AF65-F5344CB8AC3E}">
        <p14:creationId xmlns:p14="http://schemas.microsoft.com/office/powerpoint/2010/main" xmlns="" val="39306061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لةئةوروثا 3هيزى سةرةكى هةبوون </a:t>
            </a:r>
            <a:r>
              <a:rPr lang="ar-IQ" dirty="0" smtClean="0">
                <a:cs typeface="Ali_K_Alwand" pitchFamily="2" charset="-78"/>
              </a:rPr>
              <a:t>لةمةيدان</a:t>
            </a:r>
          </a:p>
          <a:p>
            <a:pPr marL="0" indent="0" algn="just">
              <a:buNone/>
            </a:pPr>
            <a:r>
              <a:rPr lang="ar-IQ" dirty="0" smtClean="0">
                <a:cs typeface="Ali_K_Alwand" pitchFamily="2" charset="-78"/>
              </a:rPr>
              <a:t> </a:t>
            </a:r>
            <a:r>
              <a:rPr lang="ar-IQ" dirty="0">
                <a:cs typeface="Ali_K_Alwand" pitchFamily="2" charset="-78"/>
              </a:rPr>
              <a:t>ئيمثراتوريةتى ثيروزى روم وثاشايةتى بةريتانيا </a:t>
            </a:r>
            <a:r>
              <a:rPr lang="ar-IQ" dirty="0" smtClean="0">
                <a:cs typeface="Ali_K_Alwand" pitchFamily="2" charset="-78"/>
              </a:rPr>
              <a:t>وفرنسا</a:t>
            </a:r>
          </a:p>
          <a:p>
            <a:pPr marL="0" indent="0" algn="just">
              <a:buNone/>
            </a:pPr>
            <a:r>
              <a:rPr lang="ar-IQ" dirty="0" smtClean="0">
                <a:cs typeface="Ali_K_Alwand" pitchFamily="2" charset="-78"/>
              </a:rPr>
              <a:t> </a:t>
            </a:r>
            <a:r>
              <a:rPr lang="ar-IQ" dirty="0">
                <a:cs typeface="Ali_K_Alwand" pitchFamily="2" charset="-78"/>
              </a:rPr>
              <a:t>لةسالى 1520شارولى ثينجةم كةبةشارلكةن ناوبانطى دةركردبوو لةجيطةى ماكسيميلان دانيشت ناوبراو ئوتريش وهولنداو بلجيكاى لةلايةن باوكيةوة بةميرات بو مايةوة لةلايةن دايكيشةوة ئيسثانياى بةميرات بومايةوة بةمجورة بنةمالةى هايسبورطى ئوتريش زالبوو بةسةربةشيكى زوَرى ئةوروثا.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129</a:t>
            </a:fld>
            <a:endParaRPr lang="ar-IQ"/>
          </a:p>
        </p:txBody>
      </p:sp>
    </p:spTree>
    <p:extLst>
      <p:ext uri="{BB962C8B-B14F-4D97-AF65-F5344CB8AC3E}">
        <p14:creationId xmlns:p14="http://schemas.microsoft.com/office/powerpoint/2010/main" xmlns="" val="1758877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والتر شارب وطريسوَن كيرك بةم شيوةية ثيناسةى ثةيوةندية نيَودةولةتيةكان كردووة </a:t>
            </a:r>
            <a:endParaRPr lang="ar-IQ" dirty="0" smtClean="0">
              <a:cs typeface="Ali_K_Alwand" pitchFamily="2" charset="-78"/>
            </a:endParaRPr>
          </a:p>
          <a:p>
            <a:pPr marL="0" indent="0" algn="just">
              <a:buNone/>
            </a:pPr>
            <a:r>
              <a:rPr lang="ar-IQ" dirty="0" smtClean="0">
                <a:cs typeface="Ali_K_Alwand" pitchFamily="2" charset="-78"/>
              </a:rPr>
              <a:t>كة </a:t>
            </a:r>
            <a:r>
              <a:rPr lang="ar-IQ" dirty="0">
                <a:cs typeface="Ali_K_Alwand" pitchFamily="2" charset="-78"/>
              </a:rPr>
              <a:t>بريتيةلة طةرِان و دةستنيشانكردنى فاكتةرة سةرةكيةكانى جولينةرى سياسةتى دةرةكى كةبةشيوةيةكى ريكخراو ديراسةت و ليكولينةوةى لةسةر بكريت.</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13</a:t>
            </a:fld>
            <a:endParaRPr lang="ar-IQ"/>
          </a:p>
        </p:txBody>
      </p:sp>
    </p:spTree>
    <p:extLst>
      <p:ext uri="{BB962C8B-B14F-4D97-AF65-F5344CB8AC3E}">
        <p14:creationId xmlns:p14="http://schemas.microsoft.com/office/powerpoint/2010/main" xmlns="" val="3030429536"/>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a:cs typeface="Ali_K_Alwand" pitchFamily="2" charset="-78"/>
              </a:rPr>
              <a:t>لةفرنسا فرانسوى يةكةم دةسةلاتى بةدةستةوة بوو زوربةتوندى دذايةتى بنةمالةى هايسبورطى دةكرد فرنسا ئامادةبوو لةطةل توركة ناعوسمانيةكان يةك بطريت كةنامةسيحى بوون. </a:t>
            </a:r>
            <a:endParaRPr lang="en-US" dirty="0">
              <a:cs typeface="Ali_K_Alwand" pitchFamily="2" charset="-78"/>
            </a:endParaRPr>
          </a:p>
          <a:p>
            <a:pPr algn="just"/>
            <a:r>
              <a:rPr lang="ar-IQ" dirty="0">
                <a:cs typeface="Ali_K_Alwand" pitchFamily="2" charset="-78"/>
              </a:rPr>
              <a:t>لةبةريتانياش ضةند بنةمالةيةك دةسةلاتيان هةبوو وةك بنةمالةى سيتوارت ثاشاى سكوتلاندا بوو دوايين دةسةلات بنةمالةى ئةليزابيس بوو لةسالى 1558دةسةلاتى طرتة دةست بةدةست تيوةردان لةكاروبارى سكوتلاندا دةسةلاتى خوى ثةرة ثيدا .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130</a:t>
            </a:fld>
            <a:endParaRPr lang="ar-IQ"/>
          </a:p>
        </p:txBody>
      </p:sp>
    </p:spTree>
    <p:extLst>
      <p:ext uri="{BB962C8B-B14F-4D97-AF65-F5344CB8AC3E}">
        <p14:creationId xmlns:p14="http://schemas.microsoft.com/office/powerpoint/2010/main" xmlns="" val="149077193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سةفةويةكان لةسالى 1501 هاتنة سةردةسةلات. دةكرى دةولةتى سةفةوى بشوثهينين بةدةولةتى  فرنسا و ئيمثراتوريةتى عوسمانى بةئيمثراتوريةتى ثيروزى روم . </a:t>
            </a:r>
            <a:endParaRPr lang="ar-IQ" dirty="0" smtClean="0">
              <a:cs typeface="Ali_K_Alwand" pitchFamily="2" charset="-78"/>
            </a:endParaRPr>
          </a:p>
          <a:p>
            <a:pPr marL="0" indent="0" algn="just">
              <a:buNone/>
            </a:pPr>
            <a:r>
              <a:rPr lang="ar-IQ" dirty="0" smtClean="0">
                <a:cs typeface="Ali_K_Alwand" pitchFamily="2" charset="-78"/>
              </a:rPr>
              <a:t>ئيمثراتوريةتى </a:t>
            </a:r>
            <a:r>
              <a:rPr lang="ar-IQ" dirty="0">
                <a:cs typeface="Ali_K_Alwand" pitchFamily="2" charset="-78"/>
              </a:rPr>
              <a:t>عوسمانىسةرةتاى دامةزراندنى دةطةريتةوة بوَ سالى 1453 لةسةدةى 13بةطرتنى قوستنتةنية.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131</a:t>
            </a:fld>
            <a:endParaRPr lang="ar-IQ"/>
          </a:p>
        </p:txBody>
      </p:sp>
    </p:spTree>
    <p:extLst>
      <p:ext uri="{BB962C8B-B14F-4D97-AF65-F5344CB8AC3E}">
        <p14:creationId xmlns:p14="http://schemas.microsoft.com/office/powerpoint/2010/main" xmlns="" val="218331634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سولتان سليمى يةكةم لةسالى 1512تا1520 ثاش سةركةوتنى بةسةر سةفةويةكان وطرتنى قاهيرةو سوورياو مةكةو مدينة لةسالى 1517وةك خليفةى موسلمانان خوى ناساند. </a:t>
            </a:r>
            <a:endParaRPr lang="en-US" dirty="0">
              <a:cs typeface="Ali_K_Alwand" pitchFamily="2" charset="-78"/>
            </a:endParaRPr>
          </a:p>
          <a:p>
            <a:pPr algn="just"/>
            <a:r>
              <a:rPr lang="ar-IQ" dirty="0">
                <a:cs typeface="Ali_K_Alwand" pitchFamily="2" charset="-78"/>
              </a:rPr>
              <a:t>سولتان سليمان لةسالى1564-1566بةرو ئةوروثا بةريكةوت دووجار لةسالى 1529و1532ظييناى داطير كرد لةسالى 1564 ئيمثراتورناضار بوو ثةيماننامةى قوستةنتةنية موربكات تاسالى 1606 بةردةوام بوو . ثةيوةنديةكى باش لةنيوان ئيمثراتوريةتى عوسمانى و دةولةتى فرنسالةلايةك و ئيران وئوتريش لةلايةكى تردامةزرا.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132</a:t>
            </a:fld>
            <a:endParaRPr lang="ar-IQ"/>
          </a:p>
        </p:txBody>
      </p:sp>
    </p:spTree>
    <p:extLst>
      <p:ext uri="{BB962C8B-B14F-4D97-AF65-F5344CB8AC3E}">
        <p14:creationId xmlns:p14="http://schemas.microsoft.com/office/powerpoint/2010/main" xmlns="" val="409819480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شةرى سى سالة</a:t>
            </a:r>
            <a:r>
              <a:rPr lang="ar-IQ" dirty="0" smtClean="0">
                <a:cs typeface="Ali_K_Alwand" pitchFamily="2" charset="-78"/>
              </a:rPr>
              <a:t>:-</a:t>
            </a:r>
            <a:endParaRPr lang="en-US" dirty="0"/>
          </a:p>
        </p:txBody>
      </p:sp>
      <p:sp>
        <p:nvSpPr>
          <p:cNvPr id="3" name="Content Placeholder 2"/>
          <p:cNvSpPr>
            <a:spLocks noGrp="1"/>
          </p:cNvSpPr>
          <p:nvPr>
            <p:ph idx="1"/>
          </p:nvPr>
        </p:nvSpPr>
        <p:spPr/>
        <p:txBody>
          <a:bodyPr/>
          <a:lstStyle/>
          <a:p>
            <a:pPr marL="0" indent="0" algn="just">
              <a:buNone/>
            </a:pPr>
            <a:r>
              <a:rPr lang="ar-IQ" dirty="0" smtClean="0">
                <a:cs typeface="Ali_K_Alwand" pitchFamily="2" charset="-78"/>
              </a:rPr>
              <a:t>ئةوروثا </a:t>
            </a:r>
            <a:r>
              <a:rPr lang="ar-IQ" dirty="0">
                <a:cs typeface="Ali_K_Alwand" pitchFamily="2" charset="-78"/>
              </a:rPr>
              <a:t>دابةش بوو بةسةردووبةش  باكوور ثروتستانت و باشووريش كاسوليك</a:t>
            </a:r>
            <a:endParaRPr lang="en-US" dirty="0">
              <a:cs typeface="Ali_K_Alwand" pitchFamily="2" charset="-78"/>
            </a:endParaRPr>
          </a:p>
          <a:p>
            <a:pPr algn="just"/>
            <a:r>
              <a:rPr lang="ar-IQ" dirty="0">
                <a:cs typeface="Ali_K_Alwand" pitchFamily="2" charset="-78"/>
              </a:rPr>
              <a:t>وولايةتةكانى المانيا لةسالى 1608 بةريبةرايةتى ئةمير ثلاتين يةكيتى ثروتستانتى ثيكهينا دةرطاى ثةيوةنديان كردةوة لةطةل هولندا و ئيسثانيا وةساليك دواتر وولايةتةكانى كاسوليك بةريبةرايةتى باويةر يةكيتيةكيان ثيكهينا وداواى يارمةتيان لةئيسثانيا كرد.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133</a:t>
            </a:fld>
            <a:endParaRPr lang="ar-IQ"/>
          </a:p>
        </p:txBody>
      </p:sp>
    </p:spTree>
    <p:extLst>
      <p:ext uri="{BB962C8B-B14F-4D97-AF65-F5344CB8AC3E}">
        <p14:creationId xmlns:p14="http://schemas.microsoft.com/office/powerpoint/2010/main" xmlns="" val="155632167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لةسالى 1609 ثةيمانى دةست هةلطرتن لةدوذمنايةتى لةنيوان ئيسثانيا و هولندا بةسترا بةردةوام بوو تا سالى 1621 . </a:t>
            </a:r>
            <a:endParaRPr lang="ar-IQ" dirty="0" smtClean="0">
              <a:cs typeface="Ali_K_Alwand" pitchFamily="2" charset="-78"/>
            </a:endParaRPr>
          </a:p>
          <a:p>
            <a:pPr marL="0" indent="0" algn="just">
              <a:buNone/>
            </a:pPr>
            <a:r>
              <a:rPr lang="ar-IQ" dirty="0" smtClean="0">
                <a:cs typeface="Ali_K_Alwand" pitchFamily="2" charset="-78"/>
              </a:rPr>
              <a:t>ئيسثانيا </a:t>
            </a:r>
            <a:r>
              <a:rPr lang="ar-IQ" dirty="0">
                <a:cs typeface="Ali_K_Alwand" pitchFamily="2" charset="-78"/>
              </a:rPr>
              <a:t>لةبيرى شكستى هولندا بوو فرنسا ترسى لةبنةمالةى هايسبورط بوو بةبوونى حكومةتيكى بةهيز لة ئةلمانيا دلخوش نةبوو بوَية فرنسا سةرةراى ئةوةى كاسوليك بوو بريارى دا ثشتيوانى ثروتستانت بكات.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134</a:t>
            </a:fld>
            <a:endParaRPr lang="ar-IQ"/>
          </a:p>
        </p:txBody>
      </p:sp>
    </p:spTree>
    <p:extLst>
      <p:ext uri="{BB962C8B-B14F-4D97-AF65-F5344CB8AC3E}">
        <p14:creationId xmlns:p14="http://schemas.microsoft.com/office/powerpoint/2010/main" xmlns="" val="93552989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لةسالى 1618 خةلكى بوهيم بةلايةنطرى ثروتستانت نوينةرى ئيمثراتوريةتى فيردينارديان كوشت فيردينارد بريارى شةرى دا هةرضةندة فرنساو هولندا ثشتطيرى لةثروتستانت دةكرد ئيمثراتور توانى بيانشكينيت لةسالى 1621 يةكيتى ثروتستانت هةلوةشايةوة شةروكايةتى ثروتستانت كةوتة دةستى دانيمارك. </a:t>
            </a:r>
            <a:endParaRPr lang="en-US" dirty="0">
              <a:cs typeface="Ali_K_Alwand" pitchFamily="2" charset="-78"/>
            </a:endParaRPr>
          </a:p>
          <a:p>
            <a:pPr algn="just"/>
            <a:r>
              <a:rPr lang="ar-IQ" dirty="0">
                <a:cs typeface="Ali_K_Alwand" pitchFamily="2" charset="-78"/>
              </a:rPr>
              <a:t>لةسالى 1632 ثاشاى سوويد كوذرا ريبةرايةتى دذى ئيمثراتور كةوتة دةستى فرنسا لةطةل ئةوةى فرنسا وسوويدو بةريتانيا و هولندا دذى بنةمالةى هايسبورطى ئوتريش بوون لةنيوان خويان دووبةرةكى كةوتة نيوانيان.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135</a:t>
            </a:fld>
            <a:endParaRPr lang="ar-IQ"/>
          </a:p>
        </p:txBody>
      </p:sp>
    </p:spTree>
    <p:extLst>
      <p:ext uri="{BB962C8B-B14F-4D97-AF65-F5344CB8AC3E}">
        <p14:creationId xmlns:p14="http://schemas.microsoft.com/office/powerpoint/2010/main" xmlns="" val="159520894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ثةيماننامةى ويستظاليا</a:t>
            </a:r>
            <a:r>
              <a:rPr lang="ar-IQ" b="1" dirty="0" smtClean="0">
                <a:cs typeface="Ali_K_Alwand" pitchFamily="2" charset="-78"/>
              </a:rPr>
              <a:t>:-</a:t>
            </a:r>
            <a:endParaRPr lang="en-US" dirty="0"/>
          </a:p>
        </p:txBody>
      </p:sp>
      <p:sp>
        <p:nvSpPr>
          <p:cNvPr id="3" name="Content Placeholder 2"/>
          <p:cNvSpPr>
            <a:spLocks noGrp="1"/>
          </p:cNvSpPr>
          <p:nvPr>
            <p:ph idx="1"/>
          </p:nvPr>
        </p:nvSpPr>
        <p:spPr/>
        <p:txBody>
          <a:bodyPr/>
          <a:lstStyle/>
          <a:p>
            <a:pPr marL="0" indent="0" algn="just">
              <a:buNone/>
            </a:pPr>
            <a:r>
              <a:rPr lang="ar-IQ" dirty="0" smtClean="0">
                <a:cs typeface="Ali_K_Alwand" pitchFamily="2" charset="-78"/>
              </a:rPr>
              <a:t>دةولةتى </a:t>
            </a:r>
            <a:r>
              <a:rPr lang="ar-IQ" dirty="0">
                <a:cs typeface="Ali_K_Alwand" pitchFamily="2" charset="-78"/>
              </a:rPr>
              <a:t>كاسوليك لةشارى مونسترو و دةولةتى ثروتستانت لةشارى ئوسنا بروك لةطةل نوينةرانى ئيمثراتور كةوتنة طفتوطو لةسالى 1648 ثةيماننامةى ويستظالياموركرا ئيسثانيا لةسالى 1659كوتايى بةشةر هينا دذى فرنسا ثةيماننامةكة لةدوو خال ثيكهات 1- ئازادى ئايينى -2- سةربةخويى سياسى شازادةنيشينةكانى ئةلمانيا بةهوى ثيداطرتنى فرنساو سوويد ثةسندكرا.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136</a:t>
            </a:fld>
            <a:endParaRPr lang="ar-IQ"/>
          </a:p>
        </p:txBody>
      </p:sp>
    </p:spTree>
    <p:extLst>
      <p:ext uri="{BB962C8B-B14F-4D97-AF65-F5344CB8AC3E}">
        <p14:creationId xmlns:p14="http://schemas.microsoft.com/office/powerpoint/2010/main" xmlns="" val="284184407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ثةيماننامةكة نةخشةى ئةوروثاى طورى وسويسرا و وولايةتةكانى هولندا سةربةخويان وةرطرت. </a:t>
            </a:r>
            <a:endParaRPr lang="en-US" dirty="0">
              <a:cs typeface="Ali_K_Alwand" pitchFamily="2" charset="-78"/>
            </a:endParaRPr>
          </a:p>
          <a:p>
            <a:pPr algn="just"/>
            <a:r>
              <a:rPr lang="ar-IQ" dirty="0">
                <a:cs typeface="Ali_K_Alwand" pitchFamily="2" charset="-78"/>
              </a:rPr>
              <a:t>دةولةت سوويد لة سةركةوتوةكانى شةرى سى سالة بوو بةيارمةتى فرنسا وة فرنساش ثشكى شيرى وةبةركةوتبوو ثةيماننامةكة بةمةرطى ئيمثراتوريةتى ثيروزى روم وئةلمانياو دةولةتى عوسمانى وثولونيا كوتايى هات بةطةشةكردنى فرنسا وبةريتانيا و رووسيا دةستى ثيكرد.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137</a:t>
            </a:fld>
            <a:endParaRPr lang="ar-IQ"/>
          </a:p>
        </p:txBody>
      </p:sp>
    </p:spTree>
    <p:extLst>
      <p:ext uri="{BB962C8B-B14F-4D97-AF65-F5344CB8AC3E}">
        <p14:creationId xmlns:p14="http://schemas.microsoft.com/office/powerpoint/2010/main" xmlns="" val="57700176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ئةنجامةكانى ثةيماننامةى ويستفاليا لةثةيوةندية نيو دةولةتيةكان:- </a:t>
            </a:r>
            <a:endParaRPr lang="en-US" dirty="0"/>
          </a:p>
        </p:txBody>
      </p:sp>
      <p:sp>
        <p:nvSpPr>
          <p:cNvPr id="3" name="Content Placeholder 2"/>
          <p:cNvSpPr>
            <a:spLocks noGrp="1"/>
          </p:cNvSpPr>
          <p:nvPr>
            <p:ph idx="1"/>
          </p:nvPr>
        </p:nvSpPr>
        <p:spPr/>
        <p:txBody>
          <a:bodyPr>
            <a:normAutofit lnSpcReduction="10000"/>
          </a:bodyPr>
          <a:lstStyle/>
          <a:p>
            <a:pPr algn="just"/>
            <a:r>
              <a:rPr lang="ar-IQ" dirty="0" smtClean="0">
                <a:cs typeface="Ali_K_Alwand" pitchFamily="2" charset="-78"/>
              </a:rPr>
              <a:t>1- </a:t>
            </a:r>
            <a:r>
              <a:rPr lang="ar-IQ" dirty="0">
                <a:cs typeface="Ali_K_Alwand" pitchFamily="2" charset="-78"/>
              </a:rPr>
              <a:t>دةركةوتنى بنةماى نوينةرايةتى دبلوماسى:- </a:t>
            </a:r>
            <a:endParaRPr lang="en-US" dirty="0">
              <a:cs typeface="Ali_K_Alwand" pitchFamily="2" charset="-78"/>
            </a:endParaRPr>
          </a:p>
          <a:p>
            <a:pPr algn="just"/>
            <a:r>
              <a:rPr lang="ar-IQ" dirty="0">
                <a:cs typeface="Ali_K_Alwand" pitchFamily="2" charset="-78"/>
              </a:rPr>
              <a:t>واى ليهات  نوينةرايةتى دبلوماسى وئالوطورى بالويزةكان عرفيكى باو بوو لةنيوان وولاتانى ئةوروثا دواى شةرى سى سالة وةعرفى دبلوماسى لةنيوان شارةكانى ئيتاليا دةركةوت لةسةدةى 15 وةدوايى بلاوبووةوة لةنيوان ئيسثانياو فرنسا وبةريتانيا بةلام ئيمثراتوريةتى رومانى نةضووة ضوار ضيوةى عرفى دبلوماسى </a:t>
            </a:r>
            <a:r>
              <a:rPr lang="ar-IQ" dirty="0" smtClean="0">
                <a:cs typeface="Ali_K_Alwand" pitchFamily="2" charset="-78"/>
              </a:rPr>
              <a:t>ثةيماننامةى </a:t>
            </a:r>
            <a:r>
              <a:rPr lang="ar-IQ" dirty="0">
                <a:cs typeface="Ali_K_Alwand" pitchFamily="2" charset="-78"/>
              </a:rPr>
              <a:t>ويستفاليا يةكةم ثةيماننامةى نيو دةولةتى بوونوينةرى ناردة وولاتان بو دووبارة دارشتنةوةى ئاشتى لةئةوروثا.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138</a:t>
            </a:fld>
            <a:endParaRPr lang="ar-IQ"/>
          </a:p>
        </p:txBody>
      </p:sp>
    </p:spTree>
    <p:extLst>
      <p:ext uri="{BB962C8B-B14F-4D97-AF65-F5344CB8AC3E}">
        <p14:creationId xmlns:p14="http://schemas.microsoft.com/office/powerpoint/2010/main" xmlns="" val="342380868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2- دةركةوتنى ياساى نيو دةولةتى :- لةئةنجامى ئةو شةرو مالويرانية مروية وولاتانى زةرةرمةند بينيان هةندى قواعدى قانونى ثييان دةدا بو ثاراستنى وولاتانى بى لايةن بو ضارةسةركردنى نةخوشى و بريندارو ريطرى لةدروستبوونى خوين رذتن وكاولبوون.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139</a:t>
            </a:fld>
            <a:endParaRPr lang="ar-IQ"/>
          </a:p>
        </p:txBody>
      </p:sp>
    </p:spTree>
    <p:extLst>
      <p:ext uri="{BB962C8B-B14F-4D97-AF65-F5344CB8AC3E}">
        <p14:creationId xmlns:p14="http://schemas.microsoft.com/office/powerpoint/2010/main" xmlns="" val="1793616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هانس مورطنساو  واى دةبينى كة ثةيوةندية نيَودةولةتيةكان بريتيةلة كروكى ثةيوةندية نيَودةولةتيةكان سياسةتى نيو دةولةتية. </a:t>
            </a:r>
            <a:endParaRPr lang="ar-IQ" dirty="0" smtClean="0">
              <a:cs typeface="Ali_K_Alwand" pitchFamily="2" charset="-78"/>
            </a:endParaRPr>
          </a:p>
          <a:p>
            <a:pPr marL="0" indent="0" algn="just">
              <a:buNone/>
            </a:pPr>
            <a:r>
              <a:rPr lang="ar-IQ" dirty="0" smtClean="0">
                <a:cs typeface="Ali_K_Alwand" pitchFamily="2" charset="-78"/>
              </a:rPr>
              <a:t>هةروةها </a:t>
            </a:r>
            <a:r>
              <a:rPr lang="ar-IQ" dirty="0">
                <a:cs typeface="Ali_K_Alwand" pitchFamily="2" charset="-78"/>
              </a:rPr>
              <a:t>بابةتى  سةرةكى لةسياسةتى نيو دةولةتى  ململانيَ ية لةنيوان دةولةتانى سةربةخوَ لةثيناو هزرودةسةلاتدا. </a:t>
            </a:r>
            <a:endParaRPr lang="en-US" dirty="0">
              <a:cs typeface="Ali_K_Alwand" pitchFamily="2" charset="-78"/>
            </a:endParaRPr>
          </a:p>
          <a:p>
            <a:pPr marL="0" indent="0" algn="just">
              <a:buNone/>
            </a:pPr>
            <a:r>
              <a:rPr lang="ar-IQ" dirty="0">
                <a:cs typeface="Ali_K_Alwand" pitchFamily="2" charset="-78"/>
              </a:rPr>
              <a:t>مارسيل ميل ثيَى واية هةموو ئةو دةرهاويشتانةية كةلة دةولةتةوة دةردةضن وسنوورى نيشتمانى تيَثةر دةكةن.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14</a:t>
            </a:fld>
            <a:endParaRPr lang="ar-IQ"/>
          </a:p>
        </p:txBody>
      </p:sp>
    </p:spTree>
    <p:extLst>
      <p:ext uri="{BB962C8B-B14F-4D97-AF65-F5344CB8AC3E}">
        <p14:creationId xmlns:p14="http://schemas.microsoft.com/office/powerpoint/2010/main" xmlns="" val="859164202"/>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a:cs typeface="Ali_K_Alwand" pitchFamily="2" charset="-78"/>
              </a:rPr>
              <a:t>3- دةركةوتنى بنةماى هاوسةنطى هيز:- بةشداريكردنى بنةماى هاوسةنطى هيز ئةوةى دةرخست كاريطةرى طةورة لة ذمارةيةك وولاتانى ئةوروثى دةركةوت لةريطرى شةروفراوانبوون.</a:t>
            </a:r>
            <a:endParaRPr lang="en-US" dirty="0">
              <a:cs typeface="Ali_K_Alwand" pitchFamily="2" charset="-78"/>
            </a:endParaRPr>
          </a:p>
          <a:p>
            <a:pPr algn="just"/>
            <a:r>
              <a:rPr lang="ar-IQ" dirty="0">
                <a:cs typeface="Ali_K_Alwand" pitchFamily="2" charset="-78"/>
              </a:rPr>
              <a:t>4- كورتبوونةوةى ئيمثراتوريةتى ثيروزى رووم:- ثةيماننامةى ويستفاليا ماف دةدات بة لةدايكبوونى وولاتانى نةتةوةيى ثةيوةندى نيودةولةتى واى ليهات سنووريك بو وولاتى نةتةوةيى وسوثايةكى نةتةوةيى و ئابورى نةتةوةيى ثاشا ملكةض نابيت بو ئيمثراتورو بو كةنيسة.</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140</a:t>
            </a:fld>
            <a:endParaRPr lang="ar-IQ"/>
          </a:p>
        </p:txBody>
      </p:sp>
    </p:spTree>
    <p:extLst>
      <p:ext uri="{BB962C8B-B14F-4D97-AF65-F5344CB8AC3E}">
        <p14:creationId xmlns:p14="http://schemas.microsoft.com/office/powerpoint/2010/main" xmlns="" val="323785633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ئةوكاتةى ثةيماننامةى ويستظاليا موركرا ضوار وولات ئيمثراتوريةتى روم جرمةن ثولونيا ودةولةتى عوسمانى و بةريتانيا لةبةرامبةر فرنسا هةبوون, بةنةمانى ئيمثؤاتوريةتى ثيروز ئوتريش وثروس دروست بوون, ئيمثراتوريةتى عوسمانى لةسالى 1699لةبةرامبةر ئيمثراتوريةتى ثيروز و رووسيا و ثولونيا تةسليم بوو .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141</a:t>
            </a:fld>
            <a:endParaRPr lang="ar-IQ"/>
          </a:p>
        </p:txBody>
      </p:sp>
    </p:spTree>
    <p:extLst>
      <p:ext uri="{BB962C8B-B14F-4D97-AF65-F5344CB8AC3E}">
        <p14:creationId xmlns:p14="http://schemas.microsoft.com/office/powerpoint/2010/main" xmlns="" val="195064743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b="1" dirty="0">
                <a:cs typeface="Ali_K_Alwand" pitchFamily="2" charset="-78"/>
              </a:rPr>
              <a:t>ريكةوتنامةى ئوترخت سالى 1713:-</a:t>
            </a:r>
            <a:endParaRPr lang="en-US" dirty="0">
              <a:cs typeface="Ali_K_Alwand" pitchFamily="2" charset="-78"/>
            </a:endParaRPr>
          </a:p>
          <a:p>
            <a:pPr algn="just"/>
            <a:r>
              <a:rPr lang="ar-IQ" dirty="0">
                <a:cs typeface="Ali_K_Alwand" pitchFamily="2" charset="-78"/>
              </a:rPr>
              <a:t>دةولةتانى ترى ئةوروثا هاوثةيمانيان ثيكهينا لةدذى فرنسا دواتر بو رووبةرووبونةوة لةطةليدا لة شةريكى دوورو دريذدا كوتايى ثيهات بةئيمزا كردنى ريكةوتنامةى ئوترخت سالى 1713 بةثيى ئةم ثةيماننامةية دووبارة ريكخستنى دةولةتانى ئةوروثا كرايةوة لةسةر بنةماى هاوسةنطى نيوان هيزةكان.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142</a:t>
            </a:fld>
            <a:endParaRPr lang="ar-IQ"/>
          </a:p>
        </p:txBody>
      </p:sp>
    </p:spTree>
    <p:extLst>
      <p:ext uri="{BB962C8B-B14F-4D97-AF65-F5344CB8AC3E}">
        <p14:creationId xmlns:p14="http://schemas.microsoft.com/office/powerpoint/2010/main" xmlns="" val="132532410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لةثاش ئةو رووداوانة بةريتانيا وةك هيزيكى طةورةى جيهانى دةركةوت بةتايبةتى دواى دةستبةسةرداطرتنى ضياى تارق بووبةيةكيك لةطةورةترين هيزةكانى دةريايى سثى ناوةراست لةثاشان ضةند رووداويكى جيهانى سةريان هةلدا بةتايبةت طةورةبوونى رووسيا و دةركةوتنى وةك هيزيكى نيودةولةتى لةسةر شانوى نيودةولةتى دواتريش راطةياندنى سةربةخويى وولاتة يةكطرتوةكانى ئةمريكا بوو لةسالى 1776هةروةها بةرثابوونى شورشى فرنسا</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143</a:t>
            </a:fld>
            <a:endParaRPr lang="ar-IQ"/>
          </a:p>
        </p:txBody>
      </p:sp>
    </p:spTree>
    <p:extLst>
      <p:ext uri="{BB962C8B-B14F-4D97-AF65-F5344CB8AC3E}">
        <p14:creationId xmlns:p14="http://schemas.microsoft.com/office/powerpoint/2010/main" xmlns="" val="96882902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ئةمةش بووة هوى ئةوةى تةواوى ميرو ثاشاكان يةكيان طرت لةطةل كليسا لةدذى شورشى فرنساوثرنسيثةكانى لةثاش هةموو ئةو رووداوانة دةولةتان بريارى كوبونةوةيان دا لةكونطرةيةكى تايبةتى نويدا بةناوى كونطرةى ظيينا لةسالى 1815 بو دووبارة ريكخستنةوةى ثةيوةندية سياسية نيودةولةتيةكان لةنيوان وولاتانىئةوروثا.</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144</a:t>
            </a:fld>
            <a:endParaRPr lang="ar-IQ"/>
          </a:p>
        </p:txBody>
      </p:sp>
    </p:spTree>
    <p:extLst>
      <p:ext uri="{BB962C8B-B14F-4D97-AF65-F5344CB8AC3E}">
        <p14:creationId xmlns:p14="http://schemas.microsoft.com/office/powerpoint/2010/main" xmlns="" val="2314427516"/>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كونطرةى ظيينالةسالى 1815:- </a:t>
            </a:r>
            <a:r>
              <a:rPr lang="en-US" dirty="0">
                <a:cs typeface="Ali_K_Alwand" pitchFamily="2" charset="-78"/>
              </a:rPr>
              <a:t/>
            </a:r>
            <a:br>
              <a:rPr lang="en-US" dirty="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بةثىَ ى ثةيماننامةى ثاريس 1814 ثاش دةست لةكاركيشانةوةى ناثليون برياردرا كونطرةيةك بةبةشدارى نوينةرانى ئةوروثا لةظيينا ببةستريت كةرووسيا وئوتريس وثرووس وبةريتانيا ضةند وولاتيكى تر ببةستريت تةنها ئيمثؤاتورى عوسمانى بةشدارى نةكرد بو دابةشكردنى ئةم شوينانةى فرنسا لةئةوروثا داطيرى كردبوو.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145</a:t>
            </a:fld>
            <a:endParaRPr lang="ar-IQ"/>
          </a:p>
        </p:txBody>
      </p:sp>
    </p:spTree>
    <p:extLst>
      <p:ext uri="{BB962C8B-B14F-4D97-AF65-F5344CB8AC3E}">
        <p14:creationId xmlns:p14="http://schemas.microsoft.com/office/powerpoint/2010/main" xmlns="" val="201094700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بةريتانيا لةبيرى بالادةستى هيزى دةريايى دابوو بو ئةم مةبةستة بى لايةنى فرنساورووسيا ثيويست بوو بوكةمكردنةوةى نفوزى فرنسا لةئيتاليا وبةريتانيا رةزامةندى خوى بو دةسةلاتى ئوتريش بةسةر ئةم وولاتة دةربرى . ميرنيشينةكانى ئةلمانيا لةذير ضاوديرى هاوبةشى ئوتريش وثرووس دابن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146</a:t>
            </a:fld>
            <a:endParaRPr lang="ar-IQ"/>
          </a:p>
        </p:txBody>
      </p:sp>
    </p:spTree>
    <p:extLst>
      <p:ext uri="{BB962C8B-B14F-4D97-AF65-F5344CB8AC3E}">
        <p14:creationId xmlns:p14="http://schemas.microsoft.com/office/powerpoint/2010/main" xmlns="" val="380835649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وولاتانى بةشدار لةرووى هيزةوة يةكسان نةبوون بةلام لةرووى مافةوة يةكسان بوون لةكونطرةى ظيينا ثولونيا بةرةسمى لةنيوان رووسياونةمساو ثرووس دابةش بوو. </a:t>
            </a:r>
            <a:endParaRPr lang="ar-IQ" dirty="0" smtClean="0">
              <a:cs typeface="Ali_K_Alwand" pitchFamily="2" charset="-78"/>
            </a:endParaRPr>
          </a:p>
          <a:p>
            <a:pPr marL="0" indent="0" algn="just">
              <a:buNone/>
            </a:pPr>
            <a:r>
              <a:rPr lang="ar-IQ" dirty="0" smtClean="0">
                <a:cs typeface="Ali_K_Alwand" pitchFamily="2" charset="-78"/>
              </a:rPr>
              <a:t>تةواوى </a:t>
            </a:r>
            <a:r>
              <a:rPr lang="ar-IQ" dirty="0">
                <a:cs typeface="Ali_K_Alwand" pitchFamily="2" charset="-78"/>
              </a:rPr>
              <a:t>ئةو ثاشايانةى لادرابوون لةسةردةمى ناثليون هةموو طةرانةوة سةر دةسةلات ئةوانةى لةسةردةسةلات بوون كةبةلينيان بةخةلك دابوو لةبةلينةكانيان ثاشطةزبوونةوة.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147</a:t>
            </a:fld>
            <a:endParaRPr lang="ar-IQ"/>
          </a:p>
        </p:txBody>
      </p:sp>
    </p:spTree>
    <p:extLst>
      <p:ext uri="{BB962C8B-B14F-4D97-AF65-F5344CB8AC3E}">
        <p14:creationId xmlns:p14="http://schemas.microsoft.com/office/powerpoint/2010/main" xmlns="" val="52596672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35DC0B29-E57D-413D-8CBD-EFBB9208FD88}" type="slidenum">
              <a:rPr lang="ar-IQ" smtClean="0"/>
              <a:pPr/>
              <a:t>148</a:t>
            </a:fld>
            <a:endParaRPr lang="ar-IQ"/>
          </a:p>
        </p:txBody>
      </p:sp>
    </p:spTree>
    <p:extLst>
      <p:ext uri="{BB962C8B-B14F-4D97-AF65-F5344CB8AC3E}">
        <p14:creationId xmlns:p14="http://schemas.microsoft.com/office/powerpoint/2010/main" xmlns="" val="3330662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ستانلى هوَفمان ثيَي واية ودةليت مةيدانى زانيارى بوَ ثةيوةندية نيَودةولةتيةكان مةبةست ئةو فاكتةرو ضالاكية كاريطةرانةية لةسةر سياسةتى دةرةكى هةروةها لةسةر هيزى ئةو يةكة سةرةكيانةى كة جيهانى ئيَمة ثيَكى دةهيَنن.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15</a:t>
            </a:fld>
            <a:endParaRPr lang="ar-IQ"/>
          </a:p>
        </p:txBody>
      </p:sp>
    </p:spTree>
    <p:extLst>
      <p:ext uri="{BB962C8B-B14F-4D97-AF65-F5344CB8AC3E}">
        <p14:creationId xmlns:p14="http://schemas.microsoft.com/office/powerpoint/2010/main" xmlns="" val="1098877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هوَلستى ثيَى واية ودةليت:- ثةيوةندية نيَودةولةتيةكان دروست دةبيَت لةناو هةموو كومةلةيةك وهةموو قةوارة سياسيةكان لةدةولةت و هوَزو شارو ئيمثراتوَريةت .</a:t>
            </a:r>
            <a:endParaRPr lang="en-US" dirty="0">
              <a:cs typeface="Ali_K_Alwand" pitchFamily="2" charset="-78"/>
            </a:endParaRPr>
          </a:p>
          <a:p>
            <a:pPr marL="0" indent="0" algn="just">
              <a:buNone/>
            </a:pPr>
            <a:r>
              <a:rPr lang="ar-IQ" dirty="0">
                <a:cs typeface="Ali_K_Alwand" pitchFamily="2" charset="-78"/>
              </a:rPr>
              <a:t>مارت ثيَى واية ودةليت كومةلةيةك لةئالوطوريةكانة كةسنوورى دةولةت تيَدةثةريَنن.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16</a:t>
            </a:fld>
            <a:endParaRPr lang="ar-IQ"/>
          </a:p>
        </p:txBody>
      </p:sp>
    </p:spTree>
    <p:extLst>
      <p:ext uri="{BB962C8B-B14F-4D97-AF65-F5344CB8AC3E}">
        <p14:creationId xmlns:p14="http://schemas.microsoft.com/office/powerpoint/2010/main" xmlns="" val="2906395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دانيال كولار ثيَى واية زانستيكى نوىَ يةو ياساو بنةماكانى لةدواى جةنطى يةكةمى جيهانى دارِيَذراوةو بةشيوةيةكى خيَراثيشكةوتنى بةخوَيةوة بينيوة. </a:t>
            </a:r>
            <a:endParaRPr lang="ar-IQ" dirty="0" smtClean="0">
              <a:cs typeface="Ali_K_Alwand" pitchFamily="2" charset="-78"/>
            </a:endParaRPr>
          </a:p>
          <a:p>
            <a:pPr marL="0" indent="0" algn="just">
              <a:buNone/>
            </a:pPr>
            <a:r>
              <a:rPr lang="ar-IQ" dirty="0" smtClean="0">
                <a:cs typeface="Ali_K_Alwand" pitchFamily="2" charset="-78"/>
              </a:rPr>
              <a:t>لةدواى </a:t>
            </a:r>
            <a:r>
              <a:rPr lang="ar-IQ" dirty="0">
                <a:cs typeface="Ali_K_Alwand" pitchFamily="2" charset="-78"/>
              </a:rPr>
              <a:t>جةنطى دووةمى جيهان بةم شوةية ثيناسةى دةكات :  ثةيوةندية ئاشتى و دوذمنكارييةكانى نيوان دةولةتان وهةروةها رولى ريكخراوة نيودةولةتيةكانيش لةخوَ دةطريت . كاريطةريةكانى هيزة نيشتمانيةكان وهةموو ئالوطورى و ئةو ضالاكيانةش لةخودةطريت كة سنورى نيوان دةولةتييةكان تيَدةثةريَنن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17</a:t>
            </a:fld>
            <a:endParaRPr lang="ar-IQ"/>
          </a:p>
        </p:txBody>
      </p:sp>
    </p:spTree>
    <p:extLst>
      <p:ext uri="{BB962C8B-B14F-4D97-AF65-F5344CB8AC3E}">
        <p14:creationId xmlns:p14="http://schemas.microsoft.com/office/powerpoint/2010/main" xmlns="" val="1323019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a:buNone/>
            </a:pPr>
            <a:r>
              <a:rPr lang="ar-IQ" dirty="0">
                <a:cs typeface="Ali_K_Alwand" pitchFamily="2" charset="-78"/>
              </a:rPr>
              <a:t>كوينس رايت ثيَى واية ودةليت: </a:t>
            </a:r>
            <a:endParaRPr lang="ar-IQ" dirty="0" smtClean="0">
              <a:cs typeface="Ali_K_Alwand" pitchFamily="2" charset="-78"/>
            </a:endParaRPr>
          </a:p>
          <a:p>
            <a:pPr marL="0" indent="0" algn="just">
              <a:buNone/>
            </a:pPr>
            <a:r>
              <a:rPr lang="ar-IQ" dirty="0" smtClean="0">
                <a:cs typeface="Ali_K_Alwand" pitchFamily="2" charset="-78"/>
              </a:rPr>
              <a:t>ثةيوةنديةكى </a:t>
            </a:r>
            <a:r>
              <a:rPr lang="ar-IQ" dirty="0">
                <a:cs typeface="Ali_K_Alwand" pitchFamily="2" charset="-78"/>
              </a:rPr>
              <a:t>طشتطيرة طشت ثةيوةندية جياجياكانى كومةلةكان لة ثةيوةندية نيَودةولةتيةكان لةخودةطريَت جا ليرةدا ثةيوةندى فةرمى بيت يان نافةرمى .</a:t>
            </a:r>
            <a:endParaRPr lang="en-US" dirty="0">
              <a:cs typeface="Ali_K_Alwand" pitchFamily="2" charset="-78"/>
            </a:endParaRPr>
          </a:p>
          <a:p>
            <a:pPr marL="0" indent="0" algn="just">
              <a:buNone/>
            </a:pPr>
            <a:r>
              <a:rPr lang="ar-IQ" dirty="0">
                <a:cs typeface="Ali_K_Alwand" pitchFamily="2" charset="-78"/>
              </a:rPr>
              <a:t>فريدريك هارتمان : هةموو بةيةكطةيشتنةكانى نيوان دةولةتان جموجولى طةلان وهزرةكانيان وكالاكانيان لةخوَدةطريت لةتيثةراندنى سنوورى نيشتمانى . </a:t>
            </a:r>
            <a:endParaRPr lang="en-US" dirty="0">
              <a:cs typeface="Ali_K_Alwand" pitchFamily="2" charset="-78"/>
            </a:endParaRPr>
          </a:p>
          <a:p>
            <a:pPr marL="0" indent="0" algn="just">
              <a:buNone/>
            </a:pPr>
            <a:r>
              <a:rPr lang="ar-IQ" dirty="0">
                <a:cs typeface="Ali_K_Alwand" pitchFamily="2" charset="-78"/>
              </a:rPr>
              <a:t>جون بورتون دةليت: ئةو زانستةية كة طرنطى دةدات بةتيَبينى كردن و راظةكردن و ريكخستن لةثيناو شيكردنةوةوثيشبينى كردندا.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18</a:t>
            </a:fld>
            <a:endParaRPr lang="ar-IQ"/>
          </a:p>
        </p:txBody>
      </p:sp>
    </p:spTree>
    <p:extLst>
      <p:ext uri="{BB962C8B-B14F-4D97-AF65-F5344CB8AC3E}">
        <p14:creationId xmlns:p14="http://schemas.microsoft.com/office/powerpoint/2010/main" xmlns="" val="31160957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ضةند رةهةنديكى هاوبةش لةكوَى ثيناسةكان بوَمان دةردةخات كةلة ثةيوةندية نيَودةولةتيةكان دةردةكةون لةوانة:-</a:t>
            </a:r>
            <a:endParaRPr lang="en-US" dirty="0">
              <a:cs typeface="Ali_K_Alwand" pitchFamily="2" charset="-78"/>
            </a:endParaRPr>
          </a:p>
          <a:p>
            <a:pPr algn="just"/>
            <a:r>
              <a:rPr lang="ar-IQ" dirty="0">
                <a:cs typeface="Ali_K_Alwand" pitchFamily="2" charset="-78"/>
              </a:rPr>
              <a:t>1- دياردةيةكى فراوانةلةئالوطورثيَكردن وتيكةلبوون كة سنورى نيشتمانى دةولةت تيَدةثةريَنن </a:t>
            </a:r>
            <a:endParaRPr lang="en-US" dirty="0">
              <a:cs typeface="Ali_K_Alwand" pitchFamily="2" charset="-78"/>
            </a:endParaRPr>
          </a:p>
          <a:p>
            <a:pPr algn="just"/>
            <a:r>
              <a:rPr lang="ar-IQ" dirty="0">
                <a:cs typeface="Ali_K_Alwand" pitchFamily="2" charset="-78"/>
              </a:rPr>
              <a:t>2- تةنها ثةيوةندية فةرميةكانى وولاتان ناطريَتةوة بةلكو زوربةى جار ثةيوةندية نافةرميةكانيش دةطريتةوة تةنها لايةنةكان دةولةت نين بةلكو يةكةو كاراكتةرو ياريزانةكانيشة لةثال دةولةت</a:t>
            </a:r>
            <a:r>
              <a:rPr lang="ar-IQ" dirty="0" smtClean="0">
                <a:cs typeface="Ali_K_Alwand" pitchFamily="2" charset="-78"/>
              </a:rPr>
              <a:t>.</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19</a:t>
            </a:fld>
            <a:endParaRPr lang="ar-IQ"/>
          </a:p>
        </p:txBody>
      </p:sp>
    </p:spTree>
    <p:extLst>
      <p:ext uri="{BB962C8B-B14F-4D97-AF65-F5344CB8AC3E}">
        <p14:creationId xmlns:p14="http://schemas.microsoft.com/office/powerpoint/2010/main" xmlns="" val="4149926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ضةمك و ثيَناسةى ثةيوةندية نيَودةولةتيةكان</a:t>
            </a:r>
            <a:r>
              <a:rPr lang="en-US" dirty="0">
                <a:cs typeface="Ali_K_Alwand" pitchFamily="2" charset="-78"/>
              </a:rPr>
              <a:t/>
            </a:r>
            <a:br>
              <a:rPr lang="en-US" dirty="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هةنديَك ثيَيان واية كة ثةيوةندية نيَودةولةتيةكان جطة لةدياريدةيةكى كومةلايةتى شتيَكى تر نية يان تةنها ضةند زنجيرةيةكن كة لةئالوطوَركردنى بابةتة مادى و مةعنةويةكان كةلةضوارضيوةيةكى كومةلايةتيدا ئةنجام دةدريَت بةم شيوةيةش ثةيوةندية </a:t>
            </a:r>
            <a:r>
              <a:rPr lang="ar-IQ" dirty="0" smtClean="0">
                <a:cs typeface="Ali_K_Alwand" pitchFamily="2" charset="-78"/>
              </a:rPr>
              <a:t>نيَودةولةتيةكان هيض </a:t>
            </a:r>
            <a:r>
              <a:rPr lang="ar-IQ" dirty="0">
                <a:cs typeface="Ali_K_Alwand" pitchFamily="2" charset="-78"/>
              </a:rPr>
              <a:t>جياوازيةكى لةرووى ناوةروكةوة نية لةو ثةيوةندية كومةلاياتييانةى كة لةضوارضيوةى نيشتمانى ناوةخوَيدا ثيادة دةكريَن.</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a:t>
            </a:fld>
            <a:endParaRPr lang="ar-IQ"/>
          </a:p>
        </p:txBody>
      </p:sp>
    </p:spTree>
    <p:extLst>
      <p:ext uri="{BB962C8B-B14F-4D97-AF65-F5344CB8AC3E}">
        <p14:creationId xmlns:p14="http://schemas.microsoft.com/office/powerpoint/2010/main" xmlns="" val="1872924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3- ئةو كاتةى باسى ثةيوةندية نيَودةولةتيةكان دةكةين مةبةست ليَى ثةيوةندية نيَودةولةتانة بةلام دةبىَ ئةوةش بزانين كة ثةيوةندية نيَودةولةتيةكان رةنطدانةوةى ذمارةيةكى زورى بةيةكطةيشتنى نيوان كاراكتةرو ضالاكيةكانى ريكخراوة نيودةولةتيةكان و كومثانيا فرة رةطةزةكان و دامةزراوة روشنبيرةكانة. </a:t>
            </a:r>
            <a:endParaRPr lang="en-US" dirty="0">
              <a:cs typeface="Ali_K_Alwand" pitchFamily="2" charset="-78"/>
            </a:endParaRPr>
          </a:p>
          <a:p>
            <a:pPr algn="just"/>
            <a:r>
              <a:rPr lang="ar-IQ" dirty="0">
                <a:cs typeface="Ali_K_Alwand" pitchFamily="2" charset="-78"/>
              </a:rPr>
              <a:t>4- ثةيوةندية سياسية نيَودةولةتيةكان ئةو ثةيوةنديانةية كةثرس و بابةتة سياسيةكان لةخوَدةطريَت  يان ئةو بابةتانةى كة رةهةندو كاريطةرى سياسيان هةية.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20</a:t>
            </a:fld>
            <a:endParaRPr lang="ar-IQ"/>
          </a:p>
        </p:txBody>
      </p:sp>
    </p:spTree>
    <p:extLst>
      <p:ext uri="{BB962C8B-B14F-4D97-AF65-F5344CB8AC3E}">
        <p14:creationId xmlns:p14="http://schemas.microsoft.com/office/powerpoint/2010/main" xmlns="" val="10431094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a:cs typeface="Ali_K_Alwand" pitchFamily="2" charset="-78"/>
              </a:rPr>
              <a:t>لة كوتايدا دةتوانين بليَين ثةيوةندية </a:t>
            </a:r>
            <a:r>
              <a:rPr lang="ar-IQ" dirty="0" smtClean="0">
                <a:cs typeface="Ali_K_Alwand" pitchFamily="2" charset="-78"/>
              </a:rPr>
              <a:t>نيَودةولةتيةكان</a:t>
            </a:r>
          </a:p>
          <a:p>
            <a:pPr marL="0" indent="0" algn="just">
              <a:buNone/>
            </a:pPr>
            <a:r>
              <a:rPr lang="ar-IQ" dirty="0" smtClean="0">
                <a:cs typeface="Ali_K_Alwand" pitchFamily="2" charset="-78"/>
              </a:rPr>
              <a:t> </a:t>
            </a:r>
            <a:r>
              <a:rPr lang="ar-IQ" dirty="0">
                <a:cs typeface="Ali_K_Alwand" pitchFamily="2" charset="-78"/>
              </a:rPr>
              <a:t>ئةو زانستةية كة هةموو ئةو تيكةلاوبوون وكارليكردنة نيو دةولةتيانةى كة لةكومةلطاى نيودةولةتييدا روودةدةن لةخودةطريت </a:t>
            </a:r>
            <a:r>
              <a:rPr lang="ar-IQ" dirty="0" smtClean="0">
                <a:cs typeface="Ali_K_Alwand" pitchFamily="2" charset="-78"/>
              </a:rPr>
              <a:t>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21</a:t>
            </a:fld>
            <a:endParaRPr lang="ar-IQ"/>
          </a:p>
        </p:txBody>
      </p:sp>
    </p:spTree>
    <p:extLst>
      <p:ext uri="{BB962C8B-B14F-4D97-AF65-F5344CB8AC3E}">
        <p14:creationId xmlns:p14="http://schemas.microsoft.com/office/powerpoint/2010/main" xmlns="" val="5535194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لةثاليشدا كومةليك كاراكتةرى لاوةكى تر لة ريكخراو و دامةزراوة نيودةولةتيةكان وكومثانيا فرة رةطةزو ثارت وكيانة سياسيةكانيش هةن سةرةراى ئةوةى بابةتة سةرةكيةكانى ثةيوةندية نيَودةولةتيةكان بريتين لة دوَزة جيهانيةكانى ثةيوةست بةئاشتى وسةقامطيرى وململانيَ و جةنط وهاوكارى ودبلوماسى لةهةموو ئاست و بوارةكانى ذيانى سياسى وئابورى كومةلايةتى و كلتورى ئايدولوذى وروشنبيرى وكارليك و تيكةلاوبوون ئةنجام دةدريت.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22</a:t>
            </a:fld>
            <a:endParaRPr lang="ar-IQ"/>
          </a:p>
        </p:txBody>
      </p:sp>
    </p:spTree>
    <p:extLst>
      <p:ext uri="{BB962C8B-B14F-4D97-AF65-F5344CB8AC3E}">
        <p14:creationId xmlns:p14="http://schemas.microsoft.com/office/powerpoint/2010/main" xmlns="" val="25506103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ar-IQ" dirty="0">
                <a:cs typeface="Ali_K_Alwand" pitchFamily="2" charset="-78"/>
              </a:rPr>
              <a:t>دةركةوتنى ثةيوةندية نيَودةولةتيةكان وةك زانست</a:t>
            </a:r>
            <a:endParaRPr lang="en-US" dirty="0">
              <a:cs typeface="Ali_K_Alwand" pitchFamily="2" charset="-78"/>
            </a:endParaRPr>
          </a:p>
        </p:txBody>
      </p:sp>
      <p:sp>
        <p:nvSpPr>
          <p:cNvPr id="3" name="Content Placeholder 2"/>
          <p:cNvSpPr>
            <a:spLocks noGrp="1"/>
          </p:cNvSpPr>
          <p:nvPr>
            <p:ph idx="1"/>
          </p:nvPr>
        </p:nvSpPr>
        <p:spPr/>
        <p:txBody>
          <a:bodyPr>
            <a:normAutofit lnSpcReduction="10000"/>
          </a:bodyPr>
          <a:lstStyle/>
          <a:p>
            <a:pPr marL="0" indent="0" algn="just">
              <a:buNone/>
            </a:pPr>
            <a:r>
              <a:rPr lang="ar-IQ" dirty="0"/>
              <a:t>1</a:t>
            </a:r>
            <a:r>
              <a:rPr lang="ar-IQ" dirty="0">
                <a:cs typeface="Ali_K_Alwand" pitchFamily="2" charset="-78"/>
              </a:rPr>
              <a:t>-  ريكةوتنى هةردوو نوينةرى بةريتانياو وولايةتة يةكطرتوةكانى ئةمريكا لةسةرو بةندى كونطرةى ئاشتةوايى لةثاريس لةسالى 1919لةسةر دروستكردنى دامةزراوةوناوةندى ئةكاديمى تايبةت بةم بوارة لةهةردوو وولاتدا.</a:t>
            </a:r>
            <a:endParaRPr lang="en-US" dirty="0">
              <a:cs typeface="Ali_K_Alwand" pitchFamily="2" charset="-78"/>
            </a:endParaRPr>
          </a:p>
          <a:p>
            <a:pPr marL="0" indent="0" algn="just">
              <a:buNone/>
            </a:pPr>
            <a:r>
              <a:rPr lang="ar-IQ" dirty="0">
                <a:cs typeface="Ali_K_Alwand" pitchFamily="2" charset="-78"/>
              </a:rPr>
              <a:t>2- دامةزراندنى يةكةمين كورسى زانستى تايبةت بةخويندنى بابةتى ثةيوةندية نيَودةولةتيةكان لةذير ناوى سياسةتى نيو دةولةتى لةزانكوَى ويَلزى بةريتانى شارى ئةبرسوَيسلةسالى 1919دوابةدواى ئةويش زانكوكانى ترى بةريتانياوئةمريكا وةك مةيدانيكى ئةكاديمى سةربةخوَي خاوةن ريساو بنةماى ئةكاديمى تايبةت.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23</a:t>
            </a:fld>
            <a:endParaRPr lang="ar-IQ"/>
          </a:p>
        </p:txBody>
      </p:sp>
    </p:spTree>
    <p:extLst>
      <p:ext uri="{BB962C8B-B14F-4D97-AF65-F5344CB8AC3E}">
        <p14:creationId xmlns:p14="http://schemas.microsoft.com/office/powerpoint/2010/main" xmlns="" val="21176454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3- لةسالى 1920 لةلةندةن ثةيمانطاى ثادشاى بةريتانيانى بوَكاروبارى نيودةولةتى  دامةزرا وةك دامةزراوةيةكى ناحكومى كة ثيَطةيةكى طرنطى هةبوو لةنيوةندة ئةكاديميةكانى جيهان بةمةبةستى ليكدانةوةوشيكارى كردنى رووداوةنيودةولةتيةكان وثيشكةشكردن ودةرخستنى راستيةكان لةسةر رووداوةكان. </a:t>
            </a:r>
            <a:endParaRPr lang="en-US" dirty="0">
              <a:cs typeface="Ali_K_Alwand" pitchFamily="2" charset="-78"/>
            </a:endParaRPr>
          </a:p>
          <a:p>
            <a:pPr algn="just"/>
            <a:r>
              <a:rPr lang="ar-IQ" dirty="0">
                <a:cs typeface="Ali_K_Alwand" pitchFamily="2" charset="-78"/>
              </a:rPr>
              <a:t>4- لةسالى 1921 ئةنجومةنى ئةمريكى بوَ ثةيوةندية دةرةكيةكان دامةزرا كة يةكيك بووة لة ثرِ كاريطةرترين ئةو ناوةندو دامةزراوة ناحكومييانةى كةكاريطةرى زوريان دروستكردووة لةسةر سياسةتى دةرةكى ئةمريكا.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24</a:t>
            </a:fld>
            <a:endParaRPr lang="ar-IQ"/>
          </a:p>
        </p:txBody>
      </p:sp>
    </p:spTree>
    <p:extLst>
      <p:ext uri="{BB962C8B-B14F-4D97-AF65-F5344CB8AC3E}">
        <p14:creationId xmlns:p14="http://schemas.microsoft.com/office/powerpoint/2010/main" xmlns="" val="510154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just">
              <a:buNone/>
            </a:pPr>
            <a:r>
              <a:rPr lang="ar-IQ" dirty="0">
                <a:cs typeface="Ali_K_Alwand" pitchFamily="2" charset="-78"/>
              </a:rPr>
              <a:t>بةريتانياو ئةمريكا لةثيشةوةبوونة ودةستثيشخةربوونة لةمةيدانى ناساندن و طرنطدان بة ثةيوةندية نيَودةولةتيةكان . بةريتانياو ئةمريكا لة ثيشةوةى وولاتان بوون لةثرسى طرنطى دان بةو بابةتة ضونكة بةشيوةيةكى يةكجار طةورةوبةرفراوان باوةشيان بو ئةم زانستة كردةوة بةتايبةتى لةثاش جةنطى جيهانى يةكةم </a:t>
            </a:r>
            <a:r>
              <a:rPr lang="ar-IQ" dirty="0" smtClean="0">
                <a:cs typeface="Ali_K_Alwand" pitchFamily="2" charset="-78"/>
              </a:rPr>
              <a:t>.</a:t>
            </a:r>
          </a:p>
          <a:p>
            <a:pPr marL="0" indent="0" algn="just">
              <a:buNone/>
            </a:pPr>
            <a:r>
              <a:rPr lang="ar-IQ" dirty="0" smtClean="0">
                <a:cs typeface="Ali_K_Alwand" pitchFamily="2" charset="-78"/>
              </a:rPr>
              <a:t> </a:t>
            </a:r>
            <a:r>
              <a:rPr lang="ar-IQ" dirty="0">
                <a:cs typeface="Ali_K_Alwand" pitchFamily="2" charset="-78"/>
              </a:rPr>
              <a:t>تاواى ليهات دواى جةنطى دووةمى جيهان وةك زانستيكى سةربةخوَ دةخويَندرا لةزوربةى زانكوكانى وولاتانى ئةوروثا. لةروذطارى ئةمروماندا دةبينين ئةم زانستة تاض رادةيةك طةشةى كردووة وبايةخ و طرنطى ثيضدةدريَت بةجوريك طرنطيةكةى بوَ دةولةت لة تةواوى زانستةكانى تر زياترة.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25</a:t>
            </a:fld>
            <a:endParaRPr lang="ar-IQ"/>
          </a:p>
        </p:txBody>
      </p:sp>
    </p:spTree>
    <p:extLst>
      <p:ext uri="{BB962C8B-B14F-4D97-AF65-F5344CB8AC3E}">
        <p14:creationId xmlns:p14="http://schemas.microsoft.com/office/powerpoint/2010/main" xmlns="" val="19736912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ئةم زانستة  خودى خوى وابةستةية وسوود وةردةطريت لةكومةليك زانستى ترةوة وةك دةروونى –ئابورى –ياسا—ميذوو-دبلوماسيةت-جوطرافيا بةحوكمى ئةوةى ئةو بابةتانةى ئةو زانستة راظةيان دةكات وطرنطيان ثيدةدات فرة رةهةندن  لةسياسى وئابورى وسةربازى و روشنبيرى بةجوريك واى كردووة ئةو ثةيوةنديانة ثيويستى بةوة هةبيت سوود لةزانستةكانى تريش وةربطريت .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26</a:t>
            </a:fld>
            <a:endParaRPr lang="ar-IQ"/>
          </a:p>
        </p:txBody>
      </p:sp>
    </p:spTree>
    <p:extLst>
      <p:ext uri="{BB962C8B-B14F-4D97-AF65-F5344CB8AC3E}">
        <p14:creationId xmlns:p14="http://schemas.microsoft.com/office/powerpoint/2010/main" xmlns="" val="11373206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cs typeface="Ali_K_Alwand" pitchFamily="2" charset="-78"/>
              </a:rPr>
              <a:t>فاكتةرة </a:t>
            </a:r>
            <a:r>
              <a:rPr lang="ar-IQ" b="1" dirty="0">
                <a:cs typeface="Ali_K_Alwand" pitchFamily="2" charset="-78"/>
              </a:rPr>
              <a:t>دةستنيشانكةرو كاريطةريةكان لةسةر ثةيوةندية نيو دةولةتيةكان </a:t>
            </a: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ديارة مةبةستمان ليرةدا ئةو فاكتةرو هوكارانةية كة كاريطةريةكى </a:t>
            </a:r>
            <a:r>
              <a:rPr lang="ar-IQ" dirty="0" smtClean="0">
                <a:cs typeface="Ali_K_Alwand" pitchFamily="2" charset="-78"/>
              </a:rPr>
              <a:t>يةكةمجار </a:t>
            </a:r>
            <a:r>
              <a:rPr lang="ar-IQ" dirty="0">
                <a:cs typeface="Ali_K_Alwand" pitchFamily="2" charset="-78"/>
              </a:rPr>
              <a:t>طةورةيان هةية لةسةر سياسةتى دةرةكى دةولةت وئاراستةكردنى </a:t>
            </a:r>
            <a:endParaRPr lang="ar-IQ" dirty="0" smtClean="0">
              <a:cs typeface="Ali_K_Alwand" pitchFamily="2" charset="-78"/>
            </a:endParaRPr>
          </a:p>
          <a:p>
            <a:pPr marL="0" indent="0" algn="just">
              <a:buNone/>
            </a:pPr>
            <a:r>
              <a:rPr lang="ar-IQ" dirty="0" smtClean="0">
                <a:cs typeface="Ali_K_Alwand" pitchFamily="2" charset="-78"/>
              </a:rPr>
              <a:t>دواجار </a:t>
            </a:r>
            <a:r>
              <a:rPr lang="ar-IQ" dirty="0">
                <a:cs typeface="Ali_K_Alwand" pitchFamily="2" charset="-78"/>
              </a:rPr>
              <a:t>هةر ئةو فاكتةرانةن هيل و رةهةندة جياوازةكانى ثةيوةندية نيو دةولةتيةكان دةستنيشان دةكةن لةثرسةكانى ئاشتى وململانيَى وجةنطدا ديارة ئةو فاكتةرانةش دواجار خويان نمايش دةكةن و بةرجةستة دةبن لةهيزى دةولةت.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27</a:t>
            </a:fld>
            <a:endParaRPr lang="ar-IQ"/>
          </a:p>
        </p:txBody>
      </p:sp>
    </p:spTree>
    <p:extLst>
      <p:ext uri="{BB962C8B-B14F-4D97-AF65-F5344CB8AC3E}">
        <p14:creationId xmlns:p14="http://schemas.microsoft.com/office/powerpoint/2010/main" xmlns="" val="36752898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بابةتى هيزى دةولةت يةكيك بوة لةو ثرس و بابةتانةى هةر لةكوندا فكرى سياسى طرنطى ثيداوة وليكولينةوةى لةسةر كردووة لة فكرى يونانى كون دةيانروانية هيزى دةولةت وةك ئةوةى بريتي بيت لة ثةيوةندى لةنيوان سياسةتى ناوةخويى و دةرةكى. </a:t>
            </a:r>
            <a:endParaRPr lang="en-US" dirty="0">
              <a:cs typeface="Ali_K_Alwand" pitchFamily="2" charset="-78"/>
            </a:endParaRPr>
          </a:p>
          <a:p>
            <a:pPr marL="0" indent="0" algn="just">
              <a:buNone/>
            </a:pPr>
            <a:r>
              <a:rPr lang="ar-IQ" dirty="0">
                <a:cs typeface="Ali_K_Alwand" pitchFamily="2" charset="-78"/>
              </a:rPr>
              <a:t>ئةفلاتون بونموونة طرنطى بة ليكولينةوةى ئةوة دةدا كة باشترين ثيطةى </a:t>
            </a:r>
            <a:r>
              <a:rPr lang="ar-IQ" dirty="0" smtClean="0">
                <a:cs typeface="Ali_K_Alwand" pitchFamily="2" charset="-78"/>
              </a:rPr>
              <a:t>جوطرافى </a:t>
            </a:r>
            <a:r>
              <a:rPr lang="ar-IQ" dirty="0">
                <a:cs typeface="Ali_K_Alwand" pitchFamily="2" charset="-78"/>
              </a:rPr>
              <a:t>بو شار دةولةتى يونانى ئةو ثيطةية كةكةنار دةولةتى تيدا نةبيت ضونكة كةنار دةريا بازرطانى دةخولقينيت و بازرطانى كومةليك طرفتى لىَ دةكةويتةوة</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28</a:t>
            </a:fld>
            <a:endParaRPr lang="ar-IQ"/>
          </a:p>
        </p:txBody>
      </p:sp>
    </p:spTree>
    <p:extLst>
      <p:ext uri="{BB962C8B-B14F-4D97-AF65-F5344CB8AC3E}">
        <p14:creationId xmlns:p14="http://schemas.microsoft.com/office/powerpoint/2010/main" xmlns="" val="2945936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ئةرستو هيزى دةولةت دةبةستيتةوة بةتواناى دةولةت لةسةر ئةداكردنى كاروضالاكيةكانى بوطةرةنتى كردن ورازى كردنى هاولاتيان وفةراهةم كردنى خوشطوزةرانى بو كومةلطا نةك تةنها ثاريزطارى كردن لة ذيانيان. </a:t>
            </a:r>
            <a:endParaRPr lang="en-US" dirty="0">
              <a:cs typeface="Ali_K_Alwand" pitchFamily="2" charset="-78"/>
            </a:endParaRPr>
          </a:p>
          <a:p>
            <a:pPr marL="0" indent="0" algn="just">
              <a:buNone/>
            </a:pPr>
            <a:r>
              <a:rPr lang="ar-IQ" dirty="0">
                <a:cs typeface="Ali_K_Alwand" pitchFamily="2" charset="-78"/>
              </a:rPr>
              <a:t>ماكياظيلى جةخت لةسةر طرنطى فاكتةرى جوطرافى و سةربازى و ثالثشتى ناوةخويى بو فةرمانرةوا دةكاتةوة وهيزى سةركردةى كاريزمى بةفاكتةريكى طرنط دادةنيت لةثيوانة كردنى هيزى دةولةت وكاريطةرى لةسةر ثةيوةندية دةرةكيةكانى .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29</a:t>
            </a:fld>
            <a:endParaRPr lang="ar-IQ"/>
          </a:p>
        </p:txBody>
      </p:sp>
    </p:spTree>
    <p:extLst>
      <p:ext uri="{BB962C8B-B14F-4D97-AF65-F5344CB8AC3E}">
        <p14:creationId xmlns:p14="http://schemas.microsoft.com/office/powerpoint/2010/main" xmlns="" val="4221629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a:cs typeface="Ali_K_Alwand" pitchFamily="2" charset="-78"/>
              </a:rPr>
              <a:t>ئةوةى كةجياى دةكاتةوة ئةو ضوار ضيوةية كة تيادا ثرس و بابةتةكان ثراكتيزة دةكريَن وتيكةلاوبوون وضالاكيةكان ئالوطوريان ثيَوة دةكريَت ئالوطوريةكان لةنيوان دةولةتاندا ئةنجام دةدرين كةئةويش ثيَى دةوتريت كومةلطاى نيودةولةتى .  هةروةها هةنديك لايةن ناوى جياجيا دةبةخشنة ثةيوةندية نيَودةولةتيةكان كةبةجوريك تيكةلاوبونيك بةدى دةكريت لةرووى زاراوةييةوة بونموونة  هةنديك ناوى دةبةن بة كارووبارى دةرةكى  يان سياسةتى نيودةولةتى يان كاروبارى جيهانى يان كاروبارى نيودةولةتى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a:t>
            </a:fld>
            <a:endParaRPr lang="ar-IQ"/>
          </a:p>
        </p:txBody>
      </p:sp>
    </p:spTree>
    <p:extLst>
      <p:ext uri="{BB962C8B-B14F-4D97-AF65-F5344CB8AC3E}">
        <p14:creationId xmlns:p14="http://schemas.microsoft.com/office/powerpoint/2010/main" xmlns="" val="20545453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لةدواى جةنطى جيهانى دووةم ثرسى هيزى دةولةت وكاريطةرى لةسةر ثةيوةندية نيو </a:t>
            </a:r>
            <a:r>
              <a:rPr lang="ar-IQ" dirty="0" smtClean="0">
                <a:cs typeface="Ali_K_Alwand" pitchFamily="2" charset="-78"/>
              </a:rPr>
              <a:t>دةولةتيةكان زياتر </a:t>
            </a:r>
            <a:r>
              <a:rPr lang="ar-IQ" dirty="0">
                <a:cs typeface="Ali_K_Alwand" pitchFamily="2" charset="-78"/>
              </a:rPr>
              <a:t>طرنطى ثيدرا و بوو بةمةسةلةيةكى طةورةى ثةيوةندية نيو دةولةتيةكان بةتايبةت لةدواى كتيبى زاناى ئةمريكى هانزمورطنتاو بةناوى سياسةت لةنيوان نةتةوةكان , ململانىَ لةثيناو هيزو دةسةلات لةسالى 1948.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30</a:t>
            </a:fld>
            <a:endParaRPr lang="ar-IQ"/>
          </a:p>
        </p:txBody>
      </p:sp>
    </p:spTree>
    <p:extLst>
      <p:ext uri="{BB962C8B-B14F-4D97-AF65-F5344CB8AC3E}">
        <p14:creationId xmlns:p14="http://schemas.microsoft.com/office/powerpoint/2010/main" xmlns="" val="1653312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ar-IQ" sz="3600" b="1" dirty="0">
                <a:cs typeface="Ali_K_Alwand" pitchFamily="2" charset="-78"/>
              </a:rPr>
              <a:t>لةثاش ئةمانة ضةند ئاراستةيةك بةدى دةكران لةمةر دةستنيشانكردنى هيزى دةولةت لة طورةثانى نيودةولةتيدا لةوانة</a:t>
            </a:r>
            <a:endParaRPr lang="en-US" sz="3600" dirty="0">
              <a:cs typeface="Ali_K_Alwand" pitchFamily="2" charset="-78"/>
            </a:endParaRPr>
          </a:p>
        </p:txBody>
      </p:sp>
      <p:sp>
        <p:nvSpPr>
          <p:cNvPr id="3" name="Content Placeholder 2"/>
          <p:cNvSpPr>
            <a:spLocks noGrp="1"/>
          </p:cNvSpPr>
          <p:nvPr>
            <p:ph idx="1"/>
          </p:nvPr>
        </p:nvSpPr>
        <p:spPr/>
        <p:txBody>
          <a:bodyPr>
            <a:normAutofit fontScale="92500"/>
          </a:bodyPr>
          <a:lstStyle/>
          <a:p>
            <a:pPr algn="just"/>
            <a:r>
              <a:rPr lang="ar-IQ" dirty="0">
                <a:cs typeface="Ali_K_Alwand" pitchFamily="2" charset="-78"/>
              </a:rPr>
              <a:t>1- ئاراستةيةك كة هيزى دةولةت طريدةدات وثةيوةستى دةكات بةفاكتةرى سةربازى لايةنطرانى ئةم ئاراستةية نيكولو ماكيافيلى . </a:t>
            </a:r>
            <a:endParaRPr lang="en-US" dirty="0">
              <a:cs typeface="Ali_K_Alwand" pitchFamily="2" charset="-78"/>
            </a:endParaRPr>
          </a:p>
          <a:p>
            <a:pPr algn="just"/>
            <a:r>
              <a:rPr lang="ar-IQ" dirty="0">
                <a:cs typeface="Ali_K_Alwand" pitchFamily="2" charset="-78"/>
              </a:rPr>
              <a:t>2- ئاراستةيةك كة هيزى دةولةت دةبةستيتةوة بة ثيطةى جوطرافى وةك لايةنى ئاسمانى - دةريايى- ووشكايى لايةنطرانى ئةفلاتون و ماكيندةرو سبيكمان. </a:t>
            </a:r>
            <a:endParaRPr lang="en-US" dirty="0">
              <a:cs typeface="Ali_K_Alwand" pitchFamily="2" charset="-78"/>
            </a:endParaRPr>
          </a:p>
          <a:p>
            <a:pPr algn="just"/>
            <a:r>
              <a:rPr lang="ar-IQ" dirty="0">
                <a:cs typeface="Ali_K_Alwand" pitchFamily="2" charset="-78"/>
              </a:rPr>
              <a:t>3- ئاراستةيةك كة هيزى دةولةت وابةستة دةكات بةشيوازوجورى حوكم و سيستةمى ناوةخويى دةولةت وكاريطةرى لةسةر رةفتارو هةلسوكةوتى دةرةكى دةولةت وثيطةى دةولةت لة كومةلطةى نيودةولةتيدا لايةنطرانى اليكس دى توكفيل- ئةرستو.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31</a:t>
            </a:fld>
            <a:endParaRPr lang="ar-IQ"/>
          </a:p>
        </p:txBody>
      </p:sp>
    </p:spTree>
    <p:extLst>
      <p:ext uri="{BB962C8B-B14F-4D97-AF65-F5344CB8AC3E}">
        <p14:creationId xmlns:p14="http://schemas.microsoft.com/office/powerpoint/2010/main" xmlns="" val="20669864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3- ئاراستةيةك كة هيزى دةولةت وابةستة دةكات بةشيوازوجورى حوكم و سيستةمى ناوةخويى دةولةت وكاريطةرى لةسةر رةفتارو هةلسوكةوتى دةرةكى دةولةت وثيطةى دةولةت لة كومةلطةى نيودةولةتيدا لايةنطرانى اليكس دى توكفيل- ئةرستو.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32</a:t>
            </a:fld>
            <a:endParaRPr lang="ar-IQ"/>
          </a:p>
        </p:txBody>
      </p:sp>
    </p:spTree>
    <p:extLst>
      <p:ext uri="{BB962C8B-B14F-4D97-AF65-F5344CB8AC3E}">
        <p14:creationId xmlns:p14="http://schemas.microsoft.com/office/powerpoint/2010/main" xmlns="" val="28579850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باشترين ئاراستة ئةو ئاراستةية كة بريتى بيت لة ثيكهاتةيةك كة هةرسىَ ئاراستة لةخوَ بطريَت بوَ ئةوةى ببيَتة مايةى هيزى دةولةت, ئةم توانايةش ثشت دةبةستيت بة كومةليك فاكتةرى نيشتمانى دةولةت  تواناكانى (تايبةتمةنديةكانى سروشتى – مواردو بةروبووم – تواناى مرويى وماديةكان- بةهاو دامةزراوةكان)كة هةموويان ثيكهينةرى هيزى نيشتمانى و نةتةوةيى دةولةتن . </a:t>
            </a:r>
            <a:endParaRPr lang="en-US" dirty="0">
              <a:cs typeface="Ali_K_Alwand" pitchFamily="2" charset="-78"/>
            </a:endParaRPr>
          </a:p>
          <a:p>
            <a:pPr algn="just"/>
            <a:r>
              <a:rPr lang="ar-IQ" dirty="0">
                <a:cs typeface="Ali_K_Alwand" pitchFamily="2" charset="-78"/>
              </a:rPr>
              <a:t>هيزى دةولةت برتية لة ئاويتةبوونى كومةليك رةطةزو فاكتةركة بةهةر هةموويان هيز بةرجةستة دةكةن.</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33</a:t>
            </a:fld>
            <a:endParaRPr lang="ar-IQ"/>
          </a:p>
        </p:txBody>
      </p:sp>
    </p:spTree>
    <p:extLst>
      <p:ext uri="{BB962C8B-B14F-4D97-AF65-F5344CB8AC3E}">
        <p14:creationId xmlns:p14="http://schemas.microsoft.com/office/powerpoint/2010/main" xmlns="" val="23621812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ar-IQ" b="1" dirty="0">
                <a:cs typeface="Ali_K_Alwand" pitchFamily="2" charset="-78"/>
              </a:rPr>
              <a:t>دةستنيشانكةرة ناوةخويةكانى كاريطةرلةسةر ثةيوةندية نيو دةولةتيةكان</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algn="just"/>
            <a:r>
              <a:rPr lang="ar-IQ" dirty="0" smtClean="0">
                <a:cs typeface="Ali_K_Alwand" pitchFamily="2" charset="-78"/>
              </a:rPr>
              <a:t>1- </a:t>
            </a:r>
            <a:r>
              <a:rPr lang="ar-IQ" dirty="0">
                <a:cs typeface="Ali_K_Alwand" pitchFamily="2" charset="-78"/>
              </a:rPr>
              <a:t>فاكتةرى جوطرافيا:-</a:t>
            </a:r>
            <a:endParaRPr lang="en-US" dirty="0">
              <a:cs typeface="Ali_K_Alwand" pitchFamily="2" charset="-78"/>
            </a:endParaRPr>
          </a:p>
          <a:p>
            <a:pPr algn="just"/>
            <a:r>
              <a:rPr lang="ar-IQ" dirty="0">
                <a:cs typeface="Ali_K_Alwand" pitchFamily="2" charset="-78"/>
              </a:rPr>
              <a:t>ئةويش خوى دةبينيتةوة لةكومةليك رةطةز لةوانة:- </a:t>
            </a:r>
            <a:endParaRPr lang="en-US" dirty="0">
              <a:cs typeface="Ali_K_Alwand" pitchFamily="2" charset="-78"/>
            </a:endParaRPr>
          </a:p>
          <a:p>
            <a:pPr algn="just"/>
            <a:r>
              <a:rPr lang="ar-IQ" dirty="0">
                <a:cs typeface="Ali_K_Alwand" pitchFamily="2" charset="-78"/>
              </a:rPr>
              <a:t>أ- ثيطةى دةولةت:- مةبةست لة ثيطةى دةولةت شوينى دةولةتة بةطويرةى هيلةكانى دريذى و ثانى طوَى زةوى. </a:t>
            </a:r>
            <a:endParaRPr lang="en-US" dirty="0" smtClean="0">
              <a:cs typeface="Ali_K_Alwand" pitchFamily="2" charset="-78"/>
            </a:endParaRPr>
          </a:p>
          <a:p>
            <a:pPr algn="just"/>
            <a:r>
              <a:rPr lang="ar-IQ" dirty="0">
                <a:cs typeface="Ali_K_Alwand" pitchFamily="2" charset="-78"/>
              </a:rPr>
              <a:t>ب- رووبةر:- </a:t>
            </a:r>
            <a:endParaRPr lang="en-US" dirty="0">
              <a:cs typeface="Ali_K_Alwand" pitchFamily="2" charset="-78"/>
            </a:endParaRPr>
          </a:p>
          <a:p>
            <a:pPr algn="just"/>
            <a:r>
              <a:rPr lang="ar-IQ" dirty="0">
                <a:cs typeface="Ali_K_Alwand" pitchFamily="2" charset="-78"/>
              </a:rPr>
              <a:t>رووبةرى فراوان طرنطى تايبةت دةبةخشيت بةدةولةت و رولى طرنطى ثىَ دةدات ئةطةر بةراورد بكريت بةو دةولةتانةى كة خاوةن رووبةرى بضووكن</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34</a:t>
            </a:fld>
            <a:endParaRPr lang="ar-IQ"/>
          </a:p>
        </p:txBody>
      </p:sp>
    </p:spTree>
    <p:extLst>
      <p:ext uri="{BB962C8B-B14F-4D97-AF65-F5344CB8AC3E}">
        <p14:creationId xmlns:p14="http://schemas.microsoft.com/office/powerpoint/2010/main" xmlns="" val="548408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ج- شيوةى دةولةت:-</a:t>
            </a:r>
            <a:endParaRPr lang="en-US" dirty="0">
              <a:cs typeface="Ali_K_Alwand" pitchFamily="2" charset="-78"/>
            </a:endParaRPr>
          </a:p>
          <a:p>
            <a:pPr algn="just"/>
            <a:r>
              <a:rPr lang="ar-IQ" dirty="0">
                <a:cs typeface="Ali_K_Alwand" pitchFamily="2" charset="-78"/>
              </a:rPr>
              <a:t>باشترين شيوة كة هيزى بةدةولةت ببةخشيت وتايبةتمةندى هةبيت بو دةولةت شيوةى </a:t>
            </a:r>
            <a:r>
              <a:rPr lang="ar-IQ" dirty="0" smtClean="0">
                <a:cs typeface="Ali_K_Alwand" pitchFamily="2" charset="-78"/>
              </a:rPr>
              <a:t>بازنةيية</a:t>
            </a:r>
          </a:p>
          <a:p>
            <a:pPr marL="0" indent="0" algn="just">
              <a:buNone/>
            </a:pPr>
            <a:r>
              <a:rPr lang="ar-IQ" dirty="0" smtClean="0">
                <a:cs typeface="Ali_K_Alwand" pitchFamily="2" charset="-78"/>
              </a:rPr>
              <a:t> </a:t>
            </a:r>
            <a:r>
              <a:rPr lang="ar-IQ" dirty="0">
                <a:cs typeface="Ali_K_Alwand" pitchFamily="2" charset="-78"/>
              </a:rPr>
              <a:t>شيوةيةكى نموونةيى بو دةولةت وادةكات سنوورى دةولةت دريذ نةبيت لةبةرامبةر رووبةرةكةى هةموو لايةنةكانى بةقةد يةك دووربن </a:t>
            </a:r>
            <a:r>
              <a:rPr lang="ar-IQ" dirty="0" smtClean="0">
                <a:cs typeface="Ali_K_Alwand" pitchFamily="2" charset="-78"/>
              </a:rPr>
              <a:t>لةسةنتةرةوة</a:t>
            </a:r>
          </a:p>
          <a:p>
            <a:pPr marL="0" indent="0" algn="just">
              <a:buNone/>
            </a:pPr>
            <a:r>
              <a:rPr lang="ar-IQ" dirty="0" smtClean="0">
                <a:cs typeface="Ali_K_Alwand" pitchFamily="2" charset="-78"/>
              </a:rPr>
              <a:t> </a:t>
            </a:r>
            <a:r>
              <a:rPr lang="ar-IQ" dirty="0">
                <a:cs typeface="Ali_K_Alwand" pitchFamily="2" charset="-78"/>
              </a:rPr>
              <a:t>كةرةنطة دةولةت كةمتر تووشى كيشةكانى سنووردةبيت  هةروةها دةولةت دةتوانيت بةباشترين شيوة خو ئامادةكردن بكات لةثرسى بةرطرى كردن لةسنورةكانى </a:t>
            </a:r>
            <a:r>
              <a:rPr lang="ar-IQ" dirty="0"/>
              <a:t>. </a:t>
            </a: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35</a:t>
            </a:fld>
            <a:endParaRPr lang="ar-IQ"/>
          </a:p>
        </p:txBody>
      </p:sp>
    </p:spTree>
    <p:extLst>
      <p:ext uri="{BB962C8B-B14F-4D97-AF65-F5344CB8AC3E}">
        <p14:creationId xmlns:p14="http://schemas.microsoft.com/office/powerpoint/2010/main" xmlns="" val="21202397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smtClean="0">
                <a:cs typeface="Ali_K_Alwand" pitchFamily="2" charset="-78"/>
              </a:rPr>
              <a:t>ْ- - سنوورى </a:t>
            </a:r>
            <a:r>
              <a:rPr lang="ar-IQ" dirty="0">
                <a:cs typeface="Ali_K_Alwand" pitchFamily="2" charset="-78"/>
              </a:rPr>
              <a:t>دةولةت :- </a:t>
            </a:r>
            <a:endParaRPr lang="en-US" dirty="0">
              <a:cs typeface="Ali_K_Alwand" pitchFamily="2" charset="-78"/>
            </a:endParaRPr>
          </a:p>
          <a:p>
            <a:pPr marL="0" indent="0" algn="just">
              <a:buNone/>
            </a:pPr>
            <a:r>
              <a:rPr lang="ar-IQ" dirty="0" smtClean="0">
                <a:cs typeface="Ali_K_Alwand" pitchFamily="2" charset="-78"/>
              </a:rPr>
              <a:t>باشترين </a:t>
            </a:r>
            <a:r>
              <a:rPr lang="ar-IQ" dirty="0">
                <a:cs typeface="Ali_K_Alwand" pitchFamily="2" charset="-78"/>
              </a:rPr>
              <a:t>سنوورى دةولةت سنوورةكانى زةريايى و دةريا طةورةكانن كة ئةستةم دةبيت دةولةت تووشى هيرشى دةرةكى ببيت ودةولةت دةثاريزيت لةهةولة داطيركاريةكان, لةدواى سنوورة ئاويةكان سنورةكانى بيانى دين لةمةر سوود طةياندن بةدةولةتةوة ةلةرووى ثاريزطارى كردن لةدةولةت.</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36</a:t>
            </a:fld>
            <a:endParaRPr lang="ar-IQ"/>
          </a:p>
        </p:txBody>
      </p:sp>
    </p:spTree>
    <p:extLst>
      <p:ext uri="{BB962C8B-B14F-4D97-AF65-F5344CB8AC3E}">
        <p14:creationId xmlns:p14="http://schemas.microsoft.com/office/powerpoint/2010/main" xmlns="" val="33232019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ه- سروشتى كةشو هةواو بةرزى و نزمى:-</a:t>
            </a:r>
            <a:endParaRPr lang="en-US" dirty="0">
              <a:cs typeface="Ali_K_Alwand" pitchFamily="2" charset="-78"/>
            </a:endParaRPr>
          </a:p>
          <a:p>
            <a:pPr marL="0" indent="0" algn="just">
              <a:buNone/>
            </a:pPr>
            <a:r>
              <a:rPr lang="ar-IQ" dirty="0">
                <a:cs typeface="Ali_K_Alwand" pitchFamily="2" charset="-78"/>
              </a:rPr>
              <a:t>ضةندين شيواز لةخودةبينن وةك ضياكان , دةشتةكان, بةرزايةكان, رووبارةكان </a:t>
            </a:r>
            <a:endParaRPr lang="ar-IQ" dirty="0" smtClean="0">
              <a:cs typeface="Ali_K_Alwand" pitchFamily="2" charset="-78"/>
            </a:endParaRPr>
          </a:p>
          <a:p>
            <a:pPr marL="0" indent="0" algn="just">
              <a:buNone/>
            </a:pPr>
            <a:r>
              <a:rPr lang="ar-IQ" dirty="0" smtClean="0">
                <a:cs typeface="Ali_K_Alwand" pitchFamily="2" charset="-78"/>
              </a:rPr>
              <a:t>ئةمانة </a:t>
            </a:r>
            <a:r>
              <a:rPr lang="ar-IQ" dirty="0">
                <a:cs typeface="Ali_K_Alwand" pitchFamily="2" charset="-78"/>
              </a:rPr>
              <a:t>هةمووان فاكتةرى جوطرافين تايبةت بةكةش و هةواو بةرزى ونزمى وكاريطةريان دةبيت لةسةر ئاووهةواى ثيطةى دةولةت بةم شيوةية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37</a:t>
            </a:fld>
            <a:endParaRPr lang="ar-IQ"/>
          </a:p>
        </p:txBody>
      </p:sp>
    </p:spTree>
    <p:extLst>
      <p:ext uri="{BB962C8B-B14F-4D97-AF65-F5344CB8AC3E}">
        <p14:creationId xmlns:p14="http://schemas.microsoft.com/office/powerpoint/2010/main" xmlns="" val="790200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 فاكتةرى دانيشتوان:- </a:t>
            </a:r>
            <a:endParaRPr lang="en-US" dirty="0">
              <a:cs typeface="Ali_K_Alwand" pitchFamily="2" charset="-78"/>
            </a:endParaRPr>
          </a:p>
          <a:p>
            <a:pPr algn="just"/>
            <a:r>
              <a:rPr lang="ar-IQ" dirty="0">
                <a:cs typeface="Ali_K_Alwand" pitchFamily="2" charset="-78"/>
              </a:rPr>
              <a:t> دانيشتوان بةفاكتةرةطرنطةكانى هيزى دةولةت هةذماردةكريت لةزوربةى كاتةكانى ميذوو دا </a:t>
            </a:r>
            <a:endParaRPr lang="en-US" dirty="0" smtClean="0">
              <a:cs typeface="Ali_K_Alwand" pitchFamily="2" charset="-78"/>
            </a:endParaRPr>
          </a:p>
          <a:p>
            <a:pPr algn="just"/>
            <a:r>
              <a:rPr lang="ar-IQ" dirty="0">
                <a:cs typeface="Ali_K_Alwand" pitchFamily="2" charset="-78"/>
              </a:rPr>
              <a:t>3- فاكتةرى ئابورى:-</a:t>
            </a:r>
            <a:endParaRPr lang="en-US" dirty="0">
              <a:cs typeface="Ali_K_Alwand" pitchFamily="2" charset="-78"/>
            </a:endParaRPr>
          </a:p>
          <a:p>
            <a:pPr algn="just"/>
            <a:r>
              <a:rPr lang="ar-IQ" dirty="0">
                <a:cs typeface="Ali_K_Alwand" pitchFamily="2" charset="-78"/>
              </a:rPr>
              <a:t>بريتية لة هةموو بةرووبووم و سامانة سروشتيةكانى كةلةسةر خاكى دةولةتدا هةية يان لةذير خاكدا هةن لةضوارضيوةى بةروبوومة سروشتيةكان ثاشان تواناى دةرهينان وسوودوةرطرتن ليَيان وبةكارهينانيان بةشيوةيةكى تةندروست هةمووئةمانة بةخالى طرنط هةذماردةكرين لةمةر ثرسى هيزى دةولةت. </a:t>
            </a:r>
            <a:endParaRPr lang="en-US" dirty="0">
              <a:cs typeface="Ali_K_Alwand" pitchFamily="2" charset="-78"/>
            </a:endParaRPr>
          </a:p>
          <a:p>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38</a:t>
            </a:fld>
            <a:endParaRPr lang="ar-IQ"/>
          </a:p>
        </p:txBody>
      </p:sp>
    </p:spTree>
    <p:extLst>
      <p:ext uri="{BB962C8B-B14F-4D97-AF65-F5344CB8AC3E}">
        <p14:creationId xmlns:p14="http://schemas.microsoft.com/office/powerpoint/2010/main" xmlns="" val="35709013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4- فاكتةرى سةربازى</a:t>
            </a:r>
            <a:r>
              <a:rPr lang="ar-IQ" dirty="0" smtClean="0">
                <a:cs typeface="Ali_K_Alwand" pitchFamily="2" charset="-78"/>
              </a:rPr>
              <a:t>:-</a:t>
            </a:r>
            <a:endParaRPr lang="ar-IQ" dirty="0">
              <a:cs typeface="Ali_K_Alwand" pitchFamily="2" charset="-78"/>
            </a:endParaRPr>
          </a:p>
          <a:p>
            <a:pPr marL="0" indent="0" algn="just">
              <a:buNone/>
            </a:pPr>
            <a:r>
              <a:rPr lang="ar-IQ" dirty="0">
                <a:cs typeface="Ali_K_Alwand" pitchFamily="2" charset="-78"/>
              </a:rPr>
              <a:t> </a:t>
            </a:r>
            <a:r>
              <a:rPr lang="ar-IQ" dirty="0" smtClean="0">
                <a:cs typeface="Ali_K_Alwand" pitchFamily="2" charset="-78"/>
              </a:rPr>
              <a:t>  فاكتةرى </a:t>
            </a:r>
            <a:r>
              <a:rPr lang="ar-IQ" dirty="0">
                <a:cs typeface="Ali_K_Alwand" pitchFamily="2" charset="-78"/>
              </a:rPr>
              <a:t>سةربازى بةتةنها فاكتةرى يةكلاكةرةوة نية لةمةر ثرس وململانيَ كان ئةطةر ضى ئةم فاكتةرة شانسى زياترى بةردةكةويت لةدةستنيشانكردنى ودانانى ستراتيذى دةولةتان ضونكة زورى هوكارى تر هةن كة ثةيوةستن بةم فاكتةرةوة </a:t>
            </a:r>
            <a:endParaRPr lang="ar-IQ" dirty="0" smtClean="0">
              <a:cs typeface="Ali_K_Alwand" pitchFamily="2" charset="-78"/>
            </a:endParaRPr>
          </a:p>
          <a:p>
            <a:pPr marL="0" indent="0" algn="just">
              <a:buNone/>
            </a:pPr>
            <a:r>
              <a:rPr lang="ar-IQ" dirty="0" smtClean="0">
                <a:cs typeface="Ali_K_Alwand" pitchFamily="2" charset="-78"/>
              </a:rPr>
              <a:t>لةروذطارى </a:t>
            </a:r>
            <a:r>
              <a:rPr lang="ar-IQ" dirty="0">
                <a:cs typeface="Ali_K_Alwand" pitchFamily="2" charset="-78"/>
              </a:rPr>
              <a:t>ئيستاماندا ضونكة ثيوةركردنى ئةم فاكتةرة لةسةردةمى ئيستادا </a:t>
            </a:r>
            <a:r>
              <a:rPr lang="ar-IQ" dirty="0" smtClean="0">
                <a:cs typeface="Ali_K_Alwand" pitchFamily="2" charset="-78"/>
              </a:rPr>
              <a:t>بةتةنها </a:t>
            </a:r>
            <a:r>
              <a:rPr lang="ar-IQ" dirty="0">
                <a:cs typeface="Ali_K_Alwand" pitchFamily="2" charset="-78"/>
              </a:rPr>
              <a:t>ثشت نابةستيت بةذمارةى سةرباز بةلكو ثةيوةستة بةهةنديك حيساباتى ترةوة لةوانة ئاستى تةكنيكى وتةكنةلوذى ئةوة جطة لة ئاستى بةرةوثيش ضوونى جورى ضةكةكان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39</a:t>
            </a:fld>
            <a:endParaRPr lang="ar-IQ"/>
          </a:p>
        </p:txBody>
      </p:sp>
    </p:spTree>
    <p:extLst>
      <p:ext uri="{BB962C8B-B14F-4D97-AF65-F5344CB8AC3E}">
        <p14:creationId xmlns:p14="http://schemas.microsoft.com/office/powerpoint/2010/main" xmlns="" val="1399079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ووشةى نيودةولةتى دةلالةت لةوةدةكات كة ثةيوةنديةكان سنورى تةنها دةولةتيك تيثةردةكةن وضوار ضيوةى كارليك و تيكةلاوييةكان فروانتر وجيهانية</a:t>
            </a:r>
            <a:endParaRPr lang="en-US" dirty="0">
              <a:cs typeface="Ali_K_Alwand" pitchFamily="2" charset="-78"/>
            </a:endParaRPr>
          </a:p>
          <a:p>
            <a:pPr algn="just"/>
            <a:r>
              <a:rPr lang="ar-IQ" dirty="0">
                <a:cs typeface="Ali_K_Alwand" pitchFamily="2" charset="-78"/>
              </a:rPr>
              <a:t>ثسثوران واى دةبينن كةبابةت و فاكتةرةكانى روشنبيرى وئابورى وكومةلايةتى هيضيان كةمتر نين وتةنانةت رول و كاريطةريان كةمتر نية لةرول و كاريطةرى بابةتة سياسيةكان لة ثةيوةندى كارليكى نيوان دةولةتان.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4</a:t>
            </a:fld>
            <a:endParaRPr lang="ar-IQ"/>
          </a:p>
        </p:txBody>
      </p:sp>
    </p:spTree>
    <p:extLst>
      <p:ext uri="{BB962C8B-B14F-4D97-AF65-F5344CB8AC3E}">
        <p14:creationId xmlns:p14="http://schemas.microsoft.com/office/powerpoint/2010/main" xmlns="" val="8361170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بة بووضونى ثسثورانى سياسةتى نيو دةولةتى هيزى دةولةتلة مةغزاو كارايى ضةكى ئةتومى خوى دةبينيتةوة  نةك لة بةكارهينانى </a:t>
            </a:r>
            <a:endParaRPr lang="ar-IQ" dirty="0" smtClean="0">
              <a:cs typeface="Ali_K_Alwand" pitchFamily="2" charset="-78"/>
            </a:endParaRPr>
          </a:p>
          <a:p>
            <a:pPr marL="0" indent="0" algn="just">
              <a:buNone/>
            </a:pPr>
            <a:r>
              <a:rPr lang="ar-IQ" dirty="0" smtClean="0">
                <a:cs typeface="Ali_K_Alwand" pitchFamily="2" charset="-78"/>
              </a:rPr>
              <a:t>لةم </a:t>
            </a:r>
            <a:r>
              <a:rPr lang="ar-IQ" dirty="0">
                <a:cs typeface="Ali_K_Alwand" pitchFamily="2" charset="-78"/>
              </a:rPr>
              <a:t>سةردةمةشدا دةبين وولاتة زلهيزةكان لةسةرووى هةموويانةوة ئةمريكا زورترين بودجة تةرخان دةكات بو هيزى سةربازى و وزارةتى بةرطرى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40</a:t>
            </a:fld>
            <a:endParaRPr lang="ar-IQ"/>
          </a:p>
        </p:txBody>
      </p:sp>
    </p:spTree>
    <p:extLst>
      <p:ext uri="{BB962C8B-B14F-4D97-AF65-F5344CB8AC3E}">
        <p14:creationId xmlns:p14="http://schemas.microsoft.com/office/powerpoint/2010/main" xmlns="" val="21268947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طرنطةكةش لة ضةند ثيوةريك خوى دةبينيتةوة لةوانة:-</a:t>
            </a:r>
            <a:r>
              <a:rPr lang="en-US" dirty="0">
                <a:cs typeface="Ali_K_Alwand" pitchFamily="2" charset="-78"/>
              </a:rPr>
              <a:t/>
            </a:r>
            <a:br>
              <a:rPr lang="en-US" dirty="0">
                <a:cs typeface="Ali_K_Alwand" pitchFamily="2" charset="-78"/>
              </a:rPr>
            </a:br>
            <a:endParaRPr lang="en-US" dirty="0"/>
          </a:p>
        </p:txBody>
      </p:sp>
      <p:sp>
        <p:nvSpPr>
          <p:cNvPr id="3" name="Content Placeholder 2"/>
          <p:cNvSpPr>
            <a:spLocks noGrp="1"/>
          </p:cNvSpPr>
          <p:nvPr>
            <p:ph idx="1"/>
          </p:nvPr>
        </p:nvSpPr>
        <p:spPr/>
        <p:txBody>
          <a:bodyPr>
            <a:normAutofit fontScale="77500" lnSpcReduction="20000"/>
          </a:bodyPr>
          <a:lstStyle/>
          <a:p>
            <a:pPr algn="just"/>
            <a:r>
              <a:rPr lang="ar-IQ" sz="3800" dirty="0" smtClean="0">
                <a:cs typeface="Ali_K_Alwand" pitchFamily="2" charset="-78"/>
              </a:rPr>
              <a:t>1- </a:t>
            </a:r>
            <a:r>
              <a:rPr lang="ar-IQ" sz="3800" dirty="0">
                <a:cs typeface="Ali_K_Alwand" pitchFamily="2" charset="-78"/>
              </a:rPr>
              <a:t>ئاستى </a:t>
            </a:r>
            <a:r>
              <a:rPr lang="ar-IQ" sz="3800" dirty="0" smtClean="0">
                <a:cs typeface="Ali_K_Alwand" pitchFamily="2" charset="-78"/>
              </a:rPr>
              <a:t>ثيشكةوتنى تةكنةلوذى </a:t>
            </a:r>
            <a:r>
              <a:rPr lang="ar-IQ" sz="3800" dirty="0">
                <a:cs typeface="Ali_K_Alwand" pitchFamily="2" charset="-78"/>
              </a:rPr>
              <a:t>لةدروستكردنى ضةكةكان و لةئامرازةكانى كوكردنةوةى زانياريةكان.</a:t>
            </a:r>
            <a:endParaRPr lang="en-US" sz="3800" dirty="0">
              <a:cs typeface="Ali_K_Alwand" pitchFamily="2" charset="-78"/>
            </a:endParaRPr>
          </a:p>
          <a:p>
            <a:pPr algn="just"/>
            <a:r>
              <a:rPr lang="ar-IQ" sz="3800" dirty="0">
                <a:cs typeface="Ali_K_Alwand" pitchFamily="2" charset="-78"/>
              </a:rPr>
              <a:t>2- ئاست وتواناى ثلان دارشتنى ستراتيذى كة يةكبطريتةوة لةطةل ئامانجة بالاو ستراتيذةكانى دةولةت</a:t>
            </a:r>
            <a:endParaRPr lang="en-US" sz="3800" dirty="0">
              <a:cs typeface="Ali_K_Alwand" pitchFamily="2" charset="-78"/>
            </a:endParaRPr>
          </a:p>
          <a:p>
            <a:pPr algn="just"/>
            <a:r>
              <a:rPr lang="ar-IQ" sz="3800" dirty="0">
                <a:cs typeface="Ali_K_Alwand" pitchFamily="2" charset="-78"/>
              </a:rPr>
              <a:t>3- ئاستى ءامادة بوون وليهاتووى سةركردة مةيدانيةكانى بةرثرس لةثلاندانان و جيبةجيكارانى ثروسيسة سةربازيةكان.</a:t>
            </a:r>
            <a:endParaRPr lang="en-US" sz="3800" dirty="0">
              <a:cs typeface="Ali_K_Alwand" pitchFamily="2" charset="-78"/>
            </a:endParaRPr>
          </a:p>
          <a:p>
            <a:pPr algn="just"/>
            <a:r>
              <a:rPr lang="ar-IQ" sz="3800" dirty="0">
                <a:cs typeface="Ali_K_Alwand" pitchFamily="2" charset="-78"/>
              </a:rPr>
              <a:t>4- ئاست و ليهاتووىوشارةزايى وراهينانى سةربازةكان و ورةو توانا جةستةييةكانيان</a:t>
            </a:r>
            <a:endParaRPr lang="en-US" sz="3800" dirty="0">
              <a:cs typeface="Ali_K_Alwand" pitchFamily="2" charset="-78"/>
            </a:endParaRPr>
          </a:p>
          <a:p>
            <a:pPr algn="just"/>
            <a:r>
              <a:rPr lang="ar-IQ" sz="3800" dirty="0">
                <a:cs typeface="Ali_K_Alwand" pitchFamily="2" charset="-78"/>
              </a:rPr>
              <a:t>5- ئاستى هةستى نيشتمانى و رووحى فيداكارى سوثاو خيرا ئامادةبوون لةكاتة تةنطانةكاندا بو بةرطرى لةخاكى دةولةت</a:t>
            </a:r>
            <a:endParaRPr lang="en-US" sz="3800" dirty="0">
              <a:cs typeface="Ali_K_Alwand" pitchFamily="2" charset="-78"/>
            </a:endParaRPr>
          </a:p>
          <a:p>
            <a:pPr algn="just"/>
            <a:r>
              <a:rPr lang="ar-IQ" sz="3800" dirty="0">
                <a:cs typeface="Ali_K_Alwand" pitchFamily="2" charset="-78"/>
              </a:rPr>
              <a:t>6- ئايدولوذياو جورى ثرسةكة ورةوايةتى دوز. </a:t>
            </a:r>
            <a:endParaRPr lang="en-US" sz="3800"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41</a:t>
            </a:fld>
            <a:endParaRPr lang="ar-IQ"/>
          </a:p>
        </p:txBody>
      </p:sp>
    </p:spTree>
    <p:extLst>
      <p:ext uri="{BB962C8B-B14F-4D97-AF65-F5344CB8AC3E}">
        <p14:creationId xmlns:p14="http://schemas.microsoft.com/office/powerpoint/2010/main" xmlns="" val="21820760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5- فاكتةرى زانست و تةكنةلوذيا:-</a:t>
            </a:r>
            <a:endParaRPr lang="en-US" dirty="0">
              <a:cs typeface="Ali_K_Alwand" pitchFamily="2" charset="-78"/>
            </a:endParaRPr>
          </a:p>
          <a:p>
            <a:pPr marL="0" indent="0" algn="just">
              <a:buNone/>
            </a:pPr>
            <a:r>
              <a:rPr lang="ar-IQ" dirty="0" smtClean="0">
                <a:cs typeface="Ali_K_Alwand" pitchFamily="2" charset="-78"/>
              </a:rPr>
              <a:t>  زاناى </a:t>
            </a:r>
            <a:r>
              <a:rPr lang="ar-IQ" dirty="0">
                <a:cs typeface="Ali_K_Alwand" pitchFamily="2" charset="-78"/>
              </a:rPr>
              <a:t>طةورة ئةلظن  توظلير جةخت دةكاتةوة لةسةر ئةوةى كة هيز لةسةدةى 21 خوى بةرجةستة ناكات تةنها لةثيوةرةكانى ئابورى و سةربازى بةلكو زياتر بةرجةستة دةبيت لةرةطةزى زانست وزانياريةكان </a:t>
            </a:r>
            <a:endParaRPr lang="en-US" dirty="0" smtClean="0">
              <a:cs typeface="Ali_K_Alwand" pitchFamily="2" charset="-78"/>
            </a:endParaRPr>
          </a:p>
          <a:p>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42</a:t>
            </a:fld>
            <a:endParaRPr lang="ar-IQ"/>
          </a:p>
        </p:txBody>
      </p:sp>
    </p:spTree>
    <p:extLst>
      <p:ext uri="{BB962C8B-B14F-4D97-AF65-F5344CB8AC3E}">
        <p14:creationId xmlns:p14="http://schemas.microsoft.com/office/powerpoint/2010/main" xmlns="" val="10482855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فاكتةرى تةكنةلوذيا كومةلى تايبةتمةندى هةية لةوانة</a:t>
            </a:r>
            <a:r>
              <a:rPr lang="ar-IQ" b="1" dirty="0" smtClean="0">
                <a:cs typeface="Ali_K_Alwand" pitchFamily="2" charset="-78"/>
              </a:rPr>
              <a:t>:-</a:t>
            </a:r>
            <a:endParaRPr lang="en-US" dirty="0"/>
          </a:p>
        </p:txBody>
      </p:sp>
      <p:sp>
        <p:nvSpPr>
          <p:cNvPr id="3" name="Content Placeholder 2"/>
          <p:cNvSpPr>
            <a:spLocks noGrp="1"/>
          </p:cNvSpPr>
          <p:nvPr>
            <p:ph idx="1"/>
          </p:nvPr>
        </p:nvSpPr>
        <p:spPr/>
        <p:txBody>
          <a:bodyPr>
            <a:normAutofit fontScale="92500" lnSpcReduction="20000"/>
          </a:bodyPr>
          <a:lstStyle/>
          <a:p>
            <a:pPr algn="just"/>
            <a:r>
              <a:rPr lang="ar-IQ" sz="3500" dirty="0" smtClean="0">
                <a:cs typeface="Ali_K_Alwand" pitchFamily="2" charset="-78"/>
              </a:rPr>
              <a:t>1- </a:t>
            </a:r>
            <a:r>
              <a:rPr lang="ar-IQ" sz="3500" dirty="0">
                <a:cs typeface="Ali_K_Alwand" pitchFamily="2" charset="-78"/>
              </a:rPr>
              <a:t>خةرجيةكى زةبةلاحى ثيويست نية بة بةراورد لةطةل خةرجيةكانى فاكتةرى سةربازى</a:t>
            </a:r>
            <a:endParaRPr lang="en-US" sz="3500" dirty="0">
              <a:cs typeface="Ali_K_Alwand" pitchFamily="2" charset="-78"/>
            </a:endParaRPr>
          </a:p>
          <a:p>
            <a:pPr algn="just"/>
            <a:r>
              <a:rPr lang="ar-IQ" sz="3500" dirty="0">
                <a:cs typeface="Ali_K_Alwand" pitchFamily="2" charset="-78"/>
              </a:rPr>
              <a:t>2- بة هيض شيوةيةك لةبن نايةت و تةواو نابيت بةلكو بةردةوام لة نويَبوونةوة و طةشةسةنداية </a:t>
            </a:r>
            <a:endParaRPr lang="en-US" sz="3500" dirty="0">
              <a:cs typeface="Ali_K_Alwand" pitchFamily="2" charset="-78"/>
            </a:endParaRPr>
          </a:p>
          <a:p>
            <a:pPr algn="just"/>
            <a:r>
              <a:rPr lang="ar-IQ" sz="3500" dirty="0">
                <a:cs typeface="Ali_K_Alwand" pitchFamily="2" charset="-78"/>
              </a:rPr>
              <a:t>3- كراوةو فةراهةمة لةبةردةم هةموو طةل و نةتةوةودةولةتان</a:t>
            </a:r>
            <a:endParaRPr lang="en-US" sz="3500" dirty="0">
              <a:cs typeface="Ali_K_Alwand" pitchFamily="2" charset="-78"/>
            </a:endParaRPr>
          </a:p>
          <a:p>
            <a:pPr algn="just"/>
            <a:r>
              <a:rPr lang="ar-IQ" sz="3500" dirty="0">
                <a:cs typeface="Ali_K_Alwand" pitchFamily="2" charset="-78"/>
              </a:rPr>
              <a:t>4- سروشتيكى نةرمى هيزةو جيطاى قبوولة لةبةرامبةر لايةنةكانى تر واتة كةس بةهةرةشةى دانانيت وريطة ثيدراويشة لة ئاستى كومةلطةى نيودةولةتيدا</a:t>
            </a:r>
            <a:endParaRPr lang="en-US" sz="3500" dirty="0">
              <a:cs typeface="Ali_K_Alwand" pitchFamily="2" charset="-78"/>
            </a:endParaRPr>
          </a:p>
          <a:p>
            <a:pPr algn="just"/>
            <a:r>
              <a:rPr lang="ar-IQ" sz="3500" dirty="0">
                <a:cs typeface="Ali_K_Alwand" pitchFamily="2" charset="-78"/>
              </a:rPr>
              <a:t>6- ثالثشتيةكة بو هةموو فاكتةرةكانى ترى ثيكهينةرى هيزى دةولةت  تةكنةلوذيا خزمةت بة تةواوى فاكتةرةكانى تر دةكات. </a:t>
            </a:r>
            <a:endParaRPr lang="en-US" sz="3500"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43</a:t>
            </a:fld>
            <a:endParaRPr lang="ar-IQ"/>
          </a:p>
        </p:txBody>
      </p:sp>
    </p:spTree>
    <p:extLst>
      <p:ext uri="{BB962C8B-B14F-4D97-AF65-F5344CB8AC3E}">
        <p14:creationId xmlns:p14="http://schemas.microsoft.com/office/powerpoint/2010/main" xmlns="" val="38738530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sz="3600" b="1" dirty="0">
                <a:cs typeface="Ali_K_Alwand" pitchFamily="2" charset="-78"/>
              </a:rPr>
              <a:t>هةنديك لةثسثورانى سياسةتى نيودةولةتى ضةند ميتوديكيان داناوة بو ثيوةرةكانى هيزى دةولةت لةكاتى دةستنيشان كردنى هيزى دةولةت :-</a:t>
            </a:r>
            <a:endParaRPr lang="en-US" sz="3600" dirty="0">
              <a:cs typeface="Ali_K_Alwand" pitchFamily="2" charset="-78"/>
            </a:endParaRPr>
          </a:p>
          <a:p>
            <a:pPr algn="just"/>
            <a:r>
              <a:rPr lang="ar-IQ" sz="3600" dirty="0">
                <a:cs typeface="Ali_K_Alwand" pitchFamily="2" charset="-78"/>
              </a:rPr>
              <a:t>1- هيزى دةولةت سروشتيكى ريذةيى هةية نةوةك رةهايى </a:t>
            </a:r>
            <a:endParaRPr lang="en-US" sz="3600" dirty="0">
              <a:cs typeface="Ali_K_Alwand" pitchFamily="2" charset="-78"/>
            </a:endParaRPr>
          </a:p>
          <a:p>
            <a:pPr algn="just"/>
            <a:r>
              <a:rPr lang="ar-IQ" sz="3600" dirty="0">
                <a:cs typeface="Ali_K_Alwand" pitchFamily="2" charset="-78"/>
              </a:rPr>
              <a:t>2- هيزى دةولةت سروشتيكى كاتى هةية نةوةك بةردةوام</a:t>
            </a:r>
            <a:endParaRPr lang="en-US" sz="3600"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44</a:t>
            </a:fld>
            <a:endParaRPr lang="ar-IQ"/>
          </a:p>
        </p:txBody>
      </p:sp>
    </p:spTree>
    <p:extLst>
      <p:ext uri="{BB962C8B-B14F-4D97-AF65-F5344CB8AC3E}">
        <p14:creationId xmlns:p14="http://schemas.microsoft.com/office/powerpoint/2010/main" xmlns="" val="9235779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ar-IQ" sz="3600" dirty="0">
                <a:cs typeface="Ali_K_Alwand" pitchFamily="2" charset="-78"/>
              </a:rPr>
              <a:t>3- هيزى دةولةت دياريدةيةكى ياخود ثةيوةنديةكى كارليكةرانةية  لةئةنجامى ئاويتة بوونى كومةليك فاكتةر لةناو يةك ضوارضيوةدا هةر هةمويان ثيكةوة هيزى دةولةت ثيك دةهيَنن.</a:t>
            </a:r>
            <a:endParaRPr lang="en-US" sz="3600" dirty="0">
              <a:cs typeface="Ali_K_Alwand" pitchFamily="2" charset="-78"/>
            </a:endParaRPr>
          </a:p>
          <a:p>
            <a:pPr algn="just"/>
            <a:r>
              <a:rPr lang="ar-IQ" sz="3600" dirty="0">
                <a:cs typeface="Ali_K_Alwand" pitchFamily="2" charset="-78"/>
              </a:rPr>
              <a:t>4- ثيوةركردنى هيزى دةولةت جياوازة لةكاتيكةوة بو كاتيكى تر هةروةها لة دوخيكةوة بو دوخيكى تر </a:t>
            </a:r>
            <a:endParaRPr lang="en-US" sz="3600" dirty="0">
              <a:cs typeface="Ali_K_Alwand" pitchFamily="2" charset="-78"/>
            </a:endParaRPr>
          </a:p>
          <a:p>
            <a:pPr algn="just"/>
            <a:r>
              <a:rPr lang="ar-IQ" sz="3600" dirty="0">
                <a:cs typeface="Ali_K_Alwand" pitchFamily="2" charset="-78"/>
              </a:rPr>
              <a:t>5- هيزى دةولةت بةردةوام لةطورانكارى و نويَ بوونةوةداية </a:t>
            </a:r>
            <a:r>
              <a:rPr lang="ar-IQ" sz="3600" dirty="0" smtClean="0">
                <a:cs typeface="Ali_K_Alwand" pitchFamily="2" charset="-78"/>
              </a:rPr>
              <a:t>.</a:t>
            </a:r>
            <a:endParaRPr lang="en-US" sz="3600"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45</a:t>
            </a:fld>
            <a:endParaRPr lang="ar-IQ"/>
          </a:p>
        </p:txBody>
      </p:sp>
    </p:spTree>
    <p:extLst>
      <p:ext uri="{BB962C8B-B14F-4D97-AF65-F5344CB8AC3E}">
        <p14:creationId xmlns:p14="http://schemas.microsoft.com/office/powerpoint/2010/main" xmlns="" val="37729937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ar-IQ" dirty="0">
                <a:cs typeface="Ali_K_Alwand" pitchFamily="2" charset="-78"/>
              </a:rPr>
              <a:t>دةستنيشاكةرة دةرةكيةكانى كاريطةر لةسةر ثةيوةندية نيو دةولةتيةكان </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marL="0" indent="0" algn="just">
              <a:buNone/>
            </a:pPr>
            <a:r>
              <a:rPr lang="ar-IQ" sz="3600" dirty="0">
                <a:cs typeface="Ali_K_Alwand" pitchFamily="2" charset="-78"/>
              </a:rPr>
              <a:t>كومةليك فاكتةرى دةستنيشانكةروكارطةربوونيان هةية لةسةر ئاراستةى سياسةت ورةفتارى دةرةكى </a:t>
            </a:r>
            <a:r>
              <a:rPr lang="ar-IQ" sz="3600" dirty="0" smtClean="0">
                <a:cs typeface="Ali_K_Alwand" pitchFamily="2" charset="-78"/>
              </a:rPr>
              <a:t>دةولةتانى لةكاتى </a:t>
            </a:r>
            <a:r>
              <a:rPr lang="ar-IQ" sz="3600" dirty="0">
                <a:cs typeface="Ali_K_Alwand" pitchFamily="2" charset="-78"/>
              </a:rPr>
              <a:t>تيكةلاو بوون و كارليكيان لةطةل يةكتر </a:t>
            </a:r>
            <a:r>
              <a:rPr lang="ar-IQ" sz="3600" dirty="0" smtClean="0">
                <a:cs typeface="Ali_K_Alwand" pitchFamily="2" charset="-78"/>
              </a:rPr>
              <a:t>دا</a:t>
            </a:r>
          </a:p>
          <a:p>
            <a:pPr marL="0" indent="0" algn="just">
              <a:buNone/>
            </a:pPr>
            <a:r>
              <a:rPr lang="ar-IQ" sz="3600" dirty="0" smtClean="0">
                <a:cs typeface="Ali_K_Alwand" pitchFamily="2" charset="-78"/>
              </a:rPr>
              <a:t> </a:t>
            </a:r>
            <a:r>
              <a:rPr lang="ar-IQ" sz="3600" dirty="0">
                <a:cs typeface="Ali_K_Alwand" pitchFamily="2" charset="-78"/>
              </a:rPr>
              <a:t>ليرةمةبةستمانة تيشك بخةينة سةر كومةليك دةستنيشانكةر كةراستةوخو وناراستةوخو كاريطةريان دةبيت لةسةر ئاراستةو ريرةوى سياسةتى دةرةكى دةولةتان. </a:t>
            </a:r>
            <a:endParaRPr lang="en-US" sz="3600"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46</a:t>
            </a:fld>
            <a:endParaRPr lang="ar-IQ"/>
          </a:p>
        </p:txBody>
      </p:sp>
    </p:spTree>
    <p:extLst>
      <p:ext uri="{BB962C8B-B14F-4D97-AF65-F5344CB8AC3E}">
        <p14:creationId xmlns:p14="http://schemas.microsoft.com/office/powerpoint/2010/main" xmlns="" val="35729164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IQ" sz="4000" dirty="0">
                <a:cs typeface="Ali_K_Alwand" pitchFamily="2" charset="-78"/>
              </a:rPr>
              <a:t>1- ئامانج وبةرذةوةندى يةكة نيو دةولةتيةكانى تر. </a:t>
            </a:r>
            <a:endParaRPr lang="en-US" sz="4000" dirty="0">
              <a:cs typeface="Ali_K_Alwand" pitchFamily="2" charset="-78"/>
            </a:endParaRPr>
          </a:p>
          <a:p>
            <a:r>
              <a:rPr lang="ar-IQ" sz="4000" dirty="0">
                <a:cs typeface="Ali_K_Alwand" pitchFamily="2" charset="-78"/>
              </a:rPr>
              <a:t>2- مةنزومةى بةهاو ريسا نيودةولةتي وجيهانيةكان </a:t>
            </a:r>
            <a:endParaRPr lang="en-US" sz="4000" dirty="0">
              <a:cs typeface="Ali_K_Alwand" pitchFamily="2" charset="-78"/>
            </a:endParaRPr>
          </a:p>
          <a:p>
            <a:r>
              <a:rPr lang="ar-IQ" sz="4000" dirty="0">
                <a:cs typeface="Ali_K_Alwand" pitchFamily="2" charset="-78"/>
              </a:rPr>
              <a:t>3-  جورو سروشتى ذينطةى كارليكةكانى دةرةوة لةنيوان هاوكارى وململانيدا</a:t>
            </a:r>
            <a:endParaRPr lang="en-US" sz="4000" dirty="0">
              <a:cs typeface="Ali_K_Alwand" pitchFamily="2" charset="-78"/>
            </a:endParaRPr>
          </a:p>
          <a:p>
            <a:r>
              <a:rPr lang="ar-IQ" sz="4000" dirty="0">
                <a:cs typeface="Ali_K_Alwand" pitchFamily="2" charset="-78"/>
              </a:rPr>
              <a:t>4- ستراتيذى وولاتة زلهيزةكان </a:t>
            </a:r>
            <a:endParaRPr lang="en-US" sz="4000"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47</a:t>
            </a:fld>
            <a:endParaRPr lang="ar-IQ"/>
          </a:p>
        </p:txBody>
      </p:sp>
    </p:spTree>
    <p:extLst>
      <p:ext uri="{BB962C8B-B14F-4D97-AF65-F5344CB8AC3E}">
        <p14:creationId xmlns:p14="http://schemas.microsoft.com/office/powerpoint/2010/main" xmlns="" val="12276003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ميذووى </a:t>
            </a:r>
            <a:r>
              <a:rPr lang="ar-IQ" b="1" dirty="0" smtClean="0">
                <a:cs typeface="Ali_K_Alwand" pitchFamily="2" charset="-78"/>
              </a:rPr>
              <a:t>دروستبوونى </a:t>
            </a:r>
            <a:r>
              <a:rPr lang="ar-IQ" b="1" dirty="0">
                <a:cs typeface="Ali_K_Alwand" pitchFamily="2" charset="-78"/>
              </a:rPr>
              <a:t>ثيشكةوتنى ثةيوةندية نيو دةولةتيةكان </a:t>
            </a: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ثةيوةندية نيو دةولةتيةكان بةشيكة لةزانستى سياسى كة طرنطى تايبةتى خوى هةية لةسةردةمى كون و تازةدا سةرهةلدانى ثةيوةندية نيو دةولةتيةكان هةر لةكونةوة هةبووة لةنيوان ضةند وولاتيكدا بةشيوازى جوراوجور بةلام ثةيوةنديةكانيان بةشيوازى ئيستا دةبوو بةهوى نةبوونى تةكنةلوذيا ئاسانكارى وطواستنةوةو ريطاوبان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48</a:t>
            </a:fld>
            <a:endParaRPr lang="ar-IQ"/>
          </a:p>
        </p:txBody>
      </p:sp>
    </p:spTree>
    <p:extLst>
      <p:ext uri="{BB962C8B-B14F-4D97-AF65-F5344CB8AC3E}">
        <p14:creationId xmlns:p14="http://schemas.microsoft.com/office/powerpoint/2010/main" xmlns="" val="34519692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a:buNone/>
            </a:pPr>
            <a:r>
              <a:rPr lang="ar-IQ" dirty="0">
                <a:cs typeface="Ali_K_Alwand" pitchFamily="2" charset="-78"/>
              </a:rPr>
              <a:t>بةلام لةكوتايةكانى سةدةى هةذدةيةم ئةو ثةيوةندية تارادةيةك بةرةو ثيشضوونى بةخويةوة بينى لةثاش جةنطى جيهانى دووةم ثةيوةندى وولاتان بةرةوباشتر وفراوانتر بوون </a:t>
            </a:r>
            <a:endParaRPr lang="ar-IQ" dirty="0" smtClean="0">
              <a:cs typeface="Ali_K_Alwand" pitchFamily="2" charset="-78"/>
            </a:endParaRPr>
          </a:p>
          <a:p>
            <a:pPr marL="0" indent="0" algn="just">
              <a:buNone/>
            </a:pPr>
            <a:r>
              <a:rPr lang="ar-IQ" dirty="0" smtClean="0">
                <a:cs typeface="Ali_K_Alwand" pitchFamily="2" charset="-78"/>
              </a:rPr>
              <a:t>ضونكة </a:t>
            </a:r>
            <a:r>
              <a:rPr lang="ar-IQ" dirty="0">
                <a:cs typeface="Ali_K_Alwand" pitchFamily="2" charset="-78"/>
              </a:rPr>
              <a:t>تةكنةلوذيا روليكى طرنط و طةورةى بينى لةم بةرةو ثيش ضوونة ثةيوةنديةكان فراوان بوون لةرووى طةياندن و نزيكردنةوةى دوورى نيوانيان لةزور رووةوة </a:t>
            </a:r>
            <a:endParaRPr lang="ar-IQ" dirty="0" smtClean="0">
              <a:cs typeface="Ali_K_Alwand" pitchFamily="2" charset="-78"/>
            </a:endParaRPr>
          </a:p>
          <a:p>
            <a:pPr marL="0" indent="0" algn="just">
              <a:buNone/>
            </a:pPr>
            <a:r>
              <a:rPr lang="ar-IQ" dirty="0" smtClean="0">
                <a:cs typeface="Ali_K_Alwand" pitchFamily="2" charset="-78"/>
              </a:rPr>
              <a:t>وةك </a:t>
            </a:r>
            <a:r>
              <a:rPr lang="ar-IQ" dirty="0">
                <a:cs typeface="Ali_K_Alwand" pitchFamily="2" charset="-78"/>
              </a:rPr>
              <a:t>هاتووضو ونامةناردن و ...هتدئةمانة بوونة هوى كةمكردنةوةى كيشةو و ضارةسةركردنى كيشة لةنيوان ئةو دةولةتانةى لةرابردوو هةيانبووة.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49</a:t>
            </a:fld>
            <a:endParaRPr lang="ar-IQ"/>
          </a:p>
        </p:txBody>
      </p:sp>
    </p:spTree>
    <p:extLst>
      <p:ext uri="{BB962C8B-B14F-4D97-AF65-F5344CB8AC3E}">
        <p14:creationId xmlns:p14="http://schemas.microsoft.com/office/powerpoint/2010/main" xmlns="" val="129021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سةرةراى هةموو ئةمانةشدا راستيةك هةية ئةوةية كة دياريدةى ثةيوةندية نيَودةولةتيةكان راستة ثةيوةستة بةكومةليك ثرس و بابةتى كومةلايةتى , ئابورى , روشنبيرى  ودةروونى , شارستانى بةلام لةطةل تةواوى زانستةكانى تر جياوازةو خاوةن تايبةتمةندى خوَيةتى كومةليك فاكتةرووهوَكارى تايبةتى هةن كة دةيورذيَنن وئاراستةى دةكةن كاريطةريش دروست دةكةن لةسةر جولةو رةفتارى دةولةت.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5</a:t>
            </a:fld>
            <a:endParaRPr lang="ar-IQ"/>
          </a:p>
        </p:txBody>
      </p:sp>
    </p:spTree>
    <p:extLst>
      <p:ext uri="{BB962C8B-B14F-4D97-AF65-F5344CB8AC3E}">
        <p14:creationId xmlns:p14="http://schemas.microsoft.com/office/powerpoint/2010/main" xmlns="" val="37455419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بيرمةندة روذئاوايةكان ثيَيانواية كة ثةيوةندية نيو دةولةتيةكان دةركةونى بةفورم و شيوازى نوىَ وهاوضةرخ دةطةريتةوة بو بةستنى كونطرةى ظيينالةسالى 1648. </a:t>
            </a:r>
            <a:endParaRPr lang="ar-IQ" dirty="0" smtClean="0">
              <a:cs typeface="Ali_K_Alwand" pitchFamily="2" charset="-78"/>
            </a:endParaRPr>
          </a:p>
          <a:p>
            <a:pPr marL="0" indent="0" algn="just">
              <a:buNone/>
            </a:pPr>
            <a:r>
              <a:rPr lang="ar-IQ" dirty="0" smtClean="0">
                <a:cs typeface="Ali_K_Alwand" pitchFamily="2" charset="-78"/>
              </a:rPr>
              <a:t>لةراستيدا </a:t>
            </a:r>
            <a:r>
              <a:rPr lang="ar-IQ" dirty="0">
                <a:cs typeface="Ali_K_Alwand" pitchFamily="2" charset="-78"/>
              </a:rPr>
              <a:t>ثةيوةندية نيو دةولةتيةكان بةضةندين قوناغ تيثةرى كردووة لةضةندين سةردةم بوونى هةبووة تادةطاتة روذطارى ئةمرو ليرةدة هةول دةدةين تيشك بخةينةسةر قوناغة جياجياكانى طةشةكردن وثيشكةوتنى ميذوويى لة </a:t>
            </a:r>
            <a:r>
              <a:rPr lang="ar-IQ" b="1" dirty="0">
                <a:cs typeface="Ali_K_Alwand" pitchFamily="2" charset="-78"/>
              </a:rPr>
              <a:t>ثةيوةندية نيو دةولةتيةكان:-</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50</a:t>
            </a:fld>
            <a:endParaRPr lang="ar-IQ"/>
          </a:p>
        </p:txBody>
      </p:sp>
    </p:spTree>
    <p:extLst>
      <p:ext uri="{BB962C8B-B14F-4D97-AF65-F5344CB8AC3E}">
        <p14:creationId xmlns:p14="http://schemas.microsoft.com/office/powerpoint/2010/main" xmlns="" val="8161906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ar-IQ" dirty="0"/>
              <a:t>1- </a:t>
            </a:r>
            <a:r>
              <a:rPr lang="ar-IQ" b="1" dirty="0">
                <a:cs typeface="Ali_K_Alwand" pitchFamily="2" charset="-78"/>
              </a:rPr>
              <a:t>ثةيوةندية نيو دةولةتيةكان لةسةردةمى كوندا</a:t>
            </a:r>
            <a:r>
              <a:rPr lang="ar-IQ" dirty="0">
                <a:cs typeface="Ali_K_Alwand" pitchFamily="2" charset="-78"/>
              </a:rPr>
              <a:t>:- ريكةوتنامة لةنيوان ثاشاى فيرعةونيةكان رامسيسى دووةم لةطةل ثاشاى حيسيةكان (خاتيسيار) لةئاسياى بضووك لةسالى 1292ُث. ز, بةسترا </a:t>
            </a:r>
            <a:endParaRPr lang="ar-IQ" dirty="0" smtClean="0">
              <a:cs typeface="Ali_K_Alwand" pitchFamily="2" charset="-78"/>
            </a:endParaRPr>
          </a:p>
          <a:p>
            <a:pPr algn="just"/>
            <a:r>
              <a:rPr lang="ar-IQ" dirty="0" smtClean="0">
                <a:cs typeface="Ali_K_Alwand" pitchFamily="2" charset="-78"/>
              </a:rPr>
              <a:t>كة </a:t>
            </a:r>
            <a:r>
              <a:rPr lang="ar-IQ" dirty="0">
                <a:cs typeface="Ali_K_Alwand" pitchFamily="2" charset="-78"/>
              </a:rPr>
              <a:t>ئاماذة بةكومةليك بنةماو ثرنسيث دةكات لةوانة بةرثاكردن و دانانى ئاشتى وئاسايش لةنيوان هةردوو دةولةت وهاوثةيمانبوونى هةردووكيان بةلين دةدةن بةوةى هيض كاميكيان هيرش نةكاتة سةر ئةوى تريان.</a:t>
            </a:r>
            <a:endParaRPr lang="en-US" dirty="0">
              <a:cs typeface="Ali_K_Alwand" pitchFamily="2" charset="-78"/>
            </a:endParaRPr>
          </a:p>
          <a:p>
            <a:pPr algn="just"/>
            <a:r>
              <a:rPr lang="ar-IQ" dirty="0">
                <a:cs typeface="Ali_K_Alwand" pitchFamily="2" charset="-78"/>
              </a:rPr>
              <a:t>دروستبوونى ثةيوةندى نيودةولةتى لةوولاتى نيوان دوورووبار ميزوثوتاميا دةطةريتةوة بو نزيكةى 3000سىَ هةزارسال ث.ز.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51</a:t>
            </a:fld>
            <a:endParaRPr lang="ar-IQ"/>
          </a:p>
        </p:txBody>
      </p:sp>
    </p:spTree>
    <p:extLst>
      <p:ext uri="{BB962C8B-B14F-4D97-AF65-F5344CB8AC3E}">
        <p14:creationId xmlns:p14="http://schemas.microsoft.com/office/powerpoint/2010/main" xmlns="" val="9229846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يةكةم:- وولاتى نيوان دوورووبار (عيراقى كوَن) </a:t>
            </a:r>
            <a:r>
              <a:rPr lang="ar-IQ" b="1" dirty="0" smtClean="0">
                <a:cs typeface="Ali_K_Alwand" pitchFamily="2" charset="-78"/>
              </a:rPr>
              <a:t>:-</a:t>
            </a:r>
            <a:endParaRPr lang="en-US" dirty="0"/>
          </a:p>
        </p:txBody>
      </p:sp>
      <p:sp>
        <p:nvSpPr>
          <p:cNvPr id="3" name="Content Placeholder 2"/>
          <p:cNvSpPr>
            <a:spLocks noGrp="1"/>
          </p:cNvSpPr>
          <p:nvPr>
            <p:ph idx="1"/>
          </p:nvPr>
        </p:nvSpPr>
        <p:spPr/>
        <p:txBody>
          <a:bodyPr/>
          <a:lstStyle/>
          <a:p>
            <a:pPr marL="0" indent="0" algn="just">
              <a:buNone/>
            </a:pPr>
            <a:r>
              <a:rPr lang="ar-IQ" dirty="0" smtClean="0">
                <a:cs typeface="Ali_K_Alwand" pitchFamily="2" charset="-78"/>
              </a:rPr>
              <a:t>ئةو </a:t>
            </a:r>
            <a:r>
              <a:rPr lang="ar-IQ" dirty="0">
                <a:cs typeface="Ali_K_Alwand" pitchFamily="2" charset="-78"/>
              </a:rPr>
              <a:t>خةلكانةى ثيش 4000سال لةم خاكةدا نيشتةجىَ بوون دةستيانكرد بةئاوادانى و ريكخستنى كاروبارةكانيان بةشيوةيةكى توكمةو تايبةت </a:t>
            </a:r>
            <a:endParaRPr lang="ar-IQ" dirty="0" smtClean="0">
              <a:cs typeface="Ali_K_Alwand" pitchFamily="2" charset="-78"/>
            </a:endParaRPr>
          </a:p>
          <a:p>
            <a:pPr marL="0" indent="0" algn="just">
              <a:buNone/>
            </a:pPr>
            <a:r>
              <a:rPr lang="ar-IQ" dirty="0" smtClean="0">
                <a:cs typeface="Ali_K_Alwand" pitchFamily="2" charset="-78"/>
              </a:rPr>
              <a:t>ئةو </a:t>
            </a:r>
            <a:r>
              <a:rPr lang="ar-IQ" dirty="0">
                <a:cs typeface="Ali_K_Alwand" pitchFamily="2" charset="-78"/>
              </a:rPr>
              <a:t>شارستانيةتانةى كةلةم ناوضةية سةريان هةلدا بريتى بوون لة شارستانيةتى ( اور-لارسا- لاجاش- اوما- لكش- باب ايلو- بابل).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52</a:t>
            </a:fld>
            <a:endParaRPr lang="ar-IQ"/>
          </a:p>
        </p:txBody>
      </p:sp>
    </p:spTree>
    <p:extLst>
      <p:ext uri="{BB962C8B-B14F-4D97-AF65-F5344CB8AC3E}">
        <p14:creationId xmlns:p14="http://schemas.microsoft.com/office/powerpoint/2010/main" xmlns="" val="24289047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1- دةولةت  ئاكةدى :- 3100سال ث.ز. بةيةكيك لةو دةولةتانة هةذماردةكريت كة لةعيراقى كون دةركةوت وةك شيوازيك بودةولةتى سةرةتايى ضونكة ئةو دةولةتة دةناسريتةوة بةوةى سيستةميكى حوكمرانى توكمةى هةبوو</a:t>
            </a:r>
            <a:r>
              <a:rPr lang="ar-IQ" dirty="0" smtClean="0">
                <a:cs typeface="Ali_K_Alwand" pitchFamily="2" charset="-78"/>
              </a:rPr>
              <a:t>.</a:t>
            </a:r>
          </a:p>
          <a:p>
            <a:pPr marL="0" indent="0" algn="just">
              <a:buNone/>
            </a:pPr>
            <a:r>
              <a:rPr lang="ar-IQ" dirty="0" smtClean="0">
                <a:cs typeface="Ali_K_Alwand" pitchFamily="2" charset="-78"/>
              </a:rPr>
              <a:t> </a:t>
            </a:r>
            <a:r>
              <a:rPr lang="ar-IQ" dirty="0">
                <a:cs typeface="Ali_K_Alwand" pitchFamily="2" charset="-78"/>
              </a:rPr>
              <a:t>وةك ضون ريكةوتنامةكةيان نيشان دةدات (ريكةوتنامةى ئاشتةوايى)  لةمةر ثيداطرتن لةئاشتىو ئاشتةوايى كردن لةنيوان هةردوو شارى لكش وشارى ئةوما كة دووشارى دةولةتى عيراقى كون بوون لةسالى 3100ث.ز.</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53</a:t>
            </a:fld>
            <a:endParaRPr lang="ar-IQ"/>
          </a:p>
        </p:txBody>
      </p:sp>
    </p:spTree>
    <p:extLst>
      <p:ext uri="{BB962C8B-B14F-4D97-AF65-F5344CB8AC3E}">
        <p14:creationId xmlns:p14="http://schemas.microsoft.com/office/powerpoint/2010/main" xmlns="" val="42176640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smtClean="0">
                <a:cs typeface="Ali_K_Alwand" pitchFamily="2" charset="-78"/>
              </a:rPr>
              <a:t>2- </a:t>
            </a:r>
            <a:r>
              <a:rPr lang="ar-IQ" dirty="0">
                <a:cs typeface="Ali_K_Alwand" pitchFamily="2" charset="-78"/>
              </a:rPr>
              <a:t>دةولةتى بابليةكان(2460ث.ز.</a:t>
            </a:r>
            <a:endParaRPr lang="en-US" dirty="0">
              <a:cs typeface="Ali_K_Alwand" pitchFamily="2" charset="-78"/>
            </a:endParaRPr>
          </a:p>
          <a:p>
            <a:pPr algn="just"/>
            <a:r>
              <a:rPr lang="ar-IQ" dirty="0">
                <a:cs typeface="Ali_K_Alwand" pitchFamily="2" charset="-78"/>
              </a:rPr>
              <a:t>دةولةتى بابليةكان لةدواى دةولةتى ئةكةديةكان هاتة ئاراوة ناوبانطى طةورةى دةركرد كةلةسالى 2460ث.ز. بووة </a:t>
            </a:r>
            <a:endParaRPr lang="ar-IQ" dirty="0" smtClean="0">
              <a:cs typeface="Ali_K_Alwand" pitchFamily="2" charset="-78"/>
            </a:endParaRPr>
          </a:p>
          <a:p>
            <a:pPr algn="just"/>
            <a:r>
              <a:rPr lang="ar-IQ" dirty="0" smtClean="0">
                <a:cs typeface="Ali_K_Alwand" pitchFamily="2" charset="-78"/>
              </a:rPr>
              <a:t>يةكةم </a:t>
            </a:r>
            <a:r>
              <a:rPr lang="ar-IQ" dirty="0">
                <a:cs typeface="Ali_K_Alwand" pitchFamily="2" charset="-78"/>
              </a:rPr>
              <a:t>ثاشاى بةناوى (ساموابى) بوو هةروةها ئةو دةولةتة طةيشتة لوتكةى ثيشكةوتنى خوى لةسةردةمى ثاشاى شةشةمى بابلى (حامورابى).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54</a:t>
            </a:fld>
            <a:endParaRPr lang="ar-IQ"/>
          </a:p>
        </p:txBody>
      </p:sp>
    </p:spTree>
    <p:extLst>
      <p:ext uri="{BB962C8B-B14F-4D97-AF65-F5344CB8AC3E}">
        <p14:creationId xmlns:p14="http://schemas.microsoft.com/office/powerpoint/2010/main" xmlns="" val="26963371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smtClean="0">
                <a:cs typeface="Ali_K_Alwand" pitchFamily="2" charset="-78"/>
              </a:rPr>
              <a:t>3- </a:t>
            </a:r>
            <a:r>
              <a:rPr lang="ar-IQ" dirty="0">
                <a:cs typeface="Ali_K_Alwand" pitchFamily="2" charset="-78"/>
              </a:rPr>
              <a:t>دةولةتى ئاشوريةكان:-</a:t>
            </a:r>
            <a:endParaRPr lang="en-US" dirty="0">
              <a:cs typeface="Ali_K_Alwand" pitchFamily="2" charset="-78"/>
            </a:endParaRPr>
          </a:p>
          <a:p>
            <a:pPr algn="just"/>
            <a:r>
              <a:rPr lang="ar-IQ" dirty="0">
                <a:cs typeface="Ali_K_Alwand" pitchFamily="2" charset="-78"/>
              </a:rPr>
              <a:t>وةك بةهيزترين دةولةتى عيراقى كون دروستبوو كةهيزودةسةلات وسوثايةكى طةورةى هةبوو توانى دةستبطريت بةسةر هةموو ناوضةكانى خاكى بابليةوة </a:t>
            </a:r>
            <a:r>
              <a:rPr lang="ar-IQ" dirty="0" smtClean="0">
                <a:cs typeface="Ali_K_Alwand" pitchFamily="2" charset="-78"/>
              </a:rPr>
              <a:t>.</a:t>
            </a:r>
          </a:p>
          <a:p>
            <a:pPr marL="0" indent="0" algn="just">
              <a:buNone/>
            </a:pPr>
            <a:r>
              <a:rPr lang="ar-IQ" dirty="0" smtClean="0">
                <a:cs typeface="Ali_K_Alwand" pitchFamily="2" charset="-78"/>
              </a:rPr>
              <a:t> </a:t>
            </a:r>
            <a:r>
              <a:rPr lang="ar-IQ" dirty="0">
                <a:cs typeface="Ali_K_Alwand" pitchFamily="2" charset="-78"/>
              </a:rPr>
              <a:t>ئاشوريةكان نموونةيةك بوون لة نمايشكردنى وةحشيةت و درندةيى وتوندوتيذى نواندن و ثونابردن بو هيز.</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55</a:t>
            </a:fld>
            <a:endParaRPr lang="ar-IQ"/>
          </a:p>
        </p:txBody>
      </p:sp>
    </p:spTree>
    <p:extLst>
      <p:ext uri="{BB962C8B-B14F-4D97-AF65-F5344CB8AC3E}">
        <p14:creationId xmlns:p14="http://schemas.microsoft.com/office/powerpoint/2010/main" xmlns="" val="947661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b="1" dirty="0">
                <a:cs typeface="Ali_K_Alwand" pitchFamily="2" charset="-78"/>
              </a:rPr>
              <a:t>دووةم:- سةردةمى فيرعةونيةكان ميسرى كوَن(2000ث.ز.):-</a:t>
            </a:r>
            <a:endParaRPr lang="en-US" dirty="0">
              <a:cs typeface="Ali_K_Alwand" pitchFamily="2" charset="-78"/>
            </a:endParaRPr>
          </a:p>
          <a:p>
            <a:pPr algn="just"/>
            <a:r>
              <a:rPr lang="ar-IQ" dirty="0">
                <a:cs typeface="Ali_K_Alwand" pitchFamily="2" charset="-78"/>
              </a:rPr>
              <a:t>رامسيسى دووةم ثاشاى فيرعةونيةكان لةطةل خاتيسيار ثاشاى حيسييةكان لةسةر خاكى سورياى ئيستا لةسالى 1292ث.ز. كةبةيةكةمين ريكةوتنامةى نوسراووواذووكراو لةميذووى ثةيوةندية نيودةولةتيةكان دادةنريت بةناوى ريكةوتنامةى قاديش يان زورجار بةناوى ريكةوتنامةى (اللولوئة) بةناوبانطة.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56</a:t>
            </a:fld>
            <a:endParaRPr lang="ar-IQ"/>
          </a:p>
        </p:txBody>
      </p:sp>
    </p:spTree>
    <p:extLst>
      <p:ext uri="{BB962C8B-B14F-4D97-AF65-F5344CB8AC3E}">
        <p14:creationId xmlns:p14="http://schemas.microsoft.com/office/powerpoint/2010/main" xmlns="" val="38226518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سىَ يةم دةولةتة شارى يونايةكان</a:t>
            </a:r>
            <a:r>
              <a:rPr lang="ar-IQ" b="1" dirty="0" smtClean="0">
                <a:cs typeface="Ali_K_Alwand" pitchFamily="2" charset="-78"/>
              </a:rPr>
              <a:t>:-</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ar-IQ" sz="3500" dirty="0" smtClean="0">
                <a:cs typeface="Ali_K_Alwand" pitchFamily="2" charset="-78"/>
              </a:rPr>
              <a:t>زياتر </a:t>
            </a:r>
            <a:r>
              <a:rPr lang="ar-IQ" sz="3500" dirty="0">
                <a:cs typeface="Ali_K_Alwand" pitchFamily="2" charset="-78"/>
              </a:rPr>
              <a:t>لة110 ناكوكى نيوان دةولةتة شارى يونانى كون لةريطاى دادطاكانةوة يةكلايكراونةتةوة . </a:t>
            </a:r>
            <a:endParaRPr lang="en-US" sz="3500" dirty="0">
              <a:cs typeface="Ali_K_Alwand" pitchFamily="2" charset="-78"/>
            </a:endParaRPr>
          </a:p>
          <a:p>
            <a:pPr marL="0" indent="0" algn="just">
              <a:buNone/>
            </a:pPr>
            <a:r>
              <a:rPr lang="ar-IQ" sz="3500" dirty="0">
                <a:cs typeface="Ali_K_Alwand" pitchFamily="2" charset="-78"/>
              </a:rPr>
              <a:t>ريكةوتنامةى ئاشتةوايى لةنيوان ئةسثارتةو روَجوَس كة لةسالى 470ث.ز. ئاماذةى ثيكراوة هةروةها ريكةوتنامةى نيوان ئةسثارتةو ئةسينا ريةوتنامةى ئاشتى سى سالةى 446ث.ز. </a:t>
            </a:r>
            <a:endParaRPr lang="ar-IQ" sz="3500" dirty="0" smtClean="0">
              <a:cs typeface="Ali_K_Alwand" pitchFamily="2" charset="-78"/>
            </a:endParaRPr>
          </a:p>
          <a:p>
            <a:pPr marL="0" indent="0" algn="just">
              <a:buNone/>
            </a:pPr>
            <a:r>
              <a:rPr lang="ar-IQ" sz="3500" dirty="0" smtClean="0">
                <a:cs typeface="Ali_K_Alwand" pitchFamily="2" charset="-78"/>
              </a:rPr>
              <a:t>جطة </a:t>
            </a:r>
            <a:r>
              <a:rPr lang="ar-IQ" sz="3500" dirty="0">
                <a:cs typeface="Ali_K_Alwand" pitchFamily="2" charset="-78"/>
              </a:rPr>
              <a:t>لةمانةش ريكةوتنامةى ئاشتى ثةنجا سالةى نيوانيان 431 ث.ز. هةروةها دةولةتة شارى يونانى كون بةوة ناوبانطيان دةركردبوو كة ئاشناييان هةبوو بةبةشيك لةريساو عورفى نيودةولةتى لةكاتةكانى جةنطدا </a:t>
            </a:r>
            <a:endParaRPr lang="en-US" sz="3500"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57</a:t>
            </a:fld>
            <a:endParaRPr lang="ar-IQ"/>
          </a:p>
        </p:txBody>
      </p:sp>
    </p:spTree>
    <p:extLst>
      <p:ext uri="{BB962C8B-B14F-4D97-AF65-F5344CB8AC3E}">
        <p14:creationId xmlns:p14="http://schemas.microsoft.com/office/powerpoint/2010/main" xmlns="" val="41002329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ضوارةم :- سةردةمى رومانيةكان:- </a:t>
            </a:r>
            <a:endParaRPr lang="en-US" dirty="0"/>
          </a:p>
        </p:txBody>
      </p:sp>
      <p:sp>
        <p:nvSpPr>
          <p:cNvPr id="3" name="Content Placeholder 2"/>
          <p:cNvSpPr>
            <a:spLocks noGrp="1"/>
          </p:cNvSpPr>
          <p:nvPr>
            <p:ph idx="1"/>
          </p:nvPr>
        </p:nvSpPr>
        <p:spPr/>
        <p:txBody>
          <a:bodyPr/>
          <a:lstStyle/>
          <a:p>
            <a:pPr marL="0" indent="0" algn="just">
              <a:buNone/>
            </a:pPr>
            <a:r>
              <a:rPr lang="ar-IQ" dirty="0" smtClean="0">
                <a:cs typeface="Ali_K_Alwand" pitchFamily="2" charset="-78"/>
              </a:rPr>
              <a:t>دةولةتى </a:t>
            </a:r>
            <a:r>
              <a:rPr lang="ar-IQ" dirty="0">
                <a:cs typeface="Ali_K_Alwand" pitchFamily="2" charset="-78"/>
              </a:rPr>
              <a:t>روماى كون بةسىَ قوناغى طةشةكردنى دا تيثةرى كردووة كةبةرجةستةى سىَ دةولةتى كردووة دةولةتى شارو مةليكةكان سةردةمى كومارى  سيَيةميان ئيمثراتورى</a:t>
            </a:r>
            <a:r>
              <a:rPr lang="ar-IQ" dirty="0" smtClean="0">
                <a:cs typeface="Ali_K_Alwand" pitchFamily="2" charset="-78"/>
              </a:rPr>
              <a:t>.</a:t>
            </a:r>
          </a:p>
          <a:p>
            <a:pPr marL="0" indent="0" algn="just">
              <a:buNone/>
            </a:pPr>
            <a:r>
              <a:rPr lang="ar-IQ" dirty="0" smtClean="0">
                <a:cs typeface="Ali_K_Alwand" pitchFamily="2" charset="-78"/>
              </a:rPr>
              <a:t> </a:t>
            </a:r>
            <a:r>
              <a:rPr lang="ar-IQ" dirty="0">
                <a:cs typeface="Ali_K_Alwand" pitchFamily="2" charset="-78"/>
              </a:rPr>
              <a:t>ميذوو سةردةمى روومانيةكان لةسالى 27ث.ز.دةست ثيدةكات ولةسالى 476ز. كوتايى ديت.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58</a:t>
            </a:fld>
            <a:endParaRPr lang="ar-IQ"/>
          </a:p>
        </p:txBody>
      </p:sp>
    </p:spTree>
    <p:extLst>
      <p:ext uri="{BB962C8B-B14F-4D97-AF65-F5344CB8AC3E}">
        <p14:creationId xmlns:p14="http://schemas.microsoft.com/office/powerpoint/2010/main" xmlns="" val="3168589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a:buNone/>
            </a:pPr>
            <a:r>
              <a:rPr lang="ar-IQ" dirty="0">
                <a:cs typeface="Ali_K_Alwand" pitchFamily="2" charset="-78"/>
              </a:rPr>
              <a:t>ئيمثراتوريةتى روما خاوةن شارستانيةتيكى يةكجار طةورةو بةناوبانط بوو كةلةسةردةمى خويدا بةرجةستةى جيهانى موديرن و ثيشكةوتووى دةكرد لةطةل ئةوشدا طةورةترين ئيمثراتوريةتةكانى سةر رووى زةوى بوو بةهوى هيزى ئيمثراتوريةت  روماتوانى بووى زوريك لةطةل و ناوضةكان بخاتة ذير ريكبف و ضاوديرى خويةوة وملكةضيان بكات لةطةل ئةوةشدا شيوازيكى تايبةتى لةثةيوةنديةكانى خوى لةطةل ئةو طةل و وولاتانةى ناو بازنةى سنوورى قةلةمرةوى دةسترويشتوى روما داتاشى بوو. كةبةرجةستةى جوريكى ريكخراوبةياساو ريساى تايبةتةوة لةوكاتةدا بةياساى طةلان ناودةبرا.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59</a:t>
            </a:fld>
            <a:endParaRPr lang="ar-IQ"/>
          </a:p>
        </p:txBody>
      </p:sp>
    </p:spTree>
    <p:extLst>
      <p:ext uri="{BB962C8B-B14F-4D97-AF65-F5344CB8AC3E}">
        <p14:creationId xmlns:p14="http://schemas.microsoft.com/office/powerpoint/2010/main" xmlns="" val="1027263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ديبلوماسى :- ووشةى ديبلوماسى لة ضيةوة هاتووة؟</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r>
              <a:rPr lang="ar-IQ" dirty="0" smtClean="0">
                <a:cs typeface="Ali_K_Alwand" pitchFamily="2" charset="-78"/>
              </a:rPr>
              <a:t>دبلوماسى </a:t>
            </a:r>
            <a:r>
              <a:rPr lang="ar-IQ" dirty="0">
                <a:cs typeface="Ali_K_Alwand" pitchFamily="2" charset="-78"/>
              </a:rPr>
              <a:t>ووشةيةكى يونانية وةرطيراوة( </a:t>
            </a:r>
            <a:r>
              <a:rPr lang="en-US" dirty="0">
                <a:cs typeface="Ali_K_Alwand" pitchFamily="2" charset="-78"/>
              </a:rPr>
              <a:t>diploma</a:t>
            </a:r>
            <a:r>
              <a:rPr lang="ar-IQ" dirty="0">
                <a:cs typeface="Ali_K_Alwand" pitchFamily="2" charset="-78"/>
              </a:rPr>
              <a:t> )  بةماناى بروانامة(</a:t>
            </a:r>
            <a:r>
              <a:rPr lang="ar-IQ" dirty="0">
                <a:latin typeface="Simplified Arabic" pitchFamily="18" charset="-78"/>
                <a:cs typeface="Simplified Arabic" pitchFamily="18" charset="-78"/>
              </a:rPr>
              <a:t>وثيقة</a:t>
            </a:r>
            <a:r>
              <a:rPr lang="ar-IQ" dirty="0">
                <a:cs typeface="Ali_K_Alwand" pitchFamily="2" charset="-78"/>
              </a:rPr>
              <a:t>) ديثلوماسى ضونيةتى ثةيوةندى كردن لةنيوان وولاتاندا يانيش ووشةيةكى نيو دةولةتية لةنيوان وولاتانى دونيادا .</a:t>
            </a:r>
            <a:endParaRPr lang="en-US" dirty="0">
              <a:cs typeface="Ali_K_Alwand" pitchFamily="2" charset="-78"/>
            </a:endParaRPr>
          </a:p>
          <a:p>
            <a:pPr algn="just"/>
            <a:r>
              <a:rPr lang="ar-IQ" dirty="0">
                <a:cs typeface="Ali_K_Alwand" pitchFamily="2" charset="-78"/>
              </a:rPr>
              <a:t>مارسيل مارل  دةليت بريتيةلة بةشيكى ضالاكى نيودةولةتى روودةكاتة دةرةوة </a:t>
            </a:r>
            <a:r>
              <a:rPr lang="ar-IQ" dirty="0" smtClean="0">
                <a:cs typeface="Ali_K_Alwand" pitchFamily="2" charset="-78"/>
              </a:rPr>
              <a:t>.</a:t>
            </a:r>
            <a:endParaRPr lang="ar-IQ" dirty="0"/>
          </a:p>
          <a:p>
            <a:pPr algn="just"/>
            <a:r>
              <a:rPr lang="ar-IQ" smtClean="0">
                <a:cs typeface="Ali_K_Alwand" pitchFamily="2" charset="-78"/>
              </a:rPr>
              <a:t>بةواتاى هونةرى بةريوةبردنى سياسةتى دةرةوة ديَت</a:t>
            </a:r>
            <a:endParaRPr lang="ar-IQ"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6</a:t>
            </a:fld>
            <a:endParaRPr lang="ar-IQ"/>
          </a:p>
        </p:txBody>
      </p:sp>
    </p:spTree>
    <p:extLst>
      <p:ext uri="{BB962C8B-B14F-4D97-AF65-F5344CB8AC3E}">
        <p14:creationId xmlns:p14="http://schemas.microsoft.com/office/powerpoint/2010/main" xmlns="" val="383558584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sz="2400" dirty="0"/>
              <a:t/>
            </a:r>
            <a:br>
              <a:rPr lang="en-US" sz="2400" dirty="0"/>
            </a:br>
            <a:r>
              <a:rPr lang="ar-IQ" b="1" dirty="0">
                <a:cs typeface="Ali_K_Alwand" pitchFamily="2" charset="-78"/>
              </a:rPr>
              <a:t>ئةو خةلكانةى لة ذيرسايةو فةرمانرةوايى روما دةذيان بريتى بوون لةرومانةكان ولاتينةكان و </a:t>
            </a:r>
            <a:r>
              <a:rPr lang="ar-IQ" b="1" dirty="0" smtClean="0">
                <a:cs typeface="Ali_K_Alwand" pitchFamily="2" charset="-78"/>
              </a:rPr>
              <a:t>بيطانةكان:-</a:t>
            </a: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ar-IQ" b="1" dirty="0" smtClean="0">
                <a:cs typeface="Ali_K_Alwand" pitchFamily="2" charset="-78"/>
              </a:rPr>
              <a:t>لةراستى </a:t>
            </a:r>
            <a:r>
              <a:rPr lang="ar-IQ" b="1" dirty="0">
                <a:cs typeface="Ali_K_Alwand" pitchFamily="2" charset="-78"/>
              </a:rPr>
              <a:t>دا روما بو هةر يةك لةم ثيكهاتانة جوريك لةمامةلةى تايبةتى ثةيرةودةكردبةثيى سىَ بنةماى ياسايى كةروما دايرشتبوو ئةوانيش</a:t>
            </a:r>
            <a:r>
              <a:rPr lang="ar-IQ" b="1" dirty="0" smtClean="0">
                <a:cs typeface="Ali_K_Alwand" pitchFamily="2" charset="-78"/>
              </a:rPr>
              <a:t>:-</a:t>
            </a:r>
          </a:p>
          <a:p>
            <a:pPr marL="0" indent="0" algn="just">
              <a:buNone/>
            </a:pPr>
            <a:r>
              <a:rPr lang="ar-IQ" b="1" dirty="0" smtClean="0">
                <a:cs typeface="Ali_K_Alwand" pitchFamily="2" charset="-78"/>
              </a:rPr>
              <a:t> 1</a:t>
            </a:r>
            <a:r>
              <a:rPr lang="ar-IQ" dirty="0" smtClean="0">
                <a:cs typeface="Ali_K_Alwand" pitchFamily="2" charset="-78"/>
              </a:rPr>
              <a:t>- ياساىسروشتى </a:t>
            </a:r>
            <a:r>
              <a:rPr lang="ar-IQ" dirty="0">
                <a:cs typeface="Ali_K_Alwand" pitchFamily="2" charset="-78"/>
              </a:rPr>
              <a:t>: كة بةرجةستةية بةماف وئازادى وقةدةغةكردنى كويلةى دةكرد بةلام لةئيمثراةريةتى روما  زور كارى ثينةدةكرا.</a:t>
            </a:r>
            <a:endParaRPr lang="en-US" dirty="0">
              <a:cs typeface="Ali_K_Alwand" pitchFamily="2" charset="-78"/>
            </a:endParaRPr>
          </a:p>
          <a:p>
            <a:pPr algn="just"/>
            <a:r>
              <a:rPr lang="ar-IQ" dirty="0">
                <a:cs typeface="Ali_K_Alwand" pitchFamily="2" charset="-78"/>
              </a:rPr>
              <a:t>2- ياساى مةدةنى : ثةيوةنديةكانى نيوان هاولاتيانى رومانى ريك دةخست</a:t>
            </a:r>
            <a:endParaRPr lang="en-US" dirty="0">
              <a:cs typeface="Ali_K_Alwand" pitchFamily="2" charset="-78"/>
            </a:endParaRPr>
          </a:p>
          <a:p>
            <a:pPr algn="just"/>
            <a:r>
              <a:rPr lang="ar-IQ" dirty="0">
                <a:cs typeface="Ali_K_Alwand" pitchFamily="2" charset="-78"/>
              </a:rPr>
              <a:t>3- ياساى طةلان: ثةيوةنديةكانى هاولاتيانى رومانى وخةلكانى بيطانة هةروةها ثةيوةنديةكانى نيوان بيطانةكانى ريك دةخست.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60</a:t>
            </a:fld>
            <a:endParaRPr lang="ar-IQ"/>
          </a:p>
        </p:txBody>
      </p:sp>
    </p:spTree>
    <p:extLst>
      <p:ext uri="{BB962C8B-B14F-4D97-AF65-F5344CB8AC3E}">
        <p14:creationId xmlns:p14="http://schemas.microsoft.com/office/powerpoint/2010/main" xmlns="" val="21180727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2- </a:t>
            </a:r>
            <a:r>
              <a:rPr lang="ar-IQ" b="1" dirty="0">
                <a:cs typeface="Ali_K_Alwand" pitchFamily="2" charset="-78"/>
              </a:rPr>
              <a:t>ثةيوةنديةنيو دةولةتيةكان لةسةردةمى ئاينى ئيسلامدا:- </a:t>
            </a: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endParaRPr lang="ar-IQ" dirty="0" smtClean="0">
              <a:cs typeface="Ali_K_Alwand" pitchFamily="2" charset="-78"/>
            </a:endParaRPr>
          </a:p>
          <a:p>
            <a:pPr marL="0" indent="0" algn="just">
              <a:buNone/>
            </a:pPr>
            <a:r>
              <a:rPr lang="ar-IQ" dirty="0" smtClean="0">
                <a:cs typeface="Ali_K_Alwand" pitchFamily="2" charset="-78"/>
              </a:rPr>
              <a:t>طروثيك </a:t>
            </a:r>
            <a:r>
              <a:rPr lang="ar-IQ" dirty="0">
                <a:cs typeface="Ali_K_Alwand" pitchFamily="2" charset="-78"/>
              </a:rPr>
              <a:t>لةزانايانى ئيسلامى  بوضونى جياوازيان هةبووثيَيان وابوو كة ثةيوةنديةكان لةنيوان دةولةتى ئيسلامى و دةولةتانى غةيرة ئيسلامى تةنها بونياد دةنريت لةسةر بنةماى جةنط وجيهاد كردن لةثيناو خواو بلاوة ثيكردنى ئايينى ئيسلام.</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61</a:t>
            </a:fld>
            <a:endParaRPr lang="ar-IQ"/>
          </a:p>
        </p:txBody>
      </p:sp>
    </p:spTree>
    <p:extLst>
      <p:ext uri="{BB962C8B-B14F-4D97-AF65-F5344CB8AC3E}">
        <p14:creationId xmlns:p14="http://schemas.microsoft.com/office/powerpoint/2010/main" xmlns="" val="22677216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بةلام بةشيكى تر لةزانايانى ئيسلام راى ثيضةوانةيان هةبوو بةوةى كة ثةيوةندى دةولةتى ئيسلام  لةطةل دةولةت و نةتةوةكانى غةيرة ئيسلام دةبيت بونياد بنريت لةسةر بنةماى ئاشتى.</a:t>
            </a:r>
            <a:endParaRPr lang="en-US" dirty="0">
              <a:cs typeface="Ali_K_Alwand" pitchFamily="2" charset="-78"/>
            </a:endParaRPr>
          </a:p>
          <a:p>
            <a:pPr algn="just"/>
            <a:r>
              <a:rPr lang="ar-IQ" dirty="0">
                <a:cs typeface="Ali_K_Alwand" pitchFamily="2" charset="-78"/>
              </a:rPr>
              <a:t>لة قورئانى ثيروز هاتووة كة دةبيت ريزوثابةندبوون هةبيت بو ريكةوتنامةكانوةك لةسورةتى نحل لةئايةتى 91 هاتوة</a:t>
            </a:r>
            <a:r>
              <a:rPr lang="ar-IQ" dirty="0"/>
              <a:t>( واوفوا بعهد الله اذا عاهدتم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62</a:t>
            </a:fld>
            <a:endParaRPr lang="ar-IQ"/>
          </a:p>
        </p:txBody>
      </p:sp>
    </p:spTree>
    <p:extLst>
      <p:ext uri="{BB962C8B-B14F-4D97-AF65-F5344CB8AC3E}">
        <p14:creationId xmlns:p14="http://schemas.microsoft.com/office/powerpoint/2010/main" xmlns="" val="42590791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كاتيك موسلمانان بةشمشيرةوة بةرةو (بيت الحرام) بةريكةوتن بةنيازى سةردانى نةوةك شةر طةورةكانى قوريش كةوتنة جموجول وبريارياندا ريطا لةثيخمبةروهاوريكانى بطرن لةضوونةذوورةوة . لةبةرامبةردا ثيخةمبةر(د.خ.) هةنديك نوينةرى نارد بو لاى هوزة ناموسلمانةكان وداواى لى كردن كة ثشتطيرى بكةن لة ضوونى بو ناو مةكة ضونكة ئةوان مةبةستيان شةركردن نةبوو بةلكو تةنها سةردان و زيارةتكردن بوو .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63</a:t>
            </a:fld>
            <a:endParaRPr lang="ar-IQ"/>
          </a:p>
        </p:txBody>
      </p:sp>
    </p:spTree>
    <p:extLst>
      <p:ext uri="{BB962C8B-B14F-4D97-AF65-F5344CB8AC3E}">
        <p14:creationId xmlns:p14="http://schemas.microsoft.com/office/powerpoint/2010/main" xmlns="" val="14222303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هةروةها ئامادة نةبوون لةمانطى قةدةغةكراو ى شةردا شةر بكةن بةم شيوةية هةمووان باوةريان بةم نيةتة هينا كة ئةم رويشتنة بو زيارةتة نةوةك شةركردن </a:t>
            </a:r>
            <a:endParaRPr lang="ar-IQ" dirty="0" smtClean="0">
              <a:cs typeface="Ali_K_Alwand" pitchFamily="2" charset="-78"/>
            </a:endParaRPr>
          </a:p>
          <a:p>
            <a:pPr marL="0" indent="0" algn="just">
              <a:buNone/>
            </a:pPr>
            <a:r>
              <a:rPr lang="ar-IQ" dirty="0" smtClean="0">
                <a:cs typeface="Ali_K_Alwand" pitchFamily="2" charset="-78"/>
              </a:rPr>
              <a:t>لةئةنجامدا </a:t>
            </a:r>
            <a:r>
              <a:rPr lang="ar-IQ" dirty="0">
                <a:cs typeface="Ali_K_Alwand" pitchFamily="2" charset="-78"/>
              </a:rPr>
              <a:t>قورةيشيةكان تةنها مانةوةو ناضاربوون كة طفتوطو لةطةل نيردراوى ثيخمبةر بكةن رازى بوون بةوةى كة ئةمسال نةضيتة كةعبة بةلام سالى داهاتوو دةتوانريت بروات بةم شيوةية بةلينامةيةك بةسترا لةنيوان موسلمانان و ناموسلمانةكان و ناوليندرا (ريكةوتنامةى حودةيبة).</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64</a:t>
            </a:fld>
            <a:endParaRPr lang="ar-IQ"/>
          </a:p>
        </p:txBody>
      </p:sp>
    </p:spTree>
    <p:extLst>
      <p:ext uri="{BB962C8B-B14F-4D97-AF65-F5344CB8AC3E}">
        <p14:creationId xmlns:p14="http://schemas.microsoft.com/office/powerpoint/2010/main" xmlns="" val="14364637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طرنطترين بةندةكانى صولحى حودةيبة</a:t>
            </a:r>
            <a:r>
              <a:rPr lang="ar-IQ" b="1" dirty="0" smtClean="0">
                <a:cs typeface="Ali_K_Alwand" pitchFamily="2" charset="-78"/>
              </a:rPr>
              <a:t>:-</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ar-IQ" sz="3500" dirty="0" smtClean="0">
                <a:cs typeface="Ali_K_Alwand" pitchFamily="2" charset="-78"/>
              </a:rPr>
              <a:t>1- </a:t>
            </a:r>
            <a:r>
              <a:rPr lang="ar-IQ" sz="3500" dirty="0">
                <a:cs typeface="Ali_K_Alwand" pitchFamily="2" charset="-78"/>
              </a:rPr>
              <a:t>دانثيدانانى قورةيش بة حوسنى يةكان كة بة شيكن لة هاوتاى قورةيشيةكان لةو شارةدا</a:t>
            </a:r>
            <a:endParaRPr lang="en-US" sz="3500" dirty="0">
              <a:cs typeface="Ali_K_Alwand" pitchFamily="2" charset="-78"/>
            </a:endParaRPr>
          </a:p>
          <a:p>
            <a:pPr algn="just"/>
            <a:r>
              <a:rPr lang="ar-IQ" sz="3500" dirty="0">
                <a:cs typeface="Ali_K_Alwand" pitchFamily="2" charset="-78"/>
              </a:rPr>
              <a:t>2- كردنةوةى ريطاى ثيخمبةر بو ئةنجامدانى بةلينى ثيكةوة ذيان لةطةل هوزةكانى تر </a:t>
            </a:r>
            <a:endParaRPr lang="en-US" sz="3500" dirty="0">
              <a:cs typeface="Ali_K_Alwand" pitchFamily="2" charset="-78"/>
            </a:endParaRPr>
          </a:p>
          <a:p>
            <a:pPr algn="just"/>
            <a:r>
              <a:rPr lang="ar-IQ" sz="3500" dirty="0">
                <a:cs typeface="Ali_K_Alwand" pitchFamily="2" charset="-78"/>
              </a:rPr>
              <a:t>3- كات تيثةر دةبيت لةلاى موسلمانان بو بانطةوازى خويان بةئارامى </a:t>
            </a:r>
            <a:endParaRPr lang="en-US" sz="3500" dirty="0">
              <a:cs typeface="Ali_K_Alwand" pitchFamily="2" charset="-78"/>
            </a:endParaRPr>
          </a:p>
          <a:p>
            <a:pPr algn="just"/>
            <a:r>
              <a:rPr lang="ar-IQ" sz="3500" dirty="0">
                <a:cs typeface="Ali_K_Alwand" pitchFamily="2" charset="-78"/>
              </a:rPr>
              <a:t>4- ريطةثيدان بةموسلمانان بو سةردانى مالى خوا دواى ئةو سالة وةمانةوةى لة مةكةدا بو 4روذ</a:t>
            </a:r>
            <a:endParaRPr lang="en-US" sz="3500" dirty="0">
              <a:cs typeface="Ali_K_Alwand" pitchFamily="2" charset="-78"/>
            </a:endParaRPr>
          </a:p>
          <a:p>
            <a:pPr algn="just"/>
            <a:r>
              <a:rPr lang="ar-IQ" sz="3500" dirty="0">
                <a:cs typeface="Ali_K_Alwand" pitchFamily="2" charset="-78"/>
              </a:rPr>
              <a:t>5- ئةم ريكةوتنامةية بو ماوةى دةسال بوو..</a:t>
            </a:r>
            <a:endParaRPr lang="en-US" sz="3500"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65</a:t>
            </a:fld>
            <a:endParaRPr lang="ar-IQ"/>
          </a:p>
        </p:txBody>
      </p:sp>
    </p:spTree>
    <p:extLst>
      <p:ext uri="{BB962C8B-B14F-4D97-AF65-F5344CB8AC3E}">
        <p14:creationId xmlns:p14="http://schemas.microsoft.com/office/powerpoint/2010/main" xmlns="" val="19423310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ئامانجةكانى صولحى حودةيبة:- ضةند دةرفةتيكى بةموسلمانان بةخشى </a:t>
            </a:r>
            <a:endParaRPr lang="en-US" dirty="0"/>
          </a:p>
        </p:txBody>
      </p:sp>
      <p:sp>
        <p:nvSpPr>
          <p:cNvPr id="3" name="Content Placeholder 2"/>
          <p:cNvSpPr>
            <a:spLocks noGrp="1"/>
          </p:cNvSpPr>
          <p:nvPr>
            <p:ph idx="1"/>
          </p:nvPr>
        </p:nvSpPr>
        <p:spPr/>
        <p:txBody>
          <a:bodyPr>
            <a:normAutofit fontScale="92500" lnSpcReduction="10000"/>
          </a:bodyPr>
          <a:lstStyle/>
          <a:p>
            <a:pPr algn="just"/>
            <a:r>
              <a:rPr lang="ar-IQ" sz="3500" dirty="0" smtClean="0">
                <a:cs typeface="Ali_K_Alwand" pitchFamily="2" charset="-78"/>
              </a:rPr>
              <a:t>1- </a:t>
            </a:r>
            <a:r>
              <a:rPr lang="ar-IQ" sz="3500" dirty="0">
                <a:cs typeface="Ali_K_Alwand" pitchFamily="2" charset="-78"/>
              </a:rPr>
              <a:t>كاتيك ئةو ريكةوتنة دروست بوو بووة هوى تيكةلاوى لةنيوان خةلكى مةكةو موسلمانان </a:t>
            </a:r>
            <a:endParaRPr lang="en-US" sz="3500" dirty="0">
              <a:cs typeface="Ali_K_Alwand" pitchFamily="2" charset="-78"/>
            </a:endParaRPr>
          </a:p>
          <a:p>
            <a:pPr algn="just"/>
            <a:r>
              <a:rPr lang="ar-IQ" sz="3500" dirty="0">
                <a:cs typeface="Ali_K_Alwand" pitchFamily="2" charset="-78"/>
              </a:rPr>
              <a:t>2- بينينيان وبيستنيان بةشيوةى راستةوخوكة ثيخمبةر(د.خ.) </a:t>
            </a:r>
            <a:endParaRPr lang="en-US" sz="3500" dirty="0">
              <a:cs typeface="Ali_K_Alwand" pitchFamily="2" charset="-78"/>
            </a:endParaRPr>
          </a:p>
          <a:p>
            <a:pPr algn="just"/>
            <a:r>
              <a:rPr lang="ar-IQ" sz="3500" dirty="0">
                <a:cs typeface="Ali_K_Alwand" pitchFamily="2" charset="-78"/>
              </a:rPr>
              <a:t>3- زور لةوانة مةيليان هات بو لاى ئيمان وباوةر ثيكردنى هةتا هةنديكيان ثيش ئازادكردنى مةكة عاتنة نيو ئيسلام وةك خاليدى كورى وةليد</a:t>
            </a:r>
            <a:endParaRPr lang="en-US" sz="3500" dirty="0">
              <a:cs typeface="Ali_K_Alwand" pitchFamily="2" charset="-78"/>
            </a:endParaRPr>
          </a:p>
          <a:p>
            <a:pPr algn="just"/>
            <a:r>
              <a:rPr lang="ar-IQ" sz="3500" dirty="0">
                <a:cs typeface="Ali_K_Alwand" pitchFamily="2" charset="-78"/>
              </a:rPr>
              <a:t>4- زيادكردنى بىض باوةرةكان كة روويان دةكردة ئيسلام بوون لةو روذةى كة روذى ئازادكردنى مةكة بوو لةوةش كة هاوكارى موسلمانانيان كرد بو بلاوكردنةوةى ئيسلام لة دورطةى عةرةبى.</a:t>
            </a:r>
            <a:endParaRPr lang="en-US" sz="3500"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66</a:t>
            </a:fld>
            <a:endParaRPr lang="ar-IQ"/>
          </a:p>
        </p:txBody>
      </p:sp>
    </p:spTree>
    <p:extLst>
      <p:ext uri="{BB962C8B-B14F-4D97-AF65-F5344CB8AC3E}">
        <p14:creationId xmlns:p14="http://schemas.microsoft.com/office/powerpoint/2010/main" xmlns="" val="6584704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زاناو فوقةهاكانى ئيسلام وةك شافعى و حنبلى  لةسةر ئةوة هاوران كة بنضينةو بنةماى ثةيوةندى دةرةكى دةولةتى ئيسلامى ئاشتية نةك جةنط لةطةل ئةوةشدا جةنط لةدوو حالةت بةرثا دةبيت ئةوانيش :-1-  لةكاتى بوونى هيرش كردن و هةلكوتانة سةر دةولةت بةهوكاريكى روون وئاشكرا وةك بوونى بةلطة وئاماذةى روون  ليرةدا خاك و وولاتى موسلمان زةوت نةكراوة ليرةدا موسلمانان مافى ئةوةيان هةية ريكةوتنى ئاشتةوايى ببةستن.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67</a:t>
            </a:fld>
            <a:endParaRPr lang="ar-IQ"/>
          </a:p>
        </p:txBody>
      </p:sp>
    </p:spTree>
    <p:extLst>
      <p:ext uri="{BB962C8B-B14F-4D97-AF65-F5344CB8AC3E}">
        <p14:creationId xmlns:p14="http://schemas.microsoft.com/office/powerpoint/2010/main" xmlns="" val="12432153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smtClean="0">
                <a:cs typeface="Ali_K_Alwand" pitchFamily="2" charset="-78"/>
              </a:rPr>
              <a:t>2- </a:t>
            </a:r>
            <a:r>
              <a:rPr lang="ar-IQ" dirty="0">
                <a:cs typeface="Ali_K_Alwand" pitchFamily="2" charset="-78"/>
              </a:rPr>
              <a:t>دوذمنانى ئيسلام بينة ناو خاكى ئيسلام و هةولى داطير كردن بدةن بةهيض شيوةيةك دروست نية ريكةوتنى ئاشتى ببةستريت تا ئةو هةرةشةو زةوت كردنة لةئارةدا بيت.</a:t>
            </a:r>
            <a:endParaRPr lang="en-US" dirty="0">
              <a:cs typeface="Ali_K_Alwand" pitchFamily="2" charset="-78"/>
            </a:endParaRPr>
          </a:p>
          <a:p>
            <a:pPr algn="just"/>
            <a:r>
              <a:rPr lang="ar-IQ" dirty="0">
                <a:cs typeface="Ali_K_Alwand" pitchFamily="2" charset="-78"/>
              </a:rPr>
              <a:t>ئيسلام ميذوويةكى دريذى هةية لةرووى ثةيماننامةوريكةوتنامة بةستن دا لةطرنطترينيان ريكةوتنامةى (زيمة) بوون.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68</a:t>
            </a:fld>
            <a:endParaRPr lang="ar-IQ"/>
          </a:p>
        </p:txBody>
      </p:sp>
    </p:spTree>
    <p:extLst>
      <p:ext uri="{BB962C8B-B14F-4D97-AF65-F5344CB8AC3E}">
        <p14:creationId xmlns:p14="http://schemas.microsoft.com/office/powerpoint/2010/main" xmlns="" val="2159387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smtClean="0"/>
              <a:t>    </a:t>
            </a:r>
            <a:r>
              <a:rPr lang="ar-IQ" dirty="0">
                <a:cs typeface="Ali_K_Alwand" pitchFamily="2" charset="-78"/>
              </a:rPr>
              <a:t>2- دار الحرب:- ئاماذة دانة بةو طةل و دةولةتانةى كة ئايين ثةرستى تر دةكةن بيجطة لة ئاينى </a:t>
            </a:r>
            <a:r>
              <a:rPr lang="ar-IQ" dirty="0" smtClean="0">
                <a:cs typeface="Ali_K_Alwand" pitchFamily="2" charset="-78"/>
              </a:rPr>
              <a:t>ئيسلام</a:t>
            </a:r>
          </a:p>
          <a:p>
            <a:pPr marL="0" indent="0" algn="just">
              <a:buNone/>
            </a:pPr>
            <a:r>
              <a:rPr lang="ar-IQ" dirty="0" smtClean="0">
                <a:cs typeface="Ali_K_Alwand" pitchFamily="2" charset="-78"/>
              </a:rPr>
              <a:t> </a:t>
            </a:r>
            <a:r>
              <a:rPr lang="ar-IQ" dirty="0">
                <a:cs typeface="Ali_K_Alwand" pitchFamily="2" charset="-78"/>
              </a:rPr>
              <a:t>ئةم دابةشكردنة لةراستيدا بةهيض شيوةيةك ئاماذةدان نية بةوةى ثةيوةندى دةولةتانى ئيسلام لةطةل دةولةتى نائيسلام دةبيت بونياد بنريت لةسةر بنةماى جةنط و كوشتن يانيش هةلطرى بنةماو عةقيدةى دذايةتى كردن.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69</a:t>
            </a:fld>
            <a:endParaRPr lang="ar-IQ"/>
          </a:p>
        </p:txBody>
      </p:sp>
    </p:spTree>
    <p:extLst>
      <p:ext uri="{BB962C8B-B14F-4D97-AF65-F5344CB8AC3E}">
        <p14:creationId xmlns:p14="http://schemas.microsoft.com/office/powerpoint/2010/main" xmlns="" val="3261920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بالويز(سفير</a:t>
            </a:r>
            <a:r>
              <a:rPr lang="ar-IQ" dirty="0" smtClean="0">
                <a:cs typeface="Ali_K_Alwand" pitchFamily="2" charset="-78"/>
              </a:rPr>
              <a:t>)</a:t>
            </a:r>
            <a:endParaRPr lang="en-US" dirty="0"/>
          </a:p>
        </p:txBody>
      </p:sp>
      <p:sp>
        <p:nvSpPr>
          <p:cNvPr id="3" name="Content Placeholder 2"/>
          <p:cNvSpPr>
            <a:spLocks noGrp="1"/>
          </p:cNvSpPr>
          <p:nvPr>
            <p:ph idx="1"/>
          </p:nvPr>
        </p:nvSpPr>
        <p:spPr/>
        <p:txBody>
          <a:bodyPr/>
          <a:lstStyle/>
          <a:p>
            <a:pPr marL="0" indent="0" algn="just">
              <a:buNone/>
            </a:pPr>
            <a:r>
              <a:rPr lang="ar-IQ" dirty="0" smtClean="0">
                <a:cs typeface="Ali_K_Alwand" pitchFamily="2" charset="-78"/>
              </a:rPr>
              <a:t>بةو </a:t>
            </a:r>
            <a:r>
              <a:rPr lang="ar-IQ" dirty="0">
                <a:cs typeface="Ali_K_Alwand" pitchFamily="2" charset="-78"/>
              </a:rPr>
              <a:t>كةسة دةوتريت كةوةكو طةورةترين ليثرسراو نوينةرايةتى وولاتةكةى دةكات لةلايةن وةزارةتى دةرةوة دةنيردريت ونوينةرى تايبةتى سةروك كومارى وولاتةكةيةتى. ئةركى نوينةرايةتى كردن وثاراستنى بةرذةوةنديةكانى وولاتةكةى لةوولاتى ميوان.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7</a:t>
            </a:fld>
            <a:endParaRPr lang="ar-IQ"/>
          </a:p>
        </p:txBody>
      </p:sp>
    </p:spTree>
    <p:extLst>
      <p:ext uri="{BB962C8B-B14F-4D97-AF65-F5344CB8AC3E}">
        <p14:creationId xmlns:p14="http://schemas.microsoft.com/office/powerpoint/2010/main" xmlns="" val="156104526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هةنديك لةزانايانى ئيسلام ثييانواية كة داريكى تريش هةية لة ئيسلام ئةويش دارى عهدة واتا بةلينامةو ثةيماننامة هةموو ئةو دةولةت و طةل و نةتةوانة دةطريتةوة كةسةروةرى و هةذموونى دةولةتى ئيسلامى لةسةر يان نية ولةطةل ئيسلام دا جةنط و ململانيَيان نةكردووة ولة ريكةوتندان , ثةيوةندى ئاشتيانةيان لةطةل دةولةتى ئيسلامييدا هةية.</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70</a:t>
            </a:fld>
            <a:endParaRPr lang="ar-IQ"/>
          </a:p>
        </p:txBody>
      </p:sp>
    </p:spTree>
    <p:extLst>
      <p:ext uri="{BB962C8B-B14F-4D97-AF65-F5344CB8AC3E}">
        <p14:creationId xmlns:p14="http://schemas.microsoft.com/office/powerpoint/2010/main" xmlns="" val="20178812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بووضونى زانايانى ئيسلام سةبارةت بة دةستنيشانكردنى جورى ثةيوةندى دةولةتى ئيسلام لةطةل دةولةتى نامووسلمان:-</a:t>
            </a:r>
            <a:r>
              <a:rPr lang="en-US" dirty="0">
                <a:cs typeface="Ali_K_Alwand" pitchFamily="2" charset="-78"/>
              </a:rPr>
              <a:t/>
            </a:r>
            <a:br>
              <a:rPr lang="en-US" dirty="0">
                <a:cs typeface="Ali_K_Alwand" pitchFamily="2" charset="-78"/>
              </a:rPr>
            </a:br>
            <a:endParaRPr lang="en-US" dirty="0"/>
          </a:p>
        </p:txBody>
      </p:sp>
      <p:sp>
        <p:nvSpPr>
          <p:cNvPr id="3" name="Content Placeholder 2"/>
          <p:cNvSpPr>
            <a:spLocks noGrp="1"/>
          </p:cNvSpPr>
          <p:nvPr>
            <p:ph idx="1"/>
          </p:nvPr>
        </p:nvSpPr>
        <p:spPr/>
        <p:txBody>
          <a:bodyPr>
            <a:normAutofit/>
          </a:bodyPr>
          <a:lstStyle/>
          <a:p>
            <a:pPr algn="just"/>
            <a:r>
              <a:rPr lang="ar-IQ" dirty="0" smtClean="0">
                <a:cs typeface="Ali_K_Alwand" pitchFamily="2" charset="-78"/>
              </a:rPr>
              <a:t>1- </a:t>
            </a:r>
            <a:r>
              <a:rPr lang="ar-IQ" dirty="0">
                <a:cs typeface="Ali_K_Alwand" pitchFamily="2" charset="-78"/>
              </a:rPr>
              <a:t>دارالاسلام:- ئاماذةدان بوو بو دةولةت و ئومةى ئيسلام يان مةبةست ئةو ناوضةو ثيطةى جوطرافيانةية كة كة كاربةشةريعةت و ثيخمبةرى ثةيرةو دةكريت </a:t>
            </a:r>
            <a:endParaRPr lang="ar-IQ" dirty="0" smtClean="0">
              <a:cs typeface="Ali_K_Alwand" pitchFamily="2" charset="-78"/>
            </a:endParaRPr>
          </a:p>
          <a:p>
            <a:pPr marL="0" indent="0" algn="just">
              <a:buNone/>
            </a:pPr>
            <a:r>
              <a:rPr lang="ar-IQ" dirty="0" smtClean="0">
                <a:cs typeface="Ali_K_Alwand" pitchFamily="2" charset="-78"/>
              </a:rPr>
              <a:t>واتا </a:t>
            </a:r>
            <a:r>
              <a:rPr lang="ar-IQ" dirty="0">
                <a:cs typeface="Ali_K_Alwand" pitchFamily="2" charset="-78"/>
              </a:rPr>
              <a:t>حوكم بةشةريعةتى ئيسلام دةكريت وخةلكةكةى هةموويان مووسلمان بوون ليرةدا بةهةموو شيوةيةك جةنط قةدةغةكراوة.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71</a:t>
            </a:fld>
            <a:endParaRPr lang="ar-IQ"/>
          </a:p>
        </p:txBody>
      </p:sp>
    </p:spTree>
    <p:extLst>
      <p:ext uri="{BB962C8B-B14F-4D97-AF65-F5344CB8AC3E}">
        <p14:creationId xmlns:p14="http://schemas.microsoft.com/office/powerpoint/2010/main" xmlns="" val="16140235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ar-IQ" dirty="0" smtClean="0">
                <a:cs typeface="Ali_K_Alwand" pitchFamily="2" charset="-78"/>
              </a:rPr>
              <a:t>2- دارالحرب:-</a:t>
            </a:r>
          </a:p>
          <a:p>
            <a:pPr marL="0" indent="0" algn="just">
              <a:buNone/>
            </a:pPr>
            <a:r>
              <a:rPr lang="ar-IQ" dirty="0">
                <a:cs typeface="Ali_K_Alwand" pitchFamily="2" charset="-78"/>
              </a:rPr>
              <a:t>ئاماذة دانة بةو طةل و دةولةتانةى كة ئايين ثةرستى تر دةكةن بيجطة لة ئاينى ئيسلام ئةم دابةشكردنة لةراستيدا بةهيض شيوةيةك ئاماذةدان نية بةوةى ثةيوةندى دةولةتانى ئيسلام لةطةل دةولةتى نائيسلام دةبيت بونياد بنريت لةسةر بنةماى جةنط و كوشتن يانيش هةلطرى بنةماو عةقيدةى دذايةتى كردن.</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72</a:t>
            </a:fld>
            <a:endParaRPr lang="ar-IQ"/>
          </a:p>
        </p:txBody>
      </p:sp>
    </p:spTree>
    <p:extLst>
      <p:ext uri="{BB962C8B-B14F-4D97-AF65-F5344CB8AC3E}">
        <p14:creationId xmlns:p14="http://schemas.microsoft.com/office/powerpoint/2010/main" xmlns="" val="33882573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هةنديك لةزانايانى ئيسلام ثييانواية كة داريكى تريش هةية لة ئيسلام ئةويش دارى عهدة واتا بةلينامةو ثةيماننامة </a:t>
            </a:r>
            <a:endParaRPr lang="ar-IQ" dirty="0" smtClean="0">
              <a:cs typeface="Ali_K_Alwand" pitchFamily="2" charset="-78"/>
            </a:endParaRPr>
          </a:p>
          <a:p>
            <a:pPr marL="0" indent="0" algn="just">
              <a:buNone/>
            </a:pPr>
            <a:r>
              <a:rPr lang="ar-IQ" dirty="0" smtClean="0">
                <a:cs typeface="Ali_K_Alwand" pitchFamily="2" charset="-78"/>
              </a:rPr>
              <a:t>هةموو </a:t>
            </a:r>
            <a:r>
              <a:rPr lang="ar-IQ" dirty="0">
                <a:cs typeface="Ali_K_Alwand" pitchFamily="2" charset="-78"/>
              </a:rPr>
              <a:t>ئةو دةولةت و طةل و نةتةوانة دةطريتةوة كةسةروةرى و هةذموونى دةولةتى ئيسلامى لةسةر يان نية </a:t>
            </a:r>
            <a:r>
              <a:rPr lang="ar-IQ" dirty="0" smtClean="0">
                <a:cs typeface="Ali_K_Alwand" pitchFamily="2" charset="-78"/>
              </a:rPr>
              <a:t>و</a:t>
            </a:r>
          </a:p>
          <a:p>
            <a:pPr marL="0" indent="0" algn="just">
              <a:buNone/>
            </a:pPr>
            <a:r>
              <a:rPr lang="ar-IQ" dirty="0" smtClean="0">
                <a:cs typeface="Ali_K_Alwand" pitchFamily="2" charset="-78"/>
              </a:rPr>
              <a:t>لةطةل </a:t>
            </a:r>
            <a:r>
              <a:rPr lang="ar-IQ" dirty="0">
                <a:cs typeface="Ali_K_Alwand" pitchFamily="2" charset="-78"/>
              </a:rPr>
              <a:t>ئيسلام دا جةنط و ململانيَيان نةكردووة ولة ريكةوتندان , ثةيوةندى ئاشتيانةيان لةطةل دةولةتى ئيسلامييدا هةية</a:t>
            </a:r>
            <a:r>
              <a:rPr lang="ar-IQ" dirty="0" smtClean="0">
                <a:cs typeface="Ali_K_Alwand" pitchFamily="2" charset="-78"/>
              </a:rPr>
              <a:t>.</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73</a:t>
            </a:fld>
            <a:endParaRPr lang="ar-IQ"/>
          </a:p>
        </p:txBody>
      </p:sp>
    </p:spTree>
    <p:extLst>
      <p:ext uri="{BB962C8B-B14F-4D97-AF65-F5344CB8AC3E}">
        <p14:creationId xmlns:p14="http://schemas.microsoft.com/office/powerpoint/2010/main" xmlns="" val="39881893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تيوَرةكانى ثةيوةندية نيَودةولةتيةكان </a:t>
            </a:r>
            <a:endParaRPr lang="en-US" dirty="0">
              <a:cs typeface="Ali_K_Alwand" pitchFamily="2" charset="-78"/>
            </a:endParaRPr>
          </a:p>
        </p:txBody>
      </p:sp>
      <p:sp>
        <p:nvSpPr>
          <p:cNvPr id="3" name="Content Placeholder 2"/>
          <p:cNvSpPr>
            <a:spLocks noGrp="1"/>
          </p:cNvSpPr>
          <p:nvPr>
            <p:ph idx="1"/>
          </p:nvPr>
        </p:nvSpPr>
        <p:spPr/>
        <p:txBody>
          <a:bodyPr/>
          <a:lstStyle/>
          <a:p>
            <a:pPr indent="0" algn="just">
              <a:buNone/>
            </a:pPr>
            <a:r>
              <a:rPr lang="ar-IQ" b="1" dirty="0" smtClean="0">
                <a:cs typeface="Ali_K_Alwand" pitchFamily="2" charset="-78"/>
              </a:rPr>
              <a:t>رياليزمى كون</a:t>
            </a:r>
            <a:r>
              <a:rPr lang="ar-IQ" dirty="0" smtClean="0">
                <a:cs typeface="Ali_K_Alwand" pitchFamily="2" charset="-78"/>
              </a:rPr>
              <a:t> :- ميذووةكةى دةطةريتةوة بوَ يونانى كوَن  وسةدةى ثينجةم وميذوونووس تيوسيديد و شةرى ثيلوَ ثوَ تيزيانة , رياليزمى كوَن وةك  رولى مةركةزيةتى دةسةلات لةسياسةت ثيناسةدةكريت بةلام لةطةل ئةوةشدا دةسةلات لاى رياليستةكان سنوردارة بةلام رياليزمى نوى بريتيةلة لاسايكردنةوةى زانست زياتر لةئايدولوذيا دةضيت وةك ئةوةى تيوريكى زانستى بيَت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74</a:t>
            </a:fld>
            <a:endParaRPr lang="ar-IQ"/>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smtClean="0">
                <a:cs typeface="Ali_K_Alwand" pitchFamily="2" charset="-78"/>
              </a:rPr>
              <a:t> </a:t>
            </a:r>
            <a:r>
              <a:rPr lang="ar-IQ" dirty="0" smtClean="0">
                <a:cs typeface="Ali_K_Alwand" pitchFamily="2" charset="-78"/>
              </a:rPr>
              <a:t>رياليزمى كوَن وةك يةكةيةكى بنضينةيى فكرى لةدةوروبةرى 2500سال ثيش ئيستا دةركةوت بريارة سةرةكيةكانى ئةم نةريتة لةتيوسيديدو ميكاظيلى و هتنس مورطاو ثيك دين كةبايةخ بة ثرسةكانى سيستةم , دادثةروةرى , طورِان لةسةر ئاستى هةريمى وناوةخويى و نيودةولةتى دةدةن كةجةخت لةسةر ليكضوووةكان مةوةك جياوازيةكان لةنيوان سياسةتى ناوةخويى ونيودةولةتى دةكاتةوة. </a:t>
            </a:r>
            <a:endParaRPr lang="en-US" dirty="0" smtClean="0">
              <a:cs typeface="Ali_K_Alwand" pitchFamily="2" charset="-78"/>
            </a:endParaRPr>
          </a:p>
          <a:p>
            <a:pPr algn="just"/>
            <a:r>
              <a:rPr lang="ar-IQ" dirty="0" smtClean="0">
                <a:cs typeface="Ali_K_Alwand" pitchFamily="2" charset="-78"/>
              </a:rPr>
              <a:t>رياليزمى كوَنةكان جةخت لةسةر بةهاكان وئايدياكان دةكةنةوة نةوةك لةسةر دةسةلات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75</a:t>
            </a:fld>
            <a:endParaRPr lang="ar-IQ"/>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cs typeface="Ali_K_Alwand" pitchFamily="2" charset="-78"/>
              </a:rPr>
              <a:t>هانس </a:t>
            </a:r>
            <a:r>
              <a:rPr lang="ar-IQ" b="1" dirty="0" smtClean="0">
                <a:cs typeface="Ali_K_Alwand" pitchFamily="2" charset="-78"/>
              </a:rPr>
              <a:t>مورطنساو </a:t>
            </a:r>
            <a:r>
              <a:rPr lang="ar-IQ" b="1" dirty="0" smtClean="0">
                <a:cs typeface="Ali_K_Alwand" pitchFamily="2" charset="-78"/>
              </a:rPr>
              <a:t>ئاماذة بة </a:t>
            </a:r>
            <a:r>
              <a:rPr lang="ar-IQ" b="1" dirty="0" smtClean="0">
                <a:cs typeface="Ali_K_Alwand" pitchFamily="2" charset="-78"/>
              </a:rPr>
              <a:t>شةش </a:t>
            </a:r>
            <a:r>
              <a:rPr lang="ar-IQ" b="1" dirty="0" smtClean="0">
                <a:cs typeface="Ali_K_Alwand" pitchFamily="2" charset="-78"/>
              </a:rPr>
              <a:t>ثرنسيثى رياليزمى سياسى دةكا:- </a:t>
            </a:r>
            <a:r>
              <a:rPr lang="en-US" dirty="0" smtClean="0"/>
              <a:t/>
            </a:r>
            <a:br>
              <a:rPr lang="en-US" dirty="0" smtClean="0"/>
            </a:br>
            <a:endParaRPr lang="en-US" dirty="0">
              <a:cs typeface="Ali_K_Alwand" pitchFamily="2" charset="-78"/>
            </a:endParaRPr>
          </a:p>
        </p:txBody>
      </p:sp>
      <p:sp>
        <p:nvSpPr>
          <p:cNvPr id="3" name="Content Placeholder 2"/>
          <p:cNvSpPr>
            <a:spLocks noGrp="1"/>
          </p:cNvSpPr>
          <p:nvPr>
            <p:ph idx="1"/>
          </p:nvPr>
        </p:nvSpPr>
        <p:spPr/>
        <p:txBody>
          <a:bodyPr>
            <a:normAutofit/>
          </a:bodyPr>
          <a:lstStyle/>
          <a:p>
            <a:pPr algn="just"/>
            <a:r>
              <a:rPr lang="ar-IQ" dirty="0" smtClean="0">
                <a:cs typeface="Ali_K_Alwand" pitchFamily="2" charset="-78"/>
              </a:rPr>
              <a:t>1- سياسةت لةريطةى ضةندين ياساى ئوبضيكتيقةوة بةريوةدةضى كةلةسروشتى  مروظةوة سةرضاوةى طرتووة . </a:t>
            </a:r>
            <a:endParaRPr lang="en-US" dirty="0" smtClean="0">
              <a:cs typeface="Ali_K_Alwand" pitchFamily="2" charset="-78"/>
            </a:endParaRPr>
          </a:p>
          <a:p>
            <a:pPr algn="just"/>
            <a:r>
              <a:rPr lang="ar-IQ" dirty="0" smtClean="0">
                <a:cs typeface="Ali_K_Alwand" pitchFamily="2" charset="-78"/>
              </a:rPr>
              <a:t>2- ضةمكى بةرذةوةندى بةواتاى هيزودةسةلات دىَ</a:t>
            </a:r>
            <a:endParaRPr lang="en-US" dirty="0" smtClean="0">
              <a:cs typeface="Ali_K_Alwand" pitchFamily="2" charset="-78"/>
            </a:endParaRPr>
          </a:p>
          <a:p>
            <a:pPr algn="just"/>
            <a:r>
              <a:rPr lang="ar-IQ" dirty="0" smtClean="0">
                <a:cs typeface="Ali_K_Alwand" pitchFamily="2" charset="-78"/>
              </a:rPr>
              <a:t>3- ضةمكى بةرذةوةندى وةك دةسةلات ديارى دةكريت </a:t>
            </a:r>
            <a:endParaRPr lang="en-US" dirty="0" smtClean="0">
              <a:cs typeface="Ali_K_Alwand" pitchFamily="2" charset="-78"/>
            </a:endParaRPr>
          </a:p>
          <a:p>
            <a:pPr algn="just"/>
            <a:r>
              <a:rPr lang="ar-IQ" dirty="0" smtClean="0">
                <a:cs typeface="Ali_K_Alwand" pitchFamily="2" charset="-78"/>
              </a:rPr>
              <a:t>4- رياليزمى سياسى ئاطادارى بايةخى ئاكارة لةكاروبارى سياسى</a:t>
            </a:r>
            <a:endParaRPr lang="en-US" dirty="0" smtClean="0">
              <a:cs typeface="Ali_K_Alwand" pitchFamily="2" charset="-78"/>
            </a:endParaRPr>
          </a:p>
          <a:p>
            <a:pPr algn="just"/>
            <a:r>
              <a:rPr lang="ar-IQ" dirty="0" smtClean="0">
                <a:cs typeface="Ali_K_Alwand" pitchFamily="2" charset="-78"/>
              </a:rPr>
              <a:t>5- سةرجةم وولاتان لةهةولى مانةوةى خويانن </a:t>
            </a:r>
            <a:endParaRPr lang="en-US" dirty="0" smtClean="0">
              <a:cs typeface="Ali_K_Alwand" pitchFamily="2" charset="-78"/>
            </a:endParaRPr>
          </a:p>
          <a:p>
            <a:pPr algn="just"/>
            <a:r>
              <a:rPr lang="ar-IQ" dirty="0" smtClean="0">
                <a:cs typeface="Ali_K_Alwand" pitchFamily="2" charset="-78"/>
              </a:rPr>
              <a:t>6- جياوازى سةرةكى لةنيوان رياليزمى سياسى وقوتابخانة فكريةكانى تر بريتية لةواقيعيةت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76</a:t>
            </a:fld>
            <a:endParaRPr lang="ar-IQ"/>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smtClean="0">
                <a:cs typeface="Ali_K_Alwand" pitchFamily="2" charset="-78"/>
              </a:rPr>
              <a:t>رياليزمة نويَيةكانى سيستةمى نيودةولةتى  لةسةربنةماى جةمسةرطيرى (تاك, دوو, فرةيى) ثولين دةكةن  ئةوان ثيانواية هةر ضةشنةطورانكاريةك لةجةمسةرةكان طورانة لةسيستةم وةطوران لةجةمسةرةكان دةبيتة هوكارى طورانى هاوسةنطى لةتواناماديةكان لةئةرنجامدا دةبيت شةرى هةذموون رووبدات بةمةش سيستةمى نوى بةطويرةى بةرذةوةندى هيزة براوةكان دووبارة دادةريذريتةوة.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77</a:t>
            </a:fld>
            <a:endParaRPr lang="ar-IQ"/>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ar-IQ" dirty="0" smtClean="0">
                <a:cs typeface="Ali_K_Alwand" pitchFamily="2" charset="-78"/>
              </a:rPr>
              <a:t>تيوسيدسد دةلى </a:t>
            </a:r>
            <a:r>
              <a:rPr lang="ar-IQ" dirty="0" smtClean="0">
                <a:cs typeface="Ali_K_Alwand" pitchFamily="2" charset="-78"/>
              </a:rPr>
              <a:t>:-</a:t>
            </a:r>
          </a:p>
          <a:p>
            <a:pPr indent="0" algn="just">
              <a:buNone/>
            </a:pPr>
            <a:r>
              <a:rPr lang="ar-IQ" dirty="0" smtClean="0">
                <a:cs typeface="Ali_K_Alwand" pitchFamily="2" charset="-78"/>
              </a:rPr>
              <a:t> </a:t>
            </a:r>
            <a:r>
              <a:rPr lang="ar-IQ" dirty="0" smtClean="0">
                <a:cs typeface="Ali_K_Alwand" pitchFamily="2" charset="-78"/>
              </a:rPr>
              <a:t>ئيمثراتوريةت لةسةر بنةماى هيزى ثارةدامةزرا لةريطةى كوكردنةوةى داهاتى دةولةت طةورةترين هيزى دةريايى ثيكهينا  ئةسينا خاوةن هيزيكى طةورةبوو بةبةراورد بةدةولةتة شارةكانى ديكة بةهوى هيزةوة سةركةوتوو بوو بةسةر ئةوانى تر لةيونانى كون بةطويرةى دستور سيستةمى ستةمكارى لةسةر بنةماى كى بةرثرسيارة كى دةستبةردارى دةسةلات دةبى ديارى دةكرى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78</a:t>
            </a:fld>
            <a:endParaRPr lang="ar-IQ"/>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مورطسناو ثييانواية سيستةمى ناوةخوسةقامطيرى دروست نابى مةطةر لةريطةى تيكةلكردنى هةندى شتى كون و نوى نةبيت لةبونيادنانةوةى ئاسايش و سةقامطيرى دا بةم جورة ثيويستة تةركيز لةسةر كةرةستة ئةقلانيةكانى دةسةلات و ثضرانى ثالنةرة سوزداريةكانى تاك بكريتةوة لةضينة كومةلايةتيةكانى يةكة سياسيةكاندا .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79</a:t>
            </a:fld>
            <a:endParaRPr lang="ar-IQ"/>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كونسول</a:t>
            </a:r>
            <a:r>
              <a:rPr lang="ar-IQ" dirty="0"/>
              <a:t>:-</a:t>
            </a:r>
            <a:r>
              <a:rPr lang="en-US" dirty="0"/>
              <a:t/>
            </a:r>
            <a:br>
              <a:rPr lang="en-US" dirty="0"/>
            </a:br>
            <a:endParaRPr lang="en-US" dirty="0"/>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لةسةردةمى رومانةكان بةواتاى راويذكارهاتووة بةو كةسة دةوتريت كةلةلايةن وولاتيكةوة (ولاتى نيردةر) بو بةجىَ طةياندنى هةنديك كاروبارى ئيدارى وةكو كارى فيزةو بازرطانى و هاتووضوووثاسثورت ...هتد. لةوولاتةكةى كة تيَيدا ميوانة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8</a:t>
            </a:fld>
            <a:endParaRPr lang="ar-IQ"/>
          </a:p>
        </p:txBody>
      </p:sp>
    </p:spTree>
    <p:extLst>
      <p:ext uri="{BB962C8B-B14F-4D97-AF65-F5344CB8AC3E}">
        <p14:creationId xmlns:p14="http://schemas.microsoft.com/office/powerpoint/2010/main" xmlns="" val="290511898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ar-IQ" b="1" dirty="0" smtClean="0">
                <a:cs typeface="Ali_K_Alwand" pitchFamily="2" charset="-78"/>
              </a:rPr>
              <a:t>رياليزمى نوى (ثيكهاتةيى):-</a:t>
            </a:r>
            <a:r>
              <a:rPr lang="ar-IQ" dirty="0" smtClean="0">
                <a:cs typeface="Ali_K_Alwand" pitchFamily="2" charset="-78"/>
              </a:rPr>
              <a:t> </a:t>
            </a:r>
            <a:endParaRPr lang="en-US" dirty="0">
              <a:cs typeface="Ali_K_Alwand" pitchFamily="2" charset="-78"/>
            </a:endParaRPr>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رياليزمةكان ثييانواية هيز بزوينةرى ثةيوةندية نيودةولةتيةكانة رياليزمة كونةكان واى دةبينن كةدةسةلات خوى لةخوى دا ئامانجة وةكوتايى ثيديت بةلام رياليزمى نوى دةسةلات وةك ئامرازيك بو طةيشتن بةئامانج دةبينن ئةم ئامانجة كوَتا شتة بوَمانةوة بةواتاى كوتايي هينانة لةسةر ثرسى مانةوة.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80</a:t>
            </a:fld>
            <a:endParaRPr lang="ar-IQ"/>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cs typeface="Ali_K_Alwand" pitchFamily="2" charset="-78"/>
              </a:rPr>
              <a:t>بوضى دةولةتان هيزيان دةويت </a:t>
            </a:r>
            <a:r>
              <a:rPr lang="ar-IQ" dirty="0" smtClean="0">
                <a:cs typeface="Ali_K_Alwand" pitchFamily="2" charset="-78"/>
              </a:rPr>
              <a:t>:-</a:t>
            </a:r>
            <a:endParaRPr lang="en-US" dirty="0"/>
          </a:p>
        </p:txBody>
      </p:sp>
      <p:sp>
        <p:nvSpPr>
          <p:cNvPr id="3" name="Content Placeholder 2"/>
          <p:cNvSpPr>
            <a:spLocks noGrp="1"/>
          </p:cNvSpPr>
          <p:nvPr>
            <p:ph idx="1"/>
          </p:nvPr>
        </p:nvSpPr>
        <p:spPr/>
        <p:txBody>
          <a:bodyPr>
            <a:normAutofit fontScale="92500" lnSpcReduction="10000"/>
          </a:bodyPr>
          <a:lstStyle/>
          <a:p>
            <a:pPr algn="just"/>
            <a:r>
              <a:rPr lang="ar-IQ" dirty="0" smtClean="0">
                <a:cs typeface="Ali_K_Alwand" pitchFamily="2" charset="-78"/>
              </a:rPr>
              <a:t>طريمانةى </a:t>
            </a:r>
            <a:r>
              <a:rPr lang="ar-IQ" dirty="0" smtClean="0">
                <a:cs typeface="Ali_K_Alwand" pitchFamily="2" charset="-78"/>
              </a:rPr>
              <a:t>يةكةم :- ضوارضيوةى ذينطةى نيودةولةتى دةسةلاتى مةركةزى نية </a:t>
            </a:r>
            <a:endParaRPr lang="en-US" dirty="0" smtClean="0">
              <a:cs typeface="Ali_K_Alwand" pitchFamily="2" charset="-78"/>
            </a:endParaRPr>
          </a:p>
          <a:p>
            <a:pPr algn="just"/>
            <a:r>
              <a:rPr lang="ar-IQ" dirty="0" smtClean="0">
                <a:cs typeface="Ali_K_Alwand" pitchFamily="2" charset="-78"/>
              </a:rPr>
              <a:t>طريمانةى دووةم:- هةموو دةولةتان خاوةن تواناى سةربازى هيرشبةرانةن</a:t>
            </a:r>
            <a:endParaRPr lang="en-US" dirty="0" smtClean="0">
              <a:cs typeface="Ali_K_Alwand" pitchFamily="2" charset="-78"/>
            </a:endParaRPr>
          </a:p>
          <a:p>
            <a:pPr algn="just"/>
            <a:r>
              <a:rPr lang="ar-IQ" dirty="0" smtClean="0">
                <a:cs typeface="Ali_K_Alwand" pitchFamily="2" charset="-78"/>
              </a:rPr>
              <a:t>طريمانةى سى يةم:- هةرطيز دةولةت ناكريت لةنيةتى وولاتانى تر دلنيا بيت </a:t>
            </a:r>
            <a:endParaRPr lang="en-US" dirty="0" smtClean="0">
              <a:cs typeface="Ali_K_Alwand" pitchFamily="2" charset="-78"/>
            </a:endParaRPr>
          </a:p>
          <a:p>
            <a:pPr algn="just"/>
            <a:r>
              <a:rPr lang="ar-IQ" dirty="0" smtClean="0">
                <a:cs typeface="Ali_K_Alwand" pitchFamily="2" charset="-78"/>
              </a:rPr>
              <a:t>طريمانةى ضوارةم :- ئامانجى سةرةكى دةولةت بريتيةلة مانةوة</a:t>
            </a:r>
            <a:endParaRPr lang="en-US" dirty="0" smtClean="0">
              <a:cs typeface="Ali_K_Alwand" pitchFamily="2" charset="-78"/>
            </a:endParaRPr>
          </a:p>
          <a:p>
            <a:pPr algn="just"/>
            <a:r>
              <a:rPr lang="ar-IQ" dirty="0" smtClean="0">
                <a:cs typeface="Ali_K_Alwand" pitchFamily="2" charset="-78"/>
              </a:rPr>
              <a:t>طريمانةى ثينجةم :- دةولةتان ئةكتةرى ئةقلانين لةتوانايداندا هةية لةريطةى طرتنةبةرى ستراتيذى دروست </a:t>
            </a:r>
            <a:r>
              <a:rPr lang="ar-IQ" dirty="0" smtClean="0">
                <a:cs typeface="Ali_K_Alwand" pitchFamily="2" charset="-78"/>
              </a:rPr>
              <a:t>بينةثيشةوة</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81</a:t>
            </a:fld>
            <a:endParaRPr lang="ar-IQ"/>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smtClean="0">
                <a:cs typeface="Ali_K_Alwand" pitchFamily="2" charset="-78"/>
              </a:rPr>
              <a:t>رياليستة هيرشبةرةكان:- جةخت لةسةر بةرزترين ئاستى هيزدةكةنةوة ئامانجى كوتايى دةولةت ثيويستة هةذموون بيت ضونكة هةذموون طرنطترين ريطةية بو طةرةنتى مانةوة </a:t>
            </a:r>
            <a:endParaRPr lang="en-US" dirty="0" smtClean="0">
              <a:cs typeface="Ali_K_Alwand" pitchFamily="2" charset="-78"/>
            </a:endParaRPr>
          </a:p>
          <a:p>
            <a:pPr algn="just"/>
            <a:r>
              <a:rPr lang="ar-IQ" dirty="0" smtClean="0">
                <a:cs typeface="Ali_K_Alwand" pitchFamily="2" charset="-78"/>
              </a:rPr>
              <a:t>رياليستة بةرطريةكان :- طةيشتن بةدةسةلاتى هةذموون بةستراتيذيةتى طةمذانة لةقةلةم دةدةن ئةطةر هةردةولةتى سيستةمى نيودةولةتى  بةهيزبيت راستةوخودةبيتة هوكارى روودانى  بالانسى هيز.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82</a:t>
            </a:fld>
            <a:endParaRPr lang="ar-IQ"/>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والتز ثيى واية ثيويست ناكات دةولةتان هةولبدةن بو طةيشتن بةبةرزترين ئاستى هيز ضونكة هةولدان بو طةيشتن بةهيزى زور دةشيت دةرئةنجامةكان ثيضةوانة بكاتةوة وةسيستةمى دووجةمسةرى لةثاراستنى ئاشتىو سةقامطيرى طونجاوترة وةك لةسيستةمى فرةجةمسةرى .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83</a:t>
            </a:fld>
            <a:endParaRPr lang="ar-IQ"/>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indent="0" algn="just">
              <a:buNone/>
            </a:pPr>
            <a:r>
              <a:rPr lang="ar-IQ" dirty="0" smtClean="0">
                <a:cs typeface="Ali_K_Alwand" pitchFamily="2" charset="-78"/>
              </a:rPr>
              <a:t>رياليستة هيرشبةرةكان هاوسةنطى وةك دوذمنيكى مةترسيدار دةبينن كاتيك لةشيوازى هاوثويمانى دابيت ئةطةر هاوثةيمانى كوتايى بيت هةريةك لةلايةنةكان هةولدةدةن هةلومةرجةكة لةبةرذةوةندى خويان بقوزنةوة وةرياليستة هيرشبةرةكان لايةنى دةستثيشخةر لةجةنط هةميشة سةركةوتووبووة . رةفتارى رابردووة ولاتة زلهيزةكان زياتر لةطريمانةو ثيشبينى رياليستة هيرشبةرةكان يةك دةطريتةوة لايةنطرانى رياليزمى بةرطريكارانة وةك بارى ثوزن , جاك سنايدةرو سيتفين ظان ئيظيَرا</a:t>
            </a:r>
            <a:r>
              <a:rPr lang="ar-IQ" dirty="0" smtClean="0">
                <a:cs typeface="Ali_K_Alwand" pitchFamily="2" charset="-78"/>
              </a:rPr>
              <a:t>.</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84</a:t>
            </a:fld>
            <a:endParaRPr lang="ar-IQ"/>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هوكارةكانى شةرى دةولةتان ضين ؟ رياليستى ثيكهاتةيى جةخت دةكاتةوة كةهةر ئةطةريكى روودانى جةنط كاريطةرى راستةوخوى لةسةر دووبارة دارذشتنةوةى بونيادى سيستةمى نيودةولةتى دةكات بةشيك ثييانواية جةنط طورانى سةرةكى لةثيطةى دةولةتة زلهيزةكان لةسيستةمى نيودةولةتى دروست دةكات وةهةنديكى تر تةركيز لةسة دابةشكردنى دةسةلات لةنيوان وولاتة زلهيزةكان دةكةنةوة وةهةنديكى تر ضونيةتى طوران و دابةشكردنى هيز وةك ئيحتمالاتى شةر سةيردةكات.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85</a:t>
            </a:fld>
            <a:endParaRPr lang="ar-IQ"/>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indent="0" algn="just">
              <a:buNone/>
            </a:pPr>
            <a:r>
              <a:rPr lang="ar-IQ" dirty="0" smtClean="0">
                <a:cs typeface="Ali_K_Alwand" pitchFamily="2" charset="-78"/>
              </a:rPr>
              <a:t>رياليستة هيرشبةرةكان ثيشبينى بةرزبوونةوة دةسةلاتى ضين ئاماذةية بو رووبةرووبونةوةى ثيشبركى توندى ئاسايش لةطةل ئةمريكا وشةرى طةورة لةنيوان هةردوولا. بةلام رياليستة بةرطريكارةكان ثييانواية سيستةمى نيودةولةتى هةستى بةهيز لاى وولاتان دروست دةكات تاوةكو هةولبدةن بو بةدةستهينانى هيزى زور بو ثاراستن و بةرطريكردن لةدلنيايى مانةوة تواناى ضين لةمةبةدةر نابى ضين دةطةريت بو دوزينةوةى دةرفةتيك تاهاوسةنطى هيزبةقازانجى خوى بطوريت . هةنديك لةرياليستى ثيكهاتةيى ثييانواية طةشةكردنى تواناى ضين بةواتاى كوتايى هاتنى تاك جةمسةرية جيهان رووبةروووى هةرةشةى راستةقينة دةبيتةوة.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86</a:t>
            </a:fld>
            <a:endParaRPr lang="ar-IQ"/>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تيورى ليبراليزم :- </a:t>
            </a:r>
            <a:endParaRPr lang="en-US" dirty="0">
              <a:cs typeface="Ali_K_Alwand" pitchFamily="2" charset="-78"/>
            </a:endParaRPr>
          </a:p>
        </p:txBody>
      </p:sp>
      <p:sp>
        <p:nvSpPr>
          <p:cNvPr id="3" name="Content Placeholder 2"/>
          <p:cNvSpPr>
            <a:spLocks noGrp="1"/>
          </p:cNvSpPr>
          <p:nvPr>
            <p:ph idx="1"/>
          </p:nvPr>
        </p:nvSpPr>
        <p:spPr/>
        <p:txBody>
          <a:bodyPr/>
          <a:lstStyle/>
          <a:p>
            <a:r>
              <a:rPr lang="ar-IQ" dirty="0" smtClean="0">
                <a:cs typeface="Ali_K_Alwand" pitchFamily="2" charset="-78"/>
              </a:rPr>
              <a:t>لةماوةى 60 سالى رابردوو طرنطترين وةضةرخان لةسياسةتى نيودةولةتى روويدا .</a:t>
            </a:r>
            <a:endParaRPr lang="en-US" dirty="0" smtClean="0">
              <a:cs typeface="Ali_K_Alwand" pitchFamily="2" charset="-78"/>
            </a:endParaRPr>
          </a:p>
          <a:p>
            <a:r>
              <a:rPr lang="ar-IQ" dirty="0" smtClean="0">
                <a:cs typeface="Ali_K_Alwand" pitchFamily="2" charset="-78"/>
              </a:rPr>
              <a:t>1- دياريدةى بلاوبونةوةى ديموكراسى </a:t>
            </a:r>
            <a:r>
              <a:rPr lang="ar-IQ" dirty="0" smtClean="0">
                <a:cs typeface="Ali_K_Alwand" pitchFamily="2" charset="-78"/>
              </a:rPr>
              <a:t>لةجيهان</a:t>
            </a:r>
          </a:p>
          <a:p>
            <a:r>
              <a:rPr lang="ar-IQ" dirty="0" smtClean="0">
                <a:cs typeface="Ali_K_Alwand" pitchFamily="2" charset="-78"/>
              </a:rPr>
              <a:t>2- </a:t>
            </a:r>
            <a:r>
              <a:rPr lang="ar-IQ" dirty="0" smtClean="0">
                <a:cs typeface="Ali_K_Alwand" pitchFamily="2" charset="-78"/>
              </a:rPr>
              <a:t>بةجيهانى </a:t>
            </a:r>
            <a:r>
              <a:rPr lang="ar-IQ" dirty="0" smtClean="0">
                <a:cs typeface="Ali_K_Alwand" pitchFamily="2" charset="-78"/>
              </a:rPr>
              <a:t>بوون</a:t>
            </a:r>
          </a:p>
          <a:p>
            <a:r>
              <a:rPr lang="ar-IQ" dirty="0" smtClean="0">
                <a:cs typeface="Ali_K_Alwand" pitchFamily="2" charset="-78"/>
              </a:rPr>
              <a:t>3- </a:t>
            </a:r>
            <a:r>
              <a:rPr lang="ar-IQ" dirty="0" smtClean="0">
                <a:cs typeface="Ali_K_Alwand" pitchFamily="2" charset="-78"/>
              </a:rPr>
              <a:t>فراوانبونى ريكخراوة نيودةولةتيةكان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87</a:t>
            </a:fld>
            <a:endParaRPr lang="ar-IQ"/>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smtClean="0">
                <a:cs typeface="Ali_K_Alwand" pitchFamily="2" charset="-78"/>
              </a:rPr>
              <a:t>طريمانة سةرةكيةكانى ليبراليزم لةضوارضيوةى فكرى كانت بريتى بوو لة باوةربوون بةتايبةتمةندى ئةقلانيةتى تاكةكان  , باوةربوون بةكردارى ثةرةثيدانى ذيانى كومةلايةتى , باوةربوون بةمروظ . </a:t>
            </a:r>
            <a:endParaRPr lang="en-US" dirty="0" smtClean="0">
              <a:cs typeface="Ali_K_Alwand" pitchFamily="2" charset="-78"/>
            </a:endParaRPr>
          </a:p>
          <a:p>
            <a:pPr algn="just"/>
            <a:r>
              <a:rPr lang="ar-IQ" dirty="0" smtClean="0">
                <a:cs typeface="Ali_K_Alwand" pitchFamily="2" charset="-78"/>
              </a:rPr>
              <a:t>كانت يةكيتى ئارةزوومةندانةبو دروستكردنى دةولةتى كونفدرالى زور بةطونجاو دةبينى نةوةك دةولةتى جيهانى جةخت لةسةر حوكمةتى ديموكراتى و ثيكبةستنى ئابورى و ياساى نيودةولةتى و دامةزراوةكان دةكردةوة بوزالبوون بةسةر طرفتى ئاسايش لةسيستةمى نيودةولةتيدا .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88</a:t>
            </a:fld>
            <a:endParaRPr lang="ar-IQ"/>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بةربةستةكانى رياليزم :-</a:t>
            </a:r>
            <a:endParaRPr lang="en-US" dirty="0"/>
          </a:p>
        </p:txBody>
      </p:sp>
      <p:sp>
        <p:nvSpPr>
          <p:cNvPr id="3" name="Content Placeholder 2"/>
          <p:cNvSpPr>
            <a:spLocks noGrp="1"/>
          </p:cNvSpPr>
          <p:nvPr>
            <p:ph idx="1"/>
          </p:nvPr>
        </p:nvSpPr>
        <p:spPr/>
        <p:txBody>
          <a:bodyPr/>
          <a:lstStyle/>
          <a:p>
            <a:pPr indent="0">
              <a:buNone/>
            </a:pPr>
            <a:r>
              <a:rPr lang="ar-IQ" dirty="0" smtClean="0">
                <a:cs typeface="Ali_K_Alwand" pitchFamily="2" charset="-78"/>
              </a:rPr>
              <a:t>1=ريذةى هيز</a:t>
            </a:r>
          </a:p>
          <a:p>
            <a:pPr indent="0">
              <a:buNone/>
            </a:pPr>
            <a:r>
              <a:rPr lang="ar-IQ" dirty="0" smtClean="0">
                <a:cs typeface="Ali_K_Alwand" pitchFamily="2" charset="-78"/>
              </a:rPr>
              <a:t>2- </a:t>
            </a:r>
            <a:r>
              <a:rPr lang="ar-IQ" dirty="0" smtClean="0">
                <a:cs typeface="Ali_K_Alwand" pitchFamily="2" charset="-78"/>
              </a:rPr>
              <a:t>هاوثةيمانى </a:t>
            </a:r>
            <a:endParaRPr lang="ar-IQ" dirty="0" smtClean="0">
              <a:cs typeface="Ali_K_Alwand" pitchFamily="2" charset="-78"/>
            </a:endParaRPr>
          </a:p>
          <a:p>
            <a:pPr indent="0">
              <a:buNone/>
            </a:pPr>
            <a:r>
              <a:rPr lang="ar-IQ" dirty="0" smtClean="0">
                <a:cs typeface="Ali_K_Alwand" pitchFamily="2" charset="-78"/>
              </a:rPr>
              <a:t>3- </a:t>
            </a:r>
            <a:r>
              <a:rPr lang="ar-IQ" dirty="0" smtClean="0">
                <a:cs typeface="Ali_K_Alwand" pitchFamily="2" charset="-78"/>
              </a:rPr>
              <a:t>قةبارة </a:t>
            </a:r>
            <a:endParaRPr lang="ar-IQ" dirty="0" smtClean="0">
              <a:cs typeface="Ali_K_Alwand" pitchFamily="2" charset="-78"/>
            </a:endParaRPr>
          </a:p>
          <a:p>
            <a:pPr indent="0">
              <a:buNone/>
            </a:pPr>
            <a:r>
              <a:rPr lang="ar-IQ" dirty="0" smtClean="0">
                <a:cs typeface="Ali_K_Alwand" pitchFamily="2" charset="-78"/>
              </a:rPr>
              <a:t>4- </a:t>
            </a:r>
            <a:r>
              <a:rPr lang="ar-IQ" dirty="0" smtClean="0">
                <a:cs typeface="Ali_K_Alwand" pitchFamily="2" charset="-78"/>
              </a:rPr>
              <a:t>بةربةستى كانتى </a:t>
            </a:r>
            <a:endParaRPr lang="ar-IQ" dirty="0" smtClean="0">
              <a:cs typeface="Ali_K_Alwand" pitchFamily="2" charset="-78"/>
            </a:endParaRPr>
          </a:p>
          <a:p>
            <a:pPr indent="0">
              <a:buNone/>
            </a:pPr>
            <a:r>
              <a:rPr lang="ar-IQ" dirty="0" smtClean="0">
                <a:cs typeface="Ali_K_Alwand" pitchFamily="2" charset="-78"/>
              </a:rPr>
              <a:t>5- ديموكراسى</a:t>
            </a:r>
          </a:p>
          <a:p>
            <a:pPr indent="0">
              <a:buNone/>
            </a:pPr>
            <a:r>
              <a:rPr lang="ar-IQ" dirty="0" smtClean="0">
                <a:cs typeface="Ali_K_Alwand" pitchFamily="2" charset="-78"/>
              </a:rPr>
              <a:t>6- </a:t>
            </a:r>
            <a:r>
              <a:rPr lang="ar-IQ" dirty="0" smtClean="0">
                <a:cs typeface="Ali_K_Alwand" pitchFamily="2" charset="-78"/>
              </a:rPr>
              <a:t>بازرطانى جيهانى </a:t>
            </a:r>
            <a:endParaRPr lang="ar-IQ" dirty="0" smtClean="0">
              <a:cs typeface="Ali_K_Alwand" pitchFamily="2" charset="-78"/>
            </a:endParaRPr>
          </a:p>
          <a:p>
            <a:pPr indent="0">
              <a:buNone/>
            </a:pPr>
            <a:r>
              <a:rPr lang="ar-IQ" dirty="0" smtClean="0">
                <a:cs typeface="Ali_K_Alwand" pitchFamily="2" charset="-78"/>
              </a:rPr>
              <a:t>7- </a:t>
            </a:r>
            <a:r>
              <a:rPr lang="ar-IQ" dirty="0" smtClean="0">
                <a:cs typeface="Ali_K_Alwand" pitchFamily="2" charset="-78"/>
              </a:rPr>
              <a:t>ريكخراوةنيودةولةتيةكان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89</a:t>
            </a:fld>
            <a:endParaRPr lang="ar-IQ"/>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cs typeface="Ali_K_Alwand" pitchFamily="2" charset="-78"/>
              </a:rPr>
              <a:t>ثروتوكول</a:t>
            </a: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r>
              <a:rPr lang="ar-IQ" dirty="0" smtClean="0">
                <a:cs typeface="Ali_K_Alwand" pitchFamily="2" charset="-78"/>
              </a:rPr>
              <a:t>لةسياسةتى </a:t>
            </a:r>
            <a:r>
              <a:rPr lang="ar-IQ" dirty="0">
                <a:cs typeface="Ali_K_Alwand" pitchFamily="2" charset="-78"/>
              </a:rPr>
              <a:t>نيودةولةتى ثيك ديت لةئةتةكيتى تايبةتى وةبناغةى ديثلوماسى ية وةيةكيكة لةتايبةتمةندى وولات وةثروتوكول ثيك ديت لةبناغةيةك كة هةلدةستيت بةدةركردنى وضونيةتى ئةنجامدانى يان شيوازى هةلسوكةوتى كة تايبةتمةندى لةثانتايى ديثلوماسى. وةشيوازى ثروتوكول لةجيطايةكةوةبو جيطايةكى تر دةطوريت وةلةكومةلطايةكة بو كومةلطايةكى تريش جياوازة.</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9</a:t>
            </a:fld>
            <a:endParaRPr lang="ar-IQ"/>
          </a:p>
        </p:txBody>
      </p:sp>
    </p:spTree>
    <p:extLst>
      <p:ext uri="{BB962C8B-B14F-4D97-AF65-F5344CB8AC3E}">
        <p14:creationId xmlns:p14="http://schemas.microsoft.com/office/powerpoint/2010/main" xmlns="" val="42152279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smtClean="0">
                <a:cs typeface="Ali_K_Alwand" pitchFamily="2" charset="-78"/>
              </a:rPr>
              <a:t>تيورى ليبراليزمة كون</a:t>
            </a:r>
            <a:r>
              <a:rPr lang="ar-IQ" dirty="0" smtClean="0">
                <a:cs typeface="Ali_K_Alwand" pitchFamily="2" charset="-78"/>
              </a:rPr>
              <a:t> </a:t>
            </a:r>
            <a:r>
              <a:rPr lang="ar-IQ" dirty="0" smtClean="0">
                <a:cs typeface="Ali_K_Alwand" pitchFamily="2" charset="-78"/>
              </a:rPr>
              <a:t>:-</a:t>
            </a:r>
            <a:endParaRPr lang="en-US" dirty="0"/>
          </a:p>
        </p:txBody>
      </p:sp>
      <p:sp>
        <p:nvSpPr>
          <p:cNvPr id="3" name="Content Placeholder 2"/>
          <p:cNvSpPr>
            <a:spLocks noGrp="1"/>
          </p:cNvSpPr>
          <p:nvPr>
            <p:ph idx="1"/>
          </p:nvPr>
        </p:nvSpPr>
        <p:spPr/>
        <p:txBody>
          <a:bodyPr>
            <a:normAutofit/>
          </a:bodyPr>
          <a:lstStyle/>
          <a:p>
            <a:r>
              <a:rPr lang="ar-IQ" dirty="0" smtClean="0">
                <a:cs typeface="Ali_K_Alwand" pitchFamily="2" charset="-78"/>
              </a:rPr>
              <a:t>وةك </a:t>
            </a:r>
            <a:r>
              <a:rPr lang="ar-IQ" dirty="0" smtClean="0">
                <a:cs typeface="Ali_K_Alwand" pitchFamily="2" charset="-78"/>
              </a:rPr>
              <a:t>رةتكردنةوةيةك سةرى هةلدا دذى تيورى رياليزمى واقعى طرنطترين تيوريستانى وةك كانت وجون لوك و هيوغو </a:t>
            </a:r>
            <a:endParaRPr lang="en-US" dirty="0" smtClean="0">
              <a:cs typeface="Ali_K_Alwand" pitchFamily="2" charset="-78"/>
            </a:endParaRPr>
          </a:p>
          <a:p>
            <a:r>
              <a:rPr lang="ar-IQ" dirty="0" smtClean="0">
                <a:cs typeface="Ali_K_Alwand" pitchFamily="2" charset="-78"/>
              </a:rPr>
              <a:t>كانت دةلى طةيشتن بةئاشتيةكى بةردةوام ثروسةيةكى ميكانيكى نية وةئةنجامةكةشى ديارى كراونية ثيويستة لةسةرتاك لةوتاقى كردنةوانةى بةسةرى داهاتووة هيزى هةبيت ئةمةش وادةكا شارةزايى لةجةنط ثةيدا بكات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90</a:t>
            </a:fld>
            <a:endParaRPr lang="ar-IQ"/>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IQ" dirty="0" smtClean="0">
                <a:cs typeface="Ali_K_Alwand" pitchFamily="2" charset="-78"/>
              </a:rPr>
              <a:t>دةولةتى ديموكراسى + دةولةتى ديموكراسى = ئاشتى بةردةوام </a:t>
            </a:r>
            <a:endParaRPr lang="en-US" dirty="0" smtClean="0">
              <a:cs typeface="Ali_K_Alwand" pitchFamily="2" charset="-78"/>
            </a:endParaRPr>
          </a:p>
          <a:p>
            <a:r>
              <a:rPr lang="ar-IQ" dirty="0" smtClean="0">
                <a:cs typeface="Ali_K_Alwand" pitchFamily="2" charset="-78"/>
              </a:rPr>
              <a:t>دةولةتى ئوتوكراتى + دةولةتى ئوتوكراتى = ئةطةر رووودانى ململانى </a:t>
            </a:r>
            <a:endParaRPr lang="en-US" dirty="0" smtClean="0">
              <a:cs typeface="Ali_K_Alwand" pitchFamily="2" charset="-78"/>
            </a:endParaRPr>
          </a:p>
          <a:p>
            <a:r>
              <a:rPr lang="ar-IQ" dirty="0" smtClean="0">
                <a:cs typeface="Ali_K_Alwand" pitchFamily="2" charset="-78"/>
              </a:rPr>
              <a:t>دةولةتى ئوتوكراتى + دةولةتى  ديموكراتى = زياتر ئةطةرى ململانى و شةر هةية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91</a:t>
            </a:fld>
            <a:endParaRPr lang="ar-IQ"/>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يةكيتى ئةوروثا:-</a:t>
            </a:r>
            <a:endParaRPr lang="en-US" dirty="0"/>
          </a:p>
        </p:txBody>
      </p:sp>
      <p:sp>
        <p:nvSpPr>
          <p:cNvPr id="3" name="Content Placeholder 2"/>
          <p:cNvSpPr>
            <a:spLocks noGrp="1"/>
          </p:cNvSpPr>
          <p:nvPr>
            <p:ph idx="1"/>
          </p:nvPr>
        </p:nvSpPr>
        <p:spPr/>
        <p:txBody>
          <a:bodyPr>
            <a:normAutofit fontScale="92500" lnSpcReduction="10000"/>
          </a:bodyPr>
          <a:lstStyle/>
          <a:p>
            <a:pPr algn="just"/>
            <a:r>
              <a:rPr lang="ar-IQ" dirty="0" smtClean="0">
                <a:cs typeface="Ali_K_Alwand" pitchFamily="2" charset="-78"/>
              </a:rPr>
              <a:t>دواى </a:t>
            </a:r>
            <a:r>
              <a:rPr lang="ar-IQ" dirty="0" smtClean="0">
                <a:cs typeface="Ali_K_Alwand" pitchFamily="2" charset="-78"/>
              </a:rPr>
              <a:t>جةنطى جيهانى دووةم هةندى لةسةركردةكانى ئةوروثا هزرى ليبرالى كلاسيكى طرتةبةر لةريطةى بةيةكةوةبةستنى 3ئةلقةوة :- </a:t>
            </a:r>
            <a:endParaRPr lang="en-US" dirty="0" smtClean="0">
              <a:cs typeface="Ali_K_Alwand" pitchFamily="2" charset="-78"/>
            </a:endParaRPr>
          </a:p>
          <a:p>
            <a:pPr algn="just"/>
            <a:r>
              <a:rPr lang="ar-IQ" dirty="0" smtClean="0">
                <a:cs typeface="Ali_K_Alwand" pitchFamily="2" charset="-78"/>
              </a:rPr>
              <a:t>1- ديموكراسى :- نةمانى ديموكراسى رولى هةية لةنةمانى ئاشتى </a:t>
            </a:r>
            <a:endParaRPr lang="en-US" dirty="0" smtClean="0">
              <a:cs typeface="Ali_K_Alwand" pitchFamily="2" charset="-78"/>
            </a:endParaRPr>
          </a:p>
          <a:p>
            <a:pPr algn="just"/>
            <a:r>
              <a:rPr lang="ar-IQ" dirty="0" smtClean="0">
                <a:cs typeface="Ali_K_Alwand" pitchFamily="2" charset="-78"/>
              </a:rPr>
              <a:t>2- تةواوكارى ئابورى :- يةكيك لةهوكارةكانى زيادبوونى دكتاتورى بريتيةلة دارمانى ئابورى جيهان </a:t>
            </a:r>
            <a:endParaRPr lang="en-US" dirty="0" smtClean="0">
              <a:cs typeface="Ali_K_Alwand" pitchFamily="2" charset="-78"/>
            </a:endParaRPr>
          </a:p>
          <a:p>
            <a:pPr algn="just"/>
            <a:r>
              <a:rPr lang="ar-IQ" dirty="0" smtClean="0">
                <a:cs typeface="Ali_K_Alwand" pitchFamily="2" charset="-78"/>
              </a:rPr>
              <a:t>3- دامةزراوةكانى نيودةولةتى :- ئالوطورى بازرطانى لةنيوان وولاتانى ئةوروثى لةريطةى نةمانى باج و طومرط ئةمةش وادةكرد بازارى هاوبةش دروست بيت كةذمارةيان 27 وولاتة وةيةكيتى ئةوروثا بةرزترين دةسةلاتة هةر دةولةتى بةطويرةى ريذةى دانيشتوان قورسايى دةبيت .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92</a:t>
            </a:fld>
            <a:endParaRPr lang="ar-IQ"/>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cs typeface="Ali_K_Alwand" pitchFamily="2" charset="-78"/>
              </a:rPr>
              <a:t>شكومةندى سيستةمى طشتى لةئاذاوةدا </a:t>
            </a:r>
            <a:r>
              <a:rPr lang="ar-IQ" dirty="0" smtClean="0">
                <a:cs typeface="Ali_K_Alwand" pitchFamily="2" charset="-78"/>
              </a:rPr>
              <a:t/>
            </a:r>
            <a:br>
              <a:rPr lang="ar-IQ" dirty="0" smtClean="0">
                <a:cs typeface="Ali_K_Alwand" pitchFamily="2" charset="-78"/>
              </a:rPr>
            </a:br>
            <a:r>
              <a:rPr lang="ar-IQ" dirty="0" smtClean="0">
                <a:cs typeface="+mn-cs"/>
              </a:rPr>
              <a:t>( </a:t>
            </a:r>
            <a:r>
              <a:rPr lang="ar-IQ" dirty="0" smtClean="0">
                <a:cs typeface="+mn-cs"/>
              </a:rPr>
              <a:t>تعزيز النظام العام في الفوضى)</a:t>
            </a:r>
            <a:r>
              <a:rPr lang="ar-IQ" dirty="0" smtClean="0">
                <a:cs typeface="Ali_K_Alwand" pitchFamily="2" charset="-78"/>
              </a:rPr>
              <a:t>:- </a:t>
            </a:r>
            <a:endParaRPr lang="en-US" dirty="0"/>
          </a:p>
        </p:txBody>
      </p:sp>
      <p:sp>
        <p:nvSpPr>
          <p:cNvPr id="3" name="Content Placeholder 2"/>
          <p:cNvSpPr>
            <a:spLocks noGrp="1"/>
          </p:cNvSpPr>
          <p:nvPr>
            <p:ph idx="1"/>
          </p:nvPr>
        </p:nvSpPr>
        <p:spPr/>
        <p:txBody>
          <a:bodyPr>
            <a:normAutofit fontScale="92500" lnSpcReduction="20000"/>
          </a:bodyPr>
          <a:lstStyle/>
          <a:p>
            <a:pPr algn="just"/>
            <a:r>
              <a:rPr lang="ar-IQ" dirty="0" smtClean="0">
                <a:cs typeface="Ali_K_Alwand" pitchFamily="2" charset="-78"/>
              </a:rPr>
              <a:t>ليرةدا </a:t>
            </a:r>
            <a:r>
              <a:rPr lang="ar-IQ" dirty="0" smtClean="0">
                <a:cs typeface="Ali_K_Alwand" pitchFamily="2" charset="-78"/>
              </a:rPr>
              <a:t>لةدووهيزى كاريطةر دةكةين سين و ئةمريكا لةشةستةكانى سةدةى رابردوودةكرا حيساب بو فاكتةرةترسناكةكان بكةين كة دةبوونة هوى هةلطيرسانى شةر هةرضةندة لةسنورى جوطرافيا ليك دووربوون هةردوودةولةت خاوةن بةرذةوةندى تايبةتن وتواناى زور بةرزيان هةية لةرووى سةربازيةوة ئةمريكا زياتر مةترسى هةبوو لةضين لةرووى تواناكانيةوة ئةمةش هيض كام لةئاماذةكانى كانت نةبووة هوى كةمكردنةوةى هةرةشةكان لةسةردةمى ماو ثةيوةندى بازرطانى ئةمريكاو سين يةكسان بوو بةسفر وةضين ئةندام نةبوولةنةتةوةيةكطرتوةكان بةلام لةسةدةى 21 طورانكارى بةسةر جيهان داهات و ثةيوةندى ئابورى نيوانيان زور زيادى كرد واتا ئاماذةكانى كانت ضالاكراو كارى ثيكرا تةنانةت لةضةند ريكخراوى حوكمى و ناحوكمى هاوبةش و بةشداربوون .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93</a:t>
            </a:fld>
            <a:endParaRPr lang="ar-IQ"/>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cs typeface="Ali_K_Alwand" pitchFamily="2" charset="-78"/>
              </a:rPr>
              <a:t>ليبراليزمى نوى</a:t>
            </a:r>
            <a:r>
              <a:rPr lang="ar-IQ" dirty="0" smtClean="0">
                <a:cs typeface="Ali_K_Alwand" pitchFamily="2" charset="-78"/>
              </a:rPr>
              <a:t> :-</a:t>
            </a:r>
            <a:endParaRPr lang="en-US" dirty="0"/>
          </a:p>
        </p:txBody>
      </p:sp>
      <p:sp>
        <p:nvSpPr>
          <p:cNvPr id="3" name="Content Placeholder 2"/>
          <p:cNvSpPr>
            <a:spLocks noGrp="1"/>
          </p:cNvSpPr>
          <p:nvPr>
            <p:ph idx="1"/>
          </p:nvPr>
        </p:nvSpPr>
        <p:spPr/>
        <p:txBody>
          <a:bodyPr>
            <a:normAutofit/>
          </a:bodyPr>
          <a:lstStyle/>
          <a:p>
            <a:pPr indent="0" algn="just">
              <a:buNone/>
            </a:pPr>
            <a:r>
              <a:rPr lang="ar-IQ" dirty="0" smtClean="0">
                <a:cs typeface="Ali_K_Alwand" pitchFamily="2" charset="-78"/>
              </a:rPr>
              <a:t>بو </a:t>
            </a:r>
            <a:r>
              <a:rPr lang="ar-IQ" dirty="0" smtClean="0">
                <a:cs typeface="Ali_K_Alwand" pitchFamily="2" charset="-78"/>
              </a:rPr>
              <a:t>طةيشتن بةهاريكارية جيهانيةكان جةخت لةسةر دامةزراوة نيودةولةتيةكان دةكاتةوة لةضينينةوةى دةستكةوتة طشتية نيودةولةتيةكان دةكاتةوة وةهةرلةبةرئةوةشة ثيى دةوتريت ليبراليزمى ثيكهاتةيى دةولةت وةك ئةكتةرى سةرةكى , ئةقلانى وبالا دةست بةسةر ريكخستنى كاروبارى نيودةولةتيةوة دةبينيت دةولةت وةك قةوارةيةكى ديارى كراو ئامانجى ديارى كراوى هةية وةليبراليزمى نوى بةشيوةيةكى ضرو فروان ليكولينةوة لةعقلانيةت بو طةيشتن بةبةرزترين ئاستى سودى ئابورى دةكات .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94</a:t>
            </a:fld>
            <a:endParaRPr lang="ar-IQ"/>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smtClean="0">
                <a:cs typeface="Ali_K_Alwand" pitchFamily="2" charset="-78"/>
              </a:rPr>
              <a:t>ليبراليزمى نوى لةكوتايى شةستةكان و سةرةتاى حةفتاكان سةرى هةلدااوة لة هةشتاكان ئاماذةيان بةليبراليزمى نوى كردةوة لةوانة روبرت كيوهاين و جوزيف ناى وسيتفين كراستر. </a:t>
            </a:r>
          </a:p>
          <a:p>
            <a:pPr algn="just"/>
            <a:r>
              <a:rPr lang="ar-IQ" dirty="0" smtClean="0">
                <a:cs typeface="Ali_K_Alwand" pitchFamily="2" charset="-78"/>
              </a:rPr>
              <a:t>ليبراليزمة نوييةكان دوو قوناغى ميذوويى ثيشكةوتوو دةخةنةروو :-</a:t>
            </a:r>
            <a:endParaRPr lang="en-US" dirty="0" smtClean="0">
              <a:cs typeface="Ali_K_Alwand" pitchFamily="2" charset="-78"/>
            </a:endParaRPr>
          </a:p>
          <a:p>
            <a:pPr algn="just"/>
            <a:r>
              <a:rPr lang="ar-IQ" dirty="0" smtClean="0">
                <a:cs typeface="Ali_K_Alwand" pitchFamily="2" charset="-78"/>
              </a:rPr>
              <a:t> 1- ثةرةسةندنى ميذوويى ثشتبةستنى ئالوطوربووة لةبوارة جوراوجورةكانى جيهان بةيةكةوة بةهوكارى ثيشكةوتنى ثيشةسازى و تةكنةلوذياى موديرن.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95</a:t>
            </a:fld>
            <a:endParaRPr lang="ar-IQ"/>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ar-IQ" dirty="0" smtClean="0">
                <a:cs typeface="Ali_K_Alwand" pitchFamily="2" charset="-78"/>
              </a:rPr>
              <a:t>2- ثةرةسةندنىميذوويى تةركيز لةسةر هةلةكانى رياليزم دةكاتةوة ثةيوةندى نيودةولةتى هاوضةرخ لةضوارضيوةى سةقامطيرى هةذموون دةبيننةوة وةك ئةمريكا لةثاش جةنطى جيهانى دووةم هةنطاوى هاويشت جةختكردنةوة بوولةلةسةر دامةزراندنى نةتةوةيةكطرتوةكان وسيستةمى سةرمايةدارى ئابورى و بازرطانى ئازادبووة وةك سةندوقى دراوى نيودةولةتى وبانكى جيهانى و سيستةمى بريتون وودز ناسرا.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96</a:t>
            </a:fld>
            <a:endParaRPr lang="ar-IQ"/>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بةربةستةكانى هاريكارى نيو دةولةتى:- </a:t>
            </a:r>
            <a:endParaRPr lang="en-US" dirty="0">
              <a:cs typeface="Ali_K_Alwand" pitchFamily="2" charset="-78"/>
            </a:endParaRPr>
          </a:p>
        </p:txBody>
      </p:sp>
      <p:sp>
        <p:nvSpPr>
          <p:cNvPr id="3" name="Content Placeholder 2"/>
          <p:cNvSpPr>
            <a:spLocks noGrp="1"/>
          </p:cNvSpPr>
          <p:nvPr>
            <p:ph idx="1"/>
          </p:nvPr>
        </p:nvSpPr>
        <p:spPr/>
        <p:txBody>
          <a:bodyPr/>
          <a:lstStyle/>
          <a:p>
            <a:pPr indent="0" algn="just">
              <a:buNone/>
            </a:pPr>
            <a:endParaRPr lang="ar-IQ" dirty="0" smtClean="0">
              <a:cs typeface="Ali_K_Alwand" pitchFamily="2" charset="-78"/>
            </a:endParaRPr>
          </a:p>
          <a:p>
            <a:pPr indent="0" algn="just">
              <a:buNone/>
            </a:pPr>
            <a:r>
              <a:rPr lang="ar-IQ" dirty="0" smtClean="0">
                <a:cs typeface="Ali_K_Alwand" pitchFamily="2" charset="-78"/>
              </a:rPr>
              <a:t>ضةكى </a:t>
            </a:r>
            <a:r>
              <a:rPr lang="ar-IQ" dirty="0" smtClean="0">
                <a:cs typeface="Ali_K_Alwand" pitchFamily="2" charset="-78"/>
              </a:rPr>
              <a:t>ناوةكى وضاوديرى بازرطانى و ثيسبوونى ذينطة بةطويرةى رياليزمى ثيكهاتةيى زالبوون بةسةر ئةم بةربةستانة كاريكى ئاسان  نية ضونكة هةريةك لةوانة دةترسن لةلايةكى تر دةستكةوتى زياتر بةدةست بهينىَ.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97</a:t>
            </a:fld>
            <a:endParaRPr lang="ar-IQ"/>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cs typeface="Ali_K_Alwand" pitchFamily="2" charset="-78"/>
              </a:rPr>
              <a:t>تيورى طةمة</a:t>
            </a:r>
            <a:r>
              <a:rPr lang="ar-IQ" dirty="0" smtClean="0">
                <a:cs typeface="Ali_K_Alwand" pitchFamily="2" charset="-78"/>
              </a:rPr>
              <a:t>:-</a:t>
            </a:r>
            <a:endParaRPr lang="en-US" dirty="0"/>
          </a:p>
        </p:txBody>
      </p:sp>
      <p:sp>
        <p:nvSpPr>
          <p:cNvPr id="3" name="Content Placeholder 2"/>
          <p:cNvSpPr>
            <a:spLocks noGrp="1"/>
          </p:cNvSpPr>
          <p:nvPr>
            <p:ph idx="1"/>
          </p:nvPr>
        </p:nvSpPr>
        <p:spPr/>
        <p:txBody>
          <a:bodyPr>
            <a:normAutofit fontScale="92500" lnSpcReduction="10000"/>
          </a:bodyPr>
          <a:lstStyle/>
          <a:p>
            <a:pPr algn="just"/>
            <a:r>
              <a:rPr lang="ar-IQ" dirty="0" smtClean="0">
                <a:cs typeface="Ali_K_Alwand" pitchFamily="2" charset="-78"/>
              </a:rPr>
              <a:t>بةدةستهينانى </a:t>
            </a:r>
            <a:r>
              <a:rPr lang="ar-IQ" dirty="0" smtClean="0">
                <a:cs typeface="Ali_K_Alwand" pitchFamily="2" charset="-78"/>
              </a:rPr>
              <a:t>دةستكةوت لةلايةن يةكى لةياريكةرةكان بةدورانى لايةنةكةى تر . يارى شةترةنج نمونةيةكى طونجاوة بو ئةم حالةتة ثرسى سةربازى طةمةيةكى سفرية بةلام طةمةى هاريكارى كةبةسةرجةمى طوراوة ناسراوة طةمةيةكى ناسفرية. </a:t>
            </a:r>
            <a:endParaRPr lang="en-US" dirty="0" smtClean="0">
              <a:cs typeface="Ali_K_Alwand" pitchFamily="2" charset="-78"/>
            </a:endParaRPr>
          </a:p>
          <a:p>
            <a:pPr algn="just"/>
            <a:r>
              <a:rPr lang="ar-IQ" dirty="0" smtClean="0">
                <a:cs typeface="Ali_K_Alwand" pitchFamily="2" charset="-78"/>
              </a:rPr>
              <a:t>زورجار ليراليزمة نوى تيورى طةمة بو شيكردنةوةى بةربةستةكانى هاريكارى دةستةجةمعى بةكاردةهينن ناودارترين طةمة بريتية لة طرفتى بةنديةكانى ثوليس دوو بةندى لةيةكتر دابران و خستية ذوورى تاكةكةسيةوة ثييانوترا هةر بةنديةك بةلطة ثةيدا بكات لةسةر ئةوى تر ئةوا سزاكةى سوك دةبيت باشترين حالةت بى دةنطية و دواتر هاوكارى يةكتربن. </a:t>
            </a:r>
            <a:endParaRPr lang="en-US" dirty="0" smtClean="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98</a:t>
            </a:fld>
            <a:endParaRPr lang="ar-IQ"/>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ثشتبةستنى ئالوطور(الاعتماد المتبادل):-</a:t>
            </a:r>
            <a:endParaRPr lang="en-US" dirty="0"/>
          </a:p>
        </p:txBody>
      </p:sp>
      <p:sp>
        <p:nvSpPr>
          <p:cNvPr id="3" name="Content Placeholder 2"/>
          <p:cNvSpPr>
            <a:spLocks noGrp="1"/>
          </p:cNvSpPr>
          <p:nvPr>
            <p:ph idx="1"/>
          </p:nvPr>
        </p:nvSpPr>
        <p:spPr/>
        <p:txBody>
          <a:bodyPr/>
          <a:lstStyle/>
          <a:p>
            <a:pPr indent="0" algn="just">
              <a:buNone/>
            </a:pPr>
            <a:r>
              <a:rPr lang="ar-IQ" dirty="0" smtClean="0">
                <a:cs typeface="Ali_K_Alwand" pitchFamily="2" charset="-78"/>
              </a:rPr>
              <a:t>هوكارى </a:t>
            </a:r>
            <a:r>
              <a:rPr lang="ar-IQ" dirty="0" smtClean="0">
                <a:cs typeface="Ali_K_Alwand" pitchFamily="2" charset="-78"/>
              </a:rPr>
              <a:t>ثيشكةوتنى ثيشةسازى و تةكنةلوذى  بووة هوى ئةم ثرنسيثة ضونكة كارو بةرذةوةندى ئةكتةرةكان بةيةكةوةطريدةدات ئةمةش واى كرد زياتر ئةكتةرةكان ليك نزيكببنةوة وئاشتى بةرقةراربيت لةنيوان وولاتان وةك كيشةى ئاسايش </a:t>
            </a:r>
            <a:endParaRPr lang="en-US" dirty="0" smtClean="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99</a:t>
            </a:fld>
            <a:endParaRPr lang="ar-IQ"/>
          </a:p>
        </p:txBody>
      </p:sp>
    </p:spTree>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1296</TotalTime>
  <Words>7267</Words>
  <Application>Microsoft Office PowerPoint</Application>
  <PresentationFormat>On-screen Show (4:3)</PresentationFormat>
  <Paragraphs>529</Paragraphs>
  <Slides>148</Slides>
  <Notes>1</Notes>
  <HiddenSlides>0</HiddenSlides>
  <MMClips>0</MMClips>
  <ScaleCrop>false</ScaleCrop>
  <HeadingPairs>
    <vt:vector size="4" baseType="variant">
      <vt:variant>
        <vt:lpstr>Theme</vt:lpstr>
      </vt:variant>
      <vt:variant>
        <vt:i4>1</vt:i4>
      </vt:variant>
      <vt:variant>
        <vt:lpstr>Slide Titles</vt:lpstr>
      </vt:variant>
      <vt:variant>
        <vt:i4>148</vt:i4>
      </vt:variant>
    </vt:vector>
  </HeadingPairs>
  <TitlesOfParts>
    <vt:vector size="149" baseType="lpstr">
      <vt:lpstr>نسق Office</vt:lpstr>
      <vt:lpstr>زانكوَى سةلاحةدين- هةوليَر كوَليذى ياساو زانستة سياسيةكان                            بةشى زانستة سياسيةكان  </vt:lpstr>
      <vt:lpstr>ضةمك و ثيَناسةى ثةيوةندية نيَودةولةتيةكان </vt:lpstr>
      <vt:lpstr>Slide 3</vt:lpstr>
      <vt:lpstr>Slide 4</vt:lpstr>
      <vt:lpstr>Slide 5</vt:lpstr>
      <vt:lpstr>ديبلوماسى :- ووشةى ديبلوماسى لة ضيةوة هاتووة؟ </vt:lpstr>
      <vt:lpstr>بالويز(سفير)</vt:lpstr>
      <vt:lpstr>كونسول:- </vt:lpstr>
      <vt:lpstr>ثروتوكول</vt:lpstr>
      <vt:lpstr>كونفراسى نيودةولةت</vt:lpstr>
      <vt:lpstr>ثةيماننامة</vt:lpstr>
      <vt:lpstr>ثيَناسةى ثةيوةندية نيَودةولةتيةكان</vt:lpstr>
      <vt:lpstr>Slide 13</vt:lpstr>
      <vt:lpstr>Slide 14</vt:lpstr>
      <vt:lpstr>Slide 15</vt:lpstr>
      <vt:lpstr>Slide 16</vt:lpstr>
      <vt:lpstr>Slide 17</vt:lpstr>
      <vt:lpstr>Slide 18</vt:lpstr>
      <vt:lpstr>Slide 19</vt:lpstr>
      <vt:lpstr>Slide 20</vt:lpstr>
      <vt:lpstr>Slide 21</vt:lpstr>
      <vt:lpstr>Slide 22</vt:lpstr>
      <vt:lpstr>دةركةوتنى ثةيوةندية نيَودةولةتيةكان وةك زانست</vt:lpstr>
      <vt:lpstr>Slide 24</vt:lpstr>
      <vt:lpstr>Slide 25</vt:lpstr>
      <vt:lpstr>Slide 26</vt:lpstr>
      <vt:lpstr>فاكتةرة دةستنيشانكةرو كاريطةريةكان لةسةر ثةيوةندية نيو دةولةتيةكان </vt:lpstr>
      <vt:lpstr>Slide 28</vt:lpstr>
      <vt:lpstr>Slide 29</vt:lpstr>
      <vt:lpstr>Slide 30</vt:lpstr>
      <vt:lpstr>لةثاش ئةمانة ضةند ئاراستةيةك بةدى دةكران لةمةر دةستنيشانكردنى هيزى دةولةت لة طورةثانى نيودةولةتيدا لةوانة</vt:lpstr>
      <vt:lpstr>Slide 32</vt:lpstr>
      <vt:lpstr>Slide 33</vt:lpstr>
      <vt:lpstr>دةستنيشانكةرة ناوةخويةكانى كاريطةرلةسةر ثةيوةندية نيو دةولةتيةكان</vt:lpstr>
      <vt:lpstr>Slide 35</vt:lpstr>
      <vt:lpstr>Slide 36</vt:lpstr>
      <vt:lpstr>Slide 37</vt:lpstr>
      <vt:lpstr>Slide 38</vt:lpstr>
      <vt:lpstr>Slide 39</vt:lpstr>
      <vt:lpstr>Slide 40</vt:lpstr>
      <vt:lpstr>طرنطةكةش لة ضةند ثيوةريك خوى دةبينيتةوة لةوانة:- </vt:lpstr>
      <vt:lpstr>Slide 42</vt:lpstr>
      <vt:lpstr>فاكتةرى تةكنةلوذيا كومةلى تايبةتمةندى هةية لةوانة:-</vt:lpstr>
      <vt:lpstr>Slide 44</vt:lpstr>
      <vt:lpstr>Slide 45</vt:lpstr>
      <vt:lpstr>دةستنيشاكةرة دةرةكيةكانى كاريطةر لةسةر ثةيوةندية نيو دةولةتيةكان </vt:lpstr>
      <vt:lpstr>Slide 47</vt:lpstr>
      <vt:lpstr>ميذووى دروستبوونى ثيشكةوتنى ثةيوةندية نيو دةولةتيةكان </vt:lpstr>
      <vt:lpstr>Slide 49</vt:lpstr>
      <vt:lpstr>Slide 50</vt:lpstr>
      <vt:lpstr>Slide 51</vt:lpstr>
      <vt:lpstr>يةكةم:- وولاتى نيوان دوورووبار (عيراقى كوَن) :-</vt:lpstr>
      <vt:lpstr>Slide 53</vt:lpstr>
      <vt:lpstr>Slide 54</vt:lpstr>
      <vt:lpstr>Slide 55</vt:lpstr>
      <vt:lpstr>Slide 56</vt:lpstr>
      <vt:lpstr>سىَ يةم دةولةتة شارى يونايةكان:-</vt:lpstr>
      <vt:lpstr>ضوارةم :- سةردةمى رومانيةكان:- </vt:lpstr>
      <vt:lpstr>Slide 59</vt:lpstr>
      <vt:lpstr> ئةو خةلكانةى لة ذيرسايةو فةرمانرةوايى روما دةذيان بريتى بوون لةرومانةكان ولاتينةكان و بيطانةكان:-</vt:lpstr>
      <vt:lpstr>2- ثةيوةنديةنيو دةولةتيةكان لةسةردةمى ئاينى ئيسلامدا:- </vt:lpstr>
      <vt:lpstr>Slide 62</vt:lpstr>
      <vt:lpstr>Slide 63</vt:lpstr>
      <vt:lpstr>Slide 64</vt:lpstr>
      <vt:lpstr>طرنطترين بةندةكانى صولحى حودةيبة:-</vt:lpstr>
      <vt:lpstr>ئامانجةكانى صولحى حودةيبة:- ضةند دةرفةتيكى بةموسلمانان بةخشى </vt:lpstr>
      <vt:lpstr>Slide 67</vt:lpstr>
      <vt:lpstr>Slide 68</vt:lpstr>
      <vt:lpstr>Slide 69</vt:lpstr>
      <vt:lpstr>Slide 70</vt:lpstr>
      <vt:lpstr>بووضونى زانايانى ئيسلام سةبارةت بة دةستنيشانكردنى جورى ثةيوةندى دةولةتى ئيسلام لةطةل دةولةتى نامووسلمان:- </vt:lpstr>
      <vt:lpstr>Slide 72</vt:lpstr>
      <vt:lpstr>Slide 73</vt:lpstr>
      <vt:lpstr>تيوَرةكانى ثةيوةندية نيَودةولةتيةكان </vt:lpstr>
      <vt:lpstr>Slide 75</vt:lpstr>
      <vt:lpstr>هانس مورطنساو ئاماذة بة شةش ثرنسيثى رياليزمى سياسى دةكا:-  </vt:lpstr>
      <vt:lpstr>Slide 77</vt:lpstr>
      <vt:lpstr>Slide 78</vt:lpstr>
      <vt:lpstr>Slide 79</vt:lpstr>
      <vt:lpstr>رياليزمى نوى (ثيكهاتةيى):- </vt:lpstr>
      <vt:lpstr>بوضى دةولةتان هيزيان دةويت :-</vt:lpstr>
      <vt:lpstr>Slide 82</vt:lpstr>
      <vt:lpstr>Slide 83</vt:lpstr>
      <vt:lpstr>Slide 84</vt:lpstr>
      <vt:lpstr>Slide 85</vt:lpstr>
      <vt:lpstr>Slide 86</vt:lpstr>
      <vt:lpstr>تيورى ليبراليزم :- </vt:lpstr>
      <vt:lpstr>Slide 88</vt:lpstr>
      <vt:lpstr>بةربةستةكانى رياليزم :-</vt:lpstr>
      <vt:lpstr>تيورى ليبراليزمة كون :-</vt:lpstr>
      <vt:lpstr>Slide 91</vt:lpstr>
      <vt:lpstr>يةكيتى ئةوروثا:-</vt:lpstr>
      <vt:lpstr>شكومةندى سيستةمى طشتى لةئاذاوةدا  ( تعزيز النظام العام في الفوضى):- </vt:lpstr>
      <vt:lpstr>ليبراليزمى نوى :-</vt:lpstr>
      <vt:lpstr>Slide 95</vt:lpstr>
      <vt:lpstr>Slide 96</vt:lpstr>
      <vt:lpstr>بةربةستةكانى هاريكارى نيو دةولةتى:- </vt:lpstr>
      <vt:lpstr>تيورى طةمة:-</vt:lpstr>
      <vt:lpstr>ثشتبةستنى ئالوطور(الاعتماد المتبادل):-</vt:lpstr>
      <vt:lpstr>سةقامطيرى هةذموونى :-</vt:lpstr>
      <vt:lpstr>قوتابخانةى ئينطليزى :-</vt:lpstr>
      <vt:lpstr>Slide 102</vt:lpstr>
      <vt:lpstr>Slide 103</vt:lpstr>
      <vt:lpstr>Slide 104</vt:lpstr>
      <vt:lpstr>Slide 105</vt:lpstr>
      <vt:lpstr>بانطةشةى هيَدل بول:- </vt:lpstr>
      <vt:lpstr>Slide 107</vt:lpstr>
      <vt:lpstr>Slide 108</vt:lpstr>
      <vt:lpstr>ضةمكى سيستةم سىَ رولى طرنط لةتيورى قوتابخانةى ئينطليزى لةسياسةتى نيودةولةتى هةية :-</vt:lpstr>
      <vt:lpstr>بول بةدوو نمونة كاريطةرى سيستةم ىلةسةر كومةلطات دةردةخات :- </vt:lpstr>
      <vt:lpstr>تيورى ماركسى :-</vt:lpstr>
      <vt:lpstr>Slide 112</vt:lpstr>
      <vt:lpstr>Slide 113</vt:lpstr>
      <vt:lpstr>Slide 114</vt:lpstr>
      <vt:lpstr>Slide 115</vt:lpstr>
      <vt:lpstr>طرامشى تيورى هةذموونى :-</vt:lpstr>
      <vt:lpstr>سةرمايةدارى فورديزم :-</vt:lpstr>
      <vt:lpstr>تيورى كونستراكتيفيزم (بنائى):-</vt:lpstr>
      <vt:lpstr>كونستراكتيفيزم هةندى بابةت روون دةكةنةوة :-</vt:lpstr>
      <vt:lpstr>وجودى كومةلايةتى :-</vt:lpstr>
      <vt:lpstr>ثيكهاتةى هاوبةش :-</vt:lpstr>
      <vt:lpstr>حقيقةتى كومةلايةتى :-</vt:lpstr>
      <vt:lpstr>زانينى مةعريفةى كومةلايةت :-</vt:lpstr>
      <vt:lpstr>بنائى كون :-</vt:lpstr>
      <vt:lpstr>ريباز يان تيور:-</vt:lpstr>
      <vt:lpstr>كونستراكتيفيزمى تةواو :-</vt:lpstr>
      <vt:lpstr>ثةيوةندية نيو دةولةتيةكان لةسةردةمى ناوةراست:- </vt:lpstr>
      <vt:lpstr>شةرِى ئايينةكان:-</vt:lpstr>
      <vt:lpstr>Slide 129</vt:lpstr>
      <vt:lpstr>Slide 130</vt:lpstr>
      <vt:lpstr>Slide 131</vt:lpstr>
      <vt:lpstr>Slide 132</vt:lpstr>
      <vt:lpstr>شةرى سى سالة:-</vt:lpstr>
      <vt:lpstr>Slide 134</vt:lpstr>
      <vt:lpstr>Slide 135</vt:lpstr>
      <vt:lpstr>ثةيماننامةى ويستظاليا:-</vt:lpstr>
      <vt:lpstr>Slide 137</vt:lpstr>
      <vt:lpstr>ئةنجامةكانى ثةيماننامةى ويستفاليا لةثةيوةندية نيو دةولةتيةكان:- </vt:lpstr>
      <vt:lpstr>Slide 139</vt:lpstr>
      <vt:lpstr>Slide 140</vt:lpstr>
      <vt:lpstr>Slide 141</vt:lpstr>
      <vt:lpstr>Slide 142</vt:lpstr>
      <vt:lpstr>Slide 143</vt:lpstr>
      <vt:lpstr>Slide 144</vt:lpstr>
      <vt:lpstr>كونطرةى ظيينالةسالى 1815:-  </vt:lpstr>
      <vt:lpstr>Slide 146</vt:lpstr>
      <vt:lpstr>Slide 147</vt:lpstr>
      <vt:lpstr>Slide 148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مرحبا بكم</dc:title>
  <dc:creator>lavo</dc:creator>
  <cp:lastModifiedBy>Shamfuture</cp:lastModifiedBy>
  <cp:revision>153</cp:revision>
  <dcterms:created xsi:type="dcterms:W3CDTF">2015-02-09T14:25:15Z</dcterms:created>
  <dcterms:modified xsi:type="dcterms:W3CDTF">2021-03-27T07:50:07Z</dcterms:modified>
</cp:coreProperties>
</file>