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0">
              <a:lnSpc>
                <a:spcPct val="150000"/>
              </a:lnSpc>
              <a:buClrTx/>
              <a:buNone/>
              <a:defRPr/>
            </a:pPr>
            <a:r>
              <a:rPr lang="ar-JO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زانكۆی سه‌لاحه‌ددین – كۆلێژی په‌روه‌رده‌ / شه‌قڵاوه‌ </a:t>
            </a:r>
          </a:p>
          <a:p>
            <a:pPr marL="0" indent="0" algn="ctr" rtl="0">
              <a:lnSpc>
                <a:spcPct val="150000"/>
              </a:lnSpc>
              <a:buClrTx/>
              <a:buNone/>
              <a:defRPr/>
            </a:pPr>
            <a:r>
              <a:rPr lang="ar-JO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قۆناغی </a:t>
            </a:r>
            <a:r>
              <a:rPr lang="ar-JO" dirty="0" smtClean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چواره‌م </a:t>
            </a:r>
            <a:r>
              <a:rPr lang="ar-JO" dirty="0" smtClean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– شیكردنه‌وه‌ی ده‌ق</a:t>
            </a:r>
          </a:p>
          <a:p>
            <a:pPr marL="0" indent="0" algn="ctr" rtl="0">
              <a:lnSpc>
                <a:spcPct val="150000"/>
              </a:lnSpc>
              <a:buClrTx/>
              <a:buNone/>
              <a:defRPr/>
            </a:pPr>
            <a:endParaRPr lang="ar-IQ" dirty="0" smtClean="0">
              <a:solidFill>
                <a:srgbClr val="FF0000"/>
              </a:solidFill>
              <a:latin typeface="Unikurd Peshiw" pitchFamily="34" charset="-78"/>
              <a:cs typeface="Unikurd Peshiw" pitchFamily="34" charset="-78"/>
            </a:endParaRPr>
          </a:p>
          <a:p>
            <a:pPr marL="0" indent="0" algn="ctr" rtl="0">
              <a:lnSpc>
                <a:spcPct val="150000"/>
              </a:lnSpc>
              <a:buClrTx/>
              <a:buNone/>
              <a:defRPr/>
            </a:pPr>
            <a:r>
              <a:rPr lang="ar-JO" dirty="0" smtClean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م.عمر </a:t>
            </a:r>
            <a:r>
              <a:rPr lang="ar-JO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احمد عبدالرحمن</a:t>
            </a:r>
            <a:endParaRPr lang="ar-IQ" dirty="0">
              <a:solidFill>
                <a:srgbClr val="FF0000"/>
              </a:solidFill>
              <a:latin typeface="Unikurd Peshiw" pitchFamily="34" charset="-78"/>
              <a:cs typeface="Unikurd Peshiw" pitchFamily="34" charset="-78"/>
            </a:endParaRPr>
          </a:p>
          <a:p>
            <a:pPr fontAlgn="auto">
              <a:spcAft>
                <a:spcPts val="0"/>
              </a:spcAft>
              <a:defRPr/>
            </a:pPr>
            <a:endParaRPr lang="ar-IQ" dirty="0"/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7142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1" y="1752600"/>
            <a:ext cx="8534400" cy="4724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JO" sz="3200" b="1" i="1" dirty="0">
                <a:latin typeface="Unikurd Goran" panose="020B0604030504040204" pitchFamily="34" charset="-78"/>
                <a:cs typeface="Unikurd Goran" panose="020B0604030504040204" pitchFamily="34" charset="-78"/>
              </a:rPr>
              <a:t>- ئاسكه‌كه‌م بینی ئاوی ده‌خوارده‌وه‌.</a:t>
            </a:r>
            <a:endParaRPr lang="en-US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>
              <a:lnSpc>
                <a:spcPct val="150000"/>
              </a:lnSpc>
            </a:pPr>
            <a:r>
              <a:rPr lang="ar-JO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وشه‌ی (ئاسك) كه‌رسته‌ی ئاماژه‌یه‌، ئاماژه‌ به‌ شتێك ده‌كات له‌ ده‌ره‌وه‌ی ده‌قه‌كه‌ و زماندایه‌ كه‌ ئه‌ویش خودی (ئاسكه‌)كه‌یه‌ و ده‌بێته‌ كه‌رسته‌ی ئاماژه‌ بۆكراو.</a:t>
            </a:r>
            <a:endParaRPr lang="en-US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>
              <a:lnSpc>
                <a:spcPct val="150000"/>
              </a:lnSpc>
            </a:pPr>
            <a:endParaRPr lang="ar-IQ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74893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75467"/>
            <a:ext cx="8381999" cy="34506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JO" sz="3200" dirty="0"/>
              <a:t>بریتییه‌ له‌ پرۆسه‌ی هه‌ڵوه‌شاندنه‌وه‌ی ده‌ق بۆ سه‌ر ئه‌و به‌ش و پارچانه‌ی كه‌ ده‌قه‌كه‌ پێك ده‌هێنن</a:t>
            </a:r>
            <a:endParaRPr lang="ar-IQ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dirty="0"/>
              <a:t>شیكردنه‌وه‌ی ده‌ق : شیكردنه‌وه‌ (</a:t>
            </a:r>
            <a:r>
              <a:rPr lang="en-US" dirty="0"/>
              <a:t>Analysis</a:t>
            </a:r>
            <a:r>
              <a:rPr lang="ar-JO" dirty="0" smtClean="0"/>
              <a:t>)</a:t>
            </a:r>
            <a:endParaRPr lang="ar-IQ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0139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057400"/>
            <a:ext cx="7823200" cy="4572000"/>
          </a:xfrm>
        </p:spPr>
        <p:txBody>
          <a:bodyPr>
            <a:normAutofit fontScale="55000" lnSpcReduction="20000"/>
          </a:bodyPr>
          <a:lstStyle/>
          <a:p>
            <a:pPr lvl="0">
              <a:lnSpc>
                <a:spcPct val="170000"/>
              </a:lnSpc>
            </a:pPr>
            <a:r>
              <a:rPr lang="ar-JO" sz="36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ناونیشانی ده‌ق .</a:t>
            </a:r>
            <a:endParaRPr lang="en-US" sz="36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lvl="0">
              <a:lnSpc>
                <a:spcPct val="170000"/>
              </a:lnSpc>
            </a:pPr>
            <a:r>
              <a:rPr lang="ar-JO" sz="36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په‌یوه‌ندی نێوان به‌ش و پارچه‌كانی ده‌ق (لكانی ده‌نگی و فه‌رهه‌نگی و ڕێزمانی و واتایی و پراگماتیكی).</a:t>
            </a:r>
            <a:endParaRPr lang="en-US" sz="36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lvl="0">
              <a:lnSpc>
                <a:spcPct val="170000"/>
              </a:lnSpc>
            </a:pPr>
            <a:r>
              <a:rPr lang="ar-JO" sz="36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په‌یوه‌ندی ده‌قه‌كه‌ به‌ده‌وروبه‌رو كۆمه‌ڵ و كه‌لتووره‌كان و شوێن و هه‌روه‌ها په‌یوه‌ندی نێوان هاوبه‌شه‌كان به‌یه‌كتره‌وه‌و په‌یوه‌ندیان به‌ده‌قه‌كه‌وه‌. </a:t>
            </a:r>
            <a:endParaRPr lang="en-US" sz="36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>
              <a:lnSpc>
                <a:spcPct val="170000"/>
              </a:lnSpc>
            </a:pPr>
            <a:r>
              <a:rPr lang="ar-JO" sz="36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شیكردنه‌وه‌ی ده‌قیش به‌پێی ئه‌و تیۆره‌ی شیكه‌ره‌وه‌كه‌ په‌یڕه‌وی ده‌كات ده‌گۆڕێت، بۆ نموونه‌ شیكردنه‌وه‌ له‌ ڕوانگه‌ی هالیدای جیاوازه‌ له‌ شیكردنه‌وه‌ی له‌ ڕوانگه‌ی ڤان دایك،</a:t>
            </a:r>
            <a:endParaRPr lang="ar-IQ" sz="36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3200" dirty="0">
                <a:latin typeface="Unikurd Jino" panose="020B0604030504040204" pitchFamily="34" charset="-78"/>
                <a:cs typeface="Unikurd Jino" panose="020B0604030504040204" pitchFamily="34" charset="-78"/>
              </a:rPr>
              <a:t>به‌شێوه‌یه‌كی گشتی شیكردنه‌وه‌ی ده‌ق ئه‌مانه‌ی خواره‌وه‌ ده‌گرێته‌وه‌:</a:t>
            </a:r>
            <a:r>
              <a:rPr lang="en-US" sz="3200" dirty="0">
                <a:latin typeface="Unikurd Jino" panose="020B0604030504040204" pitchFamily="34" charset="-78"/>
                <a:cs typeface="Unikurd Jino" panose="020B0604030504040204" pitchFamily="34" charset="-78"/>
              </a:rPr>
              <a:t/>
            </a:r>
            <a:br>
              <a:rPr lang="en-US" sz="3200" dirty="0">
                <a:latin typeface="Unikurd Jino" panose="020B0604030504040204" pitchFamily="34" charset="-78"/>
                <a:cs typeface="Unikurd Jino" panose="020B0604030504040204" pitchFamily="34" charset="-78"/>
              </a:rPr>
            </a:br>
            <a:endParaRPr lang="ar-IQ" sz="3200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61662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133600"/>
            <a:ext cx="8610599" cy="39925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JO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ناتوانین درێژی و كورتی ده‌ق ده‌سنیشان بكه‌ین. درێژی ده‌ق دیاریكراو نییه‌ چونكه‌ ده‌ق دانه‌یه‌كی رێزمانی نییه‌ و بریتیی نییه‌ له‌ كۆمه‌ڵه‌ ڕسته‌یه‌كی به‌دوای یه‌كتردا هاتوو، ده‌ق نه‌به‌ستراوه‌ته‌وه‌ به‌ ژماره‌ی ڕسته‌</a:t>
            </a:r>
            <a:endParaRPr lang="ar-IQ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4000" dirty="0">
                <a:latin typeface="Unikurd Jino" panose="020B0604030504040204" pitchFamily="34" charset="-78"/>
                <a:cs typeface="Unikurd Jino" panose="020B0604030504040204" pitchFamily="34" charset="-78"/>
              </a:rPr>
              <a:t>درێژی ده‌ق</a:t>
            </a:r>
            <a:endParaRPr lang="ar-IQ" sz="4000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6707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981200"/>
            <a:ext cx="8458199" cy="4144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JO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هه‌ر نووسینێك یان ده‌ربڕاوێك بۆ ئه‌وه‌ی ببێت به‌ ده‌ق و به‌ر پێناسه‌ی ده‌ق بكه‌وێت، پێویسته‌ چه‌ند پێوه‌رێكی تێدابێت، كه‌ لێكۆڵه‌ره‌كان به‌ پێوه‌ره‌كانی بوون به‌ده‌قی داده‌نێن. پێوه‌ره‌كانیش بریتین له‌:</a:t>
            </a:r>
            <a:endParaRPr lang="en-US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>
              <a:lnSpc>
                <a:spcPct val="150000"/>
              </a:lnSpc>
            </a:pPr>
            <a:endParaRPr lang="ar-IQ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dirty="0">
                <a:latin typeface="Unikurd Goran" panose="020B0604030504040204" pitchFamily="34" charset="-78"/>
                <a:cs typeface="Unikurd Goran" panose="020B0604030504040204" pitchFamily="34" charset="-78"/>
              </a:rPr>
              <a:t>پێوه‌ره‌كانی ده‌ق</a:t>
            </a:r>
            <a:endParaRPr lang="ar-IQ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91539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1591056"/>
            <a:ext cx="7899400" cy="453510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JO" sz="32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لكان به‌گشتی پرۆسه‌یه‌كی زمانه‌وانی ده‌قیه‌، تیایدا به‌ش و پارچه‌كانی ده‌ق له‌ ڕووی ده‌نگ و ڕێزمان و فه‌رهه‌نگ و واتاوه‌ به‌یه‌كه‌وه‌ </a:t>
            </a:r>
            <a:r>
              <a:rPr lang="ar-JO" sz="32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ده‌لكێندرێت</a:t>
            </a:r>
          </a:p>
          <a:p>
            <a:pPr>
              <a:lnSpc>
                <a:spcPct val="150000"/>
              </a:lnSpc>
            </a:pPr>
            <a:r>
              <a:rPr lang="ar-JO" sz="3200" dirty="0"/>
              <a:t>ئه‌م جۆره‌ی لكان بریتییه‌ له‌ په‌یوه‌ندی پارچه‌كانی ده‌ق له‌سه‌ر ئاستی ئاسۆیی</a:t>
            </a:r>
            <a:r>
              <a:rPr lang="ar-JO" sz="3200" dirty="0" smtClean="0"/>
              <a:t>. په‌یوه‌ندییه‌كانیش برتین له‌ : </a:t>
            </a:r>
            <a:endParaRPr lang="ar-IQ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ar-JO" dirty="0">
                <a:latin typeface="Unikurd Goran" panose="020B0604030504040204" pitchFamily="34" charset="-78"/>
                <a:cs typeface="Unikurd Goran" panose="020B0604030504040204" pitchFamily="34" charset="-78"/>
              </a:rPr>
              <a:t>1- لكانی ڕێزمانی:</a:t>
            </a:r>
            <a:r>
              <a:rPr lang="en-US" dirty="0">
                <a:latin typeface="Unikurd Goran" panose="020B0604030504040204" pitchFamily="34" charset="-78"/>
                <a:cs typeface="Unikurd Goran" panose="020B0604030504040204" pitchFamily="34" charset="-78"/>
              </a:rPr>
              <a:t/>
            </a:r>
            <a:br>
              <a:rPr lang="en-US" dirty="0">
                <a:latin typeface="Unikurd Goran" panose="020B0604030504040204" pitchFamily="34" charset="-78"/>
                <a:cs typeface="Unikurd Goran" panose="020B0604030504040204" pitchFamily="34" charset="-78"/>
              </a:rPr>
            </a:br>
            <a:endParaRPr lang="ar-IQ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4282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1" y="1981200"/>
            <a:ext cx="8382000" cy="4144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ar-JO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: ئه‌و وشانه‌ن كه‌ ده‌بێت به‌ یارمه‌تی ده‌وروبه‌ره‌كه‌یان بڕیار له‌سه‌ر واتایان بده‌ین. به‌م هۆیه‌وه‌ له‌ كرده‌ی لكاندن و پته‌وی ده‌قدا گرنگی خۆیان ده‌بێت. وه‌ك </a:t>
            </a:r>
            <a:r>
              <a:rPr lang="ar-JO" sz="2800" b="1" i="1" dirty="0">
                <a:latin typeface="Unikurd Goran" panose="020B0604030504040204" pitchFamily="34" charset="-78"/>
                <a:cs typeface="Unikurd Goran" panose="020B0604030504040204" pitchFamily="34" charset="-78"/>
              </a:rPr>
              <a:t>(ئه‌وه‌ی به‌سه‌ر كورددا هاتووه‌ له‌ مێژوودا بێ وێنه‌ بووه‌</a:t>
            </a:r>
            <a:r>
              <a:rPr lang="ar-JO" sz="2800" b="1" i="1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).</a:t>
            </a:r>
          </a:p>
          <a:p>
            <a:pPr>
              <a:lnSpc>
                <a:spcPct val="150000"/>
              </a:lnSpc>
            </a:pPr>
            <a:r>
              <a:rPr lang="ar-JO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جێناوی نیشانه‌ی (ئه‌وه‌) به‌هۆی ده‌وروبه‌ره‌وه‌ واتاكه‌ی ڕوون ده‌بێته‌وه‌ كه‌ بریتییه‌ له‌و كاره‌سات و نه‌هامه‌تیانه‌ی به‌سه‌ر كوردا هاتوون.</a:t>
            </a:r>
            <a:endParaRPr lang="en-US" sz="28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>
              <a:lnSpc>
                <a:spcPct val="150000"/>
              </a:lnSpc>
            </a:pPr>
            <a:endParaRPr lang="en-US" sz="28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>
                <a:latin typeface="Unikurd Jino" panose="020B0604030504040204" pitchFamily="34" charset="-78"/>
                <a:cs typeface="Unikurd Jino" panose="020B0604030504040204" pitchFamily="34" charset="-78"/>
              </a:rPr>
              <a:t>أ_ ئاماژه‌ (</a:t>
            </a:r>
            <a:r>
              <a:rPr lang="en-US" dirty="0">
                <a:latin typeface="Unikurd Jino" panose="020B0604030504040204" pitchFamily="34" charset="-78"/>
                <a:cs typeface="Unikurd Jino" panose="020B0604030504040204" pitchFamily="34" charset="-78"/>
              </a:rPr>
              <a:t>Reference</a:t>
            </a:r>
            <a:r>
              <a:rPr lang="ar-JO" dirty="0">
                <a:latin typeface="Unikurd Jino" panose="020B0604030504040204" pitchFamily="34" charset="-78"/>
                <a:cs typeface="Unikurd Jino" panose="020B0604030504040204" pitchFamily="34" charset="-78"/>
              </a:rPr>
              <a:t>):</a:t>
            </a:r>
            <a:endParaRPr lang="ar-IQ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8496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1" y="1591056"/>
            <a:ext cx="8305800" cy="4809744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endParaRPr lang="ar-IQ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3600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/>
            </a:r>
            <a:br>
              <a:rPr lang="ar-JO" sz="3600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</a:br>
            <a:r>
              <a:rPr lang="ar-JO" sz="3600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ئاماژه‌ </a:t>
            </a:r>
            <a:r>
              <a:rPr lang="ar-JO" sz="3600" dirty="0">
                <a:latin typeface="Unikurd Jino" panose="020B0604030504040204" pitchFamily="34" charset="-78"/>
                <a:cs typeface="Unikurd Jino" panose="020B0604030504040204" pitchFamily="34" charset="-78"/>
              </a:rPr>
              <a:t>بۆ سه‌ر چه‌ند به‌ش و پۆلێك دابه‌ش ده‌كرێت. وه‌ك ئه‌م خشته‌یه‌ی خواره‌وه‌:</a:t>
            </a:r>
            <a:r>
              <a:rPr lang="en-US" sz="3600" dirty="0">
                <a:latin typeface="Unikurd Jino" panose="020B0604030504040204" pitchFamily="34" charset="-78"/>
                <a:cs typeface="Unikurd Jino" panose="020B0604030504040204" pitchFamily="34" charset="-78"/>
              </a:rPr>
              <a:t/>
            </a:r>
            <a:br>
              <a:rPr lang="en-US" sz="3600" dirty="0">
                <a:latin typeface="Unikurd Jino" panose="020B0604030504040204" pitchFamily="34" charset="-78"/>
                <a:cs typeface="Unikurd Jino" panose="020B0604030504040204" pitchFamily="34" charset="-78"/>
              </a:rPr>
            </a:br>
            <a:endParaRPr lang="ar-IQ" sz="3600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62261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1- ده‌ره‌ </a:t>
            </a:r>
            <a:r>
              <a:rPr lang="ar-JO" dirty="0">
                <a:latin typeface="Unikurd Goran" panose="020B0604030504040204" pitchFamily="34" charset="-78"/>
                <a:cs typeface="Unikurd Goran" panose="020B0604030504040204" pitchFamily="34" charset="-78"/>
              </a:rPr>
              <a:t>ئاماژه‌ (</a:t>
            </a:r>
            <a:r>
              <a:rPr lang="en-US" dirty="0" err="1">
                <a:latin typeface="Unikurd Goran" panose="020B0604030504040204" pitchFamily="34" charset="-78"/>
                <a:cs typeface="Unikurd Goran" panose="020B0604030504040204" pitchFamily="34" charset="-78"/>
              </a:rPr>
              <a:t>Exophoric</a:t>
            </a:r>
            <a:r>
              <a:rPr lang="ar-JO" dirty="0">
                <a:latin typeface="Unikurd Goran" panose="020B0604030504040204" pitchFamily="34" charset="-78"/>
                <a:cs typeface="Unikurd Goran" panose="020B0604030504040204" pitchFamily="34" charset="-78"/>
              </a:rPr>
              <a:t>): هه‌موو ئه‌و وشه‌ و كه‌ره‌ستانه‌ ده‌گرێته‌وه‌ كه‌ ئاماژه‌ بۆ كه‌رسته‌یه‌ك یان كه‌سێك یان شتێك ده‌كه‌ن كه‌ له‌ ده‌ره‌وه‌ی ده‌قه‌كه‌ یان له‌ ده‌ره‌وه‌ی زماندا.</a:t>
            </a:r>
            <a:endParaRPr lang="en-US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r>
              <a:rPr lang="ar-JO" dirty="0">
                <a:latin typeface="Unikurd Goran" panose="020B0604030504040204" pitchFamily="34" charset="-78"/>
                <a:cs typeface="Unikurd Goran" panose="020B0604030504040204" pitchFamily="34" charset="-78"/>
              </a:rPr>
              <a:t>له‌ ئاماژه‌دا دوو كه‌رسته‌ به‌رچاو ده‌كه‌ون یه‌كێكیان پێی ده‌گوترێت كه‌رسته‌ی ئاماژه‌، ئه‌وه‌ی تریان پێی ده‌وترێت كه‌رسته‌ی ئاماژه‌ بۆ كراو. بۆ نموونه‌:</a:t>
            </a:r>
            <a:endParaRPr lang="en-US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endParaRPr lang="ar-IQ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dirty="0"/>
              <a:t>به‌گشتی ئاماژه‌ ده‌بێت به‌ دوو به‌شی سه‌ره‌كی: 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462559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358</TotalTime>
  <Words>375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Candara</vt:lpstr>
      <vt:lpstr>Symbol</vt:lpstr>
      <vt:lpstr>Unikurd Goran</vt:lpstr>
      <vt:lpstr>Unikurd Jino</vt:lpstr>
      <vt:lpstr>Unikurd Peshiw</vt:lpstr>
      <vt:lpstr>Waveform</vt:lpstr>
      <vt:lpstr>PowerPoint Presentation</vt:lpstr>
      <vt:lpstr>شیكردنه‌وه‌ی ده‌ق : شیكردنه‌وه‌ (Analysis)</vt:lpstr>
      <vt:lpstr>به‌شێوه‌یه‌كی گشتی شیكردنه‌وه‌ی ده‌ق ئه‌مانه‌ی خواره‌وه‌ ده‌گرێته‌وه‌: </vt:lpstr>
      <vt:lpstr>درێژی ده‌ق</vt:lpstr>
      <vt:lpstr>پێوه‌ره‌كانی ده‌ق</vt:lpstr>
      <vt:lpstr>1- لكانی ڕێزمانی: </vt:lpstr>
      <vt:lpstr>أ_ ئاماژه‌ (Reference):</vt:lpstr>
      <vt:lpstr> ئاماژه‌ بۆ سه‌ر چه‌ند به‌ش و پۆلێك دابه‌ش ده‌كرێت. وه‌ك ئه‌م خشته‌یه‌ی خواره‌وه‌: </vt:lpstr>
      <vt:lpstr>به‌گشتی ئاماژه‌ ده‌بێت به‌ دوو به‌شی سه‌ره‌كی: 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ێبازه‌كانی لێكۆڵینه‌وه‌ی زمانه‌وانی 1- ڕێبازی وه‌سفی (ئێستایی) </dc:title>
  <dc:creator>ARya</dc:creator>
  <cp:lastModifiedBy>ARya</cp:lastModifiedBy>
  <cp:revision>56</cp:revision>
  <dcterms:created xsi:type="dcterms:W3CDTF">2006-08-16T00:00:00Z</dcterms:created>
  <dcterms:modified xsi:type="dcterms:W3CDTF">2023-03-25T11:05:46Z</dcterms:modified>
</cp:coreProperties>
</file>