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>
                <a:cs typeface="+mn-cs"/>
              </a:rPr>
              <a:t>فرێزی كاری</a:t>
            </a:r>
            <a:endParaRPr lang="ar-IQ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JO" dirty="0">
                <a:solidFill>
                  <a:srgbClr val="FF0000"/>
                </a:solidFill>
              </a:rPr>
              <a:t>زانكۆی سه‌لاحه‌ددین – كۆلێژی په‌روه‌رده‌ / شه‌قڵاوه‌ </a:t>
            </a:r>
          </a:p>
          <a:p>
            <a:pPr marL="0" indent="0" algn="ctr" rtl="1">
              <a:buNone/>
            </a:pPr>
            <a:r>
              <a:rPr lang="ar-JO" dirty="0">
                <a:solidFill>
                  <a:srgbClr val="FF0000"/>
                </a:solidFill>
              </a:rPr>
              <a:t>قۆناغی </a:t>
            </a:r>
            <a:r>
              <a:rPr lang="ar-JO" dirty="0" smtClean="0">
                <a:solidFill>
                  <a:srgbClr val="FF0000"/>
                </a:solidFill>
              </a:rPr>
              <a:t>دووه‌م – ڕسته‌سازی تیۆری</a:t>
            </a:r>
            <a:endParaRPr lang="ar-JO" dirty="0">
              <a:solidFill>
                <a:srgbClr val="FF0000"/>
              </a:solidFill>
            </a:endParaRPr>
          </a:p>
          <a:p>
            <a:pPr marL="0" indent="0" algn="ctr" rtl="1">
              <a:buNone/>
            </a:pPr>
            <a:r>
              <a:rPr lang="ar-JO" dirty="0">
                <a:solidFill>
                  <a:srgbClr val="FF0000"/>
                </a:solidFill>
              </a:rPr>
              <a:t>2019-2020</a:t>
            </a:r>
            <a:endParaRPr lang="ar-IQ" dirty="0">
              <a:solidFill>
                <a:srgbClr val="FF0000"/>
              </a:solidFill>
            </a:endParaRPr>
          </a:p>
          <a:p>
            <a:pPr marL="0" indent="0" algn="ct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م. عمر احمد 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220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rtl="1"/>
            <a:r>
              <a:rPr lang="ar-JO" dirty="0" smtClean="0">
                <a:cs typeface="+mn-cs"/>
              </a:rPr>
              <a:t>فرێزی كاری</a:t>
            </a:r>
            <a:endParaRPr lang="ar-IQ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334000"/>
          </a:xfrm>
        </p:spPr>
        <p:txBody>
          <a:bodyPr>
            <a:normAutofit fontScale="85000" lnSpcReduction="20000"/>
          </a:bodyPr>
          <a:lstStyle/>
          <a:p>
            <a:pPr algn="r" rtl="1">
              <a:lnSpc>
                <a:spcPct val="120000"/>
              </a:lnSpc>
            </a:pPr>
            <a:r>
              <a:rPr lang="ar-JO" sz="2400" dirty="0">
                <a:latin typeface="Unikurd Goran" pitchFamily="34" charset="-78"/>
                <a:cs typeface="Unikurd Goran" pitchFamily="34" charset="-78"/>
              </a:rPr>
              <a:t>پێكهێنه‌رێكی تری ڕسته‌ له‌ زمانی كوردیدا بریتییه‌ له‌ فرێزی كاری كه‌ بوونی ئیجبارییه‌ له‌ناو ڕسته‌دا . ئه‌مه‌ش وامان لێده‌كات كه‌ بڵێین فرێزی كاری له‌ جۆره‌كانی تر گرنگتره‌ . له‌به‌رئه‌وه‌ی ف.ك ڕاناوه‌كانی بكه‌روبه‌ركار وه‌رده‌گرێت له‌ ئاستی سه‌ره‌وه‌ی ڕسته‌ ، بویه‌ ده‌شێت ف.ن له‌ ڕۆنانی سه‌ره‌وه‌ی ڕسته‌دا ده‌رنه‌كه‌وێت ، به‌ڵام ڕسته‌ به‌بێ ف.ك نابێت . ( لێره‌دا مه‌به‌ست كاری ته‌واوه‌) </a:t>
            </a:r>
            <a:r>
              <a:rPr lang="ar-JO" sz="2400" dirty="0" smtClean="0">
                <a:latin typeface="Unikurd Goran" pitchFamily="34" charset="-78"/>
                <a:cs typeface="Unikurd Goran" pitchFamily="34" charset="-78"/>
              </a:rPr>
              <a:t>.</a:t>
            </a:r>
          </a:p>
          <a:p>
            <a:pPr algn="r" rtl="1">
              <a:lnSpc>
                <a:spcPct val="120000"/>
              </a:lnSpc>
            </a:pPr>
            <a:r>
              <a:rPr lang="ar-JO" sz="2400" dirty="0">
                <a:latin typeface="Unikurd Goran" pitchFamily="34" charset="-78"/>
                <a:cs typeface="Unikurd Goran" pitchFamily="34" charset="-78"/>
              </a:rPr>
              <a:t>فرێزی كاری له‌ ساده‌ترین ڕۆنانیدا له‌ كارێك پێك دێت كه‌ له‌ڕووی رۆنانه‌وه‌ ناساده‌یه‌ ، به‌واتای ئه‌وه‌ی له‌ زمانی كوردیدا كاری ساده‌ بوونی نییه‌ ، به‌ڵكو ف.ك له‌ ساده‌ترین شێوه‌یدا پێك دێت له‌ ( ڕه‌گ – كات – كه‌س ) . وه‌ك: </a:t>
            </a:r>
            <a:r>
              <a:rPr lang="ar-JO" sz="2400" dirty="0">
                <a:solidFill>
                  <a:srgbClr val="FF0000"/>
                </a:solidFill>
                <a:latin typeface="Unikurd Goran" pitchFamily="34" charset="-78"/>
                <a:cs typeface="Unikurd Goran" pitchFamily="34" charset="-78"/>
              </a:rPr>
              <a:t>مرد      مر + د + O</a:t>
            </a:r>
            <a:endParaRPr lang="en-US" sz="2400" dirty="0">
              <a:solidFill>
                <a:srgbClr val="FF0000"/>
              </a:solidFill>
              <a:latin typeface="Unikurd Goran" pitchFamily="34" charset="-78"/>
              <a:cs typeface="Unikurd Goran" pitchFamily="34" charset="-78"/>
            </a:endParaRPr>
          </a:p>
          <a:p>
            <a:pPr algn="r" rtl="1">
              <a:lnSpc>
                <a:spcPct val="120000"/>
              </a:lnSpc>
            </a:pPr>
            <a:endParaRPr lang="en-US" sz="2400" dirty="0" smtClean="0">
              <a:latin typeface="Unikurd Goran" pitchFamily="34" charset="-78"/>
              <a:cs typeface="Unikurd Goran" pitchFamily="34" charset="-78"/>
            </a:endParaRPr>
          </a:p>
          <a:p>
            <a:pPr algn="r" rtl="1">
              <a:lnSpc>
                <a:spcPct val="120000"/>
              </a:lnSpc>
            </a:pPr>
            <a:r>
              <a:rPr lang="ar-JO" sz="2400" dirty="0" smtClean="0">
                <a:latin typeface="Unikurd Goran" pitchFamily="34" charset="-78"/>
                <a:cs typeface="Unikurd Goran" pitchFamily="34" charset="-78"/>
              </a:rPr>
              <a:t>      </a:t>
            </a:r>
            <a:r>
              <a:rPr lang="ar-JO" sz="2400" dirty="0">
                <a:latin typeface="Unikurd Goran" pitchFamily="34" charset="-78"/>
                <a:cs typeface="Unikurd Goran" pitchFamily="34" charset="-78"/>
              </a:rPr>
              <a:t>له‌ فرێزی كاریدا مۆرفیمی ڕه‌گ ته‌وه‌ره‌ییه‌ ، هه‌موو مۆرفیمه‌ به‌نده‌كانی تر بۆ ئه‌و ده‌گه‌ڕینه‌وه‌ ، واته‌ ڕه‌گی كار ده‌بێته‌ سه‌ره‌ی گرێیه‌كه‌ و هه‌موو واتای كاره‌كه‌ له‌وێدا كۆده‌بێته‌وه‌ .</a:t>
            </a:r>
            <a:endParaRPr lang="en-US" sz="2400" dirty="0">
              <a:latin typeface="Unikurd Goran" pitchFamily="34" charset="-78"/>
              <a:cs typeface="Unikurd Goran" pitchFamily="34" charset="-78"/>
            </a:endParaRPr>
          </a:p>
          <a:p>
            <a:pPr algn="r" rtl="1">
              <a:lnSpc>
                <a:spcPct val="120000"/>
              </a:lnSpc>
            </a:pPr>
            <a:r>
              <a:rPr lang="ar-JO" sz="2400" dirty="0">
                <a:latin typeface="Unikurd Goran" pitchFamily="34" charset="-78"/>
                <a:cs typeface="Unikurd Goran" pitchFamily="34" charset="-78"/>
              </a:rPr>
              <a:t>      هه‌ڵ مان نه‌ده‌گرتن </a:t>
            </a:r>
            <a:endParaRPr lang="en-US" sz="2400" dirty="0">
              <a:latin typeface="Unikurd Goran" pitchFamily="34" charset="-78"/>
              <a:cs typeface="Unikurd Goran" pitchFamily="34" charset="-78"/>
            </a:endParaRPr>
          </a:p>
          <a:p>
            <a:pPr algn="r" rtl="1">
              <a:lnSpc>
                <a:spcPct val="120000"/>
              </a:lnSpc>
            </a:pPr>
            <a:r>
              <a:rPr lang="ar-JO" sz="2400" dirty="0">
                <a:latin typeface="Unikurd Goran" pitchFamily="34" charset="-78"/>
                <a:cs typeface="Unikurd Goran" pitchFamily="34" charset="-78"/>
              </a:rPr>
              <a:t> هه‌ڵ </a:t>
            </a:r>
            <a:r>
              <a:rPr lang="ar-JO" sz="2400" dirty="0" smtClean="0">
                <a:latin typeface="Unikurd Goran" pitchFamily="34" charset="-78"/>
                <a:cs typeface="Unikurd Goran" pitchFamily="34" charset="-78"/>
              </a:rPr>
              <a:t>+ </a:t>
            </a:r>
            <a:r>
              <a:rPr lang="ar-JO" sz="2400" dirty="0">
                <a:latin typeface="Unikurd Goran" pitchFamily="34" charset="-78"/>
                <a:cs typeface="Unikurd Goran" pitchFamily="34" charset="-78"/>
              </a:rPr>
              <a:t>مان + نه‌ + ده‌ + گر + ت + ن </a:t>
            </a:r>
            <a:endParaRPr lang="en-US" sz="2400" dirty="0">
              <a:latin typeface="Unikurd Goran" pitchFamily="34" charset="-78"/>
              <a:cs typeface="Unikurd Goran" pitchFamily="34" charset="-78"/>
            </a:endParaRPr>
          </a:p>
          <a:p>
            <a:pPr marL="0" indent="0" algn="r" rtl="1">
              <a:lnSpc>
                <a:spcPct val="120000"/>
              </a:lnSpc>
              <a:buNone/>
            </a:pPr>
            <a:r>
              <a:rPr lang="ar-JO" sz="2400" dirty="0" smtClean="0">
                <a:latin typeface="Unikurd Goran" pitchFamily="34" charset="-78"/>
                <a:cs typeface="Unikurd Goran" pitchFamily="34" charset="-78"/>
              </a:rPr>
              <a:t>              </a:t>
            </a:r>
            <a:endParaRPr lang="en-US" sz="2400" dirty="0">
              <a:latin typeface="Unikurd Goran" pitchFamily="34" charset="-78"/>
              <a:cs typeface="Unikurd Goran" pitchFamily="34" charset="-78"/>
            </a:endParaRPr>
          </a:p>
          <a:p>
            <a:pPr algn="r" rtl="1">
              <a:lnSpc>
                <a:spcPct val="120000"/>
              </a:lnSpc>
            </a:pPr>
            <a:endParaRPr lang="ar-IQ" sz="2400" dirty="0">
              <a:latin typeface="Unikurd Goran" pitchFamily="34" charset="-78"/>
              <a:cs typeface="Unikurd Goran" pitchFamily="34" charset="-7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124200" y="35814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981200" y="3429000"/>
            <a:ext cx="304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86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dirty="0" smtClean="0"/>
              <a:t>یاساكانی فرێزی كاری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JO" sz="2400" dirty="0">
                <a:latin typeface="Unikurd Goran" pitchFamily="34" charset="-78"/>
                <a:cs typeface="Unikurd Goran" pitchFamily="34" charset="-78"/>
              </a:rPr>
              <a:t>فرێزی كاریش وه‌ك جۆره‌كانی تر به‌هۆی كه‌رسته‌ی تر فراوان ده‌كرێت و سه‌رنجی ئه‌م یاسایانه‌ی خواره‌وه‌ بده‌ . </a:t>
            </a:r>
            <a:endParaRPr lang="en-US" sz="2400" dirty="0">
              <a:latin typeface="Unikurd Goran" pitchFamily="34" charset="-78"/>
              <a:cs typeface="Unikurd Goran" pitchFamily="34" charset="-78"/>
            </a:endParaRPr>
          </a:p>
          <a:p>
            <a:pPr algn="r" rtl="1"/>
            <a:r>
              <a:rPr lang="ar-JO" sz="2400" dirty="0">
                <a:latin typeface="Unikurd Goran" pitchFamily="34" charset="-78"/>
                <a:cs typeface="Unikurd Goran" pitchFamily="34" charset="-78"/>
              </a:rPr>
              <a:t>  ف.ك         ره‌گی كار + كات + جێناو </a:t>
            </a:r>
            <a:endParaRPr lang="en-US" sz="2400" dirty="0">
              <a:latin typeface="Unikurd Goran" pitchFamily="34" charset="-78"/>
              <a:cs typeface="Unikurd Goran" pitchFamily="34" charset="-78"/>
            </a:endParaRPr>
          </a:p>
          <a:p>
            <a:pPr algn="r" rtl="1"/>
            <a:r>
              <a:rPr lang="ar-JO" sz="2400" dirty="0">
                <a:latin typeface="Unikurd Goran" pitchFamily="34" charset="-78"/>
                <a:cs typeface="Unikurd Goran" pitchFamily="34" charset="-78"/>
              </a:rPr>
              <a:t>  وه‌ك : هاتم </a:t>
            </a:r>
            <a:endParaRPr lang="en-US" sz="2400" dirty="0">
              <a:latin typeface="Unikurd Goran" pitchFamily="34" charset="-78"/>
              <a:cs typeface="Unikurd Goran" pitchFamily="34" charset="-78"/>
            </a:endParaRPr>
          </a:p>
          <a:p>
            <a:pPr algn="r" rtl="1"/>
            <a:r>
              <a:rPr lang="ar-JO" sz="2400" dirty="0">
                <a:latin typeface="Unikurd Goran" pitchFamily="34" charset="-78"/>
                <a:cs typeface="Unikurd Goran" pitchFamily="34" charset="-78"/>
              </a:rPr>
              <a:t>هه‌ندێ جا فرێزی كاری پێویستی به‌ كه‌رسته‌ی تر ده‌بێت له‌ ڕسته‌دا وه‌ك به‌ركارێكی چه‌سپاو ( ئیجباری) ده‌بێ بوونی هه‌بێ له‌ كاری تێپه‌ڕدا . كه‌ له‌ شێوه‌ی ف.ن دا له‌گه‌ڵ كاره‌كه‌دا ده‌رده‌كه‌وێت و ده‌كه‌وێته‌ پێش كاره‌كه‌ وه‌ك: </a:t>
            </a:r>
            <a:endParaRPr lang="en-US" sz="2400" dirty="0">
              <a:latin typeface="Unikurd Goran" pitchFamily="34" charset="-78"/>
              <a:cs typeface="Unikurd Goran" pitchFamily="34" charset="-78"/>
            </a:endParaRPr>
          </a:p>
          <a:p>
            <a:pPr algn="r" rtl="1"/>
            <a:r>
              <a:rPr lang="ar-JO" sz="2400" dirty="0" smtClean="0">
                <a:latin typeface="Unikurd Goran" pitchFamily="34" charset="-78"/>
                <a:cs typeface="Unikurd Goran" pitchFamily="34" charset="-78"/>
              </a:rPr>
              <a:t>        </a:t>
            </a:r>
            <a:r>
              <a:rPr lang="ar-JO" sz="2400" dirty="0">
                <a:latin typeface="Unikurd Goran" pitchFamily="34" charset="-78"/>
                <a:cs typeface="Unikurd Goran" pitchFamily="34" charset="-78"/>
              </a:rPr>
              <a:t>گ.ك        گ.ن + ك </a:t>
            </a:r>
            <a:endParaRPr lang="en-US" sz="2400" dirty="0">
              <a:latin typeface="Unikurd Goran" pitchFamily="34" charset="-78"/>
              <a:cs typeface="Unikurd Goran" pitchFamily="34" charset="-78"/>
            </a:endParaRPr>
          </a:p>
          <a:p>
            <a:pPr algn="r" rtl="1"/>
            <a:r>
              <a:rPr lang="ar-JO" sz="2400" dirty="0">
                <a:latin typeface="Unikurd Goran" pitchFamily="34" charset="-78"/>
                <a:cs typeface="Unikurd Goran" pitchFamily="34" charset="-78"/>
              </a:rPr>
              <a:t> منداڵه‌كه‌ شیر ده‌خوات </a:t>
            </a:r>
            <a:endParaRPr lang="en-US" sz="2400" dirty="0">
              <a:latin typeface="Unikurd Goran" pitchFamily="34" charset="-78"/>
              <a:cs typeface="Unikurd Goran" pitchFamily="34" charset="-78"/>
            </a:endParaRPr>
          </a:p>
          <a:p>
            <a:pPr algn="r" rtl="1"/>
            <a:endParaRPr lang="ar-IQ" sz="2400" dirty="0">
              <a:latin typeface="Unikurd Goran" pitchFamily="34" charset="-78"/>
              <a:cs typeface="Unikurd Goran" pitchFamily="34" charset="-7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781800" y="26670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6400800" y="5029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5137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 rtl="1">
              <a:lnSpc>
                <a:spcPct val="170000"/>
              </a:lnSpc>
            </a:pPr>
            <a:r>
              <a:rPr lang="ar-JO" dirty="0">
                <a:latin typeface="Unikurd Goran" pitchFamily="34" charset="-78"/>
                <a:cs typeface="Unikurd Goran" pitchFamily="34" charset="-78"/>
              </a:rPr>
              <a:t>هه‌روه‌ها فرێزی به‌ندیش گرێی كاری فراوان ده‌كات ، به‌شێك له‌ ڕسنه‌ی كوردی به‌هۆی ف.به‌نده‌وه‌ وه‌ك پێكهێنه‌رێكی چه‌سپاو ته‌واو ده‌كریت ، واته‌ ف.به‌ند له‌ ڕۆنانی ڕسته‌كه‌دا به‌شداری ده‌كات و ده‌بێت به‌ به‌شێكی بنجی له‌ گرێ كارییه‌كه‌دا . وه‌ك: </a:t>
            </a:r>
            <a:endParaRPr lang="en-US" dirty="0">
              <a:latin typeface="Unikurd Goran" pitchFamily="34" charset="-78"/>
              <a:cs typeface="Unikurd Goran" pitchFamily="34" charset="-78"/>
            </a:endParaRPr>
          </a:p>
          <a:p>
            <a:pPr algn="r" rtl="1">
              <a:lnSpc>
                <a:spcPct val="170000"/>
              </a:lnSpc>
            </a:pPr>
            <a:r>
              <a:rPr lang="ar-JO" dirty="0">
                <a:latin typeface="Unikurd Goran" pitchFamily="34" charset="-78"/>
                <a:cs typeface="Unikurd Goran" pitchFamily="34" charset="-78"/>
              </a:rPr>
              <a:t>    گ.ك          گ.به‌ند + ك </a:t>
            </a:r>
            <a:endParaRPr lang="en-US" dirty="0">
              <a:latin typeface="Unikurd Goran" pitchFamily="34" charset="-78"/>
              <a:cs typeface="Unikurd Goran" pitchFamily="34" charset="-78"/>
            </a:endParaRPr>
          </a:p>
          <a:p>
            <a:pPr algn="r" rtl="1">
              <a:lnSpc>
                <a:spcPct val="170000"/>
              </a:lnSpc>
            </a:pPr>
            <a:r>
              <a:rPr lang="ar-JO" dirty="0">
                <a:latin typeface="Unikurd Goran" pitchFamily="34" charset="-78"/>
                <a:cs typeface="Unikurd Goran" pitchFamily="34" charset="-78"/>
              </a:rPr>
              <a:t>پشیله‌كه‌ به‌ دیواره‌كه‌دا هه‌ڵگه‌ڕا </a:t>
            </a:r>
            <a:endParaRPr lang="en-US" dirty="0">
              <a:latin typeface="Unikurd Goran" pitchFamily="34" charset="-78"/>
              <a:cs typeface="Unikurd Goran" pitchFamily="34" charset="-78"/>
            </a:endParaRPr>
          </a:p>
          <a:p>
            <a:pPr algn="r" rtl="1">
              <a:lnSpc>
                <a:spcPct val="170000"/>
              </a:lnSpc>
            </a:pPr>
            <a:r>
              <a:rPr lang="ar-JO" dirty="0">
                <a:latin typeface="Unikurd Goran" pitchFamily="34" charset="-78"/>
                <a:cs typeface="Unikurd Goran" pitchFamily="34" charset="-78"/>
              </a:rPr>
              <a:t>- ئاوه‌ڵكاریش وه‌كو كه‌رسته‌یه‌ك ده‌توانێت له‌ ده‌ره‌وه‌ ف.ك فراوان </a:t>
            </a:r>
            <a:r>
              <a:rPr lang="ar-JO" dirty="0" smtClean="0">
                <a:latin typeface="Unikurd Goran" pitchFamily="34" charset="-78"/>
                <a:cs typeface="Unikurd Goran" pitchFamily="34" charset="-78"/>
              </a:rPr>
              <a:t>بكه‌ن </a:t>
            </a:r>
            <a:r>
              <a:rPr lang="ar-JO" dirty="0">
                <a:latin typeface="Unikurd Goran" pitchFamily="34" charset="-78"/>
                <a:cs typeface="Unikurd Goran" pitchFamily="34" charset="-78"/>
              </a:rPr>
              <a:t>وه‌ك: </a:t>
            </a:r>
            <a:endParaRPr lang="en-US" dirty="0">
              <a:latin typeface="Unikurd Goran" pitchFamily="34" charset="-78"/>
              <a:cs typeface="Unikurd Goran" pitchFamily="34" charset="-78"/>
            </a:endParaRPr>
          </a:p>
          <a:p>
            <a:pPr algn="r" rtl="1">
              <a:lnSpc>
                <a:spcPct val="170000"/>
              </a:lnSpc>
            </a:pPr>
            <a:r>
              <a:rPr lang="ar-JO" dirty="0">
                <a:latin typeface="Unikurd Goran" pitchFamily="34" charset="-78"/>
                <a:cs typeface="Unikurd Goran" pitchFamily="34" charset="-78"/>
              </a:rPr>
              <a:t>   من دوێنێ هاتم </a:t>
            </a:r>
            <a:endParaRPr lang="en-US" dirty="0">
              <a:latin typeface="Unikurd Goran" pitchFamily="34" charset="-78"/>
              <a:cs typeface="Unikurd Goran" pitchFamily="34" charset="-78"/>
            </a:endParaRPr>
          </a:p>
          <a:p>
            <a:pPr algn="r" rtl="1">
              <a:lnSpc>
                <a:spcPct val="170000"/>
              </a:lnSpc>
            </a:pPr>
            <a:endParaRPr lang="ar-IQ" dirty="0">
              <a:latin typeface="Unikurd Goran" pitchFamily="34" charset="-78"/>
              <a:cs typeface="Unikurd Goran" pitchFamily="34" charset="-7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629400" y="40386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905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dirty="0">
                <a:latin typeface="Unikurd Goran" pitchFamily="34" charset="-78"/>
                <a:cs typeface="Unikurd Goran" pitchFamily="34" charset="-78"/>
              </a:rPr>
              <a:t>- هه‌ندێك جار ڕسته‌ به‌شداری ده‌كات له‌ فراوانكردنی فرێزی كاریدا ، ده‌بێته‌ ڕسته‌یه‌كی شوێنكه‌وتوو له‌ سنوری ڕسته‌یه‌كی ناساده‌دا ، به‌تایبه‌تی ئه‌و ڕستانه‌ی به‌ركاریان له‌ ڕسته‌یه‌ك پێك دێت . وه‌ك : </a:t>
            </a:r>
            <a:endParaRPr lang="en-US" dirty="0">
              <a:latin typeface="Unikurd Goran" pitchFamily="34" charset="-78"/>
              <a:cs typeface="Unikurd Goran" pitchFamily="34" charset="-78"/>
            </a:endParaRPr>
          </a:p>
          <a:p>
            <a:pPr algn="r" rtl="1">
              <a:lnSpc>
                <a:spcPct val="150000"/>
              </a:lnSpc>
            </a:pPr>
            <a:r>
              <a:rPr lang="ar-JO" dirty="0">
                <a:latin typeface="Unikurd Goran" pitchFamily="34" charset="-78"/>
                <a:cs typeface="Unikurd Goran" pitchFamily="34" charset="-78"/>
              </a:rPr>
              <a:t>  </a:t>
            </a:r>
            <a:r>
              <a:rPr lang="ar-JO" dirty="0">
                <a:solidFill>
                  <a:srgbClr val="FF0000"/>
                </a:solidFill>
                <a:latin typeface="Unikurd Goran" pitchFamily="34" charset="-78"/>
                <a:cs typeface="Unikurd Goran" pitchFamily="34" charset="-78"/>
              </a:rPr>
              <a:t>من به‌تۆم وت مه‌ڕۆ بۆ شه‌ڕه‌ به‌فر </a:t>
            </a:r>
            <a:endParaRPr lang="en-US" dirty="0">
              <a:solidFill>
                <a:srgbClr val="FF0000"/>
              </a:solidFill>
              <a:latin typeface="Unikurd Goran" pitchFamily="34" charset="-78"/>
              <a:cs typeface="Unikurd Goran" pitchFamily="34" charset="-78"/>
            </a:endParaRPr>
          </a:p>
          <a:p>
            <a:pPr algn="r" rtl="1">
              <a:lnSpc>
                <a:spcPct val="150000"/>
              </a:lnSpc>
            </a:pPr>
            <a:endParaRPr lang="ar-IQ" dirty="0">
              <a:latin typeface="Unikurd Goran" pitchFamily="34" charset="-78"/>
              <a:cs typeface="Unikurd Goran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3175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r" rtl="1">
              <a:lnSpc>
                <a:spcPct val="170000"/>
              </a:lnSpc>
            </a:pPr>
            <a:r>
              <a:rPr lang="ar-JO" dirty="0">
                <a:latin typeface="Unikurd Goran" pitchFamily="34" charset="-78"/>
                <a:cs typeface="Unikurd Goran" pitchFamily="34" charset="-78"/>
              </a:rPr>
              <a:t>ئه‌و یاسایانه‌ی له‌ سه‌ره‌وه‌ باسكران تایبه‌تن به‌ ڕسته‌ی كار ته‌واو ، كه‌ جیاوازی هه‌یه‌ له‌گه‌ڵ ڕسته‌ی كاری ( بوون ) . وه‌ك:  </a:t>
            </a:r>
            <a:r>
              <a:rPr lang="ar-JO" dirty="0" smtClean="0">
                <a:latin typeface="Unikurd Goran" pitchFamily="34" charset="-78"/>
                <a:cs typeface="Unikurd Goran" pitchFamily="34" charset="-78"/>
              </a:rPr>
              <a:t>    </a:t>
            </a:r>
            <a:r>
              <a:rPr lang="ar-JO" dirty="0">
                <a:latin typeface="Unikurd Goran" pitchFamily="34" charset="-78"/>
                <a:cs typeface="Unikurd Goran" pitchFamily="34" charset="-78"/>
              </a:rPr>
              <a:t>خانووه‌كه‌تان كۆنه‌ </a:t>
            </a:r>
            <a:endParaRPr lang="en-US" dirty="0">
              <a:latin typeface="Unikurd Goran" pitchFamily="34" charset="-78"/>
              <a:cs typeface="Unikurd Goran" pitchFamily="34" charset="-78"/>
            </a:endParaRPr>
          </a:p>
          <a:p>
            <a:pPr algn="r" rtl="1">
              <a:lnSpc>
                <a:spcPct val="170000"/>
              </a:lnSpc>
            </a:pPr>
            <a:r>
              <a:rPr lang="ar-JO" dirty="0">
                <a:latin typeface="Unikurd Goran" pitchFamily="34" charset="-78"/>
                <a:cs typeface="Unikurd Goran" pitchFamily="34" charset="-78"/>
              </a:rPr>
              <a:t>له‌م جۆره‌ ڕسته‌دا گ.ك ( بوون) پێویستی به‌ ته‌واوكه‌ر ( ناو ، ئاوه‌ڵناو ، ئاوه‌ڵكار ... ) هه‌یه‌ . هه‌روه‌ها كاره‌كه‌ ده‌كه‌وێته‌ دوای ته‌واوكاره‌كه‌ </a:t>
            </a:r>
            <a:endParaRPr lang="en-US" dirty="0">
              <a:latin typeface="Unikurd Goran" pitchFamily="34" charset="-78"/>
              <a:cs typeface="Unikurd Goran" pitchFamily="34" charset="-78"/>
            </a:endParaRPr>
          </a:p>
          <a:p>
            <a:pPr algn="r" rtl="1">
              <a:lnSpc>
                <a:spcPct val="170000"/>
              </a:lnSpc>
            </a:pPr>
            <a:r>
              <a:rPr lang="ar-JO" dirty="0">
                <a:latin typeface="Unikurd Goran" pitchFamily="34" charset="-78"/>
                <a:cs typeface="Unikurd Goran" pitchFamily="34" charset="-78"/>
              </a:rPr>
              <a:t>    گ.ك (یوون)    </a:t>
            </a:r>
            <a:r>
              <a:rPr lang="ar-JO" dirty="0" smtClean="0">
                <a:latin typeface="Unikurd Goran" pitchFamily="34" charset="-78"/>
                <a:cs typeface="Unikurd Goran" pitchFamily="34" charset="-78"/>
              </a:rPr>
              <a:t>     </a:t>
            </a:r>
            <a:r>
              <a:rPr lang="ar-JO" dirty="0">
                <a:latin typeface="Unikurd Goran" pitchFamily="34" charset="-78"/>
                <a:cs typeface="Unikurd Goran" pitchFamily="34" charset="-78"/>
              </a:rPr>
              <a:t>ته‌واوكار + بوون </a:t>
            </a:r>
            <a:endParaRPr lang="en-US" dirty="0">
              <a:latin typeface="Unikurd Goran" pitchFamily="34" charset="-78"/>
              <a:cs typeface="Unikurd Goran" pitchFamily="34" charset="-78"/>
            </a:endParaRPr>
          </a:p>
          <a:p>
            <a:pPr algn="r" rtl="1">
              <a:lnSpc>
                <a:spcPct val="170000"/>
              </a:lnSpc>
            </a:pPr>
            <a:r>
              <a:rPr lang="ar-JO" dirty="0" smtClean="0">
                <a:solidFill>
                  <a:srgbClr val="FF0000"/>
                </a:solidFill>
                <a:latin typeface="Unikurd Goran" pitchFamily="34" charset="-78"/>
                <a:cs typeface="Unikurd Goran" pitchFamily="34" charset="-78"/>
              </a:rPr>
              <a:t>                ئێمه‌ </a:t>
            </a:r>
            <a:r>
              <a:rPr lang="ar-JO" dirty="0">
                <a:solidFill>
                  <a:srgbClr val="FF0000"/>
                </a:solidFill>
                <a:latin typeface="Unikurd Goran" pitchFamily="34" charset="-78"/>
                <a:cs typeface="Unikurd Goran" pitchFamily="34" charset="-78"/>
              </a:rPr>
              <a:t>قوتابین </a:t>
            </a:r>
            <a:endParaRPr lang="en-US" dirty="0">
              <a:solidFill>
                <a:srgbClr val="FF0000"/>
              </a:solidFill>
              <a:latin typeface="Unikurd Goran" pitchFamily="34" charset="-78"/>
              <a:cs typeface="Unikurd Goran" pitchFamily="34" charset="-78"/>
            </a:endParaRPr>
          </a:p>
          <a:p>
            <a:pPr algn="r" rtl="1">
              <a:lnSpc>
                <a:spcPct val="170000"/>
              </a:lnSpc>
            </a:pPr>
            <a:r>
              <a:rPr lang="ar-JO" dirty="0">
                <a:latin typeface="Unikurd Goran" pitchFamily="34" charset="-78"/>
                <a:cs typeface="Unikurd Goran" pitchFamily="34" charset="-78"/>
              </a:rPr>
              <a:t>تێبێنی/ ئاوه‌ڵكار به‌ هه‌موو جۆره‌كانییه‌وه‌ ( كات ، شوێنی ، چۆنییه‌تی ، .. ) وه‌ك كه‌رسته‌یه‌كی ناسه‌ره‌كی ده‌توانێ به‌شداری له‌ داڕشتنی گ.ك دا بكات . وه‌ك : </a:t>
            </a:r>
            <a:endParaRPr lang="en-US" dirty="0">
              <a:latin typeface="Unikurd Goran" pitchFamily="34" charset="-78"/>
              <a:cs typeface="Unikurd Goran" pitchFamily="34" charset="-78"/>
            </a:endParaRPr>
          </a:p>
          <a:p>
            <a:pPr algn="r" rtl="1">
              <a:lnSpc>
                <a:spcPct val="170000"/>
              </a:lnSpc>
            </a:pPr>
            <a:r>
              <a:rPr lang="ar-JO" dirty="0">
                <a:latin typeface="Unikurd Goran" pitchFamily="34" charset="-78"/>
                <a:cs typeface="Unikurd Goran" pitchFamily="34" charset="-78"/>
              </a:rPr>
              <a:t>    </a:t>
            </a:r>
            <a:r>
              <a:rPr lang="ar-JO" dirty="0">
                <a:solidFill>
                  <a:srgbClr val="FF0000"/>
                </a:solidFill>
                <a:latin typeface="Unikurd Goran" pitchFamily="34" charset="-78"/>
                <a:cs typeface="Unikurd Goran" pitchFamily="34" charset="-78"/>
              </a:rPr>
              <a:t>ئازاد ئێستا ڕۆیشت  </a:t>
            </a:r>
            <a:endParaRPr lang="en-US" dirty="0">
              <a:solidFill>
                <a:srgbClr val="FF0000"/>
              </a:solidFill>
              <a:latin typeface="Unikurd Goran" pitchFamily="34" charset="-78"/>
              <a:cs typeface="Unikurd Goran" pitchFamily="34" charset="-78"/>
            </a:endParaRPr>
          </a:p>
          <a:p>
            <a:pPr algn="r" rtl="1">
              <a:lnSpc>
                <a:spcPct val="170000"/>
              </a:lnSpc>
            </a:pPr>
            <a:endParaRPr lang="ar-IQ" dirty="0">
              <a:latin typeface="Unikurd Goran" pitchFamily="34" charset="-78"/>
              <a:cs typeface="Unikurd Goran" pitchFamily="34" charset="-7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172200" y="3886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8663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450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فرێزی كاری</vt:lpstr>
      <vt:lpstr>فرێزی كاری</vt:lpstr>
      <vt:lpstr>یاساكانی فرێزی كاری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ARya</dc:creator>
  <cp:lastModifiedBy>ARya</cp:lastModifiedBy>
  <cp:revision>7</cp:revision>
  <dcterms:created xsi:type="dcterms:W3CDTF">2006-08-16T00:00:00Z</dcterms:created>
  <dcterms:modified xsi:type="dcterms:W3CDTF">2020-04-28T13:16:25Z</dcterms:modified>
</cp:coreProperties>
</file>