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28/09/1443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28/09/1443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28/09/1443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28/09/1443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28/09/1443</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28/09/1443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28/09/1443</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28/09/1443</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28/09/1443</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28/09/1443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28/09/1443</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28/09/1443</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8596" y="714356"/>
            <a:ext cx="8072494" cy="928693"/>
          </a:xfrm>
          <a:solidFill>
            <a:schemeClr val="accent3">
              <a:lumMod val="20000"/>
              <a:lumOff val="80000"/>
            </a:schemeClr>
          </a:solidFill>
          <a:ln w="28575">
            <a:solidFill>
              <a:schemeClr val="tx1"/>
            </a:solidFill>
          </a:ln>
        </p:spPr>
        <p:txBody>
          <a:bodyPr>
            <a:normAutofit/>
          </a:bodyPr>
          <a:lstStyle/>
          <a:p>
            <a:r>
              <a:rPr lang="ar-SA" sz="2800" b="1" dirty="0" smtClean="0"/>
              <a:t>تسوية حساب البنك </a:t>
            </a:r>
            <a:endParaRPr lang="ms-MY" sz="2800" dirty="0" smtClean="0"/>
          </a:p>
        </p:txBody>
      </p:sp>
      <p:sp>
        <p:nvSpPr>
          <p:cNvPr id="3" name="Subtitle 2"/>
          <p:cNvSpPr>
            <a:spLocks noGrp="1"/>
          </p:cNvSpPr>
          <p:nvPr>
            <p:ph type="subTitle" idx="1"/>
          </p:nvPr>
        </p:nvSpPr>
        <p:spPr>
          <a:xfrm>
            <a:off x="428596" y="1714488"/>
            <a:ext cx="8072494" cy="4572032"/>
          </a:xfrm>
          <a:solidFill>
            <a:schemeClr val="accent1">
              <a:lumMod val="40000"/>
              <a:lumOff val="60000"/>
            </a:schemeClr>
          </a:solidFill>
          <a:ln w="28575">
            <a:solidFill>
              <a:schemeClr val="tx1"/>
            </a:solidFill>
          </a:ln>
        </p:spPr>
        <p:txBody>
          <a:bodyPr>
            <a:normAutofit fontScale="85000" lnSpcReduction="20000"/>
          </a:bodyPr>
          <a:lstStyle/>
          <a:p>
            <a:pPr algn="r"/>
            <a:r>
              <a:rPr lang="ar-SA" dirty="0" smtClean="0">
                <a:solidFill>
                  <a:schemeClr val="tx1"/>
                </a:solidFill>
              </a:rPr>
              <a:t>يقوم الشركة </a:t>
            </a:r>
            <a:r>
              <a:rPr lang="ar-IQ" smtClean="0">
                <a:solidFill>
                  <a:schemeClr val="tx1"/>
                </a:solidFill>
              </a:rPr>
              <a:t>ب</a:t>
            </a:r>
            <a:r>
              <a:rPr lang="ar-SA" smtClean="0">
                <a:solidFill>
                  <a:schemeClr val="tx1"/>
                </a:solidFill>
              </a:rPr>
              <a:t>فتح </a:t>
            </a:r>
            <a:r>
              <a:rPr lang="ar-SA" dirty="0" smtClean="0">
                <a:solidFill>
                  <a:schemeClr val="tx1"/>
                </a:solidFill>
              </a:rPr>
              <a:t>حسابات جارية لها في البنوك ففي حالة الإيداع تجعل الحسابات البنك مدين في دفاتر الشركة أما البنك فانه عندما يستلم مبلغ الإيداع فأنه يجعل حساب العميل دائنا وفي حالة سحب أي قيام الشركة بسحب مبلغ معين من إيداعها فأنها تجعل حساب البنك دائنا. </a:t>
            </a:r>
            <a:endParaRPr lang="ms-MY" dirty="0" smtClean="0">
              <a:solidFill>
                <a:schemeClr val="tx1"/>
              </a:solidFill>
            </a:endParaRPr>
          </a:p>
          <a:p>
            <a:pPr algn="r"/>
            <a:r>
              <a:rPr lang="ar-SA" dirty="0" smtClean="0">
                <a:solidFill>
                  <a:schemeClr val="tx1"/>
                </a:solidFill>
              </a:rPr>
              <a:t>والبنك نفسه يجعل حساب العميل مدينا عليه فإذا كانت رصيد البنك في دفاتر الشركة مدينا فان رصيد المؤسسة في دفاتر البنك دائنا.</a:t>
            </a:r>
            <a:endParaRPr lang="ms-MY" dirty="0" smtClean="0">
              <a:solidFill>
                <a:schemeClr val="tx1"/>
              </a:solidFill>
            </a:endParaRPr>
          </a:p>
          <a:p>
            <a:pPr algn="r"/>
            <a:r>
              <a:rPr lang="ar-SA" dirty="0" smtClean="0">
                <a:solidFill>
                  <a:schemeClr val="tx1"/>
                </a:solidFill>
              </a:rPr>
              <a:t>أما إذا كان رصيد البنك في دفاتر دائنا فأن رصيد الشركة في دفاتر البنك مدينا وهذا الرصيد يسمى (السحب على المكشوف).</a:t>
            </a:r>
            <a:endParaRPr lang="ms-MY" dirty="0" smtClean="0">
              <a:solidFill>
                <a:schemeClr val="tx1"/>
              </a:solidFill>
            </a:endParaRPr>
          </a:p>
          <a:p>
            <a:pPr algn="r"/>
            <a:r>
              <a:rPr lang="ar-SA" dirty="0" smtClean="0">
                <a:solidFill>
                  <a:schemeClr val="tx1"/>
                </a:solidFill>
              </a:rPr>
              <a:t>والمبالغ التي تودعها المؤسسة أو تسحبها تسجيل في دفاترها ومن ثم يسجلها البنك في دفاترها لذلك يفترض إن يكون رصيد كشف الحساب المرسل الى العميل في نهاية السنة مطابقا لرصيد البنك في دفاتر الشركة.</a:t>
            </a:r>
            <a:endParaRPr lang="ms-MY" dirty="0" smtClean="0">
              <a:solidFill>
                <a:schemeClr val="tx1"/>
              </a:solidFill>
            </a:endParaRPr>
          </a:p>
          <a:p>
            <a:pPr algn="r"/>
            <a:r>
              <a:rPr lang="ar-SA" dirty="0" smtClean="0">
                <a:solidFill>
                  <a:schemeClr val="tx1"/>
                </a:solidFill>
              </a:rPr>
              <a:t> </a:t>
            </a:r>
            <a:endParaRPr lang="ms-MY" dirty="0" smtClean="0">
              <a:solidFill>
                <a:schemeClr val="tx1"/>
              </a:solidFill>
            </a:endParaRPr>
          </a:p>
          <a:p>
            <a:pPr algn="r"/>
            <a:endParaRPr lang="ms-MY"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457200" y="500063"/>
            <a:ext cx="8229600" cy="5626100"/>
          </a:xfrm>
          <a:solidFill>
            <a:schemeClr val="accent1">
              <a:lumMod val="40000"/>
              <a:lumOff val="60000"/>
            </a:schemeClr>
          </a:solidFill>
          <a:ln w="28575">
            <a:solidFill>
              <a:schemeClr val="accent1"/>
            </a:solidFill>
          </a:ln>
        </p:spPr>
        <p:txBody>
          <a:bodyPr>
            <a:normAutofit fontScale="70000" lnSpcReduction="20000"/>
          </a:bodyPr>
          <a:lstStyle/>
          <a:p>
            <a:pPr>
              <a:buNone/>
            </a:pPr>
            <a:r>
              <a:rPr lang="ar-IQ" b="1" smtClean="0"/>
              <a:t>مثال 5/</a:t>
            </a:r>
            <a:endParaRPr lang="ar-IQ" b="1" dirty="0" smtClean="0"/>
          </a:p>
          <a:p>
            <a:pPr>
              <a:buNone/>
            </a:pPr>
            <a:r>
              <a:rPr lang="ar-IQ" b="1" dirty="0" smtClean="0"/>
              <a:t>في 2007/12/31 كانت رصيد البنك في دفاتر الشركة ئازاد التجارية 4500000دينار في حين كان رصيد البنك في حسب الكشف 6000000دينار و اتضح ما يلي :</a:t>
            </a:r>
          </a:p>
          <a:p>
            <a:pPr>
              <a:buNone/>
            </a:pPr>
            <a:r>
              <a:rPr lang="ar-IQ" b="1" dirty="0" smtClean="0"/>
              <a:t>1- هناك ايداعات بالطريق بمبلغ250000 دينار لم تظهر بالكشف البنك .</a:t>
            </a:r>
          </a:p>
          <a:p>
            <a:pPr>
              <a:buNone/>
            </a:pPr>
            <a:r>
              <a:rPr lang="ar-IQ" b="1" dirty="0" smtClean="0"/>
              <a:t>2- هناك شيكات صادرة من الشركة لم تصل الي البنك كالأتي :</a:t>
            </a:r>
          </a:p>
          <a:p>
            <a:pPr>
              <a:buNone/>
            </a:pPr>
            <a:r>
              <a:rPr lang="ar-IQ" b="1" dirty="0" smtClean="0"/>
              <a:t>شيك رقم 300 بمبلغ 345000 دينار </a:t>
            </a:r>
          </a:p>
          <a:p>
            <a:pPr>
              <a:buNone/>
            </a:pPr>
            <a:r>
              <a:rPr lang="ar-IQ" b="1" dirty="0" smtClean="0"/>
              <a:t>شيك رقم 400 بمبلغ 915000 دينار .</a:t>
            </a:r>
          </a:p>
          <a:p>
            <a:pPr>
              <a:buNone/>
            </a:pPr>
            <a:r>
              <a:rPr lang="ar-IQ" b="1" dirty="0" smtClean="0"/>
              <a:t>3- قام المصرف بتحصيل ورقة القبض قيمتها 500000 دينار لم يتم اثباتها في السجلات .</a:t>
            </a:r>
          </a:p>
          <a:p>
            <a:pPr>
              <a:buNone/>
            </a:pPr>
            <a:r>
              <a:rPr lang="ar-IQ" b="1" dirty="0" smtClean="0"/>
              <a:t>4- مصروف خدمات المصرفية بمبلغ 2800 دينار لم تسجل في السجلات .</a:t>
            </a:r>
          </a:p>
          <a:p>
            <a:pPr>
              <a:buNone/>
            </a:pPr>
            <a:r>
              <a:rPr lang="ar-IQ" b="1" dirty="0" smtClean="0"/>
              <a:t>أن شيك رقم 3100 بمبلغ 98100 دينار صادر الي شركة كاروان تم اثباته في سجلات الشركة بمبلغ 81900 دينار .</a:t>
            </a:r>
          </a:p>
          <a:p>
            <a:pPr>
              <a:buNone/>
            </a:pPr>
            <a:r>
              <a:rPr lang="ar-SA" b="1" dirty="0" smtClean="0"/>
              <a:t>المطلوب:</a:t>
            </a:r>
            <a:endParaRPr lang="ms-MY" b="1" dirty="0" smtClean="0"/>
          </a:p>
          <a:p>
            <a:pPr>
              <a:buNone/>
            </a:pPr>
            <a:r>
              <a:rPr lang="ar-SA" b="1" dirty="0" smtClean="0"/>
              <a:t>إعداد مذكرة تسوية البنك كما في 3</a:t>
            </a:r>
            <a:r>
              <a:rPr lang="ar-IQ" b="1" dirty="0" smtClean="0"/>
              <a:t>1</a:t>
            </a:r>
            <a:r>
              <a:rPr lang="ar-SA" b="1" dirty="0" smtClean="0"/>
              <a:t>\</a:t>
            </a:r>
            <a:r>
              <a:rPr lang="ar-IQ" b="1" dirty="0" smtClean="0"/>
              <a:t>12</a:t>
            </a:r>
            <a:r>
              <a:rPr lang="ar-SA" b="1" dirty="0" smtClean="0"/>
              <a:t>\20</a:t>
            </a:r>
            <a:r>
              <a:rPr lang="ar-IQ" b="1" dirty="0" smtClean="0"/>
              <a:t>07</a:t>
            </a:r>
            <a:r>
              <a:rPr lang="ar-SA" b="1" dirty="0" smtClean="0"/>
              <a:t> . و إجراء القيود المحاسبية اللازمة.</a:t>
            </a:r>
            <a:endParaRPr lang="ms-MY" b="1" dirty="0" smtClean="0"/>
          </a:p>
          <a:p>
            <a:pPr>
              <a:buNone/>
            </a:pPr>
            <a:endParaRPr lang="ms-MY" dirty="0"/>
          </a:p>
        </p:txBody>
      </p:sp>
    </p:spTree>
    <p:extLst>
      <p:ext uri="{BB962C8B-B14F-4D97-AF65-F5344CB8AC3E}">
        <p14:creationId xmlns:p14="http://schemas.microsoft.com/office/powerpoint/2010/main" val="27161840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00042"/>
            <a:ext cx="8229600" cy="1060472"/>
          </a:xfrm>
          <a:solidFill>
            <a:schemeClr val="accent3">
              <a:lumMod val="20000"/>
              <a:lumOff val="80000"/>
            </a:schemeClr>
          </a:solidFill>
          <a:ln w="28575">
            <a:solidFill>
              <a:schemeClr val="tx1"/>
            </a:solidFill>
          </a:ln>
        </p:spPr>
        <p:txBody>
          <a:bodyPr>
            <a:noAutofit/>
          </a:bodyPr>
          <a:lstStyle/>
          <a:p>
            <a:r>
              <a:rPr lang="en-GB" sz="2800" b="1" dirty="0" smtClean="0"/>
              <a:t/>
            </a:r>
            <a:br>
              <a:rPr lang="en-GB" sz="2800" b="1" dirty="0" smtClean="0"/>
            </a:br>
            <a:r>
              <a:rPr lang="ar-SA" sz="2800" b="1" dirty="0" smtClean="0"/>
              <a:t>طرق إعداد مذكرة التسوية</a:t>
            </a:r>
            <a:r>
              <a:rPr lang="ms-MY" sz="2800" b="1" dirty="0" smtClean="0"/>
              <a:t/>
            </a:r>
            <a:br>
              <a:rPr lang="ms-MY" sz="2800" b="1" dirty="0" smtClean="0"/>
            </a:br>
            <a:endParaRPr lang="ms-MY" sz="2800" b="1" dirty="0"/>
          </a:p>
        </p:txBody>
      </p:sp>
      <p:sp>
        <p:nvSpPr>
          <p:cNvPr id="3" name="Content Placeholder 2"/>
          <p:cNvSpPr>
            <a:spLocks noGrp="1"/>
          </p:cNvSpPr>
          <p:nvPr>
            <p:ph idx="1"/>
          </p:nvPr>
        </p:nvSpPr>
        <p:spPr>
          <a:xfrm>
            <a:off x="428596" y="1660531"/>
            <a:ext cx="8229600" cy="4697427"/>
          </a:xfrm>
          <a:solidFill>
            <a:schemeClr val="accent1">
              <a:lumMod val="40000"/>
              <a:lumOff val="60000"/>
            </a:schemeClr>
          </a:solidFill>
          <a:ln w="28575">
            <a:solidFill>
              <a:schemeClr val="tx1"/>
            </a:solidFill>
          </a:ln>
        </p:spPr>
        <p:txBody>
          <a:bodyPr>
            <a:normAutofit/>
          </a:bodyPr>
          <a:lstStyle/>
          <a:p>
            <a:pPr>
              <a:buNone/>
            </a:pPr>
            <a:r>
              <a:rPr lang="ar-SA" sz="2400" dirty="0" smtClean="0"/>
              <a:t>هناك عدة طرق لأعداد مذكرة التسوية وهم: </a:t>
            </a:r>
            <a:endParaRPr lang="ms-MY" sz="2400" dirty="0" smtClean="0"/>
          </a:p>
          <a:p>
            <a:pPr>
              <a:buNone/>
            </a:pPr>
            <a:r>
              <a:rPr lang="ar-SA" sz="2400" dirty="0" smtClean="0"/>
              <a:t>1- طريقة تسوية كل من الرصيد البنك كما في دفاتر والرصيد كما في الكشف الى الرصيد الصحيح الواجب أن يظهر في قائمة المركز المالي.</a:t>
            </a:r>
            <a:endParaRPr lang="ms-MY" sz="2400" dirty="0" smtClean="0"/>
          </a:p>
          <a:p>
            <a:pPr>
              <a:buNone/>
            </a:pPr>
            <a:r>
              <a:rPr lang="ar-SA" sz="2400" dirty="0" smtClean="0"/>
              <a:t>2- طريقة التسوية رصيد البنك كما في الدفاتر الى رصيد كما في الكشف.</a:t>
            </a:r>
            <a:endParaRPr lang="ms-MY" sz="2400" dirty="0" smtClean="0"/>
          </a:p>
          <a:p>
            <a:pPr>
              <a:buNone/>
            </a:pPr>
            <a:r>
              <a:rPr lang="ar-SA" sz="2400" dirty="0" smtClean="0"/>
              <a:t>3- طريقة تسوية رصيد البنك كما في الكشف الى الرصيد كما في الدفاتر.</a:t>
            </a:r>
            <a:endParaRPr lang="ms-MY" sz="2400" dirty="0" smtClean="0"/>
          </a:p>
          <a:p>
            <a:pPr>
              <a:buNone/>
            </a:pPr>
            <a:r>
              <a:rPr lang="ar-SA" sz="2400" b="1" dirty="0" smtClean="0"/>
              <a:t> </a:t>
            </a:r>
            <a:endParaRPr lang="ms-MY" sz="2400" dirty="0" smtClean="0"/>
          </a:p>
          <a:p>
            <a:pPr>
              <a:buNone/>
            </a:pPr>
            <a:endParaRPr lang="ms-MY"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a:solidFill>
            <a:schemeClr val="accent3">
              <a:lumMod val="20000"/>
              <a:lumOff val="80000"/>
            </a:schemeClr>
          </a:solidFill>
          <a:ln w="28575">
            <a:solidFill>
              <a:schemeClr val="tx1"/>
            </a:solidFill>
          </a:ln>
        </p:spPr>
        <p:txBody>
          <a:bodyPr>
            <a:normAutofit/>
          </a:bodyPr>
          <a:lstStyle/>
          <a:p>
            <a:r>
              <a:rPr lang="ar-SA" sz="2400" b="1" dirty="0" smtClean="0"/>
              <a:t>هنالك نوعين من التسويات عند إعداد المذكرة </a:t>
            </a:r>
            <a:endParaRPr lang="ms-MY" sz="2400" dirty="0"/>
          </a:p>
        </p:txBody>
      </p:sp>
      <p:sp>
        <p:nvSpPr>
          <p:cNvPr id="3" name="Content Placeholder 2"/>
          <p:cNvSpPr>
            <a:spLocks noGrp="1"/>
          </p:cNvSpPr>
          <p:nvPr>
            <p:ph idx="1"/>
          </p:nvPr>
        </p:nvSpPr>
        <p:spPr>
          <a:xfrm>
            <a:off x="457200" y="1231903"/>
            <a:ext cx="8229600" cy="4983179"/>
          </a:xfrm>
          <a:solidFill>
            <a:schemeClr val="accent1">
              <a:lumMod val="40000"/>
              <a:lumOff val="60000"/>
            </a:schemeClr>
          </a:solidFill>
          <a:ln w="28575">
            <a:solidFill>
              <a:schemeClr val="tx1"/>
            </a:solidFill>
          </a:ln>
        </p:spPr>
        <p:txBody>
          <a:bodyPr>
            <a:normAutofit fontScale="62500" lnSpcReduction="20000"/>
          </a:bodyPr>
          <a:lstStyle/>
          <a:p>
            <a:pPr>
              <a:buNone/>
            </a:pPr>
            <a:endParaRPr lang="ar-KW" b="1" i="1" u="sng" dirty="0" smtClean="0"/>
          </a:p>
          <a:p>
            <a:pPr>
              <a:buNone/>
            </a:pPr>
            <a:r>
              <a:rPr lang="ar-SA" b="1" i="1" u="sng" dirty="0" smtClean="0"/>
              <a:t>أولا:عمليات مسجلة في الدفاتر الشركة وغير مسجلة في الدفتر البنك (أي غير الواردة في كشف البنك).</a:t>
            </a:r>
            <a:endParaRPr lang="ms-MY" dirty="0" smtClean="0"/>
          </a:p>
          <a:p>
            <a:pPr>
              <a:buNone/>
            </a:pPr>
            <a:r>
              <a:rPr lang="ar-KW" b="1" dirty="0" smtClean="0"/>
              <a:t>1</a:t>
            </a:r>
            <a:r>
              <a:rPr lang="ar-SA" b="1" dirty="0" smtClean="0"/>
              <a:t>- </a:t>
            </a:r>
            <a:r>
              <a:rPr lang="ar-SA" b="1" u="sng" dirty="0" smtClean="0"/>
              <a:t>الإيداعات في الطريق</a:t>
            </a:r>
            <a:r>
              <a:rPr lang="ar-SA" b="1" dirty="0" smtClean="0"/>
              <a:t>:</a:t>
            </a:r>
            <a:r>
              <a:rPr lang="ar-SA" dirty="0" smtClean="0"/>
              <a:t> قد تودع المؤسسة في آخر الشهر مبلغا في البنك وتجعل حساب البنك في دفاترها مدينا إلا إن الإيداع قد يصل البنك في الوقت الذي يكون كشف الحساب المرسل الى العميل قد تم تحضيره وبذلك لا يظهر مبلغ الإيداع في كشف الحساب. (لا يتم قيد المحاسبي لها)</a:t>
            </a:r>
            <a:endParaRPr lang="ar-KW" dirty="0" smtClean="0"/>
          </a:p>
          <a:p>
            <a:pPr>
              <a:buNone/>
            </a:pPr>
            <a:endParaRPr lang="ms-MY" dirty="0" smtClean="0"/>
          </a:p>
          <a:p>
            <a:pPr>
              <a:buNone/>
            </a:pPr>
            <a:r>
              <a:rPr lang="ar-SA" dirty="0" smtClean="0"/>
              <a:t> 2- </a:t>
            </a:r>
            <a:r>
              <a:rPr lang="ar-SA" b="1" u="sng" dirty="0" smtClean="0"/>
              <a:t>صكوك لم تقدم للصرف بعد(الشيكات الموقوفة)</a:t>
            </a:r>
            <a:r>
              <a:rPr lang="ar-SA" b="1" dirty="0" smtClean="0"/>
              <a:t>:</a:t>
            </a:r>
            <a:r>
              <a:rPr lang="ar-SA" dirty="0" smtClean="0"/>
              <a:t> قد يحدث أيام الأخيرة من الشهر تكون المؤسسة قد أعطت لمورديها صكوكا وجعلت حساب الموردين مدينا وحساب البنك دائنا في دفاترها إلا إن الموردين قد لا يقدمون هذه الصكوك في نفس الشهر للبنك وبذلك لا تظهر هذه المسحوبات في دفاتر البنك وبالتالي لا تظهر في كشف الحساب الذي يرسله البنك للعميل مما يؤدي الى اختلاف رصيد كشف الحساب عن رصيد البنك في دفاتر العميل.</a:t>
            </a:r>
            <a:endParaRPr lang="ar-KW" dirty="0" smtClean="0"/>
          </a:p>
          <a:p>
            <a:pPr>
              <a:buNone/>
            </a:pPr>
            <a:endParaRPr lang="ms-MY" dirty="0" smtClean="0"/>
          </a:p>
          <a:p>
            <a:pPr>
              <a:buNone/>
            </a:pPr>
            <a:r>
              <a:rPr lang="ar-SA" dirty="0" smtClean="0"/>
              <a:t> 3- </a:t>
            </a:r>
            <a:r>
              <a:rPr lang="ar-SA" b="1" u="sng" dirty="0" smtClean="0"/>
              <a:t>الأخطاء الحسابية في الدفاتر الشركة </a:t>
            </a:r>
            <a:r>
              <a:rPr lang="ar-SA" b="1" dirty="0" smtClean="0"/>
              <a:t>:</a:t>
            </a:r>
            <a:r>
              <a:rPr lang="ar-SA" dirty="0" smtClean="0"/>
              <a:t> تضاف أو تطرح حسب الحالة الى رصيد الدفتري ويتم إجراء قيود محاسبية لها.</a:t>
            </a:r>
            <a:endParaRPr lang="ms-MY" dirty="0" smtClean="0"/>
          </a:p>
          <a:p>
            <a:pPr>
              <a:buNone/>
            </a:pPr>
            <a:r>
              <a:rPr lang="ar-SA" b="1" dirty="0" smtClean="0"/>
              <a:t> </a:t>
            </a:r>
            <a:endParaRPr lang="ms-MY" dirty="0" smtClean="0"/>
          </a:p>
          <a:p>
            <a:pPr>
              <a:buNone/>
            </a:pPr>
            <a:endParaRPr lang="ms-MY"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500042"/>
            <a:ext cx="8229600" cy="796908"/>
          </a:xfrm>
          <a:solidFill>
            <a:schemeClr val="accent3">
              <a:lumMod val="20000"/>
              <a:lumOff val="80000"/>
            </a:schemeClr>
          </a:solidFill>
          <a:ln w="28575">
            <a:solidFill>
              <a:schemeClr val="tx1"/>
            </a:solidFill>
          </a:ln>
        </p:spPr>
        <p:txBody>
          <a:bodyPr>
            <a:noAutofit/>
          </a:bodyPr>
          <a:lstStyle/>
          <a:p>
            <a:r>
              <a:rPr lang="ar-SA" sz="2400" b="1" i="1" u="sng" dirty="0" smtClean="0"/>
              <a:t>ثانيا: عمليات مسجلة في دفاتر البنك (واردة في كشف البنك) وغير مسجلة في دفاتر الشركة.</a:t>
            </a:r>
            <a:endParaRPr lang="ms-MY" sz="2400" dirty="0"/>
          </a:p>
        </p:txBody>
      </p:sp>
      <p:sp>
        <p:nvSpPr>
          <p:cNvPr id="3" name="Content Placeholder 2"/>
          <p:cNvSpPr>
            <a:spLocks noGrp="1"/>
          </p:cNvSpPr>
          <p:nvPr>
            <p:ph idx="1"/>
          </p:nvPr>
        </p:nvSpPr>
        <p:spPr>
          <a:xfrm>
            <a:off x="428596" y="1374779"/>
            <a:ext cx="8229600" cy="5054617"/>
          </a:xfrm>
          <a:solidFill>
            <a:schemeClr val="accent1">
              <a:lumMod val="40000"/>
              <a:lumOff val="60000"/>
            </a:schemeClr>
          </a:solidFill>
          <a:ln w="28575">
            <a:solidFill>
              <a:schemeClr val="tx1"/>
            </a:solidFill>
          </a:ln>
        </p:spPr>
        <p:txBody>
          <a:bodyPr>
            <a:normAutofit fontScale="85000" lnSpcReduction="10000"/>
          </a:bodyPr>
          <a:lstStyle/>
          <a:p>
            <a:pPr>
              <a:buNone/>
            </a:pPr>
            <a:r>
              <a:rPr lang="ar-KW" b="1" dirty="0" smtClean="0"/>
              <a:t>1</a:t>
            </a:r>
            <a:r>
              <a:rPr lang="ar-SA" b="1" dirty="0" smtClean="0"/>
              <a:t>- </a:t>
            </a:r>
            <a:r>
              <a:rPr lang="ar-SA" sz="2800" b="1" u="sng" dirty="0" smtClean="0"/>
              <a:t>تحصيل قيم او خصم كمبيالات من قبل البنك</a:t>
            </a:r>
            <a:r>
              <a:rPr lang="ar-SA" b="1" dirty="0" smtClean="0"/>
              <a:t>: </a:t>
            </a:r>
            <a:r>
              <a:rPr lang="ar-SA" dirty="0" smtClean="0"/>
              <a:t>قد يقوم البنك بتحصيل قيمة أوراق قبض ويضيف قيمتها إلى حساب الشركة لديه لكن ولعدم وصول الإشعارات إلى الشركة بهذه العمليات فان هذه المبالغ لم تظهر بعد في دفاتر الشركة.</a:t>
            </a:r>
            <a:endParaRPr lang="ms-MY" dirty="0" smtClean="0"/>
          </a:p>
          <a:p>
            <a:pPr>
              <a:buNone/>
            </a:pPr>
            <a:r>
              <a:rPr lang="ar-KW" sz="2800" b="1" dirty="0" smtClean="0"/>
              <a:t>2-</a:t>
            </a:r>
            <a:r>
              <a:rPr lang="en-US" sz="2800" b="1" dirty="0" smtClean="0"/>
              <a:t> </a:t>
            </a:r>
            <a:r>
              <a:rPr lang="ar-SA" sz="2800" b="1" u="sng" dirty="0" smtClean="0"/>
              <a:t>فوائد مدينة او دائنة او عمولة البنك تظهر في كشف البنك</a:t>
            </a:r>
            <a:r>
              <a:rPr lang="ar-SA" sz="2800" b="1" dirty="0" smtClean="0"/>
              <a:t>: </a:t>
            </a:r>
            <a:r>
              <a:rPr lang="ar-SA" dirty="0" smtClean="0"/>
              <a:t>قد يضيف البنك أو يطرح عمولات وفوائد لكن الشركة لا تعلم بحدوث هذه العمليات لعدم وصول الأشعار بهذه العمليات بعد إلى الشركة وهذا يعني أن هذه المبالغ مسجلة في سجلات البنك لكنها لم تسجل بعد في دفاتر الشركة.</a:t>
            </a:r>
            <a:endParaRPr lang="ms-MY" dirty="0" smtClean="0"/>
          </a:p>
          <a:p>
            <a:pPr>
              <a:buNone/>
            </a:pPr>
            <a:r>
              <a:rPr lang="ar-SA" sz="2800" b="1" dirty="0" smtClean="0"/>
              <a:t>3- </a:t>
            </a:r>
            <a:r>
              <a:rPr lang="ar-SA" sz="2800" b="1" u="sng" dirty="0" smtClean="0"/>
              <a:t>الصكوك </a:t>
            </a:r>
            <a:r>
              <a:rPr lang="ar-KW" sz="2800" b="1" u="sng" dirty="0" smtClean="0"/>
              <a:t>المرتدة</a:t>
            </a:r>
            <a:r>
              <a:rPr lang="ar-SA" sz="2800" b="1" dirty="0" smtClean="0"/>
              <a:t>: </a:t>
            </a:r>
            <a:r>
              <a:rPr lang="ar-SA" dirty="0" smtClean="0"/>
              <a:t>عند إعداد المذكرة يتم الخصم من الرصيد البنك حسب الدفاتر مع إجراء القيد المحاسبيى اللازم. </a:t>
            </a:r>
            <a:endParaRPr lang="ms-MY" dirty="0" smtClean="0"/>
          </a:p>
          <a:p>
            <a:pPr>
              <a:buNone/>
            </a:pPr>
            <a:r>
              <a:rPr lang="ar-SA" sz="2800" b="1" dirty="0" smtClean="0"/>
              <a:t>4- </a:t>
            </a:r>
            <a:r>
              <a:rPr lang="ar-SA" sz="2800" b="1" u="sng" dirty="0" smtClean="0"/>
              <a:t>الأخطاء الحسابية في الدفاتر البنك</a:t>
            </a:r>
            <a:r>
              <a:rPr lang="ar-SA" sz="2800" b="1" dirty="0" smtClean="0"/>
              <a:t>: </a:t>
            </a:r>
            <a:r>
              <a:rPr lang="ar-SA" dirty="0" smtClean="0"/>
              <a:t>تضاف أو تطرح حسب الحالة الى رصيد الدفتري مع عدم  إجراء قيود محاسبية لها.</a:t>
            </a:r>
            <a:endParaRPr lang="ms-MY" dirty="0" smtClean="0"/>
          </a:p>
          <a:p>
            <a:pPr>
              <a:buNone/>
            </a:pPr>
            <a:endParaRPr lang="ms-MY"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2976" y="714356"/>
            <a:ext cx="7215238" cy="857248"/>
          </a:xfrm>
        </p:spPr>
        <p:txBody>
          <a:bodyPr>
            <a:noAutofit/>
          </a:bodyPr>
          <a:lstStyle/>
          <a:p>
            <a:r>
              <a:rPr lang="en-GB" sz="2400" b="1" dirty="0" smtClean="0"/>
              <a:t/>
            </a:r>
            <a:br>
              <a:rPr lang="en-GB" sz="2400" b="1" dirty="0" smtClean="0"/>
            </a:br>
            <a:r>
              <a:rPr lang="ar-SA" sz="2400" b="1" dirty="0" smtClean="0"/>
              <a:t>نموذج لمذكرة التسوية البنك</a:t>
            </a:r>
            <a:r>
              <a:rPr lang="ms-MY" sz="2400" dirty="0" smtClean="0"/>
              <a:t/>
            </a:r>
            <a:br>
              <a:rPr lang="ms-MY" sz="2400" dirty="0" smtClean="0"/>
            </a:br>
            <a:r>
              <a:rPr lang="ar-SA" sz="2400" b="1" dirty="0" smtClean="0"/>
              <a:t>المذكرة التسوية البنك كما في 31\12\</a:t>
            </a:r>
            <a:r>
              <a:rPr lang="ms-MY" sz="2400" dirty="0" smtClean="0"/>
              <a:t/>
            </a:r>
            <a:br>
              <a:rPr lang="ms-MY" sz="2400" dirty="0" smtClean="0"/>
            </a:br>
            <a:endParaRPr lang="ms-MY" sz="2400" dirty="0"/>
          </a:p>
        </p:txBody>
      </p:sp>
      <p:pic>
        <p:nvPicPr>
          <p:cNvPr id="1026" name="Picture 2"/>
          <p:cNvPicPr>
            <a:picLocks noGrp="1" noChangeAspect="1" noChangeArrowheads="1"/>
          </p:cNvPicPr>
          <p:nvPr>
            <p:ph idx="1"/>
          </p:nvPr>
        </p:nvPicPr>
        <p:blipFill>
          <a:blip r:embed="rId2"/>
          <a:srcRect/>
          <a:stretch>
            <a:fillRect/>
          </a:stretch>
        </p:blipFill>
        <p:spPr bwMode="auto">
          <a:xfrm>
            <a:off x="571472" y="1597507"/>
            <a:ext cx="7786742" cy="4572032"/>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500042"/>
            <a:ext cx="8215370" cy="1000132"/>
          </a:xfrm>
          <a:solidFill>
            <a:schemeClr val="accent3">
              <a:lumMod val="20000"/>
              <a:lumOff val="80000"/>
            </a:schemeClr>
          </a:solidFill>
          <a:ln w="28575">
            <a:solidFill>
              <a:schemeClr val="tx1"/>
            </a:solidFill>
          </a:ln>
        </p:spPr>
        <p:txBody>
          <a:bodyPr>
            <a:normAutofit/>
          </a:bodyPr>
          <a:lstStyle/>
          <a:p>
            <a:pPr algn="r"/>
            <a:r>
              <a:rPr lang="ar-SA" sz="1800" b="1" dirty="0" smtClean="0"/>
              <a:t>مثال(1):</a:t>
            </a:r>
            <a:r>
              <a:rPr lang="en-GB" sz="2400" b="1" dirty="0" smtClean="0"/>
              <a:t/>
            </a:r>
            <a:br>
              <a:rPr lang="en-GB" sz="2400" b="1" dirty="0" smtClean="0"/>
            </a:br>
            <a:r>
              <a:rPr lang="ar-SA" sz="2400" dirty="0" smtClean="0"/>
              <a:t> فيما يلي البيانات التي توفرت لديك في 31\5\2001 خاص بالشركة زاكروس</a:t>
            </a:r>
            <a:r>
              <a:rPr lang="en-US" sz="2400" dirty="0" smtClean="0"/>
              <a:t> </a:t>
            </a:r>
            <a:r>
              <a:rPr lang="ar-SA" sz="2400" dirty="0" smtClean="0"/>
              <a:t>: </a:t>
            </a:r>
            <a:endParaRPr lang="ms-MY" sz="2400" dirty="0"/>
          </a:p>
        </p:txBody>
      </p:sp>
      <p:sp>
        <p:nvSpPr>
          <p:cNvPr id="3" name="Content Placeholder 2"/>
          <p:cNvSpPr>
            <a:spLocks noGrp="1"/>
          </p:cNvSpPr>
          <p:nvPr>
            <p:ph idx="1"/>
          </p:nvPr>
        </p:nvSpPr>
        <p:spPr>
          <a:xfrm>
            <a:off x="500034" y="1546243"/>
            <a:ext cx="8229600" cy="4597401"/>
          </a:xfrm>
          <a:solidFill>
            <a:schemeClr val="accent1">
              <a:lumMod val="40000"/>
              <a:lumOff val="60000"/>
            </a:schemeClr>
          </a:solidFill>
          <a:ln w="28575">
            <a:solidFill>
              <a:schemeClr val="tx1"/>
            </a:solidFill>
          </a:ln>
        </p:spPr>
        <p:txBody>
          <a:bodyPr>
            <a:normAutofit fontScale="62500" lnSpcReduction="20000"/>
          </a:bodyPr>
          <a:lstStyle/>
          <a:p>
            <a:pPr>
              <a:buNone/>
            </a:pPr>
            <a:r>
              <a:rPr lang="ar-SA" dirty="0" smtClean="0"/>
              <a:t>1- رصيد البنك حسب الدفاتر الشركة 43000 $ .</a:t>
            </a:r>
            <a:endParaRPr lang="ms-MY" dirty="0" smtClean="0"/>
          </a:p>
          <a:p>
            <a:pPr>
              <a:buNone/>
            </a:pPr>
            <a:r>
              <a:rPr lang="ar-SA" dirty="0" smtClean="0"/>
              <a:t>2- رصيد البنك حسب الكشف البنك58000 $ .</a:t>
            </a:r>
            <a:endParaRPr lang="ms-MY" dirty="0" smtClean="0"/>
          </a:p>
          <a:p>
            <a:pPr>
              <a:buNone/>
            </a:pPr>
            <a:r>
              <a:rPr lang="ar-SA" dirty="0" smtClean="0"/>
              <a:t>3- إيداعات بالطريق (كانت هنالك عملية إيداع قيمتها 2450$ بتاريخ 31\5 لم تظهر في الكشف البنك. .</a:t>
            </a:r>
            <a:endParaRPr lang="ms-MY" dirty="0" smtClean="0"/>
          </a:p>
          <a:p>
            <a:pPr>
              <a:buNone/>
            </a:pPr>
            <a:r>
              <a:rPr lang="ar-SA" dirty="0" smtClean="0"/>
              <a:t>4- الصكوك المعلقة في نماذج كانت كما يلي:</a:t>
            </a:r>
            <a:endParaRPr lang="ms-MY" dirty="0" smtClean="0"/>
          </a:p>
          <a:p>
            <a:pPr>
              <a:buNone/>
            </a:pPr>
            <a:r>
              <a:rPr lang="ar-SA" dirty="0" smtClean="0"/>
              <a:t>     الصك برقم 200 بمبلغ 3100 $ .</a:t>
            </a:r>
            <a:endParaRPr lang="ms-MY" dirty="0" smtClean="0"/>
          </a:p>
          <a:p>
            <a:pPr>
              <a:buNone/>
            </a:pPr>
            <a:r>
              <a:rPr lang="ar-SA" dirty="0" smtClean="0"/>
              <a:t>     الصك برقم 205 بمبلغ 450$ .</a:t>
            </a:r>
            <a:endParaRPr lang="ms-MY" dirty="0" smtClean="0"/>
          </a:p>
          <a:p>
            <a:pPr>
              <a:buNone/>
            </a:pPr>
            <a:r>
              <a:rPr lang="ar-SA" dirty="0" smtClean="0"/>
              <a:t>     الصك برقم 209 بمبلغ 9000 $ .</a:t>
            </a:r>
            <a:endParaRPr lang="ms-MY" dirty="0" smtClean="0"/>
          </a:p>
          <a:p>
            <a:pPr>
              <a:buNone/>
            </a:pPr>
            <a:r>
              <a:rPr lang="ar-SA" dirty="0" smtClean="0"/>
              <a:t>5- قامت المصرف بتحصيل الورقة القبض قيمتها (5020) $ ولم يتم تسجيلها بالدفاتر الشركة. </a:t>
            </a:r>
            <a:endParaRPr lang="ms-MY" dirty="0" smtClean="0"/>
          </a:p>
          <a:p>
            <a:pPr>
              <a:buNone/>
            </a:pPr>
            <a:r>
              <a:rPr lang="ar-SA" dirty="0" smtClean="0"/>
              <a:t>6- المصروفات الخدمات المصرفية عن الشهر قيمتها 21 $ غير مسجلة بالدفاتر الشركة لحد الآن. </a:t>
            </a:r>
            <a:endParaRPr lang="ms-MY" dirty="0" smtClean="0"/>
          </a:p>
          <a:p>
            <a:pPr>
              <a:buNone/>
            </a:pPr>
            <a:r>
              <a:rPr lang="ar-SA" dirty="0" smtClean="0"/>
              <a:t>7- كانت هنالك صك برقم 300 بمبلغ (1</a:t>
            </a:r>
            <a:r>
              <a:rPr lang="ar-KW" dirty="0" smtClean="0"/>
              <a:t>0</a:t>
            </a:r>
            <a:r>
              <a:rPr lang="ar-SA" dirty="0" smtClean="0"/>
              <a:t>0</a:t>
            </a:r>
            <a:r>
              <a:rPr lang="ar-KW" dirty="0" smtClean="0"/>
              <a:t>1</a:t>
            </a:r>
            <a:r>
              <a:rPr lang="ar-SA" dirty="0" smtClean="0"/>
              <a:t>) $ وصادرة الى الشركة</a:t>
            </a:r>
            <a:r>
              <a:rPr lang="en-GB" dirty="0" smtClean="0"/>
              <a:t> </a:t>
            </a:r>
            <a:r>
              <a:rPr lang="ar-KW" dirty="0" smtClean="0"/>
              <a:t>سالم</a:t>
            </a:r>
            <a:r>
              <a:rPr lang="ar-SA" dirty="0" smtClean="0"/>
              <a:t> تم تسجيلها بالدفاتر الشركة بقيمة ( 1</a:t>
            </a:r>
            <a:r>
              <a:rPr lang="ar-KW" dirty="0" smtClean="0"/>
              <a:t>100</a:t>
            </a:r>
            <a:r>
              <a:rPr lang="ar-SA" dirty="0" smtClean="0"/>
              <a:t>) $. </a:t>
            </a:r>
            <a:endParaRPr lang="ms-MY" dirty="0" smtClean="0"/>
          </a:p>
          <a:p>
            <a:pPr>
              <a:buNone/>
            </a:pPr>
            <a:endParaRPr lang="en-GB" dirty="0" smtClean="0"/>
          </a:p>
          <a:p>
            <a:pPr>
              <a:buNone/>
            </a:pPr>
            <a:r>
              <a:rPr lang="ar-SA" b="1" dirty="0" smtClean="0"/>
              <a:t>المطلوب: إعداد مذكرة التسوية وإجراء القيود اللازمة في دفاتر الشركة.</a:t>
            </a:r>
            <a:endParaRPr lang="ms-MY" b="1" dirty="0" smtClean="0"/>
          </a:p>
          <a:p>
            <a:pPr>
              <a:buNone/>
            </a:pPr>
            <a:endParaRPr lang="ms-MY"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a:solidFill>
            <a:schemeClr val="accent1">
              <a:lumMod val="40000"/>
              <a:lumOff val="60000"/>
            </a:schemeClr>
          </a:solidFill>
          <a:ln w="28575">
            <a:solidFill>
              <a:schemeClr val="tx1"/>
            </a:solidFill>
          </a:ln>
        </p:spPr>
        <p:txBody>
          <a:bodyPr>
            <a:normAutofit fontScale="62500" lnSpcReduction="20000"/>
          </a:bodyPr>
          <a:lstStyle/>
          <a:p>
            <a:pPr>
              <a:buNone/>
            </a:pPr>
            <a:r>
              <a:rPr lang="ar-SA" b="1" dirty="0" smtClean="0"/>
              <a:t>مثال(2) :</a:t>
            </a:r>
            <a:endParaRPr lang="ms-MY" dirty="0" smtClean="0"/>
          </a:p>
          <a:p>
            <a:pPr>
              <a:buNone/>
            </a:pPr>
            <a:r>
              <a:rPr lang="ar-SA" dirty="0" smtClean="0"/>
              <a:t> فيما يلي البيانات التي توفرت لديك في </a:t>
            </a:r>
            <a:r>
              <a:rPr lang="ar-KW" dirty="0" smtClean="0"/>
              <a:t>31</a:t>
            </a:r>
            <a:r>
              <a:rPr lang="ar-SA" dirty="0" smtClean="0"/>
              <a:t>\</a:t>
            </a:r>
            <a:r>
              <a:rPr lang="ar-KW" dirty="0" smtClean="0"/>
              <a:t>12</a:t>
            </a:r>
            <a:r>
              <a:rPr lang="ar-SA" dirty="0" smtClean="0"/>
              <a:t>\2002 لشركة هاوار</a:t>
            </a:r>
            <a:r>
              <a:rPr lang="en-US" dirty="0" smtClean="0"/>
              <a:t> </a:t>
            </a:r>
            <a:r>
              <a:rPr lang="ar-SA" dirty="0" smtClean="0"/>
              <a:t>:</a:t>
            </a:r>
            <a:endParaRPr lang="ms-MY" dirty="0" smtClean="0"/>
          </a:p>
          <a:p>
            <a:pPr>
              <a:buNone/>
            </a:pPr>
            <a:r>
              <a:rPr lang="ar-SA" dirty="0" smtClean="0"/>
              <a:t>1-  رصيد البنك كما في الدفاتر (3895,820) $  .</a:t>
            </a:r>
            <a:endParaRPr lang="ms-MY" dirty="0" smtClean="0"/>
          </a:p>
          <a:p>
            <a:pPr>
              <a:buNone/>
            </a:pPr>
            <a:r>
              <a:rPr lang="ar-SA" dirty="0" smtClean="0"/>
              <a:t>2- رصيد البنك كما في كشف البنك (5738,730) $  .</a:t>
            </a:r>
            <a:endParaRPr lang="ms-MY" dirty="0" smtClean="0"/>
          </a:p>
          <a:p>
            <a:pPr>
              <a:buNone/>
            </a:pPr>
            <a:r>
              <a:rPr lang="ar-SA" dirty="0" smtClean="0"/>
              <a:t>3- كانت هنالك صك لصالح الشركة بقيمة (77,320) $ رفض من قبل البنك لعدم كفاية الرصيد.</a:t>
            </a:r>
            <a:endParaRPr lang="ms-MY" dirty="0" smtClean="0"/>
          </a:p>
          <a:p>
            <a:pPr>
              <a:buNone/>
            </a:pPr>
            <a:r>
              <a:rPr lang="ar-SA" dirty="0" smtClean="0"/>
              <a:t>4- كانت هنالك صكوك معلقة كما يلي صك برقم 401 بمبلغ (902,680) $ وصك برقم 412 بمبلغ (1005) $  .</a:t>
            </a:r>
            <a:endParaRPr lang="ms-MY" dirty="0" smtClean="0"/>
          </a:p>
          <a:p>
            <a:pPr>
              <a:buNone/>
            </a:pPr>
            <a:r>
              <a:rPr lang="ar-SA" dirty="0" smtClean="0"/>
              <a:t>5- كانت هنالك صك بقيمة (57,620) $ مسحوب على شركة </a:t>
            </a:r>
            <a:r>
              <a:rPr lang="en-US" dirty="0" smtClean="0"/>
              <a:t> </a:t>
            </a:r>
            <a:r>
              <a:rPr lang="ar-SA" dirty="0" smtClean="0"/>
              <a:t>س</a:t>
            </a:r>
            <a:r>
              <a:rPr lang="ar-KW" dirty="0" smtClean="0"/>
              <a:t>ف</a:t>
            </a:r>
            <a:r>
              <a:rPr lang="ar-SA" dirty="0" smtClean="0"/>
              <a:t>ين ولكن البنك قام بخصمه خطأ من الحساب الجاري لديه.</a:t>
            </a:r>
            <a:endParaRPr lang="ms-MY" dirty="0" smtClean="0"/>
          </a:p>
          <a:p>
            <a:pPr>
              <a:buNone/>
            </a:pPr>
            <a:r>
              <a:rPr lang="ar-SA" dirty="0" smtClean="0"/>
              <a:t>6- قام البنك بتحصيل أوراق قبض لصالح الشركة قيمتها (152,500)</a:t>
            </a:r>
            <a:r>
              <a:rPr lang="ar-KW" dirty="0" smtClean="0"/>
              <a:t> </a:t>
            </a:r>
            <a:r>
              <a:rPr lang="ar-SA" dirty="0" smtClean="0"/>
              <a:t>$ وقد خصم البنك (2,500)$ مقابل عمولة تحصيل </a:t>
            </a:r>
            <a:r>
              <a:rPr lang="ar-SA" dirty="0" err="1" smtClean="0"/>
              <a:t>أ</a:t>
            </a:r>
            <a:r>
              <a:rPr lang="ar-SA" dirty="0" smtClean="0"/>
              <a:t>.ق.</a:t>
            </a:r>
            <a:endParaRPr lang="ms-MY" dirty="0" smtClean="0"/>
          </a:p>
          <a:p>
            <a:pPr>
              <a:buNone/>
            </a:pPr>
            <a:r>
              <a:rPr lang="ar-SA" dirty="0" smtClean="0"/>
              <a:t>7- بلغت إيداعات بالطريق ليوم 31\12 بمبلغ (157,630) $. </a:t>
            </a:r>
            <a:endParaRPr lang="ms-MY" dirty="0" smtClean="0"/>
          </a:p>
          <a:p>
            <a:pPr>
              <a:buNone/>
            </a:pPr>
            <a:r>
              <a:rPr lang="ar-SA" dirty="0" smtClean="0"/>
              <a:t>8- استلمت الشركة خلال الشهر صكا من احد العملاء سدادا للمبلغ المستحق على العميل وكانت قيمة (90) $ غير انه اثبت في الدفاتر على أساس 9 $ فقط.</a:t>
            </a:r>
            <a:endParaRPr lang="ms-MY" dirty="0" smtClean="0"/>
          </a:p>
          <a:p>
            <a:pPr>
              <a:buNone/>
            </a:pPr>
            <a:r>
              <a:rPr lang="ar-SA" dirty="0" smtClean="0"/>
              <a:t>9- أظهر الكشف مبلغ (3,200) $ كمصروفات خدمات المصرفية خاص بالشهر.</a:t>
            </a:r>
            <a:endParaRPr lang="ms-MY" dirty="0" smtClean="0"/>
          </a:p>
          <a:p>
            <a:pPr>
              <a:buNone/>
            </a:pPr>
            <a:r>
              <a:rPr lang="ar-SA" dirty="0" smtClean="0"/>
              <a:t>المطلوب:</a:t>
            </a:r>
            <a:endParaRPr lang="ms-MY" dirty="0" smtClean="0"/>
          </a:p>
          <a:p>
            <a:pPr>
              <a:buNone/>
            </a:pPr>
            <a:r>
              <a:rPr lang="ar-SA" dirty="0" smtClean="0"/>
              <a:t>1. أعداد مذكرة التسوية البنك كما في</a:t>
            </a:r>
            <a:r>
              <a:rPr lang="ar-IQ" smtClean="0"/>
              <a:t>2002/12/31ن ةن</a:t>
            </a:r>
            <a:endParaRPr lang="ms-MY" dirty="0" smtClean="0"/>
          </a:p>
          <a:p>
            <a:pPr>
              <a:buNone/>
            </a:pPr>
            <a:r>
              <a:rPr lang="ar-SA" dirty="0" smtClean="0"/>
              <a:t>2. إجراء قيود المحاسبية اللازمة. وتصوير حساب البنك بدفاتر الشركة مبنيا الرصيد بعد تعديل.</a:t>
            </a:r>
            <a:endParaRPr lang="ms-MY" dirty="0" smtClean="0"/>
          </a:p>
          <a:p>
            <a:pPr>
              <a:buNone/>
            </a:pPr>
            <a:endParaRPr lang="ms-MY"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457200" y="500063"/>
            <a:ext cx="8229600" cy="5626100"/>
          </a:xfrm>
          <a:solidFill>
            <a:schemeClr val="accent1">
              <a:lumMod val="40000"/>
              <a:lumOff val="60000"/>
            </a:schemeClr>
          </a:solidFill>
          <a:ln w="28575">
            <a:solidFill>
              <a:schemeClr val="accent1"/>
            </a:solidFill>
          </a:ln>
        </p:spPr>
        <p:txBody>
          <a:bodyPr>
            <a:normAutofit fontScale="55000" lnSpcReduction="20000"/>
          </a:bodyPr>
          <a:lstStyle/>
          <a:p>
            <a:pPr>
              <a:buNone/>
            </a:pPr>
            <a:r>
              <a:rPr lang="ar-SA" b="1" dirty="0" smtClean="0"/>
              <a:t>مثال(3):</a:t>
            </a:r>
            <a:endParaRPr lang="ms-MY" b="1" dirty="0" smtClean="0"/>
          </a:p>
          <a:p>
            <a:pPr>
              <a:buNone/>
            </a:pPr>
            <a:r>
              <a:rPr lang="ar-SA" b="1" dirty="0" smtClean="0"/>
              <a:t>في 30\6\2003 كان رصيد حساب البنك في دفاتر الشركة هولير مدينا بمبلغ (10396,090) $  ، وفي نفس التأريخ تلقت الشركة كشف الحساب المرسل من البك وبين رصيد دائن قدره (9079,320) $ ونتيجة لعملية الفحص التي تمت لغرض التعرف على اختلاف الرصيدين تبين ما يلي:</a:t>
            </a:r>
            <a:endParaRPr lang="ms-MY" b="1" dirty="0" smtClean="0"/>
          </a:p>
          <a:p>
            <a:pPr>
              <a:buNone/>
            </a:pPr>
            <a:r>
              <a:rPr lang="ar-SA" b="1" dirty="0" smtClean="0"/>
              <a:t>1- إشعارين مدينين مرفقين بكشف حساب البنك  احدهما بمبلغ (13)$ لمصروفات البنك، والآخر بمبلغ (842,820) $ يتعلق بصك لم يتم تحصله لعدم وجود رصيد كاف لأحد العملاء.</a:t>
            </a:r>
            <a:endParaRPr lang="ms-MY" b="1" dirty="0" smtClean="0"/>
          </a:p>
          <a:p>
            <a:pPr>
              <a:buNone/>
            </a:pPr>
            <a:r>
              <a:rPr lang="ar-SA" b="1" dirty="0" smtClean="0"/>
              <a:t>2- صك برقم 120 بمبلغ 540 $  تم قيده في دفاتر الشركة بمبلغ </a:t>
            </a:r>
            <a:r>
              <a:rPr lang="ar-KW" b="1" dirty="0" smtClean="0"/>
              <a:t>504 </a:t>
            </a:r>
            <a:r>
              <a:rPr lang="ar-SA" b="1" dirty="0" smtClean="0"/>
              <a:t>$  وصك برقم 140 بمبلغ (44,</a:t>
            </a:r>
            <a:r>
              <a:rPr lang="ar-SA" b="1" dirty="0" smtClean="0">
                <a:solidFill>
                  <a:srgbClr val="FF0000"/>
                </a:solidFill>
              </a:rPr>
              <a:t>990</a:t>
            </a:r>
            <a:r>
              <a:rPr lang="ar-SA" b="1" dirty="0" smtClean="0"/>
              <a:t>) </a:t>
            </a:r>
            <a:r>
              <a:rPr lang="en-GB" b="1" dirty="0" smtClean="0"/>
              <a:t>  </a:t>
            </a:r>
            <a:r>
              <a:rPr lang="en-US" b="1" dirty="0" smtClean="0"/>
              <a:t>$</a:t>
            </a:r>
            <a:r>
              <a:rPr lang="ar-KW" b="1" dirty="0" smtClean="0"/>
              <a:t>تم قيده في دفاتر الشركة </a:t>
            </a:r>
            <a:r>
              <a:rPr lang="ar-SA" b="1" dirty="0" smtClean="0"/>
              <a:t>$ </a:t>
            </a:r>
            <a:r>
              <a:rPr lang="ar-KW" b="1" dirty="0" smtClean="0"/>
              <a:t>بمبلغ</a:t>
            </a:r>
            <a:r>
              <a:rPr lang="en-GB" b="1" dirty="0" smtClean="0"/>
              <a:t> </a:t>
            </a:r>
            <a:r>
              <a:rPr lang="ar-KW" b="1" dirty="0" smtClean="0"/>
              <a:t>(99,440) </a:t>
            </a:r>
            <a:r>
              <a:rPr lang="ar-SA" b="1" dirty="0" smtClean="0"/>
              <a:t>وحيث أن صك رقم 120 عن تسديد المبلغ المستحق لمحلات يوسف، الصك رقم 140 عن تسديد مصاريف الدعاية والإعلان.</a:t>
            </a:r>
            <a:endParaRPr lang="ms-MY" b="1" dirty="0" smtClean="0"/>
          </a:p>
          <a:p>
            <a:pPr>
              <a:buNone/>
            </a:pPr>
            <a:r>
              <a:rPr lang="ar-SA" b="1" dirty="0" smtClean="0"/>
              <a:t>3- اتضح من كشف حساب البنك انه تم تسجيل مبلغ 150$</a:t>
            </a:r>
            <a:r>
              <a:rPr lang="en-GB" b="1" dirty="0" smtClean="0"/>
              <a:t> </a:t>
            </a:r>
            <a:r>
              <a:rPr lang="ar-SA" b="1" dirty="0" smtClean="0"/>
              <a:t>خطأ في الحساب الجاري لدى البنك كمصاريف تحصيل الكمبيالة.</a:t>
            </a:r>
            <a:endParaRPr lang="ms-MY" b="1" dirty="0" smtClean="0"/>
          </a:p>
          <a:p>
            <a:pPr>
              <a:buNone/>
            </a:pPr>
            <a:r>
              <a:rPr lang="ar-SA" b="1" dirty="0" smtClean="0"/>
              <a:t>4- اتضح من كشف حساب البنك أيضا إن هناك خطأ ضمن الإيداعات الخاصة بتأريخ 25\6\2003 كما يلي:</a:t>
            </a:r>
            <a:endParaRPr lang="ms-MY" b="1" dirty="0" smtClean="0"/>
          </a:p>
          <a:p>
            <a:pPr>
              <a:buNone/>
            </a:pPr>
            <a:r>
              <a:rPr lang="ar-SA" b="1" dirty="0" smtClean="0"/>
              <a:t>القيمة المسجلة بالكشف      </a:t>
            </a:r>
            <a:r>
              <a:rPr lang="ar-KW" b="1" dirty="0" smtClean="0"/>
              <a:t> </a:t>
            </a:r>
            <a:r>
              <a:rPr lang="ar-SA" b="1" dirty="0" smtClean="0"/>
              <a:t>420 $  </a:t>
            </a:r>
            <a:endParaRPr lang="ms-MY" b="1" dirty="0" smtClean="0"/>
          </a:p>
          <a:p>
            <a:pPr>
              <a:buNone/>
            </a:pPr>
            <a:r>
              <a:rPr lang="ar-SA" b="1" dirty="0" smtClean="0"/>
              <a:t>القيمة الصحيحة               402 $  </a:t>
            </a:r>
            <a:r>
              <a:rPr lang="ar-KW" b="1" dirty="0" smtClean="0"/>
              <a:t>  </a:t>
            </a:r>
            <a:endParaRPr lang="ms-MY" b="1" dirty="0" smtClean="0"/>
          </a:p>
          <a:p>
            <a:pPr>
              <a:buNone/>
            </a:pPr>
            <a:r>
              <a:rPr lang="ar-SA" b="1" dirty="0" smtClean="0"/>
              <a:t>5- الصكوك التي حررتها الشركة لدائنها ولكنها لم تقدم للصرف كما يلي:</a:t>
            </a:r>
            <a:endParaRPr lang="ms-MY" b="1" dirty="0" smtClean="0"/>
          </a:p>
          <a:p>
            <a:pPr>
              <a:buNone/>
            </a:pPr>
            <a:r>
              <a:rPr lang="ar-SA" b="1" dirty="0" smtClean="0"/>
              <a:t>          الصك برقم  110 بمبلغ </a:t>
            </a:r>
            <a:r>
              <a:rPr lang="ar-SA" b="1" dirty="0" smtClean="0">
                <a:solidFill>
                  <a:srgbClr val="FF0000"/>
                </a:solidFill>
              </a:rPr>
              <a:t>16</a:t>
            </a:r>
            <a:r>
              <a:rPr lang="ar-KW" b="1" dirty="0" smtClean="0">
                <a:solidFill>
                  <a:srgbClr val="FF0000"/>
                </a:solidFill>
              </a:rPr>
              <a:t>5</a:t>
            </a:r>
            <a:r>
              <a:rPr lang="ar-SA" b="1" dirty="0" smtClean="0">
                <a:solidFill>
                  <a:srgbClr val="FF0000"/>
                </a:solidFill>
              </a:rPr>
              <a:t>,200 </a:t>
            </a:r>
            <a:r>
              <a:rPr lang="ar-SA" b="1" dirty="0" smtClean="0"/>
              <a:t>$  </a:t>
            </a:r>
            <a:endParaRPr lang="ms-MY" b="1" dirty="0" smtClean="0"/>
          </a:p>
          <a:p>
            <a:pPr>
              <a:buNone/>
            </a:pPr>
            <a:r>
              <a:rPr lang="ar-SA" b="1" dirty="0" smtClean="0"/>
              <a:t>          الصك برقم 115 بمبلغ 174,800  $  </a:t>
            </a:r>
            <a:endParaRPr lang="ms-MY" b="1" dirty="0" smtClean="0"/>
          </a:p>
          <a:p>
            <a:pPr>
              <a:buNone/>
            </a:pPr>
            <a:r>
              <a:rPr lang="ar-SA" b="1" dirty="0" smtClean="0"/>
              <a:t>6- آخر عملية إيداع قامت بها للشركة 28\6\2003 بمبلغ (650,500) $ لم تظهر في كشف البنك.</a:t>
            </a:r>
            <a:endParaRPr lang="ms-MY" b="1" dirty="0" smtClean="0"/>
          </a:p>
          <a:p>
            <a:pPr>
              <a:buNone/>
            </a:pPr>
            <a:r>
              <a:rPr lang="ar-SA" b="1" dirty="0" smtClean="0"/>
              <a:t>المطلوب:</a:t>
            </a:r>
            <a:endParaRPr lang="ms-MY" b="1" dirty="0" smtClean="0"/>
          </a:p>
          <a:p>
            <a:pPr>
              <a:buNone/>
            </a:pPr>
            <a:r>
              <a:rPr lang="ar-SA" b="1" dirty="0" smtClean="0"/>
              <a:t>إعداد مذكرة تسوية البنك كما في 30\6\2003 . و إجراء القيود المحاسبية اللازمة.</a:t>
            </a:r>
            <a:endParaRPr lang="ms-MY" b="1" dirty="0" smtClean="0"/>
          </a:p>
          <a:p>
            <a:pPr>
              <a:buNone/>
            </a:pPr>
            <a:endParaRPr lang="ms-MY"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idx="1"/>
          </p:nvPr>
        </p:nvSpPr>
        <p:spPr>
          <a:xfrm>
            <a:off x="457200" y="500063"/>
            <a:ext cx="8229600" cy="5626100"/>
          </a:xfrm>
          <a:solidFill>
            <a:schemeClr val="accent1">
              <a:lumMod val="40000"/>
              <a:lumOff val="60000"/>
            </a:schemeClr>
          </a:solidFill>
          <a:ln w="28575">
            <a:solidFill>
              <a:schemeClr val="accent1"/>
            </a:solidFill>
          </a:ln>
        </p:spPr>
        <p:txBody>
          <a:bodyPr>
            <a:normAutofit fontScale="70000" lnSpcReduction="20000"/>
          </a:bodyPr>
          <a:lstStyle/>
          <a:p>
            <a:pPr>
              <a:buNone/>
            </a:pPr>
            <a:r>
              <a:rPr lang="ar-IQ" b="1" dirty="0" smtClean="0"/>
              <a:t>مثال 4/ </a:t>
            </a:r>
          </a:p>
          <a:p>
            <a:pPr>
              <a:buNone/>
            </a:pPr>
            <a:r>
              <a:rPr lang="ar-IQ" b="1" dirty="0" smtClean="0"/>
              <a:t>في 2013/3/31 كانت رصيد البنك في دفاتر الشركة ئاري التجاري 15100$ في حين كان رصيد البنك في البنك حسب الكشف 14930 $ و اتضح ما يلي :</a:t>
            </a:r>
          </a:p>
          <a:p>
            <a:pPr>
              <a:buNone/>
            </a:pPr>
            <a:r>
              <a:rPr lang="ar-IQ" b="1" dirty="0" smtClean="0"/>
              <a:t>1- ايداعات نقدية مبلغ 4500$لم تظهر بالكشف البنك .</a:t>
            </a:r>
          </a:p>
          <a:p>
            <a:pPr>
              <a:buNone/>
            </a:pPr>
            <a:r>
              <a:rPr lang="ar-IQ" b="1" dirty="0" smtClean="0"/>
              <a:t>2- شيكات حررت للمستفدين خلال الشهر بمبلغ 12500$ منها 10000 تم صرفها .</a:t>
            </a:r>
          </a:p>
          <a:p>
            <a:pPr>
              <a:buNone/>
            </a:pPr>
            <a:r>
              <a:rPr lang="ar-IQ" b="1" dirty="0" smtClean="0"/>
              <a:t>3- شيك مرفوض من قبل البنك لصالح الشركة من مدين احمد 3000$ .</a:t>
            </a:r>
          </a:p>
          <a:p>
            <a:pPr>
              <a:buNone/>
            </a:pPr>
            <a:r>
              <a:rPr lang="ar-IQ" b="1" dirty="0" smtClean="0"/>
              <a:t>4-استلمت الشركة شيكا عن بيع بضاعة بمبلغ 5250$ سجله البنك بصورة صحيحة وسجله المحاسب في الدفاتر بمبلغ 5520 $.</a:t>
            </a:r>
          </a:p>
          <a:p>
            <a:pPr>
              <a:buNone/>
            </a:pPr>
            <a:r>
              <a:rPr lang="ar-IQ" b="1" dirty="0" smtClean="0"/>
              <a:t>5- وجود خطأمن قبل البنك وذلك بإضافة شيك شركة أخرى الى حساب الجاري للشركة بمبلغ 500$ .</a:t>
            </a:r>
          </a:p>
          <a:p>
            <a:pPr>
              <a:buNone/>
            </a:pPr>
            <a:r>
              <a:rPr lang="ar-IQ" b="1" dirty="0" smtClean="0"/>
              <a:t>6- حصل البنك على مبلغ 5000$قيمة أوراق القبض برسم التحصيل الشركة .</a:t>
            </a:r>
          </a:p>
          <a:p>
            <a:pPr>
              <a:buNone/>
            </a:pPr>
            <a:r>
              <a:rPr lang="ar-IQ" b="1" dirty="0" smtClean="0"/>
              <a:t>7- أرفق مع الكشف البنك إشعارات عن عمولة مصرفية بمبلغ 250$ و عمولة مصرف عن تحصيل قيمة كمبيالة بمبلغ 150$ .</a:t>
            </a:r>
          </a:p>
          <a:p>
            <a:pPr>
              <a:buNone/>
            </a:pPr>
            <a:r>
              <a:rPr lang="ar-SA" b="1" dirty="0" smtClean="0"/>
              <a:t>المطلوب:</a:t>
            </a:r>
            <a:endParaRPr lang="ms-MY" b="1" dirty="0" smtClean="0"/>
          </a:p>
          <a:p>
            <a:pPr>
              <a:buNone/>
            </a:pPr>
            <a:r>
              <a:rPr lang="ar-SA" b="1" dirty="0" smtClean="0"/>
              <a:t>إعداد مذكرة تسوية البنك كما في 3</a:t>
            </a:r>
            <a:r>
              <a:rPr lang="ar-IQ" b="1" dirty="0" smtClean="0"/>
              <a:t>1</a:t>
            </a:r>
            <a:r>
              <a:rPr lang="ar-SA" b="1" dirty="0" smtClean="0"/>
              <a:t>\</a:t>
            </a:r>
            <a:r>
              <a:rPr lang="ar-IQ" b="1" dirty="0" smtClean="0"/>
              <a:t>3</a:t>
            </a:r>
            <a:r>
              <a:rPr lang="ar-SA" b="1" dirty="0" smtClean="0"/>
              <a:t>\20</a:t>
            </a:r>
            <a:r>
              <a:rPr lang="ar-IQ" b="1" dirty="0" smtClean="0"/>
              <a:t>1</a:t>
            </a:r>
            <a:r>
              <a:rPr lang="ar-SA" b="1" dirty="0" smtClean="0"/>
              <a:t>3 . و إجراء القيود المحاسبية اللازمة.</a:t>
            </a:r>
            <a:endParaRPr lang="ms-MY" b="1" dirty="0" smtClean="0"/>
          </a:p>
          <a:p>
            <a:pPr>
              <a:buNone/>
            </a:pPr>
            <a:endParaRPr lang="ms-MY" dirty="0"/>
          </a:p>
        </p:txBody>
      </p:sp>
    </p:spTree>
    <p:extLst>
      <p:ext uri="{BB962C8B-B14F-4D97-AF65-F5344CB8AC3E}">
        <p14:creationId xmlns:p14="http://schemas.microsoft.com/office/powerpoint/2010/main" val="1133460950"/>
      </p:ext>
    </p:extLst>
  </p:cSld>
  <p:clrMapOvr>
    <a:masterClrMapping/>
  </p:clrMapOvr>
  <p:timing>
    <p:tnLst>
      <p:par>
        <p:cTn id="1" dur="indefinite" restart="never" nodeType="tmRoot"/>
      </p:par>
    </p:tnLst>
  </p:timing>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1219</TotalTime>
  <Words>1337</Words>
  <Application>Microsoft Office PowerPoint</Application>
  <PresentationFormat>On-screen Show (4:3)</PresentationFormat>
  <Paragraphs>90</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Times New Roman</vt:lpstr>
      <vt:lpstr>سمة Office</vt:lpstr>
      <vt:lpstr>تسوية حساب البنك </vt:lpstr>
      <vt:lpstr> طرق إعداد مذكرة التسوية </vt:lpstr>
      <vt:lpstr>هنالك نوعين من التسويات عند إعداد المذكرة </vt:lpstr>
      <vt:lpstr>ثانيا: عمليات مسجلة في دفاتر البنك (واردة في كشف البنك) وغير مسجلة في دفاتر الشركة.</vt:lpstr>
      <vt:lpstr> نموذج لمذكرة التسوية البنك المذكرة التسوية البنك كما في 31\12\ </vt:lpstr>
      <vt:lpstr>مثال(1):  فيما يلي البيانات التي توفرت لديك في 31\5\2001 خاص بالشركة زاكروس :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تسوية حساب البنك</dc:title>
  <dc:creator>User</dc:creator>
  <cp:lastModifiedBy>lenovo</cp:lastModifiedBy>
  <cp:revision>51</cp:revision>
  <dcterms:created xsi:type="dcterms:W3CDTF">2012-01-09T09:00:39Z</dcterms:created>
  <dcterms:modified xsi:type="dcterms:W3CDTF">2022-04-29T08:51:38Z</dcterms:modified>
</cp:coreProperties>
</file>