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handoutMasterIdLst>
    <p:handoutMasterId r:id="rId47"/>
  </p:handoutMasterIdLst>
  <p:sldIdLst>
    <p:sldId id="298" r:id="rId2"/>
    <p:sldId id="465" r:id="rId3"/>
    <p:sldId id="263" r:id="rId4"/>
    <p:sldId id="432" r:id="rId5"/>
    <p:sldId id="431" r:id="rId6"/>
    <p:sldId id="429" r:id="rId7"/>
    <p:sldId id="426" r:id="rId8"/>
    <p:sldId id="283" r:id="rId9"/>
    <p:sldId id="331" r:id="rId10"/>
    <p:sldId id="311" r:id="rId11"/>
    <p:sldId id="288" r:id="rId12"/>
    <p:sldId id="341" r:id="rId13"/>
    <p:sldId id="305" r:id="rId14"/>
    <p:sldId id="304" r:id="rId15"/>
    <p:sldId id="303" r:id="rId16"/>
    <p:sldId id="442" r:id="rId17"/>
    <p:sldId id="323" r:id="rId18"/>
    <p:sldId id="287" r:id="rId19"/>
    <p:sldId id="309" r:id="rId20"/>
    <p:sldId id="322" r:id="rId21"/>
    <p:sldId id="328" r:id="rId22"/>
    <p:sldId id="326" r:id="rId23"/>
    <p:sldId id="327" r:id="rId24"/>
    <p:sldId id="286" r:id="rId25"/>
    <p:sldId id="325" r:id="rId26"/>
    <p:sldId id="329" r:id="rId27"/>
    <p:sldId id="443" r:id="rId28"/>
    <p:sldId id="444" r:id="rId29"/>
    <p:sldId id="445" r:id="rId30"/>
    <p:sldId id="290" r:id="rId31"/>
    <p:sldId id="342" r:id="rId32"/>
    <p:sldId id="340" r:id="rId33"/>
    <p:sldId id="446" r:id="rId34"/>
    <p:sldId id="447" r:id="rId35"/>
    <p:sldId id="448" r:id="rId36"/>
    <p:sldId id="347" r:id="rId37"/>
    <p:sldId id="449" r:id="rId38"/>
    <p:sldId id="450" r:id="rId39"/>
    <p:sldId id="466" r:id="rId40"/>
    <p:sldId id="467" r:id="rId41"/>
    <p:sldId id="321" r:id="rId42"/>
    <p:sldId id="451" r:id="rId43"/>
    <p:sldId id="452" r:id="rId44"/>
    <p:sldId id="295" r:id="rId45"/>
  </p:sldIdLst>
  <p:sldSz cx="9144000" cy="6858000" type="screen4x3"/>
  <p:notesSz cx="6735763" cy="98694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BFCFD"/>
    <a:srgbClr val="B4C7E7"/>
    <a:srgbClr val="C6E0A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599" autoAdjust="0"/>
  </p:normalViewPr>
  <p:slideViewPr>
    <p:cSldViewPr snapToGrid="0">
      <p:cViewPr varScale="1">
        <p:scale>
          <a:sx n="84" d="100"/>
          <a:sy n="84" d="100"/>
        </p:scale>
        <p:origin x="135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oor\Desktop\F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9769510252267E-2"/>
          <c:y val="3.000545553737043E-2"/>
          <c:w val="0.90688833109835065"/>
          <c:h val="0.84887259387175618"/>
        </c:manualLayout>
      </c:layout>
      <c:scatterChart>
        <c:scatterStyle val="smoothMarker"/>
        <c:varyColors val="0"/>
        <c:ser>
          <c:idx val="0"/>
          <c:order val="0"/>
          <c:tx>
            <c:v>2</c:v>
          </c:tx>
          <c:spPr>
            <a:ln w="19050" cap="rnd">
              <a:noFill/>
              <a:round/>
            </a:ln>
            <a:effectLst/>
          </c:spPr>
          <c:marker>
            <c:symbol val="none"/>
          </c:marker>
          <c:xVal>
            <c:numRef>
              <c:f>Sheet1!$A$4:$A$22</c:f>
              <c:numCache>
                <c:formatCode>General</c:formatCode>
                <c:ptCount val="19"/>
                <c:pt idx="0">
                  <c:v>0</c:v>
                </c:pt>
                <c:pt idx="1">
                  <c:v>1</c:v>
                </c:pt>
                <c:pt idx="2">
                  <c:v>2</c:v>
                </c:pt>
                <c:pt idx="3">
                  <c:v>3</c:v>
                </c:pt>
                <c:pt idx="4">
                  <c:v>4</c:v>
                </c:pt>
                <c:pt idx="5">
                  <c:v>5</c:v>
                </c:pt>
                <c:pt idx="6">
                  <c:v>6</c:v>
                </c:pt>
                <c:pt idx="7">
                  <c:v>8</c:v>
                </c:pt>
                <c:pt idx="8">
                  <c:v>10</c:v>
                </c:pt>
                <c:pt idx="9">
                  <c:v>12</c:v>
                </c:pt>
                <c:pt idx="10">
                  <c:v>14</c:v>
                </c:pt>
                <c:pt idx="11">
                  <c:v>15</c:v>
                </c:pt>
                <c:pt idx="12">
                  <c:v>16</c:v>
                </c:pt>
                <c:pt idx="13">
                  <c:v>18</c:v>
                </c:pt>
                <c:pt idx="14">
                  <c:v>20</c:v>
                </c:pt>
                <c:pt idx="15">
                  <c:v>22</c:v>
                </c:pt>
                <c:pt idx="16">
                  <c:v>25</c:v>
                </c:pt>
                <c:pt idx="17">
                  <c:v>28</c:v>
                </c:pt>
                <c:pt idx="18">
                  <c:v>30</c:v>
                </c:pt>
              </c:numCache>
            </c:numRef>
          </c:xVal>
          <c:yVal>
            <c:numRef>
              <c:f>Sheet1!$B$4:$B$22</c:f>
              <c:numCache>
                <c:formatCode>General</c:formatCode>
                <c:ptCount val="19"/>
                <c:pt idx="0">
                  <c:v>1</c:v>
                </c:pt>
                <c:pt idx="1">
                  <c:v>1.2</c:v>
                </c:pt>
                <c:pt idx="2">
                  <c:v>1.35</c:v>
                </c:pt>
                <c:pt idx="3">
                  <c:v>1.45</c:v>
                </c:pt>
                <c:pt idx="4">
                  <c:v>1.5</c:v>
                </c:pt>
                <c:pt idx="5">
                  <c:v>1.5</c:v>
                </c:pt>
              </c:numCache>
            </c:numRef>
          </c:yVal>
          <c:smooth val="1"/>
          <c:extLst>
            <c:ext xmlns:c16="http://schemas.microsoft.com/office/drawing/2014/chart" uri="{C3380CC4-5D6E-409C-BE32-E72D297353CC}">
              <c16:uniqueId val="{00000000-7BB9-4D5A-BD45-010A031FF880}"/>
            </c:ext>
          </c:extLst>
        </c:ser>
        <c:ser>
          <c:idx val="1"/>
          <c:order val="1"/>
          <c:tx>
            <c:v>3</c:v>
          </c:tx>
          <c:spPr>
            <a:ln w="19050" cap="rnd">
              <a:noFill/>
              <a:round/>
            </a:ln>
            <a:effectLst/>
          </c:spPr>
          <c:marker>
            <c:symbol val="none"/>
          </c:marker>
          <c:xVal>
            <c:numRef>
              <c:f>Sheet1!$A$4:$A$22</c:f>
              <c:numCache>
                <c:formatCode>General</c:formatCode>
                <c:ptCount val="19"/>
                <c:pt idx="0">
                  <c:v>0</c:v>
                </c:pt>
                <c:pt idx="1">
                  <c:v>1</c:v>
                </c:pt>
                <c:pt idx="2">
                  <c:v>2</c:v>
                </c:pt>
                <c:pt idx="3">
                  <c:v>3</c:v>
                </c:pt>
                <c:pt idx="4">
                  <c:v>4</c:v>
                </c:pt>
                <c:pt idx="5">
                  <c:v>5</c:v>
                </c:pt>
                <c:pt idx="6">
                  <c:v>6</c:v>
                </c:pt>
                <c:pt idx="7">
                  <c:v>8</c:v>
                </c:pt>
                <c:pt idx="8">
                  <c:v>10</c:v>
                </c:pt>
                <c:pt idx="9">
                  <c:v>12</c:v>
                </c:pt>
                <c:pt idx="10">
                  <c:v>14</c:v>
                </c:pt>
                <c:pt idx="11">
                  <c:v>15</c:v>
                </c:pt>
                <c:pt idx="12">
                  <c:v>16</c:v>
                </c:pt>
                <c:pt idx="13">
                  <c:v>18</c:v>
                </c:pt>
                <c:pt idx="14">
                  <c:v>20</c:v>
                </c:pt>
                <c:pt idx="15">
                  <c:v>22</c:v>
                </c:pt>
                <c:pt idx="16">
                  <c:v>25</c:v>
                </c:pt>
                <c:pt idx="17">
                  <c:v>28</c:v>
                </c:pt>
                <c:pt idx="18">
                  <c:v>30</c:v>
                </c:pt>
              </c:numCache>
            </c:numRef>
          </c:xVal>
          <c:yVal>
            <c:numRef>
              <c:f>Sheet1!$C$4:$C$14</c:f>
              <c:numCache>
                <c:formatCode>General</c:formatCode>
                <c:ptCount val="11"/>
                <c:pt idx="0">
                  <c:v>1</c:v>
                </c:pt>
                <c:pt idx="1">
                  <c:v>1.22</c:v>
                </c:pt>
                <c:pt idx="2">
                  <c:v>1.48</c:v>
                </c:pt>
                <c:pt idx="3">
                  <c:v>1.63</c:v>
                </c:pt>
                <c:pt idx="4">
                  <c:v>1.74</c:v>
                </c:pt>
                <c:pt idx="5">
                  <c:v>1.8</c:v>
                </c:pt>
                <c:pt idx="6">
                  <c:v>1.85</c:v>
                </c:pt>
                <c:pt idx="7">
                  <c:v>1.93</c:v>
                </c:pt>
                <c:pt idx="8">
                  <c:v>1.98</c:v>
                </c:pt>
                <c:pt idx="9">
                  <c:v>2</c:v>
                </c:pt>
                <c:pt idx="10">
                  <c:v>2</c:v>
                </c:pt>
              </c:numCache>
            </c:numRef>
          </c:yVal>
          <c:smooth val="1"/>
          <c:extLst>
            <c:ext xmlns:c16="http://schemas.microsoft.com/office/drawing/2014/chart" uri="{C3380CC4-5D6E-409C-BE32-E72D297353CC}">
              <c16:uniqueId val="{00000001-7BB9-4D5A-BD45-010A031FF880}"/>
            </c:ext>
          </c:extLst>
        </c:ser>
        <c:ser>
          <c:idx val="2"/>
          <c:order val="2"/>
          <c:tx>
            <c:v>4</c:v>
          </c:tx>
          <c:spPr>
            <a:ln w="19050" cap="rnd">
              <a:noFill/>
              <a:round/>
            </a:ln>
            <a:effectLst/>
          </c:spPr>
          <c:marker>
            <c:symbol val="none"/>
          </c:marker>
          <c:xVal>
            <c:numRef>
              <c:f>Sheet1!$A$4:$A$22</c:f>
              <c:numCache>
                <c:formatCode>General</c:formatCode>
                <c:ptCount val="19"/>
                <c:pt idx="0">
                  <c:v>0</c:v>
                </c:pt>
                <c:pt idx="1">
                  <c:v>1</c:v>
                </c:pt>
                <c:pt idx="2">
                  <c:v>2</c:v>
                </c:pt>
                <c:pt idx="3">
                  <c:v>3</c:v>
                </c:pt>
                <c:pt idx="4">
                  <c:v>4</c:v>
                </c:pt>
                <c:pt idx="5">
                  <c:v>5</c:v>
                </c:pt>
                <c:pt idx="6">
                  <c:v>6</c:v>
                </c:pt>
                <c:pt idx="7">
                  <c:v>8</c:v>
                </c:pt>
                <c:pt idx="8">
                  <c:v>10</c:v>
                </c:pt>
                <c:pt idx="9">
                  <c:v>12</c:v>
                </c:pt>
                <c:pt idx="10">
                  <c:v>14</c:v>
                </c:pt>
                <c:pt idx="11">
                  <c:v>15</c:v>
                </c:pt>
                <c:pt idx="12">
                  <c:v>16</c:v>
                </c:pt>
                <c:pt idx="13">
                  <c:v>18</c:v>
                </c:pt>
                <c:pt idx="14">
                  <c:v>20</c:v>
                </c:pt>
                <c:pt idx="15">
                  <c:v>22</c:v>
                </c:pt>
                <c:pt idx="16">
                  <c:v>25</c:v>
                </c:pt>
                <c:pt idx="17">
                  <c:v>28</c:v>
                </c:pt>
                <c:pt idx="18">
                  <c:v>30</c:v>
                </c:pt>
              </c:numCache>
            </c:numRef>
          </c:xVal>
          <c:yVal>
            <c:numRef>
              <c:f>Sheet1!$D$4:$D$15</c:f>
              <c:numCache>
                <c:formatCode>General</c:formatCode>
                <c:ptCount val="12"/>
                <c:pt idx="0">
                  <c:v>1</c:v>
                </c:pt>
                <c:pt idx="1">
                  <c:v>1.25</c:v>
                </c:pt>
                <c:pt idx="2">
                  <c:v>1.6</c:v>
                </c:pt>
                <c:pt idx="3">
                  <c:v>1.8</c:v>
                </c:pt>
                <c:pt idx="4">
                  <c:v>1.97</c:v>
                </c:pt>
                <c:pt idx="5">
                  <c:v>2.1</c:v>
                </c:pt>
                <c:pt idx="6">
                  <c:v>2.2000000000000002</c:v>
                </c:pt>
                <c:pt idx="7">
                  <c:v>2.4</c:v>
                </c:pt>
                <c:pt idx="8">
                  <c:v>2.48</c:v>
                </c:pt>
                <c:pt idx="9">
                  <c:v>2.4900000000000002</c:v>
                </c:pt>
                <c:pt idx="10">
                  <c:v>2.5</c:v>
                </c:pt>
                <c:pt idx="11">
                  <c:v>2.5</c:v>
                </c:pt>
              </c:numCache>
            </c:numRef>
          </c:yVal>
          <c:smooth val="1"/>
          <c:extLst>
            <c:ext xmlns:c16="http://schemas.microsoft.com/office/drawing/2014/chart" uri="{C3380CC4-5D6E-409C-BE32-E72D297353CC}">
              <c16:uniqueId val="{00000002-7BB9-4D5A-BD45-010A031FF880}"/>
            </c:ext>
          </c:extLst>
        </c:ser>
        <c:ser>
          <c:idx val="3"/>
          <c:order val="3"/>
          <c:tx>
            <c:v>6</c:v>
          </c:tx>
          <c:spPr>
            <a:ln w="19050" cap="rnd">
              <a:noFill/>
              <a:round/>
            </a:ln>
            <a:effectLst/>
          </c:spPr>
          <c:marker>
            <c:symbol val="none"/>
          </c:marker>
          <c:xVal>
            <c:numRef>
              <c:f>Sheet1!$A$4:$A$22</c:f>
              <c:numCache>
                <c:formatCode>General</c:formatCode>
                <c:ptCount val="19"/>
                <c:pt idx="0">
                  <c:v>0</c:v>
                </c:pt>
                <c:pt idx="1">
                  <c:v>1</c:v>
                </c:pt>
                <c:pt idx="2">
                  <c:v>2</c:v>
                </c:pt>
                <c:pt idx="3">
                  <c:v>3</c:v>
                </c:pt>
                <c:pt idx="4">
                  <c:v>4</c:v>
                </c:pt>
                <c:pt idx="5">
                  <c:v>5</c:v>
                </c:pt>
                <c:pt idx="6">
                  <c:v>6</c:v>
                </c:pt>
                <c:pt idx="7">
                  <c:v>8</c:v>
                </c:pt>
                <c:pt idx="8">
                  <c:v>10</c:v>
                </c:pt>
                <c:pt idx="9">
                  <c:v>12</c:v>
                </c:pt>
                <c:pt idx="10">
                  <c:v>14</c:v>
                </c:pt>
                <c:pt idx="11">
                  <c:v>15</c:v>
                </c:pt>
                <c:pt idx="12">
                  <c:v>16</c:v>
                </c:pt>
                <c:pt idx="13">
                  <c:v>18</c:v>
                </c:pt>
                <c:pt idx="14">
                  <c:v>20</c:v>
                </c:pt>
                <c:pt idx="15">
                  <c:v>22</c:v>
                </c:pt>
                <c:pt idx="16">
                  <c:v>25</c:v>
                </c:pt>
                <c:pt idx="17">
                  <c:v>28</c:v>
                </c:pt>
                <c:pt idx="18">
                  <c:v>30</c:v>
                </c:pt>
              </c:numCache>
            </c:numRef>
          </c:xVal>
          <c:yVal>
            <c:numRef>
              <c:f>Sheet1!$E$4:$E$22</c:f>
              <c:numCache>
                <c:formatCode>General</c:formatCode>
                <c:ptCount val="19"/>
                <c:pt idx="0">
                  <c:v>1</c:v>
                </c:pt>
                <c:pt idx="1">
                  <c:v>1.28</c:v>
                </c:pt>
                <c:pt idx="2">
                  <c:v>1.65</c:v>
                </c:pt>
                <c:pt idx="3">
                  <c:v>1.9</c:v>
                </c:pt>
                <c:pt idx="4">
                  <c:v>2.11</c:v>
                </c:pt>
                <c:pt idx="5">
                  <c:v>2.2999999999999998</c:v>
                </c:pt>
                <c:pt idx="6">
                  <c:v>2.48</c:v>
                </c:pt>
                <c:pt idx="7">
                  <c:v>2.7</c:v>
                </c:pt>
                <c:pt idx="8">
                  <c:v>2.84</c:v>
                </c:pt>
                <c:pt idx="9">
                  <c:v>2.92</c:v>
                </c:pt>
                <c:pt idx="10">
                  <c:v>2.95</c:v>
                </c:pt>
                <c:pt idx="11">
                  <c:v>2.99</c:v>
                </c:pt>
                <c:pt idx="12">
                  <c:v>3</c:v>
                </c:pt>
                <c:pt idx="13">
                  <c:v>3.01</c:v>
                </c:pt>
                <c:pt idx="14">
                  <c:v>3.05</c:v>
                </c:pt>
                <c:pt idx="15">
                  <c:v>3.09</c:v>
                </c:pt>
                <c:pt idx="16">
                  <c:v>3.1</c:v>
                </c:pt>
                <c:pt idx="17">
                  <c:v>3.11</c:v>
                </c:pt>
                <c:pt idx="18">
                  <c:v>3.11</c:v>
                </c:pt>
              </c:numCache>
            </c:numRef>
          </c:yVal>
          <c:smooth val="1"/>
          <c:extLst>
            <c:ext xmlns:c16="http://schemas.microsoft.com/office/drawing/2014/chart" uri="{C3380CC4-5D6E-409C-BE32-E72D297353CC}">
              <c16:uniqueId val="{00000003-7BB9-4D5A-BD45-010A031FF880}"/>
            </c:ext>
          </c:extLst>
        </c:ser>
        <c:ser>
          <c:idx val="4"/>
          <c:order val="4"/>
          <c:tx>
            <c:v>8</c:v>
          </c:tx>
          <c:spPr>
            <a:ln w="19050" cap="rnd">
              <a:noFill/>
              <a:round/>
            </a:ln>
            <a:effectLst/>
          </c:spPr>
          <c:marker>
            <c:symbol val="none"/>
          </c:marker>
          <c:xVal>
            <c:numRef>
              <c:f>Sheet1!$A$4:$A$22</c:f>
              <c:numCache>
                <c:formatCode>General</c:formatCode>
                <c:ptCount val="19"/>
                <c:pt idx="0">
                  <c:v>0</c:v>
                </c:pt>
                <c:pt idx="1">
                  <c:v>1</c:v>
                </c:pt>
                <c:pt idx="2">
                  <c:v>2</c:v>
                </c:pt>
                <c:pt idx="3">
                  <c:v>3</c:v>
                </c:pt>
                <c:pt idx="4">
                  <c:v>4</c:v>
                </c:pt>
                <c:pt idx="5">
                  <c:v>5</c:v>
                </c:pt>
                <c:pt idx="6">
                  <c:v>6</c:v>
                </c:pt>
                <c:pt idx="7">
                  <c:v>8</c:v>
                </c:pt>
                <c:pt idx="8">
                  <c:v>10</c:v>
                </c:pt>
                <c:pt idx="9">
                  <c:v>12</c:v>
                </c:pt>
                <c:pt idx="10">
                  <c:v>14</c:v>
                </c:pt>
                <c:pt idx="11">
                  <c:v>15</c:v>
                </c:pt>
                <c:pt idx="12">
                  <c:v>16</c:v>
                </c:pt>
                <c:pt idx="13">
                  <c:v>18</c:v>
                </c:pt>
                <c:pt idx="14">
                  <c:v>20</c:v>
                </c:pt>
                <c:pt idx="15">
                  <c:v>22</c:v>
                </c:pt>
                <c:pt idx="16">
                  <c:v>25</c:v>
                </c:pt>
                <c:pt idx="17">
                  <c:v>28</c:v>
                </c:pt>
                <c:pt idx="18">
                  <c:v>30</c:v>
                </c:pt>
              </c:numCache>
            </c:numRef>
          </c:xVal>
          <c:yVal>
            <c:numRef>
              <c:f>Sheet1!$F$4:$F$22</c:f>
              <c:numCache>
                <c:formatCode>General</c:formatCode>
                <c:ptCount val="19"/>
                <c:pt idx="0">
                  <c:v>1</c:v>
                </c:pt>
                <c:pt idx="1">
                  <c:v>1.3</c:v>
                </c:pt>
                <c:pt idx="2">
                  <c:v>1.7</c:v>
                </c:pt>
                <c:pt idx="3">
                  <c:v>2</c:v>
                </c:pt>
                <c:pt idx="4">
                  <c:v>2.25</c:v>
                </c:pt>
                <c:pt idx="5">
                  <c:v>2.5</c:v>
                </c:pt>
                <c:pt idx="6">
                  <c:v>2.75</c:v>
                </c:pt>
                <c:pt idx="7">
                  <c:v>3</c:v>
                </c:pt>
                <c:pt idx="8">
                  <c:v>3.2</c:v>
                </c:pt>
                <c:pt idx="9">
                  <c:v>3.35</c:v>
                </c:pt>
                <c:pt idx="10">
                  <c:v>3.4</c:v>
                </c:pt>
                <c:pt idx="11">
                  <c:v>3.48</c:v>
                </c:pt>
                <c:pt idx="12">
                  <c:v>3.5</c:v>
                </c:pt>
                <c:pt idx="13">
                  <c:v>3.52</c:v>
                </c:pt>
                <c:pt idx="14">
                  <c:v>3.6</c:v>
                </c:pt>
                <c:pt idx="15">
                  <c:v>3.67</c:v>
                </c:pt>
                <c:pt idx="16">
                  <c:v>3.7</c:v>
                </c:pt>
                <c:pt idx="17">
                  <c:v>3.72</c:v>
                </c:pt>
                <c:pt idx="18">
                  <c:v>3.72</c:v>
                </c:pt>
              </c:numCache>
            </c:numRef>
          </c:yVal>
          <c:smooth val="1"/>
          <c:extLst>
            <c:ext xmlns:c16="http://schemas.microsoft.com/office/drawing/2014/chart" uri="{C3380CC4-5D6E-409C-BE32-E72D297353CC}">
              <c16:uniqueId val="{00000004-7BB9-4D5A-BD45-010A031FF880}"/>
            </c:ext>
          </c:extLst>
        </c:ser>
        <c:ser>
          <c:idx val="5"/>
          <c:order val="5"/>
          <c:tx>
            <c:v>10</c:v>
          </c:tx>
          <c:spPr>
            <a:ln w="19050" cap="rnd">
              <a:noFill/>
              <a:round/>
            </a:ln>
            <a:effectLst/>
          </c:spPr>
          <c:marker>
            <c:symbol val="none"/>
          </c:marker>
          <c:xVal>
            <c:numRef>
              <c:f>Sheet1!$A$4:$A$22</c:f>
              <c:numCache>
                <c:formatCode>General</c:formatCode>
                <c:ptCount val="19"/>
                <c:pt idx="0">
                  <c:v>0</c:v>
                </c:pt>
                <c:pt idx="1">
                  <c:v>1</c:v>
                </c:pt>
                <c:pt idx="2">
                  <c:v>2</c:v>
                </c:pt>
                <c:pt idx="3">
                  <c:v>3</c:v>
                </c:pt>
                <c:pt idx="4">
                  <c:v>4</c:v>
                </c:pt>
                <c:pt idx="5">
                  <c:v>5</c:v>
                </c:pt>
                <c:pt idx="6">
                  <c:v>6</c:v>
                </c:pt>
                <c:pt idx="7">
                  <c:v>8</c:v>
                </c:pt>
                <c:pt idx="8">
                  <c:v>10</c:v>
                </c:pt>
                <c:pt idx="9">
                  <c:v>12</c:v>
                </c:pt>
                <c:pt idx="10">
                  <c:v>14</c:v>
                </c:pt>
                <c:pt idx="11">
                  <c:v>15</c:v>
                </c:pt>
                <c:pt idx="12">
                  <c:v>16</c:v>
                </c:pt>
                <c:pt idx="13">
                  <c:v>18</c:v>
                </c:pt>
                <c:pt idx="14">
                  <c:v>20</c:v>
                </c:pt>
                <c:pt idx="15">
                  <c:v>22</c:v>
                </c:pt>
                <c:pt idx="16">
                  <c:v>25</c:v>
                </c:pt>
                <c:pt idx="17">
                  <c:v>28</c:v>
                </c:pt>
                <c:pt idx="18">
                  <c:v>30</c:v>
                </c:pt>
              </c:numCache>
            </c:numRef>
          </c:xVal>
          <c:yVal>
            <c:numRef>
              <c:f>Sheet1!$G$4:$G$22</c:f>
              <c:numCache>
                <c:formatCode>General</c:formatCode>
                <c:ptCount val="19"/>
                <c:pt idx="0">
                  <c:v>1</c:v>
                </c:pt>
                <c:pt idx="1">
                  <c:v>1.3</c:v>
                </c:pt>
                <c:pt idx="2">
                  <c:v>1.7</c:v>
                </c:pt>
                <c:pt idx="3">
                  <c:v>2</c:v>
                </c:pt>
                <c:pt idx="4">
                  <c:v>2.2599999999999998</c:v>
                </c:pt>
                <c:pt idx="5">
                  <c:v>2.5299999999999998</c:v>
                </c:pt>
                <c:pt idx="6">
                  <c:v>2.78</c:v>
                </c:pt>
                <c:pt idx="7">
                  <c:v>3.07</c:v>
                </c:pt>
                <c:pt idx="8">
                  <c:v>3.34</c:v>
                </c:pt>
                <c:pt idx="9">
                  <c:v>3.56</c:v>
                </c:pt>
                <c:pt idx="10">
                  <c:v>3.66</c:v>
                </c:pt>
                <c:pt idx="11">
                  <c:v>3.74</c:v>
                </c:pt>
                <c:pt idx="12">
                  <c:v>3.79</c:v>
                </c:pt>
                <c:pt idx="13">
                  <c:v>3.84</c:v>
                </c:pt>
                <c:pt idx="14">
                  <c:v>3.94</c:v>
                </c:pt>
                <c:pt idx="15">
                  <c:v>4.0199999999999996</c:v>
                </c:pt>
                <c:pt idx="16">
                  <c:v>4.07</c:v>
                </c:pt>
                <c:pt idx="17">
                  <c:v>4.1100000000000003</c:v>
                </c:pt>
                <c:pt idx="18">
                  <c:v>4.1399999999999997</c:v>
                </c:pt>
              </c:numCache>
            </c:numRef>
          </c:yVal>
          <c:smooth val="1"/>
          <c:extLst>
            <c:ext xmlns:c16="http://schemas.microsoft.com/office/drawing/2014/chart" uri="{C3380CC4-5D6E-409C-BE32-E72D297353CC}">
              <c16:uniqueId val="{00000005-7BB9-4D5A-BD45-010A031FF880}"/>
            </c:ext>
          </c:extLst>
        </c:ser>
        <c:ser>
          <c:idx val="6"/>
          <c:order val="6"/>
          <c:tx>
            <c:v>15</c:v>
          </c:tx>
          <c:spPr>
            <a:ln w="19050" cap="rnd">
              <a:noFill/>
              <a:round/>
            </a:ln>
            <a:effectLst/>
          </c:spPr>
          <c:marker>
            <c:symbol val="none"/>
          </c:marker>
          <c:xVal>
            <c:numRef>
              <c:f>Sheet1!$A$4:$A$22</c:f>
              <c:numCache>
                <c:formatCode>General</c:formatCode>
                <c:ptCount val="19"/>
                <c:pt idx="0">
                  <c:v>0</c:v>
                </c:pt>
                <c:pt idx="1">
                  <c:v>1</c:v>
                </c:pt>
                <c:pt idx="2">
                  <c:v>2</c:v>
                </c:pt>
                <c:pt idx="3">
                  <c:v>3</c:v>
                </c:pt>
                <c:pt idx="4">
                  <c:v>4</c:v>
                </c:pt>
                <c:pt idx="5">
                  <c:v>5</c:v>
                </c:pt>
                <c:pt idx="6">
                  <c:v>6</c:v>
                </c:pt>
                <c:pt idx="7">
                  <c:v>8</c:v>
                </c:pt>
                <c:pt idx="8">
                  <c:v>10</c:v>
                </c:pt>
                <c:pt idx="9">
                  <c:v>12</c:v>
                </c:pt>
                <c:pt idx="10">
                  <c:v>14</c:v>
                </c:pt>
                <c:pt idx="11">
                  <c:v>15</c:v>
                </c:pt>
                <c:pt idx="12">
                  <c:v>16</c:v>
                </c:pt>
                <c:pt idx="13">
                  <c:v>18</c:v>
                </c:pt>
                <c:pt idx="14">
                  <c:v>20</c:v>
                </c:pt>
                <c:pt idx="15">
                  <c:v>22</c:v>
                </c:pt>
                <c:pt idx="16">
                  <c:v>25</c:v>
                </c:pt>
                <c:pt idx="17">
                  <c:v>28</c:v>
                </c:pt>
                <c:pt idx="18">
                  <c:v>30</c:v>
                </c:pt>
              </c:numCache>
            </c:numRef>
          </c:xVal>
          <c:yVal>
            <c:numRef>
              <c:f>Sheet1!$H$4:$H$22</c:f>
              <c:numCache>
                <c:formatCode>General</c:formatCode>
                <c:ptCount val="19"/>
                <c:pt idx="0">
                  <c:v>1</c:v>
                </c:pt>
                <c:pt idx="1">
                  <c:v>1.3</c:v>
                </c:pt>
                <c:pt idx="2">
                  <c:v>1.7</c:v>
                </c:pt>
                <c:pt idx="3">
                  <c:v>2</c:v>
                </c:pt>
                <c:pt idx="4">
                  <c:v>2.2999999999999998</c:v>
                </c:pt>
                <c:pt idx="5">
                  <c:v>2.6</c:v>
                </c:pt>
                <c:pt idx="6">
                  <c:v>2.85</c:v>
                </c:pt>
                <c:pt idx="7">
                  <c:v>3.25</c:v>
                </c:pt>
                <c:pt idx="8">
                  <c:v>3.7</c:v>
                </c:pt>
                <c:pt idx="9">
                  <c:v>4.0999999999999996</c:v>
                </c:pt>
                <c:pt idx="10">
                  <c:v>4.3</c:v>
                </c:pt>
                <c:pt idx="11">
                  <c:v>4.4000000000000004</c:v>
                </c:pt>
                <c:pt idx="12">
                  <c:v>4.5</c:v>
                </c:pt>
                <c:pt idx="13">
                  <c:v>4.6500000000000004</c:v>
                </c:pt>
                <c:pt idx="14">
                  <c:v>4.8</c:v>
                </c:pt>
                <c:pt idx="15">
                  <c:v>4.9000000000000004</c:v>
                </c:pt>
                <c:pt idx="16">
                  <c:v>5</c:v>
                </c:pt>
                <c:pt idx="17">
                  <c:v>5.0999999999999996</c:v>
                </c:pt>
                <c:pt idx="18">
                  <c:v>5.18</c:v>
                </c:pt>
              </c:numCache>
            </c:numRef>
          </c:yVal>
          <c:smooth val="1"/>
          <c:extLst>
            <c:ext xmlns:c16="http://schemas.microsoft.com/office/drawing/2014/chart" uri="{C3380CC4-5D6E-409C-BE32-E72D297353CC}">
              <c16:uniqueId val="{00000006-7BB9-4D5A-BD45-010A031FF880}"/>
            </c:ext>
          </c:extLst>
        </c:ser>
        <c:ser>
          <c:idx val="7"/>
          <c:order val="7"/>
          <c:tx>
            <c:v>20</c:v>
          </c:tx>
          <c:spPr>
            <a:ln w="19050" cap="rnd">
              <a:noFill/>
              <a:round/>
            </a:ln>
            <a:effectLst/>
          </c:spPr>
          <c:marker>
            <c:symbol val="none"/>
          </c:marker>
          <c:xVal>
            <c:numRef>
              <c:f>Sheet1!$A$4:$A$22</c:f>
              <c:numCache>
                <c:formatCode>General</c:formatCode>
                <c:ptCount val="19"/>
                <c:pt idx="0">
                  <c:v>0</c:v>
                </c:pt>
                <c:pt idx="1">
                  <c:v>1</c:v>
                </c:pt>
                <c:pt idx="2">
                  <c:v>2</c:v>
                </c:pt>
                <c:pt idx="3">
                  <c:v>3</c:v>
                </c:pt>
                <c:pt idx="4">
                  <c:v>4</c:v>
                </c:pt>
                <c:pt idx="5">
                  <c:v>5</c:v>
                </c:pt>
                <c:pt idx="6">
                  <c:v>6</c:v>
                </c:pt>
                <c:pt idx="7">
                  <c:v>8</c:v>
                </c:pt>
                <c:pt idx="8">
                  <c:v>10</c:v>
                </c:pt>
                <c:pt idx="9">
                  <c:v>12</c:v>
                </c:pt>
                <c:pt idx="10">
                  <c:v>14</c:v>
                </c:pt>
                <c:pt idx="11">
                  <c:v>15</c:v>
                </c:pt>
                <c:pt idx="12">
                  <c:v>16</c:v>
                </c:pt>
                <c:pt idx="13">
                  <c:v>18</c:v>
                </c:pt>
                <c:pt idx="14">
                  <c:v>20</c:v>
                </c:pt>
                <c:pt idx="15">
                  <c:v>22</c:v>
                </c:pt>
                <c:pt idx="16">
                  <c:v>25</c:v>
                </c:pt>
                <c:pt idx="17">
                  <c:v>28</c:v>
                </c:pt>
                <c:pt idx="18">
                  <c:v>30</c:v>
                </c:pt>
              </c:numCache>
            </c:numRef>
          </c:xVal>
          <c:yVal>
            <c:numRef>
              <c:f>Sheet1!$I$4:$I$22</c:f>
              <c:numCache>
                <c:formatCode>General</c:formatCode>
                <c:ptCount val="19"/>
                <c:pt idx="0">
                  <c:v>1</c:v>
                </c:pt>
                <c:pt idx="1">
                  <c:v>1.3</c:v>
                </c:pt>
                <c:pt idx="2">
                  <c:v>1.7</c:v>
                </c:pt>
                <c:pt idx="3">
                  <c:v>2</c:v>
                </c:pt>
                <c:pt idx="4">
                  <c:v>2.2999999999999998</c:v>
                </c:pt>
                <c:pt idx="5">
                  <c:v>2.6</c:v>
                </c:pt>
                <c:pt idx="6">
                  <c:v>2.85</c:v>
                </c:pt>
                <c:pt idx="7">
                  <c:v>3.25</c:v>
                </c:pt>
                <c:pt idx="8">
                  <c:v>3.7</c:v>
                </c:pt>
                <c:pt idx="9">
                  <c:v>4.0999999999999996</c:v>
                </c:pt>
                <c:pt idx="10">
                  <c:v>4.3499999999999996</c:v>
                </c:pt>
                <c:pt idx="11">
                  <c:v>4.47</c:v>
                </c:pt>
                <c:pt idx="12">
                  <c:v>4.58</c:v>
                </c:pt>
                <c:pt idx="13">
                  <c:v>4.83</c:v>
                </c:pt>
                <c:pt idx="14">
                  <c:v>5.03</c:v>
                </c:pt>
                <c:pt idx="15">
                  <c:v>5.2</c:v>
                </c:pt>
                <c:pt idx="16">
                  <c:v>5.42</c:v>
                </c:pt>
                <c:pt idx="17">
                  <c:v>5.6</c:v>
                </c:pt>
                <c:pt idx="18">
                  <c:v>5.7</c:v>
                </c:pt>
              </c:numCache>
            </c:numRef>
          </c:yVal>
          <c:smooth val="1"/>
          <c:extLst>
            <c:ext xmlns:c16="http://schemas.microsoft.com/office/drawing/2014/chart" uri="{C3380CC4-5D6E-409C-BE32-E72D297353CC}">
              <c16:uniqueId val="{00000007-7BB9-4D5A-BD45-010A031FF880}"/>
            </c:ext>
          </c:extLst>
        </c:ser>
        <c:ser>
          <c:idx val="8"/>
          <c:order val="8"/>
          <c:tx>
            <c:v>30</c:v>
          </c:tx>
          <c:spPr>
            <a:ln w="19050" cap="rnd">
              <a:noFill/>
              <a:round/>
            </a:ln>
            <a:effectLst/>
          </c:spPr>
          <c:marker>
            <c:symbol val="none"/>
          </c:marker>
          <c:xVal>
            <c:numRef>
              <c:f>Sheet1!$A$4:$A$22</c:f>
              <c:numCache>
                <c:formatCode>General</c:formatCode>
                <c:ptCount val="19"/>
                <c:pt idx="0">
                  <c:v>0</c:v>
                </c:pt>
                <c:pt idx="1">
                  <c:v>1</c:v>
                </c:pt>
                <c:pt idx="2">
                  <c:v>2</c:v>
                </c:pt>
                <c:pt idx="3">
                  <c:v>3</c:v>
                </c:pt>
                <c:pt idx="4">
                  <c:v>4</c:v>
                </c:pt>
                <c:pt idx="5">
                  <c:v>5</c:v>
                </c:pt>
                <c:pt idx="6">
                  <c:v>6</c:v>
                </c:pt>
                <c:pt idx="7">
                  <c:v>8</c:v>
                </c:pt>
                <c:pt idx="8">
                  <c:v>10</c:v>
                </c:pt>
                <c:pt idx="9">
                  <c:v>12</c:v>
                </c:pt>
                <c:pt idx="10">
                  <c:v>14</c:v>
                </c:pt>
                <c:pt idx="11">
                  <c:v>15</c:v>
                </c:pt>
                <c:pt idx="12">
                  <c:v>16</c:v>
                </c:pt>
                <c:pt idx="13">
                  <c:v>18</c:v>
                </c:pt>
                <c:pt idx="14">
                  <c:v>20</c:v>
                </c:pt>
                <c:pt idx="15">
                  <c:v>22</c:v>
                </c:pt>
                <c:pt idx="16">
                  <c:v>25</c:v>
                </c:pt>
                <c:pt idx="17">
                  <c:v>28</c:v>
                </c:pt>
                <c:pt idx="18">
                  <c:v>30</c:v>
                </c:pt>
              </c:numCache>
            </c:numRef>
          </c:xVal>
          <c:yVal>
            <c:numRef>
              <c:f>Sheet1!$J$4:$J$22</c:f>
              <c:numCache>
                <c:formatCode>General</c:formatCode>
                <c:ptCount val="19"/>
                <c:pt idx="0">
                  <c:v>1</c:v>
                </c:pt>
                <c:pt idx="1">
                  <c:v>1.3</c:v>
                </c:pt>
                <c:pt idx="2">
                  <c:v>1.7</c:v>
                </c:pt>
                <c:pt idx="3">
                  <c:v>2</c:v>
                </c:pt>
                <c:pt idx="4">
                  <c:v>2.2999999999999998</c:v>
                </c:pt>
                <c:pt idx="5">
                  <c:v>2.6</c:v>
                </c:pt>
                <c:pt idx="6">
                  <c:v>2.85</c:v>
                </c:pt>
                <c:pt idx="7">
                  <c:v>3.25</c:v>
                </c:pt>
                <c:pt idx="8">
                  <c:v>3.7</c:v>
                </c:pt>
                <c:pt idx="9">
                  <c:v>4.0999999999999996</c:v>
                </c:pt>
                <c:pt idx="10">
                  <c:v>4.45</c:v>
                </c:pt>
                <c:pt idx="11">
                  <c:v>4.5999999999999996</c:v>
                </c:pt>
                <c:pt idx="12">
                  <c:v>4.75</c:v>
                </c:pt>
                <c:pt idx="13">
                  <c:v>5.2</c:v>
                </c:pt>
                <c:pt idx="14">
                  <c:v>5.5</c:v>
                </c:pt>
                <c:pt idx="15">
                  <c:v>5.8</c:v>
                </c:pt>
                <c:pt idx="16">
                  <c:v>6.25</c:v>
                </c:pt>
                <c:pt idx="17">
                  <c:v>6.6</c:v>
                </c:pt>
                <c:pt idx="18">
                  <c:v>6.75</c:v>
                </c:pt>
              </c:numCache>
            </c:numRef>
          </c:yVal>
          <c:smooth val="1"/>
          <c:extLst>
            <c:ext xmlns:c16="http://schemas.microsoft.com/office/drawing/2014/chart" uri="{C3380CC4-5D6E-409C-BE32-E72D297353CC}">
              <c16:uniqueId val="{00000008-7BB9-4D5A-BD45-010A031FF880}"/>
            </c:ext>
          </c:extLst>
        </c:ser>
        <c:ser>
          <c:idx val="9"/>
          <c:order val="9"/>
          <c:tx>
            <c:v>60</c:v>
          </c:tx>
          <c:spPr>
            <a:ln w="19050" cap="rnd">
              <a:noFill/>
              <a:round/>
            </a:ln>
            <a:effectLst/>
          </c:spPr>
          <c:marker>
            <c:symbol val="none"/>
          </c:marker>
          <c:xVal>
            <c:numRef>
              <c:f>Sheet1!$A$4:$A$22</c:f>
              <c:numCache>
                <c:formatCode>General</c:formatCode>
                <c:ptCount val="19"/>
                <c:pt idx="0">
                  <c:v>0</c:v>
                </c:pt>
                <c:pt idx="1">
                  <c:v>1</c:v>
                </c:pt>
                <c:pt idx="2">
                  <c:v>2</c:v>
                </c:pt>
                <c:pt idx="3">
                  <c:v>3</c:v>
                </c:pt>
                <c:pt idx="4">
                  <c:v>4</c:v>
                </c:pt>
                <c:pt idx="5">
                  <c:v>5</c:v>
                </c:pt>
                <c:pt idx="6">
                  <c:v>6</c:v>
                </c:pt>
                <c:pt idx="7">
                  <c:v>8</c:v>
                </c:pt>
                <c:pt idx="8">
                  <c:v>10</c:v>
                </c:pt>
                <c:pt idx="9">
                  <c:v>12</c:v>
                </c:pt>
                <c:pt idx="10">
                  <c:v>14</c:v>
                </c:pt>
                <c:pt idx="11">
                  <c:v>15</c:v>
                </c:pt>
                <c:pt idx="12">
                  <c:v>16</c:v>
                </c:pt>
                <c:pt idx="13">
                  <c:v>18</c:v>
                </c:pt>
                <c:pt idx="14">
                  <c:v>20</c:v>
                </c:pt>
                <c:pt idx="15">
                  <c:v>22</c:v>
                </c:pt>
                <c:pt idx="16">
                  <c:v>25</c:v>
                </c:pt>
                <c:pt idx="17">
                  <c:v>28</c:v>
                </c:pt>
                <c:pt idx="18">
                  <c:v>30</c:v>
                </c:pt>
              </c:numCache>
            </c:numRef>
          </c:xVal>
          <c:yVal>
            <c:numRef>
              <c:f>Sheet1!$K$4:$K$22</c:f>
              <c:numCache>
                <c:formatCode>General</c:formatCode>
                <c:ptCount val="19"/>
                <c:pt idx="0">
                  <c:v>1</c:v>
                </c:pt>
                <c:pt idx="1">
                  <c:v>1.4</c:v>
                </c:pt>
                <c:pt idx="2">
                  <c:v>1.8</c:v>
                </c:pt>
                <c:pt idx="3">
                  <c:v>2.0499999999999998</c:v>
                </c:pt>
                <c:pt idx="4">
                  <c:v>2.4</c:v>
                </c:pt>
                <c:pt idx="5">
                  <c:v>2.7</c:v>
                </c:pt>
                <c:pt idx="6">
                  <c:v>2.95</c:v>
                </c:pt>
                <c:pt idx="7">
                  <c:v>3.35</c:v>
                </c:pt>
                <c:pt idx="8">
                  <c:v>3.8</c:v>
                </c:pt>
                <c:pt idx="9">
                  <c:v>4.2</c:v>
                </c:pt>
                <c:pt idx="10">
                  <c:v>4.55</c:v>
                </c:pt>
                <c:pt idx="11">
                  <c:v>4.75</c:v>
                </c:pt>
                <c:pt idx="12">
                  <c:v>4.95</c:v>
                </c:pt>
                <c:pt idx="13">
                  <c:v>5.3</c:v>
                </c:pt>
                <c:pt idx="14">
                  <c:v>5.7</c:v>
                </c:pt>
                <c:pt idx="15">
                  <c:v>6.1</c:v>
                </c:pt>
                <c:pt idx="16">
                  <c:v>6.7</c:v>
                </c:pt>
                <c:pt idx="17">
                  <c:v>7.2</c:v>
                </c:pt>
                <c:pt idx="18">
                  <c:v>7.5</c:v>
                </c:pt>
              </c:numCache>
            </c:numRef>
          </c:yVal>
          <c:smooth val="1"/>
          <c:extLst>
            <c:ext xmlns:c16="http://schemas.microsoft.com/office/drawing/2014/chart" uri="{C3380CC4-5D6E-409C-BE32-E72D297353CC}">
              <c16:uniqueId val="{00000009-7BB9-4D5A-BD45-010A031FF880}"/>
            </c:ext>
          </c:extLst>
        </c:ser>
        <c:dLbls>
          <c:showLegendKey val="0"/>
          <c:showVal val="0"/>
          <c:showCatName val="0"/>
          <c:showSerName val="0"/>
          <c:showPercent val="0"/>
          <c:showBubbleSize val="0"/>
        </c:dLbls>
        <c:axId val="1948523519"/>
        <c:axId val="6222671"/>
      </c:scatterChart>
      <c:valAx>
        <c:axId val="1948523519"/>
        <c:scaling>
          <c:orientation val="minMax"/>
          <c:max val="30"/>
        </c:scaling>
        <c:delete val="0"/>
        <c:axPos val="b"/>
        <c:majorGridlines>
          <c:spPr>
            <a:ln w="9525" cap="flat" cmpd="sng" algn="ctr">
              <a:solidFill>
                <a:srgbClr val="0070C0"/>
              </a:solidFill>
              <a:round/>
            </a:ln>
            <a:effectLst/>
          </c:spPr>
        </c:majorGridlines>
        <c:minorGridlines>
          <c:spPr>
            <a:ln w="9525" cap="flat" cmpd="sng" algn="ctr">
              <a:solidFill>
                <a:schemeClr val="accent5">
                  <a:lumMod val="40000"/>
                  <a:lumOff val="60000"/>
                </a:schemeClr>
              </a:solidFill>
              <a:round/>
            </a:ln>
            <a:effectLst/>
          </c:spPr>
        </c:min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22671"/>
        <c:crosses val="autoZero"/>
        <c:crossBetween val="midCat"/>
      </c:valAx>
      <c:valAx>
        <c:axId val="6222671"/>
        <c:scaling>
          <c:orientation val="minMax"/>
        </c:scaling>
        <c:delete val="0"/>
        <c:axPos val="l"/>
        <c:majorGridlines>
          <c:spPr>
            <a:ln w="9525" cap="flat" cmpd="sng" algn="ctr">
              <a:solidFill>
                <a:srgbClr val="0070C0"/>
              </a:solidFill>
              <a:round/>
            </a:ln>
            <a:effectLst/>
          </c:spPr>
        </c:majorGridlines>
        <c:minorGridlines>
          <c:spPr>
            <a:ln w="9525" cap="flat" cmpd="sng" algn="ctr">
              <a:solidFill>
                <a:schemeClr val="accent5">
                  <a:lumMod val="40000"/>
                  <a:lumOff val="60000"/>
                </a:schemeClr>
              </a:solidFill>
              <a:round/>
            </a:ln>
            <a:effectLst/>
          </c:spPr>
        </c:min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48523519"/>
        <c:crosses val="autoZero"/>
        <c:crossBetween val="midCat"/>
      </c:valAx>
      <c:spPr>
        <a:noFill/>
        <a:ln w="38100">
          <a:solidFill>
            <a:schemeClr val="accent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3A0F46-9AE6-46A9-8E6D-E615B5B23B5F}"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035DB077-20A4-4662-B411-8FB18BEF508E}">
      <dgm:prSet phldrT="[Text]" custT="1"/>
      <dgm:spPr>
        <a:noFill/>
        <a:ln w="28575">
          <a:solidFill>
            <a:schemeClr val="accent1"/>
          </a:solidFill>
        </a:ln>
      </dgm:spPr>
      <dgm:t>
        <a:bodyPr/>
        <a:lstStyle/>
        <a:p>
          <a:pPr>
            <a:lnSpc>
              <a:spcPct val="150000"/>
            </a:lnSpc>
          </a:pPr>
          <a:r>
            <a:rPr lang="en-US" sz="1800" b="1" dirty="0">
              <a:solidFill>
                <a:srgbClr val="000000"/>
              </a:solidFill>
              <a:latin typeface="Times New Roman" panose="02020603050405020304" pitchFamily="18" charset="0"/>
              <a:cs typeface="Times New Roman" panose="02020603050405020304" pitchFamily="18" charset="0"/>
            </a:rPr>
            <a:t>Types of channels </a:t>
          </a:r>
        </a:p>
        <a:p>
          <a:pPr>
            <a:lnSpc>
              <a:spcPct val="150000"/>
            </a:lnSpc>
          </a:pPr>
          <a:r>
            <a:rPr lang="en-US" sz="1800" b="1" dirty="0">
              <a:solidFill>
                <a:srgbClr val="000000"/>
              </a:solidFill>
              <a:latin typeface="Times New Roman" panose="02020603050405020304" pitchFamily="18" charset="0"/>
              <a:cs typeface="Times New Roman" panose="02020603050405020304" pitchFamily="18" charset="0"/>
            </a:rPr>
            <a:t>based on material </a:t>
          </a:r>
          <a:endParaRPr lang="en-US" sz="1800" b="1" dirty="0"/>
        </a:p>
      </dgm:t>
    </dgm:pt>
    <dgm:pt modelId="{A9829DC8-B862-4E2A-8862-32EAE75F790A}" type="parTrans" cxnId="{CFDCECFB-EED8-4AED-8AF0-8FB9DDCEED7F}">
      <dgm:prSet/>
      <dgm:spPr/>
      <dgm:t>
        <a:bodyPr/>
        <a:lstStyle/>
        <a:p>
          <a:pPr>
            <a:lnSpc>
              <a:spcPct val="150000"/>
            </a:lnSpc>
          </a:pPr>
          <a:endParaRPr lang="en-US" sz="1800"/>
        </a:p>
      </dgm:t>
    </dgm:pt>
    <dgm:pt modelId="{11034BB3-4E52-4A79-8452-CE2C9B7CC269}" type="sibTrans" cxnId="{CFDCECFB-EED8-4AED-8AF0-8FB9DDCEED7F}">
      <dgm:prSet/>
      <dgm:spPr/>
      <dgm:t>
        <a:bodyPr/>
        <a:lstStyle/>
        <a:p>
          <a:pPr>
            <a:lnSpc>
              <a:spcPct val="150000"/>
            </a:lnSpc>
          </a:pPr>
          <a:endParaRPr lang="en-US" sz="1800"/>
        </a:p>
      </dgm:t>
    </dgm:pt>
    <dgm:pt modelId="{DE3F817F-9DFB-4F37-880F-8D622D54B3B2}">
      <dgm:prSet phldrT="[Text]" custT="1"/>
      <dgm:spPr>
        <a:noFill/>
        <a:ln w="28575">
          <a:solidFill>
            <a:schemeClr val="accent1"/>
          </a:solidFill>
        </a:ln>
      </dgm:spPr>
      <dgm:t>
        <a:bodyPr/>
        <a:lstStyle/>
        <a:p>
          <a:pPr>
            <a:lnSpc>
              <a:spcPct val="150000"/>
            </a:lnSpc>
          </a:pPr>
          <a:r>
            <a:rPr lang="en-US" sz="1800" b="1" dirty="0">
              <a:solidFill>
                <a:srgbClr val="000000"/>
              </a:solidFill>
              <a:latin typeface="Times New Roman" panose="02020603050405020304" pitchFamily="18" charset="0"/>
              <a:cs typeface="Times New Roman" panose="02020603050405020304" pitchFamily="18" charset="0"/>
            </a:rPr>
            <a:t>Lined channels </a:t>
          </a:r>
        </a:p>
        <a:p>
          <a:pPr>
            <a:lnSpc>
              <a:spcPct val="150000"/>
            </a:lnSpc>
          </a:pPr>
          <a:r>
            <a:rPr lang="en-US" sz="1800" b="1" dirty="0">
              <a:solidFill>
                <a:srgbClr val="000000"/>
              </a:solidFill>
              <a:latin typeface="Times New Roman" panose="02020603050405020304" pitchFamily="18" charset="0"/>
              <a:cs typeface="Times New Roman" panose="02020603050405020304" pitchFamily="18" charset="0"/>
            </a:rPr>
            <a:t>(Rigid boundary channels) </a:t>
          </a:r>
          <a:endParaRPr lang="en-US" sz="1800" b="1" dirty="0"/>
        </a:p>
      </dgm:t>
    </dgm:pt>
    <dgm:pt modelId="{6AB3ECD8-1962-4C84-A7DF-064B3FABE9A1}" type="parTrans" cxnId="{6382A72B-23AE-4B45-A830-0AA6FD303B52}">
      <dgm:prSet/>
      <dgm:spPr>
        <a:ln w="28575">
          <a:solidFill>
            <a:schemeClr val="accent1"/>
          </a:solidFill>
          <a:headEnd type="none" w="med" len="med"/>
          <a:tailEnd type="arrow" w="med" len="med"/>
        </a:ln>
      </dgm:spPr>
      <dgm:t>
        <a:bodyPr/>
        <a:lstStyle/>
        <a:p>
          <a:pPr>
            <a:lnSpc>
              <a:spcPct val="150000"/>
            </a:lnSpc>
          </a:pPr>
          <a:endParaRPr lang="en-US" sz="1800"/>
        </a:p>
      </dgm:t>
    </dgm:pt>
    <dgm:pt modelId="{AC2AEE7E-6F72-4F09-A9B7-DABB430C44F0}" type="sibTrans" cxnId="{6382A72B-23AE-4B45-A830-0AA6FD303B52}">
      <dgm:prSet/>
      <dgm:spPr/>
      <dgm:t>
        <a:bodyPr/>
        <a:lstStyle/>
        <a:p>
          <a:pPr>
            <a:lnSpc>
              <a:spcPct val="150000"/>
            </a:lnSpc>
          </a:pPr>
          <a:endParaRPr lang="en-US" sz="1800"/>
        </a:p>
      </dgm:t>
    </dgm:pt>
    <dgm:pt modelId="{E57C7B4C-7033-4745-A6B9-FA9B1A8FB6EA}">
      <dgm:prSet phldrT="[Text]" custT="1"/>
      <dgm:spPr>
        <a:noFill/>
        <a:ln w="28575">
          <a:solidFill>
            <a:schemeClr val="accent1"/>
          </a:solidFill>
        </a:ln>
      </dgm:spPr>
      <dgm:t>
        <a:bodyPr/>
        <a:lstStyle/>
        <a:p>
          <a:pPr>
            <a:lnSpc>
              <a:spcPct val="150000"/>
            </a:lnSpc>
          </a:pPr>
          <a:r>
            <a:rPr lang="en-US" sz="1800" b="1" kern="1200" dirty="0">
              <a:solidFill>
                <a:srgbClr val="000000"/>
              </a:solidFill>
              <a:latin typeface="Times New Roman" panose="02020603050405020304" pitchFamily="18" charset="0"/>
              <a:ea typeface="+mn-ea"/>
              <a:cs typeface="Times New Roman" panose="02020603050405020304" pitchFamily="18" charset="0"/>
            </a:rPr>
            <a:t>Minimum velocity </a:t>
          </a:r>
        </a:p>
        <a:p>
          <a:pPr>
            <a:lnSpc>
              <a:spcPct val="150000"/>
            </a:lnSpc>
          </a:pPr>
          <a:r>
            <a:rPr lang="en-US" sz="1800" b="1" kern="1200" dirty="0">
              <a:solidFill>
                <a:srgbClr val="000000"/>
              </a:solidFill>
              <a:latin typeface="Times New Roman" panose="02020603050405020304" pitchFamily="18" charset="0"/>
              <a:ea typeface="+mn-ea"/>
              <a:cs typeface="Times New Roman" panose="02020603050405020304" pitchFamily="18" charset="0"/>
            </a:rPr>
            <a:t>to prevent sedimentation</a:t>
          </a:r>
        </a:p>
      </dgm:t>
    </dgm:pt>
    <dgm:pt modelId="{2108EE58-B749-48A3-B437-9852B4CFF827}" type="parTrans" cxnId="{F4EB24A9-D1A8-4504-A37D-0FE50C78452D}">
      <dgm:prSet/>
      <dgm:spPr>
        <a:ln w="28575">
          <a:solidFill>
            <a:schemeClr val="accent1"/>
          </a:solidFill>
          <a:headEnd type="none" w="med" len="med"/>
          <a:tailEnd type="arrow" w="med" len="med"/>
        </a:ln>
      </dgm:spPr>
      <dgm:t>
        <a:bodyPr/>
        <a:lstStyle/>
        <a:p>
          <a:pPr>
            <a:lnSpc>
              <a:spcPct val="150000"/>
            </a:lnSpc>
          </a:pPr>
          <a:endParaRPr lang="en-US" sz="1800"/>
        </a:p>
      </dgm:t>
    </dgm:pt>
    <dgm:pt modelId="{EADC7CA4-94BC-423F-AC86-FD98F54D0680}" type="sibTrans" cxnId="{F4EB24A9-D1A8-4504-A37D-0FE50C78452D}">
      <dgm:prSet/>
      <dgm:spPr/>
      <dgm:t>
        <a:bodyPr/>
        <a:lstStyle/>
        <a:p>
          <a:pPr>
            <a:lnSpc>
              <a:spcPct val="150000"/>
            </a:lnSpc>
          </a:pPr>
          <a:endParaRPr lang="en-US" sz="1800"/>
        </a:p>
      </dgm:t>
    </dgm:pt>
    <dgm:pt modelId="{4ABAE7DD-810D-4756-B8F7-76C1DC3040BD}">
      <dgm:prSet phldrT="[Text]" custT="1"/>
      <dgm:spPr>
        <a:noFill/>
        <a:ln w="28575">
          <a:solidFill>
            <a:schemeClr val="accent1"/>
          </a:solidFill>
        </a:ln>
      </dgm:spPr>
      <dgm:t>
        <a:bodyPr/>
        <a:lstStyle/>
        <a:p>
          <a:pPr>
            <a:lnSpc>
              <a:spcPct val="150000"/>
            </a:lnSpc>
          </a:pPr>
          <a:r>
            <a:rPr lang="en-US" sz="1800" b="1" dirty="0">
              <a:solidFill>
                <a:srgbClr val="000000"/>
              </a:solidFill>
              <a:latin typeface="Times New Roman" panose="02020603050405020304" pitchFamily="18" charset="0"/>
              <a:cs typeface="Times New Roman" panose="02020603050405020304" pitchFamily="18" charset="0"/>
            </a:rPr>
            <a:t>Unlined channels </a:t>
          </a:r>
        </a:p>
        <a:p>
          <a:pPr>
            <a:lnSpc>
              <a:spcPct val="150000"/>
            </a:lnSpc>
          </a:pPr>
          <a:r>
            <a:rPr lang="en-US" sz="1800" b="1" dirty="0">
              <a:solidFill>
                <a:srgbClr val="000000"/>
              </a:solidFill>
              <a:latin typeface="Times New Roman" panose="02020603050405020304" pitchFamily="18" charset="0"/>
              <a:cs typeface="Times New Roman" panose="02020603050405020304" pitchFamily="18" charset="0"/>
            </a:rPr>
            <a:t>(erodible or earthen channels)</a:t>
          </a:r>
          <a:endParaRPr lang="en-US" sz="1800" b="1" dirty="0"/>
        </a:p>
      </dgm:t>
    </dgm:pt>
    <dgm:pt modelId="{FB2E8013-9148-4880-81CE-4FDA96BE1B9D}" type="parTrans" cxnId="{0C36650D-1790-4F10-B1B6-26862C6BAE4C}">
      <dgm:prSet/>
      <dgm:spPr>
        <a:ln w="28575">
          <a:solidFill>
            <a:schemeClr val="accent1"/>
          </a:solidFill>
          <a:headEnd type="none" w="med" len="med"/>
          <a:tailEnd type="arrow" w="med" len="med"/>
        </a:ln>
      </dgm:spPr>
      <dgm:t>
        <a:bodyPr/>
        <a:lstStyle/>
        <a:p>
          <a:pPr>
            <a:lnSpc>
              <a:spcPct val="150000"/>
            </a:lnSpc>
          </a:pPr>
          <a:endParaRPr lang="en-US" sz="1800"/>
        </a:p>
      </dgm:t>
    </dgm:pt>
    <dgm:pt modelId="{FA165076-8DEE-4116-B373-EE5F875E92E3}" type="sibTrans" cxnId="{0C36650D-1790-4F10-B1B6-26862C6BAE4C}">
      <dgm:prSet/>
      <dgm:spPr/>
      <dgm:t>
        <a:bodyPr/>
        <a:lstStyle/>
        <a:p>
          <a:pPr>
            <a:lnSpc>
              <a:spcPct val="150000"/>
            </a:lnSpc>
          </a:pPr>
          <a:endParaRPr lang="en-US" sz="1800"/>
        </a:p>
      </dgm:t>
    </dgm:pt>
    <dgm:pt modelId="{DACBD8B3-1911-4470-97F5-69E104D1D72C}">
      <dgm:prSet phldrT="[Text]" custT="1"/>
      <dgm:spPr>
        <a:noFill/>
        <a:ln w="28575">
          <a:solidFill>
            <a:schemeClr val="accent1"/>
          </a:solidFill>
        </a:ln>
      </dgm:spPr>
      <dgm:t>
        <a:bodyPr/>
        <a:lstStyle/>
        <a:p>
          <a:pPr>
            <a:lnSpc>
              <a:spcPct val="150000"/>
            </a:lnSpc>
          </a:pPr>
          <a:r>
            <a:rPr lang="en-US" sz="1800" b="1" kern="1200" dirty="0">
              <a:solidFill>
                <a:srgbClr val="000000"/>
              </a:solidFill>
              <a:latin typeface="Times New Roman" panose="02020603050405020304" pitchFamily="18" charset="0"/>
              <a:ea typeface="+mn-ea"/>
              <a:cs typeface="Times New Roman" panose="02020603050405020304" pitchFamily="18" charset="0"/>
            </a:rPr>
            <a:t>Maximum velocity </a:t>
          </a:r>
        </a:p>
        <a:p>
          <a:pPr>
            <a:lnSpc>
              <a:spcPct val="150000"/>
            </a:lnSpc>
          </a:pPr>
          <a:r>
            <a:rPr lang="en-US" sz="1800" b="1" kern="1200" dirty="0">
              <a:solidFill>
                <a:srgbClr val="000000"/>
              </a:solidFill>
              <a:latin typeface="Times New Roman" panose="02020603050405020304" pitchFamily="18" charset="0"/>
              <a:ea typeface="+mn-ea"/>
              <a:cs typeface="Times New Roman" panose="02020603050405020304" pitchFamily="18" charset="0"/>
            </a:rPr>
            <a:t>to prevent erosion </a:t>
          </a:r>
        </a:p>
      </dgm:t>
    </dgm:pt>
    <dgm:pt modelId="{239A4830-F78F-4567-821B-372926570F00}" type="parTrans" cxnId="{CBE1FD26-C756-49B5-A585-748A99028995}">
      <dgm:prSet/>
      <dgm:spPr>
        <a:ln w="28575">
          <a:solidFill>
            <a:schemeClr val="accent1"/>
          </a:solidFill>
          <a:headEnd type="none" w="med" len="med"/>
          <a:tailEnd type="arrow" w="med" len="med"/>
        </a:ln>
      </dgm:spPr>
      <dgm:t>
        <a:bodyPr/>
        <a:lstStyle/>
        <a:p>
          <a:pPr>
            <a:lnSpc>
              <a:spcPct val="150000"/>
            </a:lnSpc>
          </a:pPr>
          <a:endParaRPr lang="en-US" sz="1800"/>
        </a:p>
      </dgm:t>
    </dgm:pt>
    <dgm:pt modelId="{D1652B49-1A2A-41CA-A7F8-2444AD75ABB2}" type="sibTrans" cxnId="{CBE1FD26-C756-49B5-A585-748A99028995}">
      <dgm:prSet/>
      <dgm:spPr/>
      <dgm:t>
        <a:bodyPr/>
        <a:lstStyle/>
        <a:p>
          <a:pPr>
            <a:lnSpc>
              <a:spcPct val="150000"/>
            </a:lnSpc>
          </a:pPr>
          <a:endParaRPr lang="en-US" sz="1800"/>
        </a:p>
      </dgm:t>
    </dgm:pt>
    <dgm:pt modelId="{CC7040F3-5C91-4B23-87BB-812C24A9FB67}" type="pres">
      <dgm:prSet presAssocID="{553A0F46-9AE6-46A9-8E6D-E615B5B23B5F}" presName="hierChild1" presStyleCnt="0">
        <dgm:presLayoutVars>
          <dgm:orgChart val="1"/>
          <dgm:chPref val="1"/>
          <dgm:dir/>
          <dgm:animOne val="branch"/>
          <dgm:animLvl val="lvl"/>
          <dgm:resizeHandles/>
        </dgm:presLayoutVars>
      </dgm:prSet>
      <dgm:spPr/>
    </dgm:pt>
    <dgm:pt modelId="{9C293654-9365-4AEC-972F-AAFB11D27558}" type="pres">
      <dgm:prSet presAssocID="{035DB077-20A4-4662-B411-8FB18BEF508E}" presName="hierRoot1" presStyleCnt="0">
        <dgm:presLayoutVars>
          <dgm:hierBranch val="init"/>
        </dgm:presLayoutVars>
      </dgm:prSet>
      <dgm:spPr/>
    </dgm:pt>
    <dgm:pt modelId="{065A686C-CABE-4C31-91D3-99C89829B790}" type="pres">
      <dgm:prSet presAssocID="{035DB077-20A4-4662-B411-8FB18BEF508E}" presName="rootComposite1" presStyleCnt="0"/>
      <dgm:spPr/>
    </dgm:pt>
    <dgm:pt modelId="{957B5651-B688-4762-B56C-599C49C400DE}" type="pres">
      <dgm:prSet presAssocID="{035DB077-20A4-4662-B411-8FB18BEF508E}" presName="rootText1" presStyleLbl="node0" presStyleIdx="0" presStyleCnt="1" custScaleX="78816" custScaleY="167258">
        <dgm:presLayoutVars>
          <dgm:chPref val="3"/>
        </dgm:presLayoutVars>
      </dgm:prSet>
      <dgm:spPr>
        <a:prstGeom prst="roundRect">
          <a:avLst/>
        </a:prstGeom>
      </dgm:spPr>
    </dgm:pt>
    <dgm:pt modelId="{92402EE8-1E0E-43AE-8AFB-69C5E9C2E742}" type="pres">
      <dgm:prSet presAssocID="{035DB077-20A4-4662-B411-8FB18BEF508E}" presName="rootConnector1" presStyleLbl="node1" presStyleIdx="0" presStyleCnt="0"/>
      <dgm:spPr/>
    </dgm:pt>
    <dgm:pt modelId="{F6B59F26-4D67-4F5E-B1BE-F3DAB738CA3F}" type="pres">
      <dgm:prSet presAssocID="{035DB077-20A4-4662-B411-8FB18BEF508E}" presName="hierChild2" presStyleCnt="0"/>
      <dgm:spPr/>
    </dgm:pt>
    <dgm:pt modelId="{80E3E403-3E14-45F7-89A8-A99D23F2BA0A}" type="pres">
      <dgm:prSet presAssocID="{6AB3ECD8-1962-4C84-A7DF-064B3FABE9A1}" presName="Name64" presStyleLbl="parChTrans1D2" presStyleIdx="0" presStyleCnt="2"/>
      <dgm:spPr/>
    </dgm:pt>
    <dgm:pt modelId="{9A9875B4-9E93-4A64-A98D-3EE6BC7FDDA6}" type="pres">
      <dgm:prSet presAssocID="{DE3F817F-9DFB-4F37-880F-8D622D54B3B2}" presName="hierRoot2" presStyleCnt="0">
        <dgm:presLayoutVars>
          <dgm:hierBranch val="init"/>
        </dgm:presLayoutVars>
      </dgm:prSet>
      <dgm:spPr/>
    </dgm:pt>
    <dgm:pt modelId="{3A565CAF-33B5-4B71-BFE8-617FE18734E8}" type="pres">
      <dgm:prSet presAssocID="{DE3F817F-9DFB-4F37-880F-8D622D54B3B2}" presName="rootComposite" presStyleCnt="0"/>
      <dgm:spPr/>
    </dgm:pt>
    <dgm:pt modelId="{90C064F6-EBA9-43D5-9933-A17099F5B5D5}" type="pres">
      <dgm:prSet presAssocID="{DE3F817F-9DFB-4F37-880F-8D622D54B3B2}" presName="rootText" presStyleLbl="node2" presStyleIdx="0" presStyleCnt="2" custScaleY="167258">
        <dgm:presLayoutVars>
          <dgm:chPref val="3"/>
        </dgm:presLayoutVars>
      </dgm:prSet>
      <dgm:spPr>
        <a:prstGeom prst="roundRect">
          <a:avLst/>
        </a:prstGeom>
      </dgm:spPr>
    </dgm:pt>
    <dgm:pt modelId="{4AEA4DE8-C389-4FF6-A08A-493E79A0722A}" type="pres">
      <dgm:prSet presAssocID="{DE3F817F-9DFB-4F37-880F-8D622D54B3B2}" presName="rootConnector" presStyleLbl="node2" presStyleIdx="0" presStyleCnt="2"/>
      <dgm:spPr/>
    </dgm:pt>
    <dgm:pt modelId="{95AFF1C5-AEA6-40AF-A0DF-E6A248AA9696}" type="pres">
      <dgm:prSet presAssocID="{DE3F817F-9DFB-4F37-880F-8D622D54B3B2}" presName="hierChild4" presStyleCnt="0"/>
      <dgm:spPr/>
    </dgm:pt>
    <dgm:pt modelId="{52255627-603F-485E-9CF0-6CC73DF65542}" type="pres">
      <dgm:prSet presAssocID="{2108EE58-B749-48A3-B437-9852B4CFF827}" presName="Name64" presStyleLbl="parChTrans1D3" presStyleIdx="0" presStyleCnt="2"/>
      <dgm:spPr/>
    </dgm:pt>
    <dgm:pt modelId="{F393E16F-BAC0-4806-914A-C44C9195F63B}" type="pres">
      <dgm:prSet presAssocID="{E57C7B4C-7033-4745-A6B9-FA9B1A8FB6EA}" presName="hierRoot2" presStyleCnt="0">
        <dgm:presLayoutVars>
          <dgm:hierBranch val="init"/>
        </dgm:presLayoutVars>
      </dgm:prSet>
      <dgm:spPr/>
    </dgm:pt>
    <dgm:pt modelId="{E5A2D226-E191-40FA-95DA-4C7338BAF86F}" type="pres">
      <dgm:prSet presAssocID="{E57C7B4C-7033-4745-A6B9-FA9B1A8FB6EA}" presName="rootComposite" presStyleCnt="0"/>
      <dgm:spPr/>
    </dgm:pt>
    <dgm:pt modelId="{F3242E02-FD47-48EC-B792-D81472716E3A}" type="pres">
      <dgm:prSet presAssocID="{E57C7B4C-7033-4745-A6B9-FA9B1A8FB6EA}" presName="rootText" presStyleLbl="node3" presStyleIdx="0" presStyleCnt="2" custScaleY="167258">
        <dgm:presLayoutVars>
          <dgm:chPref val="3"/>
        </dgm:presLayoutVars>
      </dgm:prSet>
      <dgm:spPr>
        <a:prstGeom prst="roundRect">
          <a:avLst/>
        </a:prstGeom>
      </dgm:spPr>
    </dgm:pt>
    <dgm:pt modelId="{01B318BF-2A1F-4642-A64A-20903995CEB4}" type="pres">
      <dgm:prSet presAssocID="{E57C7B4C-7033-4745-A6B9-FA9B1A8FB6EA}" presName="rootConnector" presStyleLbl="node3" presStyleIdx="0" presStyleCnt="2"/>
      <dgm:spPr/>
    </dgm:pt>
    <dgm:pt modelId="{1AEE0667-280D-4A52-AEE6-380EC9EA7527}" type="pres">
      <dgm:prSet presAssocID="{E57C7B4C-7033-4745-A6B9-FA9B1A8FB6EA}" presName="hierChild4" presStyleCnt="0"/>
      <dgm:spPr/>
    </dgm:pt>
    <dgm:pt modelId="{3FC2436F-A34D-48E6-BCCC-E8956C9D6F82}" type="pres">
      <dgm:prSet presAssocID="{E57C7B4C-7033-4745-A6B9-FA9B1A8FB6EA}" presName="hierChild5" presStyleCnt="0"/>
      <dgm:spPr/>
    </dgm:pt>
    <dgm:pt modelId="{024CFE86-89A9-4CC8-9D2A-0EE7EA11F993}" type="pres">
      <dgm:prSet presAssocID="{DE3F817F-9DFB-4F37-880F-8D622D54B3B2}" presName="hierChild5" presStyleCnt="0"/>
      <dgm:spPr/>
    </dgm:pt>
    <dgm:pt modelId="{48A75958-DEC3-4DD7-93C5-B4D6A3AC50FD}" type="pres">
      <dgm:prSet presAssocID="{FB2E8013-9148-4880-81CE-4FDA96BE1B9D}" presName="Name64" presStyleLbl="parChTrans1D2" presStyleIdx="1" presStyleCnt="2"/>
      <dgm:spPr/>
    </dgm:pt>
    <dgm:pt modelId="{50D0A641-71F7-4C3A-8A08-2AB7E6F599DE}" type="pres">
      <dgm:prSet presAssocID="{4ABAE7DD-810D-4756-B8F7-76C1DC3040BD}" presName="hierRoot2" presStyleCnt="0">
        <dgm:presLayoutVars>
          <dgm:hierBranch val="init"/>
        </dgm:presLayoutVars>
      </dgm:prSet>
      <dgm:spPr/>
    </dgm:pt>
    <dgm:pt modelId="{401BE3B7-D323-40F0-ACB4-4BBBC6C5E179}" type="pres">
      <dgm:prSet presAssocID="{4ABAE7DD-810D-4756-B8F7-76C1DC3040BD}" presName="rootComposite" presStyleCnt="0"/>
      <dgm:spPr/>
    </dgm:pt>
    <dgm:pt modelId="{69CFE974-265E-4626-AFBA-7BEBF7198F1C}" type="pres">
      <dgm:prSet presAssocID="{4ABAE7DD-810D-4756-B8F7-76C1DC3040BD}" presName="rootText" presStyleLbl="node2" presStyleIdx="1" presStyleCnt="2" custScaleY="167258">
        <dgm:presLayoutVars>
          <dgm:chPref val="3"/>
        </dgm:presLayoutVars>
      </dgm:prSet>
      <dgm:spPr>
        <a:prstGeom prst="roundRect">
          <a:avLst/>
        </a:prstGeom>
      </dgm:spPr>
    </dgm:pt>
    <dgm:pt modelId="{7D0DFF0C-24CC-423A-805B-3F20E067A5E5}" type="pres">
      <dgm:prSet presAssocID="{4ABAE7DD-810D-4756-B8F7-76C1DC3040BD}" presName="rootConnector" presStyleLbl="node2" presStyleIdx="1" presStyleCnt="2"/>
      <dgm:spPr/>
    </dgm:pt>
    <dgm:pt modelId="{2886E80A-4C4C-4DFE-AD92-20FF4015C5B4}" type="pres">
      <dgm:prSet presAssocID="{4ABAE7DD-810D-4756-B8F7-76C1DC3040BD}" presName="hierChild4" presStyleCnt="0"/>
      <dgm:spPr/>
    </dgm:pt>
    <dgm:pt modelId="{7C39BC76-81E7-483D-9D69-A942C3F06BB9}" type="pres">
      <dgm:prSet presAssocID="{239A4830-F78F-4567-821B-372926570F00}" presName="Name64" presStyleLbl="parChTrans1D3" presStyleIdx="1" presStyleCnt="2"/>
      <dgm:spPr/>
    </dgm:pt>
    <dgm:pt modelId="{231710D1-E713-419C-ADC0-724B731B7ACD}" type="pres">
      <dgm:prSet presAssocID="{DACBD8B3-1911-4470-97F5-69E104D1D72C}" presName="hierRoot2" presStyleCnt="0">
        <dgm:presLayoutVars>
          <dgm:hierBranch val="init"/>
        </dgm:presLayoutVars>
      </dgm:prSet>
      <dgm:spPr/>
    </dgm:pt>
    <dgm:pt modelId="{5D04B121-19F6-424A-9CED-CD1E10D8DA72}" type="pres">
      <dgm:prSet presAssocID="{DACBD8B3-1911-4470-97F5-69E104D1D72C}" presName="rootComposite" presStyleCnt="0"/>
      <dgm:spPr/>
    </dgm:pt>
    <dgm:pt modelId="{68A3CD2D-0D9F-482F-BEC1-EFFEED987AB9}" type="pres">
      <dgm:prSet presAssocID="{DACBD8B3-1911-4470-97F5-69E104D1D72C}" presName="rootText" presStyleLbl="node3" presStyleIdx="1" presStyleCnt="2" custScaleY="167258">
        <dgm:presLayoutVars>
          <dgm:chPref val="3"/>
        </dgm:presLayoutVars>
      </dgm:prSet>
      <dgm:spPr>
        <a:prstGeom prst="roundRect">
          <a:avLst/>
        </a:prstGeom>
      </dgm:spPr>
    </dgm:pt>
    <dgm:pt modelId="{CB03682F-C98B-4CC5-9A6B-27B18C68FE84}" type="pres">
      <dgm:prSet presAssocID="{DACBD8B3-1911-4470-97F5-69E104D1D72C}" presName="rootConnector" presStyleLbl="node3" presStyleIdx="1" presStyleCnt="2"/>
      <dgm:spPr/>
    </dgm:pt>
    <dgm:pt modelId="{3363A04C-6B9A-4C22-BF3A-375F60A0B4DB}" type="pres">
      <dgm:prSet presAssocID="{DACBD8B3-1911-4470-97F5-69E104D1D72C}" presName="hierChild4" presStyleCnt="0"/>
      <dgm:spPr/>
    </dgm:pt>
    <dgm:pt modelId="{EDEF847C-2633-4D10-AAC6-155A08768774}" type="pres">
      <dgm:prSet presAssocID="{DACBD8B3-1911-4470-97F5-69E104D1D72C}" presName="hierChild5" presStyleCnt="0"/>
      <dgm:spPr/>
    </dgm:pt>
    <dgm:pt modelId="{43F76C56-5FD1-413B-9B09-07CB3A4C491A}" type="pres">
      <dgm:prSet presAssocID="{4ABAE7DD-810D-4756-B8F7-76C1DC3040BD}" presName="hierChild5" presStyleCnt="0"/>
      <dgm:spPr/>
    </dgm:pt>
    <dgm:pt modelId="{498685E1-CE52-4855-AC42-6FFE781ECB9A}" type="pres">
      <dgm:prSet presAssocID="{035DB077-20A4-4662-B411-8FB18BEF508E}" presName="hierChild3" presStyleCnt="0"/>
      <dgm:spPr/>
    </dgm:pt>
  </dgm:ptLst>
  <dgm:cxnLst>
    <dgm:cxn modelId="{0C36650D-1790-4F10-B1B6-26862C6BAE4C}" srcId="{035DB077-20A4-4662-B411-8FB18BEF508E}" destId="{4ABAE7DD-810D-4756-B8F7-76C1DC3040BD}" srcOrd="1" destOrd="0" parTransId="{FB2E8013-9148-4880-81CE-4FDA96BE1B9D}" sibTransId="{FA165076-8DEE-4116-B373-EE5F875E92E3}"/>
    <dgm:cxn modelId="{5771C01F-A71A-4378-BEF6-266E09B7ED1B}" type="presOf" srcId="{6AB3ECD8-1962-4C84-A7DF-064B3FABE9A1}" destId="{80E3E403-3E14-45F7-89A8-A99D23F2BA0A}" srcOrd="0" destOrd="0" presId="urn:microsoft.com/office/officeart/2009/3/layout/HorizontalOrganizationChart"/>
    <dgm:cxn modelId="{CBE1FD26-C756-49B5-A585-748A99028995}" srcId="{4ABAE7DD-810D-4756-B8F7-76C1DC3040BD}" destId="{DACBD8B3-1911-4470-97F5-69E104D1D72C}" srcOrd="0" destOrd="0" parTransId="{239A4830-F78F-4567-821B-372926570F00}" sibTransId="{D1652B49-1A2A-41CA-A7F8-2444AD75ABB2}"/>
    <dgm:cxn modelId="{29DCCE27-6D5F-468E-8E88-1AA2417DB7E4}" type="presOf" srcId="{4ABAE7DD-810D-4756-B8F7-76C1DC3040BD}" destId="{7D0DFF0C-24CC-423A-805B-3F20E067A5E5}" srcOrd="1" destOrd="0" presId="urn:microsoft.com/office/officeart/2009/3/layout/HorizontalOrganizationChart"/>
    <dgm:cxn modelId="{6382A72B-23AE-4B45-A830-0AA6FD303B52}" srcId="{035DB077-20A4-4662-B411-8FB18BEF508E}" destId="{DE3F817F-9DFB-4F37-880F-8D622D54B3B2}" srcOrd="0" destOrd="0" parTransId="{6AB3ECD8-1962-4C84-A7DF-064B3FABE9A1}" sibTransId="{AC2AEE7E-6F72-4F09-A9B7-DABB430C44F0}"/>
    <dgm:cxn modelId="{000E5833-0921-46B4-9878-96184717AC3F}" type="presOf" srcId="{E57C7B4C-7033-4745-A6B9-FA9B1A8FB6EA}" destId="{01B318BF-2A1F-4642-A64A-20903995CEB4}" srcOrd="1" destOrd="0" presId="urn:microsoft.com/office/officeart/2009/3/layout/HorizontalOrganizationChart"/>
    <dgm:cxn modelId="{C670C163-F3AE-4B6A-A4C2-0E8F702DA032}" type="presOf" srcId="{553A0F46-9AE6-46A9-8E6D-E615B5B23B5F}" destId="{CC7040F3-5C91-4B23-87BB-812C24A9FB67}" srcOrd="0" destOrd="0" presId="urn:microsoft.com/office/officeart/2009/3/layout/HorizontalOrganizationChart"/>
    <dgm:cxn modelId="{30A81865-BEFE-4E87-ADAE-FDC7017B1E9B}" type="presOf" srcId="{E57C7B4C-7033-4745-A6B9-FA9B1A8FB6EA}" destId="{F3242E02-FD47-48EC-B792-D81472716E3A}" srcOrd="0" destOrd="0" presId="urn:microsoft.com/office/officeart/2009/3/layout/HorizontalOrganizationChart"/>
    <dgm:cxn modelId="{9EEC226F-2B1C-4896-8465-C6E9177C82E4}" type="presOf" srcId="{DE3F817F-9DFB-4F37-880F-8D622D54B3B2}" destId="{4AEA4DE8-C389-4FF6-A08A-493E79A0722A}" srcOrd="1" destOrd="0" presId="urn:microsoft.com/office/officeart/2009/3/layout/HorizontalOrganizationChart"/>
    <dgm:cxn modelId="{922F0C59-DE3A-4A98-BD24-702E30930488}" type="presOf" srcId="{035DB077-20A4-4662-B411-8FB18BEF508E}" destId="{957B5651-B688-4762-B56C-599C49C400DE}" srcOrd="0" destOrd="0" presId="urn:microsoft.com/office/officeart/2009/3/layout/HorizontalOrganizationChart"/>
    <dgm:cxn modelId="{D6DA3C84-0BDB-4C49-A450-8EBDC299D3AF}" type="presOf" srcId="{DE3F817F-9DFB-4F37-880F-8D622D54B3B2}" destId="{90C064F6-EBA9-43D5-9933-A17099F5B5D5}" srcOrd="0" destOrd="0" presId="urn:microsoft.com/office/officeart/2009/3/layout/HorizontalOrganizationChart"/>
    <dgm:cxn modelId="{A0C67FA2-F2AA-46E1-BF79-4CDE2FE2D633}" type="presOf" srcId="{FB2E8013-9148-4880-81CE-4FDA96BE1B9D}" destId="{48A75958-DEC3-4DD7-93C5-B4D6A3AC50FD}" srcOrd="0" destOrd="0" presId="urn:microsoft.com/office/officeart/2009/3/layout/HorizontalOrganizationChart"/>
    <dgm:cxn modelId="{F4EB24A9-D1A8-4504-A37D-0FE50C78452D}" srcId="{DE3F817F-9DFB-4F37-880F-8D622D54B3B2}" destId="{E57C7B4C-7033-4745-A6B9-FA9B1A8FB6EA}" srcOrd="0" destOrd="0" parTransId="{2108EE58-B749-48A3-B437-9852B4CFF827}" sibTransId="{EADC7CA4-94BC-423F-AC86-FD98F54D0680}"/>
    <dgm:cxn modelId="{CD5F06BA-4954-4FE3-98C5-61FC385FCB68}" type="presOf" srcId="{2108EE58-B749-48A3-B437-9852B4CFF827}" destId="{52255627-603F-485E-9CF0-6CC73DF65542}" srcOrd="0" destOrd="0" presId="urn:microsoft.com/office/officeart/2009/3/layout/HorizontalOrganizationChart"/>
    <dgm:cxn modelId="{34255DC2-ED0F-44E6-9FA5-B9E17115F301}" type="presOf" srcId="{239A4830-F78F-4567-821B-372926570F00}" destId="{7C39BC76-81E7-483D-9D69-A942C3F06BB9}" srcOrd="0" destOrd="0" presId="urn:microsoft.com/office/officeart/2009/3/layout/HorizontalOrganizationChart"/>
    <dgm:cxn modelId="{2471A9C7-F063-41C7-8398-F35E5C871DDD}" type="presOf" srcId="{DACBD8B3-1911-4470-97F5-69E104D1D72C}" destId="{68A3CD2D-0D9F-482F-BEC1-EFFEED987AB9}" srcOrd="0" destOrd="0" presId="urn:microsoft.com/office/officeart/2009/3/layout/HorizontalOrganizationChart"/>
    <dgm:cxn modelId="{C7CB58D2-3D71-4CED-93DF-07D5E322EA60}" type="presOf" srcId="{DACBD8B3-1911-4470-97F5-69E104D1D72C}" destId="{CB03682F-C98B-4CC5-9A6B-27B18C68FE84}" srcOrd="1" destOrd="0" presId="urn:microsoft.com/office/officeart/2009/3/layout/HorizontalOrganizationChart"/>
    <dgm:cxn modelId="{29B42BE4-828D-4EBD-8E5C-64A8C82FC228}" type="presOf" srcId="{4ABAE7DD-810D-4756-B8F7-76C1DC3040BD}" destId="{69CFE974-265E-4626-AFBA-7BEBF7198F1C}" srcOrd="0" destOrd="0" presId="urn:microsoft.com/office/officeart/2009/3/layout/HorizontalOrganizationChart"/>
    <dgm:cxn modelId="{2EA381F7-E1CD-4B44-A997-DFB5292D7815}" type="presOf" srcId="{035DB077-20A4-4662-B411-8FB18BEF508E}" destId="{92402EE8-1E0E-43AE-8AFB-69C5E9C2E742}" srcOrd="1" destOrd="0" presId="urn:microsoft.com/office/officeart/2009/3/layout/HorizontalOrganizationChart"/>
    <dgm:cxn modelId="{CFDCECFB-EED8-4AED-8AF0-8FB9DDCEED7F}" srcId="{553A0F46-9AE6-46A9-8E6D-E615B5B23B5F}" destId="{035DB077-20A4-4662-B411-8FB18BEF508E}" srcOrd="0" destOrd="0" parTransId="{A9829DC8-B862-4E2A-8862-32EAE75F790A}" sibTransId="{11034BB3-4E52-4A79-8452-CE2C9B7CC269}"/>
    <dgm:cxn modelId="{C2C41639-BE2E-408B-BCFB-EA802089458D}" type="presParOf" srcId="{CC7040F3-5C91-4B23-87BB-812C24A9FB67}" destId="{9C293654-9365-4AEC-972F-AAFB11D27558}" srcOrd="0" destOrd="0" presId="urn:microsoft.com/office/officeart/2009/3/layout/HorizontalOrganizationChart"/>
    <dgm:cxn modelId="{3173012D-890E-4F8D-83B1-E7B3F4DEDA74}" type="presParOf" srcId="{9C293654-9365-4AEC-972F-AAFB11D27558}" destId="{065A686C-CABE-4C31-91D3-99C89829B790}" srcOrd="0" destOrd="0" presId="urn:microsoft.com/office/officeart/2009/3/layout/HorizontalOrganizationChart"/>
    <dgm:cxn modelId="{4CD566FF-FD83-4B52-B419-8AE761E398E0}" type="presParOf" srcId="{065A686C-CABE-4C31-91D3-99C89829B790}" destId="{957B5651-B688-4762-B56C-599C49C400DE}" srcOrd="0" destOrd="0" presId="urn:microsoft.com/office/officeart/2009/3/layout/HorizontalOrganizationChart"/>
    <dgm:cxn modelId="{7EC5D8F7-7212-4EDC-90F5-1B09C9D39452}" type="presParOf" srcId="{065A686C-CABE-4C31-91D3-99C89829B790}" destId="{92402EE8-1E0E-43AE-8AFB-69C5E9C2E742}" srcOrd="1" destOrd="0" presId="urn:microsoft.com/office/officeart/2009/3/layout/HorizontalOrganizationChart"/>
    <dgm:cxn modelId="{4361B938-07F4-41C9-8357-B98B29C2640D}" type="presParOf" srcId="{9C293654-9365-4AEC-972F-AAFB11D27558}" destId="{F6B59F26-4D67-4F5E-B1BE-F3DAB738CA3F}" srcOrd="1" destOrd="0" presId="urn:microsoft.com/office/officeart/2009/3/layout/HorizontalOrganizationChart"/>
    <dgm:cxn modelId="{1813209D-1933-4805-864D-C165C5078408}" type="presParOf" srcId="{F6B59F26-4D67-4F5E-B1BE-F3DAB738CA3F}" destId="{80E3E403-3E14-45F7-89A8-A99D23F2BA0A}" srcOrd="0" destOrd="0" presId="urn:microsoft.com/office/officeart/2009/3/layout/HorizontalOrganizationChart"/>
    <dgm:cxn modelId="{5AB8943C-5B1A-49DD-9003-28C60281283B}" type="presParOf" srcId="{F6B59F26-4D67-4F5E-B1BE-F3DAB738CA3F}" destId="{9A9875B4-9E93-4A64-A98D-3EE6BC7FDDA6}" srcOrd="1" destOrd="0" presId="urn:microsoft.com/office/officeart/2009/3/layout/HorizontalOrganizationChart"/>
    <dgm:cxn modelId="{6439C907-3ED6-4D52-A179-83914CEC88BB}" type="presParOf" srcId="{9A9875B4-9E93-4A64-A98D-3EE6BC7FDDA6}" destId="{3A565CAF-33B5-4B71-BFE8-617FE18734E8}" srcOrd="0" destOrd="0" presId="urn:microsoft.com/office/officeart/2009/3/layout/HorizontalOrganizationChart"/>
    <dgm:cxn modelId="{11990940-4898-4005-93C6-B0DF27CE100B}" type="presParOf" srcId="{3A565CAF-33B5-4B71-BFE8-617FE18734E8}" destId="{90C064F6-EBA9-43D5-9933-A17099F5B5D5}" srcOrd="0" destOrd="0" presId="urn:microsoft.com/office/officeart/2009/3/layout/HorizontalOrganizationChart"/>
    <dgm:cxn modelId="{3248330F-AF77-4020-8DD9-456AB6109177}" type="presParOf" srcId="{3A565CAF-33B5-4B71-BFE8-617FE18734E8}" destId="{4AEA4DE8-C389-4FF6-A08A-493E79A0722A}" srcOrd="1" destOrd="0" presId="urn:microsoft.com/office/officeart/2009/3/layout/HorizontalOrganizationChart"/>
    <dgm:cxn modelId="{610C9598-C087-4919-927E-4C97C6E05FDE}" type="presParOf" srcId="{9A9875B4-9E93-4A64-A98D-3EE6BC7FDDA6}" destId="{95AFF1C5-AEA6-40AF-A0DF-E6A248AA9696}" srcOrd="1" destOrd="0" presId="urn:microsoft.com/office/officeart/2009/3/layout/HorizontalOrganizationChart"/>
    <dgm:cxn modelId="{4843387D-F85E-44DD-A475-D04FB69DE2D3}" type="presParOf" srcId="{95AFF1C5-AEA6-40AF-A0DF-E6A248AA9696}" destId="{52255627-603F-485E-9CF0-6CC73DF65542}" srcOrd="0" destOrd="0" presId="urn:microsoft.com/office/officeart/2009/3/layout/HorizontalOrganizationChart"/>
    <dgm:cxn modelId="{833D219F-5D79-4582-9E16-DAC710E832E0}" type="presParOf" srcId="{95AFF1C5-AEA6-40AF-A0DF-E6A248AA9696}" destId="{F393E16F-BAC0-4806-914A-C44C9195F63B}" srcOrd="1" destOrd="0" presId="urn:microsoft.com/office/officeart/2009/3/layout/HorizontalOrganizationChart"/>
    <dgm:cxn modelId="{E37CDA31-1A9E-48D2-83CC-B34F3C5F963D}" type="presParOf" srcId="{F393E16F-BAC0-4806-914A-C44C9195F63B}" destId="{E5A2D226-E191-40FA-95DA-4C7338BAF86F}" srcOrd="0" destOrd="0" presId="urn:microsoft.com/office/officeart/2009/3/layout/HorizontalOrganizationChart"/>
    <dgm:cxn modelId="{7133FC1E-DAAA-4CEE-A0D9-04507107B88C}" type="presParOf" srcId="{E5A2D226-E191-40FA-95DA-4C7338BAF86F}" destId="{F3242E02-FD47-48EC-B792-D81472716E3A}" srcOrd="0" destOrd="0" presId="urn:microsoft.com/office/officeart/2009/3/layout/HorizontalOrganizationChart"/>
    <dgm:cxn modelId="{E1929E0B-77A5-4D94-9E58-316F1E89EEE5}" type="presParOf" srcId="{E5A2D226-E191-40FA-95DA-4C7338BAF86F}" destId="{01B318BF-2A1F-4642-A64A-20903995CEB4}" srcOrd="1" destOrd="0" presId="urn:microsoft.com/office/officeart/2009/3/layout/HorizontalOrganizationChart"/>
    <dgm:cxn modelId="{9F366A59-A0B8-4787-8026-49472B4E97B1}" type="presParOf" srcId="{F393E16F-BAC0-4806-914A-C44C9195F63B}" destId="{1AEE0667-280D-4A52-AEE6-380EC9EA7527}" srcOrd="1" destOrd="0" presId="urn:microsoft.com/office/officeart/2009/3/layout/HorizontalOrganizationChart"/>
    <dgm:cxn modelId="{91C603AA-0B84-44F0-989C-981963173FC8}" type="presParOf" srcId="{F393E16F-BAC0-4806-914A-C44C9195F63B}" destId="{3FC2436F-A34D-48E6-BCCC-E8956C9D6F82}" srcOrd="2" destOrd="0" presId="urn:microsoft.com/office/officeart/2009/3/layout/HorizontalOrganizationChart"/>
    <dgm:cxn modelId="{7FF9AEDE-2731-4A28-8203-1D1491171654}" type="presParOf" srcId="{9A9875B4-9E93-4A64-A98D-3EE6BC7FDDA6}" destId="{024CFE86-89A9-4CC8-9D2A-0EE7EA11F993}" srcOrd="2" destOrd="0" presId="urn:microsoft.com/office/officeart/2009/3/layout/HorizontalOrganizationChart"/>
    <dgm:cxn modelId="{C638B120-EFE3-4BBE-9D8C-648B01D8970A}" type="presParOf" srcId="{F6B59F26-4D67-4F5E-B1BE-F3DAB738CA3F}" destId="{48A75958-DEC3-4DD7-93C5-B4D6A3AC50FD}" srcOrd="2" destOrd="0" presId="urn:microsoft.com/office/officeart/2009/3/layout/HorizontalOrganizationChart"/>
    <dgm:cxn modelId="{9B85E554-8BFE-4B6A-8D82-7848752C0C84}" type="presParOf" srcId="{F6B59F26-4D67-4F5E-B1BE-F3DAB738CA3F}" destId="{50D0A641-71F7-4C3A-8A08-2AB7E6F599DE}" srcOrd="3" destOrd="0" presId="urn:microsoft.com/office/officeart/2009/3/layout/HorizontalOrganizationChart"/>
    <dgm:cxn modelId="{D6C0F27A-F6A4-49B4-A4B6-7E447B36EB83}" type="presParOf" srcId="{50D0A641-71F7-4C3A-8A08-2AB7E6F599DE}" destId="{401BE3B7-D323-40F0-ACB4-4BBBC6C5E179}" srcOrd="0" destOrd="0" presId="urn:microsoft.com/office/officeart/2009/3/layout/HorizontalOrganizationChart"/>
    <dgm:cxn modelId="{EA0BEA4C-F7C3-4D39-8649-82E78FC10DA4}" type="presParOf" srcId="{401BE3B7-D323-40F0-ACB4-4BBBC6C5E179}" destId="{69CFE974-265E-4626-AFBA-7BEBF7198F1C}" srcOrd="0" destOrd="0" presId="urn:microsoft.com/office/officeart/2009/3/layout/HorizontalOrganizationChart"/>
    <dgm:cxn modelId="{20FA6DCC-F0E6-4976-AA8C-C7B4D907EFA4}" type="presParOf" srcId="{401BE3B7-D323-40F0-ACB4-4BBBC6C5E179}" destId="{7D0DFF0C-24CC-423A-805B-3F20E067A5E5}" srcOrd="1" destOrd="0" presId="urn:microsoft.com/office/officeart/2009/3/layout/HorizontalOrganizationChart"/>
    <dgm:cxn modelId="{9770D8E0-33B6-4B71-B8AC-4BA4647540DC}" type="presParOf" srcId="{50D0A641-71F7-4C3A-8A08-2AB7E6F599DE}" destId="{2886E80A-4C4C-4DFE-AD92-20FF4015C5B4}" srcOrd="1" destOrd="0" presId="urn:microsoft.com/office/officeart/2009/3/layout/HorizontalOrganizationChart"/>
    <dgm:cxn modelId="{042A5BFB-F408-4721-B55A-6A17C89B94B5}" type="presParOf" srcId="{2886E80A-4C4C-4DFE-AD92-20FF4015C5B4}" destId="{7C39BC76-81E7-483D-9D69-A942C3F06BB9}" srcOrd="0" destOrd="0" presId="urn:microsoft.com/office/officeart/2009/3/layout/HorizontalOrganizationChart"/>
    <dgm:cxn modelId="{725D6018-27B9-400F-A7BE-164D46D0F21F}" type="presParOf" srcId="{2886E80A-4C4C-4DFE-AD92-20FF4015C5B4}" destId="{231710D1-E713-419C-ADC0-724B731B7ACD}" srcOrd="1" destOrd="0" presId="urn:microsoft.com/office/officeart/2009/3/layout/HorizontalOrganizationChart"/>
    <dgm:cxn modelId="{49021B2B-3BCF-49FF-8D5B-78CB2577448C}" type="presParOf" srcId="{231710D1-E713-419C-ADC0-724B731B7ACD}" destId="{5D04B121-19F6-424A-9CED-CD1E10D8DA72}" srcOrd="0" destOrd="0" presId="urn:microsoft.com/office/officeart/2009/3/layout/HorizontalOrganizationChart"/>
    <dgm:cxn modelId="{37B04F82-9538-41C5-B22C-4A05107D1899}" type="presParOf" srcId="{5D04B121-19F6-424A-9CED-CD1E10D8DA72}" destId="{68A3CD2D-0D9F-482F-BEC1-EFFEED987AB9}" srcOrd="0" destOrd="0" presId="urn:microsoft.com/office/officeart/2009/3/layout/HorizontalOrganizationChart"/>
    <dgm:cxn modelId="{DB4496C0-5995-40D5-A4C4-80E1303391EF}" type="presParOf" srcId="{5D04B121-19F6-424A-9CED-CD1E10D8DA72}" destId="{CB03682F-C98B-4CC5-9A6B-27B18C68FE84}" srcOrd="1" destOrd="0" presId="urn:microsoft.com/office/officeart/2009/3/layout/HorizontalOrganizationChart"/>
    <dgm:cxn modelId="{B6872995-727B-474F-95F3-0B2F9BE4DFB0}" type="presParOf" srcId="{231710D1-E713-419C-ADC0-724B731B7ACD}" destId="{3363A04C-6B9A-4C22-BF3A-375F60A0B4DB}" srcOrd="1" destOrd="0" presId="urn:microsoft.com/office/officeart/2009/3/layout/HorizontalOrganizationChart"/>
    <dgm:cxn modelId="{078274AF-FC8A-48F1-A9A4-AA03ADC97A51}" type="presParOf" srcId="{231710D1-E713-419C-ADC0-724B731B7ACD}" destId="{EDEF847C-2633-4D10-AAC6-155A08768774}" srcOrd="2" destOrd="0" presId="urn:microsoft.com/office/officeart/2009/3/layout/HorizontalOrganizationChart"/>
    <dgm:cxn modelId="{9E632432-D2BC-4F1D-A618-00B1FEE196FC}" type="presParOf" srcId="{50D0A641-71F7-4C3A-8A08-2AB7E6F599DE}" destId="{43F76C56-5FD1-413B-9B09-07CB3A4C491A}" srcOrd="2" destOrd="0" presId="urn:microsoft.com/office/officeart/2009/3/layout/HorizontalOrganizationChart"/>
    <dgm:cxn modelId="{9FE5DF7B-F4D0-4173-A332-387A4D9073FA}" type="presParOf" srcId="{9C293654-9365-4AEC-972F-AAFB11D27558}" destId="{498685E1-CE52-4855-AC42-6FFE781ECB9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9BC76-81E7-483D-9D69-A942C3F06BB9}">
      <dsp:nvSpPr>
        <dsp:cNvPr id="0" name=""/>
        <dsp:cNvSpPr/>
      </dsp:nvSpPr>
      <dsp:spPr>
        <a:xfrm>
          <a:off x="5412851" y="2403861"/>
          <a:ext cx="543742" cy="91440"/>
        </a:xfrm>
        <a:custGeom>
          <a:avLst/>
          <a:gdLst/>
          <a:ahLst/>
          <a:cxnLst/>
          <a:rect l="0" t="0" r="0" b="0"/>
          <a:pathLst>
            <a:path>
              <a:moveTo>
                <a:pt x="0" y="45720"/>
              </a:moveTo>
              <a:lnTo>
                <a:pt x="543742" y="45720"/>
              </a:lnTo>
            </a:path>
          </a:pathLst>
        </a:custGeom>
        <a:noFill/>
        <a:ln w="28575" cap="flat" cmpd="sng" algn="ctr">
          <a:solidFill>
            <a:schemeClr val="accent1"/>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48A75958-DEC3-4DD7-93C5-B4D6A3AC50FD}">
      <dsp:nvSpPr>
        <dsp:cNvPr id="0" name=""/>
        <dsp:cNvSpPr/>
      </dsp:nvSpPr>
      <dsp:spPr>
        <a:xfrm>
          <a:off x="2150396" y="1586204"/>
          <a:ext cx="543742" cy="863377"/>
        </a:xfrm>
        <a:custGeom>
          <a:avLst/>
          <a:gdLst/>
          <a:ahLst/>
          <a:cxnLst/>
          <a:rect l="0" t="0" r="0" b="0"/>
          <a:pathLst>
            <a:path>
              <a:moveTo>
                <a:pt x="0" y="0"/>
              </a:moveTo>
              <a:lnTo>
                <a:pt x="271871" y="0"/>
              </a:lnTo>
              <a:lnTo>
                <a:pt x="271871" y="863377"/>
              </a:lnTo>
              <a:lnTo>
                <a:pt x="543742" y="863377"/>
              </a:lnTo>
            </a:path>
          </a:pathLst>
        </a:custGeom>
        <a:noFill/>
        <a:ln w="28575" cap="flat" cmpd="sng" algn="ctr">
          <a:solidFill>
            <a:schemeClr val="accent1"/>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52255627-603F-485E-9CF0-6CC73DF65542}">
      <dsp:nvSpPr>
        <dsp:cNvPr id="0" name=""/>
        <dsp:cNvSpPr/>
      </dsp:nvSpPr>
      <dsp:spPr>
        <a:xfrm>
          <a:off x="5412851" y="677106"/>
          <a:ext cx="543742" cy="91440"/>
        </a:xfrm>
        <a:custGeom>
          <a:avLst/>
          <a:gdLst/>
          <a:ahLst/>
          <a:cxnLst/>
          <a:rect l="0" t="0" r="0" b="0"/>
          <a:pathLst>
            <a:path>
              <a:moveTo>
                <a:pt x="0" y="45720"/>
              </a:moveTo>
              <a:lnTo>
                <a:pt x="543742" y="45720"/>
              </a:lnTo>
            </a:path>
          </a:pathLst>
        </a:custGeom>
        <a:noFill/>
        <a:ln w="28575" cap="flat" cmpd="sng" algn="ctr">
          <a:solidFill>
            <a:schemeClr val="accent1"/>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80E3E403-3E14-45F7-89A8-A99D23F2BA0A}">
      <dsp:nvSpPr>
        <dsp:cNvPr id="0" name=""/>
        <dsp:cNvSpPr/>
      </dsp:nvSpPr>
      <dsp:spPr>
        <a:xfrm>
          <a:off x="2150396" y="722826"/>
          <a:ext cx="543742" cy="863377"/>
        </a:xfrm>
        <a:custGeom>
          <a:avLst/>
          <a:gdLst/>
          <a:ahLst/>
          <a:cxnLst/>
          <a:rect l="0" t="0" r="0" b="0"/>
          <a:pathLst>
            <a:path>
              <a:moveTo>
                <a:pt x="0" y="863377"/>
              </a:moveTo>
              <a:lnTo>
                <a:pt x="271871" y="863377"/>
              </a:lnTo>
              <a:lnTo>
                <a:pt x="271871" y="0"/>
              </a:lnTo>
              <a:lnTo>
                <a:pt x="543742" y="0"/>
              </a:lnTo>
            </a:path>
          </a:pathLst>
        </a:custGeom>
        <a:noFill/>
        <a:ln w="28575" cap="flat" cmpd="sng" algn="ctr">
          <a:solidFill>
            <a:schemeClr val="accent1"/>
          </a:solidFill>
          <a:prstDash val="solid"/>
          <a:miter lim="800000"/>
          <a:headEnd type="none" w="med" len="med"/>
          <a:tailEnd type="arrow" w="med" len="med"/>
        </a:ln>
        <a:effectLst/>
      </dsp:spPr>
      <dsp:style>
        <a:lnRef idx="2">
          <a:scrgbClr r="0" g="0" b="0"/>
        </a:lnRef>
        <a:fillRef idx="0">
          <a:scrgbClr r="0" g="0" b="0"/>
        </a:fillRef>
        <a:effectRef idx="0">
          <a:scrgbClr r="0" g="0" b="0"/>
        </a:effectRef>
        <a:fontRef idx="minor"/>
      </dsp:style>
    </dsp:sp>
    <dsp:sp modelId="{957B5651-B688-4762-B56C-599C49C400DE}">
      <dsp:nvSpPr>
        <dsp:cNvPr id="0" name=""/>
        <dsp:cNvSpPr/>
      </dsp:nvSpPr>
      <dsp:spPr>
        <a:xfrm>
          <a:off x="7615" y="892746"/>
          <a:ext cx="2142780" cy="1386915"/>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cs typeface="Times New Roman" panose="02020603050405020304" pitchFamily="18" charset="0"/>
            </a:rPr>
            <a:t>Types of channels </a:t>
          </a:r>
        </a:p>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cs typeface="Times New Roman" panose="02020603050405020304" pitchFamily="18" charset="0"/>
            </a:rPr>
            <a:t>based on material </a:t>
          </a:r>
          <a:endParaRPr lang="en-US" sz="1800" b="1" kern="1200" dirty="0"/>
        </a:p>
      </dsp:txBody>
      <dsp:txXfrm>
        <a:off x="75319" y="960450"/>
        <a:ext cx="2007372" cy="1251507"/>
      </dsp:txXfrm>
    </dsp:sp>
    <dsp:sp modelId="{90C064F6-EBA9-43D5-9933-A17099F5B5D5}">
      <dsp:nvSpPr>
        <dsp:cNvPr id="0" name=""/>
        <dsp:cNvSpPr/>
      </dsp:nvSpPr>
      <dsp:spPr>
        <a:xfrm>
          <a:off x="2694138" y="29368"/>
          <a:ext cx="2718712" cy="1386915"/>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cs typeface="Times New Roman" panose="02020603050405020304" pitchFamily="18" charset="0"/>
            </a:rPr>
            <a:t>Lined channels </a:t>
          </a:r>
        </a:p>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cs typeface="Times New Roman" panose="02020603050405020304" pitchFamily="18" charset="0"/>
            </a:rPr>
            <a:t>(Rigid boundary channels) </a:t>
          </a:r>
          <a:endParaRPr lang="en-US" sz="1800" b="1" kern="1200" dirty="0"/>
        </a:p>
      </dsp:txBody>
      <dsp:txXfrm>
        <a:off x="2761842" y="97072"/>
        <a:ext cx="2583304" cy="1251507"/>
      </dsp:txXfrm>
    </dsp:sp>
    <dsp:sp modelId="{F3242E02-FD47-48EC-B792-D81472716E3A}">
      <dsp:nvSpPr>
        <dsp:cNvPr id="0" name=""/>
        <dsp:cNvSpPr/>
      </dsp:nvSpPr>
      <dsp:spPr>
        <a:xfrm>
          <a:off x="5956593" y="29368"/>
          <a:ext cx="2718712" cy="1386915"/>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ea typeface="+mn-ea"/>
              <a:cs typeface="Times New Roman" panose="02020603050405020304" pitchFamily="18" charset="0"/>
            </a:rPr>
            <a:t>Minimum velocity </a:t>
          </a:r>
        </a:p>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ea typeface="+mn-ea"/>
              <a:cs typeface="Times New Roman" panose="02020603050405020304" pitchFamily="18" charset="0"/>
            </a:rPr>
            <a:t>to prevent sedimentation</a:t>
          </a:r>
        </a:p>
      </dsp:txBody>
      <dsp:txXfrm>
        <a:off x="6024297" y="97072"/>
        <a:ext cx="2583304" cy="1251507"/>
      </dsp:txXfrm>
    </dsp:sp>
    <dsp:sp modelId="{69CFE974-265E-4626-AFBA-7BEBF7198F1C}">
      <dsp:nvSpPr>
        <dsp:cNvPr id="0" name=""/>
        <dsp:cNvSpPr/>
      </dsp:nvSpPr>
      <dsp:spPr>
        <a:xfrm>
          <a:off x="2694138" y="1756123"/>
          <a:ext cx="2718712" cy="1386915"/>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cs typeface="Times New Roman" panose="02020603050405020304" pitchFamily="18" charset="0"/>
            </a:rPr>
            <a:t>Unlined channels </a:t>
          </a:r>
        </a:p>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cs typeface="Times New Roman" panose="02020603050405020304" pitchFamily="18" charset="0"/>
            </a:rPr>
            <a:t>(erodible or earthen channels)</a:t>
          </a:r>
          <a:endParaRPr lang="en-US" sz="1800" b="1" kern="1200" dirty="0"/>
        </a:p>
      </dsp:txBody>
      <dsp:txXfrm>
        <a:off x="2761842" y="1823827"/>
        <a:ext cx="2583304" cy="1251507"/>
      </dsp:txXfrm>
    </dsp:sp>
    <dsp:sp modelId="{68A3CD2D-0D9F-482F-BEC1-EFFEED987AB9}">
      <dsp:nvSpPr>
        <dsp:cNvPr id="0" name=""/>
        <dsp:cNvSpPr/>
      </dsp:nvSpPr>
      <dsp:spPr>
        <a:xfrm>
          <a:off x="5956593" y="1756123"/>
          <a:ext cx="2718712" cy="1386915"/>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ea typeface="+mn-ea"/>
              <a:cs typeface="Times New Roman" panose="02020603050405020304" pitchFamily="18" charset="0"/>
            </a:rPr>
            <a:t>Maximum velocity </a:t>
          </a:r>
        </a:p>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ea typeface="+mn-ea"/>
              <a:cs typeface="Times New Roman" panose="02020603050405020304" pitchFamily="18" charset="0"/>
            </a:rPr>
            <a:t>to prevent erosion </a:t>
          </a:r>
        </a:p>
      </dsp:txBody>
      <dsp:txXfrm>
        <a:off x="6024297" y="1823827"/>
        <a:ext cx="2583304" cy="125150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352" y="0"/>
            <a:ext cx="2919413" cy="4953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19412" cy="495300"/>
          </a:xfrm>
          <a:prstGeom prst="rect">
            <a:avLst/>
          </a:prstGeom>
        </p:spPr>
        <p:txBody>
          <a:bodyPr vert="horz" lIns="91440" tIns="45720" rIns="91440" bIns="45720" rtlCol="1"/>
          <a:lstStyle>
            <a:lvl1pPr algn="l">
              <a:defRPr sz="1200"/>
            </a:lvl1pPr>
          </a:lstStyle>
          <a:p>
            <a:fld id="{C9F11589-128C-4830-AD2C-8CA0F3B87D70}" type="datetime4">
              <a:rPr lang="en-US" smtClean="0"/>
              <a:t>May 22, 2022</a:t>
            </a:fld>
            <a:endParaRPr lang="ar-IQ"/>
          </a:p>
        </p:txBody>
      </p:sp>
      <p:sp>
        <p:nvSpPr>
          <p:cNvPr id="4" name="Footer Placeholder 3"/>
          <p:cNvSpPr>
            <a:spLocks noGrp="1"/>
          </p:cNvSpPr>
          <p:nvPr>
            <p:ph type="ftr" sz="quarter" idx="2"/>
          </p:nvPr>
        </p:nvSpPr>
        <p:spPr>
          <a:xfrm>
            <a:off x="3816352" y="9374188"/>
            <a:ext cx="2919413" cy="495300"/>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9374188"/>
            <a:ext cx="2919412" cy="495300"/>
          </a:xfrm>
          <a:prstGeom prst="rect">
            <a:avLst/>
          </a:prstGeom>
        </p:spPr>
        <p:txBody>
          <a:bodyPr vert="horz" lIns="91440" tIns="45720" rIns="91440" bIns="45720" rtlCol="1" anchor="b"/>
          <a:lstStyle>
            <a:lvl1pPr algn="l">
              <a:defRPr sz="1200"/>
            </a:lvl1pPr>
          </a:lstStyle>
          <a:p>
            <a:fld id="{981A6953-37ED-450D-A617-0E525E9C5580}" type="slidenum">
              <a:rPr lang="ar-IQ" smtClean="0"/>
              <a:t>‹#›</a:t>
            </a:fld>
            <a:endParaRPr lang="ar-IQ"/>
          </a:p>
        </p:txBody>
      </p:sp>
    </p:spTree>
    <p:extLst>
      <p:ext uri="{BB962C8B-B14F-4D97-AF65-F5344CB8AC3E}">
        <p14:creationId xmlns:p14="http://schemas.microsoft.com/office/powerpoint/2010/main" val="15919645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351" y="0"/>
            <a:ext cx="2919413" cy="4953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19412" cy="495300"/>
          </a:xfrm>
          <a:prstGeom prst="rect">
            <a:avLst/>
          </a:prstGeom>
        </p:spPr>
        <p:txBody>
          <a:bodyPr vert="horz" lIns="91440" tIns="45720" rIns="91440" bIns="45720" rtlCol="1"/>
          <a:lstStyle>
            <a:lvl1pPr algn="l">
              <a:defRPr sz="1200"/>
            </a:lvl1pPr>
          </a:lstStyle>
          <a:p>
            <a:fld id="{E15036D4-6974-4A4D-BDBF-EE038F6C26A6}" type="datetime4">
              <a:rPr lang="en-US" smtClean="0"/>
              <a:t>May 22, 2022</a:t>
            </a:fld>
            <a:endParaRPr lang="ar-IQ"/>
          </a:p>
        </p:txBody>
      </p:sp>
      <p:sp>
        <p:nvSpPr>
          <p:cNvPr id="4" name="Slide Image Placeholder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73101" y="4749802"/>
            <a:ext cx="5389563" cy="3886199"/>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16351" y="9374188"/>
            <a:ext cx="2919413" cy="4953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9374188"/>
            <a:ext cx="2919412" cy="495300"/>
          </a:xfrm>
          <a:prstGeom prst="rect">
            <a:avLst/>
          </a:prstGeom>
        </p:spPr>
        <p:txBody>
          <a:bodyPr vert="horz" lIns="91440" tIns="45720" rIns="91440" bIns="45720" rtlCol="1" anchor="b"/>
          <a:lstStyle>
            <a:lvl1pPr algn="l">
              <a:defRPr sz="1200"/>
            </a:lvl1pPr>
          </a:lstStyle>
          <a:p>
            <a:fld id="{768C8D9B-7E0B-4BE4-B16D-FE8F118D7937}" type="slidenum">
              <a:rPr lang="ar-IQ" smtClean="0"/>
              <a:t>‹#›</a:t>
            </a:fld>
            <a:endParaRPr lang="ar-IQ"/>
          </a:p>
        </p:txBody>
      </p:sp>
    </p:spTree>
    <p:extLst>
      <p:ext uri="{BB962C8B-B14F-4D97-AF65-F5344CB8AC3E}">
        <p14:creationId xmlns:p14="http://schemas.microsoft.com/office/powerpoint/2010/main" val="2467546834"/>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92" indent="0" algn="ctr">
              <a:buNone/>
              <a:defRPr sz="2000"/>
            </a:lvl2pPr>
            <a:lvl3pPr marL="914382" indent="0" algn="ctr">
              <a:buNone/>
              <a:defRPr sz="1800"/>
            </a:lvl3pPr>
            <a:lvl4pPr marL="1371572" indent="0" algn="ctr">
              <a:buNone/>
              <a:defRPr sz="1600"/>
            </a:lvl4pPr>
            <a:lvl5pPr marL="1828762" indent="0" algn="ctr">
              <a:buNone/>
              <a:defRPr sz="1600"/>
            </a:lvl5pPr>
            <a:lvl6pPr marL="2285954" indent="0" algn="ctr">
              <a:buNone/>
              <a:defRPr sz="1600"/>
            </a:lvl6pPr>
            <a:lvl7pPr marL="2743145" indent="0" algn="ctr">
              <a:buNone/>
              <a:defRPr sz="1600"/>
            </a:lvl7pPr>
            <a:lvl8pPr marL="3200335" indent="0" algn="ctr">
              <a:buNone/>
              <a:defRPr sz="1600"/>
            </a:lvl8pPr>
            <a:lvl9pPr marL="3657525"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A873B8-740C-452C-BEB5-1155BC8EF698}" type="datetime8">
              <a:rPr lang="ar-IQ" smtClean="0"/>
              <a:t>22 أيار، 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2891B7B-B084-43CE-8F58-545F5A783681}" type="slidenum">
              <a:rPr lang="ar-IQ" smtClean="0"/>
              <a:t>‹#›</a:t>
            </a:fld>
            <a:endParaRPr lang="ar-IQ"/>
          </a:p>
        </p:txBody>
      </p:sp>
    </p:spTree>
    <p:extLst>
      <p:ext uri="{BB962C8B-B14F-4D97-AF65-F5344CB8AC3E}">
        <p14:creationId xmlns:p14="http://schemas.microsoft.com/office/powerpoint/2010/main" val="366083472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0864D-83DB-4C02-958E-D254F25C0C29}" type="datetime8">
              <a:rPr lang="ar-IQ" smtClean="0"/>
              <a:t>22 أيار، 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2891B7B-B084-43CE-8F58-545F5A783681}" type="slidenum">
              <a:rPr lang="ar-IQ" smtClean="0"/>
              <a:t>‹#›</a:t>
            </a:fld>
            <a:endParaRPr lang="ar-IQ"/>
          </a:p>
        </p:txBody>
      </p:sp>
    </p:spTree>
    <p:extLst>
      <p:ext uri="{BB962C8B-B14F-4D97-AF65-F5344CB8AC3E}">
        <p14:creationId xmlns:p14="http://schemas.microsoft.com/office/powerpoint/2010/main" val="322783808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3"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1C02A6-4797-4808-8BFD-FA378874F9C7}" type="datetime8">
              <a:rPr lang="ar-IQ" smtClean="0"/>
              <a:t>22 أيار، 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2891B7B-B084-43CE-8F58-545F5A783681}" type="slidenum">
              <a:rPr lang="ar-IQ" smtClean="0"/>
              <a:t>‹#›</a:t>
            </a:fld>
            <a:endParaRPr lang="ar-IQ"/>
          </a:p>
        </p:txBody>
      </p:sp>
    </p:spTree>
    <p:extLst>
      <p:ext uri="{BB962C8B-B14F-4D97-AF65-F5344CB8AC3E}">
        <p14:creationId xmlns:p14="http://schemas.microsoft.com/office/powerpoint/2010/main" val="377449719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2ED4FB-D64A-4AE2-9708-8A4D4AB4BE28}" type="datetime8">
              <a:rPr lang="ar-IQ" smtClean="0"/>
              <a:t>22 أيار، 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2891B7B-B084-43CE-8F58-545F5A783681}" type="slidenum">
              <a:rPr lang="ar-IQ" smtClean="0"/>
              <a:t>‹#›</a:t>
            </a:fld>
            <a:endParaRPr lang="ar-IQ"/>
          </a:p>
        </p:txBody>
      </p:sp>
    </p:spTree>
    <p:extLst>
      <p:ext uri="{BB962C8B-B14F-4D97-AF65-F5344CB8AC3E}">
        <p14:creationId xmlns:p14="http://schemas.microsoft.com/office/powerpoint/2010/main" val="315513323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90" y="4589470"/>
            <a:ext cx="7886700" cy="1500187"/>
          </a:xfrm>
        </p:spPr>
        <p:txBody>
          <a:bodyPr/>
          <a:lstStyle>
            <a:lvl1pPr marL="0" indent="0">
              <a:buNone/>
              <a:defRPr sz="2400">
                <a:solidFill>
                  <a:schemeClr val="tx1"/>
                </a:solidFill>
              </a:defRPr>
            </a:lvl1pPr>
            <a:lvl2pPr marL="457192" indent="0">
              <a:buNone/>
              <a:defRPr sz="2000">
                <a:solidFill>
                  <a:schemeClr val="tx1">
                    <a:tint val="75000"/>
                  </a:schemeClr>
                </a:solidFill>
              </a:defRPr>
            </a:lvl2pPr>
            <a:lvl3pPr marL="914382" indent="0">
              <a:buNone/>
              <a:defRPr sz="1800">
                <a:solidFill>
                  <a:schemeClr val="tx1">
                    <a:tint val="75000"/>
                  </a:schemeClr>
                </a:solidFill>
              </a:defRPr>
            </a:lvl3pPr>
            <a:lvl4pPr marL="1371572" indent="0">
              <a:buNone/>
              <a:defRPr sz="1600">
                <a:solidFill>
                  <a:schemeClr val="tx1">
                    <a:tint val="75000"/>
                  </a:schemeClr>
                </a:solidFill>
              </a:defRPr>
            </a:lvl4pPr>
            <a:lvl5pPr marL="1828762" indent="0">
              <a:buNone/>
              <a:defRPr sz="1600">
                <a:solidFill>
                  <a:schemeClr val="tx1">
                    <a:tint val="75000"/>
                  </a:schemeClr>
                </a:solidFill>
              </a:defRPr>
            </a:lvl5pPr>
            <a:lvl6pPr marL="2285954" indent="0">
              <a:buNone/>
              <a:defRPr sz="1600">
                <a:solidFill>
                  <a:schemeClr val="tx1">
                    <a:tint val="75000"/>
                  </a:schemeClr>
                </a:solidFill>
              </a:defRPr>
            </a:lvl6pPr>
            <a:lvl7pPr marL="2743145" indent="0">
              <a:buNone/>
              <a:defRPr sz="1600">
                <a:solidFill>
                  <a:schemeClr val="tx1">
                    <a:tint val="75000"/>
                  </a:schemeClr>
                </a:solidFill>
              </a:defRPr>
            </a:lvl7pPr>
            <a:lvl8pPr marL="3200335" indent="0">
              <a:buNone/>
              <a:defRPr sz="1600">
                <a:solidFill>
                  <a:schemeClr val="tx1">
                    <a:tint val="75000"/>
                  </a:schemeClr>
                </a:solidFill>
              </a:defRPr>
            </a:lvl8pPr>
            <a:lvl9pPr marL="365752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A6EF9-D210-4736-B86C-35028928FB7A}" type="datetime8">
              <a:rPr lang="ar-IQ" smtClean="0"/>
              <a:t>22 أيار، 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2891B7B-B084-43CE-8F58-545F5A783681}" type="slidenum">
              <a:rPr lang="ar-IQ" smtClean="0"/>
              <a:t>‹#›</a:t>
            </a:fld>
            <a:endParaRPr lang="ar-IQ"/>
          </a:p>
        </p:txBody>
      </p:sp>
    </p:spTree>
    <p:extLst>
      <p:ext uri="{BB962C8B-B14F-4D97-AF65-F5344CB8AC3E}">
        <p14:creationId xmlns:p14="http://schemas.microsoft.com/office/powerpoint/2010/main" val="42570439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A72617-A3E9-4861-9534-2F2E5B609201}" type="datetime8">
              <a:rPr lang="ar-IQ" smtClean="0"/>
              <a:t>22 أيار، 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2891B7B-B084-43CE-8F58-545F5A783681}" type="slidenum">
              <a:rPr lang="ar-IQ" smtClean="0"/>
              <a:t>‹#›</a:t>
            </a:fld>
            <a:endParaRPr lang="ar-IQ"/>
          </a:p>
        </p:txBody>
      </p:sp>
    </p:spTree>
    <p:extLst>
      <p:ext uri="{BB962C8B-B14F-4D97-AF65-F5344CB8AC3E}">
        <p14:creationId xmlns:p14="http://schemas.microsoft.com/office/powerpoint/2010/main" val="252607903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4"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92" indent="0">
              <a:buNone/>
              <a:defRPr sz="2000" b="1"/>
            </a:lvl2pPr>
            <a:lvl3pPr marL="914382" indent="0">
              <a:buNone/>
              <a:defRPr sz="1800" b="1"/>
            </a:lvl3pPr>
            <a:lvl4pPr marL="1371572" indent="0">
              <a:buNone/>
              <a:defRPr sz="1600" b="1"/>
            </a:lvl4pPr>
            <a:lvl5pPr marL="1828762" indent="0">
              <a:buNone/>
              <a:defRPr sz="1600" b="1"/>
            </a:lvl5pPr>
            <a:lvl6pPr marL="2285954" indent="0">
              <a:buNone/>
              <a:defRPr sz="1600" b="1"/>
            </a:lvl6pPr>
            <a:lvl7pPr marL="2743145" indent="0">
              <a:buNone/>
              <a:defRPr sz="1600" b="1"/>
            </a:lvl7pPr>
            <a:lvl8pPr marL="3200335" indent="0">
              <a:buNone/>
              <a:defRPr sz="1600" b="1"/>
            </a:lvl8pPr>
            <a:lvl9pPr marL="3657525"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92" indent="0">
              <a:buNone/>
              <a:defRPr sz="2000" b="1"/>
            </a:lvl2pPr>
            <a:lvl3pPr marL="914382" indent="0">
              <a:buNone/>
              <a:defRPr sz="1800" b="1"/>
            </a:lvl3pPr>
            <a:lvl4pPr marL="1371572" indent="0">
              <a:buNone/>
              <a:defRPr sz="1600" b="1"/>
            </a:lvl4pPr>
            <a:lvl5pPr marL="1828762" indent="0">
              <a:buNone/>
              <a:defRPr sz="1600" b="1"/>
            </a:lvl5pPr>
            <a:lvl6pPr marL="2285954" indent="0">
              <a:buNone/>
              <a:defRPr sz="1600" b="1"/>
            </a:lvl6pPr>
            <a:lvl7pPr marL="2743145" indent="0">
              <a:buNone/>
              <a:defRPr sz="1600" b="1"/>
            </a:lvl7pPr>
            <a:lvl8pPr marL="3200335" indent="0">
              <a:buNone/>
              <a:defRPr sz="1600" b="1"/>
            </a:lvl8pPr>
            <a:lvl9pPr marL="365752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69306-6222-4818-B3E0-03E61CEA3444}" type="datetime8">
              <a:rPr lang="ar-IQ" smtClean="0"/>
              <a:t>22 أيار، 22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2891B7B-B084-43CE-8F58-545F5A783681}" type="slidenum">
              <a:rPr lang="ar-IQ" smtClean="0"/>
              <a:t>‹#›</a:t>
            </a:fld>
            <a:endParaRPr lang="ar-IQ"/>
          </a:p>
        </p:txBody>
      </p:sp>
    </p:spTree>
    <p:extLst>
      <p:ext uri="{BB962C8B-B14F-4D97-AF65-F5344CB8AC3E}">
        <p14:creationId xmlns:p14="http://schemas.microsoft.com/office/powerpoint/2010/main" val="110033376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DC4F0E-38EE-4226-8C86-AB7FF08A6402}" type="datetime8">
              <a:rPr lang="ar-IQ" smtClean="0"/>
              <a:t>22 أيار، 22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2891B7B-B084-43CE-8F58-545F5A783681}" type="slidenum">
              <a:rPr lang="ar-IQ" smtClean="0"/>
              <a:t>‹#›</a:t>
            </a:fld>
            <a:endParaRPr lang="ar-IQ"/>
          </a:p>
        </p:txBody>
      </p:sp>
    </p:spTree>
    <p:extLst>
      <p:ext uri="{BB962C8B-B14F-4D97-AF65-F5344CB8AC3E}">
        <p14:creationId xmlns:p14="http://schemas.microsoft.com/office/powerpoint/2010/main" val="158656415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9C34D-46D5-484B-8C0F-08D5822F1A3B}" type="datetime8">
              <a:rPr lang="ar-IQ" smtClean="0"/>
              <a:t>22 أيار، 22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2891B7B-B084-43CE-8F58-545F5A783681}" type="slidenum">
              <a:rPr lang="ar-IQ" smtClean="0"/>
              <a:t>‹#›</a:t>
            </a:fld>
            <a:endParaRPr lang="ar-IQ"/>
          </a:p>
        </p:txBody>
      </p:sp>
    </p:spTree>
    <p:extLst>
      <p:ext uri="{BB962C8B-B14F-4D97-AF65-F5344CB8AC3E}">
        <p14:creationId xmlns:p14="http://schemas.microsoft.com/office/powerpoint/2010/main" val="10698433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600"/>
            </a:lvl1pPr>
            <a:lvl2pPr marL="457192" indent="0">
              <a:buNone/>
              <a:defRPr sz="1400"/>
            </a:lvl2pPr>
            <a:lvl3pPr marL="914382" indent="0">
              <a:buNone/>
              <a:defRPr sz="1200"/>
            </a:lvl3pPr>
            <a:lvl4pPr marL="1371572" indent="0">
              <a:buNone/>
              <a:defRPr sz="1000"/>
            </a:lvl4pPr>
            <a:lvl5pPr marL="1828762" indent="0">
              <a:buNone/>
              <a:defRPr sz="1000"/>
            </a:lvl5pPr>
            <a:lvl6pPr marL="2285954" indent="0">
              <a:buNone/>
              <a:defRPr sz="1000"/>
            </a:lvl6pPr>
            <a:lvl7pPr marL="2743145" indent="0">
              <a:buNone/>
              <a:defRPr sz="1000"/>
            </a:lvl7pPr>
            <a:lvl8pPr marL="3200335" indent="0">
              <a:buNone/>
              <a:defRPr sz="1000"/>
            </a:lvl8pPr>
            <a:lvl9pPr marL="365752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25C13A-3596-4277-97B2-9E5A6AFA43D3}" type="datetime8">
              <a:rPr lang="ar-IQ" smtClean="0"/>
              <a:t>22 أيار، 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2891B7B-B084-43CE-8F58-545F5A783681}" type="slidenum">
              <a:rPr lang="ar-IQ" smtClean="0"/>
              <a:t>‹#›</a:t>
            </a:fld>
            <a:endParaRPr lang="ar-IQ"/>
          </a:p>
        </p:txBody>
      </p:sp>
    </p:spTree>
    <p:extLst>
      <p:ext uri="{BB962C8B-B14F-4D97-AF65-F5344CB8AC3E}">
        <p14:creationId xmlns:p14="http://schemas.microsoft.com/office/powerpoint/2010/main" val="334705044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192" indent="0">
              <a:buNone/>
              <a:defRPr sz="2800"/>
            </a:lvl2pPr>
            <a:lvl3pPr marL="914382" indent="0">
              <a:buNone/>
              <a:defRPr sz="2400"/>
            </a:lvl3pPr>
            <a:lvl4pPr marL="1371572" indent="0">
              <a:buNone/>
              <a:defRPr sz="2000"/>
            </a:lvl4pPr>
            <a:lvl5pPr marL="1828762" indent="0">
              <a:buNone/>
              <a:defRPr sz="2000"/>
            </a:lvl5pPr>
            <a:lvl6pPr marL="2285954" indent="0">
              <a:buNone/>
              <a:defRPr sz="2000"/>
            </a:lvl6pPr>
            <a:lvl7pPr marL="2743145" indent="0">
              <a:buNone/>
              <a:defRPr sz="2000"/>
            </a:lvl7pPr>
            <a:lvl8pPr marL="3200335" indent="0">
              <a:buNone/>
              <a:defRPr sz="2000"/>
            </a:lvl8pPr>
            <a:lvl9pPr marL="3657525"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600"/>
            </a:lvl1pPr>
            <a:lvl2pPr marL="457192" indent="0">
              <a:buNone/>
              <a:defRPr sz="1400"/>
            </a:lvl2pPr>
            <a:lvl3pPr marL="914382" indent="0">
              <a:buNone/>
              <a:defRPr sz="1200"/>
            </a:lvl3pPr>
            <a:lvl4pPr marL="1371572" indent="0">
              <a:buNone/>
              <a:defRPr sz="1000"/>
            </a:lvl4pPr>
            <a:lvl5pPr marL="1828762" indent="0">
              <a:buNone/>
              <a:defRPr sz="1000"/>
            </a:lvl5pPr>
            <a:lvl6pPr marL="2285954" indent="0">
              <a:buNone/>
              <a:defRPr sz="1000"/>
            </a:lvl6pPr>
            <a:lvl7pPr marL="2743145" indent="0">
              <a:buNone/>
              <a:defRPr sz="1000"/>
            </a:lvl7pPr>
            <a:lvl8pPr marL="3200335" indent="0">
              <a:buNone/>
              <a:defRPr sz="1000"/>
            </a:lvl8pPr>
            <a:lvl9pPr marL="365752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57F65E-0FE6-44CB-8139-C4CADE397B62}" type="datetime8">
              <a:rPr lang="ar-IQ" smtClean="0"/>
              <a:t>22 أيار، 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2891B7B-B084-43CE-8F58-545F5A783681}" type="slidenum">
              <a:rPr lang="ar-IQ" smtClean="0"/>
              <a:t>‹#›</a:t>
            </a:fld>
            <a:endParaRPr lang="ar-IQ"/>
          </a:p>
        </p:txBody>
      </p:sp>
    </p:spTree>
    <p:extLst>
      <p:ext uri="{BB962C8B-B14F-4D97-AF65-F5344CB8AC3E}">
        <p14:creationId xmlns:p14="http://schemas.microsoft.com/office/powerpoint/2010/main" val="161950513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E338D-F523-4243-9628-160B6CF28C81}" type="datetime8">
              <a:rPr lang="ar-IQ" smtClean="0"/>
              <a:t>22 أيار، 22</a:t>
            </a:fld>
            <a:endParaRPr lang="ar-IQ"/>
          </a:p>
        </p:txBody>
      </p:sp>
      <p:sp>
        <p:nvSpPr>
          <p:cNvPr id="5" name="Footer Placeholder 4"/>
          <p:cNvSpPr>
            <a:spLocks noGrp="1"/>
          </p:cNvSpPr>
          <p:nvPr>
            <p:ph type="ftr" sz="quarter" idx="3"/>
          </p:nvPr>
        </p:nvSpPr>
        <p:spPr>
          <a:xfrm>
            <a:off x="3028952"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91B7B-B084-43CE-8F58-545F5A783681}" type="slidenum">
              <a:rPr lang="ar-IQ" smtClean="0"/>
              <a:t>‹#›</a:t>
            </a:fld>
            <a:endParaRPr lang="ar-IQ"/>
          </a:p>
        </p:txBody>
      </p:sp>
    </p:spTree>
    <p:extLst>
      <p:ext uri="{BB962C8B-B14F-4D97-AF65-F5344CB8AC3E}">
        <p14:creationId xmlns:p14="http://schemas.microsoft.com/office/powerpoint/2010/main" val="4196488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hf sldNum="0" hdr="0" ftr="0" dt="0"/>
  <p:txStyles>
    <p:titleStyle>
      <a:lvl1pPr algn="l" defTabSz="914382"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r" defTabSz="914382"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6" indent="-228595" algn="r" defTabSz="914382"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7" indent="-228595" algn="r" defTabSz="914382"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7" indent="-228595" algn="r" defTabSz="914382"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8" indent="-228595" algn="r" defTabSz="914382"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8" indent="-228595" algn="r" defTabSz="914382"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0" indent="-228595" algn="r" defTabSz="914382"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0" indent="-228595" algn="r" defTabSz="914382"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0" indent="-228595" algn="r" defTabSz="914382"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382" rtl="1" eaLnBrk="1" latinLnBrk="0" hangingPunct="1">
        <a:defRPr sz="1800" kern="1200">
          <a:solidFill>
            <a:schemeClr val="tx1"/>
          </a:solidFill>
          <a:latin typeface="+mn-lt"/>
          <a:ea typeface="+mn-ea"/>
          <a:cs typeface="+mn-cs"/>
        </a:defRPr>
      </a:lvl1pPr>
      <a:lvl2pPr marL="457192" algn="r" defTabSz="914382" rtl="1" eaLnBrk="1" latinLnBrk="0" hangingPunct="1">
        <a:defRPr sz="1800" kern="1200">
          <a:solidFill>
            <a:schemeClr val="tx1"/>
          </a:solidFill>
          <a:latin typeface="+mn-lt"/>
          <a:ea typeface="+mn-ea"/>
          <a:cs typeface="+mn-cs"/>
        </a:defRPr>
      </a:lvl2pPr>
      <a:lvl3pPr marL="914382" algn="r" defTabSz="914382" rtl="1" eaLnBrk="1" latinLnBrk="0" hangingPunct="1">
        <a:defRPr sz="1800" kern="1200">
          <a:solidFill>
            <a:schemeClr val="tx1"/>
          </a:solidFill>
          <a:latin typeface="+mn-lt"/>
          <a:ea typeface="+mn-ea"/>
          <a:cs typeface="+mn-cs"/>
        </a:defRPr>
      </a:lvl3pPr>
      <a:lvl4pPr marL="1371572" algn="r" defTabSz="914382" rtl="1" eaLnBrk="1" latinLnBrk="0" hangingPunct="1">
        <a:defRPr sz="1800" kern="1200">
          <a:solidFill>
            <a:schemeClr val="tx1"/>
          </a:solidFill>
          <a:latin typeface="+mn-lt"/>
          <a:ea typeface="+mn-ea"/>
          <a:cs typeface="+mn-cs"/>
        </a:defRPr>
      </a:lvl4pPr>
      <a:lvl5pPr marL="1828762" algn="r" defTabSz="914382" rtl="1" eaLnBrk="1" latinLnBrk="0" hangingPunct="1">
        <a:defRPr sz="1800" kern="1200">
          <a:solidFill>
            <a:schemeClr val="tx1"/>
          </a:solidFill>
          <a:latin typeface="+mn-lt"/>
          <a:ea typeface="+mn-ea"/>
          <a:cs typeface="+mn-cs"/>
        </a:defRPr>
      </a:lvl5pPr>
      <a:lvl6pPr marL="2285954" algn="r" defTabSz="914382" rtl="1" eaLnBrk="1" latinLnBrk="0" hangingPunct="1">
        <a:defRPr sz="1800" kern="1200">
          <a:solidFill>
            <a:schemeClr val="tx1"/>
          </a:solidFill>
          <a:latin typeface="+mn-lt"/>
          <a:ea typeface="+mn-ea"/>
          <a:cs typeface="+mn-cs"/>
        </a:defRPr>
      </a:lvl6pPr>
      <a:lvl7pPr marL="2743145" algn="r" defTabSz="914382" rtl="1" eaLnBrk="1" latinLnBrk="0" hangingPunct="1">
        <a:defRPr sz="1800" kern="1200">
          <a:solidFill>
            <a:schemeClr val="tx1"/>
          </a:solidFill>
          <a:latin typeface="+mn-lt"/>
          <a:ea typeface="+mn-ea"/>
          <a:cs typeface="+mn-cs"/>
        </a:defRPr>
      </a:lvl7pPr>
      <a:lvl8pPr marL="3200335" algn="r" defTabSz="914382" rtl="1" eaLnBrk="1" latinLnBrk="0" hangingPunct="1">
        <a:defRPr sz="1800" kern="1200">
          <a:solidFill>
            <a:schemeClr val="tx1"/>
          </a:solidFill>
          <a:latin typeface="+mn-lt"/>
          <a:ea typeface="+mn-ea"/>
          <a:cs typeface="+mn-cs"/>
        </a:defRPr>
      </a:lvl8pPr>
      <a:lvl9pPr marL="3657525" algn="r" defTabSz="914382"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image" Target="../media/image413.png"/><Relationship Id="rId1" Type="http://schemas.openxmlformats.org/officeDocument/2006/relationships/slideLayout" Target="../slideLayouts/slideLayout1.xml"/><Relationship Id="rId6" Type="http://schemas.openxmlformats.org/officeDocument/2006/relationships/image" Target="../media/image710.png"/><Relationship Id="rId5" Type="http://schemas.openxmlformats.org/officeDocument/2006/relationships/image" Target="../media/image142.png"/><Relationship Id="rId4" Type="http://schemas.openxmlformats.org/officeDocument/2006/relationships/image" Target="../media/image6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00.png"/><Relationship Id="rId3" Type="http://schemas.openxmlformats.org/officeDocument/2006/relationships/image" Target="../media/image91.png"/><Relationship Id="rId7" Type="http://schemas.openxmlformats.org/officeDocument/2006/relationships/image" Target="../media/image131.png"/><Relationship Id="rId2" Type="http://schemas.openxmlformats.org/officeDocument/2006/relationships/image" Target="../media/image800.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0.png"/><Relationship Id="rId10" Type="http://schemas.openxmlformats.org/officeDocument/2006/relationships/image" Target="../media/image130.png"/><Relationship Id="rId4" Type="http://schemas.openxmlformats.org/officeDocument/2006/relationships/image" Target="../media/image101.png"/><Relationship Id="rId9" Type="http://schemas.openxmlformats.org/officeDocument/2006/relationships/image" Target="../media/image100.png"/></Relationships>
</file>

<file path=ppt/slides/_rels/slide14.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50.png"/><Relationship Id="rId3" Type="http://schemas.openxmlformats.org/officeDocument/2006/relationships/image" Target="../media/image150.png"/><Relationship Id="rId7" Type="http://schemas.openxmlformats.org/officeDocument/2006/relationships/image" Target="../media/image190.png"/><Relationship Id="rId12" Type="http://schemas.openxmlformats.org/officeDocument/2006/relationships/image" Target="../media/image240.png"/><Relationship Id="rId2" Type="http://schemas.openxmlformats.org/officeDocument/2006/relationships/image" Target="../media/image140.png"/><Relationship Id="rId16"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image" Target="../media/image230.png"/><Relationship Id="rId5" Type="http://schemas.openxmlformats.org/officeDocument/2006/relationships/image" Target="../media/image170.png"/><Relationship Id="rId15" Type="http://schemas.openxmlformats.org/officeDocument/2006/relationships/image" Target="../media/image270.png"/><Relationship Id="rId10" Type="http://schemas.openxmlformats.org/officeDocument/2006/relationships/image" Target="../media/image220.png"/><Relationship Id="rId4" Type="http://schemas.openxmlformats.org/officeDocument/2006/relationships/image" Target="../media/image160.png"/><Relationship Id="rId9" Type="http://schemas.openxmlformats.org/officeDocument/2006/relationships/image" Target="../media/image211.png"/><Relationship Id="rId14" Type="http://schemas.openxmlformats.org/officeDocument/2006/relationships/image" Target="../media/image260.png"/></Relationships>
</file>

<file path=ppt/slides/_rels/slide15.xml.rels><?xml version="1.0" encoding="UTF-8" standalone="yes"?>
<Relationships xmlns="http://schemas.openxmlformats.org/package/2006/relationships"><Relationship Id="rId8" Type="http://schemas.openxmlformats.org/officeDocument/2006/relationships/image" Target="../media/image351.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38.png"/><Relationship Id="rId5" Type="http://schemas.openxmlformats.org/officeDocument/2006/relationships/image" Target="../media/image320.png"/><Relationship Id="rId10" Type="http://schemas.openxmlformats.org/officeDocument/2006/relationships/image" Target="../media/image372.png"/><Relationship Id="rId4" Type="http://schemas.openxmlformats.org/officeDocument/2006/relationships/image" Target="../media/image311.png"/><Relationship Id="rId9" Type="http://schemas.openxmlformats.org/officeDocument/2006/relationships/image" Target="../media/image362.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4.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411.png"/><Relationship Id="rId3" Type="http://schemas.openxmlformats.org/officeDocument/2006/relationships/image" Target="../media/image361.png"/><Relationship Id="rId7" Type="http://schemas.openxmlformats.org/officeDocument/2006/relationships/image" Target="../media/image403.png"/><Relationship Id="rId2" Type="http://schemas.openxmlformats.org/officeDocument/2006/relationships/image" Target="../media/image350.png"/><Relationship Id="rId1" Type="http://schemas.openxmlformats.org/officeDocument/2006/relationships/slideLayout" Target="../slideLayouts/slideLayout1.xml"/><Relationship Id="rId6" Type="http://schemas.openxmlformats.org/officeDocument/2006/relationships/image" Target="../media/image390.png"/><Relationship Id="rId5" Type="http://schemas.openxmlformats.org/officeDocument/2006/relationships/image" Target="../media/image381.png"/><Relationship Id="rId10" Type="http://schemas.openxmlformats.org/officeDocument/2006/relationships/image" Target="../media/image430.png"/><Relationship Id="rId4" Type="http://schemas.openxmlformats.org/officeDocument/2006/relationships/image" Target="../media/image371.png"/><Relationship Id="rId9" Type="http://schemas.openxmlformats.org/officeDocument/2006/relationships/image" Target="../media/image42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2.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1.png"/><Relationship Id="rId3" Type="http://schemas.openxmlformats.org/officeDocument/2006/relationships/image" Target="../media/image412.png"/><Relationship Id="rId7" Type="http://schemas.openxmlformats.org/officeDocument/2006/relationships/image" Target="../media/image451.png"/><Relationship Id="rId2" Type="http://schemas.openxmlformats.org/officeDocument/2006/relationships/image" Target="../media/image402.png"/><Relationship Id="rId1" Type="http://schemas.openxmlformats.org/officeDocument/2006/relationships/slideLayout" Target="../slideLayouts/slideLayout1.xml"/><Relationship Id="rId6" Type="http://schemas.openxmlformats.org/officeDocument/2006/relationships/image" Target="../media/image440.png"/><Relationship Id="rId5" Type="http://schemas.openxmlformats.org/officeDocument/2006/relationships/image" Target="../media/image431.png"/><Relationship Id="rId4" Type="http://schemas.openxmlformats.org/officeDocument/2006/relationships/image" Target="../media/image421.png"/><Relationship Id="rId9" Type="http://schemas.openxmlformats.org/officeDocument/2006/relationships/image" Target="../media/image471.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50.png"/><Relationship Id="rId7" Type="http://schemas.openxmlformats.org/officeDocument/2006/relationships/image" Target="../media/image470.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10.png"/><Relationship Id="rId5" Type="http://schemas.openxmlformats.org/officeDocument/2006/relationships/image" Target="../media/image410.png"/><Relationship Id="rId4" Type="http://schemas.openxmlformats.org/officeDocument/2006/relationships/image" Target="../media/image400.png"/><Relationship Id="rId9" Type="http://schemas.openxmlformats.org/officeDocument/2006/relationships/image" Target="../media/image360.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58.png"/><Relationship Id="rId2" Type="http://schemas.openxmlformats.org/officeDocument/2006/relationships/image" Target="../media/image500.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8" Type="http://schemas.openxmlformats.org/officeDocument/2006/relationships/image" Target="../media/image560.png"/><Relationship Id="rId3" Type="http://schemas.openxmlformats.org/officeDocument/2006/relationships/image" Target="../media/image450.png"/><Relationship Id="rId7" Type="http://schemas.openxmlformats.org/officeDocument/2006/relationships/image" Target="../media/image580.png"/><Relationship Id="rId2" Type="http://schemas.openxmlformats.org/officeDocument/2006/relationships/image" Target="../media/image380.png"/><Relationship Id="rId1" Type="http://schemas.openxmlformats.org/officeDocument/2006/relationships/slideLayout" Target="../slideLayouts/slideLayout1.xml"/><Relationship Id="rId6" Type="http://schemas.openxmlformats.org/officeDocument/2006/relationships/image" Target="../media/image460.png"/><Relationship Id="rId5" Type="http://schemas.openxmlformats.org/officeDocument/2006/relationships/image" Target="../media/image410.png"/><Relationship Id="rId4" Type="http://schemas.openxmlformats.org/officeDocument/2006/relationships/image" Target="../media/image400.png"/><Relationship Id="rId9" Type="http://schemas.openxmlformats.org/officeDocument/2006/relationships/image" Target="../media/image590.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0.png"/><Relationship Id="rId7" Type="http://schemas.openxmlformats.org/officeDocument/2006/relationships/image" Target="../media/image66.png"/><Relationship Id="rId2" Type="http://schemas.openxmlformats.org/officeDocument/2006/relationships/image" Target="../media/image610.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36.png"/><Relationship Id="rId4" Type="http://schemas.openxmlformats.org/officeDocument/2006/relationships/image" Target="../media/image63.png"/><Relationship Id="rId9" Type="http://schemas.openxmlformats.org/officeDocument/2006/relationships/image" Target="../media/image68.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62.png"/><Relationship Id="rId2" Type="http://schemas.openxmlformats.org/officeDocument/2006/relationships/image" Target="../media/image37.png"/><Relationship Id="rId16"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4.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2.png"/><Relationship Id="rId7" Type="http://schemas.openxmlformats.org/officeDocument/2006/relationships/image" Target="../media/image613.png"/><Relationship Id="rId2" Type="http://schemas.openxmlformats.org/officeDocument/2006/relationships/image" Target="../media/image112.png"/><Relationship Id="rId1" Type="http://schemas.openxmlformats.org/officeDocument/2006/relationships/slideLayout" Target="../slideLayouts/slideLayout1.xml"/><Relationship Id="rId6" Type="http://schemas.openxmlformats.org/officeDocument/2006/relationships/image" Target="../media/image512.png"/><Relationship Id="rId5" Type="http://schemas.openxmlformats.org/officeDocument/2006/relationships/image" Target="../media/image332.png"/><Relationship Id="rId4" Type="http://schemas.openxmlformats.org/officeDocument/2006/relationships/image" Target="../media/image312.png"/></Relationships>
</file>

<file path=ppt/slides/_rels/slide31.xml.rels><?xml version="1.0" encoding="UTF-8" standalone="yes"?>
<Relationships xmlns="http://schemas.openxmlformats.org/package/2006/relationships"><Relationship Id="rId2" Type="http://schemas.openxmlformats.org/officeDocument/2006/relationships/image" Target="../media/image7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11.png"/><Relationship Id="rId1" Type="http://schemas.openxmlformats.org/officeDocument/2006/relationships/slideLayout" Target="../slideLayouts/slideLayout1.xml"/><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22.png"/><Relationship Id="rId1" Type="http://schemas.openxmlformats.org/officeDocument/2006/relationships/slideLayout" Target="../slideLayouts/slideLayout1.xml"/><Relationship Id="rId5" Type="http://schemas.openxmlformats.org/officeDocument/2006/relationships/image" Target="../media/image342.png"/><Relationship Id="rId4" Type="http://schemas.openxmlformats.org/officeDocument/2006/relationships/image" Target="../media/image141.png"/></Relationships>
</file>

<file path=ppt/slides/_rels/slide34.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213.png"/><Relationship Id="rId1" Type="http://schemas.openxmlformats.org/officeDocument/2006/relationships/slideLayout" Target="../slideLayouts/slideLayout1.xml"/><Relationship Id="rId4" Type="http://schemas.openxmlformats.org/officeDocument/2006/relationships/image" Target="../media/image353.png"/></Relationships>
</file>

<file path=ppt/slides/_rels/slide3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111.png"/><Relationship Id="rId7" Type="http://schemas.openxmlformats.org/officeDocument/2006/relationships/image" Target="../media/image201.png"/><Relationship Id="rId12" Type="http://schemas.openxmlformats.org/officeDocument/2006/relationships/image" Target="../media/image74.png"/><Relationship Id="rId2" Type="http://schemas.openxmlformats.org/officeDocument/2006/relationships/chart" Target="../charts/chart1.xml"/><Relationship Id="rId16" Type="http://schemas.openxmlformats.org/officeDocument/2006/relationships/image" Target="../media/image30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3.png"/><Relationship Id="rId5" Type="http://schemas.openxmlformats.org/officeDocument/2006/relationships/image" Target="../media/image173.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152.png"/><Relationship Id="rId9" Type="http://schemas.openxmlformats.org/officeDocument/2006/relationships/image" Target="../media/image71.png"/><Relationship Id="rId14" Type="http://schemas.openxmlformats.org/officeDocument/2006/relationships/image" Target="../media/image76.png"/></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image" Target="../media/image7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1.png"/><Relationship Id="rId7" Type="http://schemas.openxmlformats.org/officeDocument/2006/relationships/image" Target="../media/image790.png"/><Relationship Id="rId12" Type="http://schemas.openxmlformats.org/officeDocument/2006/relationships/image" Target="../media/image84.png"/><Relationship Id="rId2" Type="http://schemas.openxmlformats.org/officeDocument/2006/relationships/image" Target="../media/image741.png"/><Relationship Id="rId1" Type="http://schemas.openxmlformats.org/officeDocument/2006/relationships/slideLayout" Target="../slideLayouts/slideLayout1.xml"/><Relationship Id="rId6" Type="http://schemas.openxmlformats.org/officeDocument/2006/relationships/image" Target="../media/image781.png"/><Relationship Id="rId11" Type="http://schemas.openxmlformats.org/officeDocument/2006/relationships/image" Target="../media/image83.png"/><Relationship Id="rId5" Type="http://schemas.openxmlformats.org/officeDocument/2006/relationships/image" Target="../media/image770.png"/><Relationship Id="rId1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image" Target="../media/image761.png"/><Relationship Id="rId9" Type="http://schemas.openxmlformats.org/officeDocument/2006/relationships/image" Target="../media/image81.png"/><Relationship Id="rId14" Type="http://schemas.openxmlformats.org/officeDocument/2006/relationships/image" Target="../media/image86.png"/></Relationships>
</file>

<file path=ppt/slides/_rels/slide41.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3.png"/><Relationship Id="rId3" Type="http://schemas.openxmlformats.org/officeDocument/2006/relationships/image" Target="../media/image89.png"/><Relationship Id="rId7" Type="http://schemas.openxmlformats.org/officeDocument/2006/relationships/image" Target="../media/image94.png"/><Relationship Id="rId12" Type="http://schemas.openxmlformats.org/officeDocument/2006/relationships/image" Target="../media/image102.png"/><Relationship Id="rId2"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9.png"/><Relationship Id="rId5" Type="http://schemas.openxmlformats.org/officeDocument/2006/relationships/image" Target="../media/image92.png"/><Relationship Id="rId15" Type="http://schemas.openxmlformats.org/officeDocument/2006/relationships/image" Target="../media/image106.png"/><Relationship Id="rId10" Type="http://schemas.openxmlformats.org/officeDocument/2006/relationships/image" Target="../media/image98.png"/><Relationship Id="rId4" Type="http://schemas.openxmlformats.org/officeDocument/2006/relationships/image" Target="../media/image90.png"/><Relationship Id="rId9" Type="http://schemas.openxmlformats.org/officeDocument/2006/relationships/image" Target="../media/image96.png"/><Relationship Id="rId14" Type="http://schemas.openxmlformats.org/officeDocument/2006/relationships/image" Target="../media/image105.png"/></Relationships>
</file>

<file path=ppt/slides/_rels/slide42.xml.rels><?xml version="1.0" encoding="UTF-8" standalone="yes"?>
<Relationships xmlns="http://schemas.openxmlformats.org/package/2006/relationships"><Relationship Id="rId3" Type="http://schemas.openxmlformats.org/officeDocument/2006/relationships/image" Target="../media/image621.png"/><Relationship Id="rId2" Type="http://schemas.openxmlformats.org/officeDocument/2006/relationships/image" Target="../media/image614.png"/><Relationship Id="rId1" Type="http://schemas.openxmlformats.org/officeDocument/2006/relationships/slideLayout" Target="../slideLayouts/slideLayout1.xml"/><Relationship Id="rId5" Type="http://schemas.openxmlformats.org/officeDocument/2006/relationships/image" Target="../media/image107.png"/><Relationship Id="rId4" Type="http://schemas.openxmlformats.org/officeDocument/2006/relationships/image" Target="../media/image630.png"/></Relationships>
</file>

<file path=ppt/slides/_rels/slide43.xml.rels><?xml version="1.0" encoding="UTF-8" standalone="yes"?>
<Relationships xmlns="http://schemas.openxmlformats.org/package/2006/relationships"><Relationship Id="rId3" Type="http://schemas.openxmlformats.org/officeDocument/2006/relationships/image" Target="../media/image4500.png"/><Relationship Id="rId2" Type="http://schemas.openxmlformats.org/officeDocument/2006/relationships/image" Target="../media/image180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700.png"/><Relationship Id="rId2" Type="http://schemas.openxmlformats.org/officeDocument/2006/relationships/image" Target="../media/image490.png"/><Relationship Id="rId1" Type="http://schemas.openxmlformats.org/officeDocument/2006/relationships/slideLayout" Target="../slideLayouts/slideLayout1.xml"/><Relationship Id="rId4" Type="http://schemas.openxmlformats.org/officeDocument/2006/relationships/image" Target="../media/image105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54564"/>
            <a:ext cx="9233434" cy="6219138"/>
          </a:xfrm>
          <a:prstGeom prst="rect">
            <a:avLst/>
          </a:prstGeom>
          <a:ln>
            <a:noFill/>
          </a:ln>
        </p:spPr>
        <p:txBody>
          <a:bodyPr wrap="square">
            <a:spAutoFit/>
          </a:bodyPr>
          <a:lstStyle/>
          <a:p>
            <a:pPr lvl="2" indent="-457200" algn="l" rtl="0"/>
            <a:r>
              <a:rPr lang="en-US" sz="2800" b="1" dirty="0">
                <a:ln w="12700">
                  <a:solidFill>
                    <a:schemeClr val="tx1"/>
                  </a:solidFill>
                </a:ln>
                <a:latin typeface="Franklin Gothic Medium" panose="020B0603020102020204" pitchFamily="34" charset="0"/>
                <a:cs typeface="Segoe UI Semibold" panose="020B0702040204020203" pitchFamily="34" charset="0"/>
              </a:rPr>
              <a:t>University of </a:t>
            </a:r>
            <a:r>
              <a:rPr lang="en-US" sz="2800" b="1" dirty="0" err="1">
                <a:ln w="12700">
                  <a:solidFill>
                    <a:schemeClr val="tx1"/>
                  </a:solidFill>
                </a:ln>
                <a:latin typeface="Franklin Gothic Medium" panose="020B0603020102020204" pitchFamily="34" charset="0"/>
                <a:cs typeface="Segoe UI Semibold" panose="020B0702040204020203" pitchFamily="34" charset="0"/>
              </a:rPr>
              <a:t>Salahaddin</a:t>
            </a:r>
            <a:r>
              <a:rPr lang="en-US" sz="2800" b="1" dirty="0">
                <a:ln w="12700">
                  <a:solidFill>
                    <a:schemeClr val="tx1"/>
                  </a:solidFill>
                </a:ln>
                <a:latin typeface="Franklin Gothic Medium" panose="020B0603020102020204" pitchFamily="34" charset="0"/>
                <a:cs typeface="Segoe UI Semibold" panose="020B0702040204020203" pitchFamily="34" charset="0"/>
              </a:rPr>
              <a:t> – </a:t>
            </a:r>
            <a:r>
              <a:rPr lang="en-US" sz="2800" b="1" dirty="0" err="1">
                <a:ln w="12700">
                  <a:solidFill>
                    <a:schemeClr val="tx1"/>
                  </a:solidFill>
                </a:ln>
                <a:latin typeface="Franklin Gothic Medium" panose="020B0603020102020204" pitchFamily="34" charset="0"/>
                <a:cs typeface="Segoe UI Semibold" panose="020B0702040204020203" pitchFamily="34" charset="0"/>
              </a:rPr>
              <a:t>Hawler</a:t>
            </a:r>
            <a:endParaRPr lang="en-US" sz="2800" b="1" dirty="0">
              <a:ln w="12700">
                <a:solidFill>
                  <a:schemeClr val="tx1"/>
                </a:solidFill>
              </a:ln>
              <a:latin typeface="Franklin Gothic Medium" panose="020B0603020102020204" pitchFamily="34" charset="0"/>
              <a:cs typeface="Segoe UI Semibold" panose="020B0702040204020203" pitchFamily="34" charset="0"/>
            </a:endParaRPr>
          </a:p>
          <a:p>
            <a:pPr marL="1828800" lvl="6" indent="-457200" algn="l" rtl="0"/>
            <a:r>
              <a:rPr lang="en-US" sz="2800" b="1" dirty="0">
                <a:ln w="12700">
                  <a:solidFill>
                    <a:schemeClr val="tx1"/>
                  </a:solidFill>
                </a:ln>
                <a:latin typeface="Franklin Gothic Medium" panose="020B0603020102020204" pitchFamily="34" charset="0"/>
                <a:cs typeface="Segoe UI Semibold" panose="020B0702040204020203" pitchFamily="34" charset="0"/>
              </a:rPr>
              <a:t>College of Engineering</a:t>
            </a:r>
          </a:p>
          <a:p>
            <a:pPr marL="1371600" lvl="4" indent="-457200" algn="l" rtl="0"/>
            <a:r>
              <a:rPr lang="en-US" sz="2800" b="1" dirty="0">
                <a:ln w="12700">
                  <a:solidFill>
                    <a:schemeClr val="tx1"/>
                  </a:solidFill>
                </a:ln>
                <a:latin typeface="Franklin Gothic Medium" panose="020B0603020102020204" pitchFamily="34" charset="0"/>
                <a:cs typeface="Segoe UI Semibold" panose="020B0702040204020203" pitchFamily="34" charset="0"/>
              </a:rPr>
              <a:t>Civil Engineering Department</a:t>
            </a:r>
          </a:p>
          <a:p>
            <a:pPr marL="1371600" lvl="4" indent="-457200" algn="l" rtl="0"/>
            <a:endParaRPr lang="en-US" sz="2800" b="1" dirty="0">
              <a:ln w="12700">
                <a:solidFill>
                  <a:schemeClr val="tx1"/>
                </a:solidFill>
              </a:ln>
              <a:latin typeface="Franklin Gothic Medium" panose="020B0603020102020204" pitchFamily="34" charset="0"/>
              <a:cs typeface="Segoe UI Semibold" panose="020B0702040204020203" pitchFamily="34" charset="0"/>
            </a:endParaRPr>
          </a:p>
          <a:p>
            <a:pPr marL="1371600" lvl="4" indent="-457200" algn="l" rtl="0"/>
            <a:endParaRPr lang="en-US" sz="2800" b="1" dirty="0">
              <a:ln w="12700">
                <a:solidFill>
                  <a:schemeClr val="tx1"/>
                </a:solidFill>
              </a:ln>
              <a:latin typeface="Franklin Gothic Medium" panose="020B0603020102020204" pitchFamily="34" charset="0"/>
              <a:cs typeface="Segoe UI Semibold" panose="020B0702040204020203" pitchFamily="34" charset="0"/>
            </a:endParaRPr>
          </a:p>
          <a:p>
            <a:pPr algn="l" rtl="0"/>
            <a:endParaRPr lang="en-US" sz="4400" b="1" dirty="0">
              <a:ln>
                <a:solidFill>
                  <a:schemeClr val="tx1"/>
                </a:solidFill>
              </a:ln>
              <a:latin typeface="Britannic Bold" panose="020B0903060703020204" pitchFamily="34" charset="0"/>
            </a:endParaRPr>
          </a:p>
          <a:p>
            <a:pPr algn="ctr" rtl="0"/>
            <a:endParaRPr lang="en-US" sz="4400" b="1" dirty="0">
              <a:ln>
                <a:solidFill>
                  <a:schemeClr val="tx1"/>
                </a:solidFill>
              </a:ln>
              <a:latin typeface="Britannic Bold" panose="020B0903060703020204" pitchFamily="34" charset="0"/>
            </a:endParaRPr>
          </a:p>
          <a:p>
            <a:pPr algn="ctr" rtl="0"/>
            <a:r>
              <a:rPr lang="en-US" sz="8000" b="1" dirty="0">
                <a:ln w="19050">
                  <a:solidFill>
                    <a:schemeClr val="tx1"/>
                  </a:solidFill>
                </a:ln>
                <a:latin typeface="Bahnschrift Condensed" panose="020B0502040204020203" pitchFamily="34" charset="0"/>
              </a:rPr>
              <a:t>HYDRAULIC STRUCTURES</a:t>
            </a:r>
            <a:endParaRPr lang="en-US" sz="3200" b="1" dirty="0">
              <a:ln w="19050">
                <a:solidFill>
                  <a:schemeClr val="tx1"/>
                </a:solidFill>
              </a:ln>
              <a:latin typeface="Britannic Bold" panose="020B0903060703020204" pitchFamily="34" charset="0"/>
              <a:cs typeface="Segoe UI Semibold" panose="020B0702040204020203" pitchFamily="34" charset="0"/>
            </a:endParaRPr>
          </a:p>
          <a:p>
            <a:pPr algn="ctr" rtl="0">
              <a:lnSpc>
                <a:spcPct val="150000"/>
              </a:lnSpc>
            </a:pPr>
            <a:endParaRPr lang="en-US" sz="3200" b="1" dirty="0">
              <a:ln>
                <a:solidFill>
                  <a:schemeClr val="tx1"/>
                </a:solidFill>
              </a:ln>
              <a:latin typeface="Britannic Bold" panose="020B0903060703020204" pitchFamily="34" charset="0"/>
              <a:cs typeface="Segoe UI Semibold" panose="020B0702040204020203" pitchFamily="34" charset="0"/>
            </a:endParaRPr>
          </a:p>
          <a:p>
            <a:pPr algn="ctr" rtl="0">
              <a:lnSpc>
                <a:spcPct val="150000"/>
              </a:lnSpc>
            </a:pPr>
            <a:r>
              <a:rPr lang="en-US" sz="3200" b="1" dirty="0">
                <a:ln w="12700">
                  <a:solidFill>
                    <a:schemeClr val="tx1"/>
                  </a:solidFill>
                </a:ln>
                <a:latin typeface="Franklin Gothic Medium" panose="020B0603020102020204" pitchFamily="34" charset="0"/>
                <a:cs typeface="Segoe UI Semibold" panose="020B0702040204020203" pitchFamily="34" charset="0"/>
              </a:rPr>
              <a:t>Lecturer: Othman K. Mohammed</a:t>
            </a:r>
          </a:p>
        </p:txBody>
      </p:sp>
      <p:pic>
        <p:nvPicPr>
          <p:cNvPr id="5" name="Picture 4">
            <a:extLst>
              <a:ext uri="{FF2B5EF4-FFF2-40B4-BE49-F238E27FC236}">
                <a16:creationId xmlns:a16="http://schemas.microsoft.com/office/drawing/2014/main" id="{7A15D578-6D5A-4C29-A263-A5678DC58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177282"/>
            <a:ext cx="1427585" cy="1427585"/>
          </a:xfrm>
          <a:prstGeom prst="rect">
            <a:avLst/>
          </a:prstGeom>
        </p:spPr>
      </p:pic>
    </p:spTree>
    <p:extLst>
      <p:ext uri="{BB962C8B-B14F-4D97-AF65-F5344CB8AC3E}">
        <p14:creationId xmlns:p14="http://schemas.microsoft.com/office/powerpoint/2010/main" val="18913945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484" y="2442297"/>
            <a:ext cx="8653780" cy="2062872"/>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The water from the upstream side continuously percolates through the bottom of the foundation and emerges at the downstream end of the weir or barrage floor. The force of percolating water removes the soil particles by scouring at the point of emergence. </a:t>
            </a:r>
          </a:p>
        </p:txBody>
      </p:sp>
      <p:sp>
        <p:nvSpPr>
          <p:cNvPr id="6" name="Rectangle 5"/>
          <p:cNvSpPr/>
          <p:nvPr/>
        </p:nvSpPr>
        <p:spPr>
          <a:xfrm>
            <a:off x="197484" y="1950830"/>
            <a:ext cx="6331527"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(a) Failure by Piping or undermining </a:t>
            </a:r>
          </a:p>
        </p:txBody>
      </p:sp>
      <p:sp>
        <p:nvSpPr>
          <p:cNvPr id="7" name="Rectangle 6"/>
          <p:cNvSpPr/>
          <p:nvPr/>
        </p:nvSpPr>
        <p:spPr>
          <a:xfrm>
            <a:off x="197484" y="5110077"/>
            <a:ext cx="8653780" cy="1555041"/>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The percolating water exerts an upward pressure on the foundation of the weir or barrage. If this uplift pressure is not counterbalanced by the self weight of the structure, it may fail by rapture. </a:t>
            </a:r>
          </a:p>
        </p:txBody>
      </p:sp>
      <p:sp>
        <p:nvSpPr>
          <p:cNvPr id="8" name="Rectangle 7"/>
          <p:cNvSpPr/>
          <p:nvPr/>
        </p:nvSpPr>
        <p:spPr>
          <a:xfrm>
            <a:off x="197484" y="4618610"/>
            <a:ext cx="4572000"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(b) Failure by Direct uplift </a:t>
            </a:r>
          </a:p>
        </p:txBody>
      </p:sp>
      <p:sp>
        <p:nvSpPr>
          <p:cNvPr id="2" name="Rectangle 1">
            <a:extLst>
              <a:ext uri="{FF2B5EF4-FFF2-40B4-BE49-F238E27FC236}">
                <a16:creationId xmlns:a16="http://schemas.microsoft.com/office/drawing/2014/main" id="{F0D4DCEC-2D9C-4D06-BA9F-9A506F640E98}"/>
              </a:ext>
            </a:extLst>
          </p:cNvPr>
          <p:cNvSpPr/>
          <p:nvPr/>
        </p:nvSpPr>
        <p:spPr>
          <a:xfrm>
            <a:off x="197484" y="655395"/>
            <a:ext cx="8653780" cy="1047210"/>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The water seeping below the body of the hydraulic structure, endanger the stability of the structure and may cause its failure, either by</a:t>
            </a:r>
          </a:p>
        </p:txBody>
      </p:sp>
      <p:sp>
        <p:nvSpPr>
          <p:cNvPr id="3" name="Rectangle 2">
            <a:extLst>
              <a:ext uri="{FF2B5EF4-FFF2-40B4-BE49-F238E27FC236}">
                <a16:creationId xmlns:a16="http://schemas.microsoft.com/office/drawing/2014/main" id="{F03BDC0F-F3E3-47FA-BA07-C46F4CA75C34}"/>
              </a:ext>
            </a:extLst>
          </p:cNvPr>
          <p:cNvSpPr/>
          <p:nvPr/>
        </p:nvSpPr>
        <p:spPr>
          <a:xfrm>
            <a:off x="197484" y="105055"/>
            <a:ext cx="4700774"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Failure by Subsurface Flow </a:t>
            </a:r>
          </a:p>
        </p:txBody>
      </p:sp>
      <p:sp>
        <p:nvSpPr>
          <p:cNvPr id="9" name="TextBox 8">
            <a:extLst>
              <a:ext uri="{FF2B5EF4-FFF2-40B4-BE49-F238E27FC236}">
                <a16:creationId xmlns:a16="http://schemas.microsoft.com/office/drawing/2014/main" id="{95C8407E-BE77-4FAB-841E-8C8BB7277DA3}"/>
              </a:ext>
            </a:extLst>
          </p:cNvPr>
          <p:cNvSpPr txBox="1"/>
          <p:nvPr/>
        </p:nvSpPr>
        <p:spPr>
          <a:xfrm>
            <a:off x="4498108" y="6588890"/>
            <a:ext cx="695555" cy="369332"/>
          </a:xfrm>
          <a:prstGeom prst="rect">
            <a:avLst/>
          </a:prstGeom>
          <a:noFill/>
        </p:spPr>
        <p:txBody>
          <a:bodyPr wrap="square" rtlCol="0">
            <a:spAutoFit/>
          </a:bodyPr>
          <a:lstStyle/>
          <a:p>
            <a:pPr algn="l" rtl="0"/>
            <a:r>
              <a:rPr lang="en-US" dirty="0"/>
              <a:t>9</a:t>
            </a:r>
          </a:p>
        </p:txBody>
      </p:sp>
    </p:spTree>
    <p:extLst>
      <p:ext uri="{BB962C8B-B14F-4D97-AF65-F5344CB8AC3E}">
        <p14:creationId xmlns:p14="http://schemas.microsoft.com/office/powerpoint/2010/main" val="238020055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484" y="2427272"/>
            <a:ext cx="8653780" cy="1047210"/>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Gradient at the exit end is called exit gradient (GE) which is determined from the equation below: </a:t>
            </a:r>
          </a:p>
        </p:txBody>
      </p:sp>
      <p:sp>
        <p:nvSpPr>
          <p:cNvPr id="8" name="Rectangle 7"/>
          <p:cNvSpPr/>
          <p:nvPr/>
        </p:nvSpPr>
        <p:spPr>
          <a:xfrm>
            <a:off x="197484" y="1831997"/>
            <a:ext cx="3174908"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l" rtl="0"/>
            <a:r>
              <a:rPr lang="en-US" sz="3200" dirty="0">
                <a:solidFill>
                  <a:schemeClr val="lt1"/>
                </a:solidFill>
              </a:rPr>
              <a:t>Exit gradient (GE)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40398A-17C7-4864-891C-6B5DB317BCCB}"/>
                  </a:ext>
                </a:extLst>
              </p:cNvPr>
              <p:cNvSpPr txBox="1"/>
              <p:nvPr/>
            </p:nvSpPr>
            <p:spPr>
              <a:xfrm>
                <a:off x="321785" y="4618977"/>
                <a:ext cx="2703885" cy="82296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ea typeface="Cambria Math" panose="02040503050406030204" pitchFamily="18" charset="0"/>
                        </a:rPr>
                        <m:t>𝛌</m:t>
                      </m:r>
                      <m:r>
                        <a:rPr lang="en-US" b="1" i="0" smtClean="0">
                          <a:latin typeface="Cambria Math" panose="02040503050406030204" pitchFamily="18" charset="0"/>
                        </a:rPr>
                        <m:t>=</m:t>
                      </m:r>
                      <m:f>
                        <m:fPr>
                          <m:ctrlPr>
                            <a:rPr lang="en-US" b="1" i="1" smtClean="0">
                              <a:latin typeface="Cambria Math" panose="02040503050406030204" pitchFamily="18" charset="0"/>
                            </a:rPr>
                          </m:ctrlPr>
                        </m:fPr>
                        <m:num>
                          <m:r>
                            <a:rPr lang="en-US" b="1" i="0" smtClean="0">
                              <a:latin typeface="Cambria Math" panose="02040503050406030204" pitchFamily="18" charset="0"/>
                            </a:rPr>
                            <m:t>𝟏</m:t>
                          </m:r>
                          <m:r>
                            <a:rPr lang="en-US" b="1" i="0" smtClean="0">
                              <a:latin typeface="Cambria Math" panose="02040503050406030204" pitchFamily="18" charset="0"/>
                            </a:rPr>
                            <m:t>+</m:t>
                          </m:r>
                          <m:rad>
                            <m:radPr>
                              <m:degHide m:val="on"/>
                              <m:ctrlPr>
                                <a:rPr lang="en-US" b="1" i="1" smtClean="0">
                                  <a:latin typeface="Cambria Math" panose="02040503050406030204" pitchFamily="18" charset="0"/>
                                </a:rPr>
                              </m:ctrlPr>
                            </m:radPr>
                            <m:deg/>
                            <m:e>
                              <m:r>
                                <a:rPr lang="en-US" b="1" i="0" smtClean="0">
                                  <a:latin typeface="Cambria Math" panose="02040503050406030204" pitchFamily="18" charset="0"/>
                                </a:rPr>
                                <m:t>𝟏</m:t>
                              </m:r>
                              <m:r>
                                <a:rPr lang="en-US" b="1" i="0" smtClean="0">
                                  <a:latin typeface="Cambria Math" panose="02040503050406030204" pitchFamily="18" charset="0"/>
                                </a:rPr>
                                <m:t>+</m:t>
                              </m:r>
                              <m:sSup>
                                <m:sSupPr>
                                  <m:ctrlPr>
                                    <a:rPr lang="en-US" b="1" i="1" smtClean="0">
                                      <a:latin typeface="Cambria Math" panose="02040503050406030204" pitchFamily="18" charset="0"/>
                                    </a:rPr>
                                  </m:ctrlPr>
                                </m:sSupPr>
                                <m:e>
                                  <m:r>
                                    <a:rPr lang="en-US" b="1" i="0" smtClean="0">
                                      <a:latin typeface="Cambria Math" panose="02040503050406030204" pitchFamily="18" charset="0"/>
                                      <a:ea typeface="Cambria Math" panose="02040503050406030204" pitchFamily="18" charset="0"/>
                                    </a:rPr>
                                    <m:t>𝛂</m:t>
                                  </m:r>
                                </m:e>
                                <m:sup>
                                  <m:r>
                                    <a:rPr lang="en-US" b="1" i="0" smtClean="0">
                                      <a:latin typeface="Cambria Math" panose="02040503050406030204" pitchFamily="18" charset="0"/>
                                    </a:rPr>
                                    <m:t>𝟐</m:t>
                                  </m:r>
                                </m:sup>
                              </m:sSup>
                            </m:e>
                          </m:rad>
                        </m:num>
                        <m:den>
                          <m:r>
                            <a:rPr lang="en-US" b="1" i="0" smtClean="0">
                              <a:latin typeface="Cambria Math" panose="02040503050406030204" pitchFamily="18" charset="0"/>
                            </a:rPr>
                            <m:t>𝟐</m:t>
                          </m:r>
                        </m:den>
                      </m:f>
                    </m:oMath>
                  </m:oMathPara>
                </a14:m>
                <a:endParaRPr lang="en-US" b="1" dirty="0"/>
              </a:p>
            </p:txBody>
          </p:sp>
        </mc:Choice>
        <mc:Fallback xmlns="">
          <p:sp>
            <p:nvSpPr>
              <p:cNvPr id="5" name="TextBox 4">
                <a:extLst>
                  <a:ext uri="{FF2B5EF4-FFF2-40B4-BE49-F238E27FC236}">
                    <a16:creationId xmlns:a16="http://schemas.microsoft.com/office/drawing/2014/main" id="{2B40398A-17C7-4864-891C-6B5DB317BCCB}"/>
                  </a:ext>
                </a:extLst>
              </p:cNvPr>
              <p:cNvSpPr txBox="1">
                <a:spLocks noRot="1" noChangeAspect="1" noMove="1" noResize="1" noEditPoints="1" noAdjustHandles="1" noChangeArrowheads="1" noChangeShapeType="1" noTextEdit="1"/>
              </p:cNvSpPr>
              <p:nvPr/>
            </p:nvSpPr>
            <p:spPr>
              <a:xfrm>
                <a:off x="321785" y="4618977"/>
                <a:ext cx="2703885" cy="822960"/>
              </a:xfrm>
              <a:prstGeom prst="rect">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E17464A-EEC5-4904-B48C-102DCF41B6A2}"/>
                  </a:ext>
                </a:extLst>
              </p:cNvPr>
              <p:cNvSpPr txBox="1"/>
              <p:nvPr/>
            </p:nvSpPr>
            <p:spPr>
              <a:xfrm>
                <a:off x="321781" y="5644352"/>
                <a:ext cx="1447738" cy="82296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ea typeface="Cambria Math" panose="02040503050406030204" pitchFamily="18" charset="0"/>
                        </a:rPr>
                        <m:t>𝛂</m:t>
                      </m:r>
                      <m:r>
                        <a:rPr lang="en-US" b="1" i="0" smtClean="0">
                          <a:latin typeface="Cambria Math" panose="02040503050406030204" pitchFamily="18" charset="0"/>
                        </a:rPr>
                        <m:t>=</m:t>
                      </m:r>
                      <m:f>
                        <m:fPr>
                          <m:ctrlPr>
                            <a:rPr lang="en-US" b="1" i="1" smtClean="0">
                              <a:latin typeface="Cambria Math" panose="02040503050406030204" pitchFamily="18" charset="0"/>
                            </a:rPr>
                          </m:ctrlPr>
                        </m:fPr>
                        <m:num>
                          <m:r>
                            <a:rPr lang="en-US" b="1" i="0" smtClean="0">
                              <a:latin typeface="Cambria Math" panose="02040503050406030204" pitchFamily="18" charset="0"/>
                            </a:rPr>
                            <m:t>𝐛</m:t>
                          </m:r>
                        </m:num>
                        <m:den>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𝐝</m:t>
                              </m:r>
                            </m:e>
                            <m:sub>
                              <m:r>
                                <a:rPr lang="en-US" b="1" i="0">
                                  <a:latin typeface="Cambria Math" panose="02040503050406030204" pitchFamily="18" charset="0"/>
                                  <a:ea typeface="Cambria Math" panose="02040503050406030204" pitchFamily="18" charset="0"/>
                                </a:rPr>
                                <m:t>𝐨</m:t>
                              </m:r>
                            </m:sub>
                          </m:sSub>
                        </m:den>
                      </m:f>
                    </m:oMath>
                  </m:oMathPara>
                </a14:m>
                <a:endParaRPr lang="en-US" b="1" dirty="0"/>
              </a:p>
            </p:txBody>
          </p:sp>
        </mc:Choice>
        <mc:Fallback xmlns="">
          <p:sp>
            <p:nvSpPr>
              <p:cNvPr id="6" name="TextBox 5">
                <a:extLst>
                  <a:ext uri="{FF2B5EF4-FFF2-40B4-BE49-F238E27FC236}">
                    <a16:creationId xmlns:a16="http://schemas.microsoft.com/office/drawing/2014/main" id="{5E17464A-EEC5-4904-B48C-102DCF41B6A2}"/>
                  </a:ext>
                </a:extLst>
              </p:cNvPr>
              <p:cNvSpPr txBox="1">
                <a:spLocks noRot="1" noChangeAspect="1" noMove="1" noResize="1" noEditPoints="1" noAdjustHandles="1" noChangeArrowheads="1" noChangeShapeType="1" noTextEdit="1"/>
              </p:cNvSpPr>
              <p:nvPr/>
            </p:nvSpPr>
            <p:spPr>
              <a:xfrm>
                <a:off x="321781" y="5644352"/>
                <a:ext cx="1447738" cy="822960"/>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7B7EF9-6B5F-476B-8D47-E205B5CCBB90}"/>
                  </a:ext>
                </a:extLst>
              </p:cNvPr>
              <p:cNvSpPr txBox="1"/>
              <p:nvPr/>
            </p:nvSpPr>
            <p:spPr>
              <a:xfrm>
                <a:off x="321781" y="3578102"/>
                <a:ext cx="2703889" cy="82296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𝐆</m:t>
                          </m:r>
                        </m:e>
                        <m:sub>
                          <m:r>
                            <a:rPr lang="en-US" b="1" i="0" smtClean="0">
                              <a:latin typeface="Cambria Math" panose="02040503050406030204" pitchFamily="18" charset="0"/>
                              <a:ea typeface="Cambria Math" panose="02040503050406030204" pitchFamily="18" charset="0"/>
                            </a:rPr>
                            <m:t>𝐄</m:t>
                          </m:r>
                        </m:sub>
                      </m:sSub>
                      <m:r>
                        <a:rPr lang="en-US" b="1" i="0" smtClean="0">
                          <a:latin typeface="Cambria Math" panose="02040503050406030204" pitchFamily="18" charset="0"/>
                        </a:rPr>
                        <m:t>=</m:t>
                      </m:r>
                      <m:f>
                        <m:fPr>
                          <m:ctrlPr>
                            <a:rPr lang="en-US" b="1" i="1" smtClean="0">
                              <a:latin typeface="Cambria Math" panose="02040503050406030204" pitchFamily="18" charset="0"/>
                            </a:rPr>
                          </m:ctrlPr>
                        </m:fPr>
                        <m:num>
                          <m:r>
                            <a:rPr lang="en-US" b="1" i="0" smtClean="0">
                              <a:latin typeface="Cambria Math" panose="02040503050406030204" pitchFamily="18" charset="0"/>
                              <a:ea typeface="Cambria Math" panose="02040503050406030204" pitchFamily="18" charset="0"/>
                            </a:rPr>
                            <m:t>𝚫</m:t>
                          </m:r>
                          <m:r>
                            <a:rPr lang="en-US" b="1" i="0" smtClean="0">
                              <a:latin typeface="Cambria Math" panose="02040503050406030204" pitchFamily="18" charset="0"/>
                              <a:ea typeface="Cambria Math" panose="02040503050406030204" pitchFamily="18" charset="0"/>
                            </a:rPr>
                            <m:t>𝐇</m:t>
                          </m:r>
                        </m:num>
                        <m:den>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𝐝</m:t>
                              </m:r>
                            </m:e>
                            <m:sub>
                              <m:r>
                                <a:rPr lang="en-US" b="1" i="0" smtClean="0">
                                  <a:latin typeface="Cambria Math" panose="02040503050406030204" pitchFamily="18" charset="0"/>
                                  <a:ea typeface="Cambria Math" panose="02040503050406030204" pitchFamily="18" charset="0"/>
                                </a:rPr>
                                <m:t>𝐨</m:t>
                              </m:r>
                            </m:sub>
                          </m:sSub>
                        </m:den>
                      </m:f>
                      <m:r>
                        <a:rPr lang="en-US" b="1" i="0"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r>
                            <a:rPr lang="en-US" b="1" i="0" smtClean="0">
                              <a:latin typeface="Cambria Math" panose="02040503050406030204" pitchFamily="18" charset="0"/>
                              <a:ea typeface="Cambria Math" panose="02040503050406030204" pitchFamily="18" charset="0"/>
                            </a:rPr>
                            <m:t>𝟏</m:t>
                          </m:r>
                        </m:num>
                        <m:den>
                          <m:r>
                            <a:rPr lang="en-US" b="1" i="0" smtClean="0">
                              <a:latin typeface="Cambria Math" panose="02040503050406030204" pitchFamily="18" charset="0"/>
                              <a:ea typeface="Cambria Math" panose="02040503050406030204" pitchFamily="18" charset="0"/>
                            </a:rPr>
                            <m:t>𝛑</m:t>
                          </m:r>
                          <m:rad>
                            <m:radPr>
                              <m:degHide m:val="on"/>
                              <m:ctrlPr>
                                <a:rPr lang="en-US" b="1" i="1" smtClean="0">
                                  <a:latin typeface="Cambria Math" panose="02040503050406030204" pitchFamily="18" charset="0"/>
                                  <a:ea typeface="Cambria Math" panose="02040503050406030204" pitchFamily="18" charset="0"/>
                                </a:rPr>
                              </m:ctrlPr>
                            </m:radPr>
                            <m:deg/>
                            <m:e>
                              <m:r>
                                <a:rPr lang="en-US" b="1" i="0" smtClean="0">
                                  <a:latin typeface="Cambria Math" panose="02040503050406030204" pitchFamily="18" charset="0"/>
                                  <a:ea typeface="Cambria Math" panose="02040503050406030204" pitchFamily="18" charset="0"/>
                                </a:rPr>
                                <m:t>𝛌</m:t>
                              </m:r>
                            </m:e>
                          </m:rad>
                        </m:den>
                      </m:f>
                    </m:oMath>
                  </m:oMathPara>
                </a14:m>
                <a:endParaRPr lang="en-US" b="1" dirty="0"/>
              </a:p>
            </p:txBody>
          </p:sp>
        </mc:Choice>
        <mc:Fallback xmlns="">
          <p:sp>
            <p:nvSpPr>
              <p:cNvPr id="9" name="TextBox 8">
                <a:extLst>
                  <a:ext uri="{FF2B5EF4-FFF2-40B4-BE49-F238E27FC236}">
                    <a16:creationId xmlns:a16="http://schemas.microsoft.com/office/drawing/2014/main" id="{8D7B7EF9-6B5F-476B-8D47-E205B5CCBB90}"/>
                  </a:ext>
                </a:extLst>
              </p:cNvPr>
              <p:cNvSpPr txBox="1">
                <a:spLocks noRot="1" noChangeAspect="1" noMove="1" noResize="1" noEditPoints="1" noAdjustHandles="1" noChangeArrowheads="1" noChangeShapeType="1" noTextEdit="1"/>
              </p:cNvSpPr>
              <p:nvPr/>
            </p:nvSpPr>
            <p:spPr>
              <a:xfrm>
                <a:off x="321781" y="3578102"/>
                <a:ext cx="2703889" cy="822960"/>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22E25EB-15A9-49BA-AA97-31560247DBCC}"/>
              </a:ext>
            </a:extLst>
          </p:cNvPr>
          <p:cNvSpPr/>
          <p:nvPr/>
        </p:nvSpPr>
        <p:spPr>
          <a:xfrm>
            <a:off x="197484" y="131845"/>
            <a:ext cx="5940216"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l" rtl="0"/>
            <a:r>
              <a:rPr lang="en-US" sz="3200" dirty="0">
                <a:solidFill>
                  <a:schemeClr val="lt1"/>
                </a:solidFill>
              </a:rPr>
              <a:t>3. Khosla’s theory of seepage flow </a:t>
            </a:r>
          </a:p>
        </p:txBody>
      </p:sp>
      <p:sp>
        <p:nvSpPr>
          <p:cNvPr id="24" name="Rectangle 23">
            <a:extLst>
              <a:ext uri="{FF2B5EF4-FFF2-40B4-BE49-F238E27FC236}">
                <a16:creationId xmlns:a16="http://schemas.microsoft.com/office/drawing/2014/main" id="{2023C3C7-4BDC-4EBD-B1F3-40E2A6BAF8ED}"/>
              </a:ext>
            </a:extLst>
          </p:cNvPr>
          <p:cNvSpPr/>
          <p:nvPr/>
        </p:nvSpPr>
        <p:spPr>
          <a:xfrm>
            <a:off x="4673258" y="4401062"/>
            <a:ext cx="1673645" cy="10019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n-US" b="1"/>
          </a:p>
        </p:txBody>
      </p:sp>
      <p:cxnSp>
        <p:nvCxnSpPr>
          <p:cNvPr id="25" name="Straight Connector 24">
            <a:extLst>
              <a:ext uri="{FF2B5EF4-FFF2-40B4-BE49-F238E27FC236}">
                <a16:creationId xmlns:a16="http://schemas.microsoft.com/office/drawing/2014/main" id="{8217BC35-F6ED-4781-BF43-32B58120EA3E}"/>
              </a:ext>
            </a:extLst>
          </p:cNvPr>
          <p:cNvCxnSpPr>
            <a:cxnSpLocks/>
          </p:cNvCxnSpPr>
          <p:nvPr/>
        </p:nvCxnSpPr>
        <p:spPr>
          <a:xfrm>
            <a:off x="4673258" y="5319020"/>
            <a:ext cx="3399321" cy="0"/>
          </a:xfrm>
          <a:prstGeom prst="line">
            <a:avLst/>
          </a:prstGeom>
          <a:ln w="190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683E668-8454-426A-A509-9BA6E50FE6CA}"/>
              </a:ext>
            </a:extLst>
          </p:cNvPr>
          <p:cNvCxnSpPr/>
          <p:nvPr/>
        </p:nvCxnSpPr>
        <p:spPr>
          <a:xfrm>
            <a:off x="8060844" y="5402999"/>
            <a:ext cx="0" cy="9108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D47AC9-C4F2-408D-B0B7-4505F71B9FA1}"/>
              </a:ext>
            </a:extLst>
          </p:cNvPr>
          <p:cNvCxnSpPr/>
          <p:nvPr/>
        </p:nvCxnSpPr>
        <p:spPr>
          <a:xfrm>
            <a:off x="6346903" y="4214440"/>
            <a:ext cx="0" cy="10058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729FC60-5BFE-4A8A-80BF-9FE0C4C85441}"/>
              </a:ext>
            </a:extLst>
          </p:cNvPr>
          <p:cNvCxnSpPr/>
          <p:nvPr/>
        </p:nvCxnSpPr>
        <p:spPr>
          <a:xfrm flipH="1">
            <a:off x="4654596" y="5860196"/>
            <a:ext cx="3387586" cy="0"/>
          </a:xfrm>
          <a:prstGeom prst="straightConnector1">
            <a:avLst/>
          </a:prstGeom>
          <a:ln w="19050">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80BC0AC-862E-40EC-B809-ACDF429838A2}"/>
              </a:ext>
            </a:extLst>
          </p:cNvPr>
          <p:cNvCxnSpPr>
            <a:cxnSpLocks/>
          </p:cNvCxnSpPr>
          <p:nvPr/>
        </p:nvCxnSpPr>
        <p:spPr>
          <a:xfrm flipV="1">
            <a:off x="8371059" y="5217878"/>
            <a:ext cx="0" cy="1097280"/>
          </a:xfrm>
          <a:prstGeom prst="straightConnector1">
            <a:avLst/>
          </a:prstGeom>
          <a:ln w="19050">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6D91B0C-4C3E-414E-9664-49BAC8687126}"/>
              </a:ext>
            </a:extLst>
          </p:cNvPr>
          <p:cNvSpPr txBox="1"/>
          <p:nvPr/>
        </p:nvSpPr>
        <p:spPr>
          <a:xfrm>
            <a:off x="6229836" y="5927406"/>
            <a:ext cx="286163" cy="373228"/>
          </a:xfrm>
          <a:prstGeom prst="rect">
            <a:avLst/>
          </a:prstGeom>
          <a:solidFill>
            <a:schemeClr val="bg1"/>
          </a:solidFill>
        </p:spPr>
        <p:txBody>
          <a:bodyPr wrap="square" rtlCol="0">
            <a:spAutoFit/>
          </a:bodyPr>
          <a:lstStyle/>
          <a:p>
            <a:pPr algn="l" rtl="0"/>
            <a:r>
              <a:rPr lang="en-US" b="1" dirty="0"/>
              <a:t>b</a:t>
            </a:r>
          </a:p>
        </p:txBody>
      </p:sp>
      <p:cxnSp>
        <p:nvCxnSpPr>
          <p:cNvPr id="37" name="Straight Arrow Connector 36">
            <a:extLst>
              <a:ext uri="{FF2B5EF4-FFF2-40B4-BE49-F238E27FC236}">
                <a16:creationId xmlns:a16="http://schemas.microsoft.com/office/drawing/2014/main" id="{E3F699BF-5C95-450F-8121-F0F5C83645B4}"/>
              </a:ext>
            </a:extLst>
          </p:cNvPr>
          <p:cNvCxnSpPr>
            <a:cxnSpLocks/>
          </p:cNvCxnSpPr>
          <p:nvPr/>
        </p:nvCxnSpPr>
        <p:spPr>
          <a:xfrm flipV="1">
            <a:off x="6788376" y="4405213"/>
            <a:ext cx="0" cy="815067"/>
          </a:xfrm>
          <a:prstGeom prst="straightConnector1">
            <a:avLst/>
          </a:prstGeom>
          <a:ln w="19050">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A8B8342-FAA1-43BF-AA4E-4922163E7486}"/>
              </a:ext>
            </a:extLst>
          </p:cNvPr>
          <p:cNvSpPr txBox="1"/>
          <p:nvPr/>
        </p:nvSpPr>
        <p:spPr>
          <a:xfrm>
            <a:off x="6850098" y="4637591"/>
            <a:ext cx="475031" cy="369332"/>
          </a:xfrm>
          <a:prstGeom prst="rect">
            <a:avLst/>
          </a:prstGeom>
          <a:solidFill>
            <a:schemeClr val="bg1"/>
          </a:solidFill>
        </p:spPr>
        <p:txBody>
          <a:bodyPr wrap="square" rtlCol="0">
            <a:spAutoFit/>
          </a:bodyPr>
          <a:lstStyle/>
          <a:p>
            <a:pPr algn="l" rtl="0"/>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H</a:t>
            </a:r>
            <a:endParaRPr lang="en-US" b="1"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F1C7075-4241-4F61-808C-405E39203149}"/>
                  </a:ext>
                </a:extLst>
              </p:cNvPr>
              <p:cNvSpPr txBox="1"/>
              <p:nvPr/>
            </p:nvSpPr>
            <p:spPr>
              <a:xfrm>
                <a:off x="8514989" y="5633532"/>
                <a:ext cx="336275" cy="276999"/>
              </a:xfrm>
              <a:prstGeom prst="rect">
                <a:avLst/>
              </a:prstGeom>
              <a:noFill/>
            </p:spPr>
            <p:txBody>
              <a:bodyPr wrap="square" lIns="0" tIns="0" rIns="0" bIns="0" rtlCol="0">
                <a:spAutoFit/>
              </a:bodyPr>
              <a:lstStyle/>
              <a:p>
                <a:pPr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𝐝</m:t>
                          </m:r>
                        </m:e>
                        <m:sub>
                          <m:r>
                            <a:rPr lang="en-US" b="1" i="0">
                              <a:latin typeface="Cambria Math" panose="02040503050406030204" pitchFamily="18" charset="0"/>
                              <a:ea typeface="Cambria Math" panose="02040503050406030204" pitchFamily="18" charset="0"/>
                            </a:rPr>
                            <m:t>𝐨</m:t>
                          </m:r>
                        </m:sub>
                      </m:sSub>
                    </m:oMath>
                  </m:oMathPara>
                </a14:m>
                <a:endParaRPr lang="en-US" b="1" dirty="0"/>
              </a:p>
            </p:txBody>
          </p:sp>
        </mc:Choice>
        <mc:Fallback xmlns="">
          <p:sp>
            <p:nvSpPr>
              <p:cNvPr id="39" name="TextBox 38">
                <a:extLst>
                  <a:ext uri="{FF2B5EF4-FFF2-40B4-BE49-F238E27FC236}">
                    <a16:creationId xmlns:a16="http://schemas.microsoft.com/office/drawing/2014/main" id="{3F1C7075-4241-4F61-808C-405E39203149}"/>
                  </a:ext>
                </a:extLst>
              </p:cNvPr>
              <p:cNvSpPr txBox="1">
                <a:spLocks noRot="1" noChangeAspect="1" noMove="1" noResize="1" noEditPoints="1" noAdjustHandles="1" noChangeArrowheads="1" noChangeShapeType="1" noTextEdit="1"/>
              </p:cNvSpPr>
              <p:nvPr/>
            </p:nvSpPr>
            <p:spPr>
              <a:xfrm>
                <a:off x="8514989" y="5633532"/>
                <a:ext cx="336275" cy="276999"/>
              </a:xfrm>
              <a:prstGeom prst="rect">
                <a:avLst/>
              </a:prstGeom>
              <a:blipFill>
                <a:blip r:embed="rId5"/>
                <a:stretch>
                  <a:fillRect l="-27273"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00C6C7C-A92D-4BE0-B89A-4D04AFF9CF2C}"/>
                  </a:ext>
                </a:extLst>
              </p:cNvPr>
              <p:cNvSpPr txBox="1"/>
              <p:nvPr/>
            </p:nvSpPr>
            <p:spPr>
              <a:xfrm>
                <a:off x="1913448" y="5644352"/>
                <a:ext cx="1984301" cy="82296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𝐝</m:t>
                          </m:r>
                        </m:e>
                        <m:sub>
                          <m:r>
                            <a:rPr lang="en-US" b="1" i="0">
                              <a:latin typeface="Cambria Math" panose="02040503050406030204" pitchFamily="18" charset="0"/>
                              <a:ea typeface="Cambria Math" panose="02040503050406030204" pitchFamily="18" charset="0"/>
                            </a:rPr>
                            <m:t>𝐨</m:t>
                          </m:r>
                        </m:sub>
                      </m:sSub>
                      <m:r>
                        <a:rPr lang="en-US" b="1" i="0" smtClean="0">
                          <a:latin typeface="Cambria Math" panose="02040503050406030204" pitchFamily="18" charset="0"/>
                        </a:rPr>
                        <m:t>=</m:t>
                      </m:r>
                      <m:r>
                        <a:rPr lang="en-US" b="1" i="0" smtClean="0">
                          <a:latin typeface="Cambria Math" panose="02040503050406030204" pitchFamily="18" charset="0"/>
                        </a:rPr>
                        <m:t>𝐝</m:t>
                      </m:r>
                      <m:r>
                        <a:rPr lang="en-US" b="1" i="0" smtClean="0">
                          <a:latin typeface="Cambria Math" panose="02040503050406030204" pitchFamily="18" charset="0"/>
                        </a:rPr>
                        <m:t>+</m:t>
                      </m:r>
                      <m:r>
                        <a:rPr lang="en-US" b="1" i="0" smtClean="0">
                          <a:latin typeface="Cambria Math" panose="02040503050406030204" pitchFamily="18" charset="0"/>
                        </a:rPr>
                        <m:t>𝐭</m:t>
                      </m:r>
                    </m:oMath>
                  </m:oMathPara>
                </a14:m>
                <a:endParaRPr lang="en-US" b="1" dirty="0"/>
              </a:p>
            </p:txBody>
          </p:sp>
        </mc:Choice>
        <mc:Fallback xmlns="">
          <p:sp>
            <p:nvSpPr>
              <p:cNvPr id="40" name="TextBox 39">
                <a:extLst>
                  <a:ext uri="{FF2B5EF4-FFF2-40B4-BE49-F238E27FC236}">
                    <a16:creationId xmlns:a16="http://schemas.microsoft.com/office/drawing/2014/main" id="{600C6C7C-A92D-4BE0-B89A-4D04AFF9CF2C}"/>
                  </a:ext>
                </a:extLst>
              </p:cNvPr>
              <p:cNvSpPr txBox="1">
                <a:spLocks noRot="1" noChangeAspect="1" noMove="1" noResize="1" noEditPoints="1" noAdjustHandles="1" noChangeArrowheads="1" noChangeShapeType="1" noTextEdit="1"/>
              </p:cNvSpPr>
              <p:nvPr/>
            </p:nvSpPr>
            <p:spPr>
              <a:xfrm>
                <a:off x="1913448" y="5644352"/>
                <a:ext cx="1984301" cy="822960"/>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00DB0CF5-EC32-45B0-BE62-65986E24DBE6}"/>
              </a:ext>
            </a:extLst>
          </p:cNvPr>
          <p:cNvSpPr/>
          <p:nvPr/>
        </p:nvSpPr>
        <p:spPr>
          <a:xfrm>
            <a:off x="200348" y="665894"/>
            <a:ext cx="8653767" cy="1047210"/>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In this method. a composite weir or barrage section is split up into a number of simple standard forms where analytical solutions are known</a:t>
            </a:r>
          </a:p>
        </p:txBody>
      </p:sp>
      <p:sp>
        <p:nvSpPr>
          <p:cNvPr id="20" name="TextBox 19">
            <a:extLst>
              <a:ext uri="{FF2B5EF4-FFF2-40B4-BE49-F238E27FC236}">
                <a16:creationId xmlns:a16="http://schemas.microsoft.com/office/drawing/2014/main" id="{7CF930CA-3279-40F3-8725-71AE04FDC930}"/>
              </a:ext>
            </a:extLst>
          </p:cNvPr>
          <p:cNvSpPr txBox="1"/>
          <p:nvPr/>
        </p:nvSpPr>
        <p:spPr>
          <a:xfrm>
            <a:off x="4498108" y="6588890"/>
            <a:ext cx="695555" cy="369332"/>
          </a:xfrm>
          <a:prstGeom prst="rect">
            <a:avLst/>
          </a:prstGeom>
          <a:noFill/>
        </p:spPr>
        <p:txBody>
          <a:bodyPr wrap="square" rtlCol="0">
            <a:spAutoFit/>
          </a:bodyPr>
          <a:lstStyle/>
          <a:p>
            <a:pPr algn="l" rtl="0"/>
            <a:r>
              <a:rPr lang="en-US" dirty="0"/>
              <a:t>10</a:t>
            </a:r>
          </a:p>
        </p:txBody>
      </p:sp>
    </p:spTree>
    <p:extLst>
      <p:ext uri="{BB962C8B-B14F-4D97-AF65-F5344CB8AC3E}">
        <p14:creationId xmlns:p14="http://schemas.microsoft.com/office/powerpoint/2010/main" val="212889146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D67B8A-A7E4-417E-B5AC-37B6F6581844}"/>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mc:AlternateContent xmlns:mc="http://schemas.openxmlformats.org/markup-compatibility/2006" xmlns:a14="http://schemas.microsoft.com/office/drawing/2010/main">
        <mc:Choice Requires="a14">
          <p:graphicFrame>
            <p:nvGraphicFramePr>
              <p:cNvPr id="7" name="Table 8">
                <a:extLst>
                  <a:ext uri="{FF2B5EF4-FFF2-40B4-BE49-F238E27FC236}">
                    <a16:creationId xmlns:a16="http://schemas.microsoft.com/office/drawing/2014/main" id="{08050151-6B6B-468D-9B3A-962FF1910B91}"/>
                  </a:ext>
                </a:extLst>
              </p:cNvPr>
              <p:cNvGraphicFramePr>
                <a:graphicFrameLocks noGrp="1"/>
              </p:cNvGraphicFramePr>
              <p:nvPr>
                <p:extLst>
                  <p:ext uri="{D42A27DB-BD31-4B8C-83A1-F6EECF244321}">
                    <p14:modId xmlns:p14="http://schemas.microsoft.com/office/powerpoint/2010/main" val="4050367638"/>
                  </p:ext>
                </p:extLst>
              </p:nvPr>
            </p:nvGraphicFramePr>
            <p:xfrm>
              <a:off x="321780" y="3088433"/>
              <a:ext cx="8529483" cy="3552372"/>
            </p:xfrm>
            <a:graphic>
              <a:graphicData uri="http://schemas.openxmlformats.org/drawingml/2006/table">
                <a:tbl>
                  <a:tblPr firstRow="1" bandRow="1">
                    <a:tableStyleId>{5C22544A-7EE6-4342-B048-85BDC9FD1C3A}</a:tableStyleId>
                  </a:tblPr>
                  <a:tblGrid>
                    <a:gridCol w="693092">
                      <a:extLst>
                        <a:ext uri="{9D8B030D-6E8A-4147-A177-3AD203B41FA5}">
                          <a16:colId xmlns:a16="http://schemas.microsoft.com/office/drawing/2014/main" val="3279432643"/>
                        </a:ext>
                      </a:extLst>
                    </a:gridCol>
                    <a:gridCol w="4326227">
                      <a:extLst>
                        <a:ext uri="{9D8B030D-6E8A-4147-A177-3AD203B41FA5}">
                          <a16:colId xmlns:a16="http://schemas.microsoft.com/office/drawing/2014/main" val="3981234801"/>
                        </a:ext>
                      </a:extLst>
                    </a:gridCol>
                    <a:gridCol w="3510164">
                      <a:extLst>
                        <a:ext uri="{9D8B030D-6E8A-4147-A177-3AD203B41FA5}">
                          <a16:colId xmlns:a16="http://schemas.microsoft.com/office/drawing/2014/main" val="2140617254"/>
                        </a:ext>
                      </a:extLst>
                    </a:gridCol>
                  </a:tblGrid>
                  <a:tr h="888093">
                    <a:tc>
                      <a:txBody>
                        <a:bodyPr/>
                        <a:lstStyle/>
                        <a:p>
                          <a:pPr algn="l" rtl="0"/>
                          <a:r>
                            <a:rPr lang="en-US" sz="2000" kern="1200" dirty="0">
                              <a:solidFill>
                                <a:srgbClr val="000000"/>
                              </a:solidFill>
                              <a:latin typeface="Times New Roman" panose="02020603050405020304" pitchFamily="18" charset="0"/>
                              <a:ea typeface="+mn-ea"/>
                              <a:cs typeface="Times New Roman" panose="02020603050405020304" pitchFamily="18" charset="0"/>
                            </a:rPr>
                            <a:t>No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rtl="0"/>
                          <a:r>
                            <a:rPr lang="en-US" sz="2000" kern="1200" dirty="0">
                              <a:solidFill>
                                <a:srgbClr val="000000"/>
                              </a:solidFill>
                              <a:latin typeface="Times New Roman" panose="02020603050405020304" pitchFamily="18" charset="0"/>
                              <a:ea typeface="+mn-ea"/>
                              <a:cs typeface="Times New Roman" panose="02020603050405020304" pitchFamily="18" charset="0"/>
                            </a:rPr>
                            <a:t>Type of Soil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a:r>
                            <a:rPr lang="en-US" sz="2000" kern="1200" dirty="0">
                              <a:solidFill>
                                <a:srgbClr val="000000"/>
                              </a:solidFill>
                              <a:latin typeface="Times New Roman" panose="02020603050405020304" pitchFamily="18" charset="0"/>
                              <a:ea typeface="+mn-ea"/>
                              <a:cs typeface="Times New Roman" panose="02020603050405020304" pitchFamily="18" charset="0"/>
                            </a:rPr>
                            <a:t>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8188232"/>
                      </a:ext>
                    </a:extLst>
                  </a:tr>
                  <a:tr h="888093">
                    <a:tc>
                      <a:txBody>
                        <a:bodyPr/>
                        <a:lstStyle/>
                        <a:p>
                          <a:pPr algn="l" rtl="0"/>
                          <a:r>
                            <a:rPr lang="en-US" sz="2000" kern="1200" dirty="0">
                              <a:solidFill>
                                <a:srgbClr val="000000"/>
                              </a:solidFill>
                              <a:latin typeface="Times New Roman" panose="02020603050405020304" pitchFamily="18" charset="0"/>
                              <a:ea typeface="+mn-ea"/>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rtl="0"/>
                          <a:r>
                            <a:rPr lang="en-US" sz="2000" kern="1200" dirty="0">
                              <a:solidFill>
                                <a:srgbClr val="000000"/>
                              </a:solidFill>
                              <a:latin typeface="Times New Roman" panose="02020603050405020304" pitchFamily="18" charset="0"/>
                              <a:ea typeface="+mn-ea"/>
                              <a:cs typeface="Times New Roman" panose="02020603050405020304" pitchFamily="18" charset="0"/>
                            </a:rPr>
                            <a:t>Shingle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1</m:t>
                                    </m:r>
                                  </m:num>
                                  <m:den>
                                    <m:r>
                                      <a:rPr lang="en-US" sz="2000" b="0" i="0" smtClean="0">
                                        <a:latin typeface="Cambria Math" panose="02040503050406030204" pitchFamily="18" charset="0"/>
                                        <a:ea typeface="Cambria Math" panose="02040503050406030204" pitchFamily="18" charset="0"/>
                                      </a:rPr>
                                      <m:t>4</m:t>
                                    </m:r>
                                  </m:den>
                                </m:f>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to</m:t>
                                </m:r>
                                <m:r>
                                  <a:rPr lang="en-US" sz="2000" b="0" i="0" smtClean="0">
                                    <a:latin typeface="Cambria Math" panose="02040503050406030204" pitchFamily="18" charset="0"/>
                                    <a:ea typeface="Cambria Math" panose="02040503050406030204" pitchFamily="18" charset="0"/>
                                  </a:rPr>
                                  <m:t>  </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1</m:t>
                                    </m:r>
                                  </m:num>
                                  <m:den>
                                    <m:r>
                                      <a:rPr lang="en-US" sz="2000" b="0" i="0" smtClean="0">
                                        <a:latin typeface="Cambria Math" panose="02040503050406030204" pitchFamily="18" charset="0"/>
                                      </a:rPr>
                                      <m:t>5</m:t>
                                    </m:r>
                                  </m:den>
                                </m:f>
                              </m:oMath>
                            </m:oMathPara>
                          </a14:m>
                          <a:endParaRPr lang="en-US" sz="2000" b="0" i="0" kern="1200" dirty="0">
                            <a:solidFill>
                              <a:srgbClr val="000000"/>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7655932"/>
                      </a:ext>
                    </a:extLst>
                  </a:tr>
                  <a:tr h="888093">
                    <a:tc>
                      <a:txBody>
                        <a:bodyPr/>
                        <a:lstStyle/>
                        <a:p>
                          <a:pPr algn="l" rtl="0"/>
                          <a:r>
                            <a:rPr lang="en-US" sz="2000" kern="1200" dirty="0">
                              <a:solidFill>
                                <a:srgbClr val="000000"/>
                              </a:solidFill>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192" marR="0" lvl="1" indent="0" algn="l" defTabSz="914382"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Times New Roman" panose="02020603050405020304" pitchFamily="18" charset="0"/>
                              <a:ea typeface="+mn-ea"/>
                              <a:cs typeface="Times New Roman" panose="02020603050405020304" pitchFamily="18" charset="0"/>
                            </a:rPr>
                            <a:t>Coarse Sand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1</m:t>
                                    </m:r>
                                  </m:num>
                                  <m:den>
                                    <m:r>
                                      <a:rPr lang="en-US" sz="2000" b="0" i="1" smtClean="0">
                                        <a:latin typeface="Cambria Math" panose="02040503050406030204" pitchFamily="18" charset="0"/>
                                      </a:rPr>
                                      <m:t>5</m:t>
                                    </m:r>
                                  </m:den>
                                </m:f>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to</m:t>
                                </m:r>
                                <m:r>
                                  <a:rPr lang="en-US" sz="2000" b="0" i="0" smtClean="0">
                                    <a:latin typeface="Cambria Math" panose="02040503050406030204" pitchFamily="18" charset="0"/>
                                    <a:ea typeface="Cambria Math" panose="02040503050406030204" pitchFamily="18" charset="0"/>
                                  </a:rPr>
                                  <m:t>  </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1</m:t>
                                    </m:r>
                                  </m:num>
                                  <m:den>
                                    <m:r>
                                      <a:rPr lang="en-US" sz="2000" b="0" i="1" smtClean="0">
                                        <a:latin typeface="Cambria Math" panose="02040503050406030204" pitchFamily="18" charset="0"/>
                                      </a:rPr>
                                      <m:t>6</m:t>
                                    </m:r>
                                  </m:den>
                                </m:f>
                              </m:oMath>
                            </m:oMathPara>
                          </a14:m>
                          <a:endParaRPr lang="en-US" sz="2000" b="0" kern="1200" dirty="0">
                            <a:solidFill>
                              <a:srgbClr val="000000"/>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6960836"/>
                      </a:ext>
                    </a:extLst>
                  </a:tr>
                  <a:tr h="888093">
                    <a:tc>
                      <a:txBody>
                        <a:bodyPr/>
                        <a:lstStyle/>
                        <a:p>
                          <a:pPr algn="l" rtl="0"/>
                          <a:r>
                            <a:rPr lang="en-US" sz="2000" kern="1200" dirty="0">
                              <a:solidFill>
                                <a:srgbClr val="000000"/>
                              </a:solidFill>
                              <a:latin typeface="Times New Roman" panose="02020603050405020304" pitchFamily="18" charset="0"/>
                              <a:ea typeface="+mn-ea"/>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192" marR="0" lvl="1" indent="0" algn="l" defTabSz="914382"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Times New Roman" panose="02020603050405020304" pitchFamily="18" charset="0"/>
                              <a:ea typeface="+mn-ea"/>
                              <a:cs typeface="Times New Roman" panose="02020603050405020304" pitchFamily="18" charset="0"/>
                            </a:rPr>
                            <a:t>Fine Sand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1</m:t>
                                    </m:r>
                                  </m:num>
                                  <m:den>
                                    <m:r>
                                      <a:rPr lang="en-US" sz="2000" b="0" i="1" smtClean="0">
                                        <a:latin typeface="Cambria Math" panose="02040503050406030204" pitchFamily="18" charset="0"/>
                                      </a:rPr>
                                      <m:t>6</m:t>
                                    </m:r>
                                  </m:den>
                                </m:f>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to</m:t>
                                </m:r>
                                <m:r>
                                  <a:rPr lang="en-US" sz="2000" b="0" i="0" smtClean="0">
                                    <a:latin typeface="Cambria Math" panose="02040503050406030204" pitchFamily="18" charset="0"/>
                                    <a:ea typeface="Cambria Math" panose="02040503050406030204" pitchFamily="18" charset="0"/>
                                  </a:rPr>
                                  <m:t>  </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1</m:t>
                                    </m:r>
                                  </m:num>
                                  <m:den>
                                    <m:r>
                                      <a:rPr lang="en-US" sz="2000" b="0" i="1" smtClean="0">
                                        <a:latin typeface="Cambria Math" panose="02040503050406030204" pitchFamily="18" charset="0"/>
                                      </a:rPr>
                                      <m:t>7</m:t>
                                    </m:r>
                                  </m:den>
                                </m:f>
                              </m:oMath>
                            </m:oMathPara>
                          </a14:m>
                          <a:endParaRPr lang="en-US" sz="2000" b="0" kern="1200" dirty="0">
                            <a:solidFill>
                              <a:srgbClr val="000000"/>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281736"/>
                      </a:ext>
                    </a:extLst>
                  </a:tr>
                </a:tbl>
              </a:graphicData>
            </a:graphic>
          </p:graphicFrame>
        </mc:Choice>
        <mc:Fallback xmlns="">
          <p:graphicFrame>
            <p:nvGraphicFramePr>
              <p:cNvPr id="7" name="Table 8">
                <a:extLst>
                  <a:ext uri="{FF2B5EF4-FFF2-40B4-BE49-F238E27FC236}">
                    <a16:creationId xmlns:a16="http://schemas.microsoft.com/office/drawing/2014/main" id="{08050151-6B6B-468D-9B3A-962FF1910B91}"/>
                  </a:ext>
                </a:extLst>
              </p:cNvPr>
              <p:cNvGraphicFramePr>
                <a:graphicFrameLocks noGrp="1"/>
              </p:cNvGraphicFramePr>
              <p:nvPr>
                <p:extLst>
                  <p:ext uri="{D42A27DB-BD31-4B8C-83A1-F6EECF244321}">
                    <p14:modId xmlns:p14="http://schemas.microsoft.com/office/powerpoint/2010/main" val="4050367638"/>
                  </p:ext>
                </p:extLst>
              </p:nvPr>
            </p:nvGraphicFramePr>
            <p:xfrm>
              <a:off x="321780" y="3088433"/>
              <a:ext cx="8529483" cy="3552372"/>
            </p:xfrm>
            <a:graphic>
              <a:graphicData uri="http://schemas.openxmlformats.org/drawingml/2006/table">
                <a:tbl>
                  <a:tblPr firstRow="1" bandRow="1">
                    <a:tableStyleId>{5C22544A-7EE6-4342-B048-85BDC9FD1C3A}</a:tableStyleId>
                  </a:tblPr>
                  <a:tblGrid>
                    <a:gridCol w="693092">
                      <a:extLst>
                        <a:ext uri="{9D8B030D-6E8A-4147-A177-3AD203B41FA5}">
                          <a16:colId xmlns:a16="http://schemas.microsoft.com/office/drawing/2014/main" val="3279432643"/>
                        </a:ext>
                      </a:extLst>
                    </a:gridCol>
                    <a:gridCol w="4326227">
                      <a:extLst>
                        <a:ext uri="{9D8B030D-6E8A-4147-A177-3AD203B41FA5}">
                          <a16:colId xmlns:a16="http://schemas.microsoft.com/office/drawing/2014/main" val="3981234801"/>
                        </a:ext>
                      </a:extLst>
                    </a:gridCol>
                    <a:gridCol w="3510164">
                      <a:extLst>
                        <a:ext uri="{9D8B030D-6E8A-4147-A177-3AD203B41FA5}">
                          <a16:colId xmlns:a16="http://schemas.microsoft.com/office/drawing/2014/main" val="2140617254"/>
                        </a:ext>
                      </a:extLst>
                    </a:gridCol>
                  </a:tblGrid>
                  <a:tr h="888093">
                    <a:tc>
                      <a:txBody>
                        <a:bodyPr/>
                        <a:lstStyle/>
                        <a:p>
                          <a:pPr algn="l" rtl="0"/>
                          <a:r>
                            <a:rPr lang="en-US" sz="2000" kern="1200" dirty="0">
                              <a:solidFill>
                                <a:srgbClr val="000000"/>
                              </a:solidFill>
                              <a:latin typeface="Times New Roman" panose="02020603050405020304" pitchFamily="18" charset="0"/>
                              <a:ea typeface="+mn-ea"/>
                              <a:cs typeface="Times New Roman" panose="02020603050405020304" pitchFamily="18" charset="0"/>
                            </a:rPr>
                            <a:t>No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rtl="0"/>
                          <a:r>
                            <a:rPr lang="en-US" sz="2000" kern="1200" dirty="0">
                              <a:solidFill>
                                <a:srgbClr val="000000"/>
                              </a:solidFill>
                              <a:latin typeface="Times New Roman" panose="02020603050405020304" pitchFamily="18" charset="0"/>
                              <a:ea typeface="+mn-ea"/>
                              <a:cs typeface="Times New Roman" panose="02020603050405020304" pitchFamily="18" charset="0"/>
                            </a:rPr>
                            <a:t>Type of Soil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rtl="0"/>
                          <a:r>
                            <a:rPr lang="en-US" sz="2000" kern="1200" dirty="0">
                              <a:solidFill>
                                <a:srgbClr val="000000"/>
                              </a:solidFill>
                              <a:latin typeface="Times New Roman" panose="02020603050405020304" pitchFamily="18" charset="0"/>
                              <a:ea typeface="+mn-ea"/>
                              <a:cs typeface="Times New Roman" panose="02020603050405020304" pitchFamily="18" charset="0"/>
                            </a:rPr>
                            <a:t>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8188232"/>
                      </a:ext>
                    </a:extLst>
                  </a:tr>
                  <a:tr h="888093">
                    <a:tc>
                      <a:txBody>
                        <a:bodyPr/>
                        <a:lstStyle/>
                        <a:p>
                          <a:pPr algn="l" rtl="0"/>
                          <a:r>
                            <a:rPr lang="en-US" sz="2000" kern="1200" dirty="0">
                              <a:solidFill>
                                <a:srgbClr val="000000"/>
                              </a:solidFill>
                              <a:latin typeface="Times New Roman" panose="02020603050405020304" pitchFamily="18" charset="0"/>
                              <a:ea typeface="+mn-ea"/>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rtl="0"/>
                          <a:r>
                            <a:rPr lang="en-US" sz="2000" kern="1200" dirty="0">
                              <a:solidFill>
                                <a:srgbClr val="000000"/>
                              </a:solidFill>
                              <a:latin typeface="Times New Roman" panose="02020603050405020304" pitchFamily="18" charset="0"/>
                              <a:ea typeface="+mn-ea"/>
                              <a:cs typeface="Times New Roman" panose="02020603050405020304" pitchFamily="18" charset="0"/>
                            </a:rPr>
                            <a:t>Shingle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43229" t="-100685" r="-521" b="-201370"/>
                          </a:stretch>
                        </a:blipFill>
                      </a:tcPr>
                    </a:tc>
                    <a:extLst>
                      <a:ext uri="{0D108BD9-81ED-4DB2-BD59-A6C34878D82A}">
                        <a16:rowId xmlns:a16="http://schemas.microsoft.com/office/drawing/2014/main" val="3237655932"/>
                      </a:ext>
                    </a:extLst>
                  </a:tr>
                  <a:tr h="888093">
                    <a:tc>
                      <a:txBody>
                        <a:bodyPr/>
                        <a:lstStyle/>
                        <a:p>
                          <a:pPr algn="l" rtl="0"/>
                          <a:r>
                            <a:rPr lang="en-US" sz="2000" kern="1200" dirty="0">
                              <a:solidFill>
                                <a:srgbClr val="000000"/>
                              </a:solidFill>
                              <a:latin typeface="Times New Roman" panose="02020603050405020304" pitchFamily="18"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192" marR="0" lvl="1" indent="0" algn="l" defTabSz="914382"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Times New Roman" panose="02020603050405020304" pitchFamily="18" charset="0"/>
                              <a:ea typeface="+mn-ea"/>
                              <a:cs typeface="Times New Roman" panose="02020603050405020304" pitchFamily="18" charset="0"/>
                            </a:rPr>
                            <a:t>Coarse Sand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43229" t="-200685" r="-521" b="-101370"/>
                          </a:stretch>
                        </a:blipFill>
                      </a:tcPr>
                    </a:tc>
                    <a:extLst>
                      <a:ext uri="{0D108BD9-81ED-4DB2-BD59-A6C34878D82A}">
                        <a16:rowId xmlns:a16="http://schemas.microsoft.com/office/drawing/2014/main" val="1256960836"/>
                      </a:ext>
                    </a:extLst>
                  </a:tr>
                  <a:tr h="888093">
                    <a:tc>
                      <a:txBody>
                        <a:bodyPr/>
                        <a:lstStyle/>
                        <a:p>
                          <a:pPr algn="l" rtl="0"/>
                          <a:r>
                            <a:rPr lang="en-US" sz="2000" kern="1200" dirty="0">
                              <a:solidFill>
                                <a:srgbClr val="000000"/>
                              </a:solidFill>
                              <a:latin typeface="Times New Roman" panose="02020603050405020304" pitchFamily="18" charset="0"/>
                              <a:ea typeface="+mn-ea"/>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192" marR="0" lvl="1" indent="0" algn="l" defTabSz="914382"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Times New Roman" panose="02020603050405020304" pitchFamily="18" charset="0"/>
                              <a:ea typeface="+mn-ea"/>
                              <a:cs typeface="Times New Roman" panose="02020603050405020304" pitchFamily="18" charset="0"/>
                            </a:rPr>
                            <a:t>Fine Sand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43229" t="-300685" r="-521" b="-1370"/>
                          </a:stretch>
                        </a:blipFill>
                      </a:tcPr>
                    </a:tc>
                    <a:extLst>
                      <a:ext uri="{0D108BD9-81ED-4DB2-BD59-A6C34878D82A}">
                        <a16:rowId xmlns:a16="http://schemas.microsoft.com/office/drawing/2014/main" val="54281736"/>
                      </a:ext>
                    </a:extLst>
                  </a:tr>
                </a:tbl>
              </a:graphicData>
            </a:graphic>
          </p:graphicFrame>
        </mc:Fallback>
      </mc:AlternateContent>
      <p:sp>
        <p:nvSpPr>
          <p:cNvPr id="2" name="Rectangle 1">
            <a:extLst>
              <a:ext uri="{FF2B5EF4-FFF2-40B4-BE49-F238E27FC236}">
                <a16:creationId xmlns:a16="http://schemas.microsoft.com/office/drawing/2014/main" id="{78F2B8E7-3056-49CA-A69E-CD48141360E3}"/>
              </a:ext>
            </a:extLst>
          </p:cNvPr>
          <p:cNvSpPr/>
          <p:nvPr/>
        </p:nvSpPr>
        <p:spPr>
          <a:xfrm>
            <a:off x="321780" y="2445073"/>
            <a:ext cx="8210937" cy="400110"/>
          </a:xfrm>
          <a:prstGeom prst="rect">
            <a:avLst/>
          </a:prstGeom>
        </p:spPr>
        <p:txBody>
          <a:bodyPr wrap="square">
            <a:spAutoFit/>
          </a:bodyPr>
          <a:lstStyle/>
          <a:p>
            <a:pPr algn="l" rtl="0"/>
            <a:r>
              <a:rPr lang="en-US" sz="2000" b="1" dirty="0">
                <a:solidFill>
                  <a:srgbClr val="000000"/>
                </a:solidFill>
                <a:latin typeface="Times New Roman" panose="02020603050405020304" pitchFamily="18" charset="0"/>
                <a:cs typeface="Times New Roman" panose="02020603050405020304" pitchFamily="18" charset="0"/>
              </a:rPr>
              <a:t>Values of Khosla’s Safe Exit Gradient for different types of Soils</a:t>
            </a:r>
          </a:p>
        </p:txBody>
      </p:sp>
      <p:sp>
        <p:nvSpPr>
          <p:cNvPr id="11" name="Rectangle 10">
            <a:extLst>
              <a:ext uri="{FF2B5EF4-FFF2-40B4-BE49-F238E27FC236}">
                <a16:creationId xmlns:a16="http://schemas.microsoft.com/office/drawing/2014/main" id="{0E60DCF8-8A57-462B-8AF3-8264AB5F8444}"/>
              </a:ext>
            </a:extLst>
          </p:cNvPr>
          <p:cNvSpPr/>
          <p:nvPr/>
        </p:nvSpPr>
        <p:spPr>
          <a:xfrm>
            <a:off x="350823" y="466631"/>
            <a:ext cx="8624735" cy="539378"/>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In order to keep the structure safe against </a:t>
            </a:r>
            <a:r>
              <a:rPr lang="en-US" sz="2200" b="1" dirty="0">
                <a:solidFill>
                  <a:srgbClr val="000000"/>
                </a:solidFill>
                <a:latin typeface="Times New Roman" panose="02020603050405020304" pitchFamily="18" charset="0"/>
                <a:cs typeface="Times New Roman" panose="02020603050405020304" pitchFamily="18" charset="0"/>
              </a:rPr>
              <a:t>piping.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F5B5C9C-BABC-4E9F-9538-19AF2EC60895}"/>
                  </a:ext>
                </a:extLst>
              </p:cNvPr>
              <p:cNvSpPr txBox="1"/>
              <p:nvPr/>
            </p:nvSpPr>
            <p:spPr>
              <a:xfrm>
                <a:off x="350824" y="1255510"/>
                <a:ext cx="5575166" cy="789836"/>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r>
                        <m:rPr>
                          <m:nor/>
                        </m:rPr>
                        <a:rPr lang="en-US" b="1" dirty="0" smtClean="0">
                          <a:latin typeface="Cambria Math" panose="02040503050406030204" pitchFamily="18" charset="0"/>
                          <a:ea typeface="Cambria Math" panose="02040503050406030204" pitchFamily="18" charset="0"/>
                        </a:rPr>
                        <m:t>Exit</m:t>
                      </m:r>
                      <m:r>
                        <m:rPr>
                          <m:nor/>
                        </m:rPr>
                        <a:rPr lang="en-US" b="1" dirty="0" smtClean="0">
                          <a:latin typeface="Cambria Math" panose="02040503050406030204" pitchFamily="18" charset="0"/>
                          <a:ea typeface="Cambria Math" panose="02040503050406030204" pitchFamily="18" charset="0"/>
                        </a:rPr>
                        <m:t> </m:t>
                      </m:r>
                      <m:r>
                        <m:rPr>
                          <m:nor/>
                        </m:rPr>
                        <a:rPr lang="en-US" b="1" dirty="0" smtClean="0">
                          <a:latin typeface="Cambria Math" panose="02040503050406030204" pitchFamily="18" charset="0"/>
                          <a:ea typeface="Cambria Math" panose="02040503050406030204" pitchFamily="18" charset="0"/>
                        </a:rPr>
                        <m:t>gradient</m:t>
                      </m:r>
                      <m:r>
                        <a:rPr lang="en-US" b="1" dirty="0">
                          <a:latin typeface="Cambria Math" panose="02040503050406030204" pitchFamily="18" charset="0"/>
                          <a:ea typeface="Cambria Math" panose="02040503050406030204" pitchFamily="18" charset="0"/>
                        </a:rPr>
                        <m:t> </m:t>
                      </m:r>
                      <m:sSub>
                        <m:sSubPr>
                          <m:ctrlPr>
                            <a:rPr lang="en-US" b="1" i="1">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𝐆</m:t>
                          </m:r>
                        </m:e>
                        <m:sub>
                          <m:r>
                            <a:rPr lang="en-US" b="1">
                              <a:latin typeface="Cambria Math" panose="02040503050406030204" pitchFamily="18" charset="0"/>
                              <a:ea typeface="Cambria Math" panose="02040503050406030204" pitchFamily="18" charset="0"/>
                            </a:rPr>
                            <m:t>𝐄</m:t>
                          </m:r>
                        </m:sub>
                      </m:sSub>
                      <m:r>
                        <a:rPr lang="en-US" b="1" i="0" smtClean="0">
                          <a:latin typeface="Cambria Math" panose="02040503050406030204" pitchFamily="18" charset="0"/>
                          <a:ea typeface="Cambria Math" panose="02040503050406030204" pitchFamily="18" charset="0"/>
                        </a:rPr>
                        <m:t>)&lt;</m:t>
                      </m:r>
                      <m:r>
                        <m:rPr>
                          <m:nor/>
                        </m:rPr>
                        <a:rPr lang="en-US" b="1" dirty="0">
                          <a:solidFill>
                            <a:srgbClr val="000000"/>
                          </a:solidFill>
                          <a:latin typeface="Times New Roman" panose="02020603050405020304" pitchFamily="18" charset="0"/>
                          <a:cs typeface="Times New Roman" panose="02020603050405020304" pitchFamily="18" charset="0"/>
                        </a:rPr>
                        <m:t>Safe</m:t>
                      </m:r>
                      <m:r>
                        <m:rPr>
                          <m:nor/>
                        </m:rPr>
                        <a:rPr lang="en-US" b="1" dirty="0">
                          <a:solidFill>
                            <a:srgbClr val="000000"/>
                          </a:solidFill>
                          <a:latin typeface="Times New Roman" panose="02020603050405020304" pitchFamily="18" charset="0"/>
                          <a:cs typeface="Times New Roman" panose="02020603050405020304" pitchFamily="18" charset="0"/>
                        </a:rPr>
                        <m:t> </m:t>
                      </m:r>
                      <m:r>
                        <m:rPr>
                          <m:nor/>
                        </m:rPr>
                        <a:rPr lang="en-US" b="1" dirty="0">
                          <a:solidFill>
                            <a:srgbClr val="000000"/>
                          </a:solidFill>
                          <a:latin typeface="Times New Roman" panose="02020603050405020304" pitchFamily="18" charset="0"/>
                          <a:cs typeface="Times New Roman" panose="02020603050405020304" pitchFamily="18" charset="0"/>
                        </a:rPr>
                        <m:t>Exit</m:t>
                      </m:r>
                      <m:r>
                        <m:rPr>
                          <m:nor/>
                        </m:rPr>
                        <a:rPr lang="en-US" b="1" dirty="0">
                          <a:solidFill>
                            <a:srgbClr val="000000"/>
                          </a:solidFill>
                          <a:latin typeface="Times New Roman" panose="02020603050405020304" pitchFamily="18" charset="0"/>
                          <a:cs typeface="Times New Roman" panose="02020603050405020304" pitchFamily="18" charset="0"/>
                        </a:rPr>
                        <m:t> </m:t>
                      </m:r>
                      <m:r>
                        <m:rPr>
                          <m:nor/>
                        </m:rPr>
                        <a:rPr lang="en-US" b="1" dirty="0">
                          <a:solidFill>
                            <a:srgbClr val="000000"/>
                          </a:solidFill>
                          <a:latin typeface="Times New Roman" panose="02020603050405020304" pitchFamily="18" charset="0"/>
                          <a:cs typeface="Times New Roman" panose="02020603050405020304" pitchFamily="18" charset="0"/>
                        </a:rPr>
                        <m:t>Gradient</m:t>
                      </m:r>
                      <m:r>
                        <m:rPr>
                          <m:nor/>
                        </m:rPr>
                        <a:rPr lang="en-US" b="1" i="0" dirty="0" smtClean="0">
                          <a:solidFill>
                            <a:srgbClr val="000000"/>
                          </a:solidFill>
                          <a:latin typeface="Times New Roman" panose="02020603050405020304" pitchFamily="18" charset="0"/>
                          <a:cs typeface="Times New Roman" panose="02020603050405020304" pitchFamily="18" charset="0"/>
                        </a:rPr>
                        <m:t> (</m:t>
                      </m:r>
                      <m:r>
                        <m:rPr>
                          <m:nor/>
                        </m:rPr>
                        <a:rPr lang="en-US" b="1" i="0" dirty="0" smtClean="0">
                          <a:solidFill>
                            <a:srgbClr val="000000"/>
                          </a:solidFill>
                          <a:latin typeface="Times New Roman" panose="02020603050405020304" pitchFamily="18" charset="0"/>
                          <a:cs typeface="Times New Roman" panose="02020603050405020304" pitchFamily="18" charset="0"/>
                        </a:rPr>
                        <m:t>Gs</m:t>
                      </m:r>
                      <m:r>
                        <m:rPr>
                          <m:nor/>
                        </m:rPr>
                        <a:rPr lang="en-US" b="1" i="0" dirty="0" smtClean="0">
                          <a:solidFill>
                            <a:srgbClr val="000000"/>
                          </a:solidFill>
                          <a:latin typeface="Times New Roman" panose="02020603050405020304" pitchFamily="18" charset="0"/>
                          <a:cs typeface="Times New Roman" panose="02020603050405020304" pitchFamily="18" charset="0"/>
                        </a:rPr>
                        <m:t>)</m:t>
                      </m:r>
                    </m:oMath>
                  </m:oMathPara>
                </a14:m>
                <a:endParaRPr lang="en-US" b="1" dirty="0">
                  <a:latin typeface="Cambria Math" panose="02040503050406030204" pitchFamily="18" charset="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DF5B5C9C-BABC-4E9F-9538-19AF2EC60895}"/>
                  </a:ext>
                </a:extLst>
              </p:cNvPr>
              <p:cNvSpPr txBox="1">
                <a:spLocks noRot="1" noChangeAspect="1" noMove="1" noResize="1" noEditPoints="1" noAdjustHandles="1" noChangeArrowheads="1" noChangeShapeType="1" noTextEdit="1"/>
              </p:cNvSpPr>
              <p:nvPr/>
            </p:nvSpPr>
            <p:spPr>
              <a:xfrm>
                <a:off x="350824" y="1255510"/>
                <a:ext cx="5575166" cy="789836"/>
              </a:xfrm>
              <a:prstGeom prst="rect">
                <a:avLst/>
              </a:prstGeom>
              <a:blipFill>
                <a:blip r:embed="rId3"/>
                <a:stretch>
                  <a:fillRect/>
                </a:stretch>
              </a:blipFill>
              <a:ln>
                <a:solidFill>
                  <a:schemeClr val="tx1"/>
                </a:solidFill>
              </a:ln>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1FA35A76-A709-4A04-8EAA-B84F9AE20F48}"/>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65679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98DB81-4699-40ED-9428-3C140CDCB191}"/>
                  </a:ext>
                </a:extLst>
              </p:cNvPr>
              <p:cNvSpPr txBox="1"/>
              <p:nvPr/>
            </p:nvSpPr>
            <p:spPr>
              <a:xfrm>
                <a:off x="986982" y="4364126"/>
                <a:ext cx="2468880" cy="822960"/>
              </a:xfrm>
              <a:prstGeom prst="rect">
                <a:avLst/>
              </a:prstGeom>
              <a:noFill/>
              <a:ln>
                <a:solidFill>
                  <a:schemeClr val="tx1"/>
                </a:solidFill>
              </a:ln>
            </p:spPr>
            <p:txBody>
              <a:bodyPr wrap="square" lIns="0" tIns="0" rIns="0" bIns="0" rtlCol="0" anchor="ctr">
                <a:noAutofit/>
              </a:bodyPr>
              <a:lstStyle/>
              <a:p>
                <a:pPr algn="l"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rPr>
                            <m:t>𝑬</m:t>
                          </m:r>
                        </m:sub>
                      </m:sSub>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𝝅</m:t>
                          </m:r>
                        </m:den>
                      </m:f>
                      <m:func>
                        <m:funcPr>
                          <m:ctrlPr>
                            <a:rPr lang="en-US" b="1" i="1" smtClean="0">
                              <a:latin typeface="Cambria Math" panose="02040503050406030204" pitchFamily="18" charset="0"/>
                            </a:rPr>
                          </m:ctrlPr>
                        </m:funcPr>
                        <m:fName>
                          <m:sSup>
                            <m:sSupPr>
                              <m:ctrlPr>
                                <a:rPr lang="en-US" b="1" i="1" smtClean="0">
                                  <a:latin typeface="Cambria Math" panose="02040503050406030204" pitchFamily="18" charset="0"/>
                                </a:rPr>
                              </m:ctrlPr>
                            </m:sSupPr>
                            <m:e>
                              <m:r>
                                <a:rPr lang="en-US" b="1" i="0" smtClean="0">
                                  <a:latin typeface="Cambria Math" panose="02040503050406030204" pitchFamily="18" charset="0"/>
                                </a:rPr>
                                <m:t>𝐜𝐨𝐬</m:t>
                              </m:r>
                            </m:e>
                            <m:sup>
                              <m:r>
                                <a:rPr lang="en-US" b="1" i="1" smtClean="0">
                                  <a:latin typeface="Cambria Math" panose="02040503050406030204" pitchFamily="18" charset="0"/>
                                </a:rPr>
                                <m:t>−</m:t>
                              </m:r>
                              <m:r>
                                <a:rPr lang="en-US" b="1" i="1" smtClean="0">
                                  <a:latin typeface="Cambria Math" panose="02040503050406030204" pitchFamily="18" charset="0"/>
                                </a:rPr>
                                <m:t>𝟏</m:t>
                              </m:r>
                            </m:sup>
                          </m:sSup>
                        </m:fName>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num>
                                <m:den>
                                  <m:r>
                                    <a:rPr lang="en-US" b="1" i="1" smtClean="0">
                                      <a:latin typeface="Cambria Math" panose="02040503050406030204" pitchFamily="18" charset="0"/>
                                      <a:ea typeface="Cambria Math" panose="02040503050406030204" pitchFamily="18" charset="0"/>
                                    </a:rPr>
                                    <m:t>𝝀</m:t>
                                  </m:r>
                                </m:den>
                              </m:f>
                            </m:e>
                          </m:d>
                        </m:e>
                      </m:func>
                    </m:oMath>
                  </m:oMathPara>
                </a14:m>
                <a:endParaRPr lang="en-US" b="1" dirty="0"/>
              </a:p>
            </p:txBody>
          </p:sp>
        </mc:Choice>
        <mc:Fallback xmlns="">
          <p:sp>
            <p:nvSpPr>
              <p:cNvPr id="2" name="TextBox 1">
                <a:extLst>
                  <a:ext uri="{FF2B5EF4-FFF2-40B4-BE49-F238E27FC236}">
                    <a16:creationId xmlns:a16="http://schemas.microsoft.com/office/drawing/2014/main" id="{7898DB81-4699-40ED-9428-3C140CDCB191}"/>
                  </a:ext>
                </a:extLst>
              </p:cNvPr>
              <p:cNvSpPr txBox="1">
                <a:spLocks noRot="1" noChangeAspect="1" noMove="1" noResize="1" noEditPoints="1" noAdjustHandles="1" noChangeArrowheads="1" noChangeShapeType="1" noTextEdit="1"/>
              </p:cNvSpPr>
              <p:nvPr/>
            </p:nvSpPr>
            <p:spPr>
              <a:xfrm>
                <a:off x="986982" y="4364126"/>
                <a:ext cx="2468880" cy="822960"/>
              </a:xfrm>
              <a:prstGeom prst="rect">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B7111AE-64EB-42DB-A5A8-A0285A645C53}"/>
                  </a:ext>
                </a:extLst>
              </p:cNvPr>
              <p:cNvSpPr txBox="1"/>
              <p:nvPr/>
            </p:nvSpPr>
            <p:spPr>
              <a:xfrm>
                <a:off x="3932270" y="4364126"/>
                <a:ext cx="2468880" cy="822960"/>
              </a:xfrm>
              <a:prstGeom prst="rect">
                <a:avLst/>
              </a:prstGeom>
              <a:noFill/>
              <a:ln>
                <a:solidFill>
                  <a:schemeClr val="tx1"/>
                </a:solidFill>
              </a:ln>
            </p:spPr>
            <p:txBody>
              <a:bodyPr wrap="square" lIns="0" tIns="0" rIns="0" bIns="0" rtlCol="0" anchor="ctr">
                <a:noAutofit/>
              </a:bodyPr>
              <a:lstStyle/>
              <a:p>
                <a:pPr algn="l"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rPr>
                            <m:t>𝑫</m:t>
                          </m:r>
                        </m:sub>
                      </m:sSub>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𝝅</m:t>
                          </m:r>
                        </m:den>
                      </m:f>
                      <m:func>
                        <m:funcPr>
                          <m:ctrlPr>
                            <a:rPr lang="en-US" b="1" i="1" smtClean="0">
                              <a:latin typeface="Cambria Math" panose="02040503050406030204" pitchFamily="18" charset="0"/>
                            </a:rPr>
                          </m:ctrlPr>
                        </m:funcPr>
                        <m:fName>
                          <m:sSup>
                            <m:sSupPr>
                              <m:ctrlPr>
                                <a:rPr lang="en-US" b="1" i="1" smtClean="0">
                                  <a:latin typeface="Cambria Math" panose="02040503050406030204" pitchFamily="18" charset="0"/>
                                </a:rPr>
                              </m:ctrlPr>
                            </m:sSupPr>
                            <m:e>
                              <m:r>
                                <a:rPr lang="en-US" b="1" i="0" smtClean="0">
                                  <a:latin typeface="Cambria Math" panose="02040503050406030204" pitchFamily="18" charset="0"/>
                                </a:rPr>
                                <m:t>𝐜𝐨𝐬</m:t>
                              </m:r>
                            </m:e>
                            <m:sup>
                              <m:r>
                                <a:rPr lang="en-US" b="1" i="1" smtClean="0">
                                  <a:latin typeface="Cambria Math" panose="02040503050406030204" pitchFamily="18" charset="0"/>
                                </a:rPr>
                                <m:t>−</m:t>
                              </m:r>
                              <m:r>
                                <a:rPr lang="en-US" b="1" i="1" smtClean="0">
                                  <a:latin typeface="Cambria Math" panose="02040503050406030204" pitchFamily="18" charset="0"/>
                                </a:rPr>
                                <m:t>𝟏</m:t>
                              </m:r>
                            </m:sup>
                          </m:sSup>
                        </m:fName>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𝝀</m:t>
                                  </m:r>
                                </m:den>
                              </m:f>
                            </m:e>
                          </m:d>
                        </m:e>
                      </m:func>
                    </m:oMath>
                  </m:oMathPara>
                </a14:m>
                <a:endParaRPr lang="en-US" b="1" dirty="0"/>
              </a:p>
            </p:txBody>
          </p:sp>
        </mc:Choice>
        <mc:Fallback xmlns="">
          <p:sp>
            <p:nvSpPr>
              <p:cNvPr id="6" name="TextBox 5">
                <a:extLst>
                  <a:ext uri="{FF2B5EF4-FFF2-40B4-BE49-F238E27FC236}">
                    <a16:creationId xmlns:a16="http://schemas.microsoft.com/office/drawing/2014/main" id="{6B7111AE-64EB-42DB-A5A8-A0285A645C53}"/>
                  </a:ext>
                </a:extLst>
              </p:cNvPr>
              <p:cNvSpPr txBox="1">
                <a:spLocks noRot="1" noChangeAspect="1" noMove="1" noResize="1" noEditPoints="1" noAdjustHandles="1" noChangeArrowheads="1" noChangeShapeType="1" noTextEdit="1"/>
              </p:cNvSpPr>
              <p:nvPr/>
            </p:nvSpPr>
            <p:spPr>
              <a:xfrm>
                <a:off x="3932270" y="4364126"/>
                <a:ext cx="2468880" cy="822960"/>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BC94D2-75EA-4B94-80D9-DFDA66B435EB}"/>
                  </a:ext>
                </a:extLst>
              </p:cNvPr>
              <p:cNvSpPr txBox="1"/>
              <p:nvPr/>
            </p:nvSpPr>
            <p:spPr>
              <a:xfrm>
                <a:off x="2331113" y="5555000"/>
                <a:ext cx="2468880" cy="82296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r>
                            <a:rPr lang="en-US" b="1" i="1" smtClean="0">
                              <a:latin typeface="Cambria Math" panose="02040503050406030204" pitchFamily="18" charset="0"/>
                            </a:rPr>
                            <m:t>+</m:t>
                          </m:r>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𝟏</m:t>
                              </m:r>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𝜶</m:t>
                                  </m:r>
                                </m:e>
                                <m:sup>
                                  <m:r>
                                    <a:rPr lang="en-US" b="1" i="1" smtClean="0">
                                      <a:latin typeface="Cambria Math" panose="02040503050406030204" pitchFamily="18" charset="0"/>
                                    </a:rPr>
                                    <m:t>𝟐</m:t>
                                  </m:r>
                                </m:sup>
                              </m:sSup>
                            </m:e>
                          </m:rad>
                        </m:num>
                        <m:den>
                          <m:r>
                            <a:rPr lang="en-US" b="1" i="1" smtClean="0">
                              <a:latin typeface="Cambria Math" panose="02040503050406030204" pitchFamily="18" charset="0"/>
                            </a:rPr>
                            <m:t>𝟐</m:t>
                          </m:r>
                        </m:den>
                      </m:f>
                    </m:oMath>
                  </m:oMathPara>
                </a14:m>
                <a:endParaRPr lang="en-US" b="1" dirty="0"/>
              </a:p>
            </p:txBody>
          </p:sp>
        </mc:Choice>
        <mc:Fallback xmlns="">
          <p:sp>
            <p:nvSpPr>
              <p:cNvPr id="7" name="TextBox 6">
                <a:extLst>
                  <a:ext uri="{FF2B5EF4-FFF2-40B4-BE49-F238E27FC236}">
                    <a16:creationId xmlns:a16="http://schemas.microsoft.com/office/drawing/2014/main" id="{68BC94D2-75EA-4B94-80D9-DFDA66B435EB}"/>
                  </a:ext>
                </a:extLst>
              </p:cNvPr>
              <p:cNvSpPr txBox="1">
                <a:spLocks noRot="1" noChangeAspect="1" noMove="1" noResize="1" noEditPoints="1" noAdjustHandles="1" noChangeArrowheads="1" noChangeShapeType="1" noTextEdit="1"/>
              </p:cNvSpPr>
              <p:nvPr/>
            </p:nvSpPr>
            <p:spPr>
              <a:xfrm>
                <a:off x="2331113" y="5555000"/>
                <a:ext cx="2468880" cy="822960"/>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98130A7-A8AE-43C0-85FE-CC8B667CC21E}"/>
                  </a:ext>
                </a:extLst>
              </p:cNvPr>
              <p:cNvSpPr txBox="1"/>
              <p:nvPr/>
            </p:nvSpPr>
            <p:spPr>
              <a:xfrm>
                <a:off x="5229329" y="5551747"/>
                <a:ext cx="2154476" cy="822960"/>
              </a:xfrm>
              <a:prstGeom prst="rect">
                <a:avLst/>
              </a:prstGeom>
              <a:noFill/>
              <a:ln>
                <a:solidFill>
                  <a:schemeClr val="tx1"/>
                </a:solidFill>
              </a:ln>
            </p:spPr>
            <p:txBody>
              <a:bodyPr wrap="square" lIns="0" tIns="0" rIns="0" bIns="0" rtlCol="0" anchor="ctr">
                <a:noAutofit/>
              </a:bodyPr>
              <a:lstStyle/>
              <a:p>
                <a:pPr algn="l" rtl="0"/>
                <a14:m>
                  <m:oMathPara xmlns:m="http://schemas.openxmlformats.org/officeDocument/2006/math">
                    <m:oMathParaPr>
                      <m:jc m:val="center"/>
                    </m:oMathParaPr>
                    <m:oMath xmlns:m="http://schemas.openxmlformats.org/officeDocument/2006/math">
                      <m:r>
                        <a:rPr lang="en-US" b="1" i="1" smtClean="0">
                          <a:latin typeface="Cambria Math" panose="02040503050406030204" pitchFamily="18" charset="0"/>
                          <a:ea typeface="Cambria Math" panose="02040503050406030204" pitchFamily="18" charset="0"/>
                        </a:rPr>
                        <m:t>𝜶</m:t>
                      </m:r>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𝒃</m:t>
                          </m:r>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𝒐</m:t>
                              </m:r>
                            </m:sub>
                          </m:sSub>
                        </m:den>
                      </m:f>
                    </m:oMath>
                  </m:oMathPara>
                </a14:m>
                <a:endParaRPr lang="en-US" b="1" dirty="0"/>
              </a:p>
            </p:txBody>
          </p:sp>
        </mc:Choice>
        <mc:Fallback xmlns="">
          <p:sp>
            <p:nvSpPr>
              <p:cNvPr id="8" name="TextBox 7">
                <a:extLst>
                  <a:ext uri="{FF2B5EF4-FFF2-40B4-BE49-F238E27FC236}">
                    <a16:creationId xmlns:a16="http://schemas.microsoft.com/office/drawing/2014/main" id="{998130A7-A8AE-43C0-85FE-CC8B667CC21E}"/>
                  </a:ext>
                </a:extLst>
              </p:cNvPr>
              <p:cNvSpPr txBox="1">
                <a:spLocks noRot="1" noChangeAspect="1" noMove="1" noResize="1" noEditPoints="1" noAdjustHandles="1" noChangeArrowheads="1" noChangeShapeType="1" noTextEdit="1"/>
              </p:cNvSpPr>
              <p:nvPr/>
            </p:nvSpPr>
            <p:spPr>
              <a:xfrm>
                <a:off x="5229329" y="5551747"/>
                <a:ext cx="2154476" cy="822960"/>
              </a:xfrm>
              <a:prstGeom prst="rect">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485A1CB-B71F-4CA1-8185-AB8A76F091A2}"/>
                  </a:ext>
                </a:extLst>
              </p:cNvPr>
              <p:cNvSpPr txBox="1"/>
              <p:nvPr/>
            </p:nvSpPr>
            <p:spPr>
              <a:xfrm>
                <a:off x="6877558" y="4360873"/>
                <a:ext cx="1361369" cy="822960"/>
              </a:xfrm>
              <a:prstGeom prst="rect">
                <a:avLst/>
              </a:prstGeom>
              <a:noFill/>
              <a:ln>
                <a:solidFill>
                  <a:schemeClr val="tx1"/>
                </a:solidFill>
              </a:ln>
            </p:spPr>
            <p:txBody>
              <a:bodyPr wrap="square" lIns="0" tIns="0" rIns="0" bIns="0" rtlCol="0" anchor="ctr">
                <a:noAutofit/>
              </a:bodyPr>
              <a:lstStyle/>
              <a:p>
                <a:pPr algn="l"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𝑪</m:t>
                          </m:r>
                        </m:sub>
                      </m:sSub>
                      <m:r>
                        <a:rPr lang="en-US" b="1" i="1" smtClean="0">
                          <a:latin typeface="Cambria Math" panose="02040503050406030204" pitchFamily="18" charset="0"/>
                        </a:rPr>
                        <m:t>=</m:t>
                      </m:r>
                      <m:r>
                        <a:rPr lang="en-US" b="1" i="1" smtClean="0">
                          <a:latin typeface="Cambria Math" panose="02040503050406030204" pitchFamily="18" charset="0"/>
                        </a:rPr>
                        <m:t>𝟎</m:t>
                      </m:r>
                    </m:oMath>
                  </m:oMathPara>
                </a14:m>
                <a:endParaRPr lang="en-US" b="1" dirty="0"/>
              </a:p>
            </p:txBody>
          </p:sp>
        </mc:Choice>
        <mc:Fallback xmlns="">
          <p:sp>
            <p:nvSpPr>
              <p:cNvPr id="40" name="TextBox 39">
                <a:extLst>
                  <a:ext uri="{FF2B5EF4-FFF2-40B4-BE49-F238E27FC236}">
                    <a16:creationId xmlns:a16="http://schemas.microsoft.com/office/drawing/2014/main" id="{7485A1CB-B71F-4CA1-8185-AB8A76F091A2}"/>
                  </a:ext>
                </a:extLst>
              </p:cNvPr>
              <p:cNvSpPr txBox="1">
                <a:spLocks noRot="1" noChangeAspect="1" noMove="1" noResize="1" noEditPoints="1" noAdjustHandles="1" noChangeArrowheads="1" noChangeShapeType="1" noTextEdit="1"/>
              </p:cNvSpPr>
              <p:nvPr/>
            </p:nvSpPr>
            <p:spPr>
              <a:xfrm>
                <a:off x="6877558" y="4360873"/>
                <a:ext cx="1361369" cy="822960"/>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33" name="Rectangle 32">
            <a:extLst>
              <a:ext uri="{FF2B5EF4-FFF2-40B4-BE49-F238E27FC236}">
                <a16:creationId xmlns:a16="http://schemas.microsoft.com/office/drawing/2014/main" id="{E7EABF35-B8DD-4EBA-98EF-659EFE4F4E2B}"/>
              </a:ext>
            </a:extLst>
          </p:cNvPr>
          <p:cNvSpPr/>
          <p:nvPr/>
        </p:nvSpPr>
        <p:spPr>
          <a:xfrm>
            <a:off x="2937643" y="1948595"/>
            <a:ext cx="1673645" cy="10019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n-US" b="1"/>
          </a:p>
        </p:txBody>
      </p:sp>
      <p:cxnSp>
        <p:nvCxnSpPr>
          <p:cNvPr id="34" name="Straight Connector 33">
            <a:extLst>
              <a:ext uri="{FF2B5EF4-FFF2-40B4-BE49-F238E27FC236}">
                <a16:creationId xmlns:a16="http://schemas.microsoft.com/office/drawing/2014/main" id="{61DEA73F-BF2A-4B00-B5B2-009EDDF60E5A}"/>
              </a:ext>
            </a:extLst>
          </p:cNvPr>
          <p:cNvCxnSpPr>
            <a:cxnSpLocks/>
          </p:cNvCxnSpPr>
          <p:nvPr/>
        </p:nvCxnSpPr>
        <p:spPr>
          <a:xfrm>
            <a:off x="2937643" y="2866553"/>
            <a:ext cx="3399321" cy="0"/>
          </a:xfrm>
          <a:prstGeom prst="line">
            <a:avLst/>
          </a:prstGeom>
          <a:ln w="190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643944C-44AE-4D96-8C65-33A72F584B09}"/>
              </a:ext>
            </a:extLst>
          </p:cNvPr>
          <p:cNvCxnSpPr/>
          <p:nvPr/>
        </p:nvCxnSpPr>
        <p:spPr>
          <a:xfrm>
            <a:off x="6325229" y="2950532"/>
            <a:ext cx="0" cy="9108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A96E266-82FF-492D-AD1F-4DA41E5AE7AB}"/>
              </a:ext>
            </a:extLst>
          </p:cNvPr>
          <p:cNvCxnSpPr/>
          <p:nvPr/>
        </p:nvCxnSpPr>
        <p:spPr>
          <a:xfrm>
            <a:off x="4611288" y="1761973"/>
            <a:ext cx="0" cy="10058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916DBB4-B284-4CDB-90F3-B6DCCE74546A}"/>
              </a:ext>
            </a:extLst>
          </p:cNvPr>
          <p:cNvCxnSpPr/>
          <p:nvPr/>
        </p:nvCxnSpPr>
        <p:spPr>
          <a:xfrm flipH="1">
            <a:off x="2918981" y="3407729"/>
            <a:ext cx="3387586" cy="0"/>
          </a:xfrm>
          <a:prstGeom prst="straightConnector1">
            <a:avLst/>
          </a:prstGeom>
          <a:ln w="19050">
            <a:solidFill>
              <a:schemeClr val="tx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6497F73-92B4-4233-BFDA-932D809AE373}"/>
              </a:ext>
            </a:extLst>
          </p:cNvPr>
          <p:cNvCxnSpPr>
            <a:cxnSpLocks/>
          </p:cNvCxnSpPr>
          <p:nvPr/>
        </p:nvCxnSpPr>
        <p:spPr>
          <a:xfrm flipV="1">
            <a:off x="7232605" y="2765411"/>
            <a:ext cx="0" cy="1097280"/>
          </a:xfrm>
          <a:prstGeom prst="straightConnector1">
            <a:avLst/>
          </a:prstGeom>
          <a:ln w="19050">
            <a:solidFill>
              <a:schemeClr val="tx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F8CFADB-23EF-4B01-81F2-1E6E42FBA432}"/>
              </a:ext>
            </a:extLst>
          </p:cNvPr>
          <p:cNvSpPr txBox="1"/>
          <p:nvPr/>
        </p:nvSpPr>
        <p:spPr>
          <a:xfrm>
            <a:off x="4494221" y="3474939"/>
            <a:ext cx="286163" cy="373228"/>
          </a:xfrm>
          <a:prstGeom prst="rect">
            <a:avLst/>
          </a:prstGeom>
          <a:solidFill>
            <a:schemeClr val="bg1"/>
          </a:solidFill>
        </p:spPr>
        <p:txBody>
          <a:bodyPr wrap="square" rtlCol="0">
            <a:spAutoFit/>
          </a:bodyPr>
          <a:lstStyle/>
          <a:p>
            <a:pPr algn="l" rtl="0"/>
            <a:r>
              <a:rPr lang="en-US" b="1" dirty="0"/>
              <a:t>b</a:t>
            </a:r>
          </a:p>
        </p:txBody>
      </p:sp>
      <p:cxnSp>
        <p:nvCxnSpPr>
          <p:cNvPr id="41" name="Straight Arrow Connector 40">
            <a:extLst>
              <a:ext uri="{FF2B5EF4-FFF2-40B4-BE49-F238E27FC236}">
                <a16:creationId xmlns:a16="http://schemas.microsoft.com/office/drawing/2014/main" id="{577D61E5-C0BE-4F93-B94C-12A7ADE1E436}"/>
              </a:ext>
            </a:extLst>
          </p:cNvPr>
          <p:cNvCxnSpPr>
            <a:cxnSpLocks/>
          </p:cNvCxnSpPr>
          <p:nvPr/>
        </p:nvCxnSpPr>
        <p:spPr>
          <a:xfrm flipV="1">
            <a:off x="5052761" y="1952746"/>
            <a:ext cx="0" cy="815067"/>
          </a:xfrm>
          <a:prstGeom prst="straightConnector1">
            <a:avLst/>
          </a:prstGeom>
          <a:ln w="19050">
            <a:solidFill>
              <a:schemeClr val="tx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F53F8ED-C433-4D80-86AC-02E64B10C779}"/>
              </a:ext>
            </a:extLst>
          </p:cNvPr>
          <p:cNvSpPr txBox="1"/>
          <p:nvPr/>
        </p:nvSpPr>
        <p:spPr>
          <a:xfrm>
            <a:off x="5114483" y="2185124"/>
            <a:ext cx="475031" cy="369332"/>
          </a:xfrm>
          <a:prstGeom prst="rect">
            <a:avLst/>
          </a:prstGeom>
          <a:solidFill>
            <a:schemeClr val="bg1"/>
          </a:solidFill>
        </p:spPr>
        <p:txBody>
          <a:bodyPr wrap="square" rtlCol="0">
            <a:spAutoFit/>
          </a:bodyPr>
          <a:lstStyle/>
          <a:p>
            <a:pPr algn="l" rtl="0"/>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H</a:t>
            </a:r>
            <a:endParaRPr lang="en-US" b="1"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77E8218-505A-4EDE-890D-94BCC2265C93}"/>
                  </a:ext>
                </a:extLst>
              </p:cNvPr>
              <p:cNvSpPr txBox="1"/>
              <p:nvPr/>
            </p:nvSpPr>
            <p:spPr>
              <a:xfrm>
                <a:off x="7376535" y="3181065"/>
                <a:ext cx="336275" cy="276999"/>
              </a:xfrm>
              <a:prstGeom prst="rect">
                <a:avLst/>
              </a:prstGeom>
              <a:noFill/>
            </p:spPr>
            <p:txBody>
              <a:bodyPr wrap="square" lIns="0" tIns="0" rIns="0" bIns="0" rtlCol="0">
                <a:spAutoFit/>
              </a:bodyPr>
              <a:lstStyle/>
              <a:p>
                <a:pPr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𝐝</m:t>
                          </m:r>
                        </m:e>
                        <m:sub>
                          <m:r>
                            <a:rPr lang="en-US" b="1" i="0">
                              <a:latin typeface="Cambria Math" panose="02040503050406030204" pitchFamily="18" charset="0"/>
                              <a:ea typeface="Cambria Math" panose="02040503050406030204" pitchFamily="18" charset="0"/>
                            </a:rPr>
                            <m:t>𝐨</m:t>
                          </m:r>
                        </m:sub>
                      </m:sSub>
                    </m:oMath>
                  </m:oMathPara>
                </a14:m>
                <a:endParaRPr lang="en-US" b="1" dirty="0"/>
              </a:p>
            </p:txBody>
          </p:sp>
        </mc:Choice>
        <mc:Fallback xmlns="">
          <p:sp>
            <p:nvSpPr>
              <p:cNvPr id="43" name="TextBox 42">
                <a:extLst>
                  <a:ext uri="{FF2B5EF4-FFF2-40B4-BE49-F238E27FC236}">
                    <a16:creationId xmlns:a16="http://schemas.microsoft.com/office/drawing/2014/main" id="{E77E8218-505A-4EDE-890D-94BCC2265C93}"/>
                  </a:ext>
                </a:extLst>
              </p:cNvPr>
              <p:cNvSpPr txBox="1">
                <a:spLocks noRot="1" noChangeAspect="1" noMove="1" noResize="1" noEditPoints="1" noAdjustHandles="1" noChangeArrowheads="1" noChangeShapeType="1" noTextEdit="1"/>
              </p:cNvSpPr>
              <p:nvPr/>
            </p:nvSpPr>
            <p:spPr>
              <a:xfrm>
                <a:off x="7376535" y="3181065"/>
                <a:ext cx="336275" cy="276999"/>
              </a:xfrm>
              <a:prstGeom prst="rect">
                <a:avLst/>
              </a:prstGeom>
              <a:blipFill>
                <a:blip r:embed="rId7"/>
                <a:stretch>
                  <a:fillRect l="-25455" t="-2222" b="-11111"/>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07E08049-E7C8-41C7-9885-1441EE695EE8}"/>
              </a:ext>
            </a:extLst>
          </p:cNvPr>
          <p:cNvSpPr/>
          <p:nvPr/>
        </p:nvSpPr>
        <p:spPr>
          <a:xfrm>
            <a:off x="197483" y="878201"/>
            <a:ext cx="8694589" cy="1047210"/>
          </a:xfrm>
          <a:prstGeom prst="rect">
            <a:avLst/>
          </a:prstGeom>
        </p:spPr>
        <p:txBody>
          <a:bodyPr wrap="square">
            <a:spAutoFit/>
          </a:bodyPr>
          <a:lstStyle/>
          <a:p>
            <a:pPr marL="457200" indent="-457200" algn="just" rtl="0">
              <a:lnSpc>
                <a:spcPct val="150000"/>
              </a:lnSpc>
              <a:buFont typeface="+mj-lt"/>
              <a:buAutoNum type="arabicPeriod"/>
            </a:pPr>
            <a:r>
              <a:rPr lang="en-US" sz="2200" dirty="0">
                <a:solidFill>
                  <a:srgbClr val="000000"/>
                </a:solidFill>
                <a:latin typeface="Times New Roman" panose="02020603050405020304" pitchFamily="18" charset="0"/>
                <a:cs typeface="Times New Roman" panose="02020603050405020304" pitchFamily="18" charset="0"/>
              </a:rPr>
              <a:t>Straight horizontal floor of negligible thickness with Pile at downstream end. </a:t>
            </a:r>
          </a:p>
        </p:txBody>
      </p:sp>
      <p:sp>
        <p:nvSpPr>
          <p:cNvPr id="22" name="Rectangle 21">
            <a:extLst>
              <a:ext uri="{FF2B5EF4-FFF2-40B4-BE49-F238E27FC236}">
                <a16:creationId xmlns:a16="http://schemas.microsoft.com/office/drawing/2014/main" id="{20F44AAA-5B18-415B-B2AA-3E02F367AADF}"/>
              </a:ext>
            </a:extLst>
          </p:cNvPr>
          <p:cNvSpPr/>
          <p:nvPr/>
        </p:nvSpPr>
        <p:spPr>
          <a:xfrm>
            <a:off x="197484" y="131844"/>
            <a:ext cx="8694589"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Uplift Coefficients at </a:t>
            </a:r>
            <a:r>
              <a:rPr lang="en-US" sz="3200" dirty="0">
                <a:solidFill>
                  <a:schemeClr val="lt1"/>
                </a:solidFill>
              </a:rPr>
              <a:t>Key Points in Standard forms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92FD84-8C49-4347-BF1B-58E8EE5FA68F}"/>
                  </a:ext>
                </a:extLst>
              </p:cNvPr>
              <p:cNvSpPr txBox="1"/>
              <p:nvPr/>
            </p:nvSpPr>
            <p:spPr>
              <a:xfrm>
                <a:off x="6460708" y="2937443"/>
                <a:ext cx="34137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𝑪</m:t>
                          </m:r>
                        </m:sub>
                      </m:sSub>
                    </m:oMath>
                  </m:oMathPara>
                </a14:m>
                <a:endParaRPr lang="en-US" b="1" i="1" dirty="0"/>
              </a:p>
            </p:txBody>
          </p:sp>
        </mc:Choice>
        <mc:Fallback xmlns="">
          <p:sp>
            <p:nvSpPr>
              <p:cNvPr id="23" name="TextBox 22">
                <a:extLst>
                  <a:ext uri="{FF2B5EF4-FFF2-40B4-BE49-F238E27FC236}">
                    <a16:creationId xmlns:a16="http://schemas.microsoft.com/office/drawing/2014/main" id="{3492FD84-8C49-4347-BF1B-58E8EE5FA68F}"/>
                  </a:ext>
                </a:extLst>
              </p:cNvPr>
              <p:cNvSpPr txBox="1">
                <a:spLocks noRot="1" noChangeAspect="1" noMove="1" noResize="1" noEditPoints="1" noAdjustHandles="1" noChangeArrowheads="1" noChangeShapeType="1" noTextEdit="1"/>
              </p:cNvSpPr>
              <p:nvPr/>
            </p:nvSpPr>
            <p:spPr>
              <a:xfrm>
                <a:off x="6460708" y="2937443"/>
                <a:ext cx="341376" cy="276999"/>
              </a:xfrm>
              <a:prstGeom prst="rect">
                <a:avLst/>
              </a:prstGeom>
              <a:blipFill>
                <a:blip r:embed="rId8"/>
                <a:stretch>
                  <a:fillRect l="-25000" t="-2222" r="-8929"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B884187-436C-406B-99A1-A31732D0AC64}"/>
                  </a:ext>
                </a:extLst>
              </p:cNvPr>
              <p:cNvSpPr txBox="1"/>
              <p:nvPr/>
            </p:nvSpPr>
            <p:spPr>
              <a:xfrm>
                <a:off x="5877103" y="2942025"/>
                <a:ext cx="349390"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𝑬</m:t>
                          </m:r>
                        </m:sub>
                      </m:sSub>
                    </m:oMath>
                  </m:oMathPara>
                </a14:m>
                <a:endParaRPr lang="en-US" b="1" i="1" dirty="0"/>
              </a:p>
            </p:txBody>
          </p:sp>
        </mc:Choice>
        <mc:Fallback xmlns="">
          <p:sp>
            <p:nvSpPr>
              <p:cNvPr id="24" name="TextBox 23">
                <a:extLst>
                  <a:ext uri="{FF2B5EF4-FFF2-40B4-BE49-F238E27FC236}">
                    <a16:creationId xmlns:a16="http://schemas.microsoft.com/office/drawing/2014/main" id="{5B884187-436C-406B-99A1-A31732D0AC64}"/>
                  </a:ext>
                </a:extLst>
              </p:cNvPr>
              <p:cNvSpPr txBox="1">
                <a:spLocks noRot="1" noChangeAspect="1" noMove="1" noResize="1" noEditPoints="1" noAdjustHandles="1" noChangeArrowheads="1" noChangeShapeType="1" noTextEdit="1"/>
              </p:cNvSpPr>
              <p:nvPr/>
            </p:nvSpPr>
            <p:spPr>
              <a:xfrm>
                <a:off x="5877103" y="2942025"/>
                <a:ext cx="349390" cy="276999"/>
              </a:xfrm>
              <a:prstGeom prst="rect">
                <a:avLst/>
              </a:prstGeom>
              <a:blipFill>
                <a:blip r:embed="rId9"/>
                <a:stretch>
                  <a:fillRect l="-22807" t="-4444" r="-8772"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1516BEC-7066-408C-961F-9C3D5BBABAD3}"/>
                  </a:ext>
                </a:extLst>
              </p:cNvPr>
              <p:cNvSpPr txBox="1"/>
              <p:nvPr/>
            </p:nvSpPr>
            <p:spPr>
              <a:xfrm>
                <a:off x="6139893" y="3869940"/>
                <a:ext cx="368626" cy="356090"/>
              </a:xfrm>
              <a:prstGeom prst="rect">
                <a:avLst/>
              </a:prstGeom>
              <a:noFill/>
              <a:ln>
                <a:noFill/>
              </a:ln>
            </p:spPr>
            <p:txBody>
              <a:bodyPr wrap="none" lIns="0" tIns="0" rIns="0" bIns="0" rtlCol="0" anchor="ctr">
                <a:no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𝑫</m:t>
                          </m:r>
                        </m:sub>
                      </m:sSub>
                    </m:oMath>
                  </m:oMathPara>
                </a14:m>
                <a:endParaRPr lang="en-US" b="1" i="1" dirty="0"/>
              </a:p>
            </p:txBody>
          </p:sp>
        </mc:Choice>
        <mc:Fallback xmlns="">
          <p:sp>
            <p:nvSpPr>
              <p:cNvPr id="25" name="TextBox 24">
                <a:extLst>
                  <a:ext uri="{FF2B5EF4-FFF2-40B4-BE49-F238E27FC236}">
                    <a16:creationId xmlns:a16="http://schemas.microsoft.com/office/drawing/2014/main" id="{21516BEC-7066-408C-961F-9C3D5BBABAD3}"/>
                  </a:ext>
                </a:extLst>
              </p:cNvPr>
              <p:cNvSpPr txBox="1">
                <a:spLocks noRot="1" noChangeAspect="1" noMove="1" noResize="1" noEditPoints="1" noAdjustHandles="1" noChangeArrowheads="1" noChangeShapeType="1" noTextEdit="1"/>
              </p:cNvSpPr>
              <p:nvPr/>
            </p:nvSpPr>
            <p:spPr>
              <a:xfrm>
                <a:off x="6139893" y="3869940"/>
                <a:ext cx="368626" cy="356090"/>
              </a:xfrm>
              <a:prstGeom prst="rect">
                <a:avLst/>
              </a:prstGeom>
              <a:blipFill>
                <a:blip r:embed="rId10"/>
                <a:stretch>
                  <a:fillRect l="-21311" r="-6557" b="-17241"/>
                </a:stretch>
              </a:blipFill>
              <a:ln>
                <a:noFill/>
              </a:ln>
            </p:spPr>
            <p:txBody>
              <a:bodyPr/>
              <a:lstStyle/>
              <a:p>
                <a:r>
                  <a:rPr lang="en-US">
                    <a:noFill/>
                  </a:rPr>
                  <a:t> </a:t>
                </a:r>
              </a:p>
            </p:txBody>
          </p:sp>
        </mc:Fallback>
      </mc:AlternateContent>
      <p:sp>
        <p:nvSpPr>
          <p:cNvPr id="26" name="TextBox 25">
            <a:extLst>
              <a:ext uri="{FF2B5EF4-FFF2-40B4-BE49-F238E27FC236}">
                <a16:creationId xmlns:a16="http://schemas.microsoft.com/office/drawing/2014/main" id="{64DAF939-98C3-45CC-A385-A83EAA04EF6F}"/>
              </a:ext>
            </a:extLst>
          </p:cNvPr>
          <p:cNvSpPr txBox="1"/>
          <p:nvPr/>
        </p:nvSpPr>
        <p:spPr>
          <a:xfrm>
            <a:off x="4498108" y="6588890"/>
            <a:ext cx="695555" cy="369332"/>
          </a:xfrm>
          <a:prstGeom prst="rect">
            <a:avLst/>
          </a:prstGeom>
          <a:noFill/>
        </p:spPr>
        <p:txBody>
          <a:bodyPr wrap="square" rtlCol="0">
            <a:spAutoFit/>
          </a:bodyPr>
          <a:lstStyle/>
          <a:p>
            <a:pPr algn="l" rtl="0"/>
            <a:r>
              <a:rPr lang="en-US" dirty="0"/>
              <a:t>11</a:t>
            </a:r>
          </a:p>
        </p:txBody>
      </p:sp>
    </p:spTree>
    <p:extLst>
      <p:ext uri="{BB962C8B-B14F-4D97-AF65-F5344CB8AC3E}">
        <p14:creationId xmlns:p14="http://schemas.microsoft.com/office/powerpoint/2010/main" val="427403259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98DB81-4699-40ED-9428-3C140CDCB191}"/>
                  </a:ext>
                </a:extLst>
              </p:cNvPr>
              <p:cNvSpPr txBox="1"/>
              <p:nvPr/>
            </p:nvSpPr>
            <p:spPr>
              <a:xfrm>
                <a:off x="5096481" y="3377326"/>
                <a:ext cx="2955837" cy="731520"/>
              </a:xfrm>
              <a:prstGeom prst="rect">
                <a:avLst/>
              </a:prstGeom>
              <a:noFill/>
              <a:ln>
                <a:solidFill>
                  <a:schemeClr val="tx1"/>
                </a:solidFill>
              </a:ln>
            </p:spPr>
            <p:txBody>
              <a:bodyPr wrap="square" lIns="0" tIns="0" rIns="0" bIns="0" rtlCol="0" anchor="ctr">
                <a:noAutofit/>
              </a:bodyPr>
              <a:lstStyle/>
              <a:p>
                <a:pPr algn="l"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rPr>
                            <m:t>𝑬</m:t>
                          </m:r>
                        </m:sub>
                      </m:sSub>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𝝅</m:t>
                          </m:r>
                        </m:den>
                      </m:f>
                      <m:func>
                        <m:funcPr>
                          <m:ctrlPr>
                            <a:rPr lang="en-US" b="1" i="1" smtClean="0">
                              <a:latin typeface="Cambria Math" panose="02040503050406030204" pitchFamily="18" charset="0"/>
                            </a:rPr>
                          </m:ctrlPr>
                        </m:funcPr>
                        <m:fName>
                          <m:sSup>
                            <m:sSupPr>
                              <m:ctrlPr>
                                <a:rPr lang="en-US" b="1" i="1" smtClean="0">
                                  <a:latin typeface="Cambria Math" panose="02040503050406030204" pitchFamily="18" charset="0"/>
                                </a:rPr>
                              </m:ctrlPr>
                            </m:sSupPr>
                            <m:e>
                              <m:r>
                                <a:rPr lang="en-US" b="1" i="0" smtClean="0">
                                  <a:latin typeface="Cambria Math" panose="02040503050406030204" pitchFamily="18" charset="0"/>
                                </a:rPr>
                                <m:t>𝐜𝐨𝐬</m:t>
                              </m:r>
                            </m:e>
                            <m:sup>
                              <m:r>
                                <a:rPr lang="en-US" b="1" i="1" smtClean="0">
                                  <a:latin typeface="Cambria Math" panose="02040503050406030204" pitchFamily="18" charset="0"/>
                                </a:rPr>
                                <m:t>−</m:t>
                              </m:r>
                              <m:r>
                                <a:rPr lang="en-US" b="1" i="1" smtClean="0">
                                  <a:latin typeface="Cambria Math" panose="02040503050406030204" pitchFamily="18" charset="0"/>
                                </a:rPr>
                                <m:t>𝟏</m:t>
                              </m:r>
                            </m:sup>
                          </m:sSup>
                        </m:fName>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num>
                                <m:den>
                                  <m:r>
                                    <a:rPr lang="en-US" b="1" i="1" smtClean="0">
                                      <a:latin typeface="Cambria Math" panose="02040503050406030204" pitchFamily="18" charset="0"/>
                                      <a:ea typeface="Cambria Math" panose="02040503050406030204" pitchFamily="18" charset="0"/>
                                    </a:rPr>
                                    <m:t>𝝀</m:t>
                                  </m:r>
                                </m:den>
                              </m:f>
                            </m:e>
                          </m:d>
                        </m:e>
                      </m:func>
                    </m:oMath>
                  </m:oMathPara>
                </a14:m>
                <a:endParaRPr lang="en-US" b="1" dirty="0"/>
              </a:p>
            </p:txBody>
          </p:sp>
        </mc:Choice>
        <mc:Fallback xmlns="">
          <p:sp>
            <p:nvSpPr>
              <p:cNvPr id="2" name="TextBox 1">
                <a:extLst>
                  <a:ext uri="{FF2B5EF4-FFF2-40B4-BE49-F238E27FC236}">
                    <a16:creationId xmlns:a16="http://schemas.microsoft.com/office/drawing/2014/main" id="{7898DB81-4699-40ED-9428-3C140CDCB191}"/>
                  </a:ext>
                </a:extLst>
              </p:cNvPr>
              <p:cNvSpPr txBox="1">
                <a:spLocks noRot="1" noChangeAspect="1" noMove="1" noResize="1" noEditPoints="1" noAdjustHandles="1" noChangeArrowheads="1" noChangeShapeType="1" noTextEdit="1"/>
              </p:cNvSpPr>
              <p:nvPr/>
            </p:nvSpPr>
            <p:spPr>
              <a:xfrm>
                <a:off x="5096481" y="3377326"/>
                <a:ext cx="2955837" cy="731520"/>
              </a:xfrm>
              <a:prstGeom prst="rect">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B7111AE-64EB-42DB-A5A8-A0285A645C53}"/>
                  </a:ext>
                </a:extLst>
              </p:cNvPr>
              <p:cNvSpPr txBox="1"/>
              <p:nvPr/>
            </p:nvSpPr>
            <p:spPr>
              <a:xfrm>
                <a:off x="5096481" y="4267218"/>
                <a:ext cx="2955837" cy="731520"/>
              </a:xfrm>
              <a:prstGeom prst="rect">
                <a:avLst/>
              </a:prstGeom>
              <a:noFill/>
              <a:ln>
                <a:solidFill>
                  <a:schemeClr val="tx1"/>
                </a:solidFill>
              </a:ln>
            </p:spPr>
            <p:txBody>
              <a:bodyPr wrap="square" lIns="0" tIns="0" rIns="0" bIns="0" rtlCol="0" anchor="ctr">
                <a:noAutofit/>
              </a:bodyPr>
              <a:lstStyle/>
              <a:p>
                <a:pPr algn="l"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rPr>
                            <m:t>𝑫</m:t>
                          </m:r>
                        </m:sub>
                      </m:sSub>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𝝅</m:t>
                          </m:r>
                        </m:den>
                      </m:f>
                      <m:func>
                        <m:funcPr>
                          <m:ctrlPr>
                            <a:rPr lang="en-US" b="1" i="1" smtClean="0">
                              <a:latin typeface="Cambria Math" panose="02040503050406030204" pitchFamily="18" charset="0"/>
                            </a:rPr>
                          </m:ctrlPr>
                        </m:funcPr>
                        <m:fName>
                          <m:sSup>
                            <m:sSupPr>
                              <m:ctrlPr>
                                <a:rPr lang="en-US" b="1" i="1" smtClean="0">
                                  <a:latin typeface="Cambria Math" panose="02040503050406030204" pitchFamily="18" charset="0"/>
                                </a:rPr>
                              </m:ctrlPr>
                            </m:sSupPr>
                            <m:e>
                              <m:r>
                                <a:rPr lang="en-US" b="1" i="0" smtClean="0">
                                  <a:latin typeface="Cambria Math" panose="02040503050406030204" pitchFamily="18" charset="0"/>
                                </a:rPr>
                                <m:t>𝐜𝐨𝐬</m:t>
                              </m:r>
                            </m:e>
                            <m:sup>
                              <m:r>
                                <a:rPr lang="en-US" b="1" i="1" smtClean="0">
                                  <a:latin typeface="Cambria Math" panose="02040503050406030204" pitchFamily="18" charset="0"/>
                                </a:rPr>
                                <m:t>−</m:t>
                              </m:r>
                              <m:r>
                                <a:rPr lang="en-US" b="1" i="1" smtClean="0">
                                  <a:latin typeface="Cambria Math" panose="02040503050406030204" pitchFamily="18" charset="0"/>
                                </a:rPr>
                                <m:t>𝟏</m:t>
                              </m:r>
                            </m:sup>
                          </m:sSup>
                        </m:fName>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𝝀</m:t>
                                  </m:r>
                                </m:den>
                              </m:f>
                            </m:e>
                          </m:d>
                        </m:e>
                      </m:func>
                    </m:oMath>
                  </m:oMathPara>
                </a14:m>
                <a:endParaRPr lang="en-US" b="1" dirty="0"/>
              </a:p>
            </p:txBody>
          </p:sp>
        </mc:Choice>
        <mc:Fallback xmlns="">
          <p:sp>
            <p:nvSpPr>
              <p:cNvPr id="6" name="TextBox 5">
                <a:extLst>
                  <a:ext uri="{FF2B5EF4-FFF2-40B4-BE49-F238E27FC236}">
                    <a16:creationId xmlns:a16="http://schemas.microsoft.com/office/drawing/2014/main" id="{6B7111AE-64EB-42DB-A5A8-A0285A645C53}"/>
                  </a:ext>
                </a:extLst>
              </p:cNvPr>
              <p:cNvSpPr txBox="1">
                <a:spLocks noRot="1" noChangeAspect="1" noMove="1" noResize="1" noEditPoints="1" noAdjustHandles="1" noChangeArrowheads="1" noChangeShapeType="1" noTextEdit="1"/>
              </p:cNvSpPr>
              <p:nvPr/>
            </p:nvSpPr>
            <p:spPr>
              <a:xfrm>
                <a:off x="5096481" y="4267218"/>
                <a:ext cx="2955837" cy="731520"/>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BC94D2-75EA-4B94-80D9-DFDA66B435EB}"/>
                  </a:ext>
                </a:extLst>
              </p:cNvPr>
              <p:cNvSpPr txBox="1"/>
              <p:nvPr/>
            </p:nvSpPr>
            <p:spPr>
              <a:xfrm>
                <a:off x="5114483" y="6054808"/>
                <a:ext cx="2935265" cy="73152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r>
                            <a:rPr lang="en-US" b="1" i="1" smtClean="0">
                              <a:latin typeface="Cambria Math" panose="02040503050406030204" pitchFamily="18" charset="0"/>
                            </a:rPr>
                            <m:t>+</m:t>
                          </m:r>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𝟏</m:t>
                              </m:r>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𝜶</m:t>
                                  </m:r>
                                </m:e>
                                <m:sup>
                                  <m:r>
                                    <a:rPr lang="en-US" b="1" i="1" smtClean="0">
                                      <a:latin typeface="Cambria Math" panose="02040503050406030204" pitchFamily="18" charset="0"/>
                                    </a:rPr>
                                    <m:t>𝟐</m:t>
                                  </m:r>
                                </m:sup>
                              </m:sSup>
                            </m:e>
                          </m:rad>
                        </m:num>
                        <m:den>
                          <m:r>
                            <a:rPr lang="en-US" b="1" i="1" smtClean="0">
                              <a:latin typeface="Cambria Math" panose="02040503050406030204" pitchFamily="18" charset="0"/>
                            </a:rPr>
                            <m:t>𝟐</m:t>
                          </m:r>
                        </m:den>
                      </m:f>
                    </m:oMath>
                  </m:oMathPara>
                </a14:m>
                <a:endParaRPr lang="en-US" b="1" dirty="0"/>
              </a:p>
            </p:txBody>
          </p:sp>
        </mc:Choice>
        <mc:Fallback xmlns="">
          <p:sp>
            <p:nvSpPr>
              <p:cNvPr id="7" name="TextBox 6">
                <a:extLst>
                  <a:ext uri="{FF2B5EF4-FFF2-40B4-BE49-F238E27FC236}">
                    <a16:creationId xmlns:a16="http://schemas.microsoft.com/office/drawing/2014/main" id="{68BC94D2-75EA-4B94-80D9-DFDA66B435EB}"/>
                  </a:ext>
                </a:extLst>
              </p:cNvPr>
              <p:cNvSpPr txBox="1">
                <a:spLocks noRot="1" noChangeAspect="1" noMove="1" noResize="1" noEditPoints="1" noAdjustHandles="1" noChangeArrowheads="1" noChangeShapeType="1" noTextEdit="1"/>
              </p:cNvSpPr>
              <p:nvPr/>
            </p:nvSpPr>
            <p:spPr>
              <a:xfrm>
                <a:off x="5114483" y="6054808"/>
                <a:ext cx="2935265" cy="731520"/>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98130A7-A8AE-43C0-85FE-CC8B667CC21E}"/>
                  </a:ext>
                </a:extLst>
              </p:cNvPr>
              <p:cNvSpPr txBox="1"/>
              <p:nvPr/>
            </p:nvSpPr>
            <p:spPr>
              <a:xfrm>
                <a:off x="1250598" y="6054808"/>
                <a:ext cx="2572860" cy="73152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rPr>
                        <m:t>𝜶</m:t>
                      </m:r>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𝒃</m:t>
                          </m:r>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𝒐</m:t>
                              </m:r>
                            </m:sub>
                          </m:sSub>
                        </m:den>
                      </m:f>
                    </m:oMath>
                  </m:oMathPara>
                </a14:m>
                <a:endParaRPr lang="en-US" b="1" dirty="0"/>
              </a:p>
            </p:txBody>
          </p:sp>
        </mc:Choice>
        <mc:Fallback xmlns="">
          <p:sp>
            <p:nvSpPr>
              <p:cNvPr id="8" name="TextBox 7">
                <a:extLst>
                  <a:ext uri="{FF2B5EF4-FFF2-40B4-BE49-F238E27FC236}">
                    <a16:creationId xmlns:a16="http://schemas.microsoft.com/office/drawing/2014/main" id="{998130A7-A8AE-43C0-85FE-CC8B667CC21E}"/>
                  </a:ext>
                </a:extLst>
              </p:cNvPr>
              <p:cNvSpPr txBox="1">
                <a:spLocks noRot="1" noChangeAspect="1" noMove="1" noResize="1" noEditPoints="1" noAdjustHandles="1" noChangeArrowheads="1" noChangeShapeType="1" noTextEdit="1"/>
              </p:cNvSpPr>
              <p:nvPr/>
            </p:nvSpPr>
            <p:spPr>
              <a:xfrm>
                <a:off x="1250598" y="6054808"/>
                <a:ext cx="2572860" cy="731520"/>
              </a:xfrm>
              <a:prstGeom prst="rect">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4384589-A88F-4721-920B-163A3521458A}"/>
                  </a:ext>
                </a:extLst>
              </p:cNvPr>
              <p:cNvSpPr txBox="1"/>
              <p:nvPr/>
            </p:nvSpPr>
            <p:spPr>
              <a:xfrm>
                <a:off x="1236841" y="3371440"/>
                <a:ext cx="2586617" cy="73152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rPr>
                            <m:t>𝑪</m:t>
                          </m:r>
                          <m:r>
                            <a:rPr lang="en-US" b="1" i="1" smtClean="0">
                              <a:latin typeface="Cambria Math" panose="02040503050406030204" pitchFamily="18" charset="0"/>
                            </a:rPr>
                            <m:t>𝟏</m:t>
                          </m:r>
                        </m:sub>
                      </m:sSub>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a:latin typeface="Cambria Math" panose="02040503050406030204" pitchFamily="18" charset="0"/>
                            </a:rPr>
                            <m:t>𝑬</m:t>
                          </m:r>
                        </m:sub>
                      </m:sSub>
                    </m:oMath>
                  </m:oMathPara>
                </a14:m>
                <a:endParaRPr lang="en-US" b="1" dirty="0"/>
              </a:p>
            </p:txBody>
          </p:sp>
        </mc:Choice>
        <mc:Fallback xmlns="">
          <p:sp>
            <p:nvSpPr>
              <p:cNvPr id="37" name="TextBox 36">
                <a:extLst>
                  <a:ext uri="{FF2B5EF4-FFF2-40B4-BE49-F238E27FC236}">
                    <a16:creationId xmlns:a16="http://schemas.microsoft.com/office/drawing/2014/main" id="{54384589-A88F-4721-920B-163A3521458A}"/>
                  </a:ext>
                </a:extLst>
              </p:cNvPr>
              <p:cNvSpPr txBox="1">
                <a:spLocks noRot="1" noChangeAspect="1" noMove="1" noResize="1" noEditPoints="1" noAdjustHandles="1" noChangeArrowheads="1" noChangeShapeType="1" noTextEdit="1"/>
              </p:cNvSpPr>
              <p:nvPr/>
            </p:nvSpPr>
            <p:spPr>
              <a:xfrm>
                <a:off x="1236841" y="3371440"/>
                <a:ext cx="2586617" cy="731520"/>
              </a:xfrm>
              <a:prstGeom prst="rect">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B3C8D6F-D23D-4043-9548-4F8BE8054C36}"/>
                  </a:ext>
                </a:extLst>
              </p:cNvPr>
              <p:cNvSpPr txBox="1"/>
              <p:nvPr/>
            </p:nvSpPr>
            <p:spPr>
              <a:xfrm>
                <a:off x="1250598" y="4267218"/>
                <a:ext cx="2586617" cy="73152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𝑫</m:t>
                          </m:r>
                          <m:r>
                            <a:rPr lang="en-US" b="1" i="1" smtClean="0">
                              <a:latin typeface="Cambria Math" panose="02040503050406030204" pitchFamily="18" charset="0"/>
                            </a:rPr>
                            <m:t>𝟏</m:t>
                          </m:r>
                        </m:sub>
                      </m:sSub>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𝑫</m:t>
                          </m:r>
                        </m:sub>
                      </m:sSub>
                    </m:oMath>
                  </m:oMathPara>
                </a14:m>
                <a:endParaRPr lang="en-US" b="1" dirty="0"/>
              </a:p>
            </p:txBody>
          </p:sp>
        </mc:Choice>
        <mc:Fallback xmlns="">
          <p:sp>
            <p:nvSpPr>
              <p:cNvPr id="38" name="TextBox 37">
                <a:extLst>
                  <a:ext uri="{FF2B5EF4-FFF2-40B4-BE49-F238E27FC236}">
                    <a16:creationId xmlns:a16="http://schemas.microsoft.com/office/drawing/2014/main" id="{6B3C8D6F-D23D-4043-9548-4F8BE8054C36}"/>
                  </a:ext>
                </a:extLst>
              </p:cNvPr>
              <p:cNvSpPr txBox="1">
                <a:spLocks noRot="1" noChangeAspect="1" noMove="1" noResize="1" noEditPoints="1" noAdjustHandles="1" noChangeArrowheads="1" noChangeShapeType="1" noTextEdit="1"/>
              </p:cNvSpPr>
              <p:nvPr/>
            </p:nvSpPr>
            <p:spPr>
              <a:xfrm>
                <a:off x="1250598" y="4267218"/>
                <a:ext cx="2586617" cy="731520"/>
              </a:xfrm>
              <a:prstGeom prst="rect">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03B1F0E-65BF-4084-B154-A6B6A07D9784}"/>
                  </a:ext>
                </a:extLst>
              </p:cNvPr>
              <p:cNvSpPr txBox="1"/>
              <p:nvPr/>
            </p:nvSpPr>
            <p:spPr>
              <a:xfrm>
                <a:off x="1236841" y="5161013"/>
                <a:ext cx="2586617" cy="73152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𝑬</m:t>
                          </m:r>
                          <m:r>
                            <a:rPr lang="en-US" b="1" i="1" smtClean="0">
                              <a:latin typeface="Cambria Math" panose="02040503050406030204" pitchFamily="18" charset="0"/>
                            </a:rPr>
                            <m:t>𝟏</m:t>
                          </m:r>
                        </m:sub>
                      </m:sSub>
                      <m:r>
                        <a:rPr lang="en-US" b="1" i="1" smtClean="0">
                          <a:latin typeface="Cambria Math" panose="02040503050406030204" pitchFamily="18" charset="0"/>
                        </a:rPr>
                        <m:t>=</m:t>
                      </m:r>
                      <m:r>
                        <a:rPr lang="en-US" b="1" i="1" smtClean="0">
                          <a:latin typeface="Cambria Math" panose="02040503050406030204" pitchFamily="18" charset="0"/>
                        </a:rPr>
                        <m:t>𝟏</m:t>
                      </m:r>
                    </m:oMath>
                  </m:oMathPara>
                </a14:m>
                <a:endParaRPr lang="en-US" b="1" dirty="0"/>
              </a:p>
            </p:txBody>
          </p:sp>
        </mc:Choice>
        <mc:Fallback xmlns="">
          <p:sp>
            <p:nvSpPr>
              <p:cNvPr id="39" name="TextBox 38">
                <a:extLst>
                  <a:ext uri="{FF2B5EF4-FFF2-40B4-BE49-F238E27FC236}">
                    <a16:creationId xmlns:a16="http://schemas.microsoft.com/office/drawing/2014/main" id="{503B1F0E-65BF-4084-B154-A6B6A07D9784}"/>
                  </a:ext>
                </a:extLst>
              </p:cNvPr>
              <p:cNvSpPr txBox="1">
                <a:spLocks noRot="1" noChangeAspect="1" noMove="1" noResize="1" noEditPoints="1" noAdjustHandles="1" noChangeArrowheads="1" noChangeShapeType="1" noTextEdit="1"/>
              </p:cNvSpPr>
              <p:nvPr/>
            </p:nvSpPr>
            <p:spPr>
              <a:xfrm>
                <a:off x="1236841" y="5161013"/>
                <a:ext cx="2586617" cy="731520"/>
              </a:xfrm>
              <a:prstGeom prst="rect">
                <a:avLst/>
              </a:pr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485A1CB-B71F-4CA1-8185-AB8A76F091A2}"/>
                  </a:ext>
                </a:extLst>
              </p:cNvPr>
              <p:cNvSpPr txBox="1"/>
              <p:nvPr/>
            </p:nvSpPr>
            <p:spPr>
              <a:xfrm>
                <a:off x="5096481" y="5161013"/>
                <a:ext cx="2955837" cy="73152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𝑪</m:t>
                          </m:r>
                        </m:sub>
                      </m:sSub>
                      <m:r>
                        <a:rPr lang="en-US" b="1" i="1" smtClean="0">
                          <a:latin typeface="Cambria Math" panose="02040503050406030204" pitchFamily="18" charset="0"/>
                        </a:rPr>
                        <m:t>=</m:t>
                      </m:r>
                      <m:r>
                        <a:rPr lang="en-US" b="1" i="1" smtClean="0">
                          <a:latin typeface="Cambria Math" panose="02040503050406030204" pitchFamily="18" charset="0"/>
                        </a:rPr>
                        <m:t>𝟎</m:t>
                      </m:r>
                    </m:oMath>
                  </m:oMathPara>
                </a14:m>
                <a:endParaRPr lang="en-US" b="1" dirty="0"/>
              </a:p>
            </p:txBody>
          </p:sp>
        </mc:Choice>
        <mc:Fallback xmlns="">
          <p:sp>
            <p:nvSpPr>
              <p:cNvPr id="40" name="TextBox 39">
                <a:extLst>
                  <a:ext uri="{FF2B5EF4-FFF2-40B4-BE49-F238E27FC236}">
                    <a16:creationId xmlns:a16="http://schemas.microsoft.com/office/drawing/2014/main" id="{7485A1CB-B71F-4CA1-8185-AB8A76F091A2}"/>
                  </a:ext>
                </a:extLst>
              </p:cNvPr>
              <p:cNvSpPr txBox="1">
                <a:spLocks noRot="1" noChangeAspect="1" noMove="1" noResize="1" noEditPoints="1" noAdjustHandles="1" noChangeArrowheads="1" noChangeShapeType="1" noTextEdit="1"/>
              </p:cNvSpPr>
              <p:nvPr/>
            </p:nvSpPr>
            <p:spPr>
              <a:xfrm>
                <a:off x="5096481" y="5161013"/>
                <a:ext cx="2955837" cy="731520"/>
              </a:xfrm>
              <a:prstGeom prst="rect">
                <a:avLst/>
              </a:prstGeom>
              <a:blipFill>
                <a:blip r:embed="rId9"/>
                <a:stretch>
                  <a:fillRect/>
                </a:stretch>
              </a:blipFill>
              <a:ln>
                <a:solidFill>
                  <a:schemeClr val="tx1"/>
                </a:solidFill>
              </a:ln>
            </p:spPr>
            <p:txBody>
              <a:bodyPr/>
              <a:lstStyle/>
              <a:p>
                <a:r>
                  <a:rPr lang="en-US">
                    <a:noFill/>
                  </a:rPr>
                  <a:t> </a:t>
                </a:r>
              </a:p>
            </p:txBody>
          </p:sp>
        </mc:Fallback>
      </mc:AlternateContent>
      <p:sp>
        <p:nvSpPr>
          <p:cNvPr id="43" name="Rectangle 42">
            <a:extLst>
              <a:ext uri="{FF2B5EF4-FFF2-40B4-BE49-F238E27FC236}">
                <a16:creationId xmlns:a16="http://schemas.microsoft.com/office/drawing/2014/main" id="{6DEE93A1-FCE7-4CBD-AE23-BD0B1C30806E}"/>
              </a:ext>
            </a:extLst>
          </p:cNvPr>
          <p:cNvSpPr/>
          <p:nvPr/>
        </p:nvSpPr>
        <p:spPr>
          <a:xfrm>
            <a:off x="2937643" y="1127541"/>
            <a:ext cx="1673645" cy="10019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n-US" b="1"/>
          </a:p>
        </p:txBody>
      </p:sp>
      <p:cxnSp>
        <p:nvCxnSpPr>
          <p:cNvPr id="44" name="Straight Connector 43">
            <a:extLst>
              <a:ext uri="{FF2B5EF4-FFF2-40B4-BE49-F238E27FC236}">
                <a16:creationId xmlns:a16="http://schemas.microsoft.com/office/drawing/2014/main" id="{6315C279-71B3-43FB-9A47-C910AECCD058}"/>
              </a:ext>
            </a:extLst>
          </p:cNvPr>
          <p:cNvCxnSpPr>
            <a:cxnSpLocks/>
          </p:cNvCxnSpPr>
          <p:nvPr/>
        </p:nvCxnSpPr>
        <p:spPr>
          <a:xfrm>
            <a:off x="2937643" y="2045499"/>
            <a:ext cx="3399321" cy="0"/>
          </a:xfrm>
          <a:prstGeom prst="line">
            <a:avLst/>
          </a:prstGeom>
          <a:ln w="190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0DAD657-8E5C-4446-83C2-7C74AB1D23C9}"/>
              </a:ext>
            </a:extLst>
          </p:cNvPr>
          <p:cNvCxnSpPr/>
          <p:nvPr/>
        </p:nvCxnSpPr>
        <p:spPr>
          <a:xfrm>
            <a:off x="6315898" y="2073491"/>
            <a:ext cx="0" cy="100584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8AA1E85-BB55-47BC-B75B-D78E95359D28}"/>
              </a:ext>
            </a:extLst>
          </p:cNvPr>
          <p:cNvCxnSpPr/>
          <p:nvPr/>
        </p:nvCxnSpPr>
        <p:spPr>
          <a:xfrm>
            <a:off x="4611288" y="940919"/>
            <a:ext cx="0" cy="10058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FEF9341-C678-4569-9EB7-9DAB081CDA73}"/>
              </a:ext>
            </a:extLst>
          </p:cNvPr>
          <p:cNvCxnSpPr/>
          <p:nvPr/>
        </p:nvCxnSpPr>
        <p:spPr>
          <a:xfrm flipH="1">
            <a:off x="2993629" y="2586675"/>
            <a:ext cx="3291840" cy="0"/>
          </a:xfrm>
          <a:prstGeom prst="straightConnector1">
            <a:avLst/>
          </a:prstGeom>
          <a:ln w="19050">
            <a:solidFill>
              <a:schemeClr val="tx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C8CB77-E8B4-4891-9758-EF60B0BE949B}"/>
              </a:ext>
            </a:extLst>
          </p:cNvPr>
          <p:cNvCxnSpPr>
            <a:cxnSpLocks/>
          </p:cNvCxnSpPr>
          <p:nvPr/>
        </p:nvCxnSpPr>
        <p:spPr>
          <a:xfrm flipV="1">
            <a:off x="6924696" y="1944357"/>
            <a:ext cx="0" cy="1097280"/>
          </a:xfrm>
          <a:prstGeom prst="straightConnector1">
            <a:avLst/>
          </a:prstGeom>
          <a:ln w="19050">
            <a:solidFill>
              <a:schemeClr val="tx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5F20DAC-5A50-48A4-AFF9-6C1404AAA6AE}"/>
              </a:ext>
            </a:extLst>
          </p:cNvPr>
          <p:cNvSpPr txBox="1"/>
          <p:nvPr/>
        </p:nvSpPr>
        <p:spPr>
          <a:xfrm>
            <a:off x="4494221" y="2653885"/>
            <a:ext cx="286163" cy="373228"/>
          </a:xfrm>
          <a:prstGeom prst="rect">
            <a:avLst/>
          </a:prstGeom>
          <a:solidFill>
            <a:schemeClr val="bg1"/>
          </a:solidFill>
        </p:spPr>
        <p:txBody>
          <a:bodyPr wrap="square" rtlCol="0">
            <a:spAutoFit/>
          </a:bodyPr>
          <a:lstStyle/>
          <a:p>
            <a:pPr algn="l" rtl="0"/>
            <a:r>
              <a:rPr lang="en-US" b="1" dirty="0"/>
              <a:t>b</a:t>
            </a:r>
          </a:p>
        </p:txBody>
      </p:sp>
      <p:cxnSp>
        <p:nvCxnSpPr>
          <p:cNvPr id="50" name="Straight Arrow Connector 49">
            <a:extLst>
              <a:ext uri="{FF2B5EF4-FFF2-40B4-BE49-F238E27FC236}">
                <a16:creationId xmlns:a16="http://schemas.microsoft.com/office/drawing/2014/main" id="{E9EEB96B-5ED8-44C0-BB74-07BB6AB1175A}"/>
              </a:ext>
            </a:extLst>
          </p:cNvPr>
          <p:cNvCxnSpPr>
            <a:cxnSpLocks/>
          </p:cNvCxnSpPr>
          <p:nvPr/>
        </p:nvCxnSpPr>
        <p:spPr>
          <a:xfrm flipV="1">
            <a:off x="5052761" y="1131692"/>
            <a:ext cx="0" cy="815067"/>
          </a:xfrm>
          <a:prstGeom prst="straightConnector1">
            <a:avLst/>
          </a:prstGeom>
          <a:ln w="19050">
            <a:solidFill>
              <a:schemeClr val="tx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0BB4FB2-A1DF-4751-A3D3-F58AC9578230}"/>
              </a:ext>
            </a:extLst>
          </p:cNvPr>
          <p:cNvSpPr txBox="1"/>
          <p:nvPr/>
        </p:nvSpPr>
        <p:spPr>
          <a:xfrm>
            <a:off x="5114483" y="1364070"/>
            <a:ext cx="475031" cy="369332"/>
          </a:xfrm>
          <a:prstGeom prst="rect">
            <a:avLst/>
          </a:prstGeom>
          <a:solidFill>
            <a:schemeClr val="bg1"/>
          </a:solidFill>
        </p:spPr>
        <p:txBody>
          <a:bodyPr wrap="square" rtlCol="0">
            <a:spAutoFit/>
          </a:bodyPr>
          <a:lstStyle/>
          <a:p>
            <a:pPr algn="l" rtl="0"/>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H</a:t>
            </a:r>
            <a:endParaRPr lang="en-US" b="1" dirty="0"/>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3C89A66-9E9D-4693-8A3B-529F36BF39FF}"/>
                  </a:ext>
                </a:extLst>
              </p:cNvPr>
              <p:cNvSpPr txBox="1"/>
              <p:nvPr/>
            </p:nvSpPr>
            <p:spPr>
              <a:xfrm>
                <a:off x="7068626" y="2360011"/>
                <a:ext cx="336275" cy="276999"/>
              </a:xfrm>
              <a:prstGeom prst="rect">
                <a:avLst/>
              </a:prstGeom>
              <a:noFill/>
            </p:spPr>
            <p:txBody>
              <a:bodyPr wrap="square" lIns="0" tIns="0" rIns="0" bIns="0" rtlCol="0">
                <a:spAutoFit/>
              </a:bodyPr>
              <a:lstStyle/>
              <a:p>
                <a:pPr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𝐝</m:t>
                          </m:r>
                        </m:e>
                        <m:sub>
                          <m:r>
                            <a:rPr lang="en-US" b="1" i="0">
                              <a:latin typeface="Cambria Math" panose="02040503050406030204" pitchFamily="18" charset="0"/>
                              <a:ea typeface="Cambria Math" panose="02040503050406030204" pitchFamily="18" charset="0"/>
                            </a:rPr>
                            <m:t>𝐨</m:t>
                          </m:r>
                        </m:sub>
                      </m:sSub>
                    </m:oMath>
                  </m:oMathPara>
                </a14:m>
                <a:endParaRPr lang="en-US" b="1" dirty="0"/>
              </a:p>
            </p:txBody>
          </p:sp>
        </mc:Choice>
        <mc:Fallback xmlns="">
          <p:sp>
            <p:nvSpPr>
              <p:cNvPr id="52" name="TextBox 51">
                <a:extLst>
                  <a:ext uri="{FF2B5EF4-FFF2-40B4-BE49-F238E27FC236}">
                    <a16:creationId xmlns:a16="http://schemas.microsoft.com/office/drawing/2014/main" id="{C3C89A66-9E9D-4693-8A3B-529F36BF39FF}"/>
                  </a:ext>
                </a:extLst>
              </p:cNvPr>
              <p:cNvSpPr txBox="1">
                <a:spLocks noRot="1" noChangeAspect="1" noMove="1" noResize="1" noEditPoints="1" noAdjustHandles="1" noChangeArrowheads="1" noChangeShapeType="1" noTextEdit="1"/>
              </p:cNvSpPr>
              <p:nvPr/>
            </p:nvSpPr>
            <p:spPr>
              <a:xfrm>
                <a:off x="7068626" y="2360011"/>
                <a:ext cx="336275" cy="276999"/>
              </a:xfrm>
              <a:prstGeom prst="rect">
                <a:avLst/>
              </a:prstGeom>
              <a:blipFill>
                <a:blip r:embed="rId10"/>
                <a:stretch>
                  <a:fillRect l="-27273" b="-1087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D97CF58C-77AA-4F4B-844A-C5DDAC0A9574}"/>
              </a:ext>
            </a:extLst>
          </p:cNvPr>
          <p:cNvSpPr/>
          <p:nvPr/>
        </p:nvSpPr>
        <p:spPr>
          <a:xfrm>
            <a:off x="197482" y="266962"/>
            <a:ext cx="8694589" cy="1047210"/>
          </a:xfrm>
          <a:prstGeom prst="rect">
            <a:avLst/>
          </a:prstGeom>
        </p:spPr>
        <p:txBody>
          <a:bodyPr wrap="square">
            <a:spAutoFit/>
          </a:bodyPr>
          <a:lstStyle/>
          <a:p>
            <a:pPr marL="457200" indent="-457200" algn="just" rtl="0">
              <a:lnSpc>
                <a:spcPct val="150000"/>
              </a:lnSpc>
              <a:buFont typeface="+mj-lt"/>
              <a:buAutoNum type="arabicPeriod" startAt="2"/>
            </a:pPr>
            <a:r>
              <a:rPr lang="en-US" sz="2200" dirty="0">
                <a:solidFill>
                  <a:srgbClr val="000000"/>
                </a:solidFill>
                <a:latin typeface="Times New Roman" panose="02020603050405020304" pitchFamily="18" charset="0"/>
                <a:cs typeface="Times New Roman" panose="02020603050405020304" pitchFamily="18" charset="0"/>
              </a:rPr>
              <a:t>Straight horizontal floor of negligible thickness with Pile at upstream end.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7937EB1-E858-41E1-A985-8A3B7EEE156F}"/>
                  </a:ext>
                </a:extLst>
              </p:cNvPr>
              <p:cNvSpPr txBox="1"/>
              <p:nvPr/>
            </p:nvSpPr>
            <p:spPr>
              <a:xfrm>
                <a:off x="6460708" y="2088365"/>
                <a:ext cx="34137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𝑪</m:t>
                          </m:r>
                        </m:sub>
                      </m:sSub>
                    </m:oMath>
                  </m:oMathPara>
                </a14:m>
                <a:endParaRPr lang="en-US" b="1" i="1" dirty="0"/>
              </a:p>
            </p:txBody>
          </p:sp>
        </mc:Choice>
        <mc:Fallback xmlns="">
          <p:sp>
            <p:nvSpPr>
              <p:cNvPr id="30" name="TextBox 29">
                <a:extLst>
                  <a:ext uri="{FF2B5EF4-FFF2-40B4-BE49-F238E27FC236}">
                    <a16:creationId xmlns:a16="http://schemas.microsoft.com/office/drawing/2014/main" id="{17937EB1-E858-41E1-A985-8A3B7EEE156F}"/>
                  </a:ext>
                </a:extLst>
              </p:cNvPr>
              <p:cNvSpPr txBox="1">
                <a:spLocks noRot="1" noChangeAspect="1" noMove="1" noResize="1" noEditPoints="1" noAdjustHandles="1" noChangeArrowheads="1" noChangeShapeType="1" noTextEdit="1"/>
              </p:cNvSpPr>
              <p:nvPr/>
            </p:nvSpPr>
            <p:spPr>
              <a:xfrm>
                <a:off x="6460708" y="2088365"/>
                <a:ext cx="341376" cy="276999"/>
              </a:xfrm>
              <a:prstGeom prst="rect">
                <a:avLst/>
              </a:prstGeom>
              <a:blipFill>
                <a:blip r:embed="rId11"/>
                <a:stretch>
                  <a:fillRect l="-25000" t="-4444" r="-8929"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9177362-3A9C-471A-9673-B3479AE29384}"/>
                  </a:ext>
                </a:extLst>
              </p:cNvPr>
              <p:cNvSpPr txBox="1"/>
              <p:nvPr/>
            </p:nvSpPr>
            <p:spPr>
              <a:xfrm>
                <a:off x="5877103" y="2092947"/>
                <a:ext cx="349390"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𝑬</m:t>
                          </m:r>
                        </m:sub>
                      </m:sSub>
                    </m:oMath>
                  </m:oMathPara>
                </a14:m>
                <a:endParaRPr lang="en-US" b="1" i="1" dirty="0"/>
              </a:p>
            </p:txBody>
          </p:sp>
        </mc:Choice>
        <mc:Fallback xmlns="">
          <p:sp>
            <p:nvSpPr>
              <p:cNvPr id="34" name="TextBox 33">
                <a:extLst>
                  <a:ext uri="{FF2B5EF4-FFF2-40B4-BE49-F238E27FC236}">
                    <a16:creationId xmlns:a16="http://schemas.microsoft.com/office/drawing/2014/main" id="{69177362-3A9C-471A-9673-B3479AE29384}"/>
                  </a:ext>
                </a:extLst>
              </p:cNvPr>
              <p:cNvSpPr txBox="1">
                <a:spLocks noRot="1" noChangeAspect="1" noMove="1" noResize="1" noEditPoints="1" noAdjustHandles="1" noChangeArrowheads="1" noChangeShapeType="1" noTextEdit="1"/>
              </p:cNvSpPr>
              <p:nvPr/>
            </p:nvSpPr>
            <p:spPr>
              <a:xfrm>
                <a:off x="5877103" y="2092947"/>
                <a:ext cx="349390" cy="276999"/>
              </a:xfrm>
              <a:prstGeom prst="rect">
                <a:avLst/>
              </a:prstGeom>
              <a:blipFill>
                <a:blip r:embed="rId12"/>
                <a:stretch>
                  <a:fillRect l="-22807" t="-2174" r="-8772"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5AED7E4-A654-4D02-9258-60FED81589B2}"/>
                  </a:ext>
                </a:extLst>
              </p:cNvPr>
              <p:cNvSpPr txBox="1"/>
              <p:nvPr/>
            </p:nvSpPr>
            <p:spPr>
              <a:xfrm>
                <a:off x="6139893" y="3020862"/>
                <a:ext cx="36862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𝑫</m:t>
                          </m:r>
                        </m:sub>
                      </m:sSub>
                    </m:oMath>
                  </m:oMathPara>
                </a14:m>
                <a:endParaRPr lang="en-US" b="1" i="1" dirty="0"/>
              </a:p>
            </p:txBody>
          </p:sp>
        </mc:Choice>
        <mc:Fallback xmlns="">
          <p:sp>
            <p:nvSpPr>
              <p:cNvPr id="35" name="TextBox 34">
                <a:extLst>
                  <a:ext uri="{FF2B5EF4-FFF2-40B4-BE49-F238E27FC236}">
                    <a16:creationId xmlns:a16="http://schemas.microsoft.com/office/drawing/2014/main" id="{C5AED7E4-A654-4D02-9258-60FED81589B2}"/>
                  </a:ext>
                </a:extLst>
              </p:cNvPr>
              <p:cNvSpPr txBox="1">
                <a:spLocks noRot="1" noChangeAspect="1" noMove="1" noResize="1" noEditPoints="1" noAdjustHandles="1" noChangeArrowheads="1" noChangeShapeType="1" noTextEdit="1"/>
              </p:cNvSpPr>
              <p:nvPr/>
            </p:nvSpPr>
            <p:spPr>
              <a:xfrm>
                <a:off x="6139893" y="3020862"/>
                <a:ext cx="368626" cy="276999"/>
              </a:xfrm>
              <a:prstGeom prst="rect">
                <a:avLst/>
              </a:prstGeom>
              <a:blipFill>
                <a:blip r:embed="rId13"/>
                <a:stretch>
                  <a:fillRect l="-21311" t="-4444" r="-6557" b="-35556"/>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777D2FC8-9F9F-4F2B-9E10-0F26CB7C2025}"/>
              </a:ext>
            </a:extLst>
          </p:cNvPr>
          <p:cNvCxnSpPr/>
          <p:nvPr/>
        </p:nvCxnSpPr>
        <p:spPr>
          <a:xfrm>
            <a:off x="2969323" y="2132554"/>
            <a:ext cx="0" cy="9108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90D2D41-D244-4CFA-8E94-0FF37824B497}"/>
                  </a:ext>
                </a:extLst>
              </p:cNvPr>
              <p:cNvSpPr txBox="1"/>
              <p:nvPr/>
            </p:nvSpPr>
            <p:spPr>
              <a:xfrm>
                <a:off x="3058147" y="2119465"/>
                <a:ext cx="445571"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𝑪</m:t>
                          </m:r>
                          <m:r>
                            <a:rPr lang="en-US" b="1" i="1" smtClean="0">
                              <a:latin typeface="Cambria Math" panose="02040503050406030204" pitchFamily="18" charset="0"/>
                              <a:ea typeface="Cambria Math" panose="02040503050406030204" pitchFamily="18" charset="0"/>
                            </a:rPr>
                            <m:t>𝟏</m:t>
                          </m:r>
                        </m:sub>
                      </m:sSub>
                    </m:oMath>
                  </m:oMathPara>
                </a14:m>
                <a:endParaRPr lang="en-US" b="1" i="1" dirty="0"/>
              </a:p>
            </p:txBody>
          </p:sp>
        </mc:Choice>
        <mc:Fallback xmlns="">
          <p:sp>
            <p:nvSpPr>
              <p:cNvPr id="58" name="TextBox 57">
                <a:extLst>
                  <a:ext uri="{FF2B5EF4-FFF2-40B4-BE49-F238E27FC236}">
                    <a16:creationId xmlns:a16="http://schemas.microsoft.com/office/drawing/2014/main" id="{C90D2D41-D244-4CFA-8E94-0FF37824B497}"/>
                  </a:ext>
                </a:extLst>
              </p:cNvPr>
              <p:cNvSpPr txBox="1">
                <a:spLocks noRot="1" noChangeAspect="1" noMove="1" noResize="1" noEditPoints="1" noAdjustHandles="1" noChangeArrowheads="1" noChangeShapeType="1" noTextEdit="1"/>
              </p:cNvSpPr>
              <p:nvPr/>
            </p:nvSpPr>
            <p:spPr>
              <a:xfrm>
                <a:off x="3058147" y="2119465"/>
                <a:ext cx="445571" cy="276999"/>
              </a:xfrm>
              <a:prstGeom prst="rect">
                <a:avLst/>
              </a:prstGeom>
              <a:blipFill>
                <a:blip r:embed="rId14"/>
                <a:stretch>
                  <a:fillRect l="-17808" t="-4444" r="-6849"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6FA0BD71-10EA-4A66-B515-5B38736B6F72}"/>
                  </a:ext>
                </a:extLst>
              </p:cNvPr>
              <p:cNvSpPr txBox="1"/>
              <p:nvPr/>
            </p:nvSpPr>
            <p:spPr>
              <a:xfrm>
                <a:off x="2474542" y="2124047"/>
                <a:ext cx="450380"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𝑬</m:t>
                          </m:r>
                          <m:r>
                            <a:rPr lang="en-US" b="1" i="1" smtClean="0">
                              <a:latin typeface="Cambria Math" panose="02040503050406030204" pitchFamily="18" charset="0"/>
                              <a:ea typeface="Cambria Math" panose="02040503050406030204" pitchFamily="18" charset="0"/>
                            </a:rPr>
                            <m:t>𝟏</m:t>
                          </m:r>
                        </m:sub>
                      </m:sSub>
                    </m:oMath>
                  </m:oMathPara>
                </a14:m>
                <a:endParaRPr lang="en-US" b="1" i="1" dirty="0"/>
              </a:p>
            </p:txBody>
          </p:sp>
        </mc:Choice>
        <mc:Fallback xmlns="">
          <p:sp>
            <p:nvSpPr>
              <p:cNvPr id="59" name="TextBox 58">
                <a:extLst>
                  <a:ext uri="{FF2B5EF4-FFF2-40B4-BE49-F238E27FC236}">
                    <a16:creationId xmlns:a16="http://schemas.microsoft.com/office/drawing/2014/main" id="{6FA0BD71-10EA-4A66-B515-5B38736B6F72}"/>
                  </a:ext>
                </a:extLst>
              </p:cNvPr>
              <p:cNvSpPr txBox="1">
                <a:spLocks noRot="1" noChangeAspect="1" noMove="1" noResize="1" noEditPoints="1" noAdjustHandles="1" noChangeArrowheads="1" noChangeShapeType="1" noTextEdit="1"/>
              </p:cNvSpPr>
              <p:nvPr/>
            </p:nvSpPr>
            <p:spPr>
              <a:xfrm>
                <a:off x="2474542" y="2124047"/>
                <a:ext cx="450380" cy="276999"/>
              </a:xfrm>
              <a:prstGeom prst="rect">
                <a:avLst/>
              </a:prstGeom>
              <a:blipFill>
                <a:blip r:embed="rId15"/>
                <a:stretch>
                  <a:fillRect l="-17568" t="-2174" r="-6757"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AA08893-0F26-4963-B50B-553EE8C3CECE}"/>
                  </a:ext>
                </a:extLst>
              </p:cNvPr>
              <p:cNvSpPr txBox="1"/>
              <p:nvPr/>
            </p:nvSpPr>
            <p:spPr>
              <a:xfrm>
                <a:off x="2783987" y="3051962"/>
                <a:ext cx="466410"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𝑫</m:t>
                          </m:r>
                          <m:r>
                            <a:rPr lang="en-US" b="1" i="1" smtClean="0">
                              <a:latin typeface="Cambria Math" panose="02040503050406030204" pitchFamily="18" charset="0"/>
                              <a:ea typeface="Cambria Math" panose="02040503050406030204" pitchFamily="18" charset="0"/>
                            </a:rPr>
                            <m:t>𝟏</m:t>
                          </m:r>
                        </m:sub>
                      </m:sSub>
                    </m:oMath>
                  </m:oMathPara>
                </a14:m>
                <a:endParaRPr lang="en-US" b="1" i="1" dirty="0"/>
              </a:p>
            </p:txBody>
          </p:sp>
        </mc:Choice>
        <mc:Fallback xmlns="">
          <p:sp>
            <p:nvSpPr>
              <p:cNvPr id="60" name="TextBox 59">
                <a:extLst>
                  <a:ext uri="{FF2B5EF4-FFF2-40B4-BE49-F238E27FC236}">
                    <a16:creationId xmlns:a16="http://schemas.microsoft.com/office/drawing/2014/main" id="{6AA08893-0F26-4963-B50B-553EE8C3CECE}"/>
                  </a:ext>
                </a:extLst>
              </p:cNvPr>
              <p:cNvSpPr txBox="1">
                <a:spLocks noRot="1" noChangeAspect="1" noMove="1" noResize="1" noEditPoints="1" noAdjustHandles="1" noChangeArrowheads="1" noChangeShapeType="1" noTextEdit="1"/>
              </p:cNvSpPr>
              <p:nvPr/>
            </p:nvSpPr>
            <p:spPr>
              <a:xfrm>
                <a:off x="2783987" y="3051962"/>
                <a:ext cx="466410" cy="276999"/>
              </a:xfrm>
              <a:prstGeom prst="rect">
                <a:avLst/>
              </a:prstGeom>
              <a:blipFill>
                <a:blip r:embed="rId16"/>
                <a:stretch>
                  <a:fillRect l="-17105" t="-4444" r="-6579" b="-35556"/>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59A982E7-1FEC-441D-ABF0-9995B44D8782}"/>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32" name="Straight Connector 31">
            <a:extLst>
              <a:ext uri="{FF2B5EF4-FFF2-40B4-BE49-F238E27FC236}">
                <a16:creationId xmlns:a16="http://schemas.microsoft.com/office/drawing/2014/main" id="{DCAE130A-F191-4389-B604-0794F80C247B}"/>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16670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98DB81-4699-40ED-9428-3C140CDCB191}"/>
                  </a:ext>
                </a:extLst>
              </p:cNvPr>
              <p:cNvSpPr txBox="1"/>
              <p:nvPr/>
            </p:nvSpPr>
            <p:spPr>
              <a:xfrm>
                <a:off x="432182" y="3407694"/>
                <a:ext cx="2588564" cy="914400"/>
              </a:xfrm>
              <a:prstGeom prst="rect">
                <a:avLst/>
              </a:prstGeom>
              <a:noFill/>
              <a:ln>
                <a:solidFill>
                  <a:schemeClr val="tx1"/>
                </a:solidFill>
              </a:ln>
            </p:spPr>
            <p:txBody>
              <a:bodyPr wrap="square" lIns="0" tIns="0" rIns="0" bIns="0" rtlCol="0" anchor="ctr">
                <a:noAutofit/>
              </a:bodyPr>
              <a:lstStyle/>
              <a:p>
                <a:pPr algn="l"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rPr>
                            <m:t>𝐄</m:t>
                          </m:r>
                        </m:sub>
                      </m:sSub>
                      <m:r>
                        <a:rPr lang="en-US" b="1" i="0" smtClean="0">
                          <a:latin typeface="Cambria Math" panose="02040503050406030204" pitchFamily="18" charset="0"/>
                        </a:rPr>
                        <m:t>=</m:t>
                      </m:r>
                      <m:f>
                        <m:fPr>
                          <m:ctrlPr>
                            <a:rPr lang="en-US" b="1" i="1" smtClean="0">
                              <a:latin typeface="Cambria Math" panose="02040503050406030204" pitchFamily="18" charset="0"/>
                            </a:rPr>
                          </m:ctrlPr>
                        </m:fPr>
                        <m:num>
                          <m:r>
                            <a:rPr lang="en-US" b="1" i="0" smtClean="0">
                              <a:latin typeface="Cambria Math" panose="02040503050406030204" pitchFamily="18" charset="0"/>
                            </a:rPr>
                            <m:t>𝟏</m:t>
                          </m:r>
                        </m:num>
                        <m:den>
                          <m:r>
                            <a:rPr lang="en-US" b="1" i="0" smtClean="0">
                              <a:latin typeface="Cambria Math" panose="02040503050406030204" pitchFamily="18" charset="0"/>
                              <a:ea typeface="Cambria Math" panose="02040503050406030204" pitchFamily="18" charset="0"/>
                            </a:rPr>
                            <m:t>𝛑</m:t>
                          </m:r>
                        </m:den>
                      </m:f>
                      <m:func>
                        <m:funcPr>
                          <m:ctrlPr>
                            <a:rPr lang="en-US" b="1" i="1" smtClean="0">
                              <a:latin typeface="Cambria Math" panose="02040503050406030204" pitchFamily="18" charset="0"/>
                            </a:rPr>
                          </m:ctrlPr>
                        </m:funcPr>
                        <m:fName>
                          <m:sSup>
                            <m:sSupPr>
                              <m:ctrlPr>
                                <a:rPr lang="en-US" b="1" i="1" smtClean="0">
                                  <a:latin typeface="Cambria Math" panose="02040503050406030204" pitchFamily="18" charset="0"/>
                                </a:rPr>
                              </m:ctrlPr>
                            </m:sSupPr>
                            <m:e>
                              <m:r>
                                <a:rPr lang="en-US" b="1" i="0" smtClean="0">
                                  <a:latin typeface="Cambria Math" panose="02040503050406030204" pitchFamily="18" charset="0"/>
                                </a:rPr>
                                <m:t>𝐜𝐨𝐬</m:t>
                              </m:r>
                            </m:e>
                            <m:sup>
                              <m:r>
                                <a:rPr lang="en-US" b="1" i="0" smtClean="0">
                                  <a:latin typeface="Cambria Math" panose="02040503050406030204" pitchFamily="18" charset="0"/>
                                </a:rPr>
                                <m:t>−</m:t>
                              </m:r>
                              <m:r>
                                <a:rPr lang="en-US" b="1" i="0" smtClean="0">
                                  <a:latin typeface="Cambria Math" panose="02040503050406030204" pitchFamily="18" charset="0"/>
                                </a:rPr>
                                <m:t>𝟏</m:t>
                              </m:r>
                            </m:sup>
                          </m:sSup>
                        </m:fName>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0" smtClean="0">
                                      <a:latin typeface="Cambria Math" panose="02040503050406030204" pitchFamily="18" charset="0"/>
                                      <a:ea typeface="Cambria Math" panose="02040503050406030204" pitchFamily="18" charset="0"/>
                                    </a:rPr>
                                    <m:t>𝛌</m:t>
                                  </m:r>
                                  <m:r>
                                    <a:rPr lang="en-US" b="1" i="0" smtClean="0">
                                      <a:latin typeface="Cambria Math" panose="02040503050406030204" pitchFamily="18" charset="0"/>
                                      <a:ea typeface="Cambria Math" panose="02040503050406030204" pitchFamily="18" charset="0"/>
                                    </a:rPr>
                                    <m:t>𝟏</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𝟏</m:t>
                                  </m:r>
                                </m:num>
                                <m:den>
                                  <m:r>
                                    <a:rPr lang="en-US" b="1" i="0" smtClean="0">
                                      <a:latin typeface="Cambria Math" panose="02040503050406030204" pitchFamily="18" charset="0"/>
                                      <a:ea typeface="Cambria Math" panose="02040503050406030204" pitchFamily="18" charset="0"/>
                                    </a:rPr>
                                    <m:t>𝛌</m:t>
                                  </m:r>
                                </m:den>
                              </m:f>
                            </m:e>
                          </m:d>
                        </m:e>
                      </m:func>
                    </m:oMath>
                  </m:oMathPara>
                </a14:m>
                <a:endParaRPr lang="en-US" b="1" dirty="0"/>
              </a:p>
            </p:txBody>
          </p:sp>
        </mc:Choice>
        <mc:Fallback xmlns="">
          <p:sp>
            <p:nvSpPr>
              <p:cNvPr id="2" name="TextBox 1">
                <a:extLst>
                  <a:ext uri="{FF2B5EF4-FFF2-40B4-BE49-F238E27FC236}">
                    <a16:creationId xmlns:a16="http://schemas.microsoft.com/office/drawing/2014/main" id="{7898DB81-4699-40ED-9428-3C140CDCB191}"/>
                  </a:ext>
                </a:extLst>
              </p:cNvPr>
              <p:cNvSpPr txBox="1">
                <a:spLocks noRot="1" noChangeAspect="1" noMove="1" noResize="1" noEditPoints="1" noAdjustHandles="1" noChangeArrowheads="1" noChangeShapeType="1" noTextEdit="1"/>
              </p:cNvSpPr>
              <p:nvPr/>
            </p:nvSpPr>
            <p:spPr>
              <a:xfrm>
                <a:off x="432182" y="3407694"/>
                <a:ext cx="2588564" cy="914400"/>
              </a:xfrm>
              <a:prstGeom prst="rect">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B7111AE-64EB-42DB-A5A8-A0285A645C53}"/>
                  </a:ext>
                </a:extLst>
              </p:cNvPr>
              <p:cNvSpPr txBox="1"/>
              <p:nvPr/>
            </p:nvSpPr>
            <p:spPr>
              <a:xfrm>
                <a:off x="3321698" y="3407694"/>
                <a:ext cx="2488367" cy="914400"/>
              </a:xfrm>
              <a:prstGeom prst="rect">
                <a:avLst/>
              </a:prstGeom>
              <a:noFill/>
              <a:ln>
                <a:solidFill>
                  <a:schemeClr val="tx1"/>
                </a:solidFill>
              </a:ln>
            </p:spPr>
            <p:txBody>
              <a:bodyPr wrap="square" lIns="0" tIns="0" rIns="0" bIns="0" rtlCol="0" anchor="ctr">
                <a:noAutofit/>
              </a:bodyPr>
              <a:lstStyle/>
              <a:p>
                <a:pPr algn="l"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rPr>
                            <m:t>𝐃</m:t>
                          </m:r>
                        </m:sub>
                      </m:sSub>
                      <m:r>
                        <a:rPr lang="en-US" b="1" i="0" smtClean="0">
                          <a:latin typeface="Cambria Math" panose="02040503050406030204" pitchFamily="18" charset="0"/>
                        </a:rPr>
                        <m:t>=</m:t>
                      </m:r>
                      <m:f>
                        <m:fPr>
                          <m:ctrlPr>
                            <a:rPr lang="en-US" b="1" i="1" smtClean="0">
                              <a:latin typeface="Cambria Math" panose="02040503050406030204" pitchFamily="18" charset="0"/>
                            </a:rPr>
                          </m:ctrlPr>
                        </m:fPr>
                        <m:num>
                          <m:r>
                            <a:rPr lang="en-US" b="1" i="0" smtClean="0">
                              <a:latin typeface="Cambria Math" panose="02040503050406030204" pitchFamily="18" charset="0"/>
                            </a:rPr>
                            <m:t>𝟏</m:t>
                          </m:r>
                        </m:num>
                        <m:den>
                          <m:r>
                            <a:rPr lang="en-US" b="1" i="0" smtClean="0">
                              <a:latin typeface="Cambria Math" panose="02040503050406030204" pitchFamily="18" charset="0"/>
                              <a:ea typeface="Cambria Math" panose="02040503050406030204" pitchFamily="18" charset="0"/>
                            </a:rPr>
                            <m:t>𝛑</m:t>
                          </m:r>
                        </m:den>
                      </m:f>
                      <m:func>
                        <m:funcPr>
                          <m:ctrlPr>
                            <a:rPr lang="en-US" b="1" i="1" smtClean="0">
                              <a:latin typeface="Cambria Math" panose="02040503050406030204" pitchFamily="18" charset="0"/>
                            </a:rPr>
                          </m:ctrlPr>
                        </m:funcPr>
                        <m:fName>
                          <m:sSup>
                            <m:sSupPr>
                              <m:ctrlPr>
                                <a:rPr lang="en-US" b="1" i="1" smtClean="0">
                                  <a:latin typeface="Cambria Math" panose="02040503050406030204" pitchFamily="18" charset="0"/>
                                </a:rPr>
                              </m:ctrlPr>
                            </m:sSupPr>
                            <m:e>
                              <m:r>
                                <a:rPr lang="en-US" b="1" i="0" smtClean="0">
                                  <a:latin typeface="Cambria Math" panose="02040503050406030204" pitchFamily="18" charset="0"/>
                                </a:rPr>
                                <m:t>𝐜𝐨𝐬</m:t>
                              </m:r>
                            </m:e>
                            <m:sup>
                              <m:r>
                                <a:rPr lang="en-US" b="1" i="0" smtClean="0">
                                  <a:latin typeface="Cambria Math" panose="02040503050406030204" pitchFamily="18" charset="0"/>
                                </a:rPr>
                                <m:t>−</m:t>
                              </m:r>
                              <m:r>
                                <a:rPr lang="en-US" b="1" i="0" smtClean="0">
                                  <a:latin typeface="Cambria Math" panose="02040503050406030204" pitchFamily="18" charset="0"/>
                                </a:rPr>
                                <m:t>𝟏</m:t>
                              </m:r>
                            </m:sup>
                          </m:sSup>
                        </m:fName>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0" smtClean="0">
                                      <a:latin typeface="Cambria Math" panose="02040503050406030204" pitchFamily="18" charset="0"/>
                                      <a:ea typeface="Cambria Math" panose="02040503050406030204" pitchFamily="18" charset="0"/>
                                    </a:rPr>
                                    <m:t>𝛌</m:t>
                                  </m:r>
                                  <m:r>
                                    <a:rPr lang="en-US" b="1" i="0" smtClean="0">
                                      <a:latin typeface="Cambria Math" panose="02040503050406030204" pitchFamily="18" charset="0"/>
                                      <a:ea typeface="Cambria Math" panose="02040503050406030204" pitchFamily="18" charset="0"/>
                                    </a:rPr>
                                    <m:t>𝟏</m:t>
                                  </m:r>
                                </m:num>
                                <m:den>
                                  <m:r>
                                    <a:rPr lang="en-US" b="1" i="0" smtClean="0">
                                      <a:latin typeface="Cambria Math" panose="02040503050406030204" pitchFamily="18" charset="0"/>
                                      <a:ea typeface="Cambria Math" panose="02040503050406030204" pitchFamily="18" charset="0"/>
                                    </a:rPr>
                                    <m:t>𝛌</m:t>
                                  </m:r>
                                </m:den>
                              </m:f>
                            </m:e>
                          </m:d>
                        </m:e>
                      </m:func>
                    </m:oMath>
                  </m:oMathPara>
                </a14:m>
                <a:endParaRPr lang="en-US" b="1" dirty="0"/>
              </a:p>
            </p:txBody>
          </p:sp>
        </mc:Choice>
        <mc:Fallback xmlns="">
          <p:sp>
            <p:nvSpPr>
              <p:cNvPr id="6" name="TextBox 5">
                <a:extLst>
                  <a:ext uri="{FF2B5EF4-FFF2-40B4-BE49-F238E27FC236}">
                    <a16:creationId xmlns:a16="http://schemas.microsoft.com/office/drawing/2014/main" id="{6B7111AE-64EB-42DB-A5A8-A0285A645C53}"/>
                  </a:ext>
                </a:extLst>
              </p:cNvPr>
              <p:cNvSpPr txBox="1">
                <a:spLocks noRot="1" noChangeAspect="1" noMove="1" noResize="1" noEditPoints="1" noAdjustHandles="1" noChangeArrowheads="1" noChangeShapeType="1" noTextEdit="1"/>
              </p:cNvSpPr>
              <p:nvPr/>
            </p:nvSpPr>
            <p:spPr>
              <a:xfrm>
                <a:off x="3321698" y="3407694"/>
                <a:ext cx="2488367" cy="914400"/>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BC94D2-75EA-4B94-80D9-DFDA66B435EB}"/>
                  </a:ext>
                </a:extLst>
              </p:cNvPr>
              <p:cNvSpPr txBox="1"/>
              <p:nvPr/>
            </p:nvSpPr>
            <p:spPr>
              <a:xfrm>
                <a:off x="1082350" y="4537189"/>
                <a:ext cx="3222273" cy="91440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ea typeface="Cambria Math" panose="02040503050406030204" pitchFamily="18" charset="0"/>
                        </a:rPr>
                        <m:t>𝛌</m:t>
                      </m:r>
                      <m:r>
                        <a:rPr lang="en-US" b="1" i="0" smtClean="0">
                          <a:latin typeface="Cambria Math" panose="02040503050406030204" pitchFamily="18" charset="0"/>
                        </a:rPr>
                        <m:t>=</m:t>
                      </m:r>
                      <m:f>
                        <m:fPr>
                          <m:ctrlPr>
                            <a:rPr lang="en-US" b="1" i="1" smtClean="0">
                              <a:latin typeface="Cambria Math" panose="02040503050406030204" pitchFamily="18" charset="0"/>
                            </a:rPr>
                          </m:ctrlPr>
                        </m:fPr>
                        <m:num>
                          <m:rad>
                            <m:radPr>
                              <m:degHide m:val="on"/>
                              <m:ctrlPr>
                                <a:rPr lang="en-US" b="1" i="1" smtClean="0">
                                  <a:latin typeface="Cambria Math" panose="02040503050406030204" pitchFamily="18" charset="0"/>
                                </a:rPr>
                              </m:ctrlPr>
                            </m:radPr>
                            <m:deg/>
                            <m:e>
                              <m:r>
                                <a:rPr lang="en-US" b="1" i="0" smtClean="0">
                                  <a:latin typeface="Cambria Math" panose="02040503050406030204" pitchFamily="18" charset="0"/>
                                </a:rPr>
                                <m:t>𝟏</m:t>
                              </m:r>
                              <m:r>
                                <a:rPr lang="en-US" b="1" i="0" smtClean="0">
                                  <a:latin typeface="Cambria Math" panose="02040503050406030204" pitchFamily="18" charset="0"/>
                                </a:rPr>
                                <m:t>+</m:t>
                              </m:r>
                              <m:sSubSup>
                                <m:sSubSupPr>
                                  <m:ctrlPr>
                                    <a:rPr lang="en-US" b="1" i="1" smtClean="0">
                                      <a:latin typeface="Cambria Math" panose="02040503050406030204" pitchFamily="18" charset="0"/>
                                    </a:rPr>
                                  </m:ctrlPr>
                                </m:sSubSupPr>
                                <m:e>
                                  <m:r>
                                    <a:rPr lang="en-US" b="1" i="0" smtClean="0">
                                      <a:latin typeface="Cambria Math" panose="02040503050406030204" pitchFamily="18" charset="0"/>
                                      <a:ea typeface="Cambria Math" panose="02040503050406030204" pitchFamily="18" charset="0"/>
                                    </a:rPr>
                                    <m:t>𝛂</m:t>
                                  </m:r>
                                </m:e>
                                <m:sub>
                                  <m:r>
                                    <a:rPr lang="en-US" b="1" i="0" smtClean="0">
                                      <a:latin typeface="Cambria Math" panose="02040503050406030204" pitchFamily="18" charset="0"/>
                                    </a:rPr>
                                    <m:t>𝟏</m:t>
                                  </m:r>
                                </m:sub>
                                <m:sup>
                                  <m:r>
                                    <a:rPr lang="en-US" b="1" i="0" smtClean="0">
                                      <a:latin typeface="Cambria Math" panose="02040503050406030204" pitchFamily="18" charset="0"/>
                                    </a:rPr>
                                    <m:t>𝟐</m:t>
                                  </m:r>
                                </m:sup>
                              </m:sSubSup>
                            </m:e>
                          </m:rad>
                          <m:r>
                            <a:rPr lang="en-US" b="1" i="0">
                              <a:latin typeface="Cambria Math" panose="02040503050406030204" pitchFamily="18" charset="0"/>
                            </a:rPr>
                            <m:t>+</m:t>
                          </m:r>
                          <m:rad>
                            <m:radPr>
                              <m:degHide m:val="on"/>
                              <m:ctrlPr>
                                <a:rPr lang="en-US" b="1" i="1">
                                  <a:latin typeface="Cambria Math" panose="02040503050406030204" pitchFamily="18" charset="0"/>
                                </a:rPr>
                              </m:ctrlPr>
                            </m:radPr>
                            <m:deg/>
                            <m:e>
                              <m:r>
                                <a:rPr lang="en-US" b="1" i="0">
                                  <a:latin typeface="Cambria Math" panose="02040503050406030204" pitchFamily="18" charset="0"/>
                                </a:rPr>
                                <m:t>𝟏</m:t>
                              </m:r>
                              <m:r>
                                <a:rPr lang="en-US" b="1" i="0">
                                  <a:latin typeface="Cambria Math" panose="02040503050406030204" pitchFamily="18" charset="0"/>
                                </a:rPr>
                                <m:t>+</m:t>
                              </m:r>
                              <m:sSubSup>
                                <m:sSubSupPr>
                                  <m:ctrlPr>
                                    <a:rPr lang="en-US" b="1" i="1">
                                      <a:latin typeface="Cambria Math" panose="02040503050406030204" pitchFamily="18" charset="0"/>
                                    </a:rPr>
                                  </m:ctrlPr>
                                </m:sSubSupPr>
                                <m:e>
                                  <m:r>
                                    <a:rPr lang="en-US" b="1" i="0">
                                      <a:latin typeface="Cambria Math" panose="02040503050406030204" pitchFamily="18" charset="0"/>
                                      <a:ea typeface="Cambria Math" panose="02040503050406030204" pitchFamily="18" charset="0"/>
                                    </a:rPr>
                                    <m:t>𝛂</m:t>
                                  </m:r>
                                </m:e>
                                <m:sub>
                                  <m:r>
                                    <a:rPr lang="en-US" b="1" i="0" smtClean="0">
                                      <a:latin typeface="Cambria Math" panose="02040503050406030204" pitchFamily="18" charset="0"/>
                                      <a:ea typeface="Cambria Math" panose="02040503050406030204" pitchFamily="18" charset="0"/>
                                    </a:rPr>
                                    <m:t>𝟐</m:t>
                                  </m:r>
                                </m:sub>
                                <m:sup>
                                  <m:r>
                                    <a:rPr lang="en-US" b="1" i="0">
                                      <a:latin typeface="Cambria Math" panose="02040503050406030204" pitchFamily="18" charset="0"/>
                                    </a:rPr>
                                    <m:t>𝟐</m:t>
                                  </m:r>
                                </m:sup>
                              </m:sSubSup>
                            </m:e>
                          </m:rad>
                        </m:num>
                        <m:den>
                          <m:r>
                            <a:rPr lang="en-US" b="1" i="0" smtClean="0">
                              <a:latin typeface="Cambria Math" panose="02040503050406030204" pitchFamily="18" charset="0"/>
                            </a:rPr>
                            <m:t>𝟐</m:t>
                          </m:r>
                        </m:den>
                      </m:f>
                    </m:oMath>
                  </m:oMathPara>
                </a14:m>
                <a:endParaRPr lang="en-US" b="1" dirty="0"/>
              </a:p>
            </p:txBody>
          </p:sp>
        </mc:Choice>
        <mc:Fallback xmlns="">
          <p:sp>
            <p:nvSpPr>
              <p:cNvPr id="7" name="TextBox 6">
                <a:extLst>
                  <a:ext uri="{FF2B5EF4-FFF2-40B4-BE49-F238E27FC236}">
                    <a16:creationId xmlns:a16="http://schemas.microsoft.com/office/drawing/2014/main" id="{68BC94D2-75EA-4B94-80D9-DFDA66B435EB}"/>
                  </a:ext>
                </a:extLst>
              </p:cNvPr>
              <p:cNvSpPr txBox="1">
                <a:spLocks noRot="1" noChangeAspect="1" noMove="1" noResize="1" noEditPoints="1" noAdjustHandles="1" noChangeArrowheads="1" noChangeShapeType="1" noTextEdit="1"/>
              </p:cNvSpPr>
              <p:nvPr/>
            </p:nvSpPr>
            <p:spPr>
              <a:xfrm>
                <a:off x="1082350" y="4537189"/>
                <a:ext cx="3222273" cy="914400"/>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98130A7-A8AE-43C0-85FE-CC8B667CC21E}"/>
                  </a:ext>
                </a:extLst>
              </p:cNvPr>
              <p:cNvSpPr txBox="1"/>
              <p:nvPr/>
            </p:nvSpPr>
            <p:spPr>
              <a:xfrm>
                <a:off x="2932839" y="5695584"/>
                <a:ext cx="3288165" cy="914400"/>
              </a:xfrm>
              <a:prstGeom prst="rect">
                <a:avLst/>
              </a:prstGeom>
              <a:noFill/>
              <a:ln>
                <a:solidFill>
                  <a:schemeClr val="tx1"/>
                </a:solidFill>
              </a:ln>
            </p:spPr>
            <p:txBody>
              <a:bodyPr wrap="square" lIns="0" tIns="0" rIns="0" bIns="0" rtlCol="0" anchor="ctr">
                <a:noAutofit/>
              </a:bodyPr>
              <a:lstStyle/>
              <a:p>
                <a:pPr algn="l"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𝛂</m:t>
                          </m:r>
                        </m:e>
                        <m:sub>
                          <m:r>
                            <a:rPr lang="en-US" b="1" i="0" smtClean="0">
                              <a:latin typeface="Cambria Math" panose="02040503050406030204" pitchFamily="18" charset="0"/>
                              <a:ea typeface="Cambria Math" panose="02040503050406030204" pitchFamily="18" charset="0"/>
                            </a:rPr>
                            <m:t>𝟏</m:t>
                          </m:r>
                        </m:sub>
                      </m:sSub>
                      <m:r>
                        <a:rPr lang="en-US" b="1" i="0" smtClean="0">
                          <a:latin typeface="Cambria Math" panose="02040503050406030204" pitchFamily="18" charset="0"/>
                        </a:rPr>
                        <m:t>=</m:t>
                      </m:r>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0" smtClean="0">
                                  <a:latin typeface="Cambria Math" panose="02040503050406030204" pitchFamily="18" charset="0"/>
                                </a:rPr>
                                <m:t>𝐛</m:t>
                              </m:r>
                            </m:e>
                            <m:sub>
                              <m:r>
                                <a:rPr lang="en-US" b="1" i="0" smtClean="0">
                                  <a:latin typeface="Cambria Math" panose="02040503050406030204" pitchFamily="18" charset="0"/>
                                </a:rPr>
                                <m:t>𝟏</m:t>
                              </m:r>
                            </m:sub>
                          </m:sSub>
                        </m:num>
                        <m:den>
                          <m:sSub>
                            <m:sSubPr>
                              <m:ctrlPr>
                                <a:rPr lang="en-US" b="1" i="1">
                                  <a:latin typeface="Cambria Math" panose="02040503050406030204" pitchFamily="18" charset="0"/>
                                </a:rPr>
                              </m:ctrlPr>
                            </m:sSubPr>
                            <m:e>
                              <m:r>
                                <a:rPr lang="en-US" b="1" i="0">
                                  <a:latin typeface="Cambria Math" panose="02040503050406030204" pitchFamily="18" charset="0"/>
                                </a:rPr>
                                <m:t>𝐝</m:t>
                              </m:r>
                            </m:e>
                            <m:sub>
                              <m:r>
                                <a:rPr lang="en-US" b="1" i="0">
                                  <a:latin typeface="Cambria Math" panose="02040503050406030204" pitchFamily="18" charset="0"/>
                                </a:rPr>
                                <m:t>𝐨</m:t>
                              </m:r>
                            </m:sub>
                          </m:sSub>
                        </m:den>
                      </m:f>
                      <m:r>
                        <a:rPr lang="en-US" b="1" i="0" smtClean="0">
                          <a:latin typeface="Cambria Math" panose="02040503050406030204" pitchFamily="18" charset="0"/>
                        </a:rPr>
                        <m:t>          </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𝛂</m:t>
                          </m:r>
                        </m:e>
                        <m:sub>
                          <m:r>
                            <a:rPr lang="en-US" b="1" i="0" smtClean="0">
                              <a:latin typeface="Cambria Math" panose="02040503050406030204" pitchFamily="18" charset="0"/>
                              <a:ea typeface="Cambria Math" panose="02040503050406030204" pitchFamily="18" charset="0"/>
                            </a:rPr>
                            <m:t>𝟐</m:t>
                          </m:r>
                        </m:sub>
                      </m:sSub>
                      <m:r>
                        <a:rPr lang="en-US" b="1" i="0">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0">
                                  <a:latin typeface="Cambria Math" panose="02040503050406030204" pitchFamily="18" charset="0"/>
                                </a:rPr>
                                <m:t>𝐛</m:t>
                              </m:r>
                            </m:e>
                            <m:sub>
                              <m:r>
                                <a:rPr lang="en-US" b="1" i="0" smtClean="0">
                                  <a:latin typeface="Cambria Math" panose="02040503050406030204" pitchFamily="18" charset="0"/>
                                </a:rPr>
                                <m:t>𝟐</m:t>
                              </m:r>
                            </m:sub>
                          </m:sSub>
                        </m:num>
                        <m:den>
                          <m:sSub>
                            <m:sSubPr>
                              <m:ctrlPr>
                                <a:rPr lang="en-US" b="1" i="1">
                                  <a:latin typeface="Cambria Math" panose="02040503050406030204" pitchFamily="18" charset="0"/>
                                </a:rPr>
                              </m:ctrlPr>
                            </m:sSubPr>
                            <m:e>
                              <m:r>
                                <a:rPr lang="en-US" b="1" i="0">
                                  <a:latin typeface="Cambria Math" panose="02040503050406030204" pitchFamily="18" charset="0"/>
                                </a:rPr>
                                <m:t>𝐝</m:t>
                              </m:r>
                            </m:e>
                            <m:sub>
                              <m:r>
                                <a:rPr lang="en-US" b="1" i="0">
                                  <a:latin typeface="Cambria Math" panose="02040503050406030204" pitchFamily="18" charset="0"/>
                                </a:rPr>
                                <m:t>𝐨</m:t>
                              </m:r>
                            </m:sub>
                          </m:sSub>
                        </m:den>
                      </m:f>
                    </m:oMath>
                  </m:oMathPara>
                </a14:m>
                <a:endParaRPr lang="en-US" b="1" dirty="0"/>
              </a:p>
            </p:txBody>
          </p:sp>
        </mc:Choice>
        <mc:Fallback xmlns="">
          <p:sp>
            <p:nvSpPr>
              <p:cNvPr id="8" name="TextBox 7">
                <a:extLst>
                  <a:ext uri="{FF2B5EF4-FFF2-40B4-BE49-F238E27FC236}">
                    <a16:creationId xmlns:a16="http://schemas.microsoft.com/office/drawing/2014/main" id="{998130A7-A8AE-43C0-85FE-CC8B667CC21E}"/>
                  </a:ext>
                </a:extLst>
              </p:cNvPr>
              <p:cNvSpPr txBox="1">
                <a:spLocks noRot="1" noChangeAspect="1" noMove="1" noResize="1" noEditPoints="1" noAdjustHandles="1" noChangeArrowheads="1" noChangeShapeType="1" noTextEdit="1"/>
              </p:cNvSpPr>
              <p:nvPr/>
            </p:nvSpPr>
            <p:spPr>
              <a:xfrm>
                <a:off x="2932839" y="5695584"/>
                <a:ext cx="3288165" cy="914400"/>
              </a:xfrm>
              <a:prstGeom prst="rect">
                <a:avLst/>
              </a:prstGeom>
              <a:blipFill>
                <a:blip r:embed="rId5"/>
                <a:stretch>
                  <a:fillRect/>
                </a:stretch>
              </a:blipFill>
              <a:ln>
                <a:solidFill>
                  <a:schemeClr val="tx1"/>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4796ED2-CEB1-4E6D-A3A4-B998AF84DE4F}"/>
              </a:ext>
            </a:extLst>
          </p:cNvPr>
          <p:cNvCxnSpPr/>
          <p:nvPr/>
        </p:nvCxnSpPr>
        <p:spPr>
          <a:xfrm flipH="1">
            <a:off x="2982497" y="2466870"/>
            <a:ext cx="2286000" cy="0"/>
          </a:xfrm>
          <a:prstGeom prst="straightConnector1">
            <a:avLst/>
          </a:prstGeom>
          <a:ln w="19050">
            <a:solidFill>
              <a:schemeClr val="tx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E4C2C7E-8A28-420B-94C5-EA5874147884}"/>
              </a:ext>
            </a:extLst>
          </p:cNvPr>
          <p:cNvSpPr txBox="1"/>
          <p:nvPr/>
        </p:nvSpPr>
        <p:spPr>
          <a:xfrm>
            <a:off x="4074478" y="2433369"/>
            <a:ext cx="423628" cy="369332"/>
          </a:xfrm>
          <a:prstGeom prst="rect">
            <a:avLst/>
          </a:prstGeom>
          <a:noFill/>
        </p:spPr>
        <p:txBody>
          <a:bodyPr wrap="square" rtlCol="0">
            <a:spAutoFit/>
          </a:bodyPr>
          <a:lstStyle/>
          <a:p>
            <a:pPr algn="l" rtl="0"/>
            <a:r>
              <a:rPr lang="en-US" dirty="0"/>
              <a:t>b1</a:t>
            </a:r>
          </a:p>
        </p:txBody>
      </p:sp>
      <p:cxnSp>
        <p:nvCxnSpPr>
          <p:cNvPr id="39" name="Straight Arrow Connector 38">
            <a:extLst>
              <a:ext uri="{FF2B5EF4-FFF2-40B4-BE49-F238E27FC236}">
                <a16:creationId xmlns:a16="http://schemas.microsoft.com/office/drawing/2014/main" id="{656D360E-D306-4682-8755-2AE5067DA58D}"/>
              </a:ext>
            </a:extLst>
          </p:cNvPr>
          <p:cNvCxnSpPr/>
          <p:nvPr/>
        </p:nvCxnSpPr>
        <p:spPr>
          <a:xfrm flipH="1">
            <a:off x="5332404" y="2466870"/>
            <a:ext cx="1097280" cy="0"/>
          </a:xfrm>
          <a:prstGeom prst="straightConnector1">
            <a:avLst/>
          </a:prstGeom>
          <a:ln w="19050">
            <a:solidFill>
              <a:schemeClr val="tx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13DE9C6-12EB-4D79-B3D3-28DCEFAE7943}"/>
              </a:ext>
            </a:extLst>
          </p:cNvPr>
          <p:cNvSpPr txBox="1"/>
          <p:nvPr/>
        </p:nvSpPr>
        <p:spPr>
          <a:xfrm>
            <a:off x="5705926" y="2433369"/>
            <a:ext cx="423628" cy="369332"/>
          </a:xfrm>
          <a:prstGeom prst="rect">
            <a:avLst/>
          </a:prstGeom>
          <a:noFill/>
        </p:spPr>
        <p:txBody>
          <a:bodyPr wrap="square" rtlCol="0">
            <a:spAutoFit/>
          </a:bodyPr>
          <a:lstStyle/>
          <a:p>
            <a:pPr algn="l" rtl="0"/>
            <a:r>
              <a:rPr lang="en-US" dirty="0"/>
              <a:t>b2</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6E82BFD-31DE-459F-8C4F-55A2EA148784}"/>
                  </a:ext>
                </a:extLst>
              </p:cNvPr>
              <p:cNvSpPr txBox="1"/>
              <p:nvPr/>
            </p:nvSpPr>
            <p:spPr>
              <a:xfrm>
                <a:off x="6123256" y="3407694"/>
                <a:ext cx="2719102" cy="914400"/>
              </a:xfrm>
              <a:prstGeom prst="rect">
                <a:avLst/>
              </a:prstGeom>
              <a:noFill/>
              <a:ln>
                <a:solidFill>
                  <a:schemeClr val="tx1"/>
                </a:solidFill>
              </a:ln>
            </p:spPr>
            <p:txBody>
              <a:bodyPr wrap="square" lIns="0" tIns="0" rIns="0" bIns="0" rtlCol="0" anchor="ctr">
                <a:noAutofit/>
              </a:bodyPr>
              <a:lstStyle/>
              <a:p>
                <a:pPr algn="l"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sub>
                      </m:sSub>
                      <m:r>
                        <a:rPr lang="en-US" b="1" i="0" smtClean="0">
                          <a:latin typeface="Cambria Math" panose="02040503050406030204" pitchFamily="18" charset="0"/>
                        </a:rPr>
                        <m:t>=</m:t>
                      </m:r>
                      <m:f>
                        <m:fPr>
                          <m:ctrlPr>
                            <a:rPr lang="en-US" b="1" i="1" smtClean="0">
                              <a:latin typeface="Cambria Math" panose="02040503050406030204" pitchFamily="18" charset="0"/>
                            </a:rPr>
                          </m:ctrlPr>
                        </m:fPr>
                        <m:num>
                          <m:r>
                            <a:rPr lang="en-US" b="1" i="0" smtClean="0">
                              <a:latin typeface="Cambria Math" panose="02040503050406030204" pitchFamily="18" charset="0"/>
                            </a:rPr>
                            <m:t>𝟏</m:t>
                          </m:r>
                        </m:num>
                        <m:den>
                          <m:r>
                            <a:rPr lang="en-US" b="1" i="0" smtClean="0">
                              <a:latin typeface="Cambria Math" panose="02040503050406030204" pitchFamily="18" charset="0"/>
                              <a:ea typeface="Cambria Math" panose="02040503050406030204" pitchFamily="18" charset="0"/>
                            </a:rPr>
                            <m:t>𝛑</m:t>
                          </m:r>
                        </m:den>
                      </m:f>
                      <m:func>
                        <m:funcPr>
                          <m:ctrlPr>
                            <a:rPr lang="en-US" b="1" i="1" smtClean="0">
                              <a:latin typeface="Cambria Math" panose="02040503050406030204" pitchFamily="18" charset="0"/>
                            </a:rPr>
                          </m:ctrlPr>
                        </m:funcPr>
                        <m:fName>
                          <m:sSup>
                            <m:sSupPr>
                              <m:ctrlPr>
                                <a:rPr lang="en-US" b="1" i="1" smtClean="0">
                                  <a:latin typeface="Cambria Math" panose="02040503050406030204" pitchFamily="18" charset="0"/>
                                </a:rPr>
                              </m:ctrlPr>
                            </m:sSupPr>
                            <m:e>
                              <m:r>
                                <a:rPr lang="en-US" b="1" i="0" smtClean="0">
                                  <a:latin typeface="Cambria Math" panose="02040503050406030204" pitchFamily="18" charset="0"/>
                                </a:rPr>
                                <m:t>𝐜𝐨𝐬</m:t>
                              </m:r>
                            </m:e>
                            <m:sup>
                              <m:r>
                                <a:rPr lang="en-US" b="1" i="0" smtClean="0">
                                  <a:latin typeface="Cambria Math" panose="02040503050406030204" pitchFamily="18" charset="0"/>
                                </a:rPr>
                                <m:t>−</m:t>
                              </m:r>
                              <m:r>
                                <a:rPr lang="en-US" b="1" i="0" smtClean="0">
                                  <a:latin typeface="Cambria Math" panose="02040503050406030204" pitchFamily="18" charset="0"/>
                                </a:rPr>
                                <m:t>𝟏</m:t>
                              </m:r>
                            </m:sup>
                          </m:sSup>
                        </m:fName>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0" smtClean="0">
                                      <a:latin typeface="Cambria Math" panose="02040503050406030204" pitchFamily="18" charset="0"/>
                                      <a:ea typeface="Cambria Math" panose="02040503050406030204" pitchFamily="18" charset="0"/>
                                    </a:rPr>
                                    <m:t>𝛌</m:t>
                                  </m:r>
                                  <m:r>
                                    <a:rPr lang="en-US" b="1" i="0" smtClean="0">
                                      <a:latin typeface="Cambria Math" panose="02040503050406030204" pitchFamily="18" charset="0"/>
                                      <a:ea typeface="Cambria Math" panose="02040503050406030204" pitchFamily="18" charset="0"/>
                                    </a:rPr>
                                    <m:t>𝟏</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𝟏</m:t>
                                  </m:r>
                                </m:num>
                                <m:den>
                                  <m:r>
                                    <a:rPr lang="en-US" b="1" i="0" smtClean="0">
                                      <a:latin typeface="Cambria Math" panose="02040503050406030204" pitchFamily="18" charset="0"/>
                                      <a:ea typeface="Cambria Math" panose="02040503050406030204" pitchFamily="18" charset="0"/>
                                    </a:rPr>
                                    <m:t>𝛌</m:t>
                                  </m:r>
                                </m:den>
                              </m:f>
                            </m:e>
                          </m:d>
                        </m:e>
                      </m:func>
                    </m:oMath>
                  </m:oMathPara>
                </a14:m>
                <a:endParaRPr lang="en-US" b="1" dirty="0"/>
              </a:p>
            </p:txBody>
          </p:sp>
        </mc:Choice>
        <mc:Fallback xmlns="">
          <p:sp>
            <p:nvSpPr>
              <p:cNvPr id="41" name="TextBox 40">
                <a:extLst>
                  <a:ext uri="{FF2B5EF4-FFF2-40B4-BE49-F238E27FC236}">
                    <a16:creationId xmlns:a16="http://schemas.microsoft.com/office/drawing/2014/main" id="{36E82BFD-31DE-459F-8C4F-55A2EA148784}"/>
                  </a:ext>
                </a:extLst>
              </p:cNvPr>
              <p:cNvSpPr txBox="1">
                <a:spLocks noRot="1" noChangeAspect="1" noMove="1" noResize="1" noEditPoints="1" noAdjustHandles="1" noChangeArrowheads="1" noChangeShapeType="1" noTextEdit="1"/>
              </p:cNvSpPr>
              <p:nvPr/>
            </p:nvSpPr>
            <p:spPr>
              <a:xfrm>
                <a:off x="6123256" y="3407694"/>
                <a:ext cx="2719102" cy="914400"/>
              </a:xfrm>
              <a:prstGeom prst="rect">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35761FA-6E38-4356-9D32-3CB294D5D60A}"/>
                  </a:ext>
                </a:extLst>
              </p:cNvPr>
              <p:cNvSpPr txBox="1"/>
              <p:nvPr/>
            </p:nvSpPr>
            <p:spPr>
              <a:xfrm>
                <a:off x="4572000" y="4537189"/>
                <a:ext cx="3288165" cy="91440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ea typeface="Cambria Math" panose="02040503050406030204" pitchFamily="18" charset="0"/>
                        </a:rPr>
                        <m:t>𝛌</m:t>
                      </m:r>
                      <m:r>
                        <a:rPr lang="en-US" b="1" i="0" smtClean="0">
                          <a:latin typeface="Cambria Math" panose="02040503050406030204" pitchFamily="18" charset="0"/>
                          <a:ea typeface="Cambria Math" panose="02040503050406030204" pitchFamily="18" charset="0"/>
                        </a:rPr>
                        <m:t>𝟏</m:t>
                      </m:r>
                      <m:r>
                        <a:rPr lang="en-US" b="1" i="0" smtClean="0">
                          <a:latin typeface="Cambria Math" panose="02040503050406030204" pitchFamily="18" charset="0"/>
                        </a:rPr>
                        <m:t>=</m:t>
                      </m:r>
                      <m:f>
                        <m:fPr>
                          <m:ctrlPr>
                            <a:rPr lang="en-US" b="1" i="1" smtClean="0">
                              <a:latin typeface="Cambria Math" panose="02040503050406030204" pitchFamily="18" charset="0"/>
                            </a:rPr>
                          </m:ctrlPr>
                        </m:fPr>
                        <m:num>
                          <m:rad>
                            <m:radPr>
                              <m:degHide m:val="on"/>
                              <m:ctrlPr>
                                <a:rPr lang="en-US" b="1" i="1" smtClean="0">
                                  <a:latin typeface="Cambria Math" panose="02040503050406030204" pitchFamily="18" charset="0"/>
                                </a:rPr>
                              </m:ctrlPr>
                            </m:radPr>
                            <m:deg/>
                            <m:e>
                              <m:r>
                                <a:rPr lang="en-US" b="1" i="0" smtClean="0">
                                  <a:latin typeface="Cambria Math" panose="02040503050406030204" pitchFamily="18" charset="0"/>
                                </a:rPr>
                                <m:t>𝟏</m:t>
                              </m:r>
                              <m:r>
                                <a:rPr lang="en-US" b="1" i="0" smtClean="0">
                                  <a:latin typeface="Cambria Math" panose="02040503050406030204" pitchFamily="18" charset="0"/>
                                </a:rPr>
                                <m:t>+</m:t>
                              </m:r>
                              <m:sSubSup>
                                <m:sSubSupPr>
                                  <m:ctrlPr>
                                    <a:rPr lang="en-US" b="1" i="1" smtClean="0">
                                      <a:latin typeface="Cambria Math" panose="02040503050406030204" pitchFamily="18" charset="0"/>
                                    </a:rPr>
                                  </m:ctrlPr>
                                </m:sSubSupPr>
                                <m:e>
                                  <m:r>
                                    <a:rPr lang="en-US" b="1" i="0" smtClean="0">
                                      <a:latin typeface="Cambria Math" panose="02040503050406030204" pitchFamily="18" charset="0"/>
                                      <a:ea typeface="Cambria Math" panose="02040503050406030204" pitchFamily="18" charset="0"/>
                                    </a:rPr>
                                    <m:t>𝛂</m:t>
                                  </m:r>
                                </m:e>
                                <m:sub>
                                  <m:r>
                                    <a:rPr lang="en-US" b="1" i="0" smtClean="0">
                                      <a:latin typeface="Cambria Math" panose="02040503050406030204" pitchFamily="18" charset="0"/>
                                    </a:rPr>
                                    <m:t>𝟏</m:t>
                                  </m:r>
                                </m:sub>
                                <m:sup>
                                  <m:r>
                                    <a:rPr lang="en-US" b="1" i="0" smtClean="0">
                                      <a:latin typeface="Cambria Math" panose="02040503050406030204" pitchFamily="18" charset="0"/>
                                    </a:rPr>
                                    <m:t>𝟐</m:t>
                                  </m:r>
                                </m:sup>
                              </m:sSubSup>
                            </m:e>
                          </m:rad>
                          <m:r>
                            <a:rPr lang="en-US" b="1" i="0" smtClean="0">
                              <a:latin typeface="Cambria Math" panose="02040503050406030204" pitchFamily="18" charset="0"/>
                            </a:rPr>
                            <m:t>−</m:t>
                          </m:r>
                          <m:rad>
                            <m:radPr>
                              <m:degHide m:val="on"/>
                              <m:ctrlPr>
                                <a:rPr lang="en-US" b="1" i="1">
                                  <a:latin typeface="Cambria Math" panose="02040503050406030204" pitchFamily="18" charset="0"/>
                                </a:rPr>
                              </m:ctrlPr>
                            </m:radPr>
                            <m:deg/>
                            <m:e>
                              <m:r>
                                <a:rPr lang="en-US" b="1" i="0">
                                  <a:latin typeface="Cambria Math" panose="02040503050406030204" pitchFamily="18" charset="0"/>
                                </a:rPr>
                                <m:t>𝟏</m:t>
                              </m:r>
                              <m:r>
                                <a:rPr lang="en-US" b="1" i="0">
                                  <a:latin typeface="Cambria Math" panose="02040503050406030204" pitchFamily="18" charset="0"/>
                                </a:rPr>
                                <m:t>+</m:t>
                              </m:r>
                              <m:sSubSup>
                                <m:sSubSupPr>
                                  <m:ctrlPr>
                                    <a:rPr lang="en-US" b="1" i="1">
                                      <a:latin typeface="Cambria Math" panose="02040503050406030204" pitchFamily="18" charset="0"/>
                                    </a:rPr>
                                  </m:ctrlPr>
                                </m:sSubSupPr>
                                <m:e>
                                  <m:r>
                                    <a:rPr lang="en-US" b="1" i="0">
                                      <a:latin typeface="Cambria Math" panose="02040503050406030204" pitchFamily="18" charset="0"/>
                                      <a:ea typeface="Cambria Math" panose="02040503050406030204" pitchFamily="18" charset="0"/>
                                    </a:rPr>
                                    <m:t>𝛂</m:t>
                                  </m:r>
                                </m:e>
                                <m:sub>
                                  <m:r>
                                    <a:rPr lang="en-US" b="1" i="0" smtClean="0">
                                      <a:latin typeface="Cambria Math" panose="02040503050406030204" pitchFamily="18" charset="0"/>
                                      <a:ea typeface="Cambria Math" panose="02040503050406030204" pitchFamily="18" charset="0"/>
                                    </a:rPr>
                                    <m:t>𝟐</m:t>
                                  </m:r>
                                </m:sub>
                                <m:sup>
                                  <m:r>
                                    <a:rPr lang="en-US" b="1" i="0">
                                      <a:latin typeface="Cambria Math" panose="02040503050406030204" pitchFamily="18" charset="0"/>
                                    </a:rPr>
                                    <m:t>𝟐</m:t>
                                  </m:r>
                                </m:sup>
                              </m:sSubSup>
                            </m:e>
                          </m:rad>
                        </m:num>
                        <m:den>
                          <m:r>
                            <a:rPr lang="en-US" b="1" i="0" smtClean="0">
                              <a:latin typeface="Cambria Math" panose="02040503050406030204" pitchFamily="18" charset="0"/>
                            </a:rPr>
                            <m:t>𝟐</m:t>
                          </m:r>
                        </m:den>
                      </m:f>
                    </m:oMath>
                  </m:oMathPara>
                </a14:m>
                <a:endParaRPr lang="en-US" b="1" dirty="0"/>
              </a:p>
            </p:txBody>
          </p:sp>
        </mc:Choice>
        <mc:Fallback xmlns="">
          <p:sp>
            <p:nvSpPr>
              <p:cNvPr id="43" name="TextBox 42">
                <a:extLst>
                  <a:ext uri="{FF2B5EF4-FFF2-40B4-BE49-F238E27FC236}">
                    <a16:creationId xmlns:a16="http://schemas.microsoft.com/office/drawing/2014/main" id="{F35761FA-6E38-4356-9D32-3CB294D5D60A}"/>
                  </a:ext>
                </a:extLst>
              </p:cNvPr>
              <p:cNvSpPr txBox="1">
                <a:spLocks noRot="1" noChangeAspect="1" noMove="1" noResize="1" noEditPoints="1" noAdjustHandles="1" noChangeArrowheads="1" noChangeShapeType="1" noTextEdit="1"/>
              </p:cNvSpPr>
              <p:nvPr/>
            </p:nvSpPr>
            <p:spPr>
              <a:xfrm>
                <a:off x="4572000" y="4537189"/>
                <a:ext cx="3288165" cy="914400"/>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5" name="Rectangle 24">
            <a:extLst>
              <a:ext uri="{FF2B5EF4-FFF2-40B4-BE49-F238E27FC236}">
                <a16:creationId xmlns:a16="http://schemas.microsoft.com/office/drawing/2014/main" id="{28A6E2DC-FFCB-4F71-8639-0DAA4973AC5D}"/>
              </a:ext>
            </a:extLst>
          </p:cNvPr>
          <p:cNvSpPr/>
          <p:nvPr/>
        </p:nvSpPr>
        <p:spPr>
          <a:xfrm>
            <a:off x="2937643" y="1080876"/>
            <a:ext cx="1673645" cy="10019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n-US" b="1"/>
          </a:p>
        </p:txBody>
      </p:sp>
      <p:cxnSp>
        <p:nvCxnSpPr>
          <p:cNvPr id="26" name="Straight Connector 25">
            <a:extLst>
              <a:ext uri="{FF2B5EF4-FFF2-40B4-BE49-F238E27FC236}">
                <a16:creationId xmlns:a16="http://schemas.microsoft.com/office/drawing/2014/main" id="{1F7093A6-F368-410E-A52B-D606B8226184}"/>
              </a:ext>
            </a:extLst>
          </p:cNvPr>
          <p:cNvCxnSpPr>
            <a:cxnSpLocks/>
          </p:cNvCxnSpPr>
          <p:nvPr/>
        </p:nvCxnSpPr>
        <p:spPr>
          <a:xfrm>
            <a:off x="2937643" y="1998834"/>
            <a:ext cx="3399321" cy="0"/>
          </a:xfrm>
          <a:prstGeom prst="line">
            <a:avLst/>
          </a:prstGeom>
          <a:ln w="190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BA58443-409D-439A-ABBE-BD72F4A6399C}"/>
              </a:ext>
            </a:extLst>
          </p:cNvPr>
          <p:cNvCxnSpPr/>
          <p:nvPr/>
        </p:nvCxnSpPr>
        <p:spPr>
          <a:xfrm>
            <a:off x="4611288" y="894254"/>
            <a:ext cx="0" cy="10058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9BE67DC-7472-4C10-B666-8DDD7235C45A}"/>
              </a:ext>
            </a:extLst>
          </p:cNvPr>
          <p:cNvCxnSpPr>
            <a:cxnSpLocks/>
          </p:cNvCxnSpPr>
          <p:nvPr/>
        </p:nvCxnSpPr>
        <p:spPr>
          <a:xfrm flipV="1">
            <a:off x="6803397" y="1897692"/>
            <a:ext cx="0" cy="1097280"/>
          </a:xfrm>
          <a:prstGeom prst="straightConnector1">
            <a:avLst/>
          </a:prstGeom>
          <a:ln w="19050">
            <a:solidFill>
              <a:schemeClr val="tx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1ECD7BE-1945-4E21-B2C5-A6FDF9771502}"/>
              </a:ext>
            </a:extLst>
          </p:cNvPr>
          <p:cNvCxnSpPr>
            <a:cxnSpLocks/>
          </p:cNvCxnSpPr>
          <p:nvPr/>
        </p:nvCxnSpPr>
        <p:spPr>
          <a:xfrm flipV="1">
            <a:off x="5052761" y="1085027"/>
            <a:ext cx="0" cy="815067"/>
          </a:xfrm>
          <a:prstGeom prst="straightConnector1">
            <a:avLst/>
          </a:prstGeom>
          <a:ln w="19050">
            <a:solidFill>
              <a:schemeClr val="tx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0D20654-8DC3-4C26-AADC-F1952296C54D}"/>
              </a:ext>
            </a:extLst>
          </p:cNvPr>
          <p:cNvSpPr txBox="1"/>
          <p:nvPr/>
        </p:nvSpPr>
        <p:spPr>
          <a:xfrm>
            <a:off x="5114483" y="1317405"/>
            <a:ext cx="475031" cy="369332"/>
          </a:xfrm>
          <a:prstGeom prst="rect">
            <a:avLst/>
          </a:prstGeom>
          <a:solidFill>
            <a:schemeClr val="bg1"/>
          </a:solidFill>
        </p:spPr>
        <p:txBody>
          <a:bodyPr wrap="square" rtlCol="0">
            <a:spAutoFit/>
          </a:bodyPr>
          <a:lstStyle/>
          <a:p>
            <a:pPr algn="l" rtl="0"/>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H</a:t>
            </a:r>
            <a:endParaRPr lang="en-US" b="1"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5E8418-1F03-4DBE-9DDB-FABAB0BB2C13}"/>
                  </a:ext>
                </a:extLst>
              </p:cNvPr>
              <p:cNvSpPr txBox="1"/>
              <p:nvPr/>
            </p:nvSpPr>
            <p:spPr>
              <a:xfrm>
                <a:off x="6947327" y="2313346"/>
                <a:ext cx="336275" cy="276999"/>
              </a:xfrm>
              <a:prstGeom prst="rect">
                <a:avLst/>
              </a:prstGeom>
              <a:noFill/>
            </p:spPr>
            <p:txBody>
              <a:bodyPr wrap="square" lIns="0" tIns="0" rIns="0" bIns="0" rtlCol="0">
                <a:spAutoFit/>
              </a:bodyPr>
              <a:lstStyle/>
              <a:p>
                <a:pPr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𝐝</m:t>
                          </m:r>
                        </m:e>
                        <m:sub>
                          <m:r>
                            <a:rPr lang="en-US" b="1" i="0">
                              <a:latin typeface="Cambria Math" panose="02040503050406030204" pitchFamily="18" charset="0"/>
                              <a:ea typeface="Cambria Math" panose="02040503050406030204" pitchFamily="18" charset="0"/>
                            </a:rPr>
                            <m:t>𝐨</m:t>
                          </m:r>
                        </m:sub>
                      </m:sSub>
                    </m:oMath>
                  </m:oMathPara>
                </a14:m>
                <a:endParaRPr lang="en-US" b="1" dirty="0"/>
              </a:p>
            </p:txBody>
          </p:sp>
        </mc:Choice>
        <mc:Fallback xmlns="">
          <p:sp>
            <p:nvSpPr>
              <p:cNvPr id="34" name="TextBox 33">
                <a:extLst>
                  <a:ext uri="{FF2B5EF4-FFF2-40B4-BE49-F238E27FC236}">
                    <a16:creationId xmlns:a16="http://schemas.microsoft.com/office/drawing/2014/main" id="{C95E8418-1F03-4DBE-9DDB-FABAB0BB2C13}"/>
                  </a:ext>
                </a:extLst>
              </p:cNvPr>
              <p:cNvSpPr txBox="1">
                <a:spLocks noRot="1" noChangeAspect="1" noMove="1" noResize="1" noEditPoints="1" noAdjustHandles="1" noChangeArrowheads="1" noChangeShapeType="1" noTextEdit="1"/>
              </p:cNvSpPr>
              <p:nvPr/>
            </p:nvSpPr>
            <p:spPr>
              <a:xfrm>
                <a:off x="6947327" y="2313346"/>
                <a:ext cx="336275" cy="276999"/>
              </a:xfrm>
              <a:prstGeom prst="rect">
                <a:avLst/>
              </a:prstGeom>
              <a:blipFill>
                <a:blip r:embed="rId8"/>
                <a:stretch>
                  <a:fillRect l="-27273" b="-10870"/>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647B88E9-015C-429D-9CDB-FC6D8939D414}"/>
              </a:ext>
            </a:extLst>
          </p:cNvPr>
          <p:cNvSpPr/>
          <p:nvPr/>
        </p:nvSpPr>
        <p:spPr>
          <a:xfrm>
            <a:off x="224705" y="29145"/>
            <a:ext cx="8694589" cy="1047210"/>
          </a:xfrm>
          <a:prstGeom prst="rect">
            <a:avLst/>
          </a:prstGeom>
        </p:spPr>
        <p:txBody>
          <a:bodyPr wrap="square">
            <a:spAutoFit/>
          </a:bodyPr>
          <a:lstStyle/>
          <a:p>
            <a:pPr marL="457200" indent="-457200" algn="just" rtl="0">
              <a:lnSpc>
                <a:spcPct val="150000"/>
              </a:lnSpc>
              <a:buFont typeface="+mj-lt"/>
              <a:buAutoNum type="arabicPeriod" startAt="3"/>
            </a:pPr>
            <a:r>
              <a:rPr lang="en-US" sz="2200" dirty="0">
                <a:solidFill>
                  <a:srgbClr val="000000"/>
                </a:solidFill>
                <a:latin typeface="Times New Roman" panose="02020603050405020304" pitchFamily="18" charset="0"/>
                <a:cs typeface="Times New Roman" panose="02020603050405020304" pitchFamily="18" charset="0"/>
              </a:rPr>
              <a:t>Straight horizontal floor of negligible thickness with Pile at intermediate points. </a:t>
            </a:r>
          </a:p>
        </p:txBody>
      </p:sp>
      <p:cxnSp>
        <p:nvCxnSpPr>
          <p:cNvPr id="24" name="Straight Connector 23">
            <a:extLst>
              <a:ext uri="{FF2B5EF4-FFF2-40B4-BE49-F238E27FC236}">
                <a16:creationId xmlns:a16="http://schemas.microsoft.com/office/drawing/2014/main" id="{01A2CC50-3003-4E90-8C1A-144B41B44F8F}"/>
              </a:ext>
            </a:extLst>
          </p:cNvPr>
          <p:cNvCxnSpPr/>
          <p:nvPr/>
        </p:nvCxnSpPr>
        <p:spPr>
          <a:xfrm>
            <a:off x="5300132" y="2070437"/>
            <a:ext cx="0" cy="9108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35939D2-1AB6-4CA6-9735-18AC4BF1E421}"/>
                  </a:ext>
                </a:extLst>
              </p:cNvPr>
              <p:cNvSpPr txBox="1"/>
              <p:nvPr/>
            </p:nvSpPr>
            <p:spPr>
              <a:xfrm>
                <a:off x="5491597" y="2057348"/>
                <a:ext cx="34137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𝑪</m:t>
                          </m:r>
                        </m:sub>
                      </m:sSub>
                    </m:oMath>
                  </m:oMathPara>
                </a14:m>
                <a:endParaRPr lang="en-US" b="1" i="1" dirty="0"/>
              </a:p>
            </p:txBody>
          </p:sp>
        </mc:Choice>
        <mc:Fallback xmlns="">
          <p:sp>
            <p:nvSpPr>
              <p:cNvPr id="27" name="TextBox 26">
                <a:extLst>
                  <a:ext uri="{FF2B5EF4-FFF2-40B4-BE49-F238E27FC236}">
                    <a16:creationId xmlns:a16="http://schemas.microsoft.com/office/drawing/2014/main" id="{F35939D2-1AB6-4CA6-9735-18AC4BF1E421}"/>
                  </a:ext>
                </a:extLst>
              </p:cNvPr>
              <p:cNvSpPr txBox="1">
                <a:spLocks noRot="1" noChangeAspect="1" noMove="1" noResize="1" noEditPoints="1" noAdjustHandles="1" noChangeArrowheads="1" noChangeShapeType="1" noTextEdit="1"/>
              </p:cNvSpPr>
              <p:nvPr/>
            </p:nvSpPr>
            <p:spPr>
              <a:xfrm>
                <a:off x="5491597" y="2057348"/>
                <a:ext cx="341376" cy="276999"/>
              </a:xfrm>
              <a:prstGeom prst="rect">
                <a:avLst/>
              </a:prstGeom>
              <a:blipFill>
                <a:blip r:embed="rId9"/>
                <a:stretch>
                  <a:fillRect l="-25000" t="-2174" r="-892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4EB8399-225B-477A-BFB2-820FA72EA612}"/>
                  </a:ext>
                </a:extLst>
              </p:cNvPr>
              <p:cNvSpPr txBox="1"/>
              <p:nvPr/>
            </p:nvSpPr>
            <p:spPr>
              <a:xfrm>
                <a:off x="4907992" y="2061930"/>
                <a:ext cx="349390"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𝑬</m:t>
                          </m:r>
                        </m:sub>
                      </m:sSub>
                    </m:oMath>
                  </m:oMathPara>
                </a14:m>
                <a:endParaRPr lang="en-US" b="1" i="1" dirty="0"/>
              </a:p>
            </p:txBody>
          </p:sp>
        </mc:Choice>
        <mc:Fallback xmlns="">
          <p:sp>
            <p:nvSpPr>
              <p:cNvPr id="29" name="TextBox 28">
                <a:extLst>
                  <a:ext uri="{FF2B5EF4-FFF2-40B4-BE49-F238E27FC236}">
                    <a16:creationId xmlns:a16="http://schemas.microsoft.com/office/drawing/2014/main" id="{44EB8399-225B-477A-BFB2-820FA72EA612}"/>
                  </a:ext>
                </a:extLst>
              </p:cNvPr>
              <p:cNvSpPr txBox="1">
                <a:spLocks noRot="1" noChangeAspect="1" noMove="1" noResize="1" noEditPoints="1" noAdjustHandles="1" noChangeArrowheads="1" noChangeShapeType="1" noTextEdit="1"/>
              </p:cNvSpPr>
              <p:nvPr/>
            </p:nvSpPr>
            <p:spPr>
              <a:xfrm>
                <a:off x="4907992" y="2061930"/>
                <a:ext cx="349390" cy="276999"/>
              </a:xfrm>
              <a:prstGeom prst="rect">
                <a:avLst/>
              </a:prstGeom>
              <a:blipFill>
                <a:blip r:embed="rId10"/>
                <a:stretch>
                  <a:fillRect l="-22807" t="-2174" r="-8772"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E761D05-9CAB-42C3-95BE-4ED002680831}"/>
                  </a:ext>
                </a:extLst>
              </p:cNvPr>
              <p:cNvSpPr txBox="1"/>
              <p:nvPr/>
            </p:nvSpPr>
            <p:spPr>
              <a:xfrm>
                <a:off x="5170782" y="2989845"/>
                <a:ext cx="36862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𝑫</m:t>
                          </m:r>
                        </m:sub>
                      </m:sSub>
                    </m:oMath>
                  </m:oMathPara>
                </a14:m>
                <a:endParaRPr lang="en-US" b="1" i="1" dirty="0"/>
              </a:p>
            </p:txBody>
          </p:sp>
        </mc:Choice>
        <mc:Fallback xmlns="">
          <p:sp>
            <p:nvSpPr>
              <p:cNvPr id="31" name="TextBox 30">
                <a:extLst>
                  <a:ext uri="{FF2B5EF4-FFF2-40B4-BE49-F238E27FC236}">
                    <a16:creationId xmlns:a16="http://schemas.microsoft.com/office/drawing/2014/main" id="{BE761D05-9CAB-42C3-95BE-4ED002680831}"/>
                  </a:ext>
                </a:extLst>
              </p:cNvPr>
              <p:cNvSpPr txBox="1">
                <a:spLocks noRot="1" noChangeAspect="1" noMove="1" noResize="1" noEditPoints="1" noAdjustHandles="1" noChangeArrowheads="1" noChangeShapeType="1" noTextEdit="1"/>
              </p:cNvSpPr>
              <p:nvPr/>
            </p:nvSpPr>
            <p:spPr>
              <a:xfrm>
                <a:off x="5170782" y="2989845"/>
                <a:ext cx="368626" cy="276999"/>
              </a:xfrm>
              <a:prstGeom prst="rect">
                <a:avLst/>
              </a:prstGeom>
              <a:blipFill>
                <a:blip r:embed="rId11"/>
                <a:stretch>
                  <a:fillRect l="-21311" t="-2174" r="-6557" b="-32609"/>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C700D73C-A0A4-461F-84BE-AEE5BD0E2BF5}"/>
              </a:ext>
            </a:extLst>
          </p:cNvPr>
          <p:cNvSpPr txBox="1"/>
          <p:nvPr/>
        </p:nvSpPr>
        <p:spPr>
          <a:xfrm>
            <a:off x="4498108" y="6588890"/>
            <a:ext cx="695555" cy="369332"/>
          </a:xfrm>
          <a:prstGeom prst="rect">
            <a:avLst/>
          </a:prstGeom>
          <a:noFill/>
        </p:spPr>
        <p:txBody>
          <a:bodyPr wrap="square" rtlCol="0">
            <a:spAutoFit/>
          </a:bodyPr>
          <a:lstStyle/>
          <a:p>
            <a:pPr algn="l" rtl="0"/>
            <a:r>
              <a:rPr lang="en-US" dirty="0"/>
              <a:t>12</a:t>
            </a:r>
          </a:p>
        </p:txBody>
      </p:sp>
    </p:spTree>
    <p:extLst>
      <p:ext uri="{BB962C8B-B14F-4D97-AF65-F5344CB8AC3E}">
        <p14:creationId xmlns:p14="http://schemas.microsoft.com/office/powerpoint/2010/main" val="192331134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E4D968-C23D-4C1A-B18E-B6A5728F2A74}"/>
              </a:ext>
            </a:extLst>
          </p:cNvPr>
          <p:cNvSpPr/>
          <p:nvPr/>
        </p:nvSpPr>
        <p:spPr>
          <a:xfrm>
            <a:off x="2949957" y="1006198"/>
            <a:ext cx="1673645" cy="10019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3" name="Straight Connector 12">
            <a:extLst>
              <a:ext uri="{FF2B5EF4-FFF2-40B4-BE49-F238E27FC236}">
                <a16:creationId xmlns:a16="http://schemas.microsoft.com/office/drawing/2014/main" id="{07A5C22F-6930-4BE5-B82C-AB160CFC16C1}"/>
              </a:ext>
            </a:extLst>
          </p:cNvPr>
          <p:cNvCxnSpPr/>
          <p:nvPr/>
        </p:nvCxnSpPr>
        <p:spPr>
          <a:xfrm>
            <a:off x="4623602" y="819576"/>
            <a:ext cx="0" cy="10058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4796ED2-CEB1-4E6D-A3A4-B998AF84DE4F}"/>
              </a:ext>
            </a:extLst>
          </p:cNvPr>
          <p:cNvCxnSpPr/>
          <p:nvPr/>
        </p:nvCxnSpPr>
        <p:spPr>
          <a:xfrm flipH="1">
            <a:off x="2931295" y="2757563"/>
            <a:ext cx="3387586"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E4C2C7E-8A28-420B-94C5-EA5874147884}"/>
              </a:ext>
            </a:extLst>
          </p:cNvPr>
          <p:cNvSpPr txBox="1"/>
          <p:nvPr/>
        </p:nvSpPr>
        <p:spPr>
          <a:xfrm>
            <a:off x="4611107" y="2546778"/>
            <a:ext cx="286163" cy="373228"/>
          </a:xfrm>
          <a:prstGeom prst="rect">
            <a:avLst/>
          </a:prstGeom>
          <a:solidFill>
            <a:schemeClr val="bg1"/>
          </a:solidFill>
        </p:spPr>
        <p:txBody>
          <a:bodyPr wrap="square" rtlCol="0">
            <a:spAutoFit/>
          </a:bodyPr>
          <a:lstStyle/>
          <a:p>
            <a:pPr algn="l" rtl="0"/>
            <a:r>
              <a:rPr lang="en-US" b="1" dirty="0"/>
              <a:t>b</a:t>
            </a:r>
          </a:p>
        </p:txBody>
      </p:sp>
      <p:sp>
        <p:nvSpPr>
          <p:cNvPr id="23" name="Rectangle 22">
            <a:extLst>
              <a:ext uri="{FF2B5EF4-FFF2-40B4-BE49-F238E27FC236}">
                <a16:creationId xmlns:a16="http://schemas.microsoft.com/office/drawing/2014/main" id="{0D6FDC76-D0D8-41B7-B686-6F240205C04D}"/>
              </a:ext>
            </a:extLst>
          </p:cNvPr>
          <p:cNvSpPr/>
          <p:nvPr/>
        </p:nvSpPr>
        <p:spPr>
          <a:xfrm>
            <a:off x="2949957" y="1845691"/>
            <a:ext cx="3335552" cy="576964"/>
          </a:xfrm>
          <a:prstGeom prst="rect">
            <a:avLst/>
          </a:prstGeom>
          <a:pattFill prst="wdUpDiag">
            <a:fgClr>
              <a:schemeClr val="accent1"/>
            </a:fgClr>
            <a:bgClr>
              <a:schemeClr val="bg1"/>
            </a:bgClr>
          </a:patt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4" name="Straight Arrow Connector 13">
            <a:extLst>
              <a:ext uri="{FF2B5EF4-FFF2-40B4-BE49-F238E27FC236}">
                <a16:creationId xmlns:a16="http://schemas.microsoft.com/office/drawing/2014/main" id="{13A84FAB-6E28-4B85-A22B-E85AEDE306BA}"/>
              </a:ext>
            </a:extLst>
          </p:cNvPr>
          <p:cNvCxnSpPr>
            <a:cxnSpLocks/>
          </p:cNvCxnSpPr>
          <p:nvPr/>
        </p:nvCxnSpPr>
        <p:spPr>
          <a:xfrm flipV="1">
            <a:off x="5240478" y="1864547"/>
            <a:ext cx="0" cy="54864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36CE53E-80DE-4163-86D7-3D093E609FC0}"/>
                  </a:ext>
                </a:extLst>
              </p:cNvPr>
              <p:cNvSpPr txBox="1"/>
              <p:nvPr/>
            </p:nvSpPr>
            <p:spPr>
              <a:xfrm>
                <a:off x="5156464" y="2945669"/>
                <a:ext cx="3318234" cy="822960"/>
              </a:xfrm>
              <a:prstGeom prst="rect">
                <a:avLst/>
              </a:prstGeom>
              <a:noFill/>
              <a:ln>
                <a:solidFill>
                  <a:schemeClr val="tx1"/>
                </a:solidFill>
              </a:ln>
            </p:spPr>
            <p:txBody>
              <a:bodyPr wrap="square" lIns="0" tIns="0" rIns="0" bIns="0" rtlCol="0" anchor="ctr">
                <a:noAutofit/>
              </a:bodyPr>
              <a:lstStyle/>
              <a:p>
                <a:pPr algn="ctr"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𝑫</m:t>
                          </m:r>
                          <m:r>
                            <a:rPr lang="en-US" b="1" i="1" smtClean="0">
                              <a:latin typeface="Cambria Math" panose="02040503050406030204" pitchFamily="18" charset="0"/>
                              <a:ea typeface="Cambria Math" panose="02040503050406030204" pitchFamily="18" charset="0"/>
                            </a:rPr>
                            <m:t>′</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a:latin typeface="Cambria Math" panose="02040503050406030204" pitchFamily="18" charset="0"/>
                              <a:ea typeface="Cambria Math" panose="02040503050406030204" pitchFamily="18" charset="0"/>
                            </a:rPr>
                            <m:t>𝑫</m:t>
                          </m:r>
                        </m:sub>
                      </m:sSub>
                      <m:r>
                        <a:rPr lang="en-US" b="1" i="1"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1" smtClean="0">
                              <a:latin typeface="Cambria Math" panose="02040503050406030204" pitchFamily="18" charset="0"/>
                            </a:rPr>
                            <m:t>𝟑</m:t>
                          </m:r>
                        </m:den>
                      </m:f>
                      <m:d>
                        <m:dPr>
                          <m:ctrlPr>
                            <a:rPr lang="en-US" b="1" i="1" smtClean="0">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𝑬</m:t>
                              </m:r>
                            </m:sub>
                          </m:sSub>
                          <m:r>
                            <a:rPr lang="en-US" b="1" i="1"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a:latin typeface="Cambria Math" panose="02040503050406030204" pitchFamily="18" charset="0"/>
                                  <a:ea typeface="Cambria Math" panose="02040503050406030204" pitchFamily="18" charset="0"/>
                                </a:rPr>
                                <m:t>𝑫</m:t>
                              </m:r>
                            </m:sub>
                          </m:sSub>
                        </m:e>
                      </m:d>
                      <m:r>
                        <a:rPr lang="en-US" b="1" i="1"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𝟑</m:t>
                          </m:r>
                        </m:num>
                        <m:den>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𝜶</m:t>
                              </m:r>
                            </m:e>
                            <m:sup>
                              <m:r>
                                <a:rPr lang="en-US" b="1" i="1" smtClean="0">
                                  <a:latin typeface="Cambria Math" panose="02040503050406030204" pitchFamily="18" charset="0"/>
                                  <a:ea typeface="Cambria Math" panose="02040503050406030204" pitchFamily="18" charset="0"/>
                                </a:rPr>
                                <m:t>𝟐</m:t>
                              </m:r>
                            </m:sup>
                          </m:sSup>
                        </m:den>
                      </m:f>
                    </m:oMath>
                  </m:oMathPara>
                </a14:m>
                <a:endParaRPr lang="en-US" b="1" dirty="0"/>
              </a:p>
            </p:txBody>
          </p:sp>
        </mc:Choice>
        <mc:Fallback xmlns="">
          <p:sp>
            <p:nvSpPr>
              <p:cNvPr id="26" name="TextBox 25">
                <a:extLst>
                  <a:ext uri="{FF2B5EF4-FFF2-40B4-BE49-F238E27FC236}">
                    <a16:creationId xmlns:a16="http://schemas.microsoft.com/office/drawing/2014/main" id="{036CE53E-80DE-4163-86D7-3D093E609FC0}"/>
                  </a:ext>
                </a:extLst>
              </p:cNvPr>
              <p:cNvSpPr txBox="1">
                <a:spLocks noRot="1" noChangeAspect="1" noMove="1" noResize="1" noEditPoints="1" noAdjustHandles="1" noChangeArrowheads="1" noChangeShapeType="1" noTextEdit="1"/>
              </p:cNvSpPr>
              <p:nvPr/>
            </p:nvSpPr>
            <p:spPr>
              <a:xfrm>
                <a:off x="5156464" y="2945669"/>
                <a:ext cx="3318234" cy="822960"/>
              </a:xfrm>
              <a:prstGeom prst="rect">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B7D5964-E6F7-4F51-AA76-C3B4C020E43A}"/>
                  </a:ext>
                </a:extLst>
              </p:cNvPr>
              <p:cNvSpPr txBox="1"/>
              <p:nvPr/>
            </p:nvSpPr>
            <p:spPr>
              <a:xfrm>
                <a:off x="985178" y="2945669"/>
                <a:ext cx="2955836" cy="822960"/>
              </a:xfrm>
              <a:prstGeom prst="rect">
                <a:avLst/>
              </a:prstGeom>
              <a:noFill/>
              <a:ln>
                <a:solidFill>
                  <a:schemeClr val="tx1"/>
                </a:solidFill>
              </a:ln>
            </p:spPr>
            <p:txBody>
              <a:bodyPr wrap="square" lIns="0" tIns="0" rIns="0" bIns="0" rtlCol="0" anchor="ctr">
                <a:noAutofit/>
              </a:bodyPr>
              <a:lstStyle/>
              <a:p>
                <a:pPr lvl="1" algn="ctr"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sSubSup>
                            <m:sSubSupPr>
                              <m:ctrlPr>
                                <a:rPr lang="en-US" b="1" i="1" smtClean="0">
                                  <a:latin typeface="Cambria Math" panose="02040503050406030204" pitchFamily="18" charset="0"/>
                                  <a:ea typeface="Cambria Math" panose="02040503050406030204" pitchFamily="18" charset="0"/>
                                </a:rPr>
                              </m:ctrlPr>
                            </m:sSubSupPr>
                            <m:e>
                              <m:r>
                                <a:rPr lang="en-US" b="1" i="1" smtClean="0">
                                  <a:latin typeface="Cambria Math" panose="02040503050406030204" pitchFamily="18" charset="0"/>
                                  <a:ea typeface="Cambria Math" panose="02040503050406030204" pitchFamily="18" charset="0"/>
                                </a:rPr>
                                <m:t>𝑫</m:t>
                              </m:r>
                            </m:e>
                            <m:sub>
                              <m:r>
                                <a:rPr lang="en-US" b="1" i="1" smtClean="0">
                                  <a:latin typeface="Cambria Math" panose="02040503050406030204" pitchFamily="18" charset="0"/>
                                  <a:ea typeface="Cambria Math" panose="02040503050406030204" pitchFamily="18" charset="0"/>
                                </a:rPr>
                                <m:t>𝟏</m:t>
                              </m:r>
                            </m:sub>
                            <m:sup>
                              <m:r>
                                <a:rPr lang="en-US" b="1" i="1" smtClean="0">
                                  <a:latin typeface="Cambria Math" panose="02040503050406030204" pitchFamily="18" charset="0"/>
                                  <a:ea typeface="Cambria Math" panose="02040503050406030204" pitchFamily="18" charset="0"/>
                                </a:rPr>
                                <m:t>′</m:t>
                              </m:r>
                            </m:sup>
                          </m:sSubSup>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𝑫</m:t>
                          </m:r>
                          <m:r>
                            <a:rPr lang="en-US" b="1" i="1" smtClean="0">
                              <a:latin typeface="Cambria Math" panose="02040503050406030204" pitchFamily="18" charset="0"/>
                              <a:ea typeface="Cambria Math" panose="02040503050406030204" pitchFamily="18" charset="0"/>
                            </a:rPr>
                            <m:t>′</m:t>
                          </m:r>
                        </m:sub>
                      </m:sSub>
                    </m:oMath>
                  </m:oMathPara>
                </a14:m>
                <a:endParaRPr lang="en-US" b="1" dirty="0"/>
              </a:p>
            </p:txBody>
          </p:sp>
        </mc:Choice>
        <mc:Fallback xmlns="">
          <p:sp>
            <p:nvSpPr>
              <p:cNvPr id="27" name="TextBox 26">
                <a:extLst>
                  <a:ext uri="{FF2B5EF4-FFF2-40B4-BE49-F238E27FC236}">
                    <a16:creationId xmlns:a16="http://schemas.microsoft.com/office/drawing/2014/main" id="{CB7D5964-E6F7-4F51-AA76-C3B4C020E43A}"/>
                  </a:ext>
                </a:extLst>
              </p:cNvPr>
              <p:cNvSpPr txBox="1">
                <a:spLocks noRot="1" noChangeAspect="1" noMove="1" noResize="1" noEditPoints="1" noAdjustHandles="1" noChangeArrowheads="1" noChangeShapeType="1" noTextEdit="1"/>
              </p:cNvSpPr>
              <p:nvPr/>
            </p:nvSpPr>
            <p:spPr>
              <a:xfrm>
                <a:off x="985178" y="2945669"/>
                <a:ext cx="2955836" cy="822960"/>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17" name="Rectangle 16">
            <a:extLst>
              <a:ext uri="{FF2B5EF4-FFF2-40B4-BE49-F238E27FC236}">
                <a16:creationId xmlns:a16="http://schemas.microsoft.com/office/drawing/2014/main" id="{73A0ACAD-F101-4956-9F03-1326981A0CBD}"/>
              </a:ext>
            </a:extLst>
          </p:cNvPr>
          <p:cNvSpPr/>
          <p:nvPr/>
        </p:nvSpPr>
        <p:spPr>
          <a:xfrm>
            <a:off x="224705" y="238510"/>
            <a:ext cx="8694589" cy="1047210"/>
          </a:xfrm>
          <a:prstGeom prst="rect">
            <a:avLst/>
          </a:prstGeom>
        </p:spPr>
        <p:txBody>
          <a:bodyPr wrap="square">
            <a:spAutoFit/>
          </a:bodyPr>
          <a:lstStyle/>
          <a:p>
            <a:pPr marL="457200" indent="-457200" algn="just" rtl="0">
              <a:lnSpc>
                <a:spcPct val="150000"/>
              </a:lnSpc>
              <a:buFont typeface="+mj-lt"/>
              <a:buAutoNum type="arabicPeriod" startAt="4"/>
            </a:pPr>
            <a:r>
              <a:rPr lang="en-US" sz="2200" dirty="0">
                <a:solidFill>
                  <a:srgbClr val="000000"/>
                </a:solidFill>
                <a:latin typeface="Times New Roman" panose="02020603050405020304" pitchFamily="18" charset="0"/>
                <a:cs typeface="Times New Roman" panose="02020603050405020304" pitchFamily="18" charset="0"/>
              </a:rPr>
              <a:t>Straight horizontal floor of Depressed thickness below the bed (with no cutoff)</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88E14D8-E034-4AAE-A31E-5FF5B0911A73}"/>
                  </a:ext>
                </a:extLst>
              </p:cNvPr>
              <p:cNvSpPr txBox="1"/>
              <p:nvPr/>
            </p:nvSpPr>
            <p:spPr>
              <a:xfrm>
                <a:off x="6391147" y="2422655"/>
                <a:ext cx="488913" cy="276999"/>
              </a:xfrm>
              <a:prstGeom prst="rect">
                <a:avLst/>
              </a:prstGeom>
              <a:noFill/>
            </p:spPr>
            <p:txBody>
              <a:bodyPr wrap="square" lIns="0" tIns="0" rIns="0" bIns="0" rtlCol="0">
                <a:spAutoFit/>
              </a:bodyPr>
              <a:lstStyle/>
              <a:p>
                <a:pPr algn="ctr"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𝑫</m:t>
                          </m:r>
                          <m:r>
                            <a:rPr lang="en-US" b="1" i="1" smtClean="0">
                              <a:latin typeface="Cambria Math" panose="02040503050406030204" pitchFamily="18" charset="0"/>
                              <a:ea typeface="Cambria Math" panose="02040503050406030204" pitchFamily="18" charset="0"/>
                            </a:rPr>
                            <m:t>′</m:t>
                          </m:r>
                        </m:sub>
                      </m:sSub>
                    </m:oMath>
                  </m:oMathPara>
                </a14:m>
                <a:endParaRPr lang="en-US" b="1" dirty="0"/>
              </a:p>
            </p:txBody>
          </p:sp>
        </mc:Choice>
        <mc:Fallback xmlns="">
          <p:sp>
            <p:nvSpPr>
              <p:cNvPr id="18" name="TextBox 17">
                <a:extLst>
                  <a:ext uri="{FF2B5EF4-FFF2-40B4-BE49-F238E27FC236}">
                    <a16:creationId xmlns:a16="http://schemas.microsoft.com/office/drawing/2014/main" id="{388E14D8-E034-4AAE-A31E-5FF5B0911A73}"/>
                  </a:ext>
                </a:extLst>
              </p:cNvPr>
              <p:cNvSpPr txBox="1">
                <a:spLocks noRot="1" noChangeAspect="1" noMove="1" noResize="1" noEditPoints="1" noAdjustHandles="1" noChangeArrowheads="1" noChangeShapeType="1" noTextEdit="1"/>
              </p:cNvSpPr>
              <p:nvPr/>
            </p:nvSpPr>
            <p:spPr>
              <a:xfrm>
                <a:off x="6391147" y="2422655"/>
                <a:ext cx="488913" cy="276999"/>
              </a:xfrm>
              <a:prstGeom prst="rect">
                <a:avLst/>
              </a:prstGeom>
              <a:blipFill>
                <a:blip r:embed="rId4"/>
                <a:stretch>
                  <a:fillRect l="-22222" t="-217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ABD880F-E55F-4684-81E4-876AC287B279}"/>
                  </a:ext>
                </a:extLst>
              </p:cNvPr>
              <p:cNvSpPr txBox="1"/>
              <p:nvPr/>
            </p:nvSpPr>
            <p:spPr>
              <a:xfrm>
                <a:off x="2442383" y="2422655"/>
                <a:ext cx="488912" cy="335285"/>
              </a:xfrm>
              <a:prstGeom prst="rect">
                <a:avLst/>
              </a:prstGeom>
              <a:noFill/>
            </p:spPr>
            <p:txBody>
              <a:bodyPr wrap="square" lIns="0" tIns="0" rIns="0" bIns="0" rtlCol="0">
                <a:spAutoFit/>
              </a:bodyPr>
              <a:lstStyle/>
              <a:p>
                <a:pPr algn="ctr"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sSubSup>
                            <m:sSubSupPr>
                              <m:ctrlPr>
                                <a:rPr lang="en-US" b="1" i="1" smtClean="0">
                                  <a:latin typeface="Cambria Math" panose="02040503050406030204" pitchFamily="18" charset="0"/>
                                  <a:ea typeface="Cambria Math" panose="02040503050406030204" pitchFamily="18" charset="0"/>
                                </a:rPr>
                              </m:ctrlPr>
                            </m:sSubSupPr>
                            <m:e>
                              <m:r>
                                <a:rPr lang="en-US" b="1" i="1" smtClean="0">
                                  <a:latin typeface="Cambria Math" panose="02040503050406030204" pitchFamily="18" charset="0"/>
                                  <a:ea typeface="Cambria Math" panose="02040503050406030204" pitchFamily="18" charset="0"/>
                                </a:rPr>
                                <m:t>𝑫</m:t>
                              </m:r>
                            </m:e>
                            <m:sub>
                              <m:r>
                                <a:rPr lang="en-US" b="1" i="1" smtClean="0">
                                  <a:latin typeface="Cambria Math" panose="02040503050406030204" pitchFamily="18" charset="0"/>
                                  <a:ea typeface="Cambria Math" panose="02040503050406030204" pitchFamily="18" charset="0"/>
                                </a:rPr>
                                <m:t>𝟏</m:t>
                              </m:r>
                            </m:sub>
                            <m:sup>
                              <m:r>
                                <a:rPr lang="en-US" b="1" i="1" smtClean="0">
                                  <a:latin typeface="Cambria Math" panose="02040503050406030204" pitchFamily="18" charset="0"/>
                                  <a:ea typeface="Cambria Math" panose="02040503050406030204" pitchFamily="18" charset="0"/>
                                </a:rPr>
                                <m:t>′</m:t>
                              </m:r>
                            </m:sup>
                          </m:sSubSup>
                        </m:sub>
                      </m:sSub>
                    </m:oMath>
                  </m:oMathPara>
                </a14:m>
                <a:endParaRPr lang="en-US" b="1" dirty="0"/>
              </a:p>
            </p:txBody>
          </p:sp>
        </mc:Choice>
        <mc:Fallback xmlns="">
          <p:sp>
            <p:nvSpPr>
              <p:cNvPr id="21" name="TextBox 20">
                <a:extLst>
                  <a:ext uri="{FF2B5EF4-FFF2-40B4-BE49-F238E27FC236}">
                    <a16:creationId xmlns:a16="http://schemas.microsoft.com/office/drawing/2014/main" id="{9ABD880F-E55F-4684-81E4-876AC287B279}"/>
                  </a:ext>
                </a:extLst>
              </p:cNvPr>
              <p:cNvSpPr txBox="1">
                <a:spLocks noRot="1" noChangeAspect="1" noMove="1" noResize="1" noEditPoints="1" noAdjustHandles="1" noChangeArrowheads="1" noChangeShapeType="1" noTextEdit="1"/>
              </p:cNvSpPr>
              <p:nvPr/>
            </p:nvSpPr>
            <p:spPr>
              <a:xfrm>
                <a:off x="2442383" y="2422655"/>
                <a:ext cx="488912" cy="335285"/>
              </a:xfrm>
              <a:prstGeom prst="rect">
                <a:avLst/>
              </a:prstGeom>
              <a:blipFill>
                <a:blip r:embed="rId5"/>
                <a:stretch>
                  <a:fillRect l="-22500" b="-14545"/>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88BEA162-4C25-4115-863F-E10255373CEA}"/>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sp>
        <p:nvSpPr>
          <p:cNvPr id="25" name="Rectangle 24">
            <a:extLst>
              <a:ext uri="{FF2B5EF4-FFF2-40B4-BE49-F238E27FC236}">
                <a16:creationId xmlns:a16="http://schemas.microsoft.com/office/drawing/2014/main" id="{13F9761B-6EF4-4702-8C08-D4128F21662B}"/>
              </a:ext>
            </a:extLst>
          </p:cNvPr>
          <p:cNvSpPr/>
          <p:nvPr/>
        </p:nvSpPr>
        <p:spPr>
          <a:xfrm>
            <a:off x="5305573" y="1956678"/>
            <a:ext cx="455574" cy="400110"/>
          </a:xfrm>
          <a:prstGeom prst="rect">
            <a:avLst/>
          </a:prstGeom>
          <a:noFill/>
        </p:spPr>
        <p:txBody>
          <a:bodyPr wrap="none">
            <a:spAutoFit/>
          </a:bodyPr>
          <a:lstStyle/>
          <a:p>
            <a:pPr algn="l" rtl="0"/>
            <a:r>
              <a:rPr lang="en-US" sz="2000" b="1" dirty="0">
                <a:solidFill>
                  <a:srgbClr val="000000"/>
                </a:solidFill>
                <a:effectLst>
                  <a:glow rad="317500">
                    <a:schemeClr val="bg1"/>
                  </a:glow>
                </a:effectLst>
                <a:latin typeface="Times New Roman" panose="02020603050405020304" pitchFamily="18" charset="0"/>
                <a:cs typeface="Times New Roman" panose="02020603050405020304" pitchFamily="18" charset="0"/>
              </a:rPr>
              <a:t>do</a:t>
            </a:r>
          </a:p>
        </p:txBody>
      </p:sp>
      <p:cxnSp>
        <p:nvCxnSpPr>
          <p:cNvPr id="24" name="Straight Connector 23">
            <a:extLst>
              <a:ext uri="{FF2B5EF4-FFF2-40B4-BE49-F238E27FC236}">
                <a16:creationId xmlns:a16="http://schemas.microsoft.com/office/drawing/2014/main" id="{78596F6B-2A3B-41A9-898C-4EFD553E7FAD}"/>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355A8E0-1F02-4AF8-8A4D-4655CBE6C23C}"/>
                  </a:ext>
                </a:extLst>
              </p:cNvPr>
              <p:cNvSpPr txBox="1"/>
              <p:nvPr/>
            </p:nvSpPr>
            <p:spPr>
              <a:xfrm>
                <a:off x="3277731" y="5981862"/>
                <a:ext cx="2703889" cy="82296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𝐆</m:t>
                          </m:r>
                        </m:e>
                        <m:sub>
                          <m:r>
                            <a:rPr lang="en-US" b="1" i="0" smtClean="0">
                              <a:latin typeface="Cambria Math" panose="02040503050406030204" pitchFamily="18" charset="0"/>
                              <a:ea typeface="Cambria Math" panose="02040503050406030204" pitchFamily="18" charset="0"/>
                            </a:rPr>
                            <m:t>𝐄</m:t>
                          </m:r>
                        </m:sub>
                      </m:sSub>
                      <m:r>
                        <a:rPr lang="en-US" b="1" i="0" smtClean="0">
                          <a:latin typeface="Cambria Math" panose="02040503050406030204" pitchFamily="18" charset="0"/>
                        </a:rPr>
                        <m:t>=</m:t>
                      </m:r>
                      <m:r>
                        <a:rPr lang="en-US" b="1" i="0" smtClean="0">
                          <a:latin typeface="Cambria Math" panose="02040503050406030204" pitchFamily="18" charset="0"/>
                        </a:rPr>
                        <m:t>𝟎</m:t>
                      </m:r>
                      <m:r>
                        <a:rPr lang="en-US" b="1" i="0" smtClean="0">
                          <a:latin typeface="Cambria Math" panose="02040503050406030204" pitchFamily="18" charset="0"/>
                        </a:rPr>
                        <m:t>.</m:t>
                      </m:r>
                      <m:r>
                        <a:rPr lang="en-US" b="1" i="0" smtClean="0">
                          <a:latin typeface="Cambria Math" panose="02040503050406030204" pitchFamily="18" charset="0"/>
                        </a:rPr>
                        <m:t>𝟖𝟒</m:t>
                      </m:r>
                      <m:r>
                        <a:rPr lang="en-US" b="1" i="0" smtClean="0">
                          <a:latin typeface="Cambria Math" panose="02040503050406030204" pitchFamily="18" charset="0"/>
                        </a:rPr>
                        <m:t> </m:t>
                      </m:r>
                      <m:f>
                        <m:fPr>
                          <m:ctrlPr>
                            <a:rPr lang="en-US" b="1" i="1" smtClean="0">
                              <a:latin typeface="Cambria Math" panose="02040503050406030204" pitchFamily="18" charset="0"/>
                            </a:rPr>
                          </m:ctrlPr>
                        </m:fPr>
                        <m:num>
                          <m:r>
                            <a:rPr lang="en-US" b="1" i="0" smtClean="0">
                              <a:latin typeface="Cambria Math" panose="02040503050406030204" pitchFamily="18" charset="0"/>
                              <a:ea typeface="Cambria Math" panose="02040503050406030204" pitchFamily="18" charset="0"/>
                            </a:rPr>
                            <m:t>𝚫</m:t>
                          </m:r>
                          <m:r>
                            <a:rPr lang="en-US" b="1" i="0" smtClean="0">
                              <a:latin typeface="Cambria Math" panose="02040503050406030204" pitchFamily="18" charset="0"/>
                              <a:ea typeface="Cambria Math" panose="02040503050406030204" pitchFamily="18" charset="0"/>
                            </a:rPr>
                            <m:t>𝐇</m:t>
                          </m:r>
                        </m:num>
                        <m:den>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𝐝</m:t>
                              </m:r>
                            </m:e>
                            <m:sub>
                              <m:r>
                                <a:rPr lang="en-US" b="1" i="0" smtClean="0">
                                  <a:latin typeface="Cambria Math" panose="02040503050406030204" pitchFamily="18" charset="0"/>
                                  <a:ea typeface="Cambria Math" panose="02040503050406030204" pitchFamily="18" charset="0"/>
                                </a:rPr>
                                <m:t>𝐨</m:t>
                              </m:r>
                            </m:sub>
                          </m:sSub>
                        </m:den>
                      </m:f>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a:latin typeface="Cambria Math" panose="02040503050406030204" pitchFamily="18" charset="0"/>
                              <a:ea typeface="Cambria Math" panose="02040503050406030204" pitchFamily="18" charset="0"/>
                            </a:rPr>
                            <m:t>𝑫</m:t>
                          </m:r>
                          <m:r>
                            <a:rPr lang="en-US" b="1" i="1">
                              <a:latin typeface="Cambria Math" panose="02040503050406030204" pitchFamily="18" charset="0"/>
                              <a:ea typeface="Cambria Math" panose="02040503050406030204" pitchFamily="18" charset="0"/>
                            </a:rPr>
                            <m:t>′</m:t>
                          </m:r>
                        </m:sub>
                      </m:sSub>
                    </m:oMath>
                  </m:oMathPara>
                </a14:m>
                <a:endParaRPr lang="en-US" b="1" dirty="0"/>
              </a:p>
            </p:txBody>
          </p:sp>
        </mc:Choice>
        <mc:Fallback xmlns="">
          <p:sp>
            <p:nvSpPr>
              <p:cNvPr id="28" name="TextBox 27">
                <a:extLst>
                  <a:ext uri="{FF2B5EF4-FFF2-40B4-BE49-F238E27FC236}">
                    <a16:creationId xmlns:a16="http://schemas.microsoft.com/office/drawing/2014/main" id="{F355A8E0-1F02-4AF8-8A4D-4655CBE6C23C}"/>
                  </a:ext>
                </a:extLst>
              </p:cNvPr>
              <p:cNvSpPr txBox="1">
                <a:spLocks noRot="1" noChangeAspect="1" noMove="1" noResize="1" noEditPoints="1" noAdjustHandles="1" noChangeArrowheads="1" noChangeShapeType="1" noTextEdit="1"/>
              </p:cNvSpPr>
              <p:nvPr/>
            </p:nvSpPr>
            <p:spPr>
              <a:xfrm>
                <a:off x="3277731" y="5981862"/>
                <a:ext cx="2703889" cy="822960"/>
              </a:xfrm>
              <a:prstGeom prst="rect">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1A473B-EC94-4E6A-8E5F-0BDD05248040}"/>
                  </a:ext>
                </a:extLst>
              </p:cNvPr>
              <p:cNvSpPr txBox="1"/>
              <p:nvPr/>
            </p:nvSpPr>
            <p:spPr>
              <a:xfrm>
                <a:off x="6372493" y="1680942"/>
                <a:ext cx="891748" cy="276999"/>
              </a:xfrm>
              <a:prstGeom prst="rect">
                <a:avLst/>
              </a:prstGeom>
              <a:noFill/>
            </p:spPr>
            <p:txBody>
              <a:bodyPr wrap="square" lIns="0" tIns="0" rIns="0" bIns="0" rtlCol="0">
                <a:spAutoFit/>
              </a:bodyPr>
              <a:lstStyle/>
              <a:p>
                <a:pPr algn="ctr"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𝑪</m:t>
                          </m:r>
                          <m:r>
                            <a:rPr lang="en-US" b="1" i="1" smtClean="0">
                              <a:latin typeface="Cambria Math" panose="02040503050406030204" pitchFamily="18" charset="0"/>
                              <a:ea typeface="Cambria Math" panose="02040503050406030204" pitchFamily="18" charset="0"/>
                            </a:rPr>
                            <m:t>′</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oMath>
                  </m:oMathPara>
                </a14:m>
                <a:endParaRPr lang="en-US" b="1" dirty="0"/>
              </a:p>
            </p:txBody>
          </p:sp>
        </mc:Choice>
        <mc:Fallback xmlns="">
          <p:sp>
            <p:nvSpPr>
              <p:cNvPr id="22" name="TextBox 21">
                <a:extLst>
                  <a:ext uri="{FF2B5EF4-FFF2-40B4-BE49-F238E27FC236}">
                    <a16:creationId xmlns:a16="http://schemas.microsoft.com/office/drawing/2014/main" id="{F51A473B-EC94-4E6A-8E5F-0BDD05248040}"/>
                  </a:ext>
                </a:extLst>
              </p:cNvPr>
              <p:cNvSpPr txBox="1">
                <a:spLocks noRot="1" noChangeAspect="1" noMove="1" noResize="1" noEditPoints="1" noAdjustHandles="1" noChangeArrowheads="1" noChangeShapeType="1" noTextEdit="1"/>
              </p:cNvSpPr>
              <p:nvPr/>
            </p:nvSpPr>
            <p:spPr>
              <a:xfrm>
                <a:off x="6372493" y="1680942"/>
                <a:ext cx="891748" cy="276999"/>
              </a:xfrm>
              <a:prstGeom prst="rect">
                <a:avLst/>
              </a:prstGeom>
              <a:blipFill>
                <a:blip r:embed="rId7"/>
                <a:stretch>
                  <a:fillRect l="-12245" t="-4444"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CA82A15-2B8C-4FD8-B5D8-05C283CADA43}"/>
                  </a:ext>
                </a:extLst>
              </p:cNvPr>
              <p:cNvSpPr txBox="1"/>
              <p:nvPr/>
            </p:nvSpPr>
            <p:spPr>
              <a:xfrm>
                <a:off x="2102177" y="1680942"/>
                <a:ext cx="812331" cy="276999"/>
              </a:xfrm>
              <a:prstGeom prst="rect">
                <a:avLst/>
              </a:prstGeom>
              <a:noFill/>
            </p:spPr>
            <p:txBody>
              <a:bodyPr wrap="square" lIns="0" tIns="0" rIns="0" bIns="0" rtlCol="0">
                <a:spAutoFit/>
              </a:bodyPr>
              <a:lstStyle/>
              <a:p>
                <a:pPr algn="ctr"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ea typeface="Cambria Math" panose="02040503050406030204" pitchFamily="18" charset="0"/>
                            </a:rPr>
                            <m:t>𝑬</m:t>
                          </m:r>
                          <m:r>
                            <a:rPr lang="en-US" b="1" i="1" smtClean="0">
                              <a:latin typeface="Cambria Math" panose="02040503050406030204" pitchFamily="18" charset="0"/>
                              <a:ea typeface="Cambria Math" panose="02040503050406030204" pitchFamily="18" charset="0"/>
                            </a:rPr>
                            <m:t>′</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oMath>
                  </m:oMathPara>
                </a14:m>
                <a:endParaRPr lang="en-US" b="1" dirty="0"/>
              </a:p>
            </p:txBody>
          </p:sp>
        </mc:Choice>
        <mc:Fallback xmlns="">
          <p:sp>
            <p:nvSpPr>
              <p:cNvPr id="30" name="TextBox 29">
                <a:extLst>
                  <a:ext uri="{FF2B5EF4-FFF2-40B4-BE49-F238E27FC236}">
                    <a16:creationId xmlns:a16="http://schemas.microsoft.com/office/drawing/2014/main" id="{8CA82A15-2B8C-4FD8-B5D8-05C283CADA43}"/>
                  </a:ext>
                </a:extLst>
              </p:cNvPr>
              <p:cNvSpPr txBox="1">
                <a:spLocks noRot="1" noChangeAspect="1" noMove="1" noResize="1" noEditPoints="1" noAdjustHandles="1" noChangeArrowheads="1" noChangeShapeType="1" noTextEdit="1"/>
              </p:cNvSpPr>
              <p:nvPr/>
            </p:nvSpPr>
            <p:spPr>
              <a:xfrm>
                <a:off x="2102177" y="1680942"/>
                <a:ext cx="812331" cy="276999"/>
              </a:xfrm>
              <a:prstGeom prst="rect">
                <a:avLst/>
              </a:prstGeom>
              <a:blipFill>
                <a:blip r:embed="rId8"/>
                <a:stretch>
                  <a:fillRect l="-13534" t="-4444" r="-7519"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112ADC0-DD0E-4FEB-A9F5-DCDC21745AB0}"/>
                  </a:ext>
                </a:extLst>
              </p:cNvPr>
              <p:cNvSpPr txBox="1"/>
              <p:nvPr/>
            </p:nvSpPr>
            <p:spPr>
              <a:xfrm>
                <a:off x="5156464" y="4011153"/>
                <a:ext cx="3318234" cy="73152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rPr>
                            <m:t>𝑬</m:t>
                          </m:r>
                        </m:sub>
                      </m:sSub>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𝝅</m:t>
                          </m:r>
                        </m:den>
                      </m:f>
                      <m:func>
                        <m:funcPr>
                          <m:ctrlPr>
                            <a:rPr lang="en-US" b="1" i="1" smtClean="0">
                              <a:latin typeface="Cambria Math" panose="02040503050406030204" pitchFamily="18" charset="0"/>
                            </a:rPr>
                          </m:ctrlPr>
                        </m:funcPr>
                        <m:fName>
                          <m:sSup>
                            <m:sSupPr>
                              <m:ctrlPr>
                                <a:rPr lang="en-US" b="1" i="1" smtClean="0">
                                  <a:latin typeface="Cambria Math" panose="02040503050406030204" pitchFamily="18" charset="0"/>
                                </a:rPr>
                              </m:ctrlPr>
                            </m:sSupPr>
                            <m:e>
                              <m:r>
                                <a:rPr lang="en-US" b="1" i="0" smtClean="0">
                                  <a:latin typeface="Cambria Math" panose="02040503050406030204" pitchFamily="18" charset="0"/>
                                </a:rPr>
                                <m:t>𝐜𝐨𝐬</m:t>
                              </m:r>
                            </m:e>
                            <m:sup>
                              <m:r>
                                <a:rPr lang="en-US" b="1" i="1" smtClean="0">
                                  <a:latin typeface="Cambria Math" panose="02040503050406030204" pitchFamily="18" charset="0"/>
                                </a:rPr>
                                <m:t>−</m:t>
                              </m:r>
                              <m:r>
                                <a:rPr lang="en-US" b="1" i="1" smtClean="0">
                                  <a:latin typeface="Cambria Math" panose="02040503050406030204" pitchFamily="18" charset="0"/>
                                </a:rPr>
                                <m:t>𝟏</m:t>
                              </m:r>
                            </m:sup>
                          </m:sSup>
                        </m:fName>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num>
                                <m:den>
                                  <m:r>
                                    <a:rPr lang="en-US" b="1" i="1" smtClean="0">
                                      <a:latin typeface="Cambria Math" panose="02040503050406030204" pitchFamily="18" charset="0"/>
                                      <a:ea typeface="Cambria Math" panose="02040503050406030204" pitchFamily="18" charset="0"/>
                                    </a:rPr>
                                    <m:t>𝝀</m:t>
                                  </m:r>
                                </m:den>
                              </m:f>
                            </m:e>
                          </m:d>
                        </m:e>
                      </m:func>
                    </m:oMath>
                  </m:oMathPara>
                </a14:m>
                <a:endParaRPr lang="en-US" b="1" dirty="0"/>
              </a:p>
            </p:txBody>
          </p:sp>
        </mc:Choice>
        <mc:Fallback xmlns="">
          <p:sp>
            <p:nvSpPr>
              <p:cNvPr id="34" name="TextBox 33">
                <a:extLst>
                  <a:ext uri="{FF2B5EF4-FFF2-40B4-BE49-F238E27FC236}">
                    <a16:creationId xmlns:a16="http://schemas.microsoft.com/office/drawing/2014/main" id="{0112ADC0-DD0E-4FEB-A9F5-DCDC21745AB0}"/>
                  </a:ext>
                </a:extLst>
              </p:cNvPr>
              <p:cNvSpPr txBox="1">
                <a:spLocks noRot="1" noChangeAspect="1" noMove="1" noResize="1" noEditPoints="1" noAdjustHandles="1" noChangeArrowheads="1" noChangeShapeType="1" noTextEdit="1"/>
              </p:cNvSpPr>
              <p:nvPr/>
            </p:nvSpPr>
            <p:spPr>
              <a:xfrm>
                <a:off x="5156464" y="4011153"/>
                <a:ext cx="3318234" cy="731520"/>
              </a:xfrm>
              <a:prstGeom prst="rect">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FF4D9D2-3F3D-4892-ABF5-71CA2AEB2FE5}"/>
                  </a:ext>
                </a:extLst>
              </p:cNvPr>
              <p:cNvSpPr txBox="1"/>
              <p:nvPr/>
            </p:nvSpPr>
            <p:spPr>
              <a:xfrm>
                <a:off x="985178" y="4011153"/>
                <a:ext cx="2955837" cy="731520"/>
              </a:xfrm>
              <a:prstGeom prst="rect">
                <a:avLst/>
              </a:prstGeom>
              <a:noFill/>
              <a:ln>
                <a:solidFill>
                  <a:schemeClr val="tx1"/>
                </a:solidFill>
              </a:ln>
            </p:spPr>
            <p:txBody>
              <a:bodyPr wrap="square" lIns="0" tIns="0" rIns="0" bIns="0" rtlCol="0" anchor="ctr">
                <a:noAutofit/>
              </a:bodyPr>
              <a:lstStyle/>
              <a:p>
                <a:pPr algn="l"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rPr>
                            <m:t>𝑫</m:t>
                          </m:r>
                        </m:sub>
                      </m:sSub>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𝝅</m:t>
                          </m:r>
                        </m:den>
                      </m:f>
                      <m:func>
                        <m:funcPr>
                          <m:ctrlPr>
                            <a:rPr lang="en-US" b="1" i="1" smtClean="0">
                              <a:latin typeface="Cambria Math" panose="02040503050406030204" pitchFamily="18" charset="0"/>
                            </a:rPr>
                          </m:ctrlPr>
                        </m:funcPr>
                        <m:fName>
                          <m:sSup>
                            <m:sSupPr>
                              <m:ctrlPr>
                                <a:rPr lang="en-US" b="1" i="1" smtClean="0">
                                  <a:latin typeface="Cambria Math" panose="02040503050406030204" pitchFamily="18" charset="0"/>
                                </a:rPr>
                              </m:ctrlPr>
                            </m:sSupPr>
                            <m:e>
                              <m:r>
                                <a:rPr lang="en-US" b="1" i="0" smtClean="0">
                                  <a:latin typeface="Cambria Math" panose="02040503050406030204" pitchFamily="18" charset="0"/>
                                </a:rPr>
                                <m:t>𝐜𝐨𝐬</m:t>
                              </m:r>
                            </m:e>
                            <m:sup>
                              <m:r>
                                <a:rPr lang="en-US" b="1" i="1" smtClean="0">
                                  <a:latin typeface="Cambria Math" panose="02040503050406030204" pitchFamily="18" charset="0"/>
                                </a:rPr>
                                <m:t>−</m:t>
                              </m:r>
                              <m:r>
                                <a:rPr lang="en-US" b="1" i="1" smtClean="0">
                                  <a:latin typeface="Cambria Math" panose="02040503050406030204" pitchFamily="18" charset="0"/>
                                </a:rPr>
                                <m:t>𝟏</m:t>
                              </m:r>
                            </m:sup>
                          </m:sSup>
                        </m:fName>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𝝀</m:t>
                                  </m:r>
                                </m:den>
                              </m:f>
                            </m:e>
                          </m:d>
                        </m:e>
                      </m:func>
                    </m:oMath>
                  </m:oMathPara>
                </a14:m>
                <a:endParaRPr lang="en-US" b="1" dirty="0"/>
              </a:p>
            </p:txBody>
          </p:sp>
        </mc:Choice>
        <mc:Fallback xmlns="">
          <p:sp>
            <p:nvSpPr>
              <p:cNvPr id="35" name="TextBox 34">
                <a:extLst>
                  <a:ext uri="{FF2B5EF4-FFF2-40B4-BE49-F238E27FC236}">
                    <a16:creationId xmlns:a16="http://schemas.microsoft.com/office/drawing/2014/main" id="{AFF4D9D2-3F3D-4892-ABF5-71CA2AEB2FE5}"/>
                  </a:ext>
                </a:extLst>
              </p:cNvPr>
              <p:cNvSpPr txBox="1">
                <a:spLocks noRot="1" noChangeAspect="1" noMove="1" noResize="1" noEditPoints="1" noAdjustHandles="1" noChangeArrowheads="1" noChangeShapeType="1" noTextEdit="1"/>
              </p:cNvSpPr>
              <p:nvPr/>
            </p:nvSpPr>
            <p:spPr>
              <a:xfrm>
                <a:off x="985178" y="4011153"/>
                <a:ext cx="2955837" cy="731520"/>
              </a:xfrm>
              <a:prstGeom prst="rect">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682F060-86BD-4AB9-8786-2FB77B39A802}"/>
                  </a:ext>
                </a:extLst>
              </p:cNvPr>
              <p:cNvSpPr txBox="1"/>
              <p:nvPr/>
            </p:nvSpPr>
            <p:spPr>
              <a:xfrm>
                <a:off x="5156464" y="4995983"/>
                <a:ext cx="3295140" cy="73152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𝟏</m:t>
                          </m:r>
                          <m:r>
                            <a:rPr lang="en-US" b="1" i="1" smtClean="0">
                              <a:latin typeface="Cambria Math" panose="02040503050406030204" pitchFamily="18" charset="0"/>
                            </a:rPr>
                            <m:t>+</m:t>
                          </m:r>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𝟏</m:t>
                              </m:r>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𝜶</m:t>
                                  </m:r>
                                </m:e>
                                <m:sup>
                                  <m:r>
                                    <a:rPr lang="en-US" b="1" i="1" smtClean="0">
                                      <a:latin typeface="Cambria Math" panose="02040503050406030204" pitchFamily="18" charset="0"/>
                                    </a:rPr>
                                    <m:t>𝟐</m:t>
                                  </m:r>
                                </m:sup>
                              </m:sSup>
                            </m:e>
                          </m:rad>
                        </m:num>
                        <m:den>
                          <m:r>
                            <a:rPr lang="en-US" b="1" i="1" smtClean="0">
                              <a:latin typeface="Cambria Math" panose="02040503050406030204" pitchFamily="18" charset="0"/>
                            </a:rPr>
                            <m:t>𝟐</m:t>
                          </m:r>
                        </m:den>
                      </m:f>
                    </m:oMath>
                  </m:oMathPara>
                </a14:m>
                <a:endParaRPr lang="en-US" b="1" dirty="0"/>
              </a:p>
            </p:txBody>
          </p:sp>
        </mc:Choice>
        <mc:Fallback xmlns="">
          <p:sp>
            <p:nvSpPr>
              <p:cNvPr id="36" name="TextBox 35">
                <a:extLst>
                  <a:ext uri="{FF2B5EF4-FFF2-40B4-BE49-F238E27FC236}">
                    <a16:creationId xmlns:a16="http://schemas.microsoft.com/office/drawing/2014/main" id="{A682F060-86BD-4AB9-8786-2FB77B39A802}"/>
                  </a:ext>
                </a:extLst>
              </p:cNvPr>
              <p:cNvSpPr txBox="1">
                <a:spLocks noRot="1" noChangeAspect="1" noMove="1" noResize="1" noEditPoints="1" noAdjustHandles="1" noChangeArrowheads="1" noChangeShapeType="1" noTextEdit="1"/>
              </p:cNvSpPr>
              <p:nvPr/>
            </p:nvSpPr>
            <p:spPr>
              <a:xfrm>
                <a:off x="5156464" y="4995983"/>
                <a:ext cx="3295140" cy="731520"/>
              </a:xfrm>
              <a:prstGeom prst="rect">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687A55B-724A-4754-99A6-B6260EA84B13}"/>
                  </a:ext>
                </a:extLst>
              </p:cNvPr>
              <p:cNvSpPr txBox="1"/>
              <p:nvPr/>
            </p:nvSpPr>
            <p:spPr>
              <a:xfrm>
                <a:off x="985178" y="4995983"/>
                <a:ext cx="2955836" cy="731520"/>
              </a:xfrm>
              <a:prstGeom prst="rect">
                <a:avLst/>
              </a:prstGeom>
              <a:noFill/>
              <a:ln>
                <a:solidFill>
                  <a:schemeClr val="tx1"/>
                </a:solidFill>
              </a:ln>
            </p:spPr>
            <p:txBody>
              <a:bodyPr wrap="square" lIns="0" tIns="0" rIns="0" bIns="0" rtlCol="0" anchor="ctr">
                <a:noAutofit/>
              </a:bodyPr>
              <a:lstStyle/>
              <a:p>
                <a:pPr lvl="1" algn="l" rtl="0"/>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rPr>
                        <m:t>𝜶</m:t>
                      </m:r>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𝒃</m:t>
                          </m:r>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𝒐</m:t>
                              </m:r>
                            </m:sub>
                          </m:sSub>
                        </m:den>
                      </m:f>
                    </m:oMath>
                  </m:oMathPara>
                </a14:m>
                <a:endParaRPr lang="en-US" b="1" dirty="0"/>
              </a:p>
            </p:txBody>
          </p:sp>
        </mc:Choice>
        <mc:Fallback xmlns="">
          <p:sp>
            <p:nvSpPr>
              <p:cNvPr id="37" name="TextBox 36">
                <a:extLst>
                  <a:ext uri="{FF2B5EF4-FFF2-40B4-BE49-F238E27FC236}">
                    <a16:creationId xmlns:a16="http://schemas.microsoft.com/office/drawing/2014/main" id="{4687A55B-724A-4754-99A6-B6260EA84B13}"/>
                  </a:ext>
                </a:extLst>
              </p:cNvPr>
              <p:cNvSpPr txBox="1">
                <a:spLocks noRot="1" noChangeAspect="1" noMove="1" noResize="1" noEditPoints="1" noAdjustHandles="1" noChangeArrowheads="1" noChangeShapeType="1" noTextEdit="1"/>
              </p:cNvSpPr>
              <p:nvPr/>
            </p:nvSpPr>
            <p:spPr>
              <a:xfrm>
                <a:off x="985178" y="4995983"/>
                <a:ext cx="2955836" cy="731520"/>
              </a:xfrm>
              <a:prstGeom prst="rect">
                <a:avLst/>
              </a:prstGeom>
              <a:blipFill>
                <a:blip r:embed="rId1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53962102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44C61227-638D-479D-915B-74B2A0F97624}"/>
              </a:ext>
            </a:extLst>
          </p:cNvPr>
          <p:cNvSpPr/>
          <p:nvPr/>
        </p:nvSpPr>
        <p:spPr>
          <a:xfrm flipV="1">
            <a:off x="988395" y="982191"/>
            <a:ext cx="2166673" cy="1434783"/>
          </a:xfrm>
          <a:custGeom>
            <a:avLst/>
            <a:gdLst>
              <a:gd name="connsiteX0" fmla="*/ 0 w 2166673"/>
              <a:gd name="connsiteY0" fmla="*/ 1434783 h 1434783"/>
              <a:gd name="connsiteX1" fmla="*/ 2166673 w 2166673"/>
              <a:gd name="connsiteY1" fmla="*/ 1434783 h 1434783"/>
              <a:gd name="connsiteX2" fmla="*/ 2166673 w 2166673"/>
              <a:gd name="connsiteY2" fmla="*/ 390821 h 1434783"/>
              <a:gd name="connsiteX3" fmla="*/ 1799809 w 2166673"/>
              <a:gd name="connsiteY3" fmla="*/ 390821 h 1434783"/>
              <a:gd name="connsiteX4" fmla="*/ 1408541 w 2166673"/>
              <a:gd name="connsiteY4" fmla="*/ 3801 h 1434783"/>
              <a:gd name="connsiteX5" fmla="*/ 1408541 w 2166673"/>
              <a:gd name="connsiteY5" fmla="*/ 390821 h 1434783"/>
              <a:gd name="connsiteX6" fmla="*/ 1407852 w 2166673"/>
              <a:gd name="connsiteY6" fmla="*/ 390821 h 1434783"/>
              <a:gd name="connsiteX7" fmla="*/ 1407852 w 2166673"/>
              <a:gd name="connsiteY7" fmla="*/ 0 h 1434783"/>
              <a:gd name="connsiteX8" fmla="*/ 0 w 2166673"/>
              <a:gd name="connsiteY8" fmla="*/ 0 h 14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673" h="1434783">
                <a:moveTo>
                  <a:pt x="0" y="1434783"/>
                </a:moveTo>
                <a:lnTo>
                  <a:pt x="2166673" y="1434783"/>
                </a:lnTo>
                <a:lnTo>
                  <a:pt x="2166673" y="390821"/>
                </a:lnTo>
                <a:lnTo>
                  <a:pt x="1799809" y="390821"/>
                </a:lnTo>
                <a:lnTo>
                  <a:pt x="1408541" y="3801"/>
                </a:lnTo>
                <a:lnTo>
                  <a:pt x="1408541" y="390821"/>
                </a:lnTo>
                <a:lnTo>
                  <a:pt x="1407852" y="390821"/>
                </a:lnTo>
                <a:lnTo>
                  <a:pt x="1407852" y="0"/>
                </a:lnTo>
                <a:lnTo>
                  <a:pt x="0" y="0"/>
                </a:lnTo>
                <a:close/>
              </a:path>
            </a:pathLst>
          </a:custGeom>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EEEA0A4-E96C-4C4E-81D7-CA0F0D4B03FE}"/>
              </a:ext>
            </a:extLst>
          </p:cNvPr>
          <p:cNvCxnSpPr>
            <a:cxnSpLocks/>
          </p:cNvCxnSpPr>
          <p:nvPr/>
        </p:nvCxnSpPr>
        <p:spPr>
          <a:xfrm>
            <a:off x="977460" y="959652"/>
            <a:ext cx="2205601" cy="0"/>
          </a:xfrm>
          <a:prstGeom prst="lin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401F2759-7D35-4E4F-B746-8CB1A4A59DDA}"/>
              </a:ext>
            </a:extLst>
          </p:cNvPr>
          <p:cNvCxnSpPr>
            <a:cxnSpLocks/>
          </p:cNvCxnSpPr>
          <p:nvPr/>
        </p:nvCxnSpPr>
        <p:spPr>
          <a:xfrm>
            <a:off x="3183061" y="959652"/>
            <a:ext cx="0" cy="1062756"/>
          </a:xfrm>
          <a:prstGeom prst="lin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60" name="Group 59">
            <a:extLst>
              <a:ext uri="{FF2B5EF4-FFF2-40B4-BE49-F238E27FC236}">
                <a16:creationId xmlns:a16="http://schemas.microsoft.com/office/drawing/2014/main" id="{4F4E6460-AD7F-4DC3-8CDB-6CD995026649}"/>
              </a:ext>
            </a:extLst>
          </p:cNvPr>
          <p:cNvGrpSpPr/>
          <p:nvPr/>
        </p:nvGrpSpPr>
        <p:grpSpPr>
          <a:xfrm>
            <a:off x="945504" y="2026591"/>
            <a:ext cx="7625597" cy="3274504"/>
            <a:chOff x="544287" y="3491493"/>
            <a:chExt cx="7625597" cy="3274504"/>
          </a:xfrm>
        </p:grpSpPr>
        <p:cxnSp>
          <p:nvCxnSpPr>
            <p:cNvPr id="61" name="Straight Connector 60">
              <a:extLst>
                <a:ext uri="{FF2B5EF4-FFF2-40B4-BE49-F238E27FC236}">
                  <a16:creationId xmlns:a16="http://schemas.microsoft.com/office/drawing/2014/main" id="{08FD7566-E983-4837-820F-4A7DFE855E47}"/>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C5CE43-9C27-4CC3-99B2-7868A224533D}"/>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CD1394-B810-4C41-8893-C1A08C33A4C4}"/>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30983B-3BB2-4B49-85D3-D5955F801FCE}"/>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8D33ED-EC8F-4EF3-950D-05A31C4958D0}"/>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99B707B-2D51-47C8-9AEE-322F5D533334}"/>
                </a:ext>
              </a:extLst>
            </p:cNvPr>
            <p:cNvCxnSpPr>
              <a:cxnSpLocks/>
            </p:cNvCxnSpPr>
            <p:nvPr/>
          </p:nvCxnSpPr>
          <p:spPr>
            <a:xfrm rot="5400000">
              <a:off x="100062" y="485339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3F32453A-D110-4AF5-98CC-801D15E3F85C}"/>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7905241-FD31-4B4C-AD56-36E2E4BD86C6}"/>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DB3D90-C016-41A4-872E-14E4BB84EE4A}"/>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460E2D0-6D75-4A33-B812-51459A0385B6}"/>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DE7B03-FEDB-4943-AC16-B085C97413BA}"/>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FA101C-AA59-45B5-B235-6985A6F22230}"/>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8F5F48-D07C-4006-8032-CDFB2D32412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7F112F-7AFC-4C64-82B2-93AC54B54CE2}"/>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0CE200FB-CAE3-47FB-B203-FD069130CB59}"/>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9068F79-7022-4A2C-B87A-9D01A25C1CC9}"/>
                  </a:ext>
                </a:extLst>
              </p:cNvPr>
              <p:cNvSpPr txBox="1"/>
              <p:nvPr/>
            </p:nvSpPr>
            <p:spPr>
              <a:xfrm>
                <a:off x="1269583" y="2740899"/>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0" smtClean="0">
                              <a:latin typeface="Cambria Math" panose="02040503050406030204" pitchFamily="18" charset="0"/>
                            </a:rPr>
                            <m:t>𝟏</m:t>
                          </m:r>
                        </m:sub>
                      </m:sSub>
                    </m:oMath>
                  </m:oMathPara>
                </a14:m>
                <a:endParaRPr lang="en-US" b="1" dirty="0"/>
              </a:p>
            </p:txBody>
          </p:sp>
        </mc:Choice>
        <mc:Fallback xmlns="">
          <p:sp>
            <p:nvSpPr>
              <p:cNvPr id="85" name="TextBox 84">
                <a:extLst>
                  <a:ext uri="{FF2B5EF4-FFF2-40B4-BE49-F238E27FC236}">
                    <a16:creationId xmlns:a16="http://schemas.microsoft.com/office/drawing/2014/main" id="{39068F79-7022-4A2C-B87A-9D01A25C1CC9}"/>
                  </a:ext>
                </a:extLst>
              </p:cNvPr>
              <p:cNvSpPr txBox="1">
                <a:spLocks noRot="1" noChangeAspect="1" noMove="1" noResize="1" noEditPoints="1" noAdjustHandles="1" noChangeArrowheads="1" noChangeShapeType="1" noTextEdit="1"/>
              </p:cNvSpPr>
              <p:nvPr/>
            </p:nvSpPr>
            <p:spPr>
              <a:xfrm>
                <a:off x="1269583" y="2740899"/>
                <a:ext cx="442365" cy="276999"/>
              </a:xfrm>
              <a:prstGeom prst="rect">
                <a:avLst/>
              </a:prstGeom>
              <a:blipFill>
                <a:blip r:embed="rId2"/>
                <a:stretch>
                  <a:fillRect l="-16438" r="-547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12B29B1-A008-476E-8566-D4786F509AE2}"/>
                  </a:ext>
                </a:extLst>
              </p:cNvPr>
              <p:cNvSpPr txBox="1"/>
              <p:nvPr/>
            </p:nvSpPr>
            <p:spPr>
              <a:xfrm>
                <a:off x="4635972" y="3969140"/>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𝟐</m:t>
                          </m:r>
                        </m:sub>
                      </m:sSub>
                    </m:oMath>
                  </m:oMathPara>
                </a14:m>
                <a:endParaRPr lang="en-US" b="1" dirty="0"/>
              </a:p>
            </p:txBody>
          </p:sp>
        </mc:Choice>
        <mc:Fallback xmlns="">
          <p:sp>
            <p:nvSpPr>
              <p:cNvPr id="86" name="TextBox 85">
                <a:extLst>
                  <a:ext uri="{FF2B5EF4-FFF2-40B4-BE49-F238E27FC236}">
                    <a16:creationId xmlns:a16="http://schemas.microsoft.com/office/drawing/2014/main" id="{512B29B1-A008-476E-8566-D4786F509AE2}"/>
                  </a:ext>
                </a:extLst>
              </p:cNvPr>
              <p:cNvSpPr txBox="1">
                <a:spLocks noRot="1" noChangeAspect="1" noMove="1" noResize="1" noEditPoints="1" noAdjustHandles="1" noChangeArrowheads="1" noChangeShapeType="1" noTextEdit="1"/>
              </p:cNvSpPr>
              <p:nvPr/>
            </p:nvSpPr>
            <p:spPr>
              <a:xfrm>
                <a:off x="4635972" y="3969140"/>
                <a:ext cx="442365" cy="276999"/>
              </a:xfrm>
              <a:prstGeom prst="rect">
                <a:avLst/>
              </a:prstGeom>
              <a:blipFill>
                <a:blip r:embed="rId3"/>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DFD035E-E7A1-4EDB-AC3B-DC0025F09DBC}"/>
                  </a:ext>
                </a:extLst>
              </p:cNvPr>
              <p:cNvSpPr txBox="1"/>
              <p:nvPr/>
            </p:nvSpPr>
            <p:spPr>
              <a:xfrm>
                <a:off x="8378439" y="3698749"/>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𝟑</m:t>
                          </m:r>
                        </m:sub>
                      </m:sSub>
                    </m:oMath>
                  </m:oMathPara>
                </a14:m>
                <a:endParaRPr lang="en-US" b="1" dirty="0"/>
              </a:p>
            </p:txBody>
          </p:sp>
        </mc:Choice>
        <mc:Fallback xmlns="">
          <p:sp>
            <p:nvSpPr>
              <p:cNvPr id="87" name="TextBox 86">
                <a:extLst>
                  <a:ext uri="{FF2B5EF4-FFF2-40B4-BE49-F238E27FC236}">
                    <a16:creationId xmlns:a16="http://schemas.microsoft.com/office/drawing/2014/main" id="{1DFD035E-E7A1-4EDB-AC3B-DC0025F09DBC}"/>
                  </a:ext>
                </a:extLst>
              </p:cNvPr>
              <p:cNvSpPr txBox="1">
                <a:spLocks noRot="1" noChangeAspect="1" noMove="1" noResize="1" noEditPoints="1" noAdjustHandles="1" noChangeArrowheads="1" noChangeShapeType="1" noTextEdit="1"/>
              </p:cNvSpPr>
              <p:nvPr/>
            </p:nvSpPr>
            <p:spPr>
              <a:xfrm>
                <a:off x="8378439" y="3698749"/>
                <a:ext cx="442365" cy="276999"/>
              </a:xfrm>
              <a:prstGeom prst="rect">
                <a:avLst/>
              </a:prstGeom>
              <a:blipFill>
                <a:blip r:embed="rId4"/>
                <a:stretch>
                  <a:fillRect l="-16438" r="-547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ED74B90E-4BB0-49C0-B752-96A3EB10AA4D}"/>
                  </a:ext>
                </a:extLst>
              </p:cNvPr>
              <p:cNvSpPr txBox="1"/>
              <p:nvPr/>
            </p:nvSpPr>
            <p:spPr>
              <a:xfrm>
                <a:off x="685978" y="2745481"/>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m:t>
                          </m:r>
                          <m:r>
                            <a:rPr lang="en-US" b="1" i="0" smtClean="0">
                              <a:latin typeface="Cambria Math" panose="02040503050406030204" pitchFamily="18" charset="0"/>
                            </a:rPr>
                            <m:t>𝟏</m:t>
                          </m:r>
                        </m:sub>
                      </m:sSub>
                    </m:oMath>
                  </m:oMathPara>
                </a14:m>
                <a:endParaRPr lang="en-US" b="1" dirty="0"/>
              </a:p>
            </p:txBody>
          </p:sp>
        </mc:Choice>
        <mc:Fallback xmlns="">
          <p:sp>
            <p:nvSpPr>
              <p:cNvPr id="88" name="TextBox 87">
                <a:extLst>
                  <a:ext uri="{FF2B5EF4-FFF2-40B4-BE49-F238E27FC236}">
                    <a16:creationId xmlns:a16="http://schemas.microsoft.com/office/drawing/2014/main" id="{ED74B90E-4BB0-49C0-B752-96A3EB10AA4D}"/>
                  </a:ext>
                </a:extLst>
              </p:cNvPr>
              <p:cNvSpPr txBox="1">
                <a:spLocks noRot="1" noChangeAspect="1" noMove="1" noResize="1" noEditPoints="1" noAdjustHandles="1" noChangeArrowheads="1" noChangeShapeType="1" noTextEdit="1"/>
              </p:cNvSpPr>
              <p:nvPr/>
            </p:nvSpPr>
            <p:spPr>
              <a:xfrm>
                <a:off x="685978" y="2745481"/>
                <a:ext cx="442365" cy="276999"/>
              </a:xfrm>
              <a:prstGeom prst="rect">
                <a:avLst/>
              </a:prstGeom>
              <a:blipFill>
                <a:blip r:embed="rId5"/>
                <a:stretch>
                  <a:fillRect l="-18056" r="-694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A353F22D-26EC-4C0D-973F-E7DBDB109367}"/>
                  </a:ext>
                </a:extLst>
              </p:cNvPr>
              <p:cNvSpPr txBox="1"/>
              <p:nvPr/>
            </p:nvSpPr>
            <p:spPr>
              <a:xfrm>
                <a:off x="4098513" y="3739589"/>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𝐄𝟐</m:t>
                          </m:r>
                        </m:sub>
                      </m:sSub>
                    </m:oMath>
                  </m:oMathPara>
                </a14:m>
                <a:endParaRPr lang="en-US" b="1" dirty="0"/>
              </a:p>
            </p:txBody>
          </p:sp>
        </mc:Choice>
        <mc:Fallback xmlns="">
          <p:sp>
            <p:nvSpPr>
              <p:cNvPr id="89" name="TextBox 88">
                <a:extLst>
                  <a:ext uri="{FF2B5EF4-FFF2-40B4-BE49-F238E27FC236}">
                    <a16:creationId xmlns:a16="http://schemas.microsoft.com/office/drawing/2014/main" id="{A353F22D-26EC-4C0D-973F-E7DBDB109367}"/>
                  </a:ext>
                </a:extLst>
              </p:cNvPr>
              <p:cNvSpPr txBox="1">
                <a:spLocks noRot="1" noChangeAspect="1" noMove="1" noResize="1" noEditPoints="1" noAdjustHandles="1" noChangeArrowheads="1" noChangeShapeType="1" noTextEdit="1"/>
              </p:cNvSpPr>
              <p:nvPr/>
            </p:nvSpPr>
            <p:spPr>
              <a:xfrm>
                <a:off x="4098513" y="3739589"/>
                <a:ext cx="442365" cy="276999"/>
              </a:xfrm>
              <a:prstGeom prst="rect">
                <a:avLst/>
              </a:prstGeom>
              <a:blipFill>
                <a:blip r:embed="rId6"/>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39F7BF23-A13A-4AD9-839C-1AF33315A5C7}"/>
                  </a:ext>
                </a:extLst>
              </p:cNvPr>
              <p:cNvSpPr txBox="1"/>
              <p:nvPr/>
            </p:nvSpPr>
            <p:spPr>
              <a:xfrm>
                <a:off x="7794834" y="3703331"/>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𝐄𝟑</m:t>
                          </m:r>
                        </m:sub>
                      </m:sSub>
                    </m:oMath>
                  </m:oMathPara>
                </a14:m>
                <a:endParaRPr lang="en-US" b="1" dirty="0"/>
              </a:p>
            </p:txBody>
          </p:sp>
        </mc:Choice>
        <mc:Fallback xmlns="">
          <p:sp>
            <p:nvSpPr>
              <p:cNvPr id="90" name="TextBox 89">
                <a:extLst>
                  <a:ext uri="{FF2B5EF4-FFF2-40B4-BE49-F238E27FC236}">
                    <a16:creationId xmlns:a16="http://schemas.microsoft.com/office/drawing/2014/main" id="{39F7BF23-A13A-4AD9-839C-1AF33315A5C7}"/>
                  </a:ext>
                </a:extLst>
              </p:cNvPr>
              <p:cNvSpPr txBox="1">
                <a:spLocks noRot="1" noChangeAspect="1" noMove="1" noResize="1" noEditPoints="1" noAdjustHandles="1" noChangeArrowheads="1" noChangeShapeType="1" noTextEdit="1"/>
              </p:cNvSpPr>
              <p:nvPr/>
            </p:nvSpPr>
            <p:spPr>
              <a:xfrm>
                <a:off x="7794834" y="3703331"/>
                <a:ext cx="442365" cy="276999"/>
              </a:xfrm>
              <a:prstGeom prst="rect">
                <a:avLst/>
              </a:prstGeom>
              <a:blipFill>
                <a:blip r:embed="rId7"/>
                <a:stretch>
                  <a:fillRect l="-18056" r="-6944" b="-33333"/>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BED84DF3-8061-4E80-860D-1430CFCA22A9}"/>
              </a:ext>
            </a:extLst>
          </p:cNvPr>
          <p:cNvSpPr/>
          <p:nvPr/>
        </p:nvSpPr>
        <p:spPr>
          <a:xfrm>
            <a:off x="635311" y="4876201"/>
            <a:ext cx="1101584" cy="646331"/>
          </a:xfrm>
          <a:prstGeom prst="rect">
            <a:avLst/>
          </a:prstGeom>
        </p:spPr>
        <p:txBody>
          <a:bodyPr wrap="none">
            <a:spAutoFit/>
          </a:bodyPr>
          <a:lstStyle/>
          <a:p>
            <a:pPr algn="ctr"/>
            <a:r>
              <a:rPr lang="en-US" b="1" dirty="0">
                <a:solidFill>
                  <a:srgbClr val="000000"/>
                </a:solidFill>
                <a:latin typeface="Times New Roman" panose="02020603050405020304" pitchFamily="18" charset="0"/>
                <a:cs typeface="Times New Roman" panose="02020603050405020304" pitchFamily="18" charset="0"/>
              </a:rPr>
              <a:t>US</a:t>
            </a:r>
          </a:p>
          <a:p>
            <a:pPr algn="ctr"/>
            <a:r>
              <a:rPr lang="en-US" b="1" dirty="0">
                <a:solidFill>
                  <a:srgbClr val="000000"/>
                </a:solidFill>
                <a:latin typeface="Times New Roman" panose="02020603050405020304" pitchFamily="18" charset="0"/>
                <a:cs typeface="Times New Roman" panose="02020603050405020304" pitchFamily="18" charset="0"/>
              </a:rPr>
              <a:t>sheet pile</a:t>
            </a:r>
            <a:endParaRPr lang="en-US" b="1" dirty="0"/>
          </a:p>
        </p:txBody>
      </p:sp>
      <p:sp>
        <p:nvSpPr>
          <p:cNvPr id="28" name="Rectangle 27">
            <a:extLst>
              <a:ext uri="{FF2B5EF4-FFF2-40B4-BE49-F238E27FC236}">
                <a16:creationId xmlns:a16="http://schemas.microsoft.com/office/drawing/2014/main" id="{706C00B2-49F6-4F80-835F-2718177CE6E4}"/>
              </a:ext>
            </a:extLst>
          </p:cNvPr>
          <p:cNvSpPr/>
          <p:nvPr/>
        </p:nvSpPr>
        <p:spPr>
          <a:xfrm>
            <a:off x="7714645" y="5764587"/>
            <a:ext cx="1101584" cy="646331"/>
          </a:xfrm>
          <a:prstGeom prst="rect">
            <a:avLst/>
          </a:prstGeom>
        </p:spPr>
        <p:txBody>
          <a:bodyPr wrap="none">
            <a:spAutoFit/>
          </a:bodyPr>
          <a:lstStyle/>
          <a:p>
            <a:pPr algn="ctr"/>
            <a:r>
              <a:rPr lang="en-US" b="1" dirty="0">
                <a:solidFill>
                  <a:srgbClr val="000000"/>
                </a:solidFill>
                <a:latin typeface="Times New Roman" panose="02020603050405020304" pitchFamily="18" charset="0"/>
                <a:cs typeface="Times New Roman" panose="02020603050405020304" pitchFamily="18" charset="0"/>
              </a:rPr>
              <a:t>DS</a:t>
            </a:r>
          </a:p>
          <a:p>
            <a:r>
              <a:rPr lang="en-US" b="1" dirty="0">
                <a:solidFill>
                  <a:srgbClr val="000000"/>
                </a:solidFill>
                <a:latin typeface="Times New Roman" panose="02020603050405020304" pitchFamily="18" charset="0"/>
                <a:cs typeface="Times New Roman" panose="02020603050405020304" pitchFamily="18" charset="0"/>
              </a:rPr>
              <a:t>sheet pile</a:t>
            </a:r>
            <a:endParaRPr lang="en-US" b="1" dirty="0"/>
          </a:p>
        </p:txBody>
      </p:sp>
      <p:sp>
        <p:nvSpPr>
          <p:cNvPr id="30" name="Rectangle 29">
            <a:extLst>
              <a:ext uri="{FF2B5EF4-FFF2-40B4-BE49-F238E27FC236}">
                <a16:creationId xmlns:a16="http://schemas.microsoft.com/office/drawing/2014/main" id="{8DD60277-9B48-4E42-BC3D-7035A30A8219}"/>
              </a:ext>
            </a:extLst>
          </p:cNvPr>
          <p:cNvSpPr/>
          <p:nvPr/>
        </p:nvSpPr>
        <p:spPr>
          <a:xfrm>
            <a:off x="3765681" y="5929129"/>
            <a:ext cx="1524777" cy="646331"/>
          </a:xfrm>
          <a:prstGeom prst="rect">
            <a:avLst/>
          </a:prstGeom>
        </p:spPr>
        <p:txBody>
          <a:bodyPr wrap="none">
            <a:spAutoFit/>
          </a:bodyPr>
          <a:lstStyle/>
          <a:p>
            <a:pPr algn="ctr"/>
            <a:r>
              <a:rPr lang="en-US" b="1" dirty="0">
                <a:solidFill>
                  <a:srgbClr val="000000"/>
                </a:solidFill>
                <a:latin typeface="Times New Roman" panose="02020603050405020304" pitchFamily="18" charset="0"/>
                <a:cs typeface="Times New Roman" panose="02020603050405020304" pitchFamily="18" charset="0"/>
              </a:rPr>
              <a:t>Intermediate </a:t>
            </a:r>
          </a:p>
          <a:p>
            <a:pPr algn="ctr"/>
            <a:r>
              <a:rPr lang="en-US" b="1" dirty="0">
                <a:solidFill>
                  <a:srgbClr val="000000"/>
                </a:solidFill>
                <a:latin typeface="Times New Roman" panose="02020603050405020304" pitchFamily="18" charset="0"/>
                <a:cs typeface="Times New Roman" panose="02020603050405020304" pitchFamily="18" charset="0"/>
              </a:rPr>
              <a:t>sheet pile</a:t>
            </a:r>
            <a:endParaRPr lang="en-US" b="1"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7C089E5-C18C-4A26-A424-0CD65244DA9E}"/>
                  </a:ext>
                </a:extLst>
              </p:cNvPr>
              <p:cNvSpPr txBox="1"/>
              <p:nvPr/>
            </p:nvSpPr>
            <p:spPr>
              <a:xfrm>
                <a:off x="977460" y="4252276"/>
                <a:ext cx="464807"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𝐃𝟏</m:t>
                          </m:r>
                        </m:sub>
                      </m:sSub>
                    </m:oMath>
                  </m:oMathPara>
                </a14:m>
                <a:endParaRPr lang="en-US" b="1" dirty="0"/>
              </a:p>
            </p:txBody>
          </p:sp>
        </mc:Choice>
        <mc:Fallback xmlns="">
          <p:sp>
            <p:nvSpPr>
              <p:cNvPr id="29" name="TextBox 28">
                <a:extLst>
                  <a:ext uri="{FF2B5EF4-FFF2-40B4-BE49-F238E27FC236}">
                    <a16:creationId xmlns:a16="http://schemas.microsoft.com/office/drawing/2014/main" id="{27C089E5-C18C-4A26-A424-0CD65244DA9E}"/>
                  </a:ext>
                </a:extLst>
              </p:cNvPr>
              <p:cNvSpPr txBox="1">
                <a:spLocks noRot="1" noChangeAspect="1" noMove="1" noResize="1" noEditPoints="1" noAdjustHandles="1" noChangeArrowheads="1" noChangeShapeType="1" noTextEdit="1"/>
              </p:cNvSpPr>
              <p:nvPr/>
            </p:nvSpPr>
            <p:spPr>
              <a:xfrm>
                <a:off x="977460" y="4252276"/>
                <a:ext cx="464807" cy="276999"/>
              </a:xfrm>
              <a:prstGeom prst="rect">
                <a:avLst/>
              </a:prstGeom>
              <a:blipFill>
                <a:blip r:embed="rId8"/>
                <a:stretch>
                  <a:fillRect l="-15584" r="-519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4E79231-992B-4ACE-AAB6-3490650B4CEA}"/>
                  </a:ext>
                </a:extLst>
              </p:cNvPr>
              <p:cNvSpPr txBox="1"/>
              <p:nvPr/>
            </p:nvSpPr>
            <p:spPr>
              <a:xfrm>
                <a:off x="4336361" y="5436709"/>
                <a:ext cx="464807"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𝐃𝟐</m:t>
                          </m:r>
                        </m:sub>
                      </m:sSub>
                    </m:oMath>
                  </m:oMathPara>
                </a14:m>
                <a:endParaRPr lang="en-US" b="1" dirty="0"/>
              </a:p>
            </p:txBody>
          </p:sp>
        </mc:Choice>
        <mc:Fallback xmlns="">
          <p:sp>
            <p:nvSpPr>
              <p:cNvPr id="33" name="TextBox 32">
                <a:extLst>
                  <a:ext uri="{FF2B5EF4-FFF2-40B4-BE49-F238E27FC236}">
                    <a16:creationId xmlns:a16="http://schemas.microsoft.com/office/drawing/2014/main" id="{14E79231-992B-4ACE-AAB6-3490650B4CEA}"/>
                  </a:ext>
                </a:extLst>
              </p:cNvPr>
              <p:cNvSpPr txBox="1">
                <a:spLocks noRot="1" noChangeAspect="1" noMove="1" noResize="1" noEditPoints="1" noAdjustHandles="1" noChangeArrowheads="1" noChangeShapeType="1" noTextEdit="1"/>
              </p:cNvSpPr>
              <p:nvPr/>
            </p:nvSpPr>
            <p:spPr>
              <a:xfrm>
                <a:off x="4336361" y="5436709"/>
                <a:ext cx="464807" cy="276999"/>
              </a:xfrm>
              <a:prstGeom prst="rect">
                <a:avLst/>
              </a:prstGeom>
              <a:blipFill>
                <a:blip r:embed="rId9"/>
                <a:stretch>
                  <a:fillRect l="-15584" r="-519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5F61F1C-3930-4180-8E18-12AAF889F2A0}"/>
                  </a:ext>
                </a:extLst>
              </p:cNvPr>
              <p:cNvSpPr txBox="1"/>
              <p:nvPr/>
            </p:nvSpPr>
            <p:spPr>
              <a:xfrm>
                <a:off x="8078301" y="5162032"/>
                <a:ext cx="464807"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𝐃𝟑</m:t>
                          </m:r>
                        </m:sub>
                      </m:sSub>
                    </m:oMath>
                  </m:oMathPara>
                </a14:m>
                <a:endParaRPr lang="en-US" b="1" dirty="0"/>
              </a:p>
            </p:txBody>
          </p:sp>
        </mc:Choice>
        <mc:Fallback xmlns="">
          <p:sp>
            <p:nvSpPr>
              <p:cNvPr id="34" name="TextBox 33">
                <a:extLst>
                  <a:ext uri="{FF2B5EF4-FFF2-40B4-BE49-F238E27FC236}">
                    <a16:creationId xmlns:a16="http://schemas.microsoft.com/office/drawing/2014/main" id="{65F61F1C-3930-4180-8E18-12AAF889F2A0}"/>
                  </a:ext>
                </a:extLst>
              </p:cNvPr>
              <p:cNvSpPr txBox="1">
                <a:spLocks noRot="1" noChangeAspect="1" noMove="1" noResize="1" noEditPoints="1" noAdjustHandles="1" noChangeArrowheads="1" noChangeShapeType="1" noTextEdit="1"/>
              </p:cNvSpPr>
              <p:nvPr/>
            </p:nvSpPr>
            <p:spPr>
              <a:xfrm>
                <a:off x="8078301" y="5162032"/>
                <a:ext cx="464807" cy="276999"/>
              </a:xfrm>
              <a:prstGeom prst="rect">
                <a:avLst/>
              </a:prstGeom>
              <a:blipFill>
                <a:blip r:embed="rId10"/>
                <a:stretch>
                  <a:fillRect l="-15789" r="-6579" b="-3333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B2BD1983-686D-4334-A05E-28A9D120E9C0}"/>
              </a:ext>
            </a:extLst>
          </p:cNvPr>
          <p:cNvGrpSpPr/>
          <p:nvPr/>
        </p:nvGrpSpPr>
        <p:grpSpPr>
          <a:xfrm>
            <a:off x="957133" y="2985720"/>
            <a:ext cx="458384" cy="1263986"/>
            <a:chOff x="2553742" y="3666307"/>
            <a:chExt cx="640700" cy="1263986"/>
          </a:xfrm>
        </p:grpSpPr>
        <p:sp>
          <p:nvSpPr>
            <p:cNvPr id="4" name="Double Bracket 3">
              <a:extLst>
                <a:ext uri="{FF2B5EF4-FFF2-40B4-BE49-F238E27FC236}">
                  <a16:creationId xmlns:a16="http://schemas.microsoft.com/office/drawing/2014/main" id="{9349608E-871D-42AB-BEF1-C8607245D419}"/>
                </a:ext>
              </a:extLst>
            </p:cNvPr>
            <p:cNvSpPr/>
            <p:nvPr/>
          </p:nvSpPr>
          <p:spPr>
            <a:xfrm>
              <a:off x="2553742" y="3666307"/>
              <a:ext cx="640079" cy="925084"/>
            </a:xfrm>
            <a:prstGeom prst="bracketPair">
              <a:avLst>
                <a:gd name="adj" fmla="val 0"/>
              </a:avLst>
            </a:prstGeom>
            <a:ln w="28575">
              <a:prstDash val="lgDash"/>
              <a:headEnd type="stealth"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a:extLst>
                <a:ext uri="{FF2B5EF4-FFF2-40B4-BE49-F238E27FC236}">
                  <a16:creationId xmlns:a16="http://schemas.microsoft.com/office/drawing/2014/main" id="{E6FD32CC-38AA-49EA-9E86-8A1AAF3800BB}"/>
                </a:ext>
              </a:extLst>
            </p:cNvPr>
            <p:cNvSpPr/>
            <p:nvPr/>
          </p:nvSpPr>
          <p:spPr>
            <a:xfrm flipV="1">
              <a:off x="2554363" y="4473093"/>
              <a:ext cx="640079" cy="457200"/>
            </a:xfrm>
            <a:prstGeom prst="arc">
              <a:avLst>
                <a:gd name="adj1" fmla="val 10699752"/>
                <a:gd name="adj2" fmla="val 0"/>
              </a:avLst>
            </a:prstGeom>
            <a:ln w="28575">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0899EB1-3940-4E07-AB56-8C3F27CDA65A}"/>
              </a:ext>
            </a:extLst>
          </p:cNvPr>
          <p:cNvGrpSpPr/>
          <p:nvPr/>
        </p:nvGrpSpPr>
        <p:grpSpPr>
          <a:xfrm>
            <a:off x="4350513" y="4290705"/>
            <a:ext cx="458384" cy="1193770"/>
            <a:chOff x="2553742" y="3736523"/>
            <a:chExt cx="640700" cy="1193770"/>
          </a:xfrm>
        </p:grpSpPr>
        <p:sp>
          <p:nvSpPr>
            <p:cNvPr id="39" name="Double Bracket 38">
              <a:extLst>
                <a:ext uri="{FF2B5EF4-FFF2-40B4-BE49-F238E27FC236}">
                  <a16:creationId xmlns:a16="http://schemas.microsoft.com/office/drawing/2014/main" id="{FAB8DC05-AE25-4E8A-A473-9732BFA0948B}"/>
                </a:ext>
              </a:extLst>
            </p:cNvPr>
            <p:cNvSpPr/>
            <p:nvPr/>
          </p:nvSpPr>
          <p:spPr>
            <a:xfrm>
              <a:off x="2553742" y="3736523"/>
              <a:ext cx="640079" cy="854867"/>
            </a:xfrm>
            <a:prstGeom prst="bracketPair">
              <a:avLst>
                <a:gd name="adj" fmla="val 0"/>
              </a:avLst>
            </a:prstGeom>
            <a:ln w="28575">
              <a:prstDash val="lgDash"/>
              <a:headEnd type="stealth"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BDD46006-A604-4519-99FD-841117FFEAC6}"/>
                </a:ext>
              </a:extLst>
            </p:cNvPr>
            <p:cNvSpPr/>
            <p:nvPr/>
          </p:nvSpPr>
          <p:spPr>
            <a:xfrm flipV="1">
              <a:off x="2554363" y="4473093"/>
              <a:ext cx="640079" cy="457200"/>
            </a:xfrm>
            <a:prstGeom prst="arc">
              <a:avLst>
                <a:gd name="adj1" fmla="val 10699752"/>
                <a:gd name="adj2" fmla="val 0"/>
              </a:avLst>
            </a:prstGeom>
            <a:ln w="28575">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D4314E4F-C5AA-4634-81F4-9492F66EE8CC}"/>
              </a:ext>
            </a:extLst>
          </p:cNvPr>
          <p:cNvGrpSpPr/>
          <p:nvPr/>
        </p:nvGrpSpPr>
        <p:grpSpPr>
          <a:xfrm>
            <a:off x="8077857" y="4002411"/>
            <a:ext cx="458384" cy="1193770"/>
            <a:chOff x="2553742" y="3736523"/>
            <a:chExt cx="640700" cy="1193770"/>
          </a:xfrm>
        </p:grpSpPr>
        <p:sp>
          <p:nvSpPr>
            <p:cNvPr id="42" name="Double Bracket 41">
              <a:extLst>
                <a:ext uri="{FF2B5EF4-FFF2-40B4-BE49-F238E27FC236}">
                  <a16:creationId xmlns:a16="http://schemas.microsoft.com/office/drawing/2014/main" id="{523FFE0E-CFDB-4B89-83A3-76EB2D015841}"/>
                </a:ext>
              </a:extLst>
            </p:cNvPr>
            <p:cNvSpPr/>
            <p:nvPr/>
          </p:nvSpPr>
          <p:spPr>
            <a:xfrm>
              <a:off x="2553742" y="3736523"/>
              <a:ext cx="640079" cy="854867"/>
            </a:xfrm>
            <a:prstGeom prst="bracketPair">
              <a:avLst>
                <a:gd name="adj" fmla="val 0"/>
              </a:avLst>
            </a:prstGeom>
            <a:ln w="28575">
              <a:prstDash val="lgDash"/>
              <a:headEnd type="stealth"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DB48E959-C618-4173-8913-6AB71A6A620E}"/>
                </a:ext>
              </a:extLst>
            </p:cNvPr>
            <p:cNvSpPr/>
            <p:nvPr/>
          </p:nvSpPr>
          <p:spPr>
            <a:xfrm flipV="1">
              <a:off x="2554363" y="4473093"/>
              <a:ext cx="640079" cy="457200"/>
            </a:xfrm>
            <a:prstGeom prst="arc">
              <a:avLst>
                <a:gd name="adj1" fmla="val 10699752"/>
                <a:gd name="adj2" fmla="val 0"/>
              </a:avLst>
            </a:prstGeom>
            <a:ln w="28575">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4EB6F5FF-2888-47D5-A693-8DA918AD92D8}"/>
              </a:ext>
            </a:extLst>
          </p:cNvPr>
          <p:cNvCxnSpPr>
            <a:cxnSpLocks/>
          </p:cNvCxnSpPr>
          <p:nvPr/>
        </p:nvCxnSpPr>
        <p:spPr>
          <a:xfrm flipH="1">
            <a:off x="1415073" y="2985720"/>
            <a:ext cx="1188168" cy="0"/>
          </a:xfrm>
          <a:prstGeom prst="line">
            <a:avLst/>
          </a:prstGeom>
          <a:ln w="28575">
            <a:prstDash val="lgDash"/>
            <a:headEnd type="stealth" w="lg" len="lg"/>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89B0140-28AA-41D5-BEDF-AC4AF98B8234}"/>
              </a:ext>
            </a:extLst>
          </p:cNvPr>
          <p:cNvCxnSpPr>
            <a:cxnSpLocks/>
          </p:cNvCxnSpPr>
          <p:nvPr/>
        </p:nvCxnSpPr>
        <p:spPr>
          <a:xfrm flipH="1" flipV="1">
            <a:off x="3621111" y="2998971"/>
            <a:ext cx="712114" cy="1214783"/>
          </a:xfrm>
          <a:prstGeom prst="line">
            <a:avLst/>
          </a:prstGeom>
          <a:ln w="28575">
            <a:prstDash val="lgDash"/>
            <a:headEnd type="stealth" w="lg" len="lg"/>
            <a:tailEnd type="none" w="med" len="med"/>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22725A11-C26A-4061-B760-A4526637D134}"/>
              </a:ext>
            </a:extLst>
          </p:cNvPr>
          <p:cNvCxnSpPr>
            <a:cxnSpLocks/>
          </p:cNvCxnSpPr>
          <p:nvPr/>
        </p:nvCxnSpPr>
        <p:spPr>
          <a:xfrm rot="10800000" flipV="1">
            <a:off x="6340053" y="4021494"/>
            <a:ext cx="1737360" cy="274320"/>
          </a:xfrm>
          <a:prstGeom prst="bentConnector3">
            <a:avLst>
              <a:gd name="adj1" fmla="val 50834"/>
            </a:avLst>
          </a:prstGeom>
          <a:ln w="28575">
            <a:prstDash val="lgDash"/>
            <a:headEnd type="stealth" w="lg" len="lg"/>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0E44E8-3DC2-4A89-8EEB-F4B2C1DC3805}"/>
              </a:ext>
            </a:extLst>
          </p:cNvPr>
          <p:cNvCxnSpPr>
            <a:cxnSpLocks/>
          </p:cNvCxnSpPr>
          <p:nvPr/>
        </p:nvCxnSpPr>
        <p:spPr>
          <a:xfrm flipH="1">
            <a:off x="4808453" y="4282084"/>
            <a:ext cx="1463040" cy="0"/>
          </a:xfrm>
          <a:prstGeom prst="line">
            <a:avLst/>
          </a:prstGeom>
          <a:ln w="28575">
            <a:prstDash val="lgDash"/>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B4929F23-B865-4D2F-829B-267A6BD892E5}"/>
              </a:ext>
            </a:extLst>
          </p:cNvPr>
          <p:cNvSpPr/>
          <p:nvPr/>
        </p:nvSpPr>
        <p:spPr>
          <a:xfrm>
            <a:off x="197485" y="94516"/>
            <a:ext cx="6996418"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Uplift Pressure Coefficients at </a:t>
            </a:r>
            <a:r>
              <a:rPr lang="en-US" sz="3200" dirty="0">
                <a:solidFill>
                  <a:schemeClr val="lt1"/>
                </a:solidFill>
              </a:rPr>
              <a:t>Key Points</a:t>
            </a:r>
          </a:p>
        </p:txBody>
      </p:sp>
      <p:cxnSp>
        <p:nvCxnSpPr>
          <p:cNvPr id="48" name="Straight Connector 47">
            <a:extLst>
              <a:ext uri="{FF2B5EF4-FFF2-40B4-BE49-F238E27FC236}">
                <a16:creationId xmlns:a16="http://schemas.microsoft.com/office/drawing/2014/main" id="{BEEFF8C1-35A0-4623-9FC5-37157B824EC1}"/>
              </a:ext>
            </a:extLst>
          </p:cNvPr>
          <p:cNvCxnSpPr>
            <a:cxnSpLocks/>
          </p:cNvCxnSpPr>
          <p:nvPr/>
        </p:nvCxnSpPr>
        <p:spPr>
          <a:xfrm flipH="1">
            <a:off x="2408544" y="2985720"/>
            <a:ext cx="1188168" cy="0"/>
          </a:xfrm>
          <a:prstGeom prst="line">
            <a:avLst/>
          </a:prstGeom>
          <a:ln w="28575">
            <a:prstDash val="lgDash"/>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74AF0A2-A862-4F01-A4D9-547BF2291AE5}"/>
              </a:ext>
            </a:extLst>
          </p:cNvPr>
          <p:cNvSpPr txBox="1"/>
          <p:nvPr/>
        </p:nvSpPr>
        <p:spPr>
          <a:xfrm>
            <a:off x="4498108" y="6588890"/>
            <a:ext cx="695555" cy="369332"/>
          </a:xfrm>
          <a:prstGeom prst="rect">
            <a:avLst/>
          </a:prstGeom>
          <a:noFill/>
        </p:spPr>
        <p:txBody>
          <a:bodyPr wrap="square" rtlCol="0">
            <a:spAutoFit/>
          </a:bodyPr>
          <a:lstStyle/>
          <a:p>
            <a:pPr algn="l" rtl="0"/>
            <a:r>
              <a:rPr lang="en-US" dirty="0"/>
              <a:t>13</a:t>
            </a:r>
          </a:p>
        </p:txBody>
      </p:sp>
    </p:spTree>
    <p:extLst>
      <p:ext uri="{BB962C8B-B14F-4D97-AF65-F5344CB8AC3E}">
        <p14:creationId xmlns:p14="http://schemas.microsoft.com/office/powerpoint/2010/main" val="371310739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484" y="2268554"/>
            <a:ext cx="5652958"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marL="514350" indent="-514350" algn="l" rtl="0">
              <a:buFont typeface="+mj-lt"/>
              <a:buAutoNum type="arabicPeriod"/>
            </a:pPr>
            <a:r>
              <a:rPr lang="en-US" sz="3200" dirty="0">
                <a:solidFill>
                  <a:schemeClr val="lt1"/>
                </a:solidFill>
              </a:rPr>
              <a:t>Correction for floor thickness </a:t>
            </a:r>
          </a:p>
        </p:txBody>
      </p:sp>
      <p:sp>
        <p:nvSpPr>
          <p:cNvPr id="5" name="Rectangle 4"/>
          <p:cNvSpPr/>
          <p:nvPr/>
        </p:nvSpPr>
        <p:spPr>
          <a:xfrm>
            <a:off x="197484" y="2853329"/>
            <a:ext cx="8653780" cy="1047210"/>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The correction to the evaluated values at key points </a:t>
            </a:r>
            <a:r>
              <a:rPr lang="en-US" sz="2200" b="1" dirty="0">
                <a:solidFill>
                  <a:srgbClr val="000000"/>
                </a:solidFill>
                <a:latin typeface="Times New Roman" panose="02020603050405020304" pitchFamily="18" charset="0"/>
                <a:cs typeface="Times New Roman" panose="02020603050405020304" pitchFamily="18" charset="0"/>
              </a:rPr>
              <a:t>E and C </a:t>
            </a:r>
            <a:r>
              <a:rPr lang="en-US" sz="2200" dirty="0">
                <a:solidFill>
                  <a:srgbClr val="000000"/>
                </a:solidFill>
                <a:latin typeface="Times New Roman" panose="02020603050405020304" pitchFamily="18" charset="0"/>
                <a:cs typeface="Times New Roman" panose="02020603050405020304" pitchFamily="18" charset="0"/>
              </a:rPr>
              <a:t>that is applied considering a floor thickness</a:t>
            </a:r>
            <a:r>
              <a:rPr lang="en-US" sz="2200" b="1" dirty="0">
                <a:solidFill>
                  <a:srgbClr val="000000"/>
                </a:solidFill>
                <a:latin typeface="Times New Roman" panose="02020603050405020304" pitchFamily="18" charset="0"/>
                <a:cs typeface="Times New Roman" panose="02020603050405020304" pitchFamily="18" charset="0"/>
              </a:rPr>
              <a:t> t </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81F45D-FF20-4730-A294-8D517D8FC4EA}"/>
                  </a:ext>
                </a:extLst>
              </p:cNvPr>
              <p:cNvSpPr txBox="1"/>
              <p:nvPr/>
            </p:nvSpPr>
            <p:spPr>
              <a:xfrm>
                <a:off x="263003" y="5862682"/>
                <a:ext cx="3468146" cy="914400"/>
              </a:xfrm>
              <a:prstGeom prst="rect">
                <a:avLst/>
              </a:prstGeom>
              <a:noFill/>
              <a:ln>
                <a:solidFill>
                  <a:schemeClr val="tx1"/>
                </a:solidFill>
              </a:ln>
            </p:spPr>
            <p:txBody>
              <a:bodyPr wrap="square" lIns="0" tIns="0" rIns="0" bIns="0" rtlCol="0" anchor="ctr">
                <a:noAutofit/>
              </a:bodyPr>
              <a:lstStyle/>
              <a:p>
                <a:pPr algn="ctr" rtl="0"/>
                <a14:m>
                  <m:oMathPara xmlns:m="http://schemas.openxmlformats.org/officeDocument/2006/math">
                    <m:oMathParaPr>
                      <m:jc m:val="center"/>
                    </m:oMathParaPr>
                    <m:oMath xmlns:m="http://schemas.openxmlformats.org/officeDocument/2006/math">
                      <m:r>
                        <a:rPr lang="en-US" b="1" i="0" smtClean="0">
                          <a:latin typeface="Cambria Math" panose="02040503050406030204" pitchFamily="18" charset="0"/>
                        </a:rPr>
                        <m:t>𝐂𝐨𝐫𝐫</m:t>
                      </m:r>
                      <m:r>
                        <a:rPr lang="en-US" b="1" i="0" smtClean="0">
                          <a:latin typeface="Cambria Math" panose="02040503050406030204" pitchFamily="18" charset="0"/>
                        </a:rPr>
                        <m:t>.  </m:t>
                      </m:r>
                      <m:r>
                        <a:rPr lang="en-US" b="1" i="0" smtClean="0">
                          <a:latin typeface="Cambria Math" panose="02040503050406030204" pitchFamily="18" charset="0"/>
                        </a:rPr>
                        <m:t>𝐟𝐨𝐫</m:t>
                      </m:r>
                      <m:r>
                        <a:rPr lang="en-US" b="1" i="0" smtClean="0">
                          <a:latin typeface="Cambria Math" panose="02040503050406030204" pitchFamily="18" charset="0"/>
                        </a:rPr>
                        <m:t> </m:t>
                      </m:r>
                      <m:sSub>
                        <m:sSubPr>
                          <m:ctrlPr>
                            <a:rPr lang="en-US" b="1" i="1">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a:latin typeface="Cambria Math" panose="02040503050406030204" pitchFamily="18" charset="0"/>
                              <a:ea typeface="Cambria Math" panose="02040503050406030204" pitchFamily="18" charset="0"/>
                            </a:rPr>
                            <m:t>𝐄</m:t>
                          </m:r>
                        </m:sub>
                      </m:sSub>
                      <m:r>
                        <a:rPr lang="en-US" b="1" i="0" smtClean="0">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𝐃</m:t>
                              </m:r>
                            </m:sub>
                          </m:sSub>
                          <m:r>
                            <a:rPr lang="en-US" b="1" i="0"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m:t>
                              </m:r>
                            </m:sub>
                          </m:sSub>
                        </m:num>
                        <m:den>
                          <m:sSub>
                            <m:sSubPr>
                              <m:ctrlPr>
                                <a:rPr lang="en-US" b="1" i="1">
                                  <a:latin typeface="Cambria Math" panose="02040503050406030204" pitchFamily="18" charset="0"/>
                                  <a:ea typeface="Cambria Math" panose="02040503050406030204" pitchFamily="18" charset="0"/>
                                </a:rPr>
                              </m:ctrlPr>
                            </m:sSubPr>
                            <m:e>
                              <m:r>
                                <a:rPr lang="en-US" b="1">
                                  <a:latin typeface="Cambria Math" panose="02040503050406030204" pitchFamily="18" charset="0"/>
                                  <a:ea typeface="Cambria Math" panose="02040503050406030204" pitchFamily="18" charset="0"/>
                                </a:rPr>
                                <m:t>𝐝</m:t>
                              </m:r>
                            </m:e>
                            <m:sub>
                              <m:r>
                                <a:rPr lang="en-US" b="1">
                                  <a:latin typeface="Cambria Math" panose="02040503050406030204" pitchFamily="18" charset="0"/>
                                  <a:ea typeface="Cambria Math" panose="02040503050406030204" pitchFamily="18" charset="0"/>
                                </a:rPr>
                                <m:t>𝐨</m:t>
                              </m:r>
                            </m:sub>
                          </m:sSub>
                        </m:den>
                      </m:f>
                      <m:d>
                        <m:dPr>
                          <m:ctrlPr>
                            <a:rPr lang="en-US" b="1" i="1" smtClean="0">
                              <a:latin typeface="Cambria Math" panose="02040503050406030204" pitchFamily="18" charset="0"/>
                            </a:rPr>
                          </m:ctrlPr>
                        </m:dPr>
                        <m:e>
                          <m:r>
                            <a:rPr lang="en-US" b="1" i="0" smtClean="0">
                              <a:latin typeface="Cambria Math" panose="02040503050406030204" pitchFamily="18" charset="0"/>
                            </a:rPr>
                            <m:t>𝐭</m:t>
                          </m:r>
                        </m:e>
                      </m:d>
                    </m:oMath>
                  </m:oMathPara>
                </a14:m>
                <a:endParaRPr lang="en-US" b="1" dirty="0"/>
              </a:p>
            </p:txBody>
          </p:sp>
        </mc:Choice>
        <mc:Fallback xmlns="">
          <p:sp>
            <p:nvSpPr>
              <p:cNvPr id="22" name="TextBox 21">
                <a:extLst>
                  <a:ext uri="{FF2B5EF4-FFF2-40B4-BE49-F238E27FC236}">
                    <a16:creationId xmlns:a16="http://schemas.microsoft.com/office/drawing/2014/main" id="{E281F45D-FF20-4730-A294-8D517D8FC4EA}"/>
                  </a:ext>
                </a:extLst>
              </p:cNvPr>
              <p:cNvSpPr txBox="1">
                <a:spLocks noRot="1" noChangeAspect="1" noMove="1" noResize="1" noEditPoints="1" noAdjustHandles="1" noChangeArrowheads="1" noChangeShapeType="1" noTextEdit="1"/>
              </p:cNvSpPr>
              <p:nvPr/>
            </p:nvSpPr>
            <p:spPr>
              <a:xfrm>
                <a:off x="263003" y="5862682"/>
                <a:ext cx="3468146" cy="914400"/>
              </a:xfrm>
              <a:prstGeom prst="rect">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3C53195-FC74-48F2-BF57-A9545A3DAF6D}"/>
                  </a:ext>
                </a:extLst>
              </p:cNvPr>
              <p:cNvSpPr txBox="1"/>
              <p:nvPr/>
            </p:nvSpPr>
            <p:spPr>
              <a:xfrm>
                <a:off x="5459906" y="5862682"/>
                <a:ext cx="3468146" cy="914400"/>
              </a:xfrm>
              <a:prstGeom prst="rect">
                <a:avLst/>
              </a:prstGeom>
              <a:noFill/>
              <a:ln>
                <a:solidFill>
                  <a:schemeClr val="tx1"/>
                </a:solidFill>
              </a:ln>
            </p:spPr>
            <p:txBody>
              <a:bodyPr wrap="square" lIns="0" tIns="0" rIns="0" bIns="0" rtlCol="0" anchor="ctr">
                <a:noAutofit/>
              </a:bodyPr>
              <a:lstStyle/>
              <a:p>
                <a:pPr algn="ctr" rtl="0"/>
                <a14:m>
                  <m:oMathPara xmlns:m="http://schemas.openxmlformats.org/officeDocument/2006/math">
                    <m:oMathParaPr>
                      <m:jc m:val="center"/>
                    </m:oMathParaPr>
                    <m:oMath xmlns:m="http://schemas.openxmlformats.org/officeDocument/2006/math">
                      <m:r>
                        <a:rPr lang="en-US" b="1" i="0" smtClean="0">
                          <a:latin typeface="Cambria Math" panose="02040503050406030204" pitchFamily="18" charset="0"/>
                        </a:rPr>
                        <m:t>𝐂𝐨𝐫𝐫</m:t>
                      </m:r>
                      <m:r>
                        <a:rPr lang="en-US" b="1" i="0" smtClean="0">
                          <a:latin typeface="Cambria Math" panose="02040503050406030204" pitchFamily="18" charset="0"/>
                        </a:rPr>
                        <m:t>.  </m:t>
                      </m:r>
                      <m:r>
                        <a:rPr lang="en-US" b="1" i="0" smtClean="0">
                          <a:latin typeface="Cambria Math" panose="02040503050406030204" pitchFamily="18" charset="0"/>
                        </a:rPr>
                        <m:t>𝐟𝐨𝐫</m:t>
                      </m:r>
                      <m:r>
                        <a:rPr lang="en-US" b="1" i="0" smtClean="0">
                          <a:latin typeface="Cambria Math" panose="02040503050406030204" pitchFamily="18" charset="0"/>
                        </a:rPr>
                        <m:t> </m:t>
                      </m:r>
                      <m:sSub>
                        <m:sSubPr>
                          <m:ctrlPr>
                            <a:rPr lang="en-US" b="1" i="1">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sub>
                      </m:sSub>
                      <m:r>
                        <a:rPr lang="en-US" b="1" i="0" smtClean="0">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𝐃</m:t>
                              </m:r>
                            </m:sub>
                          </m:sSub>
                          <m:r>
                            <a:rPr lang="en-US" b="1" i="0"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sub>
                          </m:sSub>
                        </m:num>
                        <m:den>
                          <m:sSub>
                            <m:sSubPr>
                              <m:ctrlPr>
                                <a:rPr lang="en-US" b="1" i="1">
                                  <a:latin typeface="Cambria Math" panose="02040503050406030204" pitchFamily="18" charset="0"/>
                                  <a:ea typeface="Cambria Math" panose="02040503050406030204" pitchFamily="18" charset="0"/>
                                </a:rPr>
                              </m:ctrlPr>
                            </m:sSubPr>
                            <m:e>
                              <m:r>
                                <a:rPr lang="en-US" b="1">
                                  <a:latin typeface="Cambria Math" panose="02040503050406030204" pitchFamily="18" charset="0"/>
                                  <a:ea typeface="Cambria Math" panose="02040503050406030204" pitchFamily="18" charset="0"/>
                                </a:rPr>
                                <m:t>𝐝</m:t>
                              </m:r>
                            </m:e>
                            <m:sub>
                              <m:r>
                                <a:rPr lang="en-US" b="1">
                                  <a:latin typeface="Cambria Math" panose="02040503050406030204" pitchFamily="18" charset="0"/>
                                  <a:ea typeface="Cambria Math" panose="02040503050406030204" pitchFamily="18" charset="0"/>
                                </a:rPr>
                                <m:t>𝐨</m:t>
                              </m:r>
                            </m:sub>
                          </m:sSub>
                        </m:den>
                      </m:f>
                      <m:d>
                        <m:dPr>
                          <m:ctrlPr>
                            <a:rPr lang="en-US" b="1" i="1" smtClean="0">
                              <a:latin typeface="Cambria Math" panose="02040503050406030204" pitchFamily="18" charset="0"/>
                            </a:rPr>
                          </m:ctrlPr>
                        </m:dPr>
                        <m:e>
                          <m:r>
                            <a:rPr lang="en-US" b="1" i="0" smtClean="0">
                              <a:latin typeface="Cambria Math" panose="02040503050406030204" pitchFamily="18" charset="0"/>
                            </a:rPr>
                            <m:t>𝐭</m:t>
                          </m:r>
                        </m:e>
                      </m:d>
                    </m:oMath>
                  </m:oMathPara>
                </a14:m>
                <a:endParaRPr lang="en-US" b="1" dirty="0"/>
              </a:p>
            </p:txBody>
          </p:sp>
        </mc:Choice>
        <mc:Fallback xmlns="">
          <p:sp>
            <p:nvSpPr>
              <p:cNvPr id="24" name="TextBox 23">
                <a:extLst>
                  <a:ext uri="{FF2B5EF4-FFF2-40B4-BE49-F238E27FC236}">
                    <a16:creationId xmlns:a16="http://schemas.microsoft.com/office/drawing/2014/main" id="{13C53195-FC74-48F2-BF57-A9545A3DAF6D}"/>
                  </a:ext>
                </a:extLst>
              </p:cNvPr>
              <p:cNvSpPr txBox="1">
                <a:spLocks noRot="1" noChangeAspect="1" noMove="1" noResize="1" noEditPoints="1" noAdjustHandles="1" noChangeArrowheads="1" noChangeShapeType="1" noTextEdit="1"/>
              </p:cNvSpPr>
              <p:nvPr/>
            </p:nvSpPr>
            <p:spPr>
              <a:xfrm>
                <a:off x="5459906" y="5862682"/>
                <a:ext cx="3468146" cy="914400"/>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16" name="TextBox 15">
            <a:extLst>
              <a:ext uri="{FF2B5EF4-FFF2-40B4-BE49-F238E27FC236}">
                <a16:creationId xmlns:a16="http://schemas.microsoft.com/office/drawing/2014/main" id="{601D59FE-D664-460F-8C16-8043C88DE3E0}"/>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11" name="Straight Connector 10">
            <a:extLst>
              <a:ext uri="{FF2B5EF4-FFF2-40B4-BE49-F238E27FC236}">
                <a16:creationId xmlns:a16="http://schemas.microsoft.com/office/drawing/2014/main" id="{E9A5D8F1-6F9A-44DC-9B4C-F824E533404D}"/>
              </a:ext>
            </a:extLst>
          </p:cNvPr>
          <p:cNvCxnSpPr>
            <a:cxnSpLocks/>
          </p:cNvCxnSpPr>
          <p:nvPr/>
        </p:nvCxnSpPr>
        <p:spPr>
          <a:xfrm rot="5400000">
            <a:off x="3804097" y="554287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95848E3-D52D-4474-9BC9-ACCDC25BDBD1}"/>
                  </a:ext>
                </a:extLst>
              </p:cNvPr>
              <p:cNvSpPr txBox="1"/>
              <p:nvPr/>
            </p:nvSpPr>
            <p:spPr>
              <a:xfrm>
                <a:off x="4614954" y="4930836"/>
                <a:ext cx="34137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sub>
                      </m:sSub>
                    </m:oMath>
                  </m:oMathPara>
                </a14:m>
                <a:endParaRPr lang="en-US" b="1" dirty="0"/>
              </a:p>
            </p:txBody>
          </p:sp>
        </mc:Choice>
        <mc:Fallback xmlns="">
          <p:sp>
            <p:nvSpPr>
              <p:cNvPr id="12" name="TextBox 11">
                <a:extLst>
                  <a:ext uri="{FF2B5EF4-FFF2-40B4-BE49-F238E27FC236}">
                    <a16:creationId xmlns:a16="http://schemas.microsoft.com/office/drawing/2014/main" id="{F95848E3-D52D-4474-9BC9-ACCDC25BDBD1}"/>
                  </a:ext>
                </a:extLst>
              </p:cNvPr>
              <p:cNvSpPr txBox="1">
                <a:spLocks noRot="1" noChangeAspect="1" noMove="1" noResize="1" noEditPoints="1" noAdjustHandles="1" noChangeArrowheads="1" noChangeShapeType="1" noTextEdit="1"/>
              </p:cNvSpPr>
              <p:nvPr/>
            </p:nvSpPr>
            <p:spPr>
              <a:xfrm>
                <a:off x="4614954" y="4930836"/>
                <a:ext cx="341376" cy="276999"/>
              </a:xfrm>
              <a:prstGeom prst="rect">
                <a:avLst/>
              </a:prstGeom>
              <a:blipFill>
                <a:blip r:embed="rId4"/>
                <a:stretch>
                  <a:fillRect l="-21429" r="-714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EA654A-FFF6-4617-9859-E0F929443367}"/>
                  </a:ext>
                </a:extLst>
              </p:cNvPr>
              <p:cNvSpPr txBox="1"/>
              <p:nvPr/>
            </p:nvSpPr>
            <p:spPr>
              <a:xfrm>
                <a:off x="4031349" y="4935418"/>
                <a:ext cx="34137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m:t>
                          </m:r>
                        </m:sub>
                      </m:sSub>
                    </m:oMath>
                  </m:oMathPara>
                </a14:m>
                <a:endParaRPr lang="en-US" b="1" dirty="0"/>
              </a:p>
            </p:txBody>
          </p:sp>
        </mc:Choice>
        <mc:Fallback xmlns="">
          <p:sp>
            <p:nvSpPr>
              <p:cNvPr id="13" name="TextBox 12">
                <a:extLst>
                  <a:ext uri="{FF2B5EF4-FFF2-40B4-BE49-F238E27FC236}">
                    <a16:creationId xmlns:a16="http://schemas.microsoft.com/office/drawing/2014/main" id="{80EA654A-FFF6-4617-9859-E0F929443367}"/>
                  </a:ext>
                </a:extLst>
              </p:cNvPr>
              <p:cNvSpPr txBox="1">
                <a:spLocks noRot="1" noChangeAspect="1" noMove="1" noResize="1" noEditPoints="1" noAdjustHandles="1" noChangeArrowheads="1" noChangeShapeType="1" noTextEdit="1"/>
              </p:cNvSpPr>
              <p:nvPr/>
            </p:nvSpPr>
            <p:spPr>
              <a:xfrm>
                <a:off x="4031349" y="4935418"/>
                <a:ext cx="341376" cy="276999"/>
              </a:xfrm>
              <a:prstGeom prst="rect">
                <a:avLst/>
              </a:prstGeom>
              <a:blipFill>
                <a:blip r:embed="rId5"/>
                <a:stretch>
                  <a:fillRect l="-21429" r="-8929" b="-33333"/>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E34D50F6-DCCC-477E-9519-32D418B54B6E}"/>
              </a:ext>
            </a:extLst>
          </p:cNvPr>
          <p:cNvSpPr/>
          <p:nvPr/>
        </p:nvSpPr>
        <p:spPr>
          <a:xfrm>
            <a:off x="2837927" y="4256304"/>
            <a:ext cx="3468146" cy="596149"/>
          </a:xfrm>
          <a:prstGeom prst="rect">
            <a:avLst/>
          </a:prstGeom>
          <a:pattFill prst="ltUpDiag">
            <a:fgClr>
              <a:schemeClr val="accent1"/>
            </a:fgClr>
            <a:bgClr>
              <a:schemeClr val="bg1"/>
            </a:bgClr>
          </a:patt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8" name="Straight Connector 17">
            <a:extLst>
              <a:ext uri="{FF2B5EF4-FFF2-40B4-BE49-F238E27FC236}">
                <a16:creationId xmlns:a16="http://schemas.microsoft.com/office/drawing/2014/main" id="{D28AD9E7-916A-410C-A16D-998AD3344257}"/>
              </a:ext>
            </a:extLst>
          </p:cNvPr>
          <p:cNvCxnSpPr>
            <a:cxnSpLocks/>
          </p:cNvCxnSpPr>
          <p:nvPr/>
        </p:nvCxnSpPr>
        <p:spPr>
          <a:xfrm flipV="1">
            <a:off x="4488022" y="4293627"/>
            <a:ext cx="0" cy="54864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id="{71A61923-E842-4ED0-B7D8-3386841A1A90}"/>
              </a:ext>
            </a:extLst>
          </p:cNvPr>
          <p:cNvCxnSpPr>
            <a:cxnSpLocks/>
          </p:cNvCxnSpPr>
          <p:nvPr/>
        </p:nvCxnSpPr>
        <p:spPr>
          <a:xfrm flipV="1">
            <a:off x="5197155" y="4293627"/>
            <a:ext cx="0" cy="1935934"/>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93ECFB3-9791-4914-9260-74869240068F}"/>
                  </a:ext>
                </a:extLst>
              </p:cNvPr>
              <p:cNvSpPr txBox="1"/>
              <p:nvPr/>
            </p:nvSpPr>
            <p:spPr>
              <a:xfrm>
                <a:off x="5248535" y="5080019"/>
                <a:ext cx="286163" cy="373228"/>
              </a:xfrm>
              <a:prstGeom prst="rect">
                <a:avLst/>
              </a:prstGeom>
              <a:noFill/>
            </p:spPr>
            <p:txBody>
              <a:bodyPr wrap="square"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𝐝</m:t>
                          </m:r>
                        </m:e>
                        <m:sub>
                          <m:r>
                            <a:rPr lang="en-US" b="1" i="0" smtClean="0">
                              <a:latin typeface="Cambria Math" panose="02040503050406030204" pitchFamily="18" charset="0"/>
                              <a:ea typeface="Cambria Math" panose="02040503050406030204" pitchFamily="18" charset="0"/>
                            </a:rPr>
                            <m:t>𝐨</m:t>
                          </m:r>
                        </m:sub>
                      </m:sSub>
                    </m:oMath>
                  </m:oMathPara>
                </a14:m>
                <a:endParaRPr lang="en-US" b="1" dirty="0"/>
              </a:p>
            </p:txBody>
          </p:sp>
        </mc:Choice>
        <mc:Fallback xmlns="">
          <p:sp>
            <p:nvSpPr>
              <p:cNvPr id="21" name="TextBox 20">
                <a:extLst>
                  <a:ext uri="{FF2B5EF4-FFF2-40B4-BE49-F238E27FC236}">
                    <a16:creationId xmlns:a16="http://schemas.microsoft.com/office/drawing/2014/main" id="{593ECFB3-9791-4914-9260-74869240068F}"/>
                  </a:ext>
                </a:extLst>
              </p:cNvPr>
              <p:cNvSpPr txBox="1">
                <a:spLocks noRot="1" noChangeAspect="1" noMove="1" noResize="1" noEditPoints="1" noAdjustHandles="1" noChangeArrowheads="1" noChangeShapeType="1" noTextEdit="1"/>
              </p:cNvSpPr>
              <p:nvPr/>
            </p:nvSpPr>
            <p:spPr>
              <a:xfrm>
                <a:off x="5248535" y="5080019"/>
                <a:ext cx="286163" cy="373228"/>
              </a:xfrm>
              <a:prstGeom prst="rect">
                <a:avLst/>
              </a:prstGeom>
              <a:blipFill>
                <a:blip r:embed="rId6"/>
                <a:stretch>
                  <a:fillRect r="-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B3B8509-B592-464A-9B93-48128CFE6967}"/>
                  </a:ext>
                </a:extLst>
              </p:cNvPr>
              <p:cNvSpPr txBox="1"/>
              <p:nvPr/>
            </p:nvSpPr>
            <p:spPr>
              <a:xfrm>
                <a:off x="4319209" y="6331412"/>
                <a:ext cx="36862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𝐃</m:t>
                          </m:r>
                        </m:sub>
                      </m:sSub>
                    </m:oMath>
                  </m:oMathPara>
                </a14:m>
                <a:endParaRPr lang="en-US" b="1" dirty="0"/>
              </a:p>
            </p:txBody>
          </p:sp>
        </mc:Choice>
        <mc:Fallback xmlns="">
          <p:sp>
            <p:nvSpPr>
              <p:cNvPr id="23" name="TextBox 22">
                <a:extLst>
                  <a:ext uri="{FF2B5EF4-FFF2-40B4-BE49-F238E27FC236}">
                    <a16:creationId xmlns:a16="http://schemas.microsoft.com/office/drawing/2014/main" id="{EB3B8509-B592-464A-9B93-48128CFE6967}"/>
                  </a:ext>
                </a:extLst>
              </p:cNvPr>
              <p:cNvSpPr txBox="1">
                <a:spLocks noRot="1" noChangeAspect="1" noMove="1" noResize="1" noEditPoints="1" noAdjustHandles="1" noChangeArrowheads="1" noChangeShapeType="1" noTextEdit="1"/>
              </p:cNvSpPr>
              <p:nvPr/>
            </p:nvSpPr>
            <p:spPr>
              <a:xfrm>
                <a:off x="4319209" y="6331412"/>
                <a:ext cx="368626" cy="276999"/>
              </a:xfrm>
              <a:prstGeom prst="rect">
                <a:avLst/>
              </a:prstGeom>
              <a:blipFill>
                <a:blip r:embed="rId7"/>
                <a:stretch>
                  <a:fillRect l="-21667" r="-6667" b="-33333"/>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8AAAED8F-65B7-446D-A2BD-59F21AF79F01}"/>
              </a:ext>
            </a:extLst>
          </p:cNvPr>
          <p:cNvSpPr/>
          <p:nvPr/>
        </p:nvSpPr>
        <p:spPr>
          <a:xfrm>
            <a:off x="4605051" y="4309948"/>
            <a:ext cx="284052" cy="523220"/>
          </a:xfrm>
          <a:prstGeom prst="rect">
            <a:avLst/>
          </a:prstGeom>
          <a:noFill/>
        </p:spPr>
        <p:txBody>
          <a:bodyPr wrap="none">
            <a:spAutoFit/>
          </a:bodyPr>
          <a:lstStyle/>
          <a:p>
            <a:pPr algn="l" rtl="0"/>
            <a:r>
              <a:rPr lang="en-US" sz="2800" dirty="0">
                <a:solidFill>
                  <a:srgbClr val="000000"/>
                </a:solidFill>
                <a:effectLst>
                  <a:glow rad="317500">
                    <a:schemeClr val="bg1"/>
                  </a:glow>
                </a:effectLst>
                <a:latin typeface="Times New Roman" panose="02020603050405020304" pitchFamily="18" charset="0"/>
                <a:cs typeface="Times New Roman" panose="02020603050405020304" pitchFamily="18" charset="0"/>
              </a:rPr>
              <a:t>t</a:t>
            </a:r>
          </a:p>
        </p:txBody>
      </p:sp>
      <p:cxnSp>
        <p:nvCxnSpPr>
          <p:cNvPr id="17" name="Straight Connector 16">
            <a:extLst>
              <a:ext uri="{FF2B5EF4-FFF2-40B4-BE49-F238E27FC236}">
                <a16:creationId xmlns:a16="http://schemas.microsoft.com/office/drawing/2014/main" id="{5F58D4F7-5D9D-49E5-A88F-62866C4F658D}"/>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D14962D-2BB9-4BE6-98B8-6AFBC168DC72}"/>
              </a:ext>
            </a:extLst>
          </p:cNvPr>
          <p:cNvSpPr/>
          <p:nvPr/>
        </p:nvSpPr>
        <p:spPr>
          <a:xfrm>
            <a:off x="203135" y="400497"/>
            <a:ext cx="5269584"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l" rtl="0"/>
            <a:r>
              <a:rPr lang="en-US" sz="3200" dirty="0">
                <a:solidFill>
                  <a:schemeClr val="lt1"/>
                </a:solidFill>
              </a:rPr>
              <a:t>Corrections in Khosla’s theory </a:t>
            </a:r>
          </a:p>
        </p:txBody>
      </p:sp>
      <p:sp>
        <p:nvSpPr>
          <p:cNvPr id="26" name="Rectangle 25">
            <a:extLst>
              <a:ext uri="{FF2B5EF4-FFF2-40B4-BE49-F238E27FC236}">
                <a16:creationId xmlns:a16="http://schemas.microsoft.com/office/drawing/2014/main" id="{00192F80-FDE9-4F5A-9222-7E4FED7A8230}"/>
              </a:ext>
            </a:extLst>
          </p:cNvPr>
          <p:cNvSpPr/>
          <p:nvPr/>
        </p:nvSpPr>
        <p:spPr>
          <a:xfrm>
            <a:off x="203135" y="929289"/>
            <a:ext cx="8749032" cy="1047210"/>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The pressures obtained at the key points by considering simple profile are then corrected for the following:</a:t>
            </a:r>
          </a:p>
        </p:txBody>
      </p:sp>
    </p:spTree>
    <p:extLst>
      <p:ext uri="{BB962C8B-B14F-4D97-AF65-F5344CB8AC3E}">
        <p14:creationId xmlns:p14="http://schemas.microsoft.com/office/powerpoint/2010/main" val="140826445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84" y="56429"/>
            <a:ext cx="8849026"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marL="514350" indent="-514350" algn="l" rtl="0">
              <a:buFont typeface="+mj-lt"/>
              <a:buAutoNum type="arabicPeriod" startAt="2"/>
            </a:pPr>
            <a:r>
              <a:rPr lang="en-US" sz="3200" dirty="0">
                <a:solidFill>
                  <a:schemeClr val="lt1"/>
                </a:solidFill>
              </a:rPr>
              <a:t>Correction for mutual interference of sheet piles </a:t>
            </a:r>
          </a:p>
        </p:txBody>
      </p:sp>
      <p:sp>
        <p:nvSpPr>
          <p:cNvPr id="6" name="Rectangle 5"/>
          <p:cNvSpPr/>
          <p:nvPr/>
        </p:nvSpPr>
        <p:spPr>
          <a:xfrm>
            <a:off x="197484" y="652635"/>
            <a:ext cx="7360312" cy="539378"/>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The correction C for interference of one sheet pile on the other. </a:t>
            </a:r>
          </a:p>
        </p:txBody>
      </p:sp>
      <p:sp>
        <p:nvSpPr>
          <p:cNvPr id="3" name="Rectangle 2">
            <a:extLst>
              <a:ext uri="{FF2B5EF4-FFF2-40B4-BE49-F238E27FC236}">
                <a16:creationId xmlns:a16="http://schemas.microsoft.com/office/drawing/2014/main" id="{181F7D51-ADE1-41AF-8288-730221D8108B}"/>
              </a:ext>
            </a:extLst>
          </p:cNvPr>
          <p:cNvSpPr/>
          <p:nvPr/>
        </p:nvSpPr>
        <p:spPr>
          <a:xfrm>
            <a:off x="192048" y="1900138"/>
            <a:ext cx="8759904" cy="3078535"/>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Where,  </a:t>
            </a:r>
          </a:p>
          <a:p>
            <a:pPr marL="342900" indent="-342900" algn="just" rtl="0">
              <a:lnSpc>
                <a:spcPct val="150000"/>
              </a:lnSpc>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D = vertical distance measured from the key point to the bottom of the interfering sheet pile.</a:t>
            </a:r>
          </a:p>
          <a:p>
            <a:pPr marL="342900" indent="-342900" algn="just" rtl="0">
              <a:lnSpc>
                <a:spcPct val="150000"/>
              </a:lnSpc>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b′ = The horizontal distance between two pile lines </a:t>
            </a:r>
          </a:p>
          <a:p>
            <a:pPr marL="342900" indent="-342900" algn="just" rtl="0">
              <a:lnSpc>
                <a:spcPct val="150000"/>
              </a:lnSpc>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d = The depth of the pile on which the effect is considered  </a:t>
            </a:r>
          </a:p>
          <a:p>
            <a:pPr marL="342900" indent="-342900" algn="just" rtl="0">
              <a:lnSpc>
                <a:spcPct val="150000"/>
              </a:lnSpc>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b = Total floor length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CC9D29-AC88-45C8-84D3-9C6AC8029349}"/>
                  </a:ext>
                </a:extLst>
              </p:cNvPr>
              <p:cNvSpPr txBox="1"/>
              <p:nvPr/>
            </p:nvSpPr>
            <p:spPr>
              <a:xfrm>
                <a:off x="2919698" y="1365602"/>
                <a:ext cx="3575369" cy="914400"/>
              </a:xfrm>
              <a:prstGeom prst="rect">
                <a:avLst/>
              </a:prstGeom>
              <a:noFill/>
              <a:ln>
                <a:solidFill>
                  <a:schemeClr val="tx1"/>
                </a:solidFill>
              </a:ln>
            </p:spPr>
            <p:txBody>
              <a:bodyPr wrap="square" lIns="0" tIns="0" rIns="0" bIns="0" rtlCol="0" anchor="ctr">
                <a:noAutofit/>
              </a:bodyPr>
              <a:lstStyle/>
              <a:p>
                <a:pPr algn="ctr" rtl="0"/>
                <a14:m>
                  <m:oMathPara xmlns:m="http://schemas.openxmlformats.org/officeDocument/2006/math">
                    <m:oMathParaPr>
                      <m:jc m:val="center"/>
                    </m:oMathParaPr>
                    <m:oMath xmlns:m="http://schemas.openxmlformats.org/officeDocument/2006/math">
                      <m:r>
                        <a:rPr lang="en-US" b="1" i="0" smtClean="0">
                          <a:latin typeface="Cambria Math" panose="02040503050406030204" pitchFamily="18" charset="0"/>
                        </a:rPr>
                        <m:t>𝐂</m:t>
                      </m:r>
                      <m:r>
                        <a:rPr lang="en-US" b="1" i="0"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rPr>
                        <m:t>𝟎</m:t>
                      </m:r>
                      <m:r>
                        <a:rPr lang="en-US" b="1" i="0" smtClean="0">
                          <a:latin typeface="Cambria Math" panose="02040503050406030204" pitchFamily="18" charset="0"/>
                        </a:rPr>
                        <m:t>.</m:t>
                      </m:r>
                      <m:r>
                        <a:rPr lang="en-US" b="1" i="0" smtClean="0">
                          <a:latin typeface="Cambria Math" panose="02040503050406030204" pitchFamily="18" charset="0"/>
                        </a:rPr>
                        <m:t>𝟏𝟗</m:t>
                      </m:r>
                      <m:rad>
                        <m:radPr>
                          <m:degHide m:val="on"/>
                          <m:ctrlPr>
                            <a:rPr lang="en-US" b="1" i="1" smtClean="0">
                              <a:latin typeface="Cambria Math" panose="02040503050406030204" pitchFamily="18" charset="0"/>
                            </a:rPr>
                          </m:ctrlPr>
                        </m:radPr>
                        <m:deg/>
                        <m:e>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0" smtClean="0">
                                  <a:latin typeface="Cambria Math" panose="02040503050406030204" pitchFamily="18" charset="0"/>
                                </a:rPr>
                                <m:t>𝐃</m:t>
                              </m:r>
                            </m:num>
                            <m:den>
                              <m:sSup>
                                <m:sSupPr>
                                  <m:ctrlPr>
                                    <a:rPr lang="en-US" b="1" i="1" smtClean="0">
                                      <a:latin typeface="Cambria Math" panose="02040503050406030204" pitchFamily="18" charset="0"/>
                                    </a:rPr>
                                  </m:ctrlPr>
                                </m:sSupPr>
                                <m:e>
                                  <m:r>
                                    <a:rPr lang="en-US" b="1" i="0" smtClean="0">
                                      <a:latin typeface="Cambria Math" panose="02040503050406030204" pitchFamily="18" charset="0"/>
                                    </a:rPr>
                                    <m:t>𝐛</m:t>
                                  </m:r>
                                </m:e>
                                <m:sup>
                                  <m:r>
                                    <a:rPr lang="en-US" b="1" i="0" smtClean="0">
                                      <a:latin typeface="Cambria Math" panose="02040503050406030204" pitchFamily="18" charset="0"/>
                                    </a:rPr>
                                    <m:t>′</m:t>
                                  </m:r>
                                </m:sup>
                              </m:sSup>
                            </m:den>
                          </m:f>
                          <m:r>
                            <a:rPr lang="en-US" b="1" i="1" smtClean="0">
                              <a:latin typeface="Cambria Math" panose="02040503050406030204" pitchFamily="18" charset="0"/>
                            </a:rPr>
                            <m:t>   </m:t>
                          </m:r>
                        </m:e>
                      </m:rad>
                      <m:r>
                        <a:rPr lang="en-US" b="1" i="0" smtClean="0">
                          <a:latin typeface="Cambria Math" panose="02040503050406030204" pitchFamily="18" charset="0"/>
                        </a:rPr>
                        <m:t> </m:t>
                      </m:r>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0" smtClean="0">
                                  <a:latin typeface="Cambria Math" panose="02040503050406030204" pitchFamily="18" charset="0"/>
                                </a:rPr>
                                <m:t>𝐝</m:t>
                              </m:r>
                              <m:r>
                                <a:rPr lang="en-US" b="1" i="0" smtClean="0">
                                  <a:latin typeface="Cambria Math" panose="02040503050406030204" pitchFamily="18" charset="0"/>
                                </a:rPr>
                                <m:t>+</m:t>
                              </m:r>
                              <m:r>
                                <a:rPr lang="en-US" b="1" i="0" smtClean="0">
                                  <a:latin typeface="Cambria Math" panose="02040503050406030204" pitchFamily="18" charset="0"/>
                                </a:rPr>
                                <m:t>𝐃</m:t>
                              </m:r>
                            </m:num>
                            <m:den>
                              <m:r>
                                <a:rPr lang="en-US" b="1" i="0" smtClean="0">
                                  <a:latin typeface="Cambria Math" panose="02040503050406030204" pitchFamily="18" charset="0"/>
                                </a:rPr>
                                <m:t>𝐛</m:t>
                              </m:r>
                            </m:den>
                          </m:f>
                        </m:e>
                      </m:d>
                    </m:oMath>
                  </m:oMathPara>
                </a14:m>
                <a:endParaRPr lang="en-US" b="1" dirty="0"/>
              </a:p>
            </p:txBody>
          </p:sp>
        </mc:Choice>
        <mc:Fallback xmlns="">
          <p:sp>
            <p:nvSpPr>
              <p:cNvPr id="7" name="TextBox 6">
                <a:extLst>
                  <a:ext uri="{FF2B5EF4-FFF2-40B4-BE49-F238E27FC236}">
                    <a16:creationId xmlns:a16="http://schemas.microsoft.com/office/drawing/2014/main" id="{92CC9D29-AC88-45C8-84D3-9C6AC8029349}"/>
                  </a:ext>
                </a:extLst>
              </p:cNvPr>
              <p:cNvSpPr txBox="1">
                <a:spLocks noRot="1" noChangeAspect="1" noMove="1" noResize="1" noEditPoints="1" noAdjustHandles="1" noChangeArrowheads="1" noChangeShapeType="1" noTextEdit="1"/>
              </p:cNvSpPr>
              <p:nvPr/>
            </p:nvSpPr>
            <p:spPr>
              <a:xfrm>
                <a:off x="2919698" y="1365602"/>
                <a:ext cx="3575369" cy="914400"/>
              </a:xfrm>
              <a:prstGeom prst="rect">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65BFB00-4D71-4354-9D3B-6BE74C819A23}"/>
                  </a:ext>
                </a:extLst>
              </p:cNvPr>
              <p:cNvSpPr/>
              <p:nvPr/>
            </p:nvSpPr>
            <p:spPr>
              <a:xfrm>
                <a:off x="192049" y="5088197"/>
                <a:ext cx="8759903" cy="1555041"/>
              </a:xfrm>
              <a:prstGeom prst="rect">
                <a:avLst/>
              </a:prstGeom>
            </p:spPr>
            <p:txBody>
              <a:bodyPr wrap="square">
                <a:spAutoFit/>
              </a:bodyPr>
              <a:lstStyle/>
              <a:p>
                <a:pPr algn="just" rtl="0">
                  <a:lnSpc>
                    <a:spcPct val="150000"/>
                  </a:lnSpc>
                </a:pPr>
                <a:r>
                  <a:rPr lang="en-US" sz="2200" b="1" u="sng" dirty="0">
                    <a:solidFill>
                      <a:srgbClr val="000000"/>
                    </a:solidFill>
                    <a:latin typeface="Times New Roman" panose="02020603050405020304" pitchFamily="18" charset="0"/>
                    <a:cs typeface="Times New Roman" panose="02020603050405020304" pitchFamily="18" charset="0"/>
                  </a:rPr>
                  <a:t>Note:</a:t>
                </a:r>
                <a:r>
                  <a:rPr lang="en-US" sz="2200" b="1" dirty="0">
                    <a:solidFill>
                      <a:srgbClr val="000000"/>
                    </a:solidFill>
                    <a:latin typeface="Times New Roman" panose="02020603050405020304" pitchFamily="18" charset="0"/>
                    <a:cs typeface="Times New Roman" panose="02020603050405020304" pitchFamily="18" charset="0"/>
                  </a:rPr>
                  <a:t> Mutual Interference </a:t>
                </a:r>
                <a:r>
                  <a:rPr lang="en-US" sz="2200" dirty="0">
                    <a:solidFill>
                      <a:srgbClr val="000000"/>
                    </a:solidFill>
                    <a:latin typeface="Times New Roman" panose="02020603050405020304" pitchFamily="18" charset="0"/>
                    <a:cs typeface="Times New Roman" panose="02020603050405020304" pitchFamily="18" charset="0"/>
                  </a:rPr>
                  <a:t>corrections are: </a:t>
                </a:r>
              </a:p>
              <a:p>
                <a:pPr lvl="2" algn="just" rtl="0">
                  <a:lnSpc>
                    <a:spcPct val="150000"/>
                  </a:lnSpc>
                </a:pPr>
                <a:r>
                  <a:rPr lang="en-US" sz="2200" b="1" dirty="0">
                    <a:solidFill>
                      <a:srgbClr val="000000"/>
                    </a:solidFill>
                    <a:latin typeface="Times New Roman" panose="02020603050405020304" pitchFamily="18" charset="0"/>
                    <a:cs typeface="Times New Roman" panose="02020603050405020304" pitchFamily="18" charset="0"/>
                  </a:rPr>
                  <a:t>(+) for </a:t>
                </a:r>
                <a:r>
                  <a:rPr lang="en-US" sz="2200" dirty="0">
                    <a:solidFill>
                      <a:srgbClr val="000000"/>
                    </a:solidFill>
                    <a:latin typeface="Times New Roman" panose="02020603050405020304" pitchFamily="18" charset="0"/>
                    <a:cs typeface="Times New Roman" panose="02020603050405020304" pitchFamily="18" charset="0"/>
                  </a:rPr>
                  <a:t>points </a:t>
                </a:r>
                <a:r>
                  <a:rPr lang="en-US" sz="2200" b="1" dirty="0">
                    <a:solidFill>
                      <a:srgbClr val="000000"/>
                    </a:solidFill>
                    <a:latin typeface="Times New Roman" panose="02020603050405020304" pitchFamily="18" charset="0"/>
                    <a:cs typeface="Times New Roman" panose="02020603050405020304" pitchFamily="18" charset="0"/>
                  </a:rPr>
                  <a:t>(C) </a:t>
                </a:r>
              </a:p>
              <a:p>
                <a:pPr lvl="2" algn="just" rtl="0">
                  <a:lnSpc>
                    <a:spcPct val="150000"/>
                  </a:lnSpc>
                </a:pPr>
                <a:r>
                  <a:rPr lang="en-US" sz="2200" b="1" dirty="0">
                    <a:solidFill>
                      <a:srgbClr val="000000"/>
                    </a:solidFill>
                    <a:latin typeface="Times New Roman" panose="02020603050405020304" pitchFamily="18" charset="0"/>
                    <a:cs typeface="Times New Roman" panose="02020603050405020304" pitchFamily="18" charset="0"/>
                  </a:rPr>
                  <a:t>(</a:t>
                </a:r>
                <a14:m>
                  <m:oMath xmlns:m="http://schemas.openxmlformats.org/officeDocument/2006/math">
                    <m:r>
                      <a:rPr lang="en-US" sz="2200" b="1" i="1">
                        <a:solidFill>
                          <a:srgbClr val="000000"/>
                        </a:solidFill>
                        <a:latin typeface="Cambria Math" panose="02040503050406030204" pitchFamily="18" charset="0"/>
                        <a:cs typeface="Times New Roman" panose="02020603050405020304" pitchFamily="18" charset="0"/>
                      </a:rPr>
                      <m:t>−</m:t>
                    </m:r>
                  </m:oMath>
                </a14:m>
                <a:r>
                  <a:rPr lang="en-US" sz="2200" b="1" dirty="0">
                    <a:solidFill>
                      <a:srgbClr val="000000"/>
                    </a:solidFill>
                    <a:latin typeface="Times New Roman" panose="02020603050405020304" pitchFamily="18" charset="0"/>
                    <a:cs typeface="Times New Roman" panose="02020603050405020304" pitchFamily="18" charset="0"/>
                  </a:rPr>
                  <a:t>) for </a:t>
                </a:r>
                <a:r>
                  <a:rPr lang="en-US" sz="2200" dirty="0">
                    <a:solidFill>
                      <a:srgbClr val="000000"/>
                    </a:solidFill>
                    <a:latin typeface="Times New Roman" panose="02020603050405020304" pitchFamily="18" charset="0"/>
                    <a:cs typeface="Times New Roman" panose="02020603050405020304" pitchFamily="18" charset="0"/>
                  </a:rPr>
                  <a:t>points </a:t>
                </a:r>
                <a:r>
                  <a:rPr lang="en-US" sz="2200" b="1" dirty="0">
                    <a:solidFill>
                      <a:srgbClr val="000000"/>
                    </a:solidFill>
                    <a:latin typeface="Times New Roman" panose="02020603050405020304" pitchFamily="18" charset="0"/>
                    <a:cs typeface="Times New Roman" panose="02020603050405020304" pitchFamily="18" charset="0"/>
                  </a:rPr>
                  <a:t>(E)</a:t>
                </a:r>
                <a:endParaRPr lang="en-US" sz="22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A65BFB00-4D71-4354-9D3B-6BE74C819A23}"/>
                  </a:ext>
                </a:extLst>
              </p:cNvPr>
              <p:cNvSpPr>
                <a:spLocks noRot="1" noChangeAspect="1" noMove="1" noResize="1" noEditPoints="1" noAdjustHandles="1" noChangeArrowheads="1" noChangeShapeType="1" noTextEdit="1"/>
              </p:cNvSpPr>
              <p:nvPr/>
            </p:nvSpPr>
            <p:spPr>
              <a:xfrm>
                <a:off x="192049" y="5088197"/>
                <a:ext cx="8759903" cy="1555041"/>
              </a:xfrm>
              <a:prstGeom prst="rect">
                <a:avLst/>
              </a:prstGeom>
              <a:blipFill>
                <a:blip r:embed="rId3"/>
                <a:stretch>
                  <a:fillRect l="-905" b="-705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60981C5-A0A5-451F-8E9E-219A5D4EFC8A}"/>
              </a:ext>
            </a:extLst>
          </p:cNvPr>
          <p:cNvSpPr txBox="1"/>
          <p:nvPr/>
        </p:nvSpPr>
        <p:spPr>
          <a:xfrm>
            <a:off x="4498108" y="6588890"/>
            <a:ext cx="695555" cy="369332"/>
          </a:xfrm>
          <a:prstGeom prst="rect">
            <a:avLst/>
          </a:prstGeom>
          <a:noFill/>
        </p:spPr>
        <p:txBody>
          <a:bodyPr wrap="square" rtlCol="0">
            <a:spAutoFit/>
          </a:bodyPr>
          <a:lstStyle/>
          <a:p>
            <a:pPr algn="l" rtl="0"/>
            <a:r>
              <a:rPr lang="en-US" dirty="0"/>
              <a:t>14</a:t>
            </a:r>
          </a:p>
        </p:txBody>
      </p:sp>
    </p:spTree>
    <p:extLst>
      <p:ext uri="{BB962C8B-B14F-4D97-AF65-F5344CB8AC3E}">
        <p14:creationId xmlns:p14="http://schemas.microsoft.com/office/powerpoint/2010/main" val="416345968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2184413"/>
              </p:ext>
            </p:extLst>
          </p:nvPr>
        </p:nvGraphicFramePr>
        <p:xfrm>
          <a:off x="130628" y="38628"/>
          <a:ext cx="8864082" cy="6453615"/>
        </p:xfrm>
        <a:graphic>
          <a:graphicData uri="http://schemas.openxmlformats.org/drawingml/2006/table">
            <a:tbl>
              <a:tblPr firstRow="1" bandRow="1">
                <a:tableStyleId>{5C22544A-7EE6-4342-B048-85BDC9FD1C3A}</a:tableStyleId>
              </a:tblPr>
              <a:tblGrid>
                <a:gridCol w="2078838">
                  <a:extLst>
                    <a:ext uri="{9D8B030D-6E8A-4147-A177-3AD203B41FA5}">
                      <a16:colId xmlns:a16="http://schemas.microsoft.com/office/drawing/2014/main" val="27132632"/>
                    </a:ext>
                  </a:extLst>
                </a:gridCol>
                <a:gridCol w="6785244">
                  <a:extLst>
                    <a:ext uri="{9D8B030D-6E8A-4147-A177-3AD203B41FA5}">
                      <a16:colId xmlns:a16="http://schemas.microsoft.com/office/drawing/2014/main" val="20001"/>
                    </a:ext>
                  </a:extLst>
                </a:gridCol>
              </a:tblGrid>
              <a:tr h="1121862">
                <a:tc gridSpan="2">
                  <a:txBody>
                    <a:bodyPr/>
                    <a:lstStyle/>
                    <a:p>
                      <a:pPr marL="457192" marR="0" lvl="1" indent="0" algn="l" defTabSz="914382"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latin typeface="Times New Roman" panose="02020603050405020304" pitchFamily="18" charset="0"/>
                          <a:ea typeface="+mn-ea"/>
                          <a:cs typeface="Times New Roman" panose="02020603050405020304" pitchFamily="18" charset="0"/>
                        </a:rPr>
                        <a:t>Contents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000"/>
                  </a:ext>
                </a:extLst>
              </a:tr>
              <a:tr h="761679">
                <a:tc>
                  <a:txBody>
                    <a:bodyPr/>
                    <a:lstStyle/>
                    <a:p>
                      <a:pPr marL="0" marR="0" indent="0" algn="ctr"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Chapter 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rtl="0"/>
                      <a:r>
                        <a:rPr lang="en-US" sz="2400" b="0" kern="1200" dirty="0">
                          <a:solidFill>
                            <a:schemeClr val="tx1"/>
                          </a:solidFill>
                          <a:latin typeface="Times New Roman" panose="02020603050405020304" pitchFamily="18" charset="0"/>
                          <a:ea typeface="+mn-ea"/>
                          <a:cs typeface="Times New Roman" panose="02020603050405020304" pitchFamily="18" charset="0"/>
                        </a:rPr>
                        <a:t>Canal Design and Lining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61679">
                <a:tc>
                  <a:txBody>
                    <a:bodyPr/>
                    <a:lstStyle/>
                    <a:p>
                      <a:pPr marL="0" marR="0" indent="0" algn="ctr"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Chapter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192" marR="0" lvl="1" indent="0" algn="l"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Hydraulic Structures on Pervious Foundations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1679">
                <a:tc>
                  <a:txBody>
                    <a:bodyPr/>
                    <a:lstStyle/>
                    <a:p>
                      <a:pPr marL="0" marR="0" indent="0" algn="ctr"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Chapter 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192" marR="0" lvl="1" indent="0" algn="l"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Hydraulic Jump and Energy Dissipation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61679">
                <a:tc>
                  <a:txBody>
                    <a:bodyPr/>
                    <a:lstStyle/>
                    <a:p>
                      <a:pPr marL="0" marR="0" indent="0" algn="ctr"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Chapter 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192" marR="0" lvl="1" indent="0" algn="l"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Design of Main Canal Head Works</a:t>
                      </a:r>
                      <a:endParaRPr lang="ar-IQ" sz="2400" b="0" kern="1200" noProof="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411242"/>
                  </a:ext>
                </a:extLst>
              </a:tr>
              <a:tr h="761679">
                <a:tc>
                  <a:txBody>
                    <a:bodyPr/>
                    <a:lstStyle/>
                    <a:p>
                      <a:pPr marL="0" marR="0" indent="0" algn="ctr"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Chapter 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192" marR="0" lvl="1" indent="0" algn="l"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Drop or Fall Structures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2529024"/>
                  </a:ext>
                </a:extLst>
              </a:tr>
              <a:tr h="761679">
                <a:tc>
                  <a:txBody>
                    <a:bodyPr/>
                    <a:lstStyle/>
                    <a:p>
                      <a:pPr marL="0" marR="0" indent="0" algn="ctr"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Chapter 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192" marR="0" lvl="1" indent="0" algn="l"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Design of Dams and Reservoirs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5336143"/>
                  </a:ext>
                </a:extLst>
              </a:tr>
              <a:tr h="761679">
                <a:tc>
                  <a:txBody>
                    <a:bodyPr/>
                    <a:lstStyle/>
                    <a:p>
                      <a:pPr marL="0" marR="0" indent="0" algn="ctr"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Chapter 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192" marR="0" lvl="1" indent="0" algn="l" defTabSz="91438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Times New Roman" panose="02020603050405020304" pitchFamily="18" charset="0"/>
                          <a:ea typeface="+mn-ea"/>
                          <a:cs typeface="Times New Roman" panose="02020603050405020304" pitchFamily="18" charset="0"/>
                        </a:rPr>
                        <a:t>Spillways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74432"/>
                  </a:ext>
                </a:extLst>
              </a:tr>
            </a:tbl>
          </a:graphicData>
        </a:graphic>
      </p:graphicFrame>
      <p:sp>
        <p:nvSpPr>
          <p:cNvPr id="3" name="TextBox 2"/>
          <p:cNvSpPr txBox="1"/>
          <p:nvPr/>
        </p:nvSpPr>
        <p:spPr>
          <a:xfrm>
            <a:off x="4498109" y="6588890"/>
            <a:ext cx="397164" cy="369332"/>
          </a:xfrm>
          <a:prstGeom prst="rect">
            <a:avLst/>
          </a:prstGeom>
          <a:noFill/>
        </p:spPr>
        <p:txBody>
          <a:bodyPr wrap="square" rtlCol="0">
            <a:spAutoFit/>
          </a:bodyPr>
          <a:lstStyle/>
          <a:p>
            <a:pPr algn="l" rtl="0"/>
            <a:r>
              <a:rPr lang="en-US" dirty="0"/>
              <a:t>1</a:t>
            </a:r>
          </a:p>
        </p:txBody>
      </p:sp>
    </p:spTree>
    <p:extLst>
      <p:ext uri="{BB962C8B-B14F-4D97-AF65-F5344CB8AC3E}">
        <p14:creationId xmlns:p14="http://schemas.microsoft.com/office/powerpoint/2010/main" val="391685752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A47DC242-F03F-4ECF-AD6E-D537F9AD6BA6}"/>
              </a:ext>
            </a:extLst>
          </p:cNvPr>
          <p:cNvSpPr/>
          <p:nvPr/>
        </p:nvSpPr>
        <p:spPr>
          <a:xfrm flipV="1">
            <a:off x="988395" y="730276"/>
            <a:ext cx="2166673" cy="1434783"/>
          </a:xfrm>
          <a:custGeom>
            <a:avLst/>
            <a:gdLst>
              <a:gd name="connsiteX0" fmla="*/ 0 w 2166673"/>
              <a:gd name="connsiteY0" fmla="*/ 1434783 h 1434783"/>
              <a:gd name="connsiteX1" fmla="*/ 2166673 w 2166673"/>
              <a:gd name="connsiteY1" fmla="*/ 1434783 h 1434783"/>
              <a:gd name="connsiteX2" fmla="*/ 2166673 w 2166673"/>
              <a:gd name="connsiteY2" fmla="*/ 390821 h 1434783"/>
              <a:gd name="connsiteX3" fmla="*/ 1799809 w 2166673"/>
              <a:gd name="connsiteY3" fmla="*/ 390821 h 1434783"/>
              <a:gd name="connsiteX4" fmla="*/ 1408541 w 2166673"/>
              <a:gd name="connsiteY4" fmla="*/ 3801 h 1434783"/>
              <a:gd name="connsiteX5" fmla="*/ 1408541 w 2166673"/>
              <a:gd name="connsiteY5" fmla="*/ 390821 h 1434783"/>
              <a:gd name="connsiteX6" fmla="*/ 1407852 w 2166673"/>
              <a:gd name="connsiteY6" fmla="*/ 390821 h 1434783"/>
              <a:gd name="connsiteX7" fmla="*/ 1407852 w 2166673"/>
              <a:gd name="connsiteY7" fmla="*/ 0 h 1434783"/>
              <a:gd name="connsiteX8" fmla="*/ 0 w 2166673"/>
              <a:gd name="connsiteY8" fmla="*/ 0 h 14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673" h="1434783">
                <a:moveTo>
                  <a:pt x="0" y="1434783"/>
                </a:moveTo>
                <a:lnTo>
                  <a:pt x="2166673" y="1434783"/>
                </a:lnTo>
                <a:lnTo>
                  <a:pt x="2166673" y="390821"/>
                </a:lnTo>
                <a:lnTo>
                  <a:pt x="1799809" y="390821"/>
                </a:lnTo>
                <a:lnTo>
                  <a:pt x="1408541" y="3801"/>
                </a:lnTo>
                <a:lnTo>
                  <a:pt x="1408541" y="390821"/>
                </a:lnTo>
                <a:lnTo>
                  <a:pt x="1407852" y="390821"/>
                </a:lnTo>
                <a:lnTo>
                  <a:pt x="1407852" y="0"/>
                </a:lnTo>
                <a:lnTo>
                  <a:pt x="0" y="0"/>
                </a:lnTo>
                <a:close/>
              </a:path>
            </a:pathLst>
          </a:custGeom>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EEEA0A4-E96C-4C4E-81D7-CA0F0D4B03FE}"/>
              </a:ext>
            </a:extLst>
          </p:cNvPr>
          <p:cNvCxnSpPr>
            <a:cxnSpLocks/>
          </p:cNvCxnSpPr>
          <p:nvPr/>
        </p:nvCxnSpPr>
        <p:spPr>
          <a:xfrm>
            <a:off x="977460" y="707720"/>
            <a:ext cx="2205601" cy="0"/>
          </a:xfrm>
          <a:prstGeom prst="lin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401F2759-7D35-4E4F-B746-8CB1A4A59DDA}"/>
              </a:ext>
            </a:extLst>
          </p:cNvPr>
          <p:cNvCxnSpPr>
            <a:cxnSpLocks/>
          </p:cNvCxnSpPr>
          <p:nvPr/>
        </p:nvCxnSpPr>
        <p:spPr>
          <a:xfrm>
            <a:off x="3183061" y="707720"/>
            <a:ext cx="0" cy="1062756"/>
          </a:xfrm>
          <a:prstGeom prst="lin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60" name="Group 59">
            <a:extLst>
              <a:ext uri="{FF2B5EF4-FFF2-40B4-BE49-F238E27FC236}">
                <a16:creationId xmlns:a16="http://schemas.microsoft.com/office/drawing/2014/main" id="{4F4E6460-AD7F-4DC3-8CDB-6CD995026649}"/>
              </a:ext>
            </a:extLst>
          </p:cNvPr>
          <p:cNvGrpSpPr/>
          <p:nvPr/>
        </p:nvGrpSpPr>
        <p:grpSpPr>
          <a:xfrm>
            <a:off x="945504" y="1774659"/>
            <a:ext cx="7625597" cy="3274504"/>
            <a:chOff x="544287" y="3491493"/>
            <a:chExt cx="7625597" cy="3274504"/>
          </a:xfrm>
        </p:grpSpPr>
        <p:cxnSp>
          <p:nvCxnSpPr>
            <p:cNvPr id="61" name="Straight Connector 60">
              <a:extLst>
                <a:ext uri="{FF2B5EF4-FFF2-40B4-BE49-F238E27FC236}">
                  <a16:creationId xmlns:a16="http://schemas.microsoft.com/office/drawing/2014/main" id="{08FD7566-E983-4837-820F-4A7DFE855E47}"/>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C5CE43-9C27-4CC3-99B2-7868A224533D}"/>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CD1394-B810-4C41-8893-C1A08C33A4C4}"/>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30983B-3BB2-4B49-85D3-D5955F801FCE}"/>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8D33ED-EC8F-4EF3-950D-05A31C4958D0}"/>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99B707B-2D51-47C8-9AEE-322F5D533334}"/>
                </a:ext>
              </a:extLst>
            </p:cNvPr>
            <p:cNvCxnSpPr>
              <a:cxnSpLocks/>
            </p:cNvCxnSpPr>
            <p:nvPr/>
          </p:nvCxnSpPr>
          <p:spPr>
            <a:xfrm rot="5400000">
              <a:off x="100062" y="485339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3F32453A-D110-4AF5-98CC-801D15E3F85C}"/>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7905241-FD31-4B4C-AD56-36E2E4BD86C6}"/>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DB3D90-C016-41A4-872E-14E4BB84EE4A}"/>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460E2D0-6D75-4A33-B812-51459A0385B6}"/>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DE7B03-FEDB-4943-AC16-B085C97413BA}"/>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FA101C-AA59-45B5-B235-6985A6F22230}"/>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8F5F48-D07C-4006-8032-CDFB2D32412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7F112F-7AFC-4C64-82B2-93AC54B54CE2}"/>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0CE200FB-CAE3-47FB-B203-FD069130CB59}"/>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9068F79-7022-4A2C-B87A-9D01A25C1CC9}"/>
                  </a:ext>
                </a:extLst>
              </p:cNvPr>
              <p:cNvSpPr txBox="1"/>
              <p:nvPr/>
            </p:nvSpPr>
            <p:spPr>
              <a:xfrm>
                <a:off x="1269583" y="2488967"/>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0">
                              <a:solidFill>
                                <a:srgbClr val="FF0000"/>
                              </a:solidFill>
                              <a:latin typeface="Cambria Math" panose="02040503050406030204" pitchFamily="18" charset="0"/>
                              <a:ea typeface="Cambria Math" panose="02040503050406030204" pitchFamily="18" charset="0"/>
                            </a:rPr>
                            <m:t>𝛟</m:t>
                          </m:r>
                        </m:e>
                        <m:sub>
                          <m:r>
                            <a:rPr lang="en-US" b="1" i="0" smtClean="0">
                              <a:solidFill>
                                <a:srgbClr val="FF0000"/>
                              </a:solidFill>
                              <a:latin typeface="Cambria Math" panose="02040503050406030204" pitchFamily="18" charset="0"/>
                              <a:ea typeface="Cambria Math" panose="02040503050406030204" pitchFamily="18" charset="0"/>
                            </a:rPr>
                            <m:t>𝐂</m:t>
                          </m:r>
                          <m:r>
                            <a:rPr lang="en-US" b="1" i="0" smtClean="0">
                              <a:solidFill>
                                <a:srgbClr val="FF0000"/>
                              </a:solidFill>
                              <a:latin typeface="Cambria Math" panose="02040503050406030204" pitchFamily="18" charset="0"/>
                            </a:rPr>
                            <m:t>𝟏</m:t>
                          </m:r>
                        </m:sub>
                      </m:sSub>
                    </m:oMath>
                  </m:oMathPara>
                </a14:m>
                <a:endParaRPr lang="en-US" b="1" dirty="0">
                  <a:solidFill>
                    <a:srgbClr val="FF0000"/>
                  </a:solidFill>
                </a:endParaRPr>
              </a:p>
            </p:txBody>
          </p:sp>
        </mc:Choice>
        <mc:Fallback xmlns="">
          <p:sp>
            <p:nvSpPr>
              <p:cNvPr id="85" name="TextBox 84">
                <a:extLst>
                  <a:ext uri="{FF2B5EF4-FFF2-40B4-BE49-F238E27FC236}">
                    <a16:creationId xmlns:a16="http://schemas.microsoft.com/office/drawing/2014/main" id="{39068F79-7022-4A2C-B87A-9D01A25C1CC9}"/>
                  </a:ext>
                </a:extLst>
              </p:cNvPr>
              <p:cNvSpPr txBox="1">
                <a:spLocks noRot="1" noChangeAspect="1" noMove="1" noResize="1" noEditPoints="1" noAdjustHandles="1" noChangeArrowheads="1" noChangeShapeType="1" noTextEdit="1"/>
              </p:cNvSpPr>
              <p:nvPr/>
            </p:nvSpPr>
            <p:spPr>
              <a:xfrm>
                <a:off x="1269583" y="2488967"/>
                <a:ext cx="442365" cy="276999"/>
              </a:xfrm>
              <a:prstGeom prst="rect">
                <a:avLst/>
              </a:prstGeom>
              <a:blipFill>
                <a:blip r:embed="rId2"/>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12B29B1-A008-476E-8566-D4786F509AE2}"/>
                  </a:ext>
                </a:extLst>
              </p:cNvPr>
              <p:cNvSpPr txBox="1"/>
              <p:nvPr/>
            </p:nvSpPr>
            <p:spPr>
              <a:xfrm>
                <a:off x="4635972" y="3717208"/>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ea typeface="Cambria Math" panose="02040503050406030204" pitchFamily="18" charset="0"/>
                            </a:rPr>
                            <m:t>𝛟</m:t>
                          </m:r>
                        </m:e>
                        <m:sub>
                          <m:r>
                            <a:rPr lang="en-US" b="1" i="0" smtClean="0">
                              <a:solidFill>
                                <a:schemeClr val="tx1"/>
                              </a:solidFill>
                              <a:latin typeface="Cambria Math" panose="02040503050406030204" pitchFamily="18" charset="0"/>
                              <a:ea typeface="Cambria Math" panose="02040503050406030204" pitchFamily="18" charset="0"/>
                            </a:rPr>
                            <m:t>𝐂</m:t>
                          </m:r>
                          <m:r>
                            <a:rPr lang="en-US" b="1" i="1" smtClean="0">
                              <a:solidFill>
                                <a:schemeClr val="tx1"/>
                              </a:solidFill>
                              <a:latin typeface="Cambria Math" panose="02040503050406030204" pitchFamily="18" charset="0"/>
                              <a:ea typeface="Cambria Math" panose="02040503050406030204" pitchFamily="18" charset="0"/>
                            </a:rPr>
                            <m:t>𝟐</m:t>
                          </m:r>
                        </m:sub>
                      </m:sSub>
                    </m:oMath>
                  </m:oMathPara>
                </a14:m>
                <a:endParaRPr lang="en-US" b="1" dirty="0">
                  <a:solidFill>
                    <a:schemeClr val="tx1"/>
                  </a:solidFill>
                </a:endParaRPr>
              </a:p>
            </p:txBody>
          </p:sp>
        </mc:Choice>
        <mc:Fallback xmlns="">
          <p:sp>
            <p:nvSpPr>
              <p:cNvPr id="86" name="TextBox 85">
                <a:extLst>
                  <a:ext uri="{FF2B5EF4-FFF2-40B4-BE49-F238E27FC236}">
                    <a16:creationId xmlns:a16="http://schemas.microsoft.com/office/drawing/2014/main" id="{512B29B1-A008-476E-8566-D4786F509AE2}"/>
                  </a:ext>
                </a:extLst>
              </p:cNvPr>
              <p:cNvSpPr txBox="1">
                <a:spLocks noRot="1" noChangeAspect="1" noMove="1" noResize="1" noEditPoints="1" noAdjustHandles="1" noChangeArrowheads="1" noChangeShapeType="1" noTextEdit="1"/>
              </p:cNvSpPr>
              <p:nvPr/>
            </p:nvSpPr>
            <p:spPr>
              <a:xfrm>
                <a:off x="4635972" y="3717208"/>
                <a:ext cx="442365" cy="276999"/>
              </a:xfrm>
              <a:prstGeom prst="rect">
                <a:avLst/>
              </a:prstGeom>
              <a:blipFill>
                <a:blip r:embed="rId3"/>
                <a:stretch>
                  <a:fillRect l="-16438" r="-547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DFD035E-E7A1-4EDB-AC3B-DC0025F09DBC}"/>
                  </a:ext>
                </a:extLst>
              </p:cNvPr>
              <p:cNvSpPr txBox="1"/>
              <p:nvPr/>
            </p:nvSpPr>
            <p:spPr>
              <a:xfrm>
                <a:off x="8378439" y="3446817"/>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𝟑</m:t>
                          </m:r>
                        </m:sub>
                      </m:sSub>
                    </m:oMath>
                  </m:oMathPara>
                </a14:m>
                <a:endParaRPr lang="en-US" b="1" dirty="0"/>
              </a:p>
            </p:txBody>
          </p:sp>
        </mc:Choice>
        <mc:Fallback xmlns="">
          <p:sp>
            <p:nvSpPr>
              <p:cNvPr id="87" name="TextBox 86">
                <a:extLst>
                  <a:ext uri="{FF2B5EF4-FFF2-40B4-BE49-F238E27FC236}">
                    <a16:creationId xmlns:a16="http://schemas.microsoft.com/office/drawing/2014/main" id="{1DFD035E-E7A1-4EDB-AC3B-DC0025F09DBC}"/>
                  </a:ext>
                </a:extLst>
              </p:cNvPr>
              <p:cNvSpPr txBox="1">
                <a:spLocks noRot="1" noChangeAspect="1" noMove="1" noResize="1" noEditPoints="1" noAdjustHandles="1" noChangeArrowheads="1" noChangeShapeType="1" noTextEdit="1"/>
              </p:cNvSpPr>
              <p:nvPr/>
            </p:nvSpPr>
            <p:spPr>
              <a:xfrm>
                <a:off x="8378439" y="3446817"/>
                <a:ext cx="442365" cy="276999"/>
              </a:xfrm>
              <a:prstGeom prst="rect">
                <a:avLst/>
              </a:prstGeom>
              <a:blipFill>
                <a:blip r:embed="rId4"/>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ED74B90E-4BB0-49C0-B752-96A3EB10AA4D}"/>
                  </a:ext>
                </a:extLst>
              </p:cNvPr>
              <p:cNvSpPr txBox="1"/>
              <p:nvPr/>
            </p:nvSpPr>
            <p:spPr>
              <a:xfrm>
                <a:off x="685978" y="2493549"/>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m:t>
                          </m:r>
                          <m:r>
                            <a:rPr lang="en-US" b="1" i="0" smtClean="0">
                              <a:latin typeface="Cambria Math" panose="02040503050406030204" pitchFamily="18" charset="0"/>
                            </a:rPr>
                            <m:t>𝟏</m:t>
                          </m:r>
                        </m:sub>
                      </m:sSub>
                    </m:oMath>
                  </m:oMathPara>
                </a14:m>
                <a:endParaRPr lang="en-US" b="1" dirty="0"/>
              </a:p>
            </p:txBody>
          </p:sp>
        </mc:Choice>
        <mc:Fallback xmlns="">
          <p:sp>
            <p:nvSpPr>
              <p:cNvPr id="88" name="TextBox 87">
                <a:extLst>
                  <a:ext uri="{FF2B5EF4-FFF2-40B4-BE49-F238E27FC236}">
                    <a16:creationId xmlns:a16="http://schemas.microsoft.com/office/drawing/2014/main" id="{ED74B90E-4BB0-49C0-B752-96A3EB10AA4D}"/>
                  </a:ext>
                </a:extLst>
              </p:cNvPr>
              <p:cNvSpPr txBox="1">
                <a:spLocks noRot="1" noChangeAspect="1" noMove="1" noResize="1" noEditPoints="1" noAdjustHandles="1" noChangeArrowheads="1" noChangeShapeType="1" noTextEdit="1"/>
              </p:cNvSpPr>
              <p:nvPr/>
            </p:nvSpPr>
            <p:spPr>
              <a:xfrm>
                <a:off x="685978" y="2493549"/>
                <a:ext cx="442365" cy="276999"/>
              </a:xfrm>
              <a:prstGeom prst="rect">
                <a:avLst/>
              </a:prstGeom>
              <a:blipFill>
                <a:blip r:embed="rId5"/>
                <a:stretch>
                  <a:fillRect l="-18056" r="-6944"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A353F22D-26EC-4C0D-973F-E7DBDB109367}"/>
                  </a:ext>
                </a:extLst>
              </p:cNvPr>
              <p:cNvSpPr txBox="1"/>
              <p:nvPr/>
            </p:nvSpPr>
            <p:spPr>
              <a:xfrm>
                <a:off x="4052367" y="3721790"/>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ea typeface="Cambria Math" panose="02040503050406030204" pitchFamily="18" charset="0"/>
                            </a:rPr>
                            <m:t>𝛟</m:t>
                          </m:r>
                        </m:e>
                        <m:sub>
                          <m:r>
                            <a:rPr lang="en-US" b="1" i="0" smtClean="0">
                              <a:solidFill>
                                <a:schemeClr val="tx1"/>
                              </a:solidFill>
                              <a:latin typeface="Cambria Math" panose="02040503050406030204" pitchFamily="18" charset="0"/>
                              <a:ea typeface="Cambria Math" panose="02040503050406030204" pitchFamily="18" charset="0"/>
                            </a:rPr>
                            <m:t>𝐄𝟐</m:t>
                          </m:r>
                        </m:sub>
                      </m:sSub>
                    </m:oMath>
                  </m:oMathPara>
                </a14:m>
                <a:endParaRPr lang="en-US" b="1" dirty="0">
                  <a:solidFill>
                    <a:schemeClr val="tx1"/>
                  </a:solidFill>
                </a:endParaRPr>
              </a:p>
            </p:txBody>
          </p:sp>
        </mc:Choice>
        <mc:Fallback xmlns="">
          <p:sp>
            <p:nvSpPr>
              <p:cNvPr id="89" name="TextBox 88">
                <a:extLst>
                  <a:ext uri="{FF2B5EF4-FFF2-40B4-BE49-F238E27FC236}">
                    <a16:creationId xmlns:a16="http://schemas.microsoft.com/office/drawing/2014/main" id="{A353F22D-26EC-4C0D-973F-E7DBDB109367}"/>
                  </a:ext>
                </a:extLst>
              </p:cNvPr>
              <p:cNvSpPr txBox="1">
                <a:spLocks noRot="1" noChangeAspect="1" noMove="1" noResize="1" noEditPoints="1" noAdjustHandles="1" noChangeArrowheads="1" noChangeShapeType="1" noTextEdit="1"/>
              </p:cNvSpPr>
              <p:nvPr/>
            </p:nvSpPr>
            <p:spPr>
              <a:xfrm>
                <a:off x="4052367" y="3721790"/>
                <a:ext cx="442365" cy="276999"/>
              </a:xfrm>
              <a:prstGeom prst="rect">
                <a:avLst/>
              </a:prstGeom>
              <a:blipFill>
                <a:blip r:embed="rId6"/>
                <a:stretch>
                  <a:fillRect l="-18056" r="-694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39F7BF23-A13A-4AD9-839C-1AF33315A5C7}"/>
                  </a:ext>
                </a:extLst>
              </p:cNvPr>
              <p:cNvSpPr txBox="1"/>
              <p:nvPr/>
            </p:nvSpPr>
            <p:spPr>
              <a:xfrm>
                <a:off x="7794834" y="3451399"/>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ea typeface="Cambria Math" panose="02040503050406030204" pitchFamily="18" charset="0"/>
                            </a:rPr>
                            <m:t>𝛟</m:t>
                          </m:r>
                        </m:e>
                        <m:sub>
                          <m:r>
                            <a:rPr lang="en-US" b="1" i="0" smtClean="0">
                              <a:solidFill>
                                <a:schemeClr val="tx1"/>
                              </a:solidFill>
                              <a:latin typeface="Cambria Math" panose="02040503050406030204" pitchFamily="18" charset="0"/>
                              <a:ea typeface="Cambria Math" panose="02040503050406030204" pitchFamily="18" charset="0"/>
                            </a:rPr>
                            <m:t>𝐄𝟑</m:t>
                          </m:r>
                        </m:sub>
                      </m:sSub>
                    </m:oMath>
                  </m:oMathPara>
                </a14:m>
                <a:endParaRPr lang="en-US" b="1" dirty="0">
                  <a:solidFill>
                    <a:schemeClr val="tx1"/>
                  </a:solidFill>
                </a:endParaRPr>
              </a:p>
            </p:txBody>
          </p:sp>
        </mc:Choice>
        <mc:Fallback xmlns="">
          <p:sp>
            <p:nvSpPr>
              <p:cNvPr id="90" name="TextBox 89">
                <a:extLst>
                  <a:ext uri="{FF2B5EF4-FFF2-40B4-BE49-F238E27FC236}">
                    <a16:creationId xmlns:a16="http://schemas.microsoft.com/office/drawing/2014/main" id="{39F7BF23-A13A-4AD9-839C-1AF33315A5C7}"/>
                  </a:ext>
                </a:extLst>
              </p:cNvPr>
              <p:cNvSpPr txBox="1">
                <a:spLocks noRot="1" noChangeAspect="1" noMove="1" noResize="1" noEditPoints="1" noAdjustHandles="1" noChangeArrowheads="1" noChangeShapeType="1" noTextEdit="1"/>
              </p:cNvSpPr>
              <p:nvPr/>
            </p:nvSpPr>
            <p:spPr>
              <a:xfrm>
                <a:off x="7794834" y="3451399"/>
                <a:ext cx="442365" cy="276999"/>
              </a:xfrm>
              <a:prstGeom prst="rect">
                <a:avLst/>
              </a:prstGeom>
              <a:blipFill>
                <a:blip r:embed="rId7"/>
                <a:stretch>
                  <a:fillRect l="-18056" r="-6944" b="-32609"/>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68A559A8-8641-473D-A264-F73D5A58D80E}"/>
              </a:ext>
            </a:extLst>
          </p:cNvPr>
          <p:cNvCxnSpPr>
            <a:cxnSpLocks/>
          </p:cNvCxnSpPr>
          <p:nvPr/>
        </p:nvCxnSpPr>
        <p:spPr>
          <a:xfrm flipH="1" flipV="1">
            <a:off x="954835" y="5436572"/>
            <a:ext cx="7606935"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3" name="Rectangle 32">
            <a:extLst>
              <a:ext uri="{FF2B5EF4-FFF2-40B4-BE49-F238E27FC236}">
                <a16:creationId xmlns:a16="http://schemas.microsoft.com/office/drawing/2014/main" id="{EA471317-DB32-422E-9EEB-90575978CE8A}"/>
              </a:ext>
            </a:extLst>
          </p:cNvPr>
          <p:cNvSpPr/>
          <p:nvPr/>
        </p:nvSpPr>
        <p:spPr>
          <a:xfrm>
            <a:off x="4415546" y="5268139"/>
            <a:ext cx="312906" cy="369332"/>
          </a:xfrm>
          <a:prstGeom prst="rect">
            <a:avLst/>
          </a:prstGeom>
          <a:solidFill>
            <a:schemeClr val="bg1"/>
          </a:solidFill>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b</a:t>
            </a:r>
          </a:p>
        </p:txBody>
      </p:sp>
      <p:cxnSp>
        <p:nvCxnSpPr>
          <p:cNvPr id="34" name="Straight Connector 33">
            <a:extLst>
              <a:ext uri="{FF2B5EF4-FFF2-40B4-BE49-F238E27FC236}">
                <a16:creationId xmlns:a16="http://schemas.microsoft.com/office/drawing/2014/main" id="{628904A9-EA1F-48DC-9AA1-EB4A2562AE14}"/>
              </a:ext>
            </a:extLst>
          </p:cNvPr>
          <p:cNvCxnSpPr>
            <a:cxnSpLocks/>
          </p:cNvCxnSpPr>
          <p:nvPr/>
        </p:nvCxnSpPr>
        <p:spPr>
          <a:xfrm flipH="1">
            <a:off x="1187080" y="4518033"/>
            <a:ext cx="3307652"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41FAB58-58B1-497F-9F79-60D6128B0422}"/>
                  </a:ext>
                </a:extLst>
              </p:cNvPr>
              <p:cNvSpPr/>
              <p:nvPr/>
            </p:nvSpPr>
            <p:spPr>
              <a:xfrm>
                <a:off x="2693438" y="4333367"/>
                <a:ext cx="450701"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sSup>
                        <m:sSupPr>
                          <m:ctrlPr>
                            <a:rPr lang="en-US" b="1" i="1" smtClean="0">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𝐛</m:t>
                          </m:r>
                        </m:e>
                        <m:sup>
                          <m:r>
                            <a:rPr lang="en-US" b="1">
                              <a:solidFill>
                                <a:schemeClr val="tx1"/>
                              </a:solidFill>
                              <a:latin typeface="Cambria Math" panose="02040503050406030204" pitchFamily="18" charset="0"/>
                            </a:rPr>
                            <m:t>′</m:t>
                          </m:r>
                        </m:sup>
                      </m:sSup>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E41FAB58-58B1-497F-9F79-60D6128B0422}"/>
                  </a:ext>
                </a:extLst>
              </p:cNvPr>
              <p:cNvSpPr>
                <a:spLocks noRot="1" noChangeAspect="1" noMove="1" noResize="1" noEditPoints="1" noAdjustHandles="1" noChangeArrowheads="1" noChangeShapeType="1" noTextEdit="1"/>
              </p:cNvSpPr>
              <p:nvPr/>
            </p:nvSpPr>
            <p:spPr>
              <a:xfrm>
                <a:off x="2693438" y="4333367"/>
                <a:ext cx="450701" cy="369332"/>
              </a:xfrm>
              <a:prstGeom prst="rect">
                <a:avLst/>
              </a:prstGeom>
              <a:blipFill>
                <a:blip r:embed="rId8"/>
                <a:stretch>
                  <a:fillRect/>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2E71F86F-B930-4F68-994B-F0635D45E0FB}"/>
              </a:ext>
            </a:extLst>
          </p:cNvPr>
          <p:cNvCxnSpPr>
            <a:cxnSpLocks/>
          </p:cNvCxnSpPr>
          <p:nvPr/>
        </p:nvCxnSpPr>
        <p:spPr>
          <a:xfrm flipH="1" flipV="1">
            <a:off x="2088235" y="2488967"/>
            <a:ext cx="0" cy="2560196"/>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61D6D693-DEF8-4727-9339-8FFC0B996317}"/>
                  </a:ext>
                </a:extLst>
              </p:cNvPr>
              <p:cNvSpPr/>
              <p:nvPr/>
            </p:nvSpPr>
            <p:spPr>
              <a:xfrm>
                <a:off x="1880486" y="3570761"/>
                <a:ext cx="415498"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𝑫</m:t>
                      </m:r>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7" name="Rectangle 36">
                <a:extLst>
                  <a:ext uri="{FF2B5EF4-FFF2-40B4-BE49-F238E27FC236}">
                    <a16:creationId xmlns:a16="http://schemas.microsoft.com/office/drawing/2014/main" id="{61D6D693-DEF8-4727-9339-8FFC0B996317}"/>
                  </a:ext>
                </a:extLst>
              </p:cNvPr>
              <p:cNvSpPr>
                <a:spLocks noRot="1" noChangeAspect="1" noMove="1" noResize="1" noEditPoints="1" noAdjustHandles="1" noChangeArrowheads="1" noChangeShapeType="1" noTextEdit="1"/>
              </p:cNvSpPr>
              <p:nvPr/>
            </p:nvSpPr>
            <p:spPr>
              <a:xfrm>
                <a:off x="1880486" y="3570761"/>
                <a:ext cx="415498" cy="369332"/>
              </a:xfrm>
              <a:prstGeom prst="rect">
                <a:avLst/>
              </a:prstGeom>
              <a:blipFill>
                <a:blip r:embed="rId9"/>
                <a:stretch>
                  <a:fillRect/>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13452944-3B6D-42EF-82D3-74D306482D42}"/>
              </a:ext>
            </a:extLst>
          </p:cNvPr>
          <p:cNvCxnSpPr>
            <a:cxnSpLocks/>
          </p:cNvCxnSpPr>
          <p:nvPr/>
        </p:nvCxnSpPr>
        <p:spPr>
          <a:xfrm>
            <a:off x="1818896" y="5049163"/>
            <a:ext cx="1828800" cy="0"/>
          </a:xfrm>
          <a:prstGeom prst="line">
            <a:avLst/>
          </a:prstGeom>
          <a:noFill/>
          <a:ln w="19050">
            <a:solidFill>
              <a:schemeClr val="tx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38" name="TextBox 37">
            <a:extLst>
              <a:ext uri="{FF2B5EF4-FFF2-40B4-BE49-F238E27FC236}">
                <a16:creationId xmlns:a16="http://schemas.microsoft.com/office/drawing/2014/main" id="{BD5D746D-FA66-4603-9A52-E57BAD3F5AF6}"/>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39" name="Straight Connector 38">
            <a:extLst>
              <a:ext uri="{FF2B5EF4-FFF2-40B4-BE49-F238E27FC236}">
                <a16:creationId xmlns:a16="http://schemas.microsoft.com/office/drawing/2014/main" id="{149BA12B-365F-4D80-AA65-67BEFE620A1C}"/>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58991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81CFFCF2-72D7-4FE5-86F3-9B24BD7A6E01}"/>
              </a:ext>
            </a:extLst>
          </p:cNvPr>
          <p:cNvSpPr/>
          <p:nvPr/>
        </p:nvSpPr>
        <p:spPr>
          <a:xfrm flipV="1">
            <a:off x="988395" y="394371"/>
            <a:ext cx="2166673" cy="1434783"/>
          </a:xfrm>
          <a:custGeom>
            <a:avLst/>
            <a:gdLst>
              <a:gd name="connsiteX0" fmla="*/ 0 w 2166673"/>
              <a:gd name="connsiteY0" fmla="*/ 1434783 h 1434783"/>
              <a:gd name="connsiteX1" fmla="*/ 2166673 w 2166673"/>
              <a:gd name="connsiteY1" fmla="*/ 1434783 h 1434783"/>
              <a:gd name="connsiteX2" fmla="*/ 2166673 w 2166673"/>
              <a:gd name="connsiteY2" fmla="*/ 390821 h 1434783"/>
              <a:gd name="connsiteX3" fmla="*/ 1799809 w 2166673"/>
              <a:gd name="connsiteY3" fmla="*/ 390821 h 1434783"/>
              <a:gd name="connsiteX4" fmla="*/ 1408541 w 2166673"/>
              <a:gd name="connsiteY4" fmla="*/ 3801 h 1434783"/>
              <a:gd name="connsiteX5" fmla="*/ 1408541 w 2166673"/>
              <a:gd name="connsiteY5" fmla="*/ 390821 h 1434783"/>
              <a:gd name="connsiteX6" fmla="*/ 1407852 w 2166673"/>
              <a:gd name="connsiteY6" fmla="*/ 390821 h 1434783"/>
              <a:gd name="connsiteX7" fmla="*/ 1407852 w 2166673"/>
              <a:gd name="connsiteY7" fmla="*/ 0 h 1434783"/>
              <a:gd name="connsiteX8" fmla="*/ 0 w 2166673"/>
              <a:gd name="connsiteY8" fmla="*/ 0 h 14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673" h="1434783">
                <a:moveTo>
                  <a:pt x="0" y="1434783"/>
                </a:moveTo>
                <a:lnTo>
                  <a:pt x="2166673" y="1434783"/>
                </a:lnTo>
                <a:lnTo>
                  <a:pt x="2166673" y="390821"/>
                </a:lnTo>
                <a:lnTo>
                  <a:pt x="1799809" y="390821"/>
                </a:lnTo>
                <a:lnTo>
                  <a:pt x="1408541" y="3801"/>
                </a:lnTo>
                <a:lnTo>
                  <a:pt x="1408541" y="390821"/>
                </a:lnTo>
                <a:lnTo>
                  <a:pt x="1407852" y="390821"/>
                </a:lnTo>
                <a:lnTo>
                  <a:pt x="1407852" y="0"/>
                </a:lnTo>
                <a:lnTo>
                  <a:pt x="0" y="0"/>
                </a:lnTo>
                <a:close/>
              </a:path>
            </a:pathLst>
          </a:custGeom>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EEEA0A4-E96C-4C4E-81D7-CA0F0D4B03FE}"/>
              </a:ext>
            </a:extLst>
          </p:cNvPr>
          <p:cNvCxnSpPr>
            <a:cxnSpLocks/>
          </p:cNvCxnSpPr>
          <p:nvPr/>
        </p:nvCxnSpPr>
        <p:spPr>
          <a:xfrm>
            <a:off x="977460" y="371818"/>
            <a:ext cx="2205601" cy="0"/>
          </a:xfrm>
          <a:prstGeom prst="lin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401F2759-7D35-4E4F-B746-8CB1A4A59DDA}"/>
              </a:ext>
            </a:extLst>
          </p:cNvPr>
          <p:cNvCxnSpPr>
            <a:cxnSpLocks/>
          </p:cNvCxnSpPr>
          <p:nvPr/>
        </p:nvCxnSpPr>
        <p:spPr>
          <a:xfrm>
            <a:off x="3183061" y="371818"/>
            <a:ext cx="0" cy="1062756"/>
          </a:xfrm>
          <a:prstGeom prst="lin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60" name="Group 59">
            <a:extLst>
              <a:ext uri="{FF2B5EF4-FFF2-40B4-BE49-F238E27FC236}">
                <a16:creationId xmlns:a16="http://schemas.microsoft.com/office/drawing/2014/main" id="{4F4E6460-AD7F-4DC3-8CDB-6CD995026649}"/>
              </a:ext>
            </a:extLst>
          </p:cNvPr>
          <p:cNvGrpSpPr/>
          <p:nvPr/>
        </p:nvGrpSpPr>
        <p:grpSpPr>
          <a:xfrm>
            <a:off x="945504" y="1438757"/>
            <a:ext cx="7625597" cy="3274504"/>
            <a:chOff x="544287" y="3491493"/>
            <a:chExt cx="7625597" cy="3274504"/>
          </a:xfrm>
        </p:grpSpPr>
        <p:cxnSp>
          <p:nvCxnSpPr>
            <p:cNvPr id="61" name="Straight Connector 60">
              <a:extLst>
                <a:ext uri="{FF2B5EF4-FFF2-40B4-BE49-F238E27FC236}">
                  <a16:creationId xmlns:a16="http://schemas.microsoft.com/office/drawing/2014/main" id="{08FD7566-E983-4837-820F-4A7DFE855E47}"/>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C5CE43-9C27-4CC3-99B2-7868A224533D}"/>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CD1394-B810-4C41-8893-C1A08C33A4C4}"/>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30983B-3BB2-4B49-85D3-D5955F801FCE}"/>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8D33ED-EC8F-4EF3-950D-05A31C4958D0}"/>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99B707B-2D51-47C8-9AEE-322F5D533334}"/>
                </a:ext>
              </a:extLst>
            </p:cNvPr>
            <p:cNvCxnSpPr>
              <a:cxnSpLocks/>
            </p:cNvCxnSpPr>
            <p:nvPr/>
          </p:nvCxnSpPr>
          <p:spPr>
            <a:xfrm>
              <a:off x="785862" y="4167595"/>
              <a:ext cx="0" cy="1882606"/>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3F32453A-D110-4AF5-98CC-801D15E3F85C}"/>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7905241-FD31-4B4C-AD56-36E2E4BD86C6}"/>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DB3D90-C016-41A4-872E-14E4BB84EE4A}"/>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460E2D0-6D75-4A33-B812-51459A0385B6}"/>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DE7B03-FEDB-4943-AC16-B085C97413BA}"/>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FA101C-AA59-45B5-B235-6985A6F22230}"/>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8F5F48-D07C-4006-8032-CDFB2D32412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7F112F-7AFC-4C64-82B2-93AC54B54CE2}"/>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0CE200FB-CAE3-47FB-B203-FD069130CB59}"/>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9068F79-7022-4A2C-B87A-9D01A25C1CC9}"/>
                  </a:ext>
                </a:extLst>
              </p:cNvPr>
              <p:cNvSpPr txBox="1"/>
              <p:nvPr/>
            </p:nvSpPr>
            <p:spPr>
              <a:xfrm>
                <a:off x="1269583" y="2153065"/>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ea typeface="Cambria Math" panose="02040503050406030204" pitchFamily="18" charset="0"/>
                            </a:rPr>
                            <m:t>𝛟</m:t>
                          </m:r>
                        </m:e>
                        <m:sub>
                          <m:r>
                            <a:rPr lang="en-US" b="1" i="0" smtClean="0">
                              <a:solidFill>
                                <a:schemeClr val="tx1"/>
                              </a:solidFill>
                              <a:latin typeface="Cambria Math" panose="02040503050406030204" pitchFamily="18" charset="0"/>
                              <a:ea typeface="Cambria Math" panose="02040503050406030204" pitchFamily="18" charset="0"/>
                            </a:rPr>
                            <m:t>𝐂</m:t>
                          </m:r>
                          <m:r>
                            <a:rPr lang="en-US" b="1" i="0" smtClean="0">
                              <a:solidFill>
                                <a:schemeClr val="tx1"/>
                              </a:solidFill>
                              <a:latin typeface="Cambria Math" panose="02040503050406030204" pitchFamily="18" charset="0"/>
                            </a:rPr>
                            <m:t>𝟏</m:t>
                          </m:r>
                        </m:sub>
                      </m:sSub>
                    </m:oMath>
                  </m:oMathPara>
                </a14:m>
                <a:endParaRPr lang="en-US" b="1" dirty="0">
                  <a:solidFill>
                    <a:schemeClr val="tx1"/>
                  </a:solidFill>
                </a:endParaRPr>
              </a:p>
            </p:txBody>
          </p:sp>
        </mc:Choice>
        <mc:Fallback xmlns="">
          <p:sp>
            <p:nvSpPr>
              <p:cNvPr id="85" name="TextBox 84">
                <a:extLst>
                  <a:ext uri="{FF2B5EF4-FFF2-40B4-BE49-F238E27FC236}">
                    <a16:creationId xmlns:a16="http://schemas.microsoft.com/office/drawing/2014/main" id="{39068F79-7022-4A2C-B87A-9D01A25C1CC9}"/>
                  </a:ext>
                </a:extLst>
              </p:cNvPr>
              <p:cNvSpPr txBox="1">
                <a:spLocks noRot="1" noChangeAspect="1" noMove="1" noResize="1" noEditPoints="1" noAdjustHandles="1" noChangeArrowheads="1" noChangeShapeType="1" noTextEdit="1"/>
              </p:cNvSpPr>
              <p:nvPr/>
            </p:nvSpPr>
            <p:spPr>
              <a:xfrm>
                <a:off x="1269583" y="2153065"/>
                <a:ext cx="442365" cy="276999"/>
              </a:xfrm>
              <a:prstGeom prst="rect">
                <a:avLst/>
              </a:prstGeom>
              <a:blipFill>
                <a:blip r:embed="rId2"/>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12B29B1-A008-476E-8566-D4786F509AE2}"/>
                  </a:ext>
                </a:extLst>
              </p:cNvPr>
              <p:cNvSpPr txBox="1"/>
              <p:nvPr/>
            </p:nvSpPr>
            <p:spPr>
              <a:xfrm>
                <a:off x="4635972" y="3381306"/>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ea typeface="Cambria Math" panose="02040503050406030204" pitchFamily="18" charset="0"/>
                            </a:rPr>
                            <m:t>𝛟</m:t>
                          </m:r>
                        </m:e>
                        <m:sub>
                          <m:r>
                            <a:rPr lang="en-US" b="1" i="0" smtClean="0">
                              <a:solidFill>
                                <a:schemeClr val="tx1"/>
                              </a:solidFill>
                              <a:latin typeface="Cambria Math" panose="02040503050406030204" pitchFamily="18" charset="0"/>
                              <a:ea typeface="Cambria Math" panose="02040503050406030204" pitchFamily="18" charset="0"/>
                            </a:rPr>
                            <m:t>𝐂</m:t>
                          </m:r>
                          <m:r>
                            <a:rPr lang="en-US" b="1" i="1" smtClean="0">
                              <a:solidFill>
                                <a:schemeClr val="tx1"/>
                              </a:solidFill>
                              <a:latin typeface="Cambria Math" panose="02040503050406030204" pitchFamily="18" charset="0"/>
                              <a:ea typeface="Cambria Math" panose="02040503050406030204" pitchFamily="18" charset="0"/>
                            </a:rPr>
                            <m:t>𝟐</m:t>
                          </m:r>
                        </m:sub>
                      </m:sSub>
                    </m:oMath>
                  </m:oMathPara>
                </a14:m>
                <a:endParaRPr lang="en-US" b="1" dirty="0">
                  <a:solidFill>
                    <a:schemeClr val="tx1"/>
                  </a:solidFill>
                </a:endParaRPr>
              </a:p>
            </p:txBody>
          </p:sp>
        </mc:Choice>
        <mc:Fallback xmlns="">
          <p:sp>
            <p:nvSpPr>
              <p:cNvPr id="86" name="TextBox 85">
                <a:extLst>
                  <a:ext uri="{FF2B5EF4-FFF2-40B4-BE49-F238E27FC236}">
                    <a16:creationId xmlns:a16="http://schemas.microsoft.com/office/drawing/2014/main" id="{512B29B1-A008-476E-8566-D4786F509AE2}"/>
                  </a:ext>
                </a:extLst>
              </p:cNvPr>
              <p:cNvSpPr txBox="1">
                <a:spLocks noRot="1" noChangeAspect="1" noMove="1" noResize="1" noEditPoints="1" noAdjustHandles="1" noChangeArrowheads="1" noChangeShapeType="1" noTextEdit="1"/>
              </p:cNvSpPr>
              <p:nvPr/>
            </p:nvSpPr>
            <p:spPr>
              <a:xfrm>
                <a:off x="4635972" y="3381306"/>
                <a:ext cx="442365" cy="276999"/>
              </a:xfrm>
              <a:prstGeom prst="rect">
                <a:avLst/>
              </a:prstGeom>
              <a:blipFill>
                <a:blip r:embed="rId3"/>
                <a:stretch>
                  <a:fillRect l="-16438" r="-547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DFD035E-E7A1-4EDB-AC3B-DC0025F09DBC}"/>
                  </a:ext>
                </a:extLst>
              </p:cNvPr>
              <p:cNvSpPr txBox="1"/>
              <p:nvPr/>
            </p:nvSpPr>
            <p:spPr>
              <a:xfrm>
                <a:off x="8378439" y="3110915"/>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𝟑</m:t>
                          </m:r>
                        </m:sub>
                      </m:sSub>
                    </m:oMath>
                  </m:oMathPara>
                </a14:m>
                <a:endParaRPr lang="en-US" b="1" dirty="0"/>
              </a:p>
            </p:txBody>
          </p:sp>
        </mc:Choice>
        <mc:Fallback xmlns="">
          <p:sp>
            <p:nvSpPr>
              <p:cNvPr id="87" name="TextBox 86">
                <a:extLst>
                  <a:ext uri="{FF2B5EF4-FFF2-40B4-BE49-F238E27FC236}">
                    <a16:creationId xmlns:a16="http://schemas.microsoft.com/office/drawing/2014/main" id="{1DFD035E-E7A1-4EDB-AC3B-DC0025F09DBC}"/>
                  </a:ext>
                </a:extLst>
              </p:cNvPr>
              <p:cNvSpPr txBox="1">
                <a:spLocks noRot="1" noChangeAspect="1" noMove="1" noResize="1" noEditPoints="1" noAdjustHandles="1" noChangeArrowheads="1" noChangeShapeType="1" noTextEdit="1"/>
              </p:cNvSpPr>
              <p:nvPr/>
            </p:nvSpPr>
            <p:spPr>
              <a:xfrm>
                <a:off x="8378439" y="3110915"/>
                <a:ext cx="442365" cy="276999"/>
              </a:xfrm>
              <a:prstGeom prst="rect">
                <a:avLst/>
              </a:prstGeom>
              <a:blipFill>
                <a:blip r:embed="rId4"/>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ED74B90E-4BB0-49C0-B752-96A3EB10AA4D}"/>
                  </a:ext>
                </a:extLst>
              </p:cNvPr>
              <p:cNvSpPr txBox="1"/>
              <p:nvPr/>
            </p:nvSpPr>
            <p:spPr>
              <a:xfrm>
                <a:off x="685978" y="2157647"/>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m:t>
                          </m:r>
                          <m:r>
                            <a:rPr lang="en-US" b="1" i="0" smtClean="0">
                              <a:latin typeface="Cambria Math" panose="02040503050406030204" pitchFamily="18" charset="0"/>
                            </a:rPr>
                            <m:t>𝟏</m:t>
                          </m:r>
                        </m:sub>
                      </m:sSub>
                    </m:oMath>
                  </m:oMathPara>
                </a14:m>
                <a:endParaRPr lang="en-US" b="1" dirty="0"/>
              </a:p>
            </p:txBody>
          </p:sp>
        </mc:Choice>
        <mc:Fallback xmlns="">
          <p:sp>
            <p:nvSpPr>
              <p:cNvPr id="88" name="TextBox 87">
                <a:extLst>
                  <a:ext uri="{FF2B5EF4-FFF2-40B4-BE49-F238E27FC236}">
                    <a16:creationId xmlns:a16="http://schemas.microsoft.com/office/drawing/2014/main" id="{ED74B90E-4BB0-49C0-B752-96A3EB10AA4D}"/>
                  </a:ext>
                </a:extLst>
              </p:cNvPr>
              <p:cNvSpPr txBox="1">
                <a:spLocks noRot="1" noChangeAspect="1" noMove="1" noResize="1" noEditPoints="1" noAdjustHandles="1" noChangeArrowheads="1" noChangeShapeType="1" noTextEdit="1"/>
              </p:cNvSpPr>
              <p:nvPr/>
            </p:nvSpPr>
            <p:spPr>
              <a:xfrm>
                <a:off x="685978" y="2157647"/>
                <a:ext cx="442365" cy="276999"/>
              </a:xfrm>
              <a:prstGeom prst="rect">
                <a:avLst/>
              </a:prstGeom>
              <a:blipFill>
                <a:blip r:embed="rId5"/>
                <a:stretch>
                  <a:fillRect l="-18056" r="-694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A353F22D-26EC-4C0D-973F-E7DBDB109367}"/>
                  </a:ext>
                </a:extLst>
              </p:cNvPr>
              <p:cNvSpPr txBox="1"/>
              <p:nvPr/>
            </p:nvSpPr>
            <p:spPr>
              <a:xfrm>
                <a:off x="4052367" y="3385888"/>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0">
                              <a:solidFill>
                                <a:srgbClr val="FF0000"/>
                              </a:solidFill>
                              <a:latin typeface="Cambria Math" panose="02040503050406030204" pitchFamily="18" charset="0"/>
                              <a:ea typeface="Cambria Math" panose="02040503050406030204" pitchFamily="18" charset="0"/>
                            </a:rPr>
                            <m:t>𝛟</m:t>
                          </m:r>
                        </m:e>
                        <m:sub>
                          <m:r>
                            <a:rPr lang="en-US" b="1" i="0" smtClean="0">
                              <a:solidFill>
                                <a:srgbClr val="FF0000"/>
                              </a:solidFill>
                              <a:latin typeface="Cambria Math" panose="02040503050406030204" pitchFamily="18" charset="0"/>
                              <a:ea typeface="Cambria Math" panose="02040503050406030204" pitchFamily="18" charset="0"/>
                            </a:rPr>
                            <m:t>𝐄𝟐</m:t>
                          </m:r>
                        </m:sub>
                      </m:sSub>
                    </m:oMath>
                  </m:oMathPara>
                </a14:m>
                <a:endParaRPr lang="en-US" b="1" dirty="0">
                  <a:solidFill>
                    <a:srgbClr val="FF0000"/>
                  </a:solidFill>
                </a:endParaRPr>
              </a:p>
            </p:txBody>
          </p:sp>
        </mc:Choice>
        <mc:Fallback xmlns="">
          <p:sp>
            <p:nvSpPr>
              <p:cNvPr id="89" name="TextBox 88">
                <a:extLst>
                  <a:ext uri="{FF2B5EF4-FFF2-40B4-BE49-F238E27FC236}">
                    <a16:creationId xmlns:a16="http://schemas.microsoft.com/office/drawing/2014/main" id="{A353F22D-26EC-4C0D-973F-E7DBDB109367}"/>
                  </a:ext>
                </a:extLst>
              </p:cNvPr>
              <p:cNvSpPr txBox="1">
                <a:spLocks noRot="1" noChangeAspect="1" noMove="1" noResize="1" noEditPoints="1" noAdjustHandles="1" noChangeArrowheads="1" noChangeShapeType="1" noTextEdit="1"/>
              </p:cNvSpPr>
              <p:nvPr/>
            </p:nvSpPr>
            <p:spPr>
              <a:xfrm>
                <a:off x="4052367" y="3385888"/>
                <a:ext cx="442365" cy="276999"/>
              </a:xfrm>
              <a:prstGeom prst="rect">
                <a:avLst/>
              </a:prstGeom>
              <a:blipFill>
                <a:blip r:embed="rId6"/>
                <a:stretch>
                  <a:fillRect l="-18056" r="-694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39F7BF23-A13A-4AD9-839C-1AF33315A5C7}"/>
                  </a:ext>
                </a:extLst>
              </p:cNvPr>
              <p:cNvSpPr txBox="1"/>
              <p:nvPr/>
            </p:nvSpPr>
            <p:spPr>
              <a:xfrm>
                <a:off x="7794834" y="3115497"/>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ea typeface="Cambria Math" panose="02040503050406030204" pitchFamily="18" charset="0"/>
                            </a:rPr>
                            <m:t>𝛟</m:t>
                          </m:r>
                        </m:e>
                        <m:sub>
                          <m:r>
                            <a:rPr lang="en-US" b="1" i="0" smtClean="0">
                              <a:solidFill>
                                <a:schemeClr val="tx1"/>
                              </a:solidFill>
                              <a:latin typeface="Cambria Math" panose="02040503050406030204" pitchFamily="18" charset="0"/>
                              <a:ea typeface="Cambria Math" panose="02040503050406030204" pitchFamily="18" charset="0"/>
                            </a:rPr>
                            <m:t>𝐄𝟑</m:t>
                          </m:r>
                        </m:sub>
                      </m:sSub>
                    </m:oMath>
                  </m:oMathPara>
                </a14:m>
                <a:endParaRPr lang="en-US" b="1" dirty="0">
                  <a:solidFill>
                    <a:schemeClr val="tx1"/>
                  </a:solidFill>
                </a:endParaRPr>
              </a:p>
            </p:txBody>
          </p:sp>
        </mc:Choice>
        <mc:Fallback xmlns="">
          <p:sp>
            <p:nvSpPr>
              <p:cNvPr id="90" name="TextBox 89">
                <a:extLst>
                  <a:ext uri="{FF2B5EF4-FFF2-40B4-BE49-F238E27FC236}">
                    <a16:creationId xmlns:a16="http://schemas.microsoft.com/office/drawing/2014/main" id="{39F7BF23-A13A-4AD9-839C-1AF33315A5C7}"/>
                  </a:ext>
                </a:extLst>
              </p:cNvPr>
              <p:cNvSpPr txBox="1">
                <a:spLocks noRot="1" noChangeAspect="1" noMove="1" noResize="1" noEditPoints="1" noAdjustHandles="1" noChangeArrowheads="1" noChangeShapeType="1" noTextEdit="1"/>
              </p:cNvSpPr>
              <p:nvPr/>
            </p:nvSpPr>
            <p:spPr>
              <a:xfrm>
                <a:off x="7794834" y="3115497"/>
                <a:ext cx="442365" cy="276999"/>
              </a:xfrm>
              <a:prstGeom prst="rect">
                <a:avLst/>
              </a:prstGeom>
              <a:blipFill>
                <a:blip r:embed="rId7"/>
                <a:stretch>
                  <a:fillRect l="-18056" r="-6944" b="-32609"/>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68A559A8-8641-473D-A264-F73D5A58D80E}"/>
              </a:ext>
            </a:extLst>
          </p:cNvPr>
          <p:cNvCxnSpPr>
            <a:cxnSpLocks/>
          </p:cNvCxnSpPr>
          <p:nvPr/>
        </p:nvCxnSpPr>
        <p:spPr>
          <a:xfrm flipH="1" flipV="1">
            <a:off x="954835" y="5100670"/>
            <a:ext cx="7606935"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3" name="Rectangle 32">
            <a:extLst>
              <a:ext uri="{FF2B5EF4-FFF2-40B4-BE49-F238E27FC236}">
                <a16:creationId xmlns:a16="http://schemas.microsoft.com/office/drawing/2014/main" id="{EA471317-DB32-422E-9EEB-90575978CE8A}"/>
              </a:ext>
            </a:extLst>
          </p:cNvPr>
          <p:cNvSpPr/>
          <p:nvPr/>
        </p:nvSpPr>
        <p:spPr>
          <a:xfrm>
            <a:off x="4415546" y="4932237"/>
            <a:ext cx="312906" cy="369332"/>
          </a:xfrm>
          <a:prstGeom prst="rect">
            <a:avLst/>
          </a:prstGeom>
          <a:solidFill>
            <a:schemeClr val="bg1"/>
          </a:solidFill>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b</a:t>
            </a:r>
          </a:p>
        </p:txBody>
      </p:sp>
      <p:cxnSp>
        <p:nvCxnSpPr>
          <p:cNvPr id="34" name="Straight Connector 33">
            <a:extLst>
              <a:ext uri="{FF2B5EF4-FFF2-40B4-BE49-F238E27FC236}">
                <a16:creationId xmlns:a16="http://schemas.microsoft.com/office/drawing/2014/main" id="{628904A9-EA1F-48DC-9AA1-EB4A2562AE14}"/>
              </a:ext>
            </a:extLst>
          </p:cNvPr>
          <p:cNvCxnSpPr>
            <a:cxnSpLocks/>
          </p:cNvCxnSpPr>
          <p:nvPr/>
        </p:nvCxnSpPr>
        <p:spPr>
          <a:xfrm flipH="1">
            <a:off x="1187080" y="4667323"/>
            <a:ext cx="3307652"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41FAB58-58B1-497F-9F79-60D6128B0422}"/>
                  </a:ext>
                </a:extLst>
              </p:cNvPr>
              <p:cNvSpPr/>
              <p:nvPr/>
            </p:nvSpPr>
            <p:spPr>
              <a:xfrm>
                <a:off x="2693438" y="4482657"/>
                <a:ext cx="450701"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sSup>
                        <m:sSupPr>
                          <m:ctrlPr>
                            <a:rPr lang="en-US" b="1" i="1" smtClean="0">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𝐛</m:t>
                          </m:r>
                        </m:e>
                        <m:sup>
                          <m:r>
                            <a:rPr lang="en-US" b="1">
                              <a:solidFill>
                                <a:schemeClr val="tx1"/>
                              </a:solidFill>
                              <a:latin typeface="Cambria Math" panose="02040503050406030204" pitchFamily="18" charset="0"/>
                            </a:rPr>
                            <m:t>′</m:t>
                          </m:r>
                        </m:sup>
                      </m:sSup>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E41FAB58-58B1-497F-9F79-60D6128B0422}"/>
                  </a:ext>
                </a:extLst>
              </p:cNvPr>
              <p:cNvSpPr>
                <a:spLocks noRot="1" noChangeAspect="1" noMove="1" noResize="1" noEditPoints="1" noAdjustHandles="1" noChangeArrowheads="1" noChangeShapeType="1" noTextEdit="1"/>
              </p:cNvSpPr>
              <p:nvPr/>
            </p:nvSpPr>
            <p:spPr>
              <a:xfrm>
                <a:off x="2693438" y="4482657"/>
                <a:ext cx="450701" cy="369332"/>
              </a:xfrm>
              <a:prstGeom prst="rect">
                <a:avLst/>
              </a:prstGeom>
              <a:blipFill>
                <a:blip r:embed="rId8"/>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2850D638-4FE2-4DFF-962E-909723CFA151}"/>
              </a:ext>
            </a:extLst>
          </p:cNvPr>
          <p:cNvCxnSpPr>
            <a:cxnSpLocks/>
          </p:cNvCxnSpPr>
          <p:nvPr/>
        </p:nvCxnSpPr>
        <p:spPr>
          <a:xfrm flipV="1">
            <a:off x="3006551" y="3341661"/>
            <a:ext cx="0" cy="655804"/>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96592B91-4B63-4132-991D-D6187EDCD0F2}"/>
                  </a:ext>
                </a:extLst>
              </p:cNvPr>
              <p:cNvSpPr/>
              <p:nvPr/>
            </p:nvSpPr>
            <p:spPr>
              <a:xfrm>
                <a:off x="3051800" y="3446043"/>
                <a:ext cx="415498"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𝑫</m:t>
                      </m:r>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6" name="Rectangle 35">
                <a:extLst>
                  <a:ext uri="{FF2B5EF4-FFF2-40B4-BE49-F238E27FC236}">
                    <a16:creationId xmlns:a16="http://schemas.microsoft.com/office/drawing/2014/main" id="{96592B91-4B63-4132-991D-D6187EDCD0F2}"/>
                  </a:ext>
                </a:extLst>
              </p:cNvPr>
              <p:cNvSpPr>
                <a:spLocks noRot="1" noChangeAspect="1" noMove="1" noResize="1" noEditPoints="1" noAdjustHandles="1" noChangeArrowheads="1" noChangeShapeType="1" noTextEdit="1"/>
              </p:cNvSpPr>
              <p:nvPr/>
            </p:nvSpPr>
            <p:spPr>
              <a:xfrm>
                <a:off x="3051800" y="3446043"/>
                <a:ext cx="415498" cy="369332"/>
              </a:xfrm>
              <a:prstGeom prst="rect">
                <a:avLst/>
              </a:prstGeom>
              <a:blipFill>
                <a:blip r:embed="rId9"/>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D7B0C233-3D37-4240-BC74-A739B4470971}"/>
              </a:ext>
            </a:extLst>
          </p:cNvPr>
          <p:cNvCxnSpPr>
            <a:cxnSpLocks/>
          </p:cNvCxnSpPr>
          <p:nvPr/>
        </p:nvCxnSpPr>
        <p:spPr>
          <a:xfrm>
            <a:off x="1407467" y="3997465"/>
            <a:ext cx="1828800" cy="0"/>
          </a:xfrm>
          <a:prstGeom prst="line">
            <a:avLst/>
          </a:prstGeom>
          <a:noFill/>
          <a:ln w="19050">
            <a:solidFill>
              <a:schemeClr val="tx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id="{29A5D4B4-B3B7-43D2-8CE1-D3ED9653F07E}"/>
              </a:ext>
            </a:extLst>
          </p:cNvPr>
          <p:cNvCxnSpPr>
            <a:cxnSpLocks/>
          </p:cNvCxnSpPr>
          <p:nvPr/>
        </p:nvCxnSpPr>
        <p:spPr>
          <a:xfrm>
            <a:off x="2753775" y="3311412"/>
            <a:ext cx="1188720" cy="0"/>
          </a:xfrm>
          <a:prstGeom prst="line">
            <a:avLst/>
          </a:prstGeom>
          <a:noFill/>
          <a:ln w="19050">
            <a:solidFill>
              <a:schemeClr val="tx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40" name="TextBox 39">
            <a:extLst>
              <a:ext uri="{FF2B5EF4-FFF2-40B4-BE49-F238E27FC236}">
                <a16:creationId xmlns:a16="http://schemas.microsoft.com/office/drawing/2014/main" id="{DA7B9273-E6BB-4D3E-B4E7-3EB177D45B45}"/>
              </a:ext>
            </a:extLst>
          </p:cNvPr>
          <p:cNvSpPr txBox="1"/>
          <p:nvPr/>
        </p:nvSpPr>
        <p:spPr>
          <a:xfrm>
            <a:off x="4498108" y="6588890"/>
            <a:ext cx="695555" cy="369332"/>
          </a:xfrm>
          <a:prstGeom prst="rect">
            <a:avLst/>
          </a:prstGeom>
          <a:noFill/>
        </p:spPr>
        <p:txBody>
          <a:bodyPr wrap="square" rtlCol="0">
            <a:spAutoFit/>
          </a:bodyPr>
          <a:lstStyle/>
          <a:p>
            <a:pPr algn="l" rtl="0"/>
            <a:r>
              <a:rPr lang="en-US" dirty="0"/>
              <a:t>15</a:t>
            </a:r>
          </a:p>
        </p:txBody>
      </p:sp>
    </p:spTree>
    <p:extLst>
      <p:ext uri="{BB962C8B-B14F-4D97-AF65-F5344CB8AC3E}">
        <p14:creationId xmlns:p14="http://schemas.microsoft.com/office/powerpoint/2010/main" val="269916754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FCCD58B0-26DB-4F28-9B23-4DFF66AD9D3C}"/>
              </a:ext>
            </a:extLst>
          </p:cNvPr>
          <p:cNvSpPr/>
          <p:nvPr/>
        </p:nvSpPr>
        <p:spPr>
          <a:xfrm flipV="1">
            <a:off x="988395" y="916890"/>
            <a:ext cx="2166673" cy="1434783"/>
          </a:xfrm>
          <a:custGeom>
            <a:avLst/>
            <a:gdLst>
              <a:gd name="connsiteX0" fmla="*/ 0 w 2166673"/>
              <a:gd name="connsiteY0" fmla="*/ 1434783 h 1434783"/>
              <a:gd name="connsiteX1" fmla="*/ 2166673 w 2166673"/>
              <a:gd name="connsiteY1" fmla="*/ 1434783 h 1434783"/>
              <a:gd name="connsiteX2" fmla="*/ 2166673 w 2166673"/>
              <a:gd name="connsiteY2" fmla="*/ 390821 h 1434783"/>
              <a:gd name="connsiteX3" fmla="*/ 1799809 w 2166673"/>
              <a:gd name="connsiteY3" fmla="*/ 390821 h 1434783"/>
              <a:gd name="connsiteX4" fmla="*/ 1408541 w 2166673"/>
              <a:gd name="connsiteY4" fmla="*/ 3801 h 1434783"/>
              <a:gd name="connsiteX5" fmla="*/ 1408541 w 2166673"/>
              <a:gd name="connsiteY5" fmla="*/ 390821 h 1434783"/>
              <a:gd name="connsiteX6" fmla="*/ 1407852 w 2166673"/>
              <a:gd name="connsiteY6" fmla="*/ 390821 h 1434783"/>
              <a:gd name="connsiteX7" fmla="*/ 1407852 w 2166673"/>
              <a:gd name="connsiteY7" fmla="*/ 0 h 1434783"/>
              <a:gd name="connsiteX8" fmla="*/ 0 w 2166673"/>
              <a:gd name="connsiteY8" fmla="*/ 0 h 14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673" h="1434783">
                <a:moveTo>
                  <a:pt x="0" y="1434783"/>
                </a:moveTo>
                <a:lnTo>
                  <a:pt x="2166673" y="1434783"/>
                </a:lnTo>
                <a:lnTo>
                  <a:pt x="2166673" y="390821"/>
                </a:lnTo>
                <a:lnTo>
                  <a:pt x="1799809" y="390821"/>
                </a:lnTo>
                <a:lnTo>
                  <a:pt x="1408541" y="3801"/>
                </a:lnTo>
                <a:lnTo>
                  <a:pt x="1408541" y="390821"/>
                </a:lnTo>
                <a:lnTo>
                  <a:pt x="1407852" y="390821"/>
                </a:lnTo>
                <a:lnTo>
                  <a:pt x="1407852" y="0"/>
                </a:lnTo>
                <a:lnTo>
                  <a:pt x="0" y="0"/>
                </a:lnTo>
                <a:close/>
              </a:path>
            </a:pathLst>
          </a:custGeom>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EEEA0A4-E96C-4C4E-81D7-CA0F0D4B03FE}"/>
              </a:ext>
            </a:extLst>
          </p:cNvPr>
          <p:cNvCxnSpPr>
            <a:cxnSpLocks/>
          </p:cNvCxnSpPr>
          <p:nvPr/>
        </p:nvCxnSpPr>
        <p:spPr>
          <a:xfrm>
            <a:off x="977460" y="912994"/>
            <a:ext cx="2205601" cy="0"/>
          </a:xfrm>
          <a:prstGeom prst="lin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401F2759-7D35-4E4F-B746-8CB1A4A59DDA}"/>
              </a:ext>
            </a:extLst>
          </p:cNvPr>
          <p:cNvCxnSpPr>
            <a:cxnSpLocks/>
          </p:cNvCxnSpPr>
          <p:nvPr/>
        </p:nvCxnSpPr>
        <p:spPr>
          <a:xfrm>
            <a:off x="3183061" y="912994"/>
            <a:ext cx="0" cy="1062756"/>
          </a:xfrm>
          <a:prstGeom prst="lin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60" name="Group 59">
            <a:extLst>
              <a:ext uri="{FF2B5EF4-FFF2-40B4-BE49-F238E27FC236}">
                <a16:creationId xmlns:a16="http://schemas.microsoft.com/office/drawing/2014/main" id="{4F4E6460-AD7F-4DC3-8CDB-6CD995026649}"/>
              </a:ext>
            </a:extLst>
          </p:cNvPr>
          <p:cNvGrpSpPr/>
          <p:nvPr/>
        </p:nvGrpSpPr>
        <p:grpSpPr>
          <a:xfrm>
            <a:off x="945504" y="1979933"/>
            <a:ext cx="7625597" cy="3274504"/>
            <a:chOff x="544287" y="3491493"/>
            <a:chExt cx="7625597" cy="3274504"/>
          </a:xfrm>
        </p:grpSpPr>
        <p:cxnSp>
          <p:nvCxnSpPr>
            <p:cNvPr id="61" name="Straight Connector 60">
              <a:extLst>
                <a:ext uri="{FF2B5EF4-FFF2-40B4-BE49-F238E27FC236}">
                  <a16:creationId xmlns:a16="http://schemas.microsoft.com/office/drawing/2014/main" id="{08FD7566-E983-4837-820F-4A7DFE855E47}"/>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C5CE43-9C27-4CC3-99B2-7868A224533D}"/>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CD1394-B810-4C41-8893-C1A08C33A4C4}"/>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30983B-3BB2-4B49-85D3-D5955F801FCE}"/>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8D33ED-EC8F-4EF3-950D-05A31C4958D0}"/>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99B707B-2D51-47C8-9AEE-322F5D533334}"/>
                </a:ext>
              </a:extLst>
            </p:cNvPr>
            <p:cNvCxnSpPr>
              <a:cxnSpLocks/>
            </p:cNvCxnSpPr>
            <p:nvPr/>
          </p:nvCxnSpPr>
          <p:spPr>
            <a:xfrm rot="5400000">
              <a:off x="100062" y="485339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3F32453A-D110-4AF5-98CC-801D15E3F85C}"/>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7905241-FD31-4B4C-AD56-36E2E4BD86C6}"/>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DB3D90-C016-41A4-872E-14E4BB84EE4A}"/>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460E2D0-6D75-4A33-B812-51459A0385B6}"/>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DE7B03-FEDB-4943-AC16-B085C97413BA}"/>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FA101C-AA59-45B5-B235-6985A6F22230}"/>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8F5F48-D07C-4006-8032-CDFB2D32412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7F112F-7AFC-4C64-82B2-93AC54B54CE2}"/>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0CE200FB-CAE3-47FB-B203-FD069130CB59}"/>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9068F79-7022-4A2C-B87A-9D01A25C1CC9}"/>
                  </a:ext>
                </a:extLst>
              </p:cNvPr>
              <p:cNvSpPr txBox="1"/>
              <p:nvPr/>
            </p:nvSpPr>
            <p:spPr>
              <a:xfrm>
                <a:off x="1269583" y="2694241"/>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0" smtClean="0">
                              <a:latin typeface="Cambria Math" panose="02040503050406030204" pitchFamily="18" charset="0"/>
                            </a:rPr>
                            <m:t>𝟏</m:t>
                          </m:r>
                        </m:sub>
                      </m:sSub>
                    </m:oMath>
                  </m:oMathPara>
                </a14:m>
                <a:endParaRPr lang="en-US" b="1" dirty="0"/>
              </a:p>
            </p:txBody>
          </p:sp>
        </mc:Choice>
        <mc:Fallback xmlns="">
          <p:sp>
            <p:nvSpPr>
              <p:cNvPr id="85" name="TextBox 84">
                <a:extLst>
                  <a:ext uri="{FF2B5EF4-FFF2-40B4-BE49-F238E27FC236}">
                    <a16:creationId xmlns:a16="http://schemas.microsoft.com/office/drawing/2014/main" id="{39068F79-7022-4A2C-B87A-9D01A25C1CC9}"/>
                  </a:ext>
                </a:extLst>
              </p:cNvPr>
              <p:cNvSpPr txBox="1">
                <a:spLocks noRot="1" noChangeAspect="1" noMove="1" noResize="1" noEditPoints="1" noAdjustHandles="1" noChangeArrowheads="1" noChangeShapeType="1" noTextEdit="1"/>
              </p:cNvSpPr>
              <p:nvPr/>
            </p:nvSpPr>
            <p:spPr>
              <a:xfrm>
                <a:off x="1269583" y="2694241"/>
                <a:ext cx="442365" cy="276999"/>
              </a:xfrm>
              <a:prstGeom prst="rect">
                <a:avLst/>
              </a:prstGeom>
              <a:blipFill>
                <a:blip r:embed="rId2"/>
                <a:stretch>
                  <a:fillRect l="-16438" r="-547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12B29B1-A008-476E-8566-D4786F509AE2}"/>
                  </a:ext>
                </a:extLst>
              </p:cNvPr>
              <p:cNvSpPr txBox="1"/>
              <p:nvPr/>
            </p:nvSpPr>
            <p:spPr>
              <a:xfrm>
                <a:off x="4635972" y="3922482"/>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0">
                              <a:solidFill>
                                <a:srgbClr val="FF0000"/>
                              </a:solidFill>
                              <a:latin typeface="Cambria Math" panose="02040503050406030204" pitchFamily="18" charset="0"/>
                              <a:ea typeface="Cambria Math" panose="02040503050406030204" pitchFamily="18" charset="0"/>
                            </a:rPr>
                            <m:t>𝛟</m:t>
                          </m:r>
                        </m:e>
                        <m:sub>
                          <m:r>
                            <a:rPr lang="en-US" b="1" i="0" smtClean="0">
                              <a:solidFill>
                                <a:srgbClr val="FF0000"/>
                              </a:solidFill>
                              <a:latin typeface="Cambria Math" panose="02040503050406030204" pitchFamily="18" charset="0"/>
                              <a:ea typeface="Cambria Math" panose="02040503050406030204" pitchFamily="18" charset="0"/>
                            </a:rPr>
                            <m:t>𝐂</m:t>
                          </m:r>
                          <m:r>
                            <a:rPr lang="en-US" b="1" i="1" smtClean="0">
                              <a:solidFill>
                                <a:srgbClr val="FF0000"/>
                              </a:solidFill>
                              <a:latin typeface="Cambria Math" panose="02040503050406030204" pitchFamily="18" charset="0"/>
                              <a:ea typeface="Cambria Math" panose="02040503050406030204" pitchFamily="18" charset="0"/>
                            </a:rPr>
                            <m:t>𝟐</m:t>
                          </m:r>
                        </m:sub>
                      </m:sSub>
                    </m:oMath>
                  </m:oMathPara>
                </a14:m>
                <a:endParaRPr lang="en-US" b="1" dirty="0">
                  <a:solidFill>
                    <a:srgbClr val="FF0000"/>
                  </a:solidFill>
                </a:endParaRPr>
              </a:p>
            </p:txBody>
          </p:sp>
        </mc:Choice>
        <mc:Fallback xmlns="">
          <p:sp>
            <p:nvSpPr>
              <p:cNvPr id="86" name="TextBox 85">
                <a:extLst>
                  <a:ext uri="{FF2B5EF4-FFF2-40B4-BE49-F238E27FC236}">
                    <a16:creationId xmlns:a16="http://schemas.microsoft.com/office/drawing/2014/main" id="{512B29B1-A008-476E-8566-D4786F509AE2}"/>
                  </a:ext>
                </a:extLst>
              </p:cNvPr>
              <p:cNvSpPr txBox="1">
                <a:spLocks noRot="1" noChangeAspect="1" noMove="1" noResize="1" noEditPoints="1" noAdjustHandles="1" noChangeArrowheads="1" noChangeShapeType="1" noTextEdit="1"/>
              </p:cNvSpPr>
              <p:nvPr/>
            </p:nvSpPr>
            <p:spPr>
              <a:xfrm>
                <a:off x="4635972" y="3922482"/>
                <a:ext cx="442365" cy="276999"/>
              </a:xfrm>
              <a:prstGeom prst="rect">
                <a:avLst/>
              </a:prstGeom>
              <a:blipFill>
                <a:blip r:embed="rId3"/>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DFD035E-E7A1-4EDB-AC3B-DC0025F09DBC}"/>
                  </a:ext>
                </a:extLst>
              </p:cNvPr>
              <p:cNvSpPr txBox="1"/>
              <p:nvPr/>
            </p:nvSpPr>
            <p:spPr>
              <a:xfrm>
                <a:off x="8378439" y="3652091"/>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𝟑</m:t>
                          </m:r>
                        </m:sub>
                      </m:sSub>
                    </m:oMath>
                  </m:oMathPara>
                </a14:m>
                <a:endParaRPr lang="en-US" b="1" dirty="0"/>
              </a:p>
            </p:txBody>
          </p:sp>
        </mc:Choice>
        <mc:Fallback xmlns="">
          <p:sp>
            <p:nvSpPr>
              <p:cNvPr id="87" name="TextBox 86">
                <a:extLst>
                  <a:ext uri="{FF2B5EF4-FFF2-40B4-BE49-F238E27FC236}">
                    <a16:creationId xmlns:a16="http://schemas.microsoft.com/office/drawing/2014/main" id="{1DFD035E-E7A1-4EDB-AC3B-DC0025F09DBC}"/>
                  </a:ext>
                </a:extLst>
              </p:cNvPr>
              <p:cNvSpPr txBox="1">
                <a:spLocks noRot="1" noChangeAspect="1" noMove="1" noResize="1" noEditPoints="1" noAdjustHandles="1" noChangeArrowheads="1" noChangeShapeType="1" noTextEdit="1"/>
              </p:cNvSpPr>
              <p:nvPr/>
            </p:nvSpPr>
            <p:spPr>
              <a:xfrm>
                <a:off x="8378439" y="3652091"/>
                <a:ext cx="442365" cy="276999"/>
              </a:xfrm>
              <a:prstGeom prst="rect">
                <a:avLst/>
              </a:prstGeom>
              <a:blipFill>
                <a:blip r:embed="rId4"/>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ED74B90E-4BB0-49C0-B752-96A3EB10AA4D}"/>
                  </a:ext>
                </a:extLst>
              </p:cNvPr>
              <p:cNvSpPr txBox="1"/>
              <p:nvPr/>
            </p:nvSpPr>
            <p:spPr>
              <a:xfrm>
                <a:off x="685978" y="2698823"/>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m:t>
                          </m:r>
                          <m:r>
                            <a:rPr lang="en-US" b="1" i="0" smtClean="0">
                              <a:latin typeface="Cambria Math" panose="02040503050406030204" pitchFamily="18" charset="0"/>
                            </a:rPr>
                            <m:t>𝟏</m:t>
                          </m:r>
                        </m:sub>
                      </m:sSub>
                    </m:oMath>
                  </m:oMathPara>
                </a14:m>
                <a:endParaRPr lang="en-US" b="1" dirty="0"/>
              </a:p>
            </p:txBody>
          </p:sp>
        </mc:Choice>
        <mc:Fallback xmlns="">
          <p:sp>
            <p:nvSpPr>
              <p:cNvPr id="88" name="TextBox 87">
                <a:extLst>
                  <a:ext uri="{FF2B5EF4-FFF2-40B4-BE49-F238E27FC236}">
                    <a16:creationId xmlns:a16="http://schemas.microsoft.com/office/drawing/2014/main" id="{ED74B90E-4BB0-49C0-B752-96A3EB10AA4D}"/>
                  </a:ext>
                </a:extLst>
              </p:cNvPr>
              <p:cNvSpPr txBox="1">
                <a:spLocks noRot="1" noChangeAspect="1" noMove="1" noResize="1" noEditPoints="1" noAdjustHandles="1" noChangeArrowheads="1" noChangeShapeType="1" noTextEdit="1"/>
              </p:cNvSpPr>
              <p:nvPr/>
            </p:nvSpPr>
            <p:spPr>
              <a:xfrm>
                <a:off x="685978" y="2698823"/>
                <a:ext cx="442365" cy="276999"/>
              </a:xfrm>
              <a:prstGeom prst="rect">
                <a:avLst/>
              </a:prstGeom>
              <a:blipFill>
                <a:blip r:embed="rId5"/>
                <a:stretch>
                  <a:fillRect l="-18056" r="-694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A353F22D-26EC-4C0D-973F-E7DBDB109367}"/>
                  </a:ext>
                </a:extLst>
              </p:cNvPr>
              <p:cNvSpPr txBox="1"/>
              <p:nvPr/>
            </p:nvSpPr>
            <p:spPr>
              <a:xfrm>
                <a:off x="4052367" y="3927064"/>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ea typeface="Cambria Math" panose="02040503050406030204" pitchFamily="18" charset="0"/>
                            </a:rPr>
                            <m:t>𝛟</m:t>
                          </m:r>
                        </m:e>
                        <m:sub>
                          <m:r>
                            <a:rPr lang="en-US" b="1" i="0" smtClean="0">
                              <a:solidFill>
                                <a:schemeClr val="tx1"/>
                              </a:solidFill>
                              <a:latin typeface="Cambria Math" panose="02040503050406030204" pitchFamily="18" charset="0"/>
                              <a:ea typeface="Cambria Math" panose="02040503050406030204" pitchFamily="18" charset="0"/>
                            </a:rPr>
                            <m:t>𝐄𝟐</m:t>
                          </m:r>
                        </m:sub>
                      </m:sSub>
                    </m:oMath>
                  </m:oMathPara>
                </a14:m>
                <a:endParaRPr lang="en-US" b="1" dirty="0">
                  <a:solidFill>
                    <a:schemeClr val="tx1"/>
                  </a:solidFill>
                </a:endParaRPr>
              </a:p>
            </p:txBody>
          </p:sp>
        </mc:Choice>
        <mc:Fallback xmlns="">
          <p:sp>
            <p:nvSpPr>
              <p:cNvPr id="89" name="TextBox 88">
                <a:extLst>
                  <a:ext uri="{FF2B5EF4-FFF2-40B4-BE49-F238E27FC236}">
                    <a16:creationId xmlns:a16="http://schemas.microsoft.com/office/drawing/2014/main" id="{A353F22D-26EC-4C0D-973F-E7DBDB109367}"/>
                  </a:ext>
                </a:extLst>
              </p:cNvPr>
              <p:cNvSpPr txBox="1">
                <a:spLocks noRot="1" noChangeAspect="1" noMove="1" noResize="1" noEditPoints="1" noAdjustHandles="1" noChangeArrowheads="1" noChangeShapeType="1" noTextEdit="1"/>
              </p:cNvSpPr>
              <p:nvPr/>
            </p:nvSpPr>
            <p:spPr>
              <a:xfrm>
                <a:off x="4052367" y="3927064"/>
                <a:ext cx="442365" cy="276999"/>
              </a:xfrm>
              <a:prstGeom prst="rect">
                <a:avLst/>
              </a:prstGeom>
              <a:blipFill>
                <a:blip r:embed="rId6"/>
                <a:stretch>
                  <a:fillRect l="-18056" r="-694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39F7BF23-A13A-4AD9-839C-1AF33315A5C7}"/>
                  </a:ext>
                </a:extLst>
              </p:cNvPr>
              <p:cNvSpPr txBox="1"/>
              <p:nvPr/>
            </p:nvSpPr>
            <p:spPr>
              <a:xfrm>
                <a:off x="7794834" y="3656673"/>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𝐄𝟑</m:t>
                          </m:r>
                        </m:sub>
                      </m:sSub>
                    </m:oMath>
                  </m:oMathPara>
                </a14:m>
                <a:endParaRPr lang="en-US" b="1" dirty="0"/>
              </a:p>
            </p:txBody>
          </p:sp>
        </mc:Choice>
        <mc:Fallback xmlns="">
          <p:sp>
            <p:nvSpPr>
              <p:cNvPr id="90" name="TextBox 89">
                <a:extLst>
                  <a:ext uri="{FF2B5EF4-FFF2-40B4-BE49-F238E27FC236}">
                    <a16:creationId xmlns:a16="http://schemas.microsoft.com/office/drawing/2014/main" id="{39F7BF23-A13A-4AD9-839C-1AF33315A5C7}"/>
                  </a:ext>
                </a:extLst>
              </p:cNvPr>
              <p:cNvSpPr txBox="1">
                <a:spLocks noRot="1" noChangeAspect="1" noMove="1" noResize="1" noEditPoints="1" noAdjustHandles="1" noChangeArrowheads="1" noChangeShapeType="1" noTextEdit="1"/>
              </p:cNvSpPr>
              <p:nvPr/>
            </p:nvSpPr>
            <p:spPr>
              <a:xfrm>
                <a:off x="7794834" y="3656673"/>
                <a:ext cx="442365" cy="276999"/>
              </a:xfrm>
              <a:prstGeom prst="rect">
                <a:avLst/>
              </a:prstGeom>
              <a:blipFill>
                <a:blip r:embed="rId7"/>
                <a:stretch>
                  <a:fillRect l="-18056" r="-6944" b="-33333"/>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68A559A8-8641-473D-A264-F73D5A58D80E}"/>
              </a:ext>
            </a:extLst>
          </p:cNvPr>
          <p:cNvCxnSpPr>
            <a:cxnSpLocks/>
          </p:cNvCxnSpPr>
          <p:nvPr/>
        </p:nvCxnSpPr>
        <p:spPr>
          <a:xfrm flipH="1" flipV="1">
            <a:off x="954835" y="5641846"/>
            <a:ext cx="7606935"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3" name="Rectangle 32">
            <a:extLst>
              <a:ext uri="{FF2B5EF4-FFF2-40B4-BE49-F238E27FC236}">
                <a16:creationId xmlns:a16="http://schemas.microsoft.com/office/drawing/2014/main" id="{EA471317-DB32-422E-9EEB-90575978CE8A}"/>
              </a:ext>
            </a:extLst>
          </p:cNvPr>
          <p:cNvSpPr/>
          <p:nvPr/>
        </p:nvSpPr>
        <p:spPr>
          <a:xfrm>
            <a:off x="4415546" y="5473413"/>
            <a:ext cx="312906" cy="369332"/>
          </a:xfrm>
          <a:prstGeom prst="rect">
            <a:avLst/>
          </a:prstGeom>
          <a:solidFill>
            <a:schemeClr val="bg1"/>
          </a:solidFill>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b</a:t>
            </a:r>
          </a:p>
        </p:txBody>
      </p:sp>
      <p:cxnSp>
        <p:nvCxnSpPr>
          <p:cNvPr id="34" name="Straight Connector 33">
            <a:extLst>
              <a:ext uri="{FF2B5EF4-FFF2-40B4-BE49-F238E27FC236}">
                <a16:creationId xmlns:a16="http://schemas.microsoft.com/office/drawing/2014/main" id="{628904A9-EA1F-48DC-9AA1-EB4A2562AE14}"/>
              </a:ext>
            </a:extLst>
          </p:cNvPr>
          <p:cNvCxnSpPr>
            <a:cxnSpLocks/>
          </p:cNvCxnSpPr>
          <p:nvPr/>
        </p:nvCxnSpPr>
        <p:spPr>
          <a:xfrm flipH="1">
            <a:off x="4572000" y="4667323"/>
            <a:ext cx="3720292"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41FAB58-58B1-497F-9F79-60D6128B0422}"/>
                  </a:ext>
                </a:extLst>
              </p:cNvPr>
              <p:cNvSpPr/>
              <p:nvPr/>
            </p:nvSpPr>
            <p:spPr>
              <a:xfrm>
                <a:off x="6239070" y="4482657"/>
                <a:ext cx="450701"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𝐛</m:t>
                          </m:r>
                        </m:e>
                        <m:sup>
                          <m:r>
                            <a:rPr lang="en-US" b="1">
                              <a:latin typeface="Cambria Math" panose="02040503050406030204" pitchFamily="18" charset="0"/>
                            </a:rPr>
                            <m:t>′</m:t>
                          </m:r>
                        </m:sup>
                      </m:sSup>
                    </m:oMath>
                  </m:oMathPara>
                </a14:m>
                <a:endParaRPr lang="en-US" b="1"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E41FAB58-58B1-497F-9F79-60D6128B0422}"/>
                  </a:ext>
                </a:extLst>
              </p:cNvPr>
              <p:cNvSpPr>
                <a:spLocks noRot="1" noChangeAspect="1" noMove="1" noResize="1" noEditPoints="1" noAdjustHandles="1" noChangeArrowheads="1" noChangeShapeType="1" noTextEdit="1"/>
              </p:cNvSpPr>
              <p:nvPr/>
            </p:nvSpPr>
            <p:spPr>
              <a:xfrm>
                <a:off x="6239070" y="4482657"/>
                <a:ext cx="450701" cy="369332"/>
              </a:xfrm>
              <a:prstGeom prst="rect">
                <a:avLst/>
              </a:prstGeom>
              <a:blipFill>
                <a:blip r:embed="rId8"/>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6E4434EC-B3CB-4405-A76D-10351A5FC55E}"/>
              </a:ext>
            </a:extLst>
          </p:cNvPr>
          <p:cNvCxnSpPr>
            <a:cxnSpLocks/>
          </p:cNvCxnSpPr>
          <p:nvPr/>
        </p:nvCxnSpPr>
        <p:spPr>
          <a:xfrm flipH="1" flipV="1">
            <a:off x="5536990" y="3968940"/>
            <a:ext cx="0" cy="1018314"/>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05FD0662-E214-4023-BF18-25498285C597}"/>
                  </a:ext>
                </a:extLst>
              </p:cNvPr>
              <p:cNvSpPr/>
              <p:nvPr/>
            </p:nvSpPr>
            <p:spPr>
              <a:xfrm>
                <a:off x="5329241" y="4213010"/>
                <a:ext cx="415498"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𝑫</m:t>
                      </m:r>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6" name="Rectangle 35">
                <a:extLst>
                  <a:ext uri="{FF2B5EF4-FFF2-40B4-BE49-F238E27FC236}">
                    <a16:creationId xmlns:a16="http://schemas.microsoft.com/office/drawing/2014/main" id="{05FD0662-E214-4023-BF18-25498285C597}"/>
                  </a:ext>
                </a:extLst>
              </p:cNvPr>
              <p:cNvSpPr>
                <a:spLocks noRot="1" noChangeAspect="1" noMove="1" noResize="1" noEditPoints="1" noAdjustHandles="1" noChangeArrowheads="1" noChangeShapeType="1" noTextEdit="1"/>
              </p:cNvSpPr>
              <p:nvPr/>
            </p:nvSpPr>
            <p:spPr>
              <a:xfrm>
                <a:off x="5329241" y="4213010"/>
                <a:ext cx="415498" cy="369332"/>
              </a:xfrm>
              <a:prstGeom prst="rect">
                <a:avLst/>
              </a:prstGeom>
              <a:blipFill>
                <a:blip r:embed="rId9"/>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6DC930AA-6362-405A-A7B0-7868E784628E}"/>
              </a:ext>
            </a:extLst>
          </p:cNvPr>
          <p:cNvCxnSpPr>
            <a:cxnSpLocks/>
          </p:cNvCxnSpPr>
          <p:nvPr/>
        </p:nvCxnSpPr>
        <p:spPr>
          <a:xfrm>
            <a:off x="5329241" y="4987254"/>
            <a:ext cx="2732408" cy="0"/>
          </a:xfrm>
          <a:prstGeom prst="line">
            <a:avLst/>
          </a:prstGeom>
          <a:noFill/>
          <a:ln w="19050">
            <a:solidFill>
              <a:schemeClr val="tx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id="{E82DD7B3-C83C-4FCE-8025-556AE7CA2FE2}"/>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37" name="Straight Connector 36">
            <a:extLst>
              <a:ext uri="{FF2B5EF4-FFF2-40B4-BE49-F238E27FC236}">
                <a16:creationId xmlns:a16="http://schemas.microsoft.com/office/drawing/2014/main" id="{293374BA-D14C-4594-B80F-A8916BBEB957}"/>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50824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DA4ECCAA-0FF2-4CAD-8A84-9CEEF41C61C9}"/>
              </a:ext>
            </a:extLst>
          </p:cNvPr>
          <p:cNvSpPr/>
          <p:nvPr/>
        </p:nvSpPr>
        <p:spPr>
          <a:xfrm flipV="1">
            <a:off x="988395" y="394372"/>
            <a:ext cx="2166673" cy="1434783"/>
          </a:xfrm>
          <a:custGeom>
            <a:avLst/>
            <a:gdLst>
              <a:gd name="connsiteX0" fmla="*/ 0 w 2166673"/>
              <a:gd name="connsiteY0" fmla="*/ 1434783 h 1434783"/>
              <a:gd name="connsiteX1" fmla="*/ 2166673 w 2166673"/>
              <a:gd name="connsiteY1" fmla="*/ 1434783 h 1434783"/>
              <a:gd name="connsiteX2" fmla="*/ 2166673 w 2166673"/>
              <a:gd name="connsiteY2" fmla="*/ 390821 h 1434783"/>
              <a:gd name="connsiteX3" fmla="*/ 1799809 w 2166673"/>
              <a:gd name="connsiteY3" fmla="*/ 390821 h 1434783"/>
              <a:gd name="connsiteX4" fmla="*/ 1408541 w 2166673"/>
              <a:gd name="connsiteY4" fmla="*/ 3801 h 1434783"/>
              <a:gd name="connsiteX5" fmla="*/ 1408541 w 2166673"/>
              <a:gd name="connsiteY5" fmla="*/ 390821 h 1434783"/>
              <a:gd name="connsiteX6" fmla="*/ 1407852 w 2166673"/>
              <a:gd name="connsiteY6" fmla="*/ 390821 h 1434783"/>
              <a:gd name="connsiteX7" fmla="*/ 1407852 w 2166673"/>
              <a:gd name="connsiteY7" fmla="*/ 0 h 1434783"/>
              <a:gd name="connsiteX8" fmla="*/ 0 w 2166673"/>
              <a:gd name="connsiteY8" fmla="*/ 0 h 14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673" h="1434783">
                <a:moveTo>
                  <a:pt x="0" y="1434783"/>
                </a:moveTo>
                <a:lnTo>
                  <a:pt x="2166673" y="1434783"/>
                </a:lnTo>
                <a:lnTo>
                  <a:pt x="2166673" y="390821"/>
                </a:lnTo>
                <a:lnTo>
                  <a:pt x="1799809" y="390821"/>
                </a:lnTo>
                <a:lnTo>
                  <a:pt x="1408541" y="3801"/>
                </a:lnTo>
                <a:lnTo>
                  <a:pt x="1408541" y="390821"/>
                </a:lnTo>
                <a:lnTo>
                  <a:pt x="1407852" y="390821"/>
                </a:lnTo>
                <a:lnTo>
                  <a:pt x="1407852" y="0"/>
                </a:lnTo>
                <a:lnTo>
                  <a:pt x="0" y="0"/>
                </a:lnTo>
                <a:close/>
              </a:path>
            </a:pathLst>
          </a:custGeom>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EEEA0A4-E96C-4C4E-81D7-CA0F0D4B03FE}"/>
              </a:ext>
            </a:extLst>
          </p:cNvPr>
          <p:cNvCxnSpPr>
            <a:cxnSpLocks/>
          </p:cNvCxnSpPr>
          <p:nvPr/>
        </p:nvCxnSpPr>
        <p:spPr>
          <a:xfrm>
            <a:off x="977460" y="371818"/>
            <a:ext cx="2205601" cy="0"/>
          </a:xfrm>
          <a:prstGeom prst="lin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401F2759-7D35-4E4F-B746-8CB1A4A59DDA}"/>
              </a:ext>
            </a:extLst>
          </p:cNvPr>
          <p:cNvCxnSpPr>
            <a:cxnSpLocks/>
          </p:cNvCxnSpPr>
          <p:nvPr/>
        </p:nvCxnSpPr>
        <p:spPr>
          <a:xfrm>
            <a:off x="3183061" y="371818"/>
            <a:ext cx="0" cy="1062756"/>
          </a:xfrm>
          <a:prstGeom prst="lin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60" name="Group 59">
            <a:extLst>
              <a:ext uri="{FF2B5EF4-FFF2-40B4-BE49-F238E27FC236}">
                <a16:creationId xmlns:a16="http://schemas.microsoft.com/office/drawing/2014/main" id="{4F4E6460-AD7F-4DC3-8CDB-6CD995026649}"/>
              </a:ext>
            </a:extLst>
          </p:cNvPr>
          <p:cNvGrpSpPr/>
          <p:nvPr/>
        </p:nvGrpSpPr>
        <p:grpSpPr>
          <a:xfrm>
            <a:off x="945504" y="1438757"/>
            <a:ext cx="7625597" cy="3274504"/>
            <a:chOff x="544287" y="3491493"/>
            <a:chExt cx="7625597" cy="3274504"/>
          </a:xfrm>
        </p:grpSpPr>
        <p:cxnSp>
          <p:nvCxnSpPr>
            <p:cNvPr id="61" name="Straight Connector 60">
              <a:extLst>
                <a:ext uri="{FF2B5EF4-FFF2-40B4-BE49-F238E27FC236}">
                  <a16:creationId xmlns:a16="http://schemas.microsoft.com/office/drawing/2014/main" id="{08FD7566-E983-4837-820F-4A7DFE855E47}"/>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C5CE43-9C27-4CC3-99B2-7868A224533D}"/>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CD1394-B810-4C41-8893-C1A08C33A4C4}"/>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30983B-3BB2-4B49-85D3-D5955F801FCE}"/>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8D33ED-EC8F-4EF3-950D-05A31C4958D0}"/>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99B707B-2D51-47C8-9AEE-322F5D533334}"/>
                </a:ext>
              </a:extLst>
            </p:cNvPr>
            <p:cNvCxnSpPr>
              <a:cxnSpLocks/>
            </p:cNvCxnSpPr>
            <p:nvPr/>
          </p:nvCxnSpPr>
          <p:spPr>
            <a:xfrm rot="5400000">
              <a:off x="100062" y="485339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3F32453A-D110-4AF5-98CC-801D15E3F85C}"/>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7905241-FD31-4B4C-AD56-36E2E4BD86C6}"/>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DB3D90-C016-41A4-872E-14E4BB84EE4A}"/>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460E2D0-6D75-4A33-B812-51459A0385B6}"/>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DE7B03-FEDB-4943-AC16-B085C97413BA}"/>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FA101C-AA59-45B5-B235-6985A6F22230}"/>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8F5F48-D07C-4006-8032-CDFB2D32412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7F112F-7AFC-4C64-82B2-93AC54B54CE2}"/>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0CE200FB-CAE3-47FB-B203-FD069130CB59}"/>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9068F79-7022-4A2C-B87A-9D01A25C1CC9}"/>
                  </a:ext>
                </a:extLst>
              </p:cNvPr>
              <p:cNvSpPr txBox="1"/>
              <p:nvPr/>
            </p:nvSpPr>
            <p:spPr>
              <a:xfrm>
                <a:off x="1269583" y="2153065"/>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0" smtClean="0">
                              <a:latin typeface="Cambria Math" panose="02040503050406030204" pitchFamily="18" charset="0"/>
                            </a:rPr>
                            <m:t>𝟏</m:t>
                          </m:r>
                        </m:sub>
                      </m:sSub>
                    </m:oMath>
                  </m:oMathPara>
                </a14:m>
                <a:endParaRPr lang="en-US" b="1" dirty="0"/>
              </a:p>
            </p:txBody>
          </p:sp>
        </mc:Choice>
        <mc:Fallback xmlns="">
          <p:sp>
            <p:nvSpPr>
              <p:cNvPr id="85" name="TextBox 84">
                <a:extLst>
                  <a:ext uri="{FF2B5EF4-FFF2-40B4-BE49-F238E27FC236}">
                    <a16:creationId xmlns:a16="http://schemas.microsoft.com/office/drawing/2014/main" id="{39068F79-7022-4A2C-B87A-9D01A25C1CC9}"/>
                  </a:ext>
                </a:extLst>
              </p:cNvPr>
              <p:cNvSpPr txBox="1">
                <a:spLocks noRot="1" noChangeAspect="1" noMove="1" noResize="1" noEditPoints="1" noAdjustHandles="1" noChangeArrowheads="1" noChangeShapeType="1" noTextEdit="1"/>
              </p:cNvSpPr>
              <p:nvPr/>
            </p:nvSpPr>
            <p:spPr>
              <a:xfrm>
                <a:off x="1269583" y="2153065"/>
                <a:ext cx="442365" cy="276999"/>
              </a:xfrm>
              <a:prstGeom prst="rect">
                <a:avLst/>
              </a:prstGeom>
              <a:blipFill>
                <a:blip r:embed="rId2"/>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12B29B1-A008-476E-8566-D4786F509AE2}"/>
                  </a:ext>
                </a:extLst>
              </p:cNvPr>
              <p:cNvSpPr txBox="1"/>
              <p:nvPr/>
            </p:nvSpPr>
            <p:spPr>
              <a:xfrm>
                <a:off x="4635972" y="3381306"/>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ea typeface="Cambria Math" panose="02040503050406030204" pitchFamily="18" charset="0"/>
                            </a:rPr>
                            <m:t>𝛟</m:t>
                          </m:r>
                        </m:e>
                        <m:sub>
                          <m:r>
                            <a:rPr lang="en-US" b="1" i="0" smtClean="0">
                              <a:solidFill>
                                <a:schemeClr val="tx1"/>
                              </a:solidFill>
                              <a:latin typeface="Cambria Math" panose="02040503050406030204" pitchFamily="18" charset="0"/>
                              <a:ea typeface="Cambria Math" panose="02040503050406030204" pitchFamily="18" charset="0"/>
                            </a:rPr>
                            <m:t>𝐂</m:t>
                          </m:r>
                          <m:r>
                            <a:rPr lang="en-US" b="1" i="1" smtClean="0">
                              <a:solidFill>
                                <a:schemeClr val="tx1"/>
                              </a:solidFill>
                              <a:latin typeface="Cambria Math" panose="02040503050406030204" pitchFamily="18" charset="0"/>
                              <a:ea typeface="Cambria Math" panose="02040503050406030204" pitchFamily="18" charset="0"/>
                            </a:rPr>
                            <m:t>𝟐</m:t>
                          </m:r>
                        </m:sub>
                      </m:sSub>
                    </m:oMath>
                  </m:oMathPara>
                </a14:m>
                <a:endParaRPr lang="en-US" b="1" dirty="0">
                  <a:solidFill>
                    <a:schemeClr val="tx1"/>
                  </a:solidFill>
                </a:endParaRPr>
              </a:p>
            </p:txBody>
          </p:sp>
        </mc:Choice>
        <mc:Fallback xmlns="">
          <p:sp>
            <p:nvSpPr>
              <p:cNvPr id="86" name="TextBox 85">
                <a:extLst>
                  <a:ext uri="{FF2B5EF4-FFF2-40B4-BE49-F238E27FC236}">
                    <a16:creationId xmlns:a16="http://schemas.microsoft.com/office/drawing/2014/main" id="{512B29B1-A008-476E-8566-D4786F509AE2}"/>
                  </a:ext>
                </a:extLst>
              </p:cNvPr>
              <p:cNvSpPr txBox="1">
                <a:spLocks noRot="1" noChangeAspect="1" noMove="1" noResize="1" noEditPoints="1" noAdjustHandles="1" noChangeArrowheads="1" noChangeShapeType="1" noTextEdit="1"/>
              </p:cNvSpPr>
              <p:nvPr/>
            </p:nvSpPr>
            <p:spPr>
              <a:xfrm>
                <a:off x="4635972" y="3381306"/>
                <a:ext cx="442365" cy="276999"/>
              </a:xfrm>
              <a:prstGeom prst="rect">
                <a:avLst/>
              </a:prstGeom>
              <a:blipFill>
                <a:blip r:embed="rId3"/>
                <a:stretch>
                  <a:fillRect l="-16438" r="-547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DFD035E-E7A1-4EDB-AC3B-DC0025F09DBC}"/>
                  </a:ext>
                </a:extLst>
              </p:cNvPr>
              <p:cNvSpPr txBox="1"/>
              <p:nvPr/>
            </p:nvSpPr>
            <p:spPr>
              <a:xfrm>
                <a:off x="8378439" y="3110915"/>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𝟑</m:t>
                          </m:r>
                        </m:sub>
                      </m:sSub>
                    </m:oMath>
                  </m:oMathPara>
                </a14:m>
                <a:endParaRPr lang="en-US" b="1" dirty="0"/>
              </a:p>
            </p:txBody>
          </p:sp>
        </mc:Choice>
        <mc:Fallback xmlns="">
          <p:sp>
            <p:nvSpPr>
              <p:cNvPr id="87" name="TextBox 86">
                <a:extLst>
                  <a:ext uri="{FF2B5EF4-FFF2-40B4-BE49-F238E27FC236}">
                    <a16:creationId xmlns:a16="http://schemas.microsoft.com/office/drawing/2014/main" id="{1DFD035E-E7A1-4EDB-AC3B-DC0025F09DBC}"/>
                  </a:ext>
                </a:extLst>
              </p:cNvPr>
              <p:cNvSpPr txBox="1">
                <a:spLocks noRot="1" noChangeAspect="1" noMove="1" noResize="1" noEditPoints="1" noAdjustHandles="1" noChangeArrowheads="1" noChangeShapeType="1" noTextEdit="1"/>
              </p:cNvSpPr>
              <p:nvPr/>
            </p:nvSpPr>
            <p:spPr>
              <a:xfrm>
                <a:off x="8378439" y="3110915"/>
                <a:ext cx="442365" cy="276999"/>
              </a:xfrm>
              <a:prstGeom prst="rect">
                <a:avLst/>
              </a:prstGeom>
              <a:blipFill>
                <a:blip r:embed="rId4"/>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ED74B90E-4BB0-49C0-B752-96A3EB10AA4D}"/>
                  </a:ext>
                </a:extLst>
              </p:cNvPr>
              <p:cNvSpPr txBox="1"/>
              <p:nvPr/>
            </p:nvSpPr>
            <p:spPr>
              <a:xfrm>
                <a:off x="685978" y="2157647"/>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m:t>
                          </m:r>
                          <m:r>
                            <a:rPr lang="en-US" b="1" i="0" smtClean="0">
                              <a:latin typeface="Cambria Math" panose="02040503050406030204" pitchFamily="18" charset="0"/>
                            </a:rPr>
                            <m:t>𝟏</m:t>
                          </m:r>
                        </m:sub>
                      </m:sSub>
                    </m:oMath>
                  </m:oMathPara>
                </a14:m>
                <a:endParaRPr lang="en-US" b="1" dirty="0"/>
              </a:p>
            </p:txBody>
          </p:sp>
        </mc:Choice>
        <mc:Fallback xmlns="">
          <p:sp>
            <p:nvSpPr>
              <p:cNvPr id="88" name="TextBox 87">
                <a:extLst>
                  <a:ext uri="{FF2B5EF4-FFF2-40B4-BE49-F238E27FC236}">
                    <a16:creationId xmlns:a16="http://schemas.microsoft.com/office/drawing/2014/main" id="{ED74B90E-4BB0-49C0-B752-96A3EB10AA4D}"/>
                  </a:ext>
                </a:extLst>
              </p:cNvPr>
              <p:cNvSpPr txBox="1">
                <a:spLocks noRot="1" noChangeAspect="1" noMove="1" noResize="1" noEditPoints="1" noAdjustHandles="1" noChangeArrowheads="1" noChangeShapeType="1" noTextEdit="1"/>
              </p:cNvSpPr>
              <p:nvPr/>
            </p:nvSpPr>
            <p:spPr>
              <a:xfrm>
                <a:off x="685978" y="2157647"/>
                <a:ext cx="442365" cy="276999"/>
              </a:xfrm>
              <a:prstGeom prst="rect">
                <a:avLst/>
              </a:prstGeom>
              <a:blipFill>
                <a:blip r:embed="rId5"/>
                <a:stretch>
                  <a:fillRect l="-18056" r="-694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A353F22D-26EC-4C0D-973F-E7DBDB109367}"/>
                  </a:ext>
                </a:extLst>
              </p:cNvPr>
              <p:cNvSpPr txBox="1"/>
              <p:nvPr/>
            </p:nvSpPr>
            <p:spPr>
              <a:xfrm>
                <a:off x="4052367" y="3385888"/>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0">
                              <a:solidFill>
                                <a:schemeClr val="tx1"/>
                              </a:solidFill>
                              <a:latin typeface="Cambria Math" panose="02040503050406030204" pitchFamily="18" charset="0"/>
                              <a:ea typeface="Cambria Math" panose="02040503050406030204" pitchFamily="18" charset="0"/>
                            </a:rPr>
                            <m:t>𝛟</m:t>
                          </m:r>
                        </m:e>
                        <m:sub>
                          <m:r>
                            <a:rPr lang="en-US" b="1" i="0" smtClean="0">
                              <a:solidFill>
                                <a:schemeClr val="tx1"/>
                              </a:solidFill>
                              <a:latin typeface="Cambria Math" panose="02040503050406030204" pitchFamily="18" charset="0"/>
                              <a:ea typeface="Cambria Math" panose="02040503050406030204" pitchFamily="18" charset="0"/>
                            </a:rPr>
                            <m:t>𝐄𝟐</m:t>
                          </m:r>
                        </m:sub>
                      </m:sSub>
                    </m:oMath>
                  </m:oMathPara>
                </a14:m>
                <a:endParaRPr lang="en-US" b="1" dirty="0">
                  <a:solidFill>
                    <a:schemeClr val="tx1"/>
                  </a:solidFill>
                </a:endParaRPr>
              </a:p>
            </p:txBody>
          </p:sp>
        </mc:Choice>
        <mc:Fallback xmlns="">
          <p:sp>
            <p:nvSpPr>
              <p:cNvPr id="89" name="TextBox 88">
                <a:extLst>
                  <a:ext uri="{FF2B5EF4-FFF2-40B4-BE49-F238E27FC236}">
                    <a16:creationId xmlns:a16="http://schemas.microsoft.com/office/drawing/2014/main" id="{A353F22D-26EC-4C0D-973F-E7DBDB109367}"/>
                  </a:ext>
                </a:extLst>
              </p:cNvPr>
              <p:cNvSpPr txBox="1">
                <a:spLocks noRot="1" noChangeAspect="1" noMove="1" noResize="1" noEditPoints="1" noAdjustHandles="1" noChangeArrowheads="1" noChangeShapeType="1" noTextEdit="1"/>
              </p:cNvSpPr>
              <p:nvPr/>
            </p:nvSpPr>
            <p:spPr>
              <a:xfrm>
                <a:off x="4052367" y="3385888"/>
                <a:ext cx="442365" cy="276999"/>
              </a:xfrm>
              <a:prstGeom prst="rect">
                <a:avLst/>
              </a:prstGeom>
              <a:blipFill>
                <a:blip r:embed="rId6"/>
                <a:stretch>
                  <a:fillRect l="-18056" r="-694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39F7BF23-A13A-4AD9-839C-1AF33315A5C7}"/>
                  </a:ext>
                </a:extLst>
              </p:cNvPr>
              <p:cNvSpPr txBox="1"/>
              <p:nvPr/>
            </p:nvSpPr>
            <p:spPr>
              <a:xfrm>
                <a:off x="7794834" y="3115497"/>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0">
                              <a:solidFill>
                                <a:srgbClr val="FF0000"/>
                              </a:solidFill>
                              <a:latin typeface="Cambria Math" panose="02040503050406030204" pitchFamily="18" charset="0"/>
                              <a:ea typeface="Cambria Math" panose="02040503050406030204" pitchFamily="18" charset="0"/>
                            </a:rPr>
                            <m:t>𝛟</m:t>
                          </m:r>
                        </m:e>
                        <m:sub>
                          <m:r>
                            <a:rPr lang="en-US" b="1" i="0" smtClean="0">
                              <a:solidFill>
                                <a:srgbClr val="FF0000"/>
                              </a:solidFill>
                              <a:latin typeface="Cambria Math" panose="02040503050406030204" pitchFamily="18" charset="0"/>
                              <a:ea typeface="Cambria Math" panose="02040503050406030204" pitchFamily="18" charset="0"/>
                            </a:rPr>
                            <m:t>𝐄𝟑</m:t>
                          </m:r>
                        </m:sub>
                      </m:sSub>
                    </m:oMath>
                  </m:oMathPara>
                </a14:m>
                <a:endParaRPr lang="en-US" b="1" dirty="0">
                  <a:solidFill>
                    <a:srgbClr val="FF0000"/>
                  </a:solidFill>
                </a:endParaRPr>
              </a:p>
            </p:txBody>
          </p:sp>
        </mc:Choice>
        <mc:Fallback xmlns="">
          <p:sp>
            <p:nvSpPr>
              <p:cNvPr id="90" name="TextBox 89">
                <a:extLst>
                  <a:ext uri="{FF2B5EF4-FFF2-40B4-BE49-F238E27FC236}">
                    <a16:creationId xmlns:a16="http://schemas.microsoft.com/office/drawing/2014/main" id="{39F7BF23-A13A-4AD9-839C-1AF33315A5C7}"/>
                  </a:ext>
                </a:extLst>
              </p:cNvPr>
              <p:cNvSpPr txBox="1">
                <a:spLocks noRot="1" noChangeAspect="1" noMove="1" noResize="1" noEditPoints="1" noAdjustHandles="1" noChangeArrowheads="1" noChangeShapeType="1" noTextEdit="1"/>
              </p:cNvSpPr>
              <p:nvPr/>
            </p:nvSpPr>
            <p:spPr>
              <a:xfrm>
                <a:off x="7794834" y="3115497"/>
                <a:ext cx="442365" cy="276999"/>
              </a:xfrm>
              <a:prstGeom prst="rect">
                <a:avLst/>
              </a:prstGeom>
              <a:blipFill>
                <a:blip r:embed="rId7"/>
                <a:stretch>
                  <a:fillRect l="-18056" r="-6944" b="-32609"/>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68A559A8-8641-473D-A264-F73D5A58D80E}"/>
              </a:ext>
            </a:extLst>
          </p:cNvPr>
          <p:cNvCxnSpPr>
            <a:cxnSpLocks/>
          </p:cNvCxnSpPr>
          <p:nvPr/>
        </p:nvCxnSpPr>
        <p:spPr>
          <a:xfrm flipH="1" flipV="1">
            <a:off x="954835" y="5100670"/>
            <a:ext cx="7606935"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3" name="Rectangle 32">
            <a:extLst>
              <a:ext uri="{FF2B5EF4-FFF2-40B4-BE49-F238E27FC236}">
                <a16:creationId xmlns:a16="http://schemas.microsoft.com/office/drawing/2014/main" id="{EA471317-DB32-422E-9EEB-90575978CE8A}"/>
              </a:ext>
            </a:extLst>
          </p:cNvPr>
          <p:cNvSpPr/>
          <p:nvPr/>
        </p:nvSpPr>
        <p:spPr>
          <a:xfrm>
            <a:off x="4415546" y="4932237"/>
            <a:ext cx="312906" cy="369332"/>
          </a:xfrm>
          <a:prstGeom prst="rect">
            <a:avLst/>
          </a:prstGeom>
          <a:solidFill>
            <a:schemeClr val="bg1"/>
          </a:solidFill>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b</a:t>
            </a:r>
          </a:p>
        </p:txBody>
      </p:sp>
      <p:cxnSp>
        <p:nvCxnSpPr>
          <p:cNvPr id="34" name="Straight Connector 33">
            <a:extLst>
              <a:ext uri="{FF2B5EF4-FFF2-40B4-BE49-F238E27FC236}">
                <a16:creationId xmlns:a16="http://schemas.microsoft.com/office/drawing/2014/main" id="{628904A9-EA1F-48DC-9AA1-EB4A2562AE14}"/>
              </a:ext>
            </a:extLst>
          </p:cNvPr>
          <p:cNvCxnSpPr>
            <a:cxnSpLocks/>
          </p:cNvCxnSpPr>
          <p:nvPr/>
        </p:nvCxnSpPr>
        <p:spPr>
          <a:xfrm flipH="1">
            <a:off x="4572000" y="4126147"/>
            <a:ext cx="3720292"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41FAB58-58B1-497F-9F79-60D6128B0422}"/>
                  </a:ext>
                </a:extLst>
              </p:cNvPr>
              <p:cNvSpPr/>
              <p:nvPr/>
            </p:nvSpPr>
            <p:spPr>
              <a:xfrm>
                <a:off x="6239070" y="3941481"/>
                <a:ext cx="450701"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𝐛</m:t>
                          </m:r>
                        </m:e>
                        <m:sup>
                          <m:r>
                            <a:rPr lang="en-US" b="1">
                              <a:latin typeface="Cambria Math" panose="02040503050406030204" pitchFamily="18" charset="0"/>
                            </a:rPr>
                            <m:t>′</m:t>
                          </m:r>
                        </m:sup>
                      </m:sSup>
                    </m:oMath>
                  </m:oMathPara>
                </a14:m>
                <a:endParaRPr lang="en-US" b="1"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E41FAB58-58B1-497F-9F79-60D6128B0422}"/>
                  </a:ext>
                </a:extLst>
              </p:cNvPr>
              <p:cNvSpPr>
                <a:spLocks noRot="1" noChangeAspect="1" noMove="1" noResize="1" noEditPoints="1" noAdjustHandles="1" noChangeArrowheads="1" noChangeShapeType="1" noTextEdit="1"/>
              </p:cNvSpPr>
              <p:nvPr/>
            </p:nvSpPr>
            <p:spPr>
              <a:xfrm>
                <a:off x="6239070" y="3941481"/>
                <a:ext cx="450701" cy="369332"/>
              </a:xfrm>
              <a:prstGeom prst="rect">
                <a:avLst/>
              </a:prstGeom>
              <a:blipFill>
                <a:blip r:embed="rId8"/>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59DCEF48-A582-4137-893D-55798EA0DDF8}"/>
              </a:ext>
            </a:extLst>
          </p:cNvPr>
          <p:cNvCxnSpPr>
            <a:cxnSpLocks/>
          </p:cNvCxnSpPr>
          <p:nvPr/>
        </p:nvCxnSpPr>
        <p:spPr>
          <a:xfrm flipV="1">
            <a:off x="7473820" y="3141818"/>
            <a:ext cx="0" cy="1571443"/>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422A88C-60AF-400B-B4C5-2E31A321A7FC}"/>
                  </a:ext>
                </a:extLst>
              </p:cNvPr>
              <p:cNvSpPr/>
              <p:nvPr/>
            </p:nvSpPr>
            <p:spPr>
              <a:xfrm>
                <a:off x="7268347" y="3618721"/>
                <a:ext cx="415498"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𝑫</m:t>
                      </m:r>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6" name="Rectangle 35">
                <a:extLst>
                  <a:ext uri="{FF2B5EF4-FFF2-40B4-BE49-F238E27FC236}">
                    <a16:creationId xmlns:a16="http://schemas.microsoft.com/office/drawing/2014/main" id="{8422A88C-60AF-400B-B4C5-2E31A321A7FC}"/>
                  </a:ext>
                </a:extLst>
              </p:cNvPr>
              <p:cNvSpPr>
                <a:spLocks noRot="1" noChangeAspect="1" noMove="1" noResize="1" noEditPoints="1" noAdjustHandles="1" noChangeArrowheads="1" noChangeShapeType="1" noTextEdit="1"/>
              </p:cNvSpPr>
              <p:nvPr/>
            </p:nvSpPr>
            <p:spPr>
              <a:xfrm>
                <a:off x="7268347" y="3618721"/>
                <a:ext cx="415498" cy="369332"/>
              </a:xfrm>
              <a:prstGeom prst="rect">
                <a:avLst/>
              </a:prstGeom>
              <a:blipFill>
                <a:blip r:embed="rId9"/>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4444BB3E-7CEA-47D8-B7D3-4C7E62FBA3C7}"/>
              </a:ext>
            </a:extLst>
          </p:cNvPr>
          <p:cNvCxnSpPr>
            <a:cxnSpLocks/>
          </p:cNvCxnSpPr>
          <p:nvPr/>
        </p:nvCxnSpPr>
        <p:spPr>
          <a:xfrm>
            <a:off x="4851918" y="4741254"/>
            <a:ext cx="2942256" cy="0"/>
          </a:xfrm>
          <a:prstGeom prst="line">
            <a:avLst/>
          </a:prstGeom>
          <a:noFill/>
          <a:ln w="19050">
            <a:solidFill>
              <a:schemeClr val="tx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id="{453053DF-9B66-41BC-B982-CB87BFC09C5F}"/>
              </a:ext>
            </a:extLst>
          </p:cNvPr>
          <p:cNvSpPr txBox="1"/>
          <p:nvPr/>
        </p:nvSpPr>
        <p:spPr>
          <a:xfrm>
            <a:off x="4498108" y="6588890"/>
            <a:ext cx="695555" cy="369332"/>
          </a:xfrm>
          <a:prstGeom prst="rect">
            <a:avLst/>
          </a:prstGeom>
          <a:noFill/>
        </p:spPr>
        <p:txBody>
          <a:bodyPr wrap="square" rtlCol="0">
            <a:spAutoFit/>
          </a:bodyPr>
          <a:lstStyle/>
          <a:p>
            <a:pPr algn="l" rtl="0"/>
            <a:r>
              <a:rPr lang="en-US" dirty="0"/>
              <a:t>16</a:t>
            </a:r>
          </a:p>
        </p:txBody>
      </p:sp>
      <p:cxnSp>
        <p:nvCxnSpPr>
          <p:cNvPr id="41" name="Straight Connector 40">
            <a:extLst>
              <a:ext uri="{FF2B5EF4-FFF2-40B4-BE49-F238E27FC236}">
                <a16:creationId xmlns:a16="http://schemas.microsoft.com/office/drawing/2014/main" id="{4935CD81-1F70-41C4-9332-E435834CC331}"/>
              </a:ext>
            </a:extLst>
          </p:cNvPr>
          <p:cNvCxnSpPr>
            <a:cxnSpLocks/>
          </p:cNvCxnSpPr>
          <p:nvPr/>
        </p:nvCxnSpPr>
        <p:spPr>
          <a:xfrm rot="5400000" flipH="1">
            <a:off x="-118271" y="4267429"/>
            <a:ext cx="2103120" cy="0"/>
          </a:xfrm>
          <a:prstGeom prst="line">
            <a:avLst/>
          </a:prstGeom>
          <a:noFill/>
          <a:ln w="19050">
            <a:solidFill>
              <a:schemeClr val="tx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1C26CD43-CB96-4CAD-813A-1170063DB1D3}"/>
              </a:ext>
            </a:extLst>
          </p:cNvPr>
          <p:cNvCxnSpPr>
            <a:cxnSpLocks/>
          </p:cNvCxnSpPr>
          <p:nvPr/>
        </p:nvCxnSpPr>
        <p:spPr>
          <a:xfrm rot="5400000" flipH="1">
            <a:off x="7839581" y="4560954"/>
            <a:ext cx="1463040" cy="0"/>
          </a:xfrm>
          <a:prstGeom prst="line">
            <a:avLst/>
          </a:prstGeom>
          <a:noFill/>
          <a:ln w="19050">
            <a:solidFill>
              <a:schemeClr val="tx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19643551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484" y="344345"/>
            <a:ext cx="6080960"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marL="514350" indent="-514350" algn="l" rtl="0">
              <a:buFont typeface="+mj-lt"/>
              <a:buAutoNum type="arabicPeriod" startAt="3"/>
            </a:pPr>
            <a:r>
              <a:rPr lang="en-US" sz="3200" dirty="0">
                <a:solidFill>
                  <a:schemeClr val="lt1"/>
                </a:solidFill>
              </a:rPr>
              <a:t>Correction for slope of the floor </a:t>
            </a:r>
          </a:p>
        </p:txBody>
      </p:sp>
      <p:sp>
        <p:nvSpPr>
          <p:cNvPr id="6" name="Rectangle 5"/>
          <p:cNvSpPr/>
          <p:nvPr/>
        </p:nvSpPr>
        <p:spPr>
          <a:xfrm>
            <a:off x="191135" y="3285098"/>
            <a:ext cx="6686641" cy="1555041"/>
          </a:xfrm>
          <a:prstGeom prst="rect">
            <a:avLst/>
          </a:prstGeom>
        </p:spPr>
        <p:txBody>
          <a:bodyPr wrap="square">
            <a:spAutoFit/>
          </a:bodyPr>
          <a:lstStyle/>
          <a:p>
            <a:pPr algn="just" rtl="0">
              <a:lnSpc>
                <a:spcPct val="150000"/>
              </a:lnSpc>
            </a:pPr>
            <a:r>
              <a:rPr lang="en-US" sz="2200" b="1" dirty="0">
                <a:solidFill>
                  <a:srgbClr val="000000"/>
                </a:solidFill>
                <a:latin typeface="Times New Roman" panose="02020603050405020304" pitchFamily="18" charset="0"/>
                <a:cs typeface="Times New Roman" panose="02020603050405020304" pitchFamily="18" charset="0"/>
              </a:rPr>
              <a:t>bs</a:t>
            </a:r>
            <a:r>
              <a:rPr lang="en-US" sz="2200" dirty="0">
                <a:solidFill>
                  <a:srgbClr val="000000"/>
                </a:solidFill>
                <a:latin typeface="Times New Roman" panose="02020603050405020304" pitchFamily="18" charset="0"/>
                <a:cs typeface="Times New Roman" panose="02020603050405020304" pitchFamily="18" charset="0"/>
              </a:rPr>
              <a:t> is the horizontal length of the slope</a:t>
            </a:r>
          </a:p>
          <a:p>
            <a:pPr algn="just" rtl="0">
              <a:lnSpc>
                <a:spcPct val="150000"/>
              </a:lnSpc>
            </a:pPr>
            <a:r>
              <a:rPr lang="en-US" sz="2200" b="1" dirty="0">
                <a:solidFill>
                  <a:srgbClr val="000000"/>
                </a:solidFill>
                <a:latin typeface="Times New Roman" panose="02020603050405020304" pitchFamily="18" charset="0"/>
                <a:cs typeface="Times New Roman" panose="02020603050405020304" pitchFamily="18" charset="0"/>
              </a:rPr>
              <a:t>b’ </a:t>
            </a:r>
            <a:r>
              <a:rPr lang="en-US" sz="2200" dirty="0">
                <a:solidFill>
                  <a:srgbClr val="000000"/>
                </a:solidFill>
                <a:latin typeface="Times New Roman" panose="02020603050405020304" pitchFamily="18" charset="0"/>
                <a:cs typeface="Times New Roman" panose="02020603050405020304" pitchFamily="18" charset="0"/>
              </a:rPr>
              <a:t>is the distance between the two pile lines between which the sloping floor is located.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729886-7415-4000-8EF5-8A29A7ADADBE}"/>
                  </a:ext>
                </a:extLst>
              </p:cNvPr>
              <p:cNvSpPr txBox="1"/>
              <p:nvPr/>
            </p:nvSpPr>
            <p:spPr>
              <a:xfrm>
                <a:off x="2726714" y="2204201"/>
                <a:ext cx="2642531" cy="914400"/>
              </a:xfrm>
              <a:prstGeom prst="rect">
                <a:avLst/>
              </a:prstGeom>
              <a:noFill/>
              <a:ln>
                <a:solidFill>
                  <a:schemeClr val="tx1"/>
                </a:solidFill>
              </a:ln>
            </p:spPr>
            <p:txBody>
              <a:bodyPr wrap="square" lIns="0" tIns="0" rIns="0" bIns="0" rtlCol="0" anchor="ctr">
                <a:noAutofit/>
              </a:bodyPr>
              <a:lstStyle/>
              <a:p>
                <a:pPr algn="ctr" rtl="0"/>
                <a14:m>
                  <m:oMathPara xmlns:m="http://schemas.openxmlformats.org/officeDocument/2006/math">
                    <m:oMathParaPr>
                      <m:jc m:val="center"/>
                    </m:oMathParaPr>
                    <m:oMath xmlns:m="http://schemas.openxmlformats.org/officeDocument/2006/math">
                      <m:r>
                        <a:rPr lang="en-US" b="1" i="0" smtClean="0">
                          <a:latin typeface="Cambria Math" panose="02040503050406030204" pitchFamily="18" charset="0"/>
                        </a:rPr>
                        <m:t>𝐂</m:t>
                      </m:r>
                      <m:r>
                        <a:rPr lang="en-US" b="1" i="0"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sSub>
                        <m:sSubPr>
                          <m:ctrlPr>
                            <a:rPr lang="en-US" b="1" i="1">
                              <a:latin typeface="Cambria Math" panose="02040503050406030204" pitchFamily="18" charset="0"/>
                            </a:rPr>
                          </m:ctrlPr>
                        </m:sSubPr>
                        <m:e>
                          <m:r>
                            <a:rPr lang="en-US" b="1" i="0">
                              <a:latin typeface="Cambria Math" panose="02040503050406030204" pitchFamily="18" charset="0"/>
                            </a:rPr>
                            <m:t>𝐂</m:t>
                          </m:r>
                        </m:e>
                        <m:sub>
                          <m:r>
                            <a:rPr lang="en-US" b="1" i="0">
                              <a:latin typeface="Cambria Math" panose="02040503050406030204" pitchFamily="18" charset="0"/>
                            </a:rPr>
                            <m:t>𝐬</m:t>
                          </m:r>
                        </m:sub>
                      </m:sSub>
                      <m:r>
                        <a:rPr lang="en-US" b="1" i="0" smtClean="0">
                          <a:latin typeface="Cambria Math" panose="02040503050406030204" pitchFamily="18" charset="0"/>
                        </a:rPr>
                        <m:t> </m:t>
                      </m:r>
                      <m:f>
                        <m:fPr>
                          <m:ctrlPr>
                            <a:rPr lang="en-US" b="1" i="1">
                              <a:latin typeface="Cambria Math" panose="02040503050406030204" pitchFamily="18" charset="0"/>
                            </a:rPr>
                          </m:ctrlPr>
                        </m:fPr>
                        <m:num>
                          <m:r>
                            <a:rPr lang="en-US" b="1" i="0" smtClean="0">
                              <a:latin typeface="Cambria Math" panose="02040503050406030204" pitchFamily="18" charset="0"/>
                            </a:rPr>
                            <m:t>𝐛𝐬</m:t>
                          </m:r>
                        </m:num>
                        <m:den>
                          <m:sSup>
                            <m:sSupPr>
                              <m:ctrlPr>
                                <a:rPr lang="en-US" b="1" i="1">
                                  <a:latin typeface="Cambria Math" panose="02040503050406030204" pitchFamily="18" charset="0"/>
                                </a:rPr>
                              </m:ctrlPr>
                            </m:sSupPr>
                            <m:e>
                              <m:r>
                                <a:rPr lang="en-US" b="1" i="0">
                                  <a:latin typeface="Cambria Math" panose="02040503050406030204" pitchFamily="18" charset="0"/>
                                </a:rPr>
                                <m:t>𝐛</m:t>
                              </m:r>
                            </m:e>
                            <m:sup>
                              <m:r>
                                <a:rPr lang="en-US" b="1" i="0">
                                  <a:latin typeface="Cambria Math" panose="02040503050406030204" pitchFamily="18" charset="0"/>
                                </a:rPr>
                                <m:t>′</m:t>
                              </m:r>
                            </m:sup>
                          </m:sSup>
                        </m:den>
                      </m:f>
                    </m:oMath>
                  </m:oMathPara>
                </a14:m>
                <a:endParaRPr lang="en-US" b="1" dirty="0"/>
              </a:p>
            </p:txBody>
          </p:sp>
        </mc:Choice>
        <mc:Fallback xmlns="">
          <p:sp>
            <p:nvSpPr>
              <p:cNvPr id="7" name="TextBox 6">
                <a:extLst>
                  <a:ext uri="{FF2B5EF4-FFF2-40B4-BE49-F238E27FC236}">
                    <a16:creationId xmlns:a16="http://schemas.microsoft.com/office/drawing/2014/main" id="{47729886-7415-4000-8EF5-8A29A7ADADBE}"/>
                  </a:ext>
                </a:extLst>
              </p:cNvPr>
              <p:cNvSpPr txBox="1">
                <a:spLocks noRot="1" noChangeAspect="1" noMove="1" noResize="1" noEditPoints="1" noAdjustHandles="1" noChangeArrowheads="1" noChangeShapeType="1" noTextEdit="1"/>
              </p:cNvSpPr>
              <p:nvPr/>
            </p:nvSpPr>
            <p:spPr>
              <a:xfrm>
                <a:off x="2726714" y="2204201"/>
                <a:ext cx="2642531" cy="914400"/>
              </a:xfrm>
              <a:prstGeom prst="rect">
                <a:avLst/>
              </a:prstGeom>
              <a:blipFill>
                <a:blip r:embed="rId2"/>
                <a:stretch>
                  <a:fillRect/>
                </a:stretch>
              </a:blipFill>
              <a:ln>
                <a:solidFill>
                  <a:schemeClr val="tx1"/>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18B4BA14-FA58-4212-9D90-748FF62959E7}"/>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9" name="Straight Connector 8">
            <a:extLst>
              <a:ext uri="{FF2B5EF4-FFF2-40B4-BE49-F238E27FC236}">
                <a16:creationId xmlns:a16="http://schemas.microsoft.com/office/drawing/2014/main" id="{AE17DAC9-2A27-4DB3-985F-B595448711E6}"/>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80B3FBB-567E-4036-80D7-497243B493F5}"/>
                  </a:ext>
                </a:extLst>
              </p:cNvPr>
              <p:cNvSpPr/>
              <p:nvPr/>
            </p:nvSpPr>
            <p:spPr>
              <a:xfrm>
                <a:off x="197484" y="4937153"/>
                <a:ext cx="6080960" cy="1851276"/>
              </a:xfrm>
              <a:prstGeom prst="rect">
                <a:avLst/>
              </a:prstGeom>
            </p:spPr>
            <p:txBody>
              <a:bodyPr wrap="square">
                <a:spAutoFit/>
              </a:bodyPr>
              <a:lstStyle/>
              <a:p>
                <a:pPr algn="just" rtl="0">
                  <a:lnSpc>
                    <a:spcPct val="150000"/>
                  </a:lnSpc>
                </a:pPr>
                <a:r>
                  <a:rPr lang="en-US" sz="2200" b="1" u="sng" dirty="0">
                    <a:solidFill>
                      <a:srgbClr val="000000"/>
                    </a:solidFill>
                    <a:latin typeface="Times New Roman" panose="02020603050405020304" pitchFamily="18" charset="0"/>
                    <a:cs typeface="Times New Roman" panose="02020603050405020304" pitchFamily="18" charset="0"/>
                  </a:rPr>
                  <a:t>Notes: </a:t>
                </a:r>
                <a:r>
                  <a:rPr lang="en-US" sz="2200" dirty="0">
                    <a:solidFill>
                      <a:srgbClr val="000000"/>
                    </a:solidFill>
                    <a:latin typeface="Times New Roman" panose="02020603050405020304" pitchFamily="18" charset="0"/>
                    <a:cs typeface="Times New Roman" panose="02020603050405020304" pitchFamily="18" charset="0"/>
                  </a:rPr>
                  <a:t>This correction is This correction is taken as </a:t>
                </a:r>
              </a:p>
              <a:p>
                <a:pPr lvl="1" algn="l" rtl="0">
                  <a:lnSpc>
                    <a:spcPct val="200000"/>
                  </a:lnSpc>
                </a:pPr>
                <a:r>
                  <a:rPr lang="en-US" sz="2200" b="1" dirty="0">
                    <a:solidFill>
                      <a:srgbClr val="000000"/>
                    </a:solidFill>
                    <a:latin typeface="Times New Roman" panose="02020603050405020304" pitchFamily="18" charset="0"/>
                    <a:cs typeface="Times New Roman" panose="02020603050405020304" pitchFamily="18" charset="0"/>
                  </a:rPr>
                  <a:t>(+) for the downward </a:t>
                </a:r>
                <a:r>
                  <a:rPr lang="en-US" sz="2200" dirty="0">
                    <a:solidFill>
                      <a:srgbClr val="000000"/>
                    </a:solidFill>
                    <a:latin typeface="Times New Roman" panose="02020603050405020304" pitchFamily="18" charset="0"/>
                    <a:cs typeface="Times New Roman" panose="02020603050405020304" pitchFamily="18" charset="0"/>
                  </a:rPr>
                  <a:t>slope </a:t>
                </a:r>
              </a:p>
              <a:p>
                <a:pPr lvl="1" algn="l" rtl="0">
                  <a:lnSpc>
                    <a:spcPct val="200000"/>
                  </a:lnSpc>
                </a:pPr>
                <a:r>
                  <a:rPr lang="en-US" sz="2200" b="1" dirty="0">
                    <a:solidFill>
                      <a:srgbClr val="000000"/>
                    </a:solidFill>
                    <a:latin typeface="Times New Roman" panose="02020603050405020304" pitchFamily="18" charset="0"/>
                    <a:cs typeface="Times New Roman" panose="02020603050405020304" pitchFamily="18" charset="0"/>
                  </a:rPr>
                  <a:t>(</a:t>
                </a:r>
                <a14:m>
                  <m:oMath xmlns:m="http://schemas.openxmlformats.org/officeDocument/2006/math">
                    <m:r>
                      <a:rPr lang="en-US" sz="2200" b="1" i="1" smtClean="0">
                        <a:solidFill>
                          <a:srgbClr val="000000"/>
                        </a:solidFill>
                        <a:latin typeface="Cambria Math" panose="02040503050406030204" pitchFamily="18" charset="0"/>
                        <a:cs typeface="Times New Roman" panose="02020603050405020304" pitchFamily="18" charset="0"/>
                      </a:rPr>
                      <m:t>−</m:t>
                    </m:r>
                  </m:oMath>
                </a14:m>
                <a:r>
                  <a:rPr lang="en-US" sz="2200" b="1" dirty="0">
                    <a:solidFill>
                      <a:srgbClr val="000000"/>
                    </a:solidFill>
                    <a:latin typeface="Times New Roman" panose="02020603050405020304" pitchFamily="18" charset="0"/>
                    <a:cs typeface="Times New Roman" panose="02020603050405020304" pitchFamily="18" charset="0"/>
                  </a:rPr>
                  <a:t>) for the upward </a:t>
                </a:r>
                <a:r>
                  <a:rPr lang="en-US" sz="2200" dirty="0">
                    <a:solidFill>
                      <a:srgbClr val="000000"/>
                    </a:solidFill>
                    <a:latin typeface="Times New Roman" panose="02020603050405020304" pitchFamily="18" charset="0"/>
                    <a:cs typeface="Times New Roman" panose="02020603050405020304" pitchFamily="18" charset="0"/>
                  </a:rPr>
                  <a:t>slope</a:t>
                </a:r>
              </a:p>
            </p:txBody>
          </p:sp>
        </mc:Choice>
        <mc:Fallback xmlns="">
          <p:sp>
            <p:nvSpPr>
              <p:cNvPr id="8" name="Rectangle 7">
                <a:extLst>
                  <a:ext uri="{FF2B5EF4-FFF2-40B4-BE49-F238E27FC236}">
                    <a16:creationId xmlns:a16="http://schemas.microsoft.com/office/drawing/2014/main" id="{780B3FBB-567E-4036-80D7-497243B493F5}"/>
                  </a:ext>
                </a:extLst>
              </p:cNvPr>
              <p:cNvSpPr>
                <a:spLocks noRot="1" noChangeAspect="1" noMove="1" noResize="1" noEditPoints="1" noAdjustHandles="1" noChangeArrowheads="1" noChangeShapeType="1" noTextEdit="1"/>
              </p:cNvSpPr>
              <p:nvPr/>
            </p:nvSpPr>
            <p:spPr>
              <a:xfrm>
                <a:off x="197484" y="4937153"/>
                <a:ext cx="6080960" cy="1851276"/>
              </a:xfrm>
              <a:prstGeom prst="rect">
                <a:avLst/>
              </a:prstGeom>
              <a:blipFill>
                <a:blip r:embed="rId3"/>
                <a:stretch>
                  <a:fillRect l="-1303" b="-5592"/>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E65C77D2-8C9E-4C3D-96C9-D94F035C32E5}"/>
              </a:ext>
            </a:extLst>
          </p:cNvPr>
          <p:cNvSpPr/>
          <p:nvPr/>
        </p:nvSpPr>
        <p:spPr>
          <a:xfrm>
            <a:off x="8039223" y="3262150"/>
            <a:ext cx="365760" cy="36575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
            </a:r>
          </a:p>
        </p:txBody>
      </p:sp>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774C1D9A-5910-4FCE-AA58-0043501B19DD}"/>
                  </a:ext>
                </a:extLst>
              </p:cNvPr>
              <p:cNvSpPr/>
              <p:nvPr/>
            </p:nvSpPr>
            <p:spPr>
              <a:xfrm>
                <a:off x="7533848" y="5992440"/>
                <a:ext cx="365760" cy="36575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14:m>
                  <m:oMathPara xmlns:m="http://schemas.openxmlformats.org/officeDocument/2006/math">
                    <m:oMathParaPr>
                      <m:jc m:val="center"/>
                    </m:oMathParaPr>
                    <m:oMath xmlns:m="http://schemas.openxmlformats.org/officeDocument/2006/math">
                      <m:r>
                        <a:rPr lang="en-US" sz="2000" b="1" i="0">
                          <a:solidFill>
                            <a:srgbClr val="000000"/>
                          </a:solidFill>
                          <a:latin typeface="Cambria Math" panose="02040503050406030204" pitchFamily="18" charset="0"/>
                          <a:cs typeface="Times New Roman" panose="02020603050405020304" pitchFamily="18" charset="0"/>
                        </a:rPr>
                        <m:t>−</m:t>
                      </m:r>
                    </m:oMath>
                  </m:oMathPara>
                </a14:m>
                <a:endParaRPr lang="en-US" sz="2000" b="1" dirty="0">
                  <a:solidFill>
                    <a:schemeClr val="tx1"/>
                  </a:solidFill>
                </a:endParaRPr>
              </a:p>
            </p:txBody>
          </p:sp>
        </mc:Choice>
        <mc:Fallback xmlns="">
          <p:sp>
            <p:nvSpPr>
              <p:cNvPr id="25" name="Oval 24">
                <a:extLst>
                  <a:ext uri="{FF2B5EF4-FFF2-40B4-BE49-F238E27FC236}">
                    <a16:creationId xmlns:a16="http://schemas.microsoft.com/office/drawing/2014/main" id="{774C1D9A-5910-4FCE-AA58-0043501B19DD}"/>
                  </a:ext>
                </a:extLst>
              </p:cNvPr>
              <p:cNvSpPr>
                <a:spLocks noRot="1" noChangeAspect="1" noMove="1" noResize="1" noEditPoints="1" noAdjustHandles="1" noChangeArrowheads="1" noChangeShapeType="1" noTextEdit="1"/>
              </p:cNvSpPr>
              <p:nvPr/>
            </p:nvSpPr>
            <p:spPr>
              <a:xfrm>
                <a:off x="7533848" y="5992440"/>
                <a:ext cx="365760" cy="365759"/>
              </a:xfrm>
              <a:prstGeom prst="ellipse">
                <a:avLst/>
              </a:prstGeom>
              <a:blipFill>
                <a:blip r:embed="rId4"/>
                <a:stretch>
                  <a:fillRect/>
                </a:stretch>
              </a:blipFill>
              <a:ln w="19050">
                <a:solidFill>
                  <a:schemeClr val="tx1"/>
                </a:solidFill>
              </a:ln>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1EA376A6-E026-43B6-97F6-936322A42A6D}"/>
              </a:ext>
            </a:extLst>
          </p:cNvPr>
          <p:cNvCxnSpPr>
            <a:cxnSpLocks/>
          </p:cNvCxnSpPr>
          <p:nvPr/>
        </p:nvCxnSpPr>
        <p:spPr>
          <a:xfrm rot="5400000">
            <a:off x="8071487" y="3551634"/>
            <a:ext cx="8229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62461A-2207-424F-B763-CF53A0B00A07}"/>
              </a:ext>
            </a:extLst>
          </p:cNvPr>
          <p:cNvCxnSpPr>
            <a:cxnSpLocks/>
          </p:cNvCxnSpPr>
          <p:nvPr/>
        </p:nvCxnSpPr>
        <p:spPr>
          <a:xfrm rot="16200000" flipH="1">
            <a:off x="7008902" y="6403921"/>
            <a:ext cx="8229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09EC9A4-E979-4FA8-87EA-175E743F797E}"/>
              </a:ext>
            </a:extLst>
          </p:cNvPr>
          <p:cNvCxnSpPr/>
          <p:nvPr/>
        </p:nvCxnSpPr>
        <p:spPr>
          <a:xfrm>
            <a:off x="7316250" y="2301769"/>
            <a:ext cx="1166717" cy="934822"/>
          </a:xfrm>
          <a:prstGeom prst="line">
            <a:avLst/>
          </a:prstGeom>
          <a:ln w="155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F157A0B-5368-4CCA-90AE-6747D6192707}"/>
              </a:ext>
            </a:extLst>
          </p:cNvPr>
          <p:cNvCxnSpPr>
            <a:cxnSpLocks/>
          </p:cNvCxnSpPr>
          <p:nvPr/>
        </p:nvCxnSpPr>
        <p:spPr>
          <a:xfrm>
            <a:off x="8482967" y="3236591"/>
            <a:ext cx="457200" cy="0"/>
          </a:xfrm>
          <a:prstGeom prst="line">
            <a:avLst/>
          </a:prstGeom>
          <a:ln w="155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44903A-9259-40DB-AF63-4ECE613AB8BC}"/>
              </a:ext>
            </a:extLst>
          </p:cNvPr>
          <p:cNvCxnSpPr>
            <a:cxnSpLocks noChangeAspect="1"/>
          </p:cNvCxnSpPr>
          <p:nvPr/>
        </p:nvCxnSpPr>
        <p:spPr>
          <a:xfrm>
            <a:off x="7230932" y="2660833"/>
            <a:ext cx="813561" cy="651861"/>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8A6D37D-0179-431F-9C0A-9DF773ED1753}"/>
              </a:ext>
            </a:extLst>
          </p:cNvPr>
          <p:cNvCxnSpPr/>
          <p:nvPr/>
        </p:nvCxnSpPr>
        <p:spPr>
          <a:xfrm flipH="1">
            <a:off x="7401720" y="5057619"/>
            <a:ext cx="1166717" cy="934822"/>
          </a:xfrm>
          <a:prstGeom prst="line">
            <a:avLst/>
          </a:prstGeom>
          <a:ln w="155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3B295A-4679-441C-BF5D-6F3CC1AC9C88}"/>
              </a:ext>
            </a:extLst>
          </p:cNvPr>
          <p:cNvCxnSpPr>
            <a:cxnSpLocks/>
          </p:cNvCxnSpPr>
          <p:nvPr/>
        </p:nvCxnSpPr>
        <p:spPr>
          <a:xfrm flipH="1">
            <a:off x="6877781" y="5992441"/>
            <a:ext cx="548640" cy="0"/>
          </a:xfrm>
          <a:prstGeom prst="line">
            <a:avLst/>
          </a:prstGeom>
          <a:ln w="155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6B118F-A3FF-4D4A-B2A6-EE4DB470638B}"/>
              </a:ext>
            </a:extLst>
          </p:cNvPr>
          <p:cNvCxnSpPr>
            <a:cxnSpLocks noChangeAspect="1"/>
          </p:cNvCxnSpPr>
          <p:nvPr/>
        </p:nvCxnSpPr>
        <p:spPr>
          <a:xfrm rot="10800000" flipH="1">
            <a:off x="7818721" y="5372834"/>
            <a:ext cx="813561" cy="651861"/>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E5E19C-593A-4C1F-9542-03AAC2985502}"/>
              </a:ext>
            </a:extLst>
          </p:cNvPr>
          <p:cNvCxnSpPr>
            <a:cxnSpLocks/>
          </p:cNvCxnSpPr>
          <p:nvPr/>
        </p:nvCxnSpPr>
        <p:spPr>
          <a:xfrm flipH="1">
            <a:off x="8528662" y="5063600"/>
            <a:ext cx="457200" cy="0"/>
          </a:xfrm>
          <a:prstGeom prst="line">
            <a:avLst/>
          </a:prstGeom>
          <a:ln w="155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F16F5E-C337-4D0B-86B2-886299168610}"/>
              </a:ext>
            </a:extLst>
          </p:cNvPr>
          <p:cNvCxnSpPr>
            <a:cxnSpLocks/>
          </p:cNvCxnSpPr>
          <p:nvPr/>
        </p:nvCxnSpPr>
        <p:spPr>
          <a:xfrm flipH="1">
            <a:off x="6909747" y="2311100"/>
            <a:ext cx="457200" cy="0"/>
          </a:xfrm>
          <a:prstGeom prst="line">
            <a:avLst/>
          </a:prstGeom>
          <a:ln w="155575">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A842874-F057-4F9F-A04F-430F4BFE75A8}"/>
              </a:ext>
            </a:extLst>
          </p:cNvPr>
          <p:cNvSpPr/>
          <p:nvPr/>
        </p:nvSpPr>
        <p:spPr>
          <a:xfrm>
            <a:off x="191136" y="962956"/>
            <a:ext cx="8749031" cy="1047210"/>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This correction is applicable only to the </a:t>
            </a:r>
            <a:r>
              <a:rPr lang="en-US" sz="2200" b="1" dirty="0">
                <a:solidFill>
                  <a:srgbClr val="000000"/>
                </a:solidFill>
                <a:latin typeface="Times New Roman" panose="02020603050405020304" pitchFamily="18" charset="0"/>
                <a:cs typeface="Times New Roman" panose="02020603050405020304" pitchFamily="18" charset="0"/>
              </a:rPr>
              <a:t>key points </a:t>
            </a:r>
            <a:r>
              <a:rPr lang="en-US" sz="2200" dirty="0">
                <a:solidFill>
                  <a:srgbClr val="000000"/>
                </a:solidFill>
                <a:latin typeface="Times New Roman" panose="02020603050405020304" pitchFamily="18" charset="0"/>
                <a:cs typeface="Times New Roman" panose="02020603050405020304" pitchFamily="18" charset="0"/>
              </a:rPr>
              <a:t>of the pile line fixed at the </a:t>
            </a:r>
            <a:r>
              <a:rPr lang="en-US" sz="2200" b="1" dirty="0">
                <a:solidFill>
                  <a:srgbClr val="000000"/>
                </a:solidFill>
                <a:latin typeface="Times New Roman" panose="02020603050405020304" pitchFamily="18" charset="0"/>
                <a:cs typeface="Times New Roman" panose="02020603050405020304" pitchFamily="18" charset="0"/>
              </a:rPr>
              <a:t>Start </a:t>
            </a:r>
            <a:r>
              <a:rPr lang="en-US" sz="2200" dirty="0">
                <a:solidFill>
                  <a:srgbClr val="000000"/>
                </a:solidFill>
                <a:latin typeface="Times New Roman" panose="02020603050405020304" pitchFamily="18" charset="0"/>
                <a:cs typeface="Times New Roman" panose="02020603050405020304" pitchFamily="18" charset="0"/>
              </a:rPr>
              <a:t>or the </a:t>
            </a:r>
            <a:r>
              <a:rPr lang="en-US" sz="2200" b="1" dirty="0">
                <a:solidFill>
                  <a:srgbClr val="000000"/>
                </a:solidFill>
                <a:latin typeface="Times New Roman" panose="02020603050405020304" pitchFamily="18" charset="0"/>
                <a:cs typeface="Times New Roman" panose="02020603050405020304" pitchFamily="18" charset="0"/>
              </a:rPr>
              <a:t>End</a:t>
            </a:r>
            <a:r>
              <a:rPr lang="en-US" sz="2200" dirty="0">
                <a:solidFill>
                  <a:srgbClr val="000000"/>
                </a:solidFill>
                <a:latin typeface="Times New Roman" panose="02020603050405020304" pitchFamily="18" charset="0"/>
                <a:cs typeface="Times New Roman" panose="02020603050405020304" pitchFamily="18" charset="0"/>
              </a:rPr>
              <a:t> of the slope. </a:t>
            </a:r>
          </a:p>
        </p:txBody>
      </p:sp>
    </p:spTree>
    <p:extLst>
      <p:ext uri="{BB962C8B-B14F-4D97-AF65-F5344CB8AC3E}">
        <p14:creationId xmlns:p14="http://schemas.microsoft.com/office/powerpoint/2010/main" val="262237028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0F4175B5-2F73-4EBE-8B52-D09DC644CB25}"/>
              </a:ext>
            </a:extLst>
          </p:cNvPr>
          <p:cNvSpPr/>
          <p:nvPr/>
        </p:nvSpPr>
        <p:spPr>
          <a:xfrm flipV="1">
            <a:off x="988395" y="2036561"/>
            <a:ext cx="2166673" cy="1434783"/>
          </a:xfrm>
          <a:custGeom>
            <a:avLst/>
            <a:gdLst>
              <a:gd name="connsiteX0" fmla="*/ 0 w 2166673"/>
              <a:gd name="connsiteY0" fmla="*/ 1434783 h 1434783"/>
              <a:gd name="connsiteX1" fmla="*/ 2166673 w 2166673"/>
              <a:gd name="connsiteY1" fmla="*/ 1434783 h 1434783"/>
              <a:gd name="connsiteX2" fmla="*/ 2166673 w 2166673"/>
              <a:gd name="connsiteY2" fmla="*/ 390821 h 1434783"/>
              <a:gd name="connsiteX3" fmla="*/ 1799809 w 2166673"/>
              <a:gd name="connsiteY3" fmla="*/ 390821 h 1434783"/>
              <a:gd name="connsiteX4" fmla="*/ 1408541 w 2166673"/>
              <a:gd name="connsiteY4" fmla="*/ 3801 h 1434783"/>
              <a:gd name="connsiteX5" fmla="*/ 1408541 w 2166673"/>
              <a:gd name="connsiteY5" fmla="*/ 390821 h 1434783"/>
              <a:gd name="connsiteX6" fmla="*/ 1407852 w 2166673"/>
              <a:gd name="connsiteY6" fmla="*/ 390821 h 1434783"/>
              <a:gd name="connsiteX7" fmla="*/ 1407852 w 2166673"/>
              <a:gd name="connsiteY7" fmla="*/ 0 h 1434783"/>
              <a:gd name="connsiteX8" fmla="*/ 0 w 2166673"/>
              <a:gd name="connsiteY8" fmla="*/ 0 h 14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673" h="1434783">
                <a:moveTo>
                  <a:pt x="0" y="1434783"/>
                </a:moveTo>
                <a:lnTo>
                  <a:pt x="2166673" y="1434783"/>
                </a:lnTo>
                <a:lnTo>
                  <a:pt x="2166673" y="390821"/>
                </a:lnTo>
                <a:lnTo>
                  <a:pt x="1799809" y="390821"/>
                </a:lnTo>
                <a:lnTo>
                  <a:pt x="1408541" y="3801"/>
                </a:lnTo>
                <a:lnTo>
                  <a:pt x="1408541" y="390821"/>
                </a:lnTo>
                <a:lnTo>
                  <a:pt x="1407852" y="390821"/>
                </a:lnTo>
                <a:lnTo>
                  <a:pt x="1407852" y="0"/>
                </a:lnTo>
                <a:lnTo>
                  <a:pt x="0" y="0"/>
                </a:lnTo>
                <a:close/>
              </a:path>
            </a:pathLst>
          </a:custGeom>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C12A63E2-876D-4153-9E79-FEB8D71D44A1}"/>
              </a:ext>
            </a:extLst>
          </p:cNvPr>
          <p:cNvSpPr>
            <a:spLocks noChangeAspect="1"/>
          </p:cNvSpPr>
          <p:nvPr/>
        </p:nvSpPr>
        <p:spPr>
          <a:xfrm>
            <a:off x="4020447" y="4129349"/>
            <a:ext cx="304052" cy="448707"/>
          </a:xfrm>
          <a:prstGeom prst="r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1" name="Straight Connector 30">
            <a:extLst>
              <a:ext uri="{FF2B5EF4-FFF2-40B4-BE49-F238E27FC236}">
                <a16:creationId xmlns:a16="http://schemas.microsoft.com/office/drawing/2014/main" id="{7EEEA0A4-E96C-4C4E-81D7-CA0F0D4B03FE}"/>
              </a:ext>
            </a:extLst>
          </p:cNvPr>
          <p:cNvCxnSpPr>
            <a:cxnSpLocks/>
          </p:cNvCxnSpPr>
          <p:nvPr/>
        </p:nvCxnSpPr>
        <p:spPr>
          <a:xfrm>
            <a:off x="977460" y="2014007"/>
            <a:ext cx="2205601" cy="0"/>
          </a:xfrm>
          <a:prstGeom prst="lin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401F2759-7D35-4E4F-B746-8CB1A4A59DDA}"/>
              </a:ext>
            </a:extLst>
          </p:cNvPr>
          <p:cNvCxnSpPr>
            <a:cxnSpLocks/>
          </p:cNvCxnSpPr>
          <p:nvPr/>
        </p:nvCxnSpPr>
        <p:spPr>
          <a:xfrm>
            <a:off x="3183061" y="2014007"/>
            <a:ext cx="0" cy="1062756"/>
          </a:xfrm>
          <a:prstGeom prst="lin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60" name="Group 59">
            <a:extLst>
              <a:ext uri="{FF2B5EF4-FFF2-40B4-BE49-F238E27FC236}">
                <a16:creationId xmlns:a16="http://schemas.microsoft.com/office/drawing/2014/main" id="{4F4E6460-AD7F-4DC3-8CDB-6CD995026649}"/>
              </a:ext>
            </a:extLst>
          </p:cNvPr>
          <p:cNvGrpSpPr/>
          <p:nvPr/>
        </p:nvGrpSpPr>
        <p:grpSpPr>
          <a:xfrm>
            <a:off x="945504" y="3080946"/>
            <a:ext cx="7625597" cy="3274504"/>
            <a:chOff x="544287" y="3491493"/>
            <a:chExt cx="7625597" cy="3274504"/>
          </a:xfrm>
        </p:grpSpPr>
        <p:cxnSp>
          <p:nvCxnSpPr>
            <p:cNvPr id="61" name="Straight Connector 60">
              <a:extLst>
                <a:ext uri="{FF2B5EF4-FFF2-40B4-BE49-F238E27FC236}">
                  <a16:creationId xmlns:a16="http://schemas.microsoft.com/office/drawing/2014/main" id="{08FD7566-E983-4837-820F-4A7DFE855E47}"/>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C5CE43-9C27-4CC3-99B2-7868A224533D}"/>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CD1394-B810-4C41-8893-C1A08C33A4C4}"/>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30983B-3BB2-4B49-85D3-D5955F801FCE}"/>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8D33ED-EC8F-4EF3-950D-05A31C4958D0}"/>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99B707B-2D51-47C8-9AEE-322F5D533334}"/>
                </a:ext>
              </a:extLst>
            </p:cNvPr>
            <p:cNvCxnSpPr>
              <a:cxnSpLocks/>
            </p:cNvCxnSpPr>
            <p:nvPr/>
          </p:nvCxnSpPr>
          <p:spPr>
            <a:xfrm rot="5400000">
              <a:off x="100062" y="485339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3F32453A-D110-4AF5-98CC-801D15E3F85C}"/>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7905241-FD31-4B4C-AD56-36E2E4BD86C6}"/>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DB3D90-C016-41A4-872E-14E4BB84EE4A}"/>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460E2D0-6D75-4A33-B812-51459A0385B6}"/>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DE7B03-FEDB-4943-AC16-B085C97413BA}"/>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FA101C-AA59-45B5-B235-6985A6F22230}"/>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8F5F48-D07C-4006-8032-CDFB2D32412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7F112F-7AFC-4C64-82B2-93AC54B54CE2}"/>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0CE200FB-CAE3-47FB-B203-FD069130CB59}"/>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9068F79-7022-4A2C-B87A-9D01A25C1CC9}"/>
                  </a:ext>
                </a:extLst>
              </p:cNvPr>
              <p:cNvSpPr txBox="1"/>
              <p:nvPr/>
            </p:nvSpPr>
            <p:spPr>
              <a:xfrm>
                <a:off x="1269583" y="3795254"/>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0" smtClean="0">
                              <a:latin typeface="Cambria Math" panose="02040503050406030204" pitchFamily="18" charset="0"/>
                            </a:rPr>
                            <m:t>𝟏</m:t>
                          </m:r>
                        </m:sub>
                      </m:sSub>
                    </m:oMath>
                  </m:oMathPara>
                </a14:m>
                <a:endParaRPr lang="en-US" b="1" dirty="0"/>
              </a:p>
            </p:txBody>
          </p:sp>
        </mc:Choice>
        <mc:Fallback xmlns="">
          <p:sp>
            <p:nvSpPr>
              <p:cNvPr id="85" name="TextBox 84">
                <a:extLst>
                  <a:ext uri="{FF2B5EF4-FFF2-40B4-BE49-F238E27FC236}">
                    <a16:creationId xmlns:a16="http://schemas.microsoft.com/office/drawing/2014/main" id="{39068F79-7022-4A2C-B87A-9D01A25C1CC9}"/>
                  </a:ext>
                </a:extLst>
              </p:cNvPr>
              <p:cNvSpPr txBox="1">
                <a:spLocks noRot="1" noChangeAspect="1" noMove="1" noResize="1" noEditPoints="1" noAdjustHandles="1" noChangeArrowheads="1" noChangeShapeType="1" noTextEdit="1"/>
              </p:cNvSpPr>
              <p:nvPr/>
            </p:nvSpPr>
            <p:spPr>
              <a:xfrm>
                <a:off x="1269583" y="3795254"/>
                <a:ext cx="442365" cy="276999"/>
              </a:xfrm>
              <a:prstGeom prst="rect">
                <a:avLst/>
              </a:prstGeom>
              <a:blipFill>
                <a:blip r:embed="rId2"/>
                <a:stretch>
                  <a:fillRect l="-16438" r="-547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12B29B1-A008-476E-8566-D4786F509AE2}"/>
                  </a:ext>
                </a:extLst>
              </p:cNvPr>
              <p:cNvSpPr txBox="1"/>
              <p:nvPr/>
            </p:nvSpPr>
            <p:spPr>
              <a:xfrm>
                <a:off x="4635972" y="5023495"/>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𝟐</m:t>
                          </m:r>
                        </m:sub>
                      </m:sSub>
                    </m:oMath>
                  </m:oMathPara>
                </a14:m>
                <a:endParaRPr lang="en-US" b="1" dirty="0"/>
              </a:p>
            </p:txBody>
          </p:sp>
        </mc:Choice>
        <mc:Fallback xmlns="">
          <p:sp>
            <p:nvSpPr>
              <p:cNvPr id="86" name="TextBox 85">
                <a:extLst>
                  <a:ext uri="{FF2B5EF4-FFF2-40B4-BE49-F238E27FC236}">
                    <a16:creationId xmlns:a16="http://schemas.microsoft.com/office/drawing/2014/main" id="{512B29B1-A008-476E-8566-D4786F509AE2}"/>
                  </a:ext>
                </a:extLst>
              </p:cNvPr>
              <p:cNvSpPr txBox="1">
                <a:spLocks noRot="1" noChangeAspect="1" noMove="1" noResize="1" noEditPoints="1" noAdjustHandles="1" noChangeArrowheads="1" noChangeShapeType="1" noTextEdit="1"/>
              </p:cNvSpPr>
              <p:nvPr/>
            </p:nvSpPr>
            <p:spPr>
              <a:xfrm>
                <a:off x="4635972" y="5023495"/>
                <a:ext cx="442365" cy="276999"/>
              </a:xfrm>
              <a:prstGeom prst="rect">
                <a:avLst/>
              </a:prstGeom>
              <a:blipFill>
                <a:blip r:embed="rId3"/>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DFD035E-E7A1-4EDB-AC3B-DC0025F09DBC}"/>
                  </a:ext>
                </a:extLst>
              </p:cNvPr>
              <p:cNvSpPr txBox="1"/>
              <p:nvPr/>
            </p:nvSpPr>
            <p:spPr>
              <a:xfrm>
                <a:off x="8378439" y="4753104"/>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𝟑</m:t>
                          </m:r>
                        </m:sub>
                      </m:sSub>
                    </m:oMath>
                  </m:oMathPara>
                </a14:m>
                <a:endParaRPr lang="en-US" b="1" dirty="0"/>
              </a:p>
            </p:txBody>
          </p:sp>
        </mc:Choice>
        <mc:Fallback xmlns="">
          <p:sp>
            <p:nvSpPr>
              <p:cNvPr id="87" name="TextBox 86">
                <a:extLst>
                  <a:ext uri="{FF2B5EF4-FFF2-40B4-BE49-F238E27FC236}">
                    <a16:creationId xmlns:a16="http://schemas.microsoft.com/office/drawing/2014/main" id="{1DFD035E-E7A1-4EDB-AC3B-DC0025F09DBC}"/>
                  </a:ext>
                </a:extLst>
              </p:cNvPr>
              <p:cNvSpPr txBox="1">
                <a:spLocks noRot="1" noChangeAspect="1" noMove="1" noResize="1" noEditPoints="1" noAdjustHandles="1" noChangeArrowheads="1" noChangeShapeType="1" noTextEdit="1"/>
              </p:cNvSpPr>
              <p:nvPr/>
            </p:nvSpPr>
            <p:spPr>
              <a:xfrm>
                <a:off x="8378439" y="4753104"/>
                <a:ext cx="442365" cy="276999"/>
              </a:xfrm>
              <a:prstGeom prst="rect">
                <a:avLst/>
              </a:prstGeom>
              <a:blipFill>
                <a:blip r:embed="rId4"/>
                <a:stretch>
                  <a:fillRect l="-16438" r="-547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ED74B90E-4BB0-49C0-B752-96A3EB10AA4D}"/>
                  </a:ext>
                </a:extLst>
              </p:cNvPr>
              <p:cNvSpPr txBox="1"/>
              <p:nvPr/>
            </p:nvSpPr>
            <p:spPr>
              <a:xfrm>
                <a:off x="685978" y="3799836"/>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m:t>
                          </m:r>
                          <m:r>
                            <a:rPr lang="en-US" b="1" i="0" smtClean="0">
                              <a:latin typeface="Cambria Math" panose="02040503050406030204" pitchFamily="18" charset="0"/>
                            </a:rPr>
                            <m:t>𝟏</m:t>
                          </m:r>
                        </m:sub>
                      </m:sSub>
                    </m:oMath>
                  </m:oMathPara>
                </a14:m>
                <a:endParaRPr lang="en-US" b="1" dirty="0"/>
              </a:p>
            </p:txBody>
          </p:sp>
        </mc:Choice>
        <mc:Fallback xmlns="">
          <p:sp>
            <p:nvSpPr>
              <p:cNvPr id="88" name="TextBox 87">
                <a:extLst>
                  <a:ext uri="{FF2B5EF4-FFF2-40B4-BE49-F238E27FC236}">
                    <a16:creationId xmlns:a16="http://schemas.microsoft.com/office/drawing/2014/main" id="{ED74B90E-4BB0-49C0-B752-96A3EB10AA4D}"/>
                  </a:ext>
                </a:extLst>
              </p:cNvPr>
              <p:cNvSpPr txBox="1">
                <a:spLocks noRot="1" noChangeAspect="1" noMove="1" noResize="1" noEditPoints="1" noAdjustHandles="1" noChangeArrowheads="1" noChangeShapeType="1" noTextEdit="1"/>
              </p:cNvSpPr>
              <p:nvPr/>
            </p:nvSpPr>
            <p:spPr>
              <a:xfrm>
                <a:off x="685978" y="3799836"/>
                <a:ext cx="442365" cy="276999"/>
              </a:xfrm>
              <a:prstGeom prst="rect">
                <a:avLst/>
              </a:prstGeom>
              <a:blipFill>
                <a:blip r:embed="rId5"/>
                <a:stretch>
                  <a:fillRect l="-18056" r="-694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A353F22D-26EC-4C0D-973F-E7DBDB109367}"/>
                  </a:ext>
                </a:extLst>
              </p:cNvPr>
              <p:cNvSpPr txBox="1"/>
              <p:nvPr/>
            </p:nvSpPr>
            <p:spPr>
              <a:xfrm>
                <a:off x="4052367" y="5028077"/>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0">
                              <a:solidFill>
                                <a:srgbClr val="FF0000"/>
                              </a:solidFill>
                              <a:latin typeface="Cambria Math" panose="02040503050406030204" pitchFamily="18" charset="0"/>
                              <a:ea typeface="Cambria Math" panose="02040503050406030204" pitchFamily="18" charset="0"/>
                            </a:rPr>
                            <m:t>𝛟</m:t>
                          </m:r>
                        </m:e>
                        <m:sub>
                          <m:r>
                            <a:rPr lang="en-US" b="1" i="0" smtClean="0">
                              <a:solidFill>
                                <a:srgbClr val="FF0000"/>
                              </a:solidFill>
                              <a:latin typeface="Cambria Math" panose="02040503050406030204" pitchFamily="18" charset="0"/>
                              <a:ea typeface="Cambria Math" panose="02040503050406030204" pitchFamily="18" charset="0"/>
                            </a:rPr>
                            <m:t>𝐄𝟐</m:t>
                          </m:r>
                        </m:sub>
                      </m:sSub>
                    </m:oMath>
                  </m:oMathPara>
                </a14:m>
                <a:endParaRPr lang="en-US" b="1" dirty="0">
                  <a:solidFill>
                    <a:srgbClr val="FF0000"/>
                  </a:solidFill>
                </a:endParaRPr>
              </a:p>
            </p:txBody>
          </p:sp>
        </mc:Choice>
        <mc:Fallback xmlns="">
          <p:sp>
            <p:nvSpPr>
              <p:cNvPr id="89" name="TextBox 88">
                <a:extLst>
                  <a:ext uri="{FF2B5EF4-FFF2-40B4-BE49-F238E27FC236}">
                    <a16:creationId xmlns:a16="http://schemas.microsoft.com/office/drawing/2014/main" id="{A353F22D-26EC-4C0D-973F-E7DBDB109367}"/>
                  </a:ext>
                </a:extLst>
              </p:cNvPr>
              <p:cNvSpPr txBox="1">
                <a:spLocks noRot="1" noChangeAspect="1" noMove="1" noResize="1" noEditPoints="1" noAdjustHandles="1" noChangeArrowheads="1" noChangeShapeType="1" noTextEdit="1"/>
              </p:cNvSpPr>
              <p:nvPr/>
            </p:nvSpPr>
            <p:spPr>
              <a:xfrm>
                <a:off x="4052367" y="5028077"/>
                <a:ext cx="442365" cy="276999"/>
              </a:xfrm>
              <a:prstGeom prst="rect">
                <a:avLst/>
              </a:prstGeom>
              <a:blipFill>
                <a:blip r:embed="rId6"/>
                <a:stretch>
                  <a:fillRect l="-18056" r="-694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39F7BF23-A13A-4AD9-839C-1AF33315A5C7}"/>
                  </a:ext>
                </a:extLst>
              </p:cNvPr>
              <p:cNvSpPr txBox="1"/>
              <p:nvPr/>
            </p:nvSpPr>
            <p:spPr>
              <a:xfrm>
                <a:off x="7794834" y="4757686"/>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𝐄𝟑</m:t>
                          </m:r>
                        </m:sub>
                      </m:sSub>
                    </m:oMath>
                  </m:oMathPara>
                </a14:m>
                <a:endParaRPr lang="en-US" b="1" dirty="0"/>
              </a:p>
            </p:txBody>
          </p:sp>
        </mc:Choice>
        <mc:Fallback xmlns="">
          <p:sp>
            <p:nvSpPr>
              <p:cNvPr id="90" name="TextBox 89">
                <a:extLst>
                  <a:ext uri="{FF2B5EF4-FFF2-40B4-BE49-F238E27FC236}">
                    <a16:creationId xmlns:a16="http://schemas.microsoft.com/office/drawing/2014/main" id="{39F7BF23-A13A-4AD9-839C-1AF33315A5C7}"/>
                  </a:ext>
                </a:extLst>
              </p:cNvPr>
              <p:cNvSpPr txBox="1">
                <a:spLocks noRot="1" noChangeAspect="1" noMove="1" noResize="1" noEditPoints="1" noAdjustHandles="1" noChangeArrowheads="1" noChangeShapeType="1" noTextEdit="1"/>
              </p:cNvSpPr>
              <p:nvPr/>
            </p:nvSpPr>
            <p:spPr>
              <a:xfrm>
                <a:off x="7794834" y="4757686"/>
                <a:ext cx="442365" cy="276999"/>
              </a:xfrm>
              <a:prstGeom prst="rect">
                <a:avLst/>
              </a:prstGeom>
              <a:blipFill>
                <a:blip r:embed="rId7"/>
                <a:stretch>
                  <a:fillRect l="-18056" r="-6944" b="-32609"/>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EC2F6606-BF72-4364-B6AB-3788068208A5}"/>
              </a:ext>
            </a:extLst>
          </p:cNvPr>
          <p:cNvCxnSpPr>
            <a:cxnSpLocks/>
          </p:cNvCxnSpPr>
          <p:nvPr/>
        </p:nvCxnSpPr>
        <p:spPr>
          <a:xfrm flipH="1">
            <a:off x="1196411" y="6234868"/>
            <a:ext cx="3307652"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12522E5-1D82-40C0-9565-A03C5411D5C6}"/>
                  </a:ext>
                </a:extLst>
              </p:cNvPr>
              <p:cNvSpPr/>
              <p:nvPr/>
            </p:nvSpPr>
            <p:spPr>
              <a:xfrm>
                <a:off x="2702769" y="6050202"/>
                <a:ext cx="450701"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sSup>
                        <m:sSupPr>
                          <m:ctrlPr>
                            <a:rPr lang="en-US" b="1" i="1" smtClean="0">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𝐛</m:t>
                          </m:r>
                        </m:e>
                        <m:sup>
                          <m:r>
                            <a:rPr lang="en-US" b="1">
                              <a:solidFill>
                                <a:schemeClr val="tx1"/>
                              </a:solidFill>
                              <a:latin typeface="Cambria Math" panose="02040503050406030204" pitchFamily="18" charset="0"/>
                            </a:rPr>
                            <m:t>′</m:t>
                          </m:r>
                        </m:sup>
                      </m:sSup>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3" name="Rectangle 32">
                <a:extLst>
                  <a:ext uri="{FF2B5EF4-FFF2-40B4-BE49-F238E27FC236}">
                    <a16:creationId xmlns:a16="http://schemas.microsoft.com/office/drawing/2014/main" id="{B12522E5-1D82-40C0-9565-A03C5411D5C6}"/>
                  </a:ext>
                </a:extLst>
              </p:cNvPr>
              <p:cNvSpPr>
                <a:spLocks noRot="1" noChangeAspect="1" noMove="1" noResize="1" noEditPoints="1" noAdjustHandles="1" noChangeArrowheads="1" noChangeShapeType="1" noTextEdit="1"/>
              </p:cNvSpPr>
              <p:nvPr/>
            </p:nvSpPr>
            <p:spPr>
              <a:xfrm>
                <a:off x="2702769" y="6050202"/>
                <a:ext cx="450701" cy="369332"/>
              </a:xfrm>
              <a:prstGeom prst="rect">
                <a:avLst/>
              </a:prstGeom>
              <a:blipFill>
                <a:blip r:embed="rId8"/>
                <a:stretch>
                  <a:fillRect/>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1FF8FBF4-29BF-4341-A1CE-89A9D59EFDEC}"/>
              </a:ext>
            </a:extLst>
          </p:cNvPr>
          <p:cNvCxnSpPr>
            <a:cxnSpLocks/>
          </p:cNvCxnSpPr>
          <p:nvPr/>
        </p:nvCxnSpPr>
        <p:spPr>
          <a:xfrm flipH="1" flipV="1">
            <a:off x="3800049" y="5865770"/>
            <a:ext cx="694799"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CEBDBAE-2BDE-4944-AD7F-105051E22637}"/>
                  </a:ext>
                </a:extLst>
              </p:cNvPr>
              <p:cNvSpPr/>
              <p:nvPr/>
            </p:nvSpPr>
            <p:spPr>
              <a:xfrm>
                <a:off x="3865840" y="5431784"/>
                <a:ext cx="497252"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b="1" i="0" smtClean="0">
                          <a:solidFill>
                            <a:schemeClr val="tx1"/>
                          </a:solidFill>
                          <a:latin typeface="Cambria Math" panose="02040503050406030204" pitchFamily="18" charset="0"/>
                        </a:rPr>
                        <m:t>𝐛𝐬</m:t>
                      </m:r>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DCEBDBAE-2BDE-4944-AD7F-105051E22637}"/>
                  </a:ext>
                </a:extLst>
              </p:cNvPr>
              <p:cNvSpPr>
                <a:spLocks noRot="1" noChangeAspect="1" noMove="1" noResize="1" noEditPoints="1" noAdjustHandles="1" noChangeArrowheads="1" noChangeShapeType="1" noTextEdit="1"/>
              </p:cNvSpPr>
              <p:nvPr/>
            </p:nvSpPr>
            <p:spPr>
              <a:xfrm>
                <a:off x="3865840" y="5431784"/>
                <a:ext cx="497252" cy="369332"/>
              </a:xfrm>
              <a:prstGeom prst="rect">
                <a:avLst/>
              </a:prstGeom>
              <a:blipFill>
                <a:blip r:embed="rId9"/>
                <a:stretch>
                  <a:fillRect/>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6CE8E65C-442F-4402-A2F8-41249F99013D}"/>
              </a:ext>
            </a:extLst>
          </p:cNvPr>
          <p:cNvCxnSpPr>
            <a:cxnSpLocks/>
          </p:cNvCxnSpPr>
          <p:nvPr/>
        </p:nvCxnSpPr>
        <p:spPr>
          <a:xfrm flipV="1">
            <a:off x="3780144" y="3933753"/>
            <a:ext cx="0" cy="2119509"/>
          </a:xfrm>
          <a:prstGeom prst="line">
            <a:avLst/>
          </a:prstGeom>
          <a:noFill/>
          <a:ln w="19050">
            <a:solidFill>
              <a:schemeClr val="tx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4806881-3721-45A1-A7A1-F9C3CB455320}"/>
                  </a:ext>
                </a:extLst>
              </p:cNvPr>
              <p:cNvGraphicFramePr>
                <a:graphicFrameLocks noGrp="1"/>
              </p:cNvGraphicFramePr>
              <p:nvPr>
                <p:extLst>
                  <p:ext uri="{D42A27DB-BD31-4B8C-83A1-F6EECF244321}">
                    <p14:modId xmlns:p14="http://schemas.microsoft.com/office/powerpoint/2010/main" val="1130086433"/>
                  </p:ext>
                </p:extLst>
              </p:nvPr>
            </p:nvGraphicFramePr>
            <p:xfrm>
              <a:off x="250119" y="234121"/>
              <a:ext cx="8641080" cy="1554480"/>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val="3823512812"/>
                        </a:ext>
                      </a:extLst>
                    </a:gridCol>
                    <a:gridCol w="960120">
                      <a:extLst>
                        <a:ext uri="{9D8B030D-6E8A-4147-A177-3AD203B41FA5}">
                          <a16:colId xmlns:a16="http://schemas.microsoft.com/office/drawing/2014/main" val="1785524713"/>
                        </a:ext>
                      </a:extLst>
                    </a:gridCol>
                    <a:gridCol w="960120">
                      <a:extLst>
                        <a:ext uri="{9D8B030D-6E8A-4147-A177-3AD203B41FA5}">
                          <a16:colId xmlns:a16="http://schemas.microsoft.com/office/drawing/2014/main" val="2772354139"/>
                        </a:ext>
                      </a:extLst>
                    </a:gridCol>
                    <a:gridCol w="960120">
                      <a:extLst>
                        <a:ext uri="{9D8B030D-6E8A-4147-A177-3AD203B41FA5}">
                          <a16:colId xmlns:a16="http://schemas.microsoft.com/office/drawing/2014/main" val="3389431798"/>
                        </a:ext>
                      </a:extLst>
                    </a:gridCol>
                    <a:gridCol w="960120">
                      <a:extLst>
                        <a:ext uri="{9D8B030D-6E8A-4147-A177-3AD203B41FA5}">
                          <a16:colId xmlns:a16="http://schemas.microsoft.com/office/drawing/2014/main" val="3747323982"/>
                        </a:ext>
                      </a:extLst>
                    </a:gridCol>
                    <a:gridCol w="960120">
                      <a:extLst>
                        <a:ext uri="{9D8B030D-6E8A-4147-A177-3AD203B41FA5}">
                          <a16:colId xmlns:a16="http://schemas.microsoft.com/office/drawing/2014/main" val="301284538"/>
                        </a:ext>
                      </a:extLst>
                    </a:gridCol>
                    <a:gridCol w="960120">
                      <a:extLst>
                        <a:ext uri="{9D8B030D-6E8A-4147-A177-3AD203B41FA5}">
                          <a16:colId xmlns:a16="http://schemas.microsoft.com/office/drawing/2014/main" val="1284984857"/>
                        </a:ext>
                      </a:extLst>
                    </a:gridCol>
                    <a:gridCol w="960120">
                      <a:extLst>
                        <a:ext uri="{9D8B030D-6E8A-4147-A177-3AD203B41FA5}">
                          <a16:colId xmlns:a16="http://schemas.microsoft.com/office/drawing/2014/main" val="2980712506"/>
                        </a:ext>
                      </a:extLst>
                    </a:gridCol>
                    <a:gridCol w="960120">
                      <a:extLst>
                        <a:ext uri="{9D8B030D-6E8A-4147-A177-3AD203B41FA5}">
                          <a16:colId xmlns:a16="http://schemas.microsoft.com/office/drawing/2014/main" val="1454334227"/>
                        </a:ext>
                      </a:extLst>
                    </a:gridCol>
                  </a:tblGrid>
                  <a:tr h="777240">
                    <a:tc>
                      <a:txBody>
                        <a:bodyPr/>
                        <a:lstStyle/>
                        <a:p>
                          <a:pPr algn="ctr" rtl="0"/>
                          <a:r>
                            <a:rPr lang="en-US" b="1" i="0" baseline="0" dirty="0">
                              <a:solidFill>
                                <a:schemeClr val="tx1"/>
                              </a:solidFill>
                              <a:latin typeface="Times New Roman" panose="02020603050405020304" pitchFamily="18" charset="0"/>
                            </a:rPr>
                            <a:t>Slope   </a:t>
                          </a:r>
                        </a:p>
                        <a:p>
                          <a:pPr algn="ctr" rtl="0"/>
                          <a:r>
                            <a:rPr lang="en-US" b="1" i="0" baseline="0" dirty="0">
                              <a:solidFill>
                                <a:schemeClr val="tx1"/>
                              </a:solidFill>
                              <a:latin typeface="Times New Roman" panose="02020603050405020304" pitchFamily="18" charset="0"/>
                            </a:rPr>
                            <a:t>H :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1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2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3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4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5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6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7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8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680137"/>
                      </a:ext>
                    </a:extLst>
                  </a:tr>
                  <a:tr h="777240">
                    <a:tc>
                      <a:txBody>
                        <a:bodyPr/>
                        <a:lstStyle/>
                        <a:p>
                          <a:pPr algn="ctr" rtl="0"/>
                          <a14:m>
                            <m:oMathPara xmlns:m="http://schemas.openxmlformats.org/officeDocument/2006/math">
                              <m:oMathParaPr>
                                <m:jc m:val="centerGroup"/>
                              </m:oMathParaPr>
                              <m:oMath xmlns:m="http://schemas.openxmlformats.org/officeDocument/2006/math">
                                <m:sSub>
                                  <m:sSubPr>
                                    <m:ctrlPr>
                                      <a:rPr lang="en-US" b="1" i="1" baseline="0" smtClean="0">
                                        <a:latin typeface="Cambria Math" panose="02040503050406030204" pitchFamily="18" charset="0"/>
                                      </a:rPr>
                                    </m:ctrlPr>
                                  </m:sSubPr>
                                  <m:e>
                                    <m:r>
                                      <a:rPr lang="en-US" b="1" i="0" baseline="0" smtClean="0">
                                        <a:latin typeface="Cambria Math" panose="02040503050406030204" pitchFamily="18" charset="0"/>
                                      </a:rPr>
                                      <m:t>𝐂</m:t>
                                    </m:r>
                                  </m:e>
                                  <m:sub>
                                    <m:r>
                                      <a:rPr lang="en-US" b="1" i="0" baseline="0" smtClean="0">
                                        <a:latin typeface="Cambria Math" panose="02040503050406030204" pitchFamily="18" charset="0"/>
                                      </a:rPr>
                                      <m:t>𝐬</m:t>
                                    </m:r>
                                  </m:sub>
                                </m:sSub>
                              </m:oMath>
                            </m:oMathPara>
                          </a14:m>
                          <a:endParaRPr lang="en-US" b="1" i="0" baseline="0" dirty="0">
                            <a:solidFill>
                              <a:schemeClr val="tx1"/>
                            </a:solidFill>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763204"/>
                      </a:ext>
                    </a:extLst>
                  </a:tr>
                </a:tbl>
              </a:graphicData>
            </a:graphic>
          </p:graphicFrame>
        </mc:Choice>
        <mc:Fallback xmlns="">
          <p:graphicFrame>
            <p:nvGraphicFramePr>
              <p:cNvPr id="4" name="Table 3">
                <a:extLst>
                  <a:ext uri="{FF2B5EF4-FFF2-40B4-BE49-F238E27FC236}">
                    <a16:creationId xmlns:a16="http://schemas.microsoft.com/office/drawing/2014/main" id="{54806881-3721-45A1-A7A1-F9C3CB455320}"/>
                  </a:ext>
                </a:extLst>
              </p:cNvPr>
              <p:cNvGraphicFramePr>
                <a:graphicFrameLocks noGrp="1"/>
              </p:cNvGraphicFramePr>
              <p:nvPr>
                <p:extLst>
                  <p:ext uri="{D42A27DB-BD31-4B8C-83A1-F6EECF244321}">
                    <p14:modId xmlns:p14="http://schemas.microsoft.com/office/powerpoint/2010/main" val="1130086433"/>
                  </p:ext>
                </p:extLst>
              </p:nvPr>
            </p:nvGraphicFramePr>
            <p:xfrm>
              <a:off x="250119" y="234121"/>
              <a:ext cx="8641080" cy="1554480"/>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val="3823512812"/>
                        </a:ext>
                      </a:extLst>
                    </a:gridCol>
                    <a:gridCol w="960120">
                      <a:extLst>
                        <a:ext uri="{9D8B030D-6E8A-4147-A177-3AD203B41FA5}">
                          <a16:colId xmlns:a16="http://schemas.microsoft.com/office/drawing/2014/main" val="1785524713"/>
                        </a:ext>
                      </a:extLst>
                    </a:gridCol>
                    <a:gridCol w="960120">
                      <a:extLst>
                        <a:ext uri="{9D8B030D-6E8A-4147-A177-3AD203B41FA5}">
                          <a16:colId xmlns:a16="http://schemas.microsoft.com/office/drawing/2014/main" val="2772354139"/>
                        </a:ext>
                      </a:extLst>
                    </a:gridCol>
                    <a:gridCol w="960120">
                      <a:extLst>
                        <a:ext uri="{9D8B030D-6E8A-4147-A177-3AD203B41FA5}">
                          <a16:colId xmlns:a16="http://schemas.microsoft.com/office/drawing/2014/main" val="3389431798"/>
                        </a:ext>
                      </a:extLst>
                    </a:gridCol>
                    <a:gridCol w="960120">
                      <a:extLst>
                        <a:ext uri="{9D8B030D-6E8A-4147-A177-3AD203B41FA5}">
                          <a16:colId xmlns:a16="http://schemas.microsoft.com/office/drawing/2014/main" val="3747323982"/>
                        </a:ext>
                      </a:extLst>
                    </a:gridCol>
                    <a:gridCol w="960120">
                      <a:extLst>
                        <a:ext uri="{9D8B030D-6E8A-4147-A177-3AD203B41FA5}">
                          <a16:colId xmlns:a16="http://schemas.microsoft.com/office/drawing/2014/main" val="301284538"/>
                        </a:ext>
                      </a:extLst>
                    </a:gridCol>
                    <a:gridCol w="960120">
                      <a:extLst>
                        <a:ext uri="{9D8B030D-6E8A-4147-A177-3AD203B41FA5}">
                          <a16:colId xmlns:a16="http://schemas.microsoft.com/office/drawing/2014/main" val="1284984857"/>
                        </a:ext>
                      </a:extLst>
                    </a:gridCol>
                    <a:gridCol w="960120">
                      <a:extLst>
                        <a:ext uri="{9D8B030D-6E8A-4147-A177-3AD203B41FA5}">
                          <a16:colId xmlns:a16="http://schemas.microsoft.com/office/drawing/2014/main" val="2980712506"/>
                        </a:ext>
                      </a:extLst>
                    </a:gridCol>
                    <a:gridCol w="960120">
                      <a:extLst>
                        <a:ext uri="{9D8B030D-6E8A-4147-A177-3AD203B41FA5}">
                          <a16:colId xmlns:a16="http://schemas.microsoft.com/office/drawing/2014/main" val="1454334227"/>
                        </a:ext>
                      </a:extLst>
                    </a:gridCol>
                  </a:tblGrid>
                  <a:tr h="777240">
                    <a:tc>
                      <a:txBody>
                        <a:bodyPr/>
                        <a:lstStyle/>
                        <a:p>
                          <a:pPr algn="ctr" rtl="0"/>
                          <a:r>
                            <a:rPr lang="en-US" b="1" i="0" baseline="0" dirty="0">
                              <a:solidFill>
                                <a:schemeClr val="tx1"/>
                              </a:solidFill>
                              <a:latin typeface="Times New Roman" panose="02020603050405020304" pitchFamily="18" charset="0"/>
                            </a:rPr>
                            <a:t>Slope   </a:t>
                          </a:r>
                        </a:p>
                        <a:p>
                          <a:pPr algn="ctr" rtl="0"/>
                          <a:r>
                            <a:rPr lang="en-US" b="1" i="0" baseline="0" dirty="0">
                              <a:solidFill>
                                <a:schemeClr val="tx1"/>
                              </a:solidFill>
                              <a:latin typeface="Times New Roman" panose="02020603050405020304" pitchFamily="18" charset="0"/>
                            </a:rPr>
                            <a:t>H :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1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2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3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4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5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6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7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8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680137"/>
                      </a:ext>
                    </a:extLst>
                  </a:tr>
                  <a:tr h="7772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l="-1266" t="-100781" r="-798734" b="-1563"/>
                          </a:stretch>
                        </a:blipFill>
                      </a:tcPr>
                    </a:tc>
                    <a:tc>
                      <a:txBody>
                        <a:bodyPr/>
                        <a:lstStyle/>
                        <a:p>
                          <a:pPr algn="ctr" rtl="0"/>
                          <a:r>
                            <a:rPr lang="en-US" b="1" i="0" baseline="0" dirty="0">
                              <a:solidFill>
                                <a:schemeClr val="tx1"/>
                              </a:solidFill>
                              <a:latin typeface="Times New Roman" panose="02020603050405020304" pitchFamily="18" charset="0"/>
                            </a:rPr>
                            <a:t>0.112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b="1" i="0" baseline="0" dirty="0">
                              <a:solidFill>
                                <a:schemeClr val="tx1"/>
                              </a:solidFill>
                              <a:latin typeface="Times New Roman" panose="02020603050405020304" pitchFamily="18" charset="0"/>
                            </a:rPr>
                            <a: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763204"/>
                      </a:ext>
                    </a:extLst>
                  </a:tr>
                </a:tbl>
              </a:graphicData>
            </a:graphic>
          </p:graphicFrame>
        </mc:Fallback>
      </mc:AlternateContent>
      <p:cxnSp>
        <p:nvCxnSpPr>
          <p:cNvPr id="39" name="Straight Connector 38">
            <a:extLst>
              <a:ext uri="{FF2B5EF4-FFF2-40B4-BE49-F238E27FC236}">
                <a16:creationId xmlns:a16="http://schemas.microsoft.com/office/drawing/2014/main" id="{EADA09BD-F88C-4FB3-A9AE-D38B195DAD0F}"/>
              </a:ext>
            </a:extLst>
          </p:cNvPr>
          <p:cNvCxnSpPr>
            <a:cxnSpLocks/>
          </p:cNvCxnSpPr>
          <p:nvPr/>
        </p:nvCxnSpPr>
        <p:spPr>
          <a:xfrm rot="5400000" flipH="1">
            <a:off x="715572" y="5926447"/>
            <a:ext cx="914400" cy="0"/>
          </a:xfrm>
          <a:prstGeom prst="line">
            <a:avLst/>
          </a:prstGeom>
          <a:noFill/>
          <a:ln w="19050">
            <a:solidFill>
              <a:schemeClr val="tx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3" name="Rectangle 2">
            <a:extLst>
              <a:ext uri="{FF2B5EF4-FFF2-40B4-BE49-F238E27FC236}">
                <a16:creationId xmlns:a16="http://schemas.microsoft.com/office/drawing/2014/main" id="{7001C80C-DF5E-461E-9F4E-1D08FC9D6FC5}"/>
              </a:ext>
            </a:extLst>
          </p:cNvPr>
          <p:cNvSpPr/>
          <p:nvPr/>
        </p:nvSpPr>
        <p:spPr>
          <a:xfrm>
            <a:off x="4011042" y="4543569"/>
            <a:ext cx="344966" cy="338554"/>
          </a:xfrm>
          <a:prstGeom prst="rect">
            <a:avLst/>
          </a:prstGeom>
        </p:spPr>
        <p:txBody>
          <a:bodyPr wrap="none">
            <a:spAutoFit/>
          </a:bodyPr>
          <a:lstStyle/>
          <a:p>
            <a:r>
              <a:rPr lang="en-US" sz="1600" b="1" dirty="0">
                <a:latin typeface="Times New Roman" panose="02020603050405020304" pitchFamily="18" charset="0"/>
              </a:rPr>
              <a:t>H</a:t>
            </a:r>
            <a:endParaRPr lang="en-US" sz="1600" dirty="0"/>
          </a:p>
        </p:txBody>
      </p:sp>
      <p:sp>
        <p:nvSpPr>
          <p:cNvPr id="37" name="Rectangle 36">
            <a:extLst>
              <a:ext uri="{FF2B5EF4-FFF2-40B4-BE49-F238E27FC236}">
                <a16:creationId xmlns:a16="http://schemas.microsoft.com/office/drawing/2014/main" id="{CD17F8A9-8750-44ED-AC44-64988E2484F1}"/>
              </a:ext>
            </a:extLst>
          </p:cNvPr>
          <p:cNvSpPr/>
          <p:nvPr/>
        </p:nvSpPr>
        <p:spPr>
          <a:xfrm>
            <a:off x="3743043" y="4201969"/>
            <a:ext cx="332142" cy="338554"/>
          </a:xfrm>
          <a:prstGeom prst="rect">
            <a:avLst/>
          </a:prstGeom>
        </p:spPr>
        <p:txBody>
          <a:bodyPr wrap="none">
            <a:spAutoFit/>
          </a:bodyPr>
          <a:lstStyle/>
          <a:p>
            <a:r>
              <a:rPr lang="en-US" sz="1600" b="1" dirty="0">
                <a:latin typeface="Times New Roman" panose="02020603050405020304" pitchFamily="18" charset="0"/>
              </a:rPr>
              <a:t>V</a:t>
            </a:r>
            <a:endParaRPr lang="en-US" sz="1600" dirty="0"/>
          </a:p>
        </p:txBody>
      </p:sp>
      <p:sp>
        <p:nvSpPr>
          <p:cNvPr id="38" name="TextBox 37">
            <a:extLst>
              <a:ext uri="{FF2B5EF4-FFF2-40B4-BE49-F238E27FC236}">
                <a16:creationId xmlns:a16="http://schemas.microsoft.com/office/drawing/2014/main" id="{1FED8F9A-76C9-483E-A9FA-34556F895C78}"/>
              </a:ext>
            </a:extLst>
          </p:cNvPr>
          <p:cNvSpPr txBox="1"/>
          <p:nvPr/>
        </p:nvSpPr>
        <p:spPr>
          <a:xfrm>
            <a:off x="4498108" y="6588890"/>
            <a:ext cx="695555" cy="369332"/>
          </a:xfrm>
          <a:prstGeom prst="rect">
            <a:avLst/>
          </a:prstGeom>
          <a:noFill/>
        </p:spPr>
        <p:txBody>
          <a:bodyPr wrap="square" rtlCol="0">
            <a:spAutoFit/>
          </a:bodyPr>
          <a:lstStyle/>
          <a:p>
            <a:pPr algn="l" rtl="0"/>
            <a:r>
              <a:rPr lang="en-US" dirty="0"/>
              <a:t>17</a:t>
            </a:r>
          </a:p>
        </p:txBody>
      </p:sp>
    </p:spTree>
    <p:extLst>
      <p:ext uri="{BB962C8B-B14F-4D97-AF65-F5344CB8AC3E}">
        <p14:creationId xmlns:p14="http://schemas.microsoft.com/office/powerpoint/2010/main" val="365966161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8B2483E4-45F5-4CD2-A570-491FD7B8AC91}"/>
              </a:ext>
            </a:extLst>
          </p:cNvPr>
          <p:cNvSpPr/>
          <p:nvPr/>
        </p:nvSpPr>
        <p:spPr>
          <a:xfrm flipV="1">
            <a:off x="940234" y="1280779"/>
            <a:ext cx="2166673" cy="1434783"/>
          </a:xfrm>
          <a:custGeom>
            <a:avLst/>
            <a:gdLst>
              <a:gd name="connsiteX0" fmla="*/ 0 w 2166673"/>
              <a:gd name="connsiteY0" fmla="*/ 1434783 h 1434783"/>
              <a:gd name="connsiteX1" fmla="*/ 2166673 w 2166673"/>
              <a:gd name="connsiteY1" fmla="*/ 1434783 h 1434783"/>
              <a:gd name="connsiteX2" fmla="*/ 2166673 w 2166673"/>
              <a:gd name="connsiteY2" fmla="*/ 390821 h 1434783"/>
              <a:gd name="connsiteX3" fmla="*/ 1799809 w 2166673"/>
              <a:gd name="connsiteY3" fmla="*/ 390821 h 1434783"/>
              <a:gd name="connsiteX4" fmla="*/ 1408541 w 2166673"/>
              <a:gd name="connsiteY4" fmla="*/ 3801 h 1434783"/>
              <a:gd name="connsiteX5" fmla="*/ 1408541 w 2166673"/>
              <a:gd name="connsiteY5" fmla="*/ 390821 h 1434783"/>
              <a:gd name="connsiteX6" fmla="*/ 1407852 w 2166673"/>
              <a:gd name="connsiteY6" fmla="*/ 390821 h 1434783"/>
              <a:gd name="connsiteX7" fmla="*/ 1407852 w 2166673"/>
              <a:gd name="connsiteY7" fmla="*/ 0 h 1434783"/>
              <a:gd name="connsiteX8" fmla="*/ 0 w 2166673"/>
              <a:gd name="connsiteY8" fmla="*/ 0 h 14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673" h="1434783">
                <a:moveTo>
                  <a:pt x="0" y="1434783"/>
                </a:moveTo>
                <a:lnTo>
                  <a:pt x="2166673" y="1434783"/>
                </a:lnTo>
                <a:lnTo>
                  <a:pt x="2166673" y="390821"/>
                </a:lnTo>
                <a:lnTo>
                  <a:pt x="1799809" y="390821"/>
                </a:lnTo>
                <a:lnTo>
                  <a:pt x="1408541" y="3801"/>
                </a:lnTo>
                <a:lnTo>
                  <a:pt x="1408541" y="390821"/>
                </a:lnTo>
                <a:lnTo>
                  <a:pt x="1407852" y="390821"/>
                </a:lnTo>
                <a:lnTo>
                  <a:pt x="1407852" y="0"/>
                </a:lnTo>
                <a:lnTo>
                  <a:pt x="0" y="0"/>
                </a:lnTo>
                <a:close/>
              </a:path>
            </a:pathLst>
          </a:custGeom>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EEEA0A4-E96C-4C4E-81D7-CA0F0D4B03FE}"/>
              </a:ext>
            </a:extLst>
          </p:cNvPr>
          <p:cNvCxnSpPr>
            <a:cxnSpLocks/>
          </p:cNvCxnSpPr>
          <p:nvPr/>
        </p:nvCxnSpPr>
        <p:spPr>
          <a:xfrm>
            <a:off x="929299" y="1258227"/>
            <a:ext cx="2205601" cy="0"/>
          </a:xfrm>
          <a:prstGeom prst="lin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401F2759-7D35-4E4F-B746-8CB1A4A59DDA}"/>
              </a:ext>
            </a:extLst>
          </p:cNvPr>
          <p:cNvCxnSpPr>
            <a:cxnSpLocks/>
          </p:cNvCxnSpPr>
          <p:nvPr/>
        </p:nvCxnSpPr>
        <p:spPr>
          <a:xfrm>
            <a:off x="3134900" y="1258227"/>
            <a:ext cx="0" cy="1062756"/>
          </a:xfrm>
          <a:prstGeom prst="lin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60" name="Group 59">
            <a:extLst>
              <a:ext uri="{FF2B5EF4-FFF2-40B4-BE49-F238E27FC236}">
                <a16:creationId xmlns:a16="http://schemas.microsoft.com/office/drawing/2014/main" id="{4F4E6460-AD7F-4DC3-8CDB-6CD995026649}"/>
              </a:ext>
            </a:extLst>
          </p:cNvPr>
          <p:cNvGrpSpPr/>
          <p:nvPr/>
        </p:nvGrpSpPr>
        <p:grpSpPr>
          <a:xfrm>
            <a:off x="897343" y="2325166"/>
            <a:ext cx="7625597" cy="3274504"/>
            <a:chOff x="544287" y="3491493"/>
            <a:chExt cx="7625597" cy="3274504"/>
          </a:xfrm>
        </p:grpSpPr>
        <p:cxnSp>
          <p:nvCxnSpPr>
            <p:cNvPr id="61" name="Straight Connector 60">
              <a:extLst>
                <a:ext uri="{FF2B5EF4-FFF2-40B4-BE49-F238E27FC236}">
                  <a16:creationId xmlns:a16="http://schemas.microsoft.com/office/drawing/2014/main" id="{08FD7566-E983-4837-820F-4A7DFE855E47}"/>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C5CE43-9C27-4CC3-99B2-7868A224533D}"/>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CD1394-B810-4C41-8893-C1A08C33A4C4}"/>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30983B-3BB2-4B49-85D3-D5955F801FCE}"/>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8D33ED-EC8F-4EF3-950D-05A31C4958D0}"/>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99B707B-2D51-47C8-9AEE-322F5D533334}"/>
                </a:ext>
              </a:extLst>
            </p:cNvPr>
            <p:cNvCxnSpPr>
              <a:cxnSpLocks/>
            </p:cNvCxnSpPr>
            <p:nvPr/>
          </p:nvCxnSpPr>
          <p:spPr>
            <a:xfrm rot="5400000">
              <a:off x="100062" y="485339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3F32453A-D110-4AF5-98CC-801D15E3F85C}"/>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7905241-FD31-4B4C-AD56-36E2E4BD86C6}"/>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DB3D90-C016-41A4-872E-14E4BB84EE4A}"/>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460E2D0-6D75-4A33-B812-51459A0385B6}"/>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DE7B03-FEDB-4943-AC16-B085C97413BA}"/>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FA101C-AA59-45B5-B235-6985A6F22230}"/>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8F5F48-D07C-4006-8032-CDFB2D32412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7F112F-7AFC-4C64-82B2-93AC54B54CE2}"/>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0CE200FB-CAE3-47FB-B203-FD069130CB59}"/>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9068F79-7022-4A2C-B87A-9D01A25C1CC9}"/>
                  </a:ext>
                </a:extLst>
              </p:cNvPr>
              <p:cNvSpPr txBox="1"/>
              <p:nvPr/>
            </p:nvSpPr>
            <p:spPr>
              <a:xfrm>
                <a:off x="1221422" y="3039474"/>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0">
                              <a:solidFill>
                                <a:srgbClr val="FF0000"/>
                              </a:solidFill>
                              <a:latin typeface="Cambria Math" panose="02040503050406030204" pitchFamily="18" charset="0"/>
                              <a:ea typeface="Cambria Math" panose="02040503050406030204" pitchFamily="18" charset="0"/>
                            </a:rPr>
                            <m:t>𝛟</m:t>
                          </m:r>
                        </m:e>
                        <m:sub>
                          <m:r>
                            <a:rPr lang="en-US" b="1" i="0" smtClean="0">
                              <a:solidFill>
                                <a:srgbClr val="FF0000"/>
                              </a:solidFill>
                              <a:latin typeface="Cambria Math" panose="02040503050406030204" pitchFamily="18" charset="0"/>
                              <a:ea typeface="Cambria Math" panose="02040503050406030204" pitchFamily="18" charset="0"/>
                            </a:rPr>
                            <m:t>𝐂</m:t>
                          </m:r>
                          <m:r>
                            <a:rPr lang="en-US" b="1" i="0" smtClean="0">
                              <a:solidFill>
                                <a:srgbClr val="FF0000"/>
                              </a:solidFill>
                              <a:latin typeface="Cambria Math" panose="02040503050406030204" pitchFamily="18" charset="0"/>
                            </a:rPr>
                            <m:t>𝟏</m:t>
                          </m:r>
                        </m:sub>
                      </m:sSub>
                    </m:oMath>
                  </m:oMathPara>
                </a14:m>
                <a:endParaRPr lang="en-US" b="1" dirty="0">
                  <a:solidFill>
                    <a:srgbClr val="FF0000"/>
                  </a:solidFill>
                </a:endParaRPr>
              </a:p>
            </p:txBody>
          </p:sp>
        </mc:Choice>
        <mc:Fallback xmlns="">
          <p:sp>
            <p:nvSpPr>
              <p:cNvPr id="85" name="TextBox 84">
                <a:extLst>
                  <a:ext uri="{FF2B5EF4-FFF2-40B4-BE49-F238E27FC236}">
                    <a16:creationId xmlns:a16="http://schemas.microsoft.com/office/drawing/2014/main" id="{39068F79-7022-4A2C-B87A-9D01A25C1CC9}"/>
                  </a:ext>
                </a:extLst>
              </p:cNvPr>
              <p:cNvSpPr txBox="1">
                <a:spLocks noRot="1" noChangeAspect="1" noMove="1" noResize="1" noEditPoints="1" noAdjustHandles="1" noChangeArrowheads="1" noChangeShapeType="1" noTextEdit="1"/>
              </p:cNvSpPr>
              <p:nvPr/>
            </p:nvSpPr>
            <p:spPr>
              <a:xfrm>
                <a:off x="1221422" y="3039474"/>
                <a:ext cx="442365" cy="276999"/>
              </a:xfrm>
              <a:prstGeom prst="rect">
                <a:avLst/>
              </a:prstGeom>
              <a:blipFill>
                <a:blip r:embed="rId2"/>
                <a:stretch>
                  <a:fillRect l="-16438" r="-547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DFD035E-E7A1-4EDB-AC3B-DC0025F09DBC}"/>
                  </a:ext>
                </a:extLst>
              </p:cNvPr>
              <p:cNvSpPr txBox="1"/>
              <p:nvPr/>
            </p:nvSpPr>
            <p:spPr>
              <a:xfrm>
                <a:off x="8330278" y="3997324"/>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𝟑</m:t>
                          </m:r>
                        </m:sub>
                      </m:sSub>
                    </m:oMath>
                  </m:oMathPara>
                </a14:m>
                <a:endParaRPr lang="en-US" b="1" dirty="0"/>
              </a:p>
            </p:txBody>
          </p:sp>
        </mc:Choice>
        <mc:Fallback xmlns="">
          <p:sp>
            <p:nvSpPr>
              <p:cNvPr id="87" name="TextBox 86">
                <a:extLst>
                  <a:ext uri="{FF2B5EF4-FFF2-40B4-BE49-F238E27FC236}">
                    <a16:creationId xmlns:a16="http://schemas.microsoft.com/office/drawing/2014/main" id="{1DFD035E-E7A1-4EDB-AC3B-DC0025F09DBC}"/>
                  </a:ext>
                </a:extLst>
              </p:cNvPr>
              <p:cNvSpPr txBox="1">
                <a:spLocks noRot="1" noChangeAspect="1" noMove="1" noResize="1" noEditPoints="1" noAdjustHandles="1" noChangeArrowheads="1" noChangeShapeType="1" noTextEdit="1"/>
              </p:cNvSpPr>
              <p:nvPr/>
            </p:nvSpPr>
            <p:spPr>
              <a:xfrm>
                <a:off x="8330278" y="3997324"/>
                <a:ext cx="442365" cy="276999"/>
              </a:xfrm>
              <a:prstGeom prst="rect">
                <a:avLst/>
              </a:prstGeom>
              <a:blipFill>
                <a:blip r:embed="rId3"/>
                <a:stretch>
                  <a:fillRect l="-18056" r="-694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ED74B90E-4BB0-49C0-B752-96A3EB10AA4D}"/>
                  </a:ext>
                </a:extLst>
              </p:cNvPr>
              <p:cNvSpPr txBox="1"/>
              <p:nvPr/>
            </p:nvSpPr>
            <p:spPr>
              <a:xfrm>
                <a:off x="637817" y="3044056"/>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m:t>
                          </m:r>
                          <m:r>
                            <a:rPr lang="en-US" b="1" i="0" smtClean="0">
                              <a:latin typeface="Cambria Math" panose="02040503050406030204" pitchFamily="18" charset="0"/>
                            </a:rPr>
                            <m:t>𝟏</m:t>
                          </m:r>
                        </m:sub>
                      </m:sSub>
                    </m:oMath>
                  </m:oMathPara>
                </a14:m>
                <a:endParaRPr lang="en-US" b="1" dirty="0"/>
              </a:p>
            </p:txBody>
          </p:sp>
        </mc:Choice>
        <mc:Fallback xmlns="">
          <p:sp>
            <p:nvSpPr>
              <p:cNvPr id="88" name="TextBox 87">
                <a:extLst>
                  <a:ext uri="{FF2B5EF4-FFF2-40B4-BE49-F238E27FC236}">
                    <a16:creationId xmlns:a16="http://schemas.microsoft.com/office/drawing/2014/main" id="{ED74B90E-4BB0-49C0-B752-96A3EB10AA4D}"/>
                  </a:ext>
                </a:extLst>
              </p:cNvPr>
              <p:cNvSpPr txBox="1">
                <a:spLocks noRot="1" noChangeAspect="1" noMove="1" noResize="1" noEditPoints="1" noAdjustHandles="1" noChangeArrowheads="1" noChangeShapeType="1" noTextEdit="1"/>
              </p:cNvSpPr>
              <p:nvPr/>
            </p:nvSpPr>
            <p:spPr>
              <a:xfrm>
                <a:off x="637817" y="3044056"/>
                <a:ext cx="442365" cy="276999"/>
              </a:xfrm>
              <a:prstGeom prst="rect">
                <a:avLst/>
              </a:prstGeom>
              <a:blipFill>
                <a:blip r:embed="rId4"/>
                <a:stretch>
                  <a:fillRect l="-18056" r="-694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A353F22D-26EC-4C0D-973F-E7DBDB109367}"/>
                  </a:ext>
                </a:extLst>
              </p:cNvPr>
              <p:cNvSpPr txBox="1"/>
              <p:nvPr/>
            </p:nvSpPr>
            <p:spPr>
              <a:xfrm>
                <a:off x="4004206" y="4272297"/>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0">
                              <a:solidFill>
                                <a:srgbClr val="FF0000"/>
                              </a:solidFill>
                              <a:latin typeface="Cambria Math" panose="02040503050406030204" pitchFamily="18" charset="0"/>
                              <a:ea typeface="Cambria Math" panose="02040503050406030204" pitchFamily="18" charset="0"/>
                            </a:rPr>
                            <m:t>𝛟</m:t>
                          </m:r>
                        </m:e>
                        <m:sub>
                          <m:r>
                            <a:rPr lang="en-US" b="1" i="0" smtClean="0">
                              <a:solidFill>
                                <a:srgbClr val="FF0000"/>
                              </a:solidFill>
                              <a:latin typeface="Cambria Math" panose="02040503050406030204" pitchFamily="18" charset="0"/>
                              <a:ea typeface="Cambria Math" panose="02040503050406030204" pitchFamily="18" charset="0"/>
                            </a:rPr>
                            <m:t>𝐄𝟐</m:t>
                          </m:r>
                        </m:sub>
                      </m:sSub>
                    </m:oMath>
                  </m:oMathPara>
                </a14:m>
                <a:endParaRPr lang="en-US" b="1" dirty="0">
                  <a:solidFill>
                    <a:srgbClr val="FF0000"/>
                  </a:solidFill>
                </a:endParaRPr>
              </a:p>
            </p:txBody>
          </p:sp>
        </mc:Choice>
        <mc:Fallback xmlns="">
          <p:sp>
            <p:nvSpPr>
              <p:cNvPr id="89" name="TextBox 88">
                <a:extLst>
                  <a:ext uri="{FF2B5EF4-FFF2-40B4-BE49-F238E27FC236}">
                    <a16:creationId xmlns:a16="http://schemas.microsoft.com/office/drawing/2014/main" id="{A353F22D-26EC-4C0D-973F-E7DBDB109367}"/>
                  </a:ext>
                </a:extLst>
              </p:cNvPr>
              <p:cNvSpPr txBox="1">
                <a:spLocks noRot="1" noChangeAspect="1" noMove="1" noResize="1" noEditPoints="1" noAdjustHandles="1" noChangeArrowheads="1" noChangeShapeType="1" noTextEdit="1"/>
              </p:cNvSpPr>
              <p:nvPr/>
            </p:nvSpPr>
            <p:spPr>
              <a:xfrm>
                <a:off x="4004206" y="4272297"/>
                <a:ext cx="442365" cy="276999"/>
              </a:xfrm>
              <a:prstGeom prst="rect">
                <a:avLst/>
              </a:prstGeom>
              <a:blipFill>
                <a:blip r:embed="rId5"/>
                <a:stretch>
                  <a:fillRect l="-18056" r="-6944" b="-33333"/>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302B38E8-C900-4806-ABE5-6C65CA5F60B2}"/>
              </a:ext>
            </a:extLst>
          </p:cNvPr>
          <p:cNvSpPr/>
          <p:nvPr/>
        </p:nvSpPr>
        <p:spPr>
          <a:xfrm>
            <a:off x="197484" y="374439"/>
            <a:ext cx="8623320"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Uplift Pressure Coefficients at Intermediate </a:t>
            </a:r>
            <a:r>
              <a:rPr lang="en-US" sz="3200" dirty="0">
                <a:solidFill>
                  <a:schemeClr val="lt1"/>
                </a:solidFill>
              </a:rPr>
              <a:t>Points</a:t>
            </a:r>
          </a:p>
        </p:txBody>
      </p:sp>
      <p:cxnSp>
        <p:nvCxnSpPr>
          <p:cNvPr id="34" name="Straight Connector 33">
            <a:extLst>
              <a:ext uri="{FF2B5EF4-FFF2-40B4-BE49-F238E27FC236}">
                <a16:creationId xmlns:a16="http://schemas.microsoft.com/office/drawing/2014/main" id="{6B062E1E-59F6-410F-8FD8-6BD4D7481924}"/>
              </a:ext>
            </a:extLst>
          </p:cNvPr>
          <p:cNvCxnSpPr>
            <a:cxnSpLocks/>
          </p:cNvCxnSpPr>
          <p:nvPr/>
        </p:nvCxnSpPr>
        <p:spPr>
          <a:xfrm flipH="1">
            <a:off x="1138919" y="5451097"/>
            <a:ext cx="3307652"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5BEB79C-8154-4203-804A-3635D711857E}"/>
                  </a:ext>
                </a:extLst>
              </p:cNvPr>
              <p:cNvSpPr/>
              <p:nvPr/>
            </p:nvSpPr>
            <p:spPr>
              <a:xfrm>
                <a:off x="2645277" y="5266431"/>
                <a:ext cx="450701"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sSup>
                        <m:sSupPr>
                          <m:ctrlPr>
                            <a:rPr lang="en-US" b="1" i="1" smtClean="0">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𝐛</m:t>
                          </m:r>
                        </m:e>
                        <m:sup>
                          <m:r>
                            <a:rPr lang="en-US" b="1">
                              <a:solidFill>
                                <a:schemeClr val="tx1"/>
                              </a:solidFill>
                              <a:latin typeface="Cambria Math" panose="02040503050406030204" pitchFamily="18" charset="0"/>
                            </a:rPr>
                            <m:t>′</m:t>
                          </m:r>
                        </m:sup>
                      </m:sSup>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D5BEB79C-8154-4203-804A-3635D711857E}"/>
                  </a:ext>
                </a:extLst>
              </p:cNvPr>
              <p:cNvSpPr>
                <a:spLocks noRot="1" noChangeAspect="1" noMove="1" noResize="1" noEditPoints="1" noAdjustHandles="1" noChangeArrowheads="1" noChangeShapeType="1" noTextEdit="1"/>
              </p:cNvSpPr>
              <p:nvPr/>
            </p:nvSpPr>
            <p:spPr>
              <a:xfrm>
                <a:off x="2645277" y="5266431"/>
                <a:ext cx="450701" cy="369332"/>
              </a:xfrm>
              <a:prstGeom prst="rect">
                <a:avLst/>
              </a:prstGeom>
              <a:blipFill>
                <a:blip r:embed="rId6"/>
                <a:stretch>
                  <a:fillRect/>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1B2AAB20-C618-45C8-A86E-65CBA86B9B63}"/>
              </a:ext>
            </a:extLst>
          </p:cNvPr>
          <p:cNvCxnSpPr>
            <a:cxnSpLocks/>
          </p:cNvCxnSpPr>
          <p:nvPr/>
        </p:nvCxnSpPr>
        <p:spPr>
          <a:xfrm>
            <a:off x="3441488" y="4933571"/>
            <a:ext cx="1019495"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C021BF5-D944-4F57-9341-3219F7488849}"/>
                  </a:ext>
                </a:extLst>
              </p:cNvPr>
              <p:cNvSpPr/>
              <p:nvPr/>
            </p:nvSpPr>
            <p:spPr>
              <a:xfrm>
                <a:off x="3636060" y="4725161"/>
                <a:ext cx="575799"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𝑳</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𝑨</m:t>
                      </m:r>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7" name="Rectangle 36">
                <a:extLst>
                  <a:ext uri="{FF2B5EF4-FFF2-40B4-BE49-F238E27FC236}">
                    <a16:creationId xmlns:a16="http://schemas.microsoft.com/office/drawing/2014/main" id="{5C021BF5-D944-4F57-9341-3219F7488849}"/>
                  </a:ext>
                </a:extLst>
              </p:cNvPr>
              <p:cNvSpPr>
                <a:spLocks noRot="1" noChangeAspect="1" noMove="1" noResize="1" noEditPoints="1" noAdjustHandles="1" noChangeArrowheads="1" noChangeShapeType="1" noTextEdit="1"/>
              </p:cNvSpPr>
              <p:nvPr/>
            </p:nvSpPr>
            <p:spPr>
              <a:xfrm>
                <a:off x="3636060" y="4725161"/>
                <a:ext cx="57579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6857188A-DF5F-4B5E-9A31-6D17DD749C9B}"/>
                  </a:ext>
                </a:extLst>
              </p:cNvPr>
              <p:cNvSpPr/>
              <p:nvPr/>
            </p:nvSpPr>
            <p:spPr>
              <a:xfrm>
                <a:off x="3244158" y="2569287"/>
                <a:ext cx="394659"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𝑨</m:t>
                      </m:r>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8" name="Rectangle 37">
                <a:extLst>
                  <a:ext uri="{FF2B5EF4-FFF2-40B4-BE49-F238E27FC236}">
                    <a16:creationId xmlns:a16="http://schemas.microsoft.com/office/drawing/2014/main" id="{6857188A-DF5F-4B5E-9A31-6D17DD749C9B}"/>
                  </a:ext>
                </a:extLst>
              </p:cNvPr>
              <p:cNvSpPr>
                <a:spLocks noRot="1" noChangeAspect="1" noMove="1" noResize="1" noEditPoints="1" noAdjustHandles="1" noChangeArrowheads="1" noChangeShapeType="1" noTextEdit="1"/>
              </p:cNvSpPr>
              <p:nvPr/>
            </p:nvSpPr>
            <p:spPr>
              <a:xfrm>
                <a:off x="3244158" y="2569287"/>
                <a:ext cx="394659" cy="369332"/>
              </a:xfrm>
              <a:prstGeom prst="rect">
                <a:avLst/>
              </a:prstGeom>
              <a:blipFill>
                <a:blip r:embed="rId8"/>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74ACFB12-F080-4C5B-BFEE-6F1063DC152C}"/>
              </a:ext>
            </a:extLst>
          </p:cNvPr>
          <p:cNvCxnSpPr>
            <a:cxnSpLocks/>
          </p:cNvCxnSpPr>
          <p:nvPr/>
        </p:nvCxnSpPr>
        <p:spPr>
          <a:xfrm>
            <a:off x="3441487" y="3039474"/>
            <a:ext cx="0" cy="2074219"/>
          </a:xfrm>
          <a:prstGeom prst="line">
            <a:avLst/>
          </a:prstGeom>
          <a:noFill/>
          <a:ln w="19050">
            <a:solidFill>
              <a:schemeClr val="tx1"/>
            </a:solidFill>
            <a:prstDash val="sysDot"/>
            <a:headEnd type="oval"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6A0B4B1-3AFC-42F5-93DC-13AC329FE4B3}"/>
                  </a:ext>
                </a:extLst>
              </p:cNvPr>
              <p:cNvSpPr txBox="1"/>
              <p:nvPr/>
            </p:nvSpPr>
            <p:spPr>
              <a:xfrm>
                <a:off x="3264387" y="3096018"/>
                <a:ext cx="354200" cy="276999"/>
              </a:xfrm>
              <a:prstGeom prst="rect">
                <a:avLst/>
              </a:prstGeom>
              <a:solidFill>
                <a:schemeClr val="bg1"/>
              </a:solid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1" smtClean="0">
                              <a:latin typeface="Cambria Math" panose="02040503050406030204" pitchFamily="18" charset="0"/>
                              <a:ea typeface="Cambria Math" panose="02040503050406030204" pitchFamily="18" charset="0"/>
                            </a:rPr>
                            <m:t>𝑨</m:t>
                          </m:r>
                        </m:sub>
                      </m:sSub>
                    </m:oMath>
                  </m:oMathPara>
                </a14:m>
                <a:endParaRPr lang="en-US" b="1" dirty="0"/>
              </a:p>
            </p:txBody>
          </p:sp>
        </mc:Choice>
        <mc:Fallback xmlns="">
          <p:sp>
            <p:nvSpPr>
              <p:cNvPr id="43" name="TextBox 42">
                <a:extLst>
                  <a:ext uri="{FF2B5EF4-FFF2-40B4-BE49-F238E27FC236}">
                    <a16:creationId xmlns:a16="http://schemas.microsoft.com/office/drawing/2014/main" id="{66A0B4B1-3AFC-42F5-93DC-13AC329FE4B3}"/>
                  </a:ext>
                </a:extLst>
              </p:cNvPr>
              <p:cNvSpPr txBox="1">
                <a:spLocks noRot="1" noChangeAspect="1" noMove="1" noResize="1" noEditPoints="1" noAdjustHandles="1" noChangeArrowheads="1" noChangeShapeType="1" noTextEdit="1"/>
              </p:cNvSpPr>
              <p:nvPr/>
            </p:nvSpPr>
            <p:spPr>
              <a:xfrm>
                <a:off x="3264387" y="3096018"/>
                <a:ext cx="354200" cy="276999"/>
              </a:xfrm>
              <a:prstGeom prst="rect">
                <a:avLst/>
              </a:prstGeom>
              <a:blipFill>
                <a:blip r:embed="rId9"/>
                <a:stretch>
                  <a:fillRect l="-20339" r="-6780"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468627D-AA6A-4E8A-BF2A-3CA91BD8C807}"/>
                  </a:ext>
                </a:extLst>
              </p:cNvPr>
              <p:cNvSpPr txBox="1"/>
              <p:nvPr/>
            </p:nvSpPr>
            <p:spPr>
              <a:xfrm>
                <a:off x="446884" y="5838640"/>
                <a:ext cx="3700708" cy="914400"/>
              </a:xfrm>
              <a:prstGeom prst="rect">
                <a:avLst/>
              </a:prstGeom>
              <a:noFill/>
              <a:ln>
                <a:solidFill>
                  <a:schemeClr val="tx1"/>
                </a:solidFill>
              </a:ln>
            </p:spPr>
            <p:txBody>
              <a:bodyPr wrap="square" lIns="0" tIns="0" rIns="0" bIns="0" rtlCol="0" anchor="ctr">
                <a:noAutofit/>
              </a:bodyPr>
              <a:lstStyle/>
              <a:p>
                <a:pPr algn="ctr" rtl="0"/>
                <a14:m>
                  <m:oMathPara xmlns:m="http://schemas.openxmlformats.org/officeDocument/2006/math">
                    <m:oMathParaPr>
                      <m:jc m:val="center"/>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ea typeface="Cambria Math" panose="02040503050406030204" pitchFamily="18" charset="0"/>
                            </a:rPr>
                            <m:t>𝝓</m:t>
                          </m:r>
                        </m:e>
                        <m:sub>
                          <m:r>
                            <a:rPr lang="en-US" b="1" i="1" smtClean="0">
                              <a:solidFill>
                                <a:schemeClr val="tx1"/>
                              </a:solidFill>
                              <a:latin typeface="Cambria Math" panose="02040503050406030204" pitchFamily="18" charset="0"/>
                            </a:rPr>
                            <m:t>𝑨</m:t>
                          </m:r>
                        </m:sub>
                      </m:sSub>
                      <m:r>
                        <a:rPr lang="en-US" b="1" i="1" smtClean="0">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𝝓</m:t>
                          </m:r>
                        </m:e>
                        <m:sub>
                          <m:r>
                            <a:rPr lang="en-US" b="1" i="1">
                              <a:solidFill>
                                <a:schemeClr val="tx1"/>
                              </a:solidFill>
                              <a:latin typeface="Cambria Math" panose="02040503050406030204" pitchFamily="18" charset="0"/>
                            </a:rPr>
                            <m:t>𝑬</m:t>
                          </m:r>
                          <m:r>
                            <a:rPr lang="en-US" b="1" i="1">
                              <a:solidFill>
                                <a:schemeClr val="tx1"/>
                              </a:solidFill>
                              <a:latin typeface="Cambria Math" panose="02040503050406030204" pitchFamily="18" charset="0"/>
                            </a:rPr>
                            <m:t>𝟐</m:t>
                          </m:r>
                        </m:sub>
                      </m:sSub>
                      <m:r>
                        <a:rPr lang="en-US" b="1" i="1" smtClean="0">
                          <a:solidFill>
                            <a:schemeClr val="tx1"/>
                          </a:solidFill>
                          <a:latin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i="1" smtClean="0">
                              <a:solidFill>
                                <a:schemeClr val="tx1"/>
                              </a:solidFill>
                              <a:latin typeface="Cambria Math" panose="02040503050406030204" pitchFamily="18" charset="0"/>
                            </a:rPr>
                            <m:t>𝑳</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𝑨</m:t>
                          </m:r>
                        </m:num>
                        <m:den>
                          <m:sSup>
                            <m:sSupPr>
                              <m:ctrlPr>
                                <a:rPr lang="en-US" b="1" i="1">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𝒃</m:t>
                              </m:r>
                            </m:e>
                            <m:sup>
                              <m:r>
                                <a:rPr lang="en-US" b="1" i="1">
                                  <a:solidFill>
                                    <a:schemeClr val="tx1"/>
                                  </a:solidFill>
                                  <a:latin typeface="Cambria Math" panose="02040503050406030204" pitchFamily="18" charset="0"/>
                                </a:rPr>
                                <m:t>′</m:t>
                              </m:r>
                            </m:sup>
                          </m:sSup>
                        </m:den>
                      </m:f>
                      <m:d>
                        <m:dPr>
                          <m:ctrlPr>
                            <a:rPr lang="en-US" b="1" i="1" smtClean="0">
                              <a:solidFill>
                                <a:schemeClr val="tx1"/>
                              </a:solidFill>
                              <a:latin typeface="Cambria Math" panose="02040503050406030204" pitchFamily="18" charset="0"/>
                            </a:rPr>
                          </m:ctrlPr>
                        </m:dPr>
                        <m:e>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𝝓</m:t>
                              </m:r>
                            </m:e>
                            <m:sub>
                              <m:r>
                                <a:rPr lang="en-US" b="1" i="1">
                                  <a:solidFill>
                                    <a:schemeClr val="tx1"/>
                                  </a:solidFill>
                                  <a:latin typeface="Cambria Math" panose="02040503050406030204" pitchFamily="18" charset="0"/>
                                  <a:ea typeface="Cambria Math" panose="02040503050406030204" pitchFamily="18" charset="0"/>
                                </a:rPr>
                                <m:t>𝑪</m:t>
                              </m:r>
                              <m:r>
                                <a:rPr lang="en-US" b="1" i="1">
                                  <a:solidFill>
                                    <a:schemeClr val="tx1"/>
                                  </a:solidFill>
                                  <a:latin typeface="Cambria Math" panose="02040503050406030204" pitchFamily="18" charset="0"/>
                                  <a:ea typeface="Cambria Math" panose="02040503050406030204" pitchFamily="18" charset="0"/>
                                </a:rPr>
                                <m:t>𝟏</m:t>
                              </m:r>
                            </m:sub>
                          </m:sSub>
                          <m:r>
                            <a:rPr lang="en-US" b="1" i="1">
                              <a:solidFill>
                                <a:schemeClr val="tx1"/>
                              </a:solidFill>
                              <a:latin typeface="Cambria Math" panose="02040503050406030204" pitchFamily="18" charset="0"/>
                              <a:ea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𝝓</m:t>
                              </m:r>
                            </m:e>
                            <m:sub>
                              <m:r>
                                <a:rPr lang="en-US" b="1" i="1">
                                  <a:solidFill>
                                    <a:schemeClr val="tx1"/>
                                  </a:solidFill>
                                  <a:latin typeface="Cambria Math" panose="02040503050406030204" pitchFamily="18" charset="0"/>
                                </a:rPr>
                                <m:t>𝑬</m:t>
                              </m:r>
                              <m:r>
                                <a:rPr lang="en-US" b="1" i="1">
                                  <a:solidFill>
                                    <a:schemeClr val="tx1"/>
                                  </a:solidFill>
                                  <a:latin typeface="Cambria Math" panose="02040503050406030204" pitchFamily="18" charset="0"/>
                                </a:rPr>
                                <m:t>𝟐</m:t>
                              </m:r>
                            </m:sub>
                          </m:sSub>
                        </m:e>
                      </m:d>
                    </m:oMath>
                  </m:oMathPara>
                </a14:m>
                <a:endParaRPr lang="en-US" b="1" i="1" dirty="0">
                  <a:solidFill>
                    <a:schemeClr val="tx1"/>
                  </a:solidFill>
                </a:endParaRPr>
              </a:p>
            </p:txBody>
          </p:sp>
        </mc:Choice>
        <mc:Fallback xmlns="">
          <p:sp>
            <p:nvSpPr>
              <p:cNvPr id="44" name="TextBox 43">
                <a:extLst>
                  <a:ext uri="{FF2B5EF4-FFF2-40B4-BE49-F238E27FC236}">
                    <a16:creationId xmlns:a16="http://schemas.microsoft.com/office/drawing/2014/main" id="{1468627D-AA6A-4E8A-BF2A-3CA91BD8C807}"/>
                  </a:ext>
                </a:extLst>
              </p:cNvPr>
              <p:cNvSpPr txBox="1">
                <a:spLocks noRot="1" noChangeAspect="1" noMove="1" noResize="1" noEditPoints="1" noAdjustHandles="1" noChangeArrowheads="1" noChangeShapeType="1" noTextEdit="1"/>
              </p:cNvSpPr>
              <p:nvPr/>
            </p:nvSpPr>
            <p:spPr>
              <a:xfrm>
                <a:off x="446884" y="5838640"/>
                <a:ext cx="3700708" cy="914400"/>
              </a:xfrm>
              <a:prstGeom prst="rect">
                <a:avLst/>
              </a:prstGeom>
              <a:blipFill>
                <a:blip r:embed="rId10"/>
                <a:stretch>
                  <a:fillRect/>
                </a:stretch>
              </a:blipFill>
              <a:ln>
                <a:solidFill>
                  <a:schemeClr val="tx1"/>
                </a:solidFill>
              </a:ln>
            </p:spPr>
            <p:txBody>
              <a:bodyPr/>
              <a:lstStyle/>
              <a:p>
                <a:r>
                  <a:rPr lang="en-US">
                    <a:noFill/>
                  </a:rPr>
                  <a:t> </a:t>
                </a:r>
              </a:p>
            </p:txBody>
          </p:sp>
        </mc:Fallback>
      </mc:AlternateContent>
      <p:sp>
        <p:nvSpPr>
          <p:cNvPr id="40" name="TextBox 39">
            <a:extLst>
              <a:ext uri="{FF2B5EF4-FFF2-40B4-BE49-F238E27FC236}">
                <a16:creationId xmlns:a16="http://schemas.microsoft.com/office/drawing/2014/main" id="{B725389C-7C69-4BFA-82D1-F4BB80B9C6E2}"/>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45" name="Straight Connector 44">
            <a:extLst>
              <a:ext uri="{FF2B5EF4-FFF2-40B4-BE49-F238E27FC236}">
                <a16:creationId xmlns:a16="http://schemas.microsoft.com/office/drawing/2014/main" id="{BB86F135-7103-4E0E-90E4-5B4105098FC7}"/>
              </a:ext>
            </a:extLst>
          </p:cNvPr>
          <p:cNvCxnSpPr>
            <a:cxnSpLocks/>
          </p:cNvCxnSpPr>
          <p:nvPr/>
        </p:nvCxnSpPr>
        <p:spPr>
          <a:xfrm rot="5400000" flipH="1">
            <a:off x="667411" y="5152005"/>
            <a:ext cx="914400" cy="0"/>
          </a:xfrm>
          <a:prstGeom prst="line">
            <a:avLst/>
          </a:prstGeom>
          <a:noFill/>
          <a:ln w="19050">
            <a:solidFill>
              <a:schemeClr val="tx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a:extLst>
              <a:ext uri="{FF2B5EF4-FFF2-40B4-BE49-F238E27FC236}">
                <a16:creationId xmlns:a16="http://schemas.microsoft.com/office/drawing/2014/main" id="{65278CB3-9EA8-4D89-8966-7F271169A77C}"/>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8AED746-EF41-44AA-9915-65C5A9F880D0}"/>
                  </a:ext>
                </a:extLst>
              </p:cNvPr>
              <p:cNvSpPr txBox="1"/>
              <p:nvPr/>
            </p:nvSpPr>
            <p:spPr>
              <a:xfrm>
                <a:off x="4996409" y="5838640"/>
                <a:ext cx="3776234" cy="914400"/>
              </a:xfrm>
              <a:prstGeom prst="rect">
                <a:avLst/>
              </a:prstGeom>
              <a:noFill/>
              <a:ln>
                <a:solidFill>
                  <a:schemeClr val="tx1"/>
                </a:solidFill>
              </a:ln>
            </p:spPr>
            <p:txBody>
              <a:bodyPr wrap="square" lIns="0" tIns="0" rIns="0" bIns="0" rtlCol="0" anchor="ctr">
                <a:noAutofit/>
              </a:bodyPr>
              <a:lstStyle/>
              <a:p>
                <a:pPr algn="ctr" rtl="0"/>
                <a14:m>
                  <m:oMathPara xmlns:m="http://schemas.openxmlformats.org/officeDocument/2006/math">
                    <m:oMathParaPr>
                      <m:jc m:val="center"/>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rPr>
                            <m:t>𝑩</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a:latin typeface="Cambria Math" panose="02040503050406030204" pitchFamily="18" charset="0"/>
                            </a:rPr>
                            <m:t>𝑬</m:t>
                          </m:r>
                          <m:r>
                            <a:rPr lang="en-US" b="1" i="1">
                              <a:latin typeface="Cambria Math" panose="02040503050406030204" pitchFamily="18" charset="0"/>
                            </a:rPr>
                            <m:t>𝟑</m:t>
                          </m:r>
                        </m:sub>
                      </m:sSub>
                      <m:r>
                        <a:rPr lang="en-US" b="1" i="1" smtClean="0">
                          <a:latin typeface="Cambria Math" panose="02040503050406030204" pitchFamily="18" charset="0"/>
                        </a:rPr>
                        <m:t>+</m:t>
                      </m:r>
                      <m:f>
                        <m:fPr>
                          <m:ctrlPr>
                            <a:rPr lang="en-US" b="1" i="1">
                              <a:latin typeface="Cambria Math" panose="02040503050406030204" pitchFamily="18" charset="0"/>
                            </a:rPr>
                          </m:ctrlPr>
                        </m:fPr>
                        <m:num>
                          <m:r>
                            <a:rPr lang="en-US" b="1" i="1" smtClean="0">
                              <a:latin typeface="Cambria Math" panose="02040503050406030204" pitchFamily="18" charset="0"/>
                            </a:rPr>
                            <m:t>𝑳</m:t>
                          </m:r>
                          <m:r>
                            <a:rPr lang="en-US" b="1" i="1" smtClean="0">
                              <a:latin typeface="Cambria Math" panose="02040503050406030204" pitchFamily="18" charset="0"/>
                            </a:rPr>
                            <m:t> </m:t>
                          </m:r>
                          <m:r>
                            <a:rPr lang="en-US" b="1" i="1" smtClean="0">
                              <a:latin typeface="Cambria Math" panose="02040503050406030204" pitchFamily="18" charset="0"/>
                            </a:rPr>
                            <m:t>𝑩</m:t>
                          </m:r>
                        </m:num>
                        <m:den>
                          <m:sSup>
                            <m:sSupPr>
                              <m:ctrlPr>
                                <a:rPr lang="en-US" b="1" i="1">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m:t>
                              </m:r>
                            </m:sup>
                          </m:sSup>
                        </m:den>
                      </m:f>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𝝓</m:t>
                                  </m:r>
                                </m:e>
                                <m:sub>
                                  <m:r>
                                    <a:rPr lang="en-US" b="1" i="1">
                                      <a:latin typeface="Cambria Math" panose="02040503050406030204" pitchFamily="18" charset="0"/>
                                      <a:ea typeface="Cambria Math" panose="02040503050406030204" pitchFamily="18" charset="0"/>
                                    </a:rPr>
                                    <m:t>𝑪</m:t>
                                  </m:r>
                                  <m:r>
                                    <a:rPr lang="en-US" b="1" i="1">
                                      <a:latin typeface="Cambria Math" panose="02040503050406030204" pitchFamily="18" charset="0"/>
                                      <a:ea typeface="Cambria Math" panose="02040503050406030204" pitchFamily="18" charset="0"/>
                                    </a:rPr>
                                    <m:t>𝟐</m:t>
                                  </m:r>
                                </m:sub>
                              </m:sSub>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𝝓</m:t>
                              </m:r>
                            </m:e>
                            <m:sub>
                              <m:r>
                                <a:rPr lang="en-US" b="1" i="1" smtClean="0">
                                  <a:latin typeface="Cambria Math" panose="02040503050406030204" pitchFamily="18" charset="0"/>
                                </a:rPr>
                                <m:t>𝑬</m:t>
                              </m:r>
                              <m:r>
                                <a:rPr lang="en-US" b="1" i="1" smtClean="0">
                                  <a:latin typeface="Cambria Math" panose="02040503050406030204" pitchFamily="18" charset="0"/>
                                </a:rPr>
                                <m:t>𝟑</m:t>
                              </m:r>
                            </m:sub>
                          </m:sSub>
                        </m:e>
                      </m:d>
                    </m:oMath>
                  </m:oMathPara>
                </a14:m>
                <a:endParaRPr lang="en-US" b="1" i="1" dirty="0"/>
              </a:p>
            </p:txBody>
          </p:sp>
        </mc:Choice>
        <mc:Fallback xmlns="">
          <p:sp>
            <p:nvSpPr>
              <p:cNvPr id="41" name="TextBox 40">
                <a:extLst>
                  <a:ext uri="{FF2B5EF4-FFF2-40B4-BE49-F238E27FC236}">
                    <a16:creationId xmlns:a16="http://schemas.microsoft.com/office/drawing/2014/main" id="{F8AED746-EF41-44AA-9915-65C5A9F880D0}"/>
                  </a:ext>
                </a:extLst>
              </p:cNvPr>
              <p:cNvSpPr txBox="1">
                <a:spLocks noRot="1" noChangeAspect="1" noMove="1" noResize="1" noEditPoints="1" noAdjustHandles="1" noChangeArrowheads="1" noChangeShapeType="1" noTextEdit="1"/>
              </p:cNvSpPr>
              <p:nvPr/>
            </p:nvSpPr>
            <p:spPr>
              <a:xfrm>
                <a:off x="4996409" y="5838640"/>
                <a:ext cx="3776234" cy="914400"/>
              </a:xfrm>
              <a:prstGeom prst="rect">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CF08A23-250C-4963-9C7B-CF6836F30247}"/>
                  </a:ext>
                </a:extLst>
              </p:cNvPr>
              <p:cNvSpPr txBox="1"/>
              <p:nvPr/>
            </p:nvSpPr>
            <p:spPr>
              <a:xfrm>
                <a:off x="4635972" y="4286373"/>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0">
                              <a:solidFill>
                                <a:srgbClr val="FF0000"/>
                              </a:solidFill>
                              <a:latin typeface="Cambria Math" panose="02040503050406030204" pitchFamily="18" charset="0"/>
                              <a:ea typeface="Cambria Math" panose="02040503050406030204" pitchFamily="18" charset="0"/>
                            </a:rPr>
                            <m:t>𝛟</m:t>
                          </m:r>
                        </m:e>
                        <m:sub>
                          <m:r>
                            <a:rPr lang="en-US" b="1" i="0" smtClean="0">
                              <a:solidFill>
                                <a:srgbClr val="FF0000"/>
                              </a:solidFill>
                              <a:latin typeface="Cambria Math" panose="02040503050406030204" pitchFamily="18" charset="0"/>
                              <a:ea typeface="Cambria Math" panose="02040503050406030204" pitchFamily="18" charset="0"/>
                            </a:rPr>
                            <m:t>𝐂</m:t>
                          </m:r>
                          <m:r>
                            <a:rPr lang="en-US" b="1" i="1" smtClean="0">
                              <a:solidFill>
                                <a:srgbClr val="FF0000"/>
                              </a:solidFill>
                              <a:latin typeface="Cambria Math" panose="02040503050406030204" pitchFamily="18" charset="0"/>
                              <a:ea typeface="Cambria Math" panose="02040503050406030204" pitchFamily="18" charset="0"/>
                            </a:rPr>
                            <m:t>𝟐</m:t>
                          </m:r>
                        </m:sub>
                      </m:sSub>
                    </m:oMath>
                  </m:oMathPara>
                </a14:m>
                <a:endParaRPr lang="en-US" b="1" dirty="0">
                  <a:solidFill>
                    <a:srgbClr val="FF0000"/>
                  </a:solidFill>
                </a:endParaRPr>
              </a:p>
            </p:txBody>
          </p:sp>
        </mc:Choice>
        <mc:Fallback xmlns="">
          <p:sp>
            <p:nvSpPr>
              <p:cNvPr id="57" name="TextBox 56">
                <a:extLst>
                  <a:ext uri="{FF2B5EF4-FFF2-40B4-BE49-F238E27FC236}">
                    <a16:creationId xmlns:a16="http://schemas.microsoft.com/office/drawing/2014/main" id="{4CF08A23-250C-4963-9C7B-CF6836F30247}"/>
                  </a:ext>
                </a:extLst>
              </p:cNvPr>
              <p:cNvSpPr txBox="1">
                <a:spLocks noRot="1" noChangeAspect="1" noMove="1" noResize="1" noEditPoints="1" noAdjustHandles="1" noChangeArrowheads="1" noChangeShapeType="1" noTextEdit="1"/>
              </p:cNvSpPr>
              <p:nvPr/>
            </p:nvSpPr>
            <p:spPr>
              <a:xfrm>
                <a:off x="4635972" y="4286373"/>
                <a:ext cx="442365" cy="276999"/>
              </a:xfrm>
              <a:prstGeom prst="rect">
                <a:avLst/>
              </a:prstGeom>
              <a:blipFill>
                <a:blip r:embed="rId12"/>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C72A34F-226F-488B-92C4-B77356E61955}"/>
                  </a:ext>
                </a:extLst>
              </p:cNvPr>
              <p:cNvSpPr txBox="1"/>
              <p:nvPr/>
            </p:nvSpPr>
            <p:spPr>
              <a:xfrm>
                <a:off x="7794834" y="3992575"/>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0">
                              <a:solidFill>
                                <a:srgbClr val="FF0000"/>
                              </a:solidFill>
                              <a:latin typeface="Cambria Math" panose="02040503050406030204" pitchFamily="18" charset="0"/>
                              <a:ea typeface="Cambria Math" panose="02040503050406030204" pitchFamily="18" charset="0"/>
                            </a:rPr>
                            <m:t>𝛟</m:t>
                          </m:r>
                        </m:e>
                        <m:sub>
                          <m:r>
                            <a:rPr lang="en-US" b="1" i="0" smtClean="0">
                              <a:solidFill>
                                <a:srgbClr val="FF0000"/>
                              </a:solidFill>
                              <a:latin typeface="Cambria Math" panose="02040503050406030204" pitchFamily="18" charset="0"/>
                              <a:ea typeface="Cambria Math" panose="02040503050406030204" pitchFamily="18" charset="0"/>
                            </a:rPr>
                            <m:t>𝐄𝟑</m:t>
                          </m:r>
                        </m:sub>
                      </m:sSub>
                    </m:oMath>
                  </m:oMathPara>
                </a14:m>
                <a:endParaRPr lang="en-US" b="1" dirty="0">
                  <a:solidFill>
                    <a:srgbClr val="FF0000"/>
                  </a:solidFill>
                </a:endParaRPr>
              </a:p>
            </p:txBody>
          </p:sp>
        </mc:Choice>
        <mc:Fallback xmlns="">
          <p:sp>
            <p:nvSpPr>
              <p:cNvPr id="59" name="TextBox 58">
                <a:extLst>
                  <a:ext uri="{FF2B5EF4-FFF2-40B4-BE49-F238E27FC236}">
                    <a16:creationId xmlns:a16="http://schemas.microsoft.com/office/drawing/2014/main" id="{8C72A34F-226F-488B-92C4-B77356E61955}"/>
                  </a:ext>
                </a:extLst>
              </p:cNvPr>
              <p:cNvSpPr txBox="1">
                <a:spLocks noRot="1" noChangeAspect="1" noMove="1" noResize="1" noEditPoints="1" noAdjustHandles="1" noChangeArrowheads="1" noChangeShapeType="1" noTextEdit="1"/>
              </p:cNvSpPr>
              <p:nvPr/>
            </p:nvSpPr>
            <p:spPr>
              <a:xfrm>
                <a:off x="7794834" y="3992575"/>
                <a:ext cx="442365" cy="276999"/>
              </a:xfrm>
              <a:prstGeom prst="rect">
                <a:avLst/>
              </a:prstGeom>
              <a:blipFill>
                <a:blip r:embed="rId13"/>
                <a:stretch>
                  <a:fillRect l="-18056" r="-6944" b="-33333"/>
                </a:stretch>
              </a:blipFill>
            </p:spPr>
            <p:txBody>
              <a:bodyPr/>
              <a:lstStyle/>
              <a:p>
                <a:r>
                  <a:rPr lang="en-US">
                    <a:noFill/>
                  </a:rPr>
                  <a:t> </a:t>
                </a:r>
              </a:p>
            </p:txBody>
          </p:sp>
        </mc:Fallback>
      </mc:AlternateContent>
      <p:cxnSp>
        <p:nvCxnSpPr>
          <p:cNvPr id="76" name="Straight Connector 75">
            <a:extLst>
              <a:ext uri="{FF2B5EF4-FFF2-40B4-BE49-F238E27FC236}">
                <a16:creationId xmlns:a16="http://schemas.microsoft.com/office/drawing/2014/main" id="{323530CE-6177-4E6A-8607-B3ED86D6BD62}"/>
              </a:ext>
            </a:extLst>
          </p:cNvPr>
          <p:cNvCxnSpPr>
            <a:cxnSpLocks/>
          </p:cNvCxnSpPr>
          <p:nvPr/>
        </p:nvCxnSpPr>
        <p:spPr>
          <a:xfrm flipH="1">
            <a:off x="4572000" y="5451097"/>
            <a:ext cx="3720292"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C802A35D-25CC-4D93-B9B4-280D719E51A6}"/>
                  </a:ext>
                </a:extLst>
              </p:cNvPr>
              <p:cNvSpPr/>
              <p:nvPr/>
            </p:nvSpPr>
            <p:spPr>
              <a:xfrm>
                <a:off x="6239070" y="5266431"/>
                <a:ext cx="450701"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𝐛</m:t>
                          </m:r>
                        </m:e>
                        <m:sup>
                          <m:r>
                            <a:rPr lang="en-US" b="1">
                              <a:latin typeface="Cambria Math" panose="02040503050406030204" pitchFamily="18" charset="0"/>
                            </a:rPr>
                            <m:t>′</m:t>
                          </m:r>
                        </m:sup>
                      </m:sSup>
                    </m:oMath>
                  </m:oMathPara>
                </a14:m>
                <a:endParaRPr lang="en-US" b="1"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7" name="Rectangle 76">
                <a:extLst>
                  <a:ext uri="{FF2B5EF4-FFF2-40B4-BE49-F238E27FC236}">
                    <a16:creationId xmlns:a16="http://schemas.microsoft.com/office/drawing/2014/main" id="{C802A35D-25CC-4D93-B9B4-280D719E51A6}"/>
                  </a:ext>
                </a:extLst>
              </p:cNvPr>
              <p:cNvSpPr>
                <a:spLocks noRot="1" noChangeAspect="1" noMove="1" noResize="1" noEditPoints="1" noAdjustHandles="1" noChangeArrowheads="1" noChangeShapeType="1" noTextEdit="1"/>
              </p:cNvSpPr>
              <p:nvPr/>
            </p:nvSpPr>
            <p:spPr>
              <a:xfrm>
                <a:off x="6239070" y="5266431"/>
                <a:ext cx="450701" cy="369332"/>
              </a:xfrm>
              <a:prstGeom prst="rect">
                <a:avLst/>
              </a:prstGeom>
              <a:blipFill>
                <a:blip r:embed="rId14"/>
                <a:stretch>
                  <a:fillRect/>
                </a:stretch>
              </a:blipFill>
            </p:spPr>
            <p:txBody>
              <a:bodyPr/>
              <a:lstStyle/>
              <a:p>
                <a:r>
                  <a:rPr lang="en-US">
                    <a:noFill/>
                  </a:rPr>
                  <a:t> </a:t>
                </a:r>
              </a:p>
            </p:txBody>
          </p:sp>
        </mc:Fallback>
      </mc:AlternateContent>
      <p:cxnSp>
        <p:nvCxnSpPr>
          <p:cNvPr id="78" name="Straight Connector 77">
            <a:extLst>
              <a:ext uri="{FF2B5EF4-FFF2-40B4-BE49-F238E27FC236}">
                <a16:creationId xmlns:a16="http://schemas.microsoft.com/office/drawing/2014/main" id="{06B92DD6-519F-4BA0-93AF-E92FAFF06C66}"/>
              </a:ext>
            </a:extLst>
          </p:cNvPr>
          <p:cNvCxnSpPr>
            <a:cxnSpLocks/>
          </p:cNvCxnSpPr>
          <p:nvPr/>
        </p:nvCxnSpPr>
        <p:spPr>
          <a:xfrm>
            <a:off x="6376936" y="4933779"/>
            <a:ext cx="1915356"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5460AF17-3C80-4295-B855-BD7656FDCDA7}"/>
                  </a:ext>
                </a:extLst>
              </p:cNvPr>
              <p:cNvSpPr/>
              <p:nvPr/>
            </p:nvSpPr>
            <p:spPr>
              <a:xfrm>
                <a:off x="7051101" y="4703754"/>
                <a:ext cx="593431"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𝑳</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𝑩</m:t>
                      </m:r>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9" name="Rectangle 78">
                <a:extLst>
                  <a:ext uri="{FF2B5EF4-FFF2-40B4-BE49-F238E27FC236}">
                    <a16:creationId xmlns:a16="http://schemas.microsoft.com/office/drawing/2014/main" id="{5460AF17-3C80-4295-B855-BD7656FDCDA7}"/>
                  </a:ext>
                </a:extLst>
              </p:cNvPr>
              <p:cNvSpPr>
                <a:spLocks noRot="1" noChangeAspect="1" noMove="1" noResize="1" noEditPoints="1" noAdjustHandles="1" noChangeArrowheads="1" noChangeShapeType="1" noTextEdit="1"/>
              </p:cNvSpPr>
              <p:nvPr/>
            </p:nvSpPr>
            <p:spPr>
              <a:xfrm>
                <a:off x="7051101" y="4703754"/>
                <a:ext cx="593431"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4F7C9200-07E6-403D-B5F9-CD0796C81766}"/>
                  </a:ext>
                </a:extLst>
              </p:cNvPr>
              <p:cNvSpPr/>
              <p:nvPr/>
            </p:nvSpPr>
            <p:spPr>
              <a:xfrm>
                <a:off x="6163090" y="3811767"/>
                <a:ext cx="409086"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𝑩</m:t>
                      </m:r>
                    </m:oMath>
                  </m:oMathPara>
                </a14:m>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0" name="Rectangle 79">
                <a:extLst>
                  <a:ext uri="{FF2B5EF4-FFF2-40B4-BE49-F238E27FC236}">
                    <a16:creationId xmlns:a16="http://schemas.microsoft.com/office/drawing/2014/main" id="{4F7C9200-07E6-403D-B5F9-CD0796C81766}"/>
                  </a:ext>
                </a:extLst>
              </p:cNvPr>
              <p:cNvSpPr>
                <a:spLocks noRot="1" noChangeAspect="1" noMove="1" noResize="1" noEditPoints="1" noAdjustHandles="1" noChangeArrowheads="1" noChangeShapeType="1" noTextEdit="1"/>
              </p:cNvSpPr>
              <p:nvPr/>
            </p:nvSpPr>
            <p:spPr>
              <a:xfrm>
                <a:off x="6163090" y="3811767"/>
                <a:ext cx="409086" cy="369332"/>
              </a:xfrm>
              <a:prstGeom prst="rect">
                <a:avLst/>
              </a:prstGeom>
              <a:blipFill>
                <a:blip r:embed="rId16"/>
                <a:stretch>
                  <a:fillRect/>
                </a:stretch>
              </a:blipFill>
            </p:spPr>
            <p:txBody>
              <a:bodyPr/>
              <a:lstStyle/>
              <a:p>
                <a:r>
                  <a:rPr lang="en-US">
                    <a:noFill/>
                  </a:rPr>
                  <a:t> </a:t>
                </a:r>
              </a:p>
            </p:txBody>
          </p:sp>
        </mc:Fallback>
      </mc:AlternateContent>
      <p:cxnSp>
        <p:nvCxnSpPr>
          <p:cNvPr id="81" name="Straight Connector 80">
            <a:extLst>
              <a:ext uri="{FF2B5EF4-FFF2-40B4-BE49-F238E27FC236}">
                <a16:creationId xmlns:a16="http://schemas.microsoft.com/office/drawing/2014/main" id="{536137B7-B7A1-4E84-9120-C4001E36BC09}"/>
              </a:ext>
            </a:extLst>
          </p:cNvPr>
          <p:cNvCxnSpPr>
            <a:cxnSpLocks/>
          </p:cNvCxnSpPr>
          <p:nvPr/>
        </p:nvCxnSpPr>
        <p:spPr>
          <a:xfrm>
            <a:off x="6386266" y="4269574"/>
            <a:ext cx="0" cy="822960"/>
          </a:xfrm>
          <a:prstGeom prst="line">
            <a:avLst/>
          </a:prstGeom>
          <a:noFill/>
          <a:ln w="19050">
            <a:solidFill>
              <a:schemeClr val="tx1"/>
            </a:solidFill>
            <a:prstDash val="sysDot"/>
            <a:headEnd type="oval"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3164489A-6969-43AB-AC2F-A86D882AD0CA}"/>
                  </a:ext>
                </a:extLst>
              </p:cNvPr>
              <p:cNvSpPr txBox="1"/>
              <p:nvPr/>
            </p:nvSpPr>
            <p:spPr>
              <a:xfrm>
                <a:off x="6227475" y="4332805"/>
                <a:ext cx="363818" cy="276999"/>
              </a:xfrm>
              <a:prstGeom prst="rect">
                <a:avLst/>
              </a:prstGeom>
              <a:solidFill>
                <a:schemeClr val="bg1"/>
              </a:solid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1" smtClean="0">
                              <a:latin typeface="Cambria Math" panose="02040503050406030204" pitchFamily="18" charset="0"/>
                              <a:ea typeface="Cambria Math" panose="02040503050406030204" pitchFamily="18" charset="0"/>
                            </a:rPr>
                            <m:t>𝑩</m:t>
                          </m:r>
                        </m:sub>
                      </m:sSub>
                    </m:oMath>
                  </m:oMathPara>
                </a14:m>
                <a:endParaRPr lang="en-US" b="1" dirty="0"/>
              </a:p>
            </p:txBody>
          </p:sp>
        </mc:Choice>
        <mc:Fallback xmlns="">
          <p:sp>
            <p:nvSpPr>
              <p:cNvPr id="82" name="TextBox 81">
                <a:extLst>
                  <a:ext uri="{FF2B5EF4-FFF2-40B4-BE49-F238E27FC236}">
                    <a16:creationId xmlns:a16="http://schemas.microsoft.com/office/drawing/2014/main" id="{3164489A-6969-43AB-AC2F-A86D882AD0CA}"/>
                  </a:ext>
                </a:extLst>
              </p:cNvPr>
              <p:cNvSpPr txBox="1">
                <a:spLocks noRot="1" noChangeAspect="1" noMove="1" noResize="1" noEditPoints="1" noAdjustHandles="1" noChangeArrowheads="1" noChangeShapeType="1" noTextEdit="1"/>
              </p:cNvSpPr>
              <p:nvPr/>
            </p:nvSpPr>
            <p:spPr>
              <a:xfrm>
                <a:off x="6227475" y="4332805"/>
                <a:ext cx="363818" cy="276999"/>
              </a:xfrm>
              <a:prstGeom prst="rect">
                <a:avLst/>
              </a:prstGeom>
              <a:blipFill>
                <a:blip r:embed="rId17"/>
                <a:stretch>
                  <a:fillRect l="-22034" r="-8475" b="-33333"/>
                </a:stretch>
              </a:blipFill>
            </p:spPr>
            <p:txBody>
              <a:bodyPr/>
              <a:lstStyle/>
              <a:p>
                <a:r>
                  <a:rPr lang="en-US">
                    <a:noFill/>
                  </a:rPr>
                  <a:t> </a:t>
                </a:r>
              </a:p>
            </p:txBody>
          </p:sp>
        </mc:Fallback>
      </mc:AlternateContent>
    </p:spTree>
    <p:extLst>
      <p:ext uri="{BB962C8B-B14F-4D97-AF65-F5344CB8AC3E}">
        <p14:creationId xmlns:p14="http://schemas.microsoft.com/office/powerpoint/2010/main" val="385248571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48DF8A-6A36-4E99-B99E-5BFED539D6D1}"/>
              </a:ext>
            </a:extLst>
          </p:cNvPr>
          <p:cNvSpPr/>
          <p:nvPr/>
        </p:nvSpPr>
        <p:spPr>
          <a:xfrm>
            <a:off x="197484" y="2930481"/>
            <a:ext cx="8853209" cy="2570704"/>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In the glacis type of weirs, a hydraulic jump is formed on the d/s glacis. In this case, the water surface profile in the hydraulic jump trough is much lower than the subsoil H.G.L. Therefore uplift pressure occurs on the glacis. This uplift pressure is known as the suction pressure. If the thickness of floor is not adequate, the rupture of floor may occur.</a:t>
            </a:r>
          </a:p>
        </p:txBody>
      </p:sp>
      <p:sp>
        <p:nvSpPr>
          <p:cNvPr id="6" name="TextBox 5">
            <a:extLst>
              <a:ext uri="{FF2B5EF4-FFF2-40B4-BE49-F238E27FC236}">
                <a16:creationId xmlns:a16="http://schemas.microsoft.com/office/drawing/2014/main" id="{4EE52F25-3A0C-49A6-A439-D95DA82CDA0B}"/>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sp>
        <p:nvSpPr>
          <p:cNvPr id="8" name="Rectangle 7">
            <a:extLst>
              <a:ext uri="{FF2B5EF4-FFF2-40B4-BE49-F238E27FC236}">
                <a16:creationId xmlns:a16="http://schemas.microsoft.com/office/drawing/2014/main" id="{455C31FF-8DF0-4317-AB3A-324F002D8F63}"/>
              </a:ext>
            </a:extLst>
          </p:cNvPr>
          <p:cNvSpPr/>
          <p:nvPr/>
        </p:nvSpPr>
        <p:spPr>
          <a:xfrm>
            <a:off x="197484" y="2332235"/>
            <a:ext cx="4971675"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(c) Failure by </a:t>
            </a:r>
            <a:r>
              <a:rPr lang="en-US" sz="3200" dirty="0"/>
              <a:t>Hydraulic Jump </a:t>
            </a:r>
            <a:endParaRPr lang="en-US" sz="3200" dirty="0">
              <a:solidFill>
                <a:schemeClr val="lt1"/>
              </a:solidFill>
            </a:endParaRPr>
          </a:p>
        </p:txBody>
      </p:sp>
      <p:sp>
        <p:nvSpPr>
          <p:cNvPr id="10" name="Rectangle 9">
            <a:extLst>
              <a:ext uri="{FF2B5EF4-FFF2-40B4-BE49-F238E27FC236}">
                <a16:creationId xmlns:a16="http://schemas.microsoft.com/office/drawing/2014/main" id="{2C3BD6AE-8842-423A-AD68-1645DAF15F5A}"/>
              </a:ext>
            </a:extLst>
          </p:cNvPr>
          <p:cNvSpPr/>
          <p:nvPr/>
        </p:nvSpPr>
        <p:spPr>
          <a:xfrm>
            <a:off x="262136" y="385279"/>
            <a:ext cx="8604000"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0"/>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CHAPTER THREE</a:t>
            </a:r>
          </a:p>
          <a:p>
            <a:pPr algn="ctr" rtl="0"/>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HYDRAULIC JUMP AND ENERGY DISSIPATION DEVICES</a:t>
            </a:r>
          </a:p>
        </p:txBody>
      </p:sp>
      <p:cxnSp>
        <p:nvCxnSpPr>
          <p:cNvPr id="9" name="Straight Connector 8">
            <a:extLst>
              <a:ext uri="{FF2B5EF4-FFF2-40B4-BE49-F238E27FC236}">
                <a16:creationId xmlns:a16="http://schemas.microsoft.com/office/drawing/2014/main" id="{7A2EAF7F-5BC2-40A7-A21F-45B51126C515}"/>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56050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485" y="11262"/>
            <a:ext cx="2806972"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Hydraulic jump</a:t>
            </a:r>
          </a:p>
        </p:txBody>
      </p:sp>
      <p:sp>
        <p:nvSpPr>
          <p:cNvPr id="5" name="Rectangle 4">
            <a:extLst>
              <a:ext uri="{FF2B5EF4-FFF2-40B4-BE49-F238E27FC236}">
                <a16:creationId xmlns:a16="http://schemas.microsoft.com/office/drawing/2014/main" id="{54ABD7B2-3394-46CB-8FD9-CB2F2B28AD4E}"/>
              </a:ext>
            </a:extLst>
          </p:cNvPr>
          <p:cNvSpPr/>
          <p:nvPr/>
        </p:nvSpPr>
        <p:spPr>
          <a:xfrm>
            <a:off x="197485" y="552817"/>
            <a:ext cx="8722581" cy="1047210"/>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When the water flows with a very high velocity over the crest of a weir or under the gates of a barrage, the hydraulic jump develops. </a:t>
            </a:r>
          </a:p>
        </p:txBody>
      </p:sp>
      <p:sp>
        <p:nvSpPr>
          <p:cNvPr id="6" name="Freeform: Shape 5">
            <a:extLst>
              <a:ext uri="{FF2B5EF4-FFF2-40B4-BE49-F238E27FC236}">
                <a16:creationId xmlns:a16="http://schemas.microsoft.com/office/drawing/2014/main" id="{9A37483C-9847-49AF-A465-4382303C4492}"/>
              </a:ext>
            </a:extLst>
          </p:cNvPr>
          <p:cNvSpPr/>
          <p:nvPr/>
        </p:nvSpPr>
        <p:spPr>
          <a:xfrm>
            <a:off x="513181" y="2689268"/>
            <a:ext cx="7661625" cy="3231512"/>
          </a:xfrm>
          <a:custGeom>
            <a:avLst/>
            <a:gdLst>
              <a:gd name="connsiteX0" fmla="*/ 0 w 7725747"/>
              <a:gd name="connsiteY0" fmla="*/ 257843 h 2417498"/>
              <a:gd name="connsiteX1" fmla="*/ 2015412 w 7725747"/>
              <a:gd name="connsiteY1" fmla="*/ 192529 h 2417498"/>
              <a:gd name="connsiteX2" fmla="*/ 4646645 w 7725747"/>
              <a:gd name="connsiteY2" fmla="*/ 2403884 h 2417498"/>
              <a:gd name="connsiteX3" fmla="*/ 6102220 w 7725747"/>
              <a:gd name="connsiteY3" fmla="*/ 1116259 h 2417498"/>
              <a:gd name="connsiteX4" fmla="*/ 7725747 w 7725747"/>
              <a:gd name="connsiteY4" fmla="*/ 938978 h 2417498"/>
              <a:gd name="connsiteX0" fmla="*/ 0 w 7725747"/>
              <a:gd name="connsiteY0" fmla="*/ 180820 h 2337190"/>
              <a:gd name="connsiteX1" fmla="*/ 2472612 w 7725747"/>
              <a:gd name="connsiteY1" fmla="*/ 246135 h 2337190"/>
              <a:gd name="connsiteX2" fmla="*/ 4646645 w 7725747"/>
              <a:gd name="connsiteY2" fmla="*/ 2326861 h 2337190"/>
              <a:gd name="connsiteX3" fmla="*/ 6102220 w 7725747"/>
              <a:gd name="connsiteY3" fmla="*/ 1039236 h 2337190"/>
              <a:gd name="connsiteX4" fmla="*/ 7725747 w 7725747"/>
              <a:gd name="connsiteY4" fmla="*/ 861955 h 2337190"/>
              <a:gd name="connsiteX0" fmla="*/ 0 w 7725747"/>
              <a:gd name="connsiteY0" fmla="*/ 168743 h 2353105"/>
              <a:gd name="connsiteX1" fmla="*/ 2472612 w 7725747"/>
              <a:gd name="connsiteY1" fmla="*/ 262050 h 2353105"/>
              <a:gd name="connsiteX2" fmla="*/ 4646645 w 7725747"/>
              <a:gd name="connsiteY2" fmla="*/ 2342776 h 2353105"/>
              <a:gd name="connsiteX3" fmla="*/ 6102220 w 7725747"/>
              <a:gd name="connsiteY3" fmla="*/ 1055151 h 2353105"/>
              <a:gd name="connsiteX4" fmla="*/ 7725747 w 7725747"/>
              <a:gd name="connsiteY4" fmla="*/ 877870 h 2353105"/>
              <a:gd name="connsiteX0" fmla="*/ 0 w 7725747"/>
              <a:gd name="connsiteY0" fmla="*/ 127686 h 2312048"/>
              <a:gd name="connsiteX1" fmla="*/ 2472612 w 7725747"/>
              <a:gd name="connsiteY1" fmla="*/ 220993 h 2312048"/>
              <a:gd name="connsiteX2" fmla="*/ 4646645 w 7725747"/>
              <a:gd name="connsiteY2" fmla="*/ 2301719 h 2312048"/>
              <a:gd name="connsiteX3" fmla="*/ 6102220 w 7725747"/>
              <a:gd name="connsiteY3" fmla="*/ 1014094 h 2312048"/>
              <a:gd name="connsiteX4" fmla="*/ 7725747 w 7725747"/>
              <a:gd name="connsiteY4" fmla="*/ 836813 h 2312048"/>
              <a:gd name="connsiteX0" fmla="*/ 0 w 7725747"/>
              <a:gd name="connsiteY0" fmla="*/ 33614 h 2212104"/>
              <a:gd name="connsiteX1" fmla="*/ 2696546 w 7725747"/>
              <a:gd name="connsiteY1" fmla="*/ 416170 h 2212104"/>
              <a:gd name="connsiteX2" fmla="*/ 4646645 w 7725747"/>
              <a:gd name="connsiteY2" fmla="*/ 2207647 h 2212104"/>
              <a:gd name="connsiteX3" fmla="*/ 6102220 w 7725747"/>
              <a:gd name="connsiteY3" fmla="*/ 920022 h 2212104"/>
              <a:gd name="connsiteX4" fmla="*/ 7725747 w 7725747"/>
              <a:gd name="connsiteY4" fmla="*/ 742741 h 2212104"/>
              <a:gd name="connsiteX0" fmla="*/ 0 w 7725747"/>
              <a:gd name="connsiteY0" fmla="*/ 33614 h 2216762"/>
              <a:gd name="connsiteX1" fmla="*/ 2696546 w 7725747"/>
              <a:gd name="connsiteY1" fmla="*/ 416170 h 2216762"/>
              <a:gd name="connsiteX2" fmla="*/ 4646645 w 7725747"/>
              <a:gd name="connsiteY2" fmla="*/ 2207647 h 2216762"/>
              <a:gd name="connsiteX3" fmla="*/ 6036906 w 7725747"/>
              <a:gd name="connsiteY3" fmla="*/ 1097304 h 2216762"/>
              <a:gd name="connsiteX4" fmla="*/ 7725747 w 7725747"/>
              <a:gd name="connsiteY4" fmla="*/ 742741 h 2216762"/>
              <a:gd name="connsiteX0" fmla="*/ 0 w 7725747"/>
              <a:gd name="connsiteY0" fmla="*/ 33614 h 2221006"/>
              <a:gd name="connsiteX1" fmla="*/ 2696546 w 7725747"/>
              <a:gd name="connsiteY1" fmla="*/ 416170 h 2221006"/>
              <a:gd name="connsiteX2" fmla="*/ 4646645 w 7725747"/>
              <a:gd name="connsiteY2" fmla="*/ 2207647 h 2221006"/>
              <a:gd name="connsiteX3" fmla="*/ 5989641 w 7725747"/>
              <a:gd name="connsiteY3" fmla="*/ 1209271 h 2221006"/>
              <a:gd name="connsiteX4" fmla="*/ 7725747 w 7725747"/>
              <a:gd name="connsiteY4" fmla="*/ 742741 h 2221006"/>
              <a:gd name="connsiteX0" fmla="*/ 0 w 7725747"/>
              <a:gd name="connsiteY0" fmla="*/ 33614 h 2217072"/>
              <a:gd name="connsiteX1" fmla="*/ 2696546 w 7725747"/>
              <a:gd name="connsiteY1" fmla="*/ 416170 h 2217072"/>
              <a:gd name="connsiteX2" fmla="*/ 4646645 w 7725747"/>
              <a:gd name="connsiteY2" fmla="*/ 2207647 h 2217072"/>
              <a:gd name="connsiteX3" fmla="*/ 6112533 w 7725747"/>
              <a:gd name="connsiteY3" fmla="*/ 1106635 h 2217072"/>
              <a:gd name="connsiteX4" fmla="*/ 7725747 w 7725747"/>
              <a:gd name="connsiteY4" fmla="*/ 742741 h 2217072"/>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4767"/>
              <a:gd name="connsiteX1" fmla="*/ 2696546 w 7725747"/>
              <a:gd name="connsiteY1" fmla="*/ 416170 h 2214767"/>
              <a:gd name="connsiteX2" fmla="*/ 4646645 w 7725747"/>
              <a:gd name="connsiteY2" fmla="*/ 2207647 h 2214767"/>
              <a:gd name="connsiteX3" fmla="*/ 6112533 w 7725747"/>
              <a:gd name="connsiteY3" fmla="*/ 1106635 h 2214767"/>
              <a:gd name="connsiteX4" fmla="*/ 7725747 w 7725747"/>
              <a:gd name="connsiteY4" fmla="*/ 742741 h 2214767"/>
              <a:gd name="connsiteX0" fmla="*/ 0 w 7725747"/>
              <a:gd name="connsiteY0" fmla="*/ 25206 h 2305419"/>
              <a:gd name="connsiteX1" fmla="*/ 2696546 w 7725747"/>
              <a:gd name="connsiteY1" fmla="*/ 506822 h 2305419"/>
              <a:gd name="connsiteX2" fmla="*/ 4646645 w 7725747"/>
              <a:gd name="connsiteY2" fmla="*/ 2298299 h 2305419"/>
              <a:gd name="connsiteX3" fmla="*/ 6112533 w 7725747"/>
              <a:gd name="connsiteY3" fmla="*/ 1197287 h 2305419"/>
              <a:gd name="connsiteX4" fmla="*/ 7725747 w 7725747"/>
              <a:gd name="connsiteY4" fmla="*/ 833393 h 2305419"/>
              <a:gd name="connsiteX0" fmla="*/ 0 w 7725747"/>
              <a:gd name="connsiteY0" fmla="*/ 0 h 2280213"/>
              <a:gd name="connsiteX1" fmla="*/ 2696546 w 7725747"/>
              <a:gd name="connsiteY1" fmla="*/ 481616 h 2280213"/>
              <a:gd name="connsiteX2" fmla="*/ 4646645 w 7725747"/>
              <a:gd name="connsiteY2" fmla="*/ 2273093 h 2280213"/>
              <a:gd name="connsiteX3" fmla="*/ 6112533 w 7725747"/>
              <a:gd name="connsiteY3" fmla="*/ 1172081 h 2280213"/>
              <a:gd name="connsiteX4" fmla="*/ 7725747 w 7725747"/>
              <a:gd name="connsiteY4" fmla="*/ 808187 h 2280213"/>
              <a:gd name="connsiteX0" fmla="*/ 0 w 7725747"/>
              <a:gd name="connsiteY0" fmla="*/ 2683 h 2282896"/>
              <a:gd name="connsiteX1" fmla="*/ 2696546 w 7725747"/>
              <a:gd name="connsiteY1" fmla="*/ 484299 h 2282896"/>
              <a:gd name="connsiteX2" fmla="*/ 4646645 w 7725747"/>
              <a:gd name="connsiteY2" fmla="*/ 2275776 h 2282896"/>
              <a:gd name="connsiteX3" fmla="*/ 6112533 w 7725747"/>
              <a:gd name="connsiteY3" fmla="*/ 1174764 h 2282896"/>
              <a:gd name="connsiteX4" fmla="*/ 7725747 w 7725747"/>
              <a:gd name="connsiteY4" fmla="*/ 810870 h 2282896"/>
              <a:gd name="connsiteX0" fmla="*/ 0 w 7725747"/>
              <a:gd name="connsiteY0" fmla="*/ 2683 h 2295992"/>
              <a:gd name="connsiteX1" fmla="*/ 2696546 w 7725747"/>
              <a:gd name="connsiteY1" fmla="*/ 484299 h 2295992"/>
              <a:gd name="connsiteX2" fmla="*/ 4646645 w 7725747"/>
              <a:gd name="connsiteY2" fmla="*/ 2275776 h 2295992"/>
              <a:gd name="connsiteX3" fmla="*/ 6112533 w 7725747"/>
              <a:gd name="connsiteY3" fmla="*/ 1174764 h 2295992"/>
              <a:gd name="connsiteX4" fmla="*/ 7725747 w 7725747"/>
              <a:gd name="connsiteY4" fmla="*/ 810870 h 2295992"/>
              <a:gd name="connsiteX0" fmla="*/ 0 w 7725747"/>
              <a:gd name="connsiteY0" fmla="*/ 2683 h 2294001"/>
              <a:gd name="connsiteX1" fmla="*/ 2696546 w 7725747"/>
              <a:gd name="connsiteY1" fmla="*/ 484299 h 2294001"/>
              <a:gd name="connsiteX2" fmla="*/ 4646645 w 7725747"/>
              <a:gd name="connsiteY2" fmla="*/ 2275776 h 2294001"/>
              <a:gd name="connsiteX3" fmla="*/ 5865491 w 7725747"/>
              <a:gd name="connsiteY3" fmla="*/ 1289064 h 2294001"/>
              <a:gd name="connsiteX4" fmla="*/ 7725747 w 7725747"/>
              <a:gd name="connsiteY4" fmla="*/ 810870 h 2294001"/>
              <a:gd name="connsiteX0" fmla="*/ 0 w 7725747"/>
              <a:gd name="connsiteY0" fmla="*/ 2683 h 2322282"/>
              <a:gd name="connsiteX1" fmla="*/ 2696546 w 7725747"/>
              <a:gd name="connsiteY1" fmla="*/ 484299 h 2322282"/>
              <a:gd name="connsiteX2" fmla="*/ 4646645 w 7725747"/>
              <a:gd name="connsiteY2" fmla="*/ 2275776 h 2322282"/>
              <a:gd name="connsiteX3" fmla="*/ 5865491 w 7725747"/>
              <a:gd name="connsiteY3" fmla="*/ 1289064 h 2322282"/>
              <a:gd name="connsiteX4" fmla="*/ 7725747 w 7725747"/>
              <a:gd name="connsiteY4" fmla="*/ 810870 h 2322282"/>
              <a:gd name="connsiteX0" fmla="*/ 0 w 7725747"/>
              <a:gd name="connsiteY0" fmla="*/ 2683 h 2304907"/>
              <a:gd name="connsiteX1" fmla="*/ 2696546 w 7725747"/>
              <a:gd name="connsiteY1" fmla="*/ 484299 h 2304907"/>
              <a:gd name="connsiteX2" fmla="*/ 4646645 w 7725747"/>
              <a:gd name="connsiteY2" fmla="*/ 2275776 h 2304907"/>
              <a:gd name="connsiteX3" fmla="*/ 5865491 w 7725747"/>
              <a:gd name="connsiteY3" fmla="*/ 1289064 h 2304907"/>
              <a:gd name="connsiteX4" fmla="*/ 7725747 w 7725747"/>
              <a:gd name="connsiteY4" fmla="*/ 810870 h 2304907"/>
              <a:gd name="connsiteX0" fmla="*/ 0 w 7725747"/>
              <a:gd name="connsiteY0" fmla="*/ 2683 h 2295481"/>
              <a:gd name="connsiteX1" fmla="*/ 2696546 w 7725747"/>
              <a:gd name="connsiteY1" fmla="*/ 484299 h 2295481"/>
              <a:gd name="connsiteX2" fmla="*/ 4646645 w 7725747"/>
              <a:gd name="connsiteY2" fmla="*/ 2275776 h 2295481"/>
              <a:gd name="connsiteX3" fmla="*/ 5865491 w 7725747"/>
              <a:gd name="connsiteY3" fmla="*/ 1289064 h 2295481"/>
              <a:gd name="connsiteX4" fmla="*/ 7725747 w 7725747"/>
              <a:gd name="connsiteY4" fmla="*/ 810870 h 2295481"/>
              <a:gd name="connsiteX0" fmla="*/ 0 w 7725747"/>
              <a:gd name="connsiteY0" fmla="*/ 2683 h 2285616"/>
              <a:gd name="connsiteX1" fmla="*/ 2696546 w 7725747"/>
              <a:gd name="connsiteY1" fmla="*/ 484299 h 2285616"/>
              <a:gd name="connsiteX2" fmla="*/ 4646645 w 7725747"/>
              <a:gd name="connsiteY2" fmla="*/ 2275776 h 2285616"/>
              <a:gd name="connsiteX3" fmla="*/ 5865491 w 7725747"/>
              <a:gd name="connsiteY3" fmla="*/ 1289064 h 2285616"/>
              <a:gd name="connsiteX4" fmla="*/ 7725747 w 7725747"/>
              <a:gd name="connsiteY4" fmla="*/ 810870 h 2285616"/>
              <a:gd name="connsiteX0" fmla="*/ 0 w 7725747"/>
              <a:gd name="connsiteY0" fmla="*/ 2811 h 2285788"/>
              <a:gd name="connsiteX1" fmla="*/ 2696546 w 7725747"/>
              <a:gd name="connsiteY1" fmla="*/ 484427 h 2285788"/>
              <a:gd name="connsiteX2" fmla="*/ 4646645 w 7725747"/>
              <a:gd name="connsiteY2" fmla="*/ 2275904 h 2285788"/>
              <a:gd name="connsiteX3" fmla="*/ 5865491 w 7725747"/>
              <a:gd name="connsiteY3" fmla="*/ 1289192 h 2285788"/>
              <a:gd name="connsiteX4" fmla="*/ 7725747 w 7725747"/>
              <a:gd name="connsiteY4" fmla="*/ 810998 h 2285788"/>
              <a:gd name="connsiteX0" fmla="*/ 0 w 7725747"/>
              <a:gd name="connsiteY0" fmla="*/ 1652 h 2289067"/>
              <a:gd name="connsiteX1" fmla="*/ 2766026 w 7725747"/>
              <a:gd name="connsiteY1" fmla="*/ 589948 h 2289067"/>
              <a:gd name="connsiteX2" fmla="*/ 4646645 w 7725747"/>
              <a:gd name="connsiteY2" fmla="*/ 2274745 h 2289067"/>
              <a:gd name="connsiteX3" fmla="*/ 5865491 w 7725747"/>
              <a:gd name="connsiteY3" fmla="*/ 1288033 h 2289067"/>
              <a:gd name="connsiteX4" fmla="*/ 7725747 w 7725747"/>
              <a:gd name="connsiteY4" fmla="*/ 809839 h 2289067"/>
              <a:gd name="connsiteX0" fmla="*/ 0 w 7725747"/>
              <a:gd name="connsiteY0" fmla="*/ 1652 h 2279564"/>
              <a:gd name="connsiteX1" fmla="*/ 2766026 w 7725747"/>
              <a:gd name="connsiteY1" fmla="*/ 589948 h 2279564"/>
              <a:gd name="connsiteX2" fmla="*/ 4646645 w 7725747"/>
              <a:gd name="connsiteY2" fmla="*/ 2274745 h 2279564"/>
              <a:gd name="connsiteX3" fmla="*/ 5865491 w 7725747"/>
              <a:gd name="connsiteY3" fmla="*/ 1288033 h 2279564"/>
              <a:gd name="connsiteX4" fmla="*/ 7725747 w 7725747"/>
              <a:gd name="connsiteY4" fmla="*/ 809839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79444"/>
              <a:gd name="connsiteX1" fmla="*/ 2766026 w 7744653"/>
              <a:gd name="connsiteY1" fmla="*/ 589948 h 2279444"/>
              <a:gd name="connsiteX2" fmla="*/ 4646645 w 7744653"/>
              <a:gd name="connsiteY2" fmla="*/ 2274745 h 2279444"/>
              <a:gd name="connsiteX3" fmla="*/ 5534631 w 7744653"/>
              <a:gd name="connsiteY3" fmla="*/ 1493306 h 2279444"/>
              <a:gd name="connsiteX4" fmla="*/ 7744653 w 7744653"/>
              <a:gd name="connsiteY4" fmla="*/ 1164402 h 2279444"/>
              <a:gd name="connsiteX0" fmla="*/ 0 w 7744653"/>
              <a:gd name="connsiteY0" fmla="*/ 1652 h 2279444"/>
              <a:gd name="connsiteX1" fmla="*/ 2766026 w 7744653"/>
              <a:gd name="connsiteY1" fmla="*/ 589948 h 2279444"/>
              <a:gd name="connsiteX2" fmla="*/ 4646645 w 7744653"/>
              <a:gd name="connsiteY2" fmla="*/ 2274745 h 2279444"/>
              <a:gd name="connsiteX3" fmla="*/ 5534631 w 7744653"/>
              <a:gd name="connsiteY3" fmla="*/ 1493306 h 2279444"/>
              <a:gd name="connsiteX4" fmla="*/ 7744653 w 7744653"/>
              <a:gd name="connsiteY4" fmla="*/ 1164402 h 2279444"/>
              <a:gd name="connsiteX0" fmla="*/ 0 w 7744653"/>
              <a:gd name="connsiteY0" fmla="*/ 1652 h 2279444"/>
              <a:gd name="connsiteX1" fmla="*/ 2766026 w 7744653"/>
              <a:gd name="connsiteY1" fmla="*/ 589948 h 2279444"/>
              <a:gd name="connsiteX2" fmla="*/ 4646645 w 7744653"/>
              <a:gd name="connsiteY2" fmla="*/ 2274745 h 2279444"/>
              <a:gd name="connsiteX3" fmla="*/ 5534631 w 7744653"/>
              <a:gd name="connsiteY3" fmla="*/ 1493306 h 2279444"/>
              <a:gd name="connsiteX4" fmla="*/ 7744653 w 7744653"/>
              <a:gd name="connsiteY4" fmla="*/ 1164402 h 2279444"/>
              <a:gd name="connsiteX0" fmla="*/ 0 w 7744653"/>
              <a:gd name="connsiteY0" fmla="*/ 1652 h 2279444"/>
              <a:gd name="connsiteX1" fmla="*/ 2766026 w 7744653"/>
              <a:gd name="connsiteY1" fmla="*/ 589948 h 2279444"/>
              <a:gd name="connsiteX2" fmla="*/ 4646645 w 7744653"/>
              <a:gd name="connsiteY2" fmla="*/ 2274745 h 2279444"/>
              <a:gd name="connsiteX3" fmla="*/ 5534631 w 7744653"/>
              <a:gd name="connsiteY3" fmla="*/ 1493306 h 2279444"/>
              <a:gd name="connsiteX4" fmla="*/ 7744653 w 7744653"/>
              <a:gd name="connsiteY4" fmla="*/ 1164402 h 2279444"/>
              <a:gd name="connsiteX0" fmla="*/ 0 w 7744653"/>
              <a:gd name="connsiteY0" fmla="*/ 1652 h 2279372"/>
              <a:gd name="connsiteX1" fmla="*/ 2766026 w 7744653"/>
              <a:gd name="connsiteY1" fmla="*/ 589948 h 2279372"/>
              <a:gd name="connsiteX2" fmla="*/ 4646645 w 7744653"/>
              <a:gd name="connsiteY2" fmla="*/ 2274745 h 2279372"/>
              <a:gd name="connsiteX3" fmla="*/ 5534631 w 7744653"/>
              <a:gd name="connsiteY3" fmla="*/ 1493306 h 2279372"/>
              <a:gd name="connsiteX4" fmla="*/ 6758060 w 7744653"/>
              <a:gd name="connsiteY4" fmla="*/ 1213718 h 2279372"/>
              <a:gd name="connsiteX5" fmla="*/ 7744653 w 7744653"/>
              <a:gd name="connsiteY5" fmla="*/ 1164402 h 2279372"/>
              <a:gd name="connsiteX0" fmla="*/ 0 w 7744653"/>
              <a:gd name="connsiteY0" fmla="*/ 1652 h 2279372"/>
              <a:gd name="connsiteX1" fmla="*/ 2766026 w 7744653"/>
              <a:gd name="connsiteY1" fmla="*/ 589948 h 2279372"/>
              <a:gd name="connsiteX2" fmla="*/ 4646645 w 7744653"/>
              <a:gd name="connsiteY2" fmla="*/ 2274745 h 2279372"/>
              <a:gd name="connsiteX3" fmla="*/ 5534631 w 7744653"/>
              <a:gd name="connsiteY3" fmla="*/ 1493306 h 2279372"/>
              <a:gd name="connsiteX4" fmla="*/ 6758061 w 7744653"/>
              <a:gd name="connsiteY4" fmla="*/ 1213718 h 2279372"/>
              <a:gd name="connsiteX5" fmla="*/ 7744653 w 7744653"/>
              <a:gd name="connsiteY5" fmla="*/ 1164402 h 2279372"/>
              <a:gd name="connsiteX0" fmla="*/ 0 w 7423246"/>
              <a:gd name="connsiteY0" fmla="*/ 1652 h 3329127"/>
              <a:gd name="connsiteX1" fmla="*/ 2766026 w 7423246"/>
              <a:gd name="connsiteY1" fmla="*/ 589948 h 3329127"/>
              <a:gd name="connsiteX2" fmla="*/ 4646645 w 7423246"/>
              <a:gd name="connsiteY2" fmla="*/ 2274745 h 3329127"/>
              <a:gd name="connsiteX3" fmla="*/ 5534631 w 7423246"/>
              <a:gd name="connsiteY3" fmla="*/ 1493306 h 3329127"/>
              <a:gd name="connsiteX4" fmla="*/ 6758061 w 7423246"/>
              <a:gd name="connsiteY4" fmla="*/ 1213718 h 3329127"/>
              <a:gd name="connsiteX5" fmla="*/ 7423246 w 7423246"/>
              <a:gd name="connsiteY5" fmla="*/ 3329104 h 3329127"/>
              <a:gd name="connsiteX0" fmla="*/ 0 w 7783098"/>
              <a:gd name="connsiteY0" fmla="*/ 1652 h 3329126"/>
              <a:gd name="connsiteX1" fmla="*/ 2766026 w 7783098"/>
              <a:gd name="connsiteY1" fmla="*/ 589948 h 3329126"/>
              <a:gd name="connsiteX2" fmla="*/ 4646645 w 7783098"/>
              <a:gd name="connsiteY2" fmla="*/ 2274745 h 3329126"/>
              <a:gd name="connsiteX3" fmla="*/ 5534631 w 7783098"/>
              <a:gd name="connsiteY3" fmla="*/ 1493306 h 3329126"/>
              <a:gd name="connsiteX4" fmla="*/ 7684470 w 7783098"/>
              <a:gd name="connsiteY4" fmla="*/ 1157734 h 3329126"/>
              <a:gd name="connsiteX5" fmla="*/ 7423246 w 7783098"/>
              <a:gd name="connsiteY5" fmla="*/ 3329104 h 3329126"/>
              <a:gd name="connsiteX0" fmla="*/ 0 w 7684611"/>
              <a:gd name="connsiteY0" fmla="*/ 1652 h 3329137"/>
              <a:gd name="connsiteX1" fmla="*/ 2766026 w 7684611"/>
              <a:gd name="connsiteY1" fmla="*/ 589948 h 3329137"/>
              <a:gd name="connsiteX2" fmla="*/ 4646645 w 7684611"/>
              <a:gd name="connsiteY2" fmla="*/ 2274745 h 3329137"/>
              <a:gd name="connsiteX3" fmla="*/ 5534631 w 7684611"/>
              <a:gd name="connsiteY3" fmla="*/ 1493306 h 3329137"/>
              <a:gd name="connsiteX4" fmla="*/ 7684470 w 7684611"/>
              <a:gd name="connsiteY4" fmla="*/ 1157734 h 3329137"/>
              <a:gd name="connsiteX5" fmla="*/ 7423246 w 7684611"/>
              <a:gd name="connsiteY5" fmla="*/ 3329104 h 3329137"/>
              <a:gd name="connsiteX0" fmla="*/ 0 w 7684479"/>
              <a:gd name="connsiteY0" fmla="*/ 1652 h 3870304"/>
              <a:gd name="connsiteX1" fmla="*/ 2766026 w 7684479"/>
              <a:gd name="connsiteY1" fmla="*/ 589948 h 3870304"/>
              <a:gd name="connsiteX2" fmla="*/ 4646645 w 7684479"/>
              <a:gd name="connsiteY2" fmla="*/ 2274745 h 3870304"/>
              <a:gd name="connsiteX3" fmla="*/ 5534631 w 7684479"/>
              <a:gd name="connsiteY3" fmla="*/ 1493306 h 3870304"/>
              <a:gd name="connsiteX4" fmla="*/ 7684470 w 7684479"/>
              <a:gd name="connsiteY4" fmla="*/ 1157734 h 3870304"/>
              <a:gd name="connsiteX5" fmla="*/ 1080179 w 7684479"/>
              <a:gd name="connsiteY5" fmla="*/ 3870280 h 3870304"/>
              <a:gd name="connsiteX0" fmla="*/ 0 w 7686208"/>
              <a:gd name="connsiteY0" fmla="*/ 1652 h 3870280"/>
              <a:gd name="connsiteX1" fmla="*/ 2766026 w 7686208"/>
              <a:gd name="connsiteY1" fmla="*/ 589948 h 3870280"/>
              <a:gd name="connsiteX2" fmla="*/ 4646645 w 7686208"/>
              <a:gd name="connsiteY2" fmla="*/ 2274745 h 3870280"/>
              <a:gd name="connsiteX3" fmla="*/ 5534631 w 7686208"/>
              <a:gd name="connsiteY3" fmla="*/ 1493306 h 3870280"/>
              <a:gd name="connsiteX4" fmla="*/ 7684470 w 7686208"/>
              <a:gd name="connsiteY4" fmla="*/ 1157734 h 3870280"/>
              <a:gd name="connsiteX5" fmla="*/ 5803291 w 7686208"/>
              <a:gd name="connsiteY5" fmla="*/ 2193431 h 3870280"/>
              <a:gd name="connsiteX6" fmla="*/ 1080179 w 7686208"/>
              <a:gd name="connsiteY6" fmla="*/ 3870280 h 3870280"/>
              <a:gd name="connsiteX0" fmla="*/ 0 w 7931751"/>
              <a:gd name="connsiteY0" fmla="*/ 1652 h 3870280"/>
              <a:gd name="connsiteX1" fmla="*/ 2766026 w 7931751"/>
              <a:gd name="connsiteY1" fmla="*/ 589948 h 3870280"/>
              <a:gd name="connsiteX2" fmla="*/ 4646645 w 7931751"/>
              <a:gd name="connsiteY2" fmla="*/ 2274745 h 3870280"/>
              <a:gd name="connsiteX3" fmla="*/ 5534631 w 7931751"/>
              <a:gd name="connsiteY3" fmla="*/ 1493306 h 3870280"/>
              <a:gd name="connsiteX4" fmla="*/ 7684470 w 7931751"/>
              <a:gd name="connsiteY4" fmla="*/ 1157734 h 3870280"/>
              <a:gd name="connsiteX5" fmla="*/ 7306343 w 7931751"/>
              <a:gd name="connsiteY5" fmla="*/ 2818582 h 3870280"/>
              <a:gd name="connsiteX6" fmla="*/ 1080179 w 7931751"/>
              <a:gd name="connsiteY6" fmla="*/ 3870280 h 3870280"/>
              <a:gd name="connsiteX0" fmla="*/ 0 w 7691259"/>
              <a:gd name="connsiteY0" fmla="*/ 1652 h 3870280"/>
              <a:gd name="connsiteX1" fmla="*/ 2766026 w 7691259"/>
              <a:gd name="connsiteY1" fmla="*/ 589948 h 3870280"/>
              <a:gd name="connsiteX2" fmla="*/ 4646645 w 7691259"/>
              <a:gd name="connsiteY2" fmla="*/ 2274745 h 3870280"/>
              <a:gd name="connsiteX3" fmla="*/ 5534631 w 7691259"/>
              <a:gd name="connsiteY3" fmla="*/ 1493306 h 3870280"/>
              <a:gd name="connsiteX4" fmla="*/ 7684470 w 7691259"/>
              <a:gd name="connsiteY4" fmla="*/ 1157734 h 3870280"/>
              <a:gd name="connsiteX5" fmla="*/ 7306343 w 7691259"/>
              <a:gd name="connsiteY5" fmla="*/ 2818582 h 3870280"/>
              <a:gd name="connsiteX6" fmla="*/ 1080179 w 7691259"/>
              <a:gd name="connsiteY6" fmla="*/ 3870280 h 3870280"/>
              <a:gd name="connsiteX0" fmla="*/ 0 w 7691259"/>
              <a:gd name="connsiteY0" fmla="*/ 1652 h 3870280"/>
              <a:gd name="connsiteX1" fmla="*/ 2766026 w 7691259"/>
              <a:gd name="connsiteY1" fmla="*/ 589948 h 3870280"/>
              <a:gd name="connsiteX2" fmla="*/ 4646645 w 7691259"/>
              <a:gd name="connsiteY2" fmla="*/ 2274745 h 3870280"/>
              <a:gd name="connsiteX3" fmla="*/ 5534631 w 7691259"/>
              <a:gd name="connsiteY3" fmla="*/ 1493306 h 3870280"/>
              <a:gd name="connsiteX4" fmla="*/ 7684470 w 7691259"/>
              <a:gd name="connsiteY4" fmla="*/ 1157734 h 3870280"/>
              <a:gd name="connsiteX5" fmla="*/ 7306343 w 7691259"/>
              <a:gd name="connsiteY5" fmla="*/ 2818582 h 3870280"/>
              <a:gd name="connsiteX6" fmla="*/ 1080179 w 7691259"/>
              <a:gd name="connsiteY6" fmla="*/ 3870280 h 3870280"/>
              <a:gd name="connsiteX0" fmla="*/ 0 w 7824853"/>
              <a:gd name="connsiteY0" fmla="*/ 1652 h 3870280"/>
              <a:gd name="connsiteX1" fmla="*/ 2766026 w 7824853"/>
              <a:gd name="connsiteY1" fmla="*/ 589948 h 3870280"/>
              <a:gd name="connsiteX2" fmla="*/ 4646645 w 7824853"/>
              <a:gd name="connsiteY2" fmla="*/ 2274745 h 3870280"/>
              <a:gd name="connsiteX3" fmla="*/ 5534631 w 7824853"/>
              <a:gd name="connsiteY3" fmla="*/ 1493306 h 3870280"/>
              <a:gd name="connsiteX4" fmla="*/ 7684470 w 7824853"/>
              <a:gd name="connsiteY4" fmla="*/ 1157734 h 3870280"/>
              <a:gd name="connsiteX5" fmla="*/ 7306343 w 7824853"/>
              <a:gd name="connsiteY5" fmla="*/ 2818582 h 3870280"/>
              <a:gd name="connsiteX6" fmla="*/ 2683750 w 7824853"/>
              <a:gd name="connsiteY6" fmla="*/ 3527709 h 3870280"/>
              <a:gd name="connsiteX7" fmla="*/ 1080179 w 7824853"/>
              <a:gd name="connsiteY7" fmla="*/ 3870280 h 3870280"/>
              <a:gd name="connsiteX0" fmla="*/ 0 w 7824853"/>
              <a:gd name="connsiteY0" fmla="*/ 1652 h 3533796"/>
              <a:gd name="connsiteX1" fmla="*/ 2766026 w 7824853"/>
              <a:gd name="connsiteY1" fmla="*/ 589948 h 3533796"/>
              <a:gd name="connsiteX2" fmla="*/ 4646645 w 7824853"/>
              <a:gd name="connsiteY2" fmla="*/ 2274745 h 3533796"/>
              <a:gd name="connsiteX3" fmla="*/ 5534631 w 7824853"/>
              <a:gd name="connsiteY3" fmla="*/ 1493306 h 3533796"/>
              <a:gd name="connsiteX4" fmla="*/ 7684470 w 7824853"/>
              <a:gd name="connsiteY4" fmla="*/ 1157734 h 3533796"/>
              <a:gd name="connsiteX5" fmla="*/ 7306343 w 7824853"/>
              <a:gd name="connsiteY5" fmla="*/ 2818582 h 3533796"/>
              <a:gd name="connsiteX6" fmla="*/ 2683750 w 7824853"/>
              <a:gd name="connsiteY6" fmla="*/ 3527709 h 3533796"/>
              <a:gd name="connsiteX7" fmla="*/ 40332 w 7824853"/>
              <a:gd name="connsiteY7" fmla="*/ 91383 h 3533796"/>
              <a:gd name="connsiteX0" fmla="*/ 399814 w 8224667"/>
              <a:gd name="connsiteY0" fmla="*/ 1652 h 2884995"/>
              <a:gd name="connsiteX1" fmla="*/ 3165840 w 8224667"/>
              <a:gd name="connsiteY1" fmla="*/ 589948 h 2884995"/>
              <a:gd name="connsiteX2" fmla="*/ 5046459 w 8224667"/>
              <a:gd name="connsiteY2" fmla="*/ 2274745 h 2884995"/>
              <a:gd name="connsiteX3" fmla="*/ 5934445 w 8224667"/>
              <a:gd name="connsiteY3" fmla="*/ 1493306 h 2884995"/>
              <a:gd name="connsiteX4" fmla="*/ 8084284 w 8224667"/>
              <a:gd name="connsiteY4" fmla="*/ 1157734 h 2884995"/>
              <a:gd name="connsiteX5" fmla="*/ 7706157 w 8224667"/>
              <a:gd name="connsiteY5" fmla="*/ 2818582 h 2884995"/>
              <a:gd name="connsiteX6" fmla="*/ 398869 w 8224667"/>
              <a:gd name="connsiteY6" fmla="*/ 1885521 h 2884995"/>
              <a:gd name="connsiteX7" fmla="*/ 440146 w 8224667"/>
              <a:gd name="connsiteY7" fmla="*/ 91383 h 2884995"/>
              <a:gd name="connsiteX0" fmla="*/ 945 w 7825798"/>
              <a:gd name="connsiteY0" fmla="*/ 1652 h 2884995"/>
              <a:gd name="connsiteX1" fmla="*/ 2766971 w 7825798"/>
              <a:gd name="connsiteY1" fmla="*/ 589948 h 2884995"/>
              <a:gd name="connsiteX2" fmla="*/ 4647590 w 7825798"/>
              <a:gd name="connsiteY2" fmla="*/ 2274745 h 2884995"/>
              <a:gd name="connsiteX3" fmla="*/ 5535576 w 7825798"/>
              <a:gd name="connsiteY3" fmla="*/ 1493306 h 2884995"/>
              <a:gd name="connsiteX4" fmla="*/ 7685415 w 7825798"/>
              <a:gd name="connsiteY4" fmla="*/ 1157734 h 2884995"/>
              <a:gd name="connsiteX5" fmla="*/ 7307288 w 7825798"/>
              <a:gd name="connsiteY5" fmla="*/ 2818582 h 2884995"/>
              <a:gd name="connsiteX6" fmla="*/ 0 w 7825798"/>
              <a:gd name="connsiteY6" fmla="*/ 1885521 h 2884995"/>
              <a:gd name="connsiteX7" fmla="*/ 41277 w 7825798"/>
              <a:gd name="connsiteY7" fmla="*/ 91383 h 2884995"/>
              <a:gd name="connsiteX0" fmla="*/ 945 w 7825798"/>
              <a:gd name="connsiteY0" fmla="*/ 1652 h 2892891"/>
              <a:gd name="connsiteX1" fmla="*/ 2766971 w 7825798"/>
              <a:gd name="connsiteY1" fmla="*/ 589948 h 2892891"/>
              <a:gd name="connsiteX2" fmla="*/ 4647590 w 7825798"/>
              <a:gd name="connsiteY2" fmla="*/ 2274745 h 2892891"/>
              <a:gd name="connsiteX3" fmla="*/ 5535576 w 7825798"/>
              <a:gd name="connsiteY3" fmla="*/ 1493306 h 2892891"/>
              <a:gd name="connsiteX4" fmla="*/ 7685415 w 7825798"/>
              <a:gd name="connsiteY4" fmla="*/ 1157734 h 2892891"/>
              <a:gd name="connsiteX5" fmla="*/ 7307288 w 7825798"/>
              <a:gd name="connsiteY5" fmla="*/ 2818582 h 2892891"/>
              <a:gd name="connsiteX6" fmla="*/ 0 w 7825798"/>
              <a:gd name="connsiteY6" fmla="*/ 1885521 h 2892891"/>
              <a:gd name="connsiteX7" fmla="*/ 41277 w 7825798"/>
              <a:gd name="connsiteY7" fmla="*/ 91383 h 2892891"/>
              <a:gd name="connsiteX0" fmla="*/ 945 w 7825798"/>
              <a:gd name="connsiteY0" fmla="*/ 1652 h 2892891"/>
              <a:gd name="connsiteX1" fmla="*/ 2766971 w 7825798"/>
              <a:gd name="connsiteY1" fmla="*/ 589948 h 2892891"/>
              <a:gd name="connsiteX2" fmla="*/ 4647590 w 7825798"/>
              <a:gd name="connsiteY2" fmla="*/ 2274745 h 2892891"/>
              <a:gd name="connsiteX3" fmla="*/ 5535576 w 7825798"/>
              <a:gd name="connsiteY3" fmla="*/ 1493306 h 2892891"/>
              <a:gd name="connsiteX4" fmla="*/ 7685415 w 7825798"/>
              <a:gd name="connsiteY4" fmla="*/ 1157734 h 2892891"/>
              <a:gd name="connsiteX5" fmla="*/ 7307288 w 7825798"/>
              <a:gd name="connsiteY5" fmla="*/ 2818582 h 2892891"/>
              <a:gd name="connsiteX6" fmla="*/ 0 w 7825798"/>
              <a:gd name="connsiteY6" fmla="*/ 1885521 h 2892891"/>
              <a:gd name="connsiteX7" fmla="*/ 41277 w 7825798"/>
              <a:gd name="connsiteY7" fmla="*/ 91383 h 2892891"/>
              <a:gd name="connsiteX0" fmla="*/ 945 w 7825798"/>
              <a:gd name="connsiteY0" fmla="*/ 1652 h 2818582"/>
              <a:gd name="connsiteX1" fmla="*/ 2766971 w 7825798"/>
              <a:gd name="connsiteY1" fmla="*/ 589948 h 2818582"/>
              <a:gd name="connsiteX2" fmla="*/ 4647590 w 7825798"/>
              <a:gd name="connsiteY2" fmla="*/ 2274745 h 2818582"/>
              <a:gd name="connsiteX3" fmla="*/ 5535576 w 7825798"/>
              <a:gd name="connsiteY3" fmla="*/ 1493306 h 2818582"/>
              <a:gd name="connsiteX4" fmla="*/ 7685415 w 7825798"/>
              <a:gd name="connsiteY4" fmla="*/ 1157734 h 2818582"/>
              <a:gd name="connsiteX5" fmla="*/ 7307288 w 7825798"/>
              <a:gd name="connsiteY5" fmla="*/ 2818582 h 2818582"/>
              <a:gd name="connsiteX6" fmla="*/ 0 w 7825798"/>
              <a:gd name="connsiteY6" fmla="*/ 1885521 h 2818582"/>
              <a:gd name="connsiteX7" fmla="*/ 41277 w 7825798"/>
              <a:gd name="connsiteY7" fmla="*/ 91383 h 2818582"/>
              <a:gd name="connsiteX0" fmla="*/ 945 w 7689044"/>
              <a:gd name="connsiteY0" fmla="*/ 1652 h 2818582"/>
              <a:gd name="connsiteX1" fmla="*/ 2766971 w 7689044"/>
              <a:gd name="connsiteY1" fmla="*/ 589948 h 2818582"/>
              <a:gd name="connsiteX2" fmla="*/ 4647590 w 7689044"/>
              <a:gd name="connsiteY2" fmla="*/ 2274745 h 2818582"/>
              <a:gd name="connsiteX3" fmla="*/ 5535576 w 7689044"/>
              <a:gd name="connsiteY3" fmla="*/ 1493306 h 2818582"/>
              <a:gd name="connsiteX4" fmla="*/ 7685415 w 7689044"/>
              <a:gd name="connsiteY4" fmla="*/ 1157734 h 2818582"/>
              <a:gd name="connsiteX5" fmla="*/ 7307288 w 7689044"/>
              <a:gd name="connsiteY5" fmla="*/ 2818582 h 2818582"/>
              <a:gd name="connsiteX6" fmla="*/ 0 w 7689044"/>
              <a:gd name="connsiteY6" fmla="*/ 1885521 h 2818582"/>
              <a:gd name="connsiteX7" fmla="*/ 41277 w 7689044"/>
              <a:gd name="connsiteY7" fmla="*/ 91383 h 2818582"/>
              <a:gd name="connsiteX0" fmla="*/ 0 w 7688099"/>
              <a:gd name="connsiteY0" fmla="*/ 1652 h 2818582"/>
              <a:gd name="connsiteX1" fmla="*/ 2766026 w 7688099"/>
              <a:gd name="connsiteY1" fmla="*/ 589948 h 2818582"/>
              <a:gd name="connsiteX2" fmla="*/ 4646645 w 7688099"/>
              <a:gd name="connsiteY2" fmla="*/ 2274745 h 2818582"/>
              <a:gd name="connsiteX3" fmla="*/ 5534631 w 7688099"/>
              <a:gd name="connsiteY3" fmla="*/ 1493306 h 2818582"/>
              <a:gd name="connsiteX4" fmla="*/ 7684470 w 7688099"/>
              <a:gd name="connsiteY4" fmla="*/ 1157734 h 2818582"/>
              <a:gd name="connsiteX5" fmla="*/ 7306343 w 7688099"/>
              <a:gd name="connsiteY5" fmla="*/ 2818582 h 2818582"/>
              <a:gd name="connsiteX6" fmla="*/ 27414 w 7688099"/>
              <a:gd name="connsiteY6" fmla="*/ 2202762 h 2818582"/>
              <a:gd name="connsiteX7" fmla="*/ 40332 w 7688099"/>
              <a:gd name="connsiteY7" fmla="*/ 91383 h 2818582"/>
              <a:gd name="connsiteX0" fmla="*/ 0 w 7688099"/>
              <a:gd name="connsiteY0" fmla="*/ 1652 h 2818582"/>
              <a:gd name="connsiteX1" fmla="*/ 2766026 w 7688099"/>
              <a:gd name="connsiteY1" fmla="*/ 589948 h 2818582"/>
              <a:gd name="connsiteX2" fmla="*/ 4646645 w 7688099"/>
              <a:gd name="connsiteY2" fmla="*/ 2274745 h 2818582"/>
              <a:gd name="connsiteX3" fmla="*/ 5534631 w 7688099"/>
              <a:gd name="connsiteY3" fmla="*/ 1493306 h 2818582"/>
              <a:gd name="connsiteX4" fmla="*/ 7684470 w 7688099"/>
              <a:gd name="connsiteY4" fmla="*/ 1157734 h 2818582"/>
              <a:gd name="connsiteX5" fmla="*/ 7306343 w 7688099"/>
              <a:gd name="connsiteY5" fmla="*/ 2818582 h 2818582"/>
              <a:gd name="connsiteX6" fmla="*/ 27414 w 7688099"/>
              <a:gd name="connsiteY6" fmla="*/ 2202762 h 2818582"/>
              <a:gd name="connsiteX7" fmla="*/ 40332 w 7688099"/>
              <a:gd name="connsiteY7" fmla="*/ 91383 h 2818582"/>
              <a:gd name="connsiteX0" fmla="*/ 0 w 7711950"/>
              <a:gd name="connsiteY0" fmla="*/ 1652 h 2930549"/>
              <a:gd name="connsiteX1" fmla="*/ 2766026 w 7711950"/>
              <a:gd name="connsiteY1" fmla="*/ 589948 h 2930549"/>
              <a:gd name="connsiteX2" fmla="*/ 4646645 w 7711950"/>
              <a:gd name="connsiteY2" fmla="*/ 2274745 h 2930549"/>
              <a:gd name="connsiteX3" fmla="*/ 5534631 w 7711950"/>
              <a:gd name="connsiteY3" fmla="*/ 1493306 h 2930549"/>
              <a:gd name="connsiteX4" fmla="*/ 7684470 w 7711950"/>
              <a:gd name="connsiteY4" fmla="*/ 1157734 h 2930549"/>
              <a:gd name="connsiteX5" fmla="*/ 7675016 w 7711950"/>
              <a:gd name="connsiteY5" fmla="*/ 2930549 h 2930549"/>
              <a:gd name="connsiteX6" fmla="*/ 27414 w 7711950"/>
              <a:gd name="connsiteY6" fmla="*/ 2202762 h 2930549"/>
              <a:gd name="connsiteX7" fmla="*/ 40332 w 7711950"/>
              <a:gd name="connsiteY7" fmla="*/ 91383 h 2930549"/>
              <a:gd name="connsiteX0" fmla="*/ 0 w 7700844"/>
              <a:gd name="connsiteY0" fmla="*/ 1652 h 2930549"/>
              <a:gd name="connsiteX1" fmla="*/ 2766026 w 7700844"/>
              <a:gd name="connsiteY1" fmla="*/ 589948 h 2930549"/>
              <a:gd name="connsiteX2" fmla="*/ 4646645 w 7700844"/>
              <a:gd name="connsiteY2" fmla="*/ 2274745 h 2930549"/>
              <a:gd name="connsiteX3" fmla="*/ 5534631 w 7700844"/>
              <a:gd name="connsiteY3" fmla="*/ 1493306 h 2930549"/>
              <a:gd name="connsiteX4" fmla="*/ 7684470 w 7700844"/>
              <a:gd name="connsiteY4" fmla="*/ 1157734 h 2930549"/>
              <a:gd name="connsiteX5" fmla="*/ 7675016 w 7700844"/>
              <a:gd name="connsiteY5" fmla="*/ 2930549 h 2930549"/>
              <a:gd name="connsiteX6" fmla="*/ 27414 w 7700844"/>
              <a:gd name="connsiteY6" fmla="*/ 2202762 h 2930549"/>
              <a:gd name="connsiteX7" fmla="*/ 40332 w 7700844"/>
              <a:gd name="connsiteY7" fmla="*/ 91383 h 2930549"/>
              <a:gd name="connsiteX0" fmla="*/ 0 w 7733876"/>
              <a:gd name="connsiteY0" fmla="*/ 1652 h 2930549"/>
              <a:gd name="connsiteX1" fmla="*/ 2766026 w 7733876"/>
              <a:gd name="connsiteY1" fmla="*/ 589948 h 2930549"/>
              <a:gd name="connsiteX2" fmla="*/ 4646645 w 7733876"/>
              <a:gd name="connsiteY2" fmla="*/ 2274745 h 2930549"/>
              <a:gd name="connsiteX3" fmla="*/ 5534631 w 7733876"/>
              <a:gd name="connsiteY3" fmla="*/ 1493306 h 2930549"/>
              <a:gd name="connsiteX4" fmla="*/ 7722283 w 7733876"/>
              <a:gd name="connsiteY4" fmla="*/ 1157734 h 2930549"/>
              <a:gd name="connsiteX5" fmla="*/ 7675016 w 7733876"/>
              <a:gd name="connsiteY5" fmla="*/ 2930549 h 2930549"/>
              <a:gd name="connsiteX6" fmla="*/ 27414 w 7733876"/>
              <a:gd name="connsiteY6" fmla="*/ 2202762 h 2930549"/>
              <a:gd name="connsiteX7" fmla="*/ 40332 w 7733876"/>
              <a:gd name="connsiteY7" fmla="*/ 91383 h 2930549"/>
              <a:gd name="connsiteX0" fmla="*/ 0 w 7722829"/>
              <a:gd name="connsiteY0" fmla="*/ 1652 h 2930549"/>
              <a:gd name="connsiteX1" fmla="*/ 2766026 w 7722829"/>
              <a:gd name="connsiteY1" fmla="*/ 589948 h 2930549"/>
              <a:gd name="connsiteX2" fmla="*/ 4646645 w 7722829"/>
              <a:gd name="connsiteY2" fmla="*/ 2274745 h 2930549"/>
              <a:gd name="connsiteX3" fmla="*/ 5534631 w 7722829"/>
              <a:gd name="connsiteY3" fmla="*/ 1493306 h 2930549"/>
              <a:gd name="connsiteX4" fmla="*/ 7722283 w 7722829"/>
              <a:gd name="connsiteY4" fmla="*/ 1157734 h 2930549"/>
              <a:gd name="connsiteX5" fmla="*/ 7675016 w 7722829"/>
              <a:gd name="connsiteY5" fmla="*/ 2930549 h 2930549"/>
              <a:gd name="connsiteX6" fmla="*/ 27414 w 7722829"/>
              <a:gd name="connsiteY6" fmla="*/ 2202762 h 2930549"/>
              <a:gd name="connsiteX7" fmla="*/ 40332 w 7722829"/>
              <a:gd name="connsiteY7" fmla="*/ 91383 h 2930549"/>
              <a:gd name="connsiteX0" fmla="*/ 0 w 7722829"/>
              <a:gd name="connsiteY0" fmla="*/ 1652 h 3009569"/>
              <a:gd name="connsiteX1" fmla="*/ 2766026 w 7722829"/>
              <a:gd name="connsiteY1" fmla="*/ 589948 h 3009569"/>
              <a:gd name="connsiteX2" fmla="*/ 4646645 w 7722829"/>
              <a:gd name="connsiteY2" fmla="*/ 2274745 h 3009569"/>
              <a:gd name="connsiteX3" fmla="*/ 5534631 w 7722829"/>
              <a:gd name="connsiteY3" fmla="*/ 1493306 h 3009569"/>
              <a:gd name="connsiteX4" fmla="*/ 7722283 w 7722829"/>
              <a:gd name="connsiteY4" fmla="*/ 1157734 h 3009569"/>
              <a:gd name="connsiteX5" fmla="*/ 7675016 w 7722829"/>
              <a:gd name="connsiteY5" fmla="*/ 2930549 h 3009569"/>
              <a:gd name="connsiteX6" fmla="*/ 4650006 w 7722829"/>
              <a:gd name="connsiteY6" fmla="*/ 2650636 h 3009569"/>
              <a:gd name="connsiteX7" fmla="*/ 27414 w 7722829"/>
              <a:gd name="connsiteY7" fmla="*/ 2202762 h 3009569"/>
              <a:gd name="connsiteX8" fmla="*/ 40332 w 7722829"/>
              <a:gd name="connsiteY8" fmla="*/ 91383 h 3009569"/>
              <a:gd name="connsiteX0" fmla="*/ 0 w 7722829"/>
              <a:gd name="connsiteY0" fmla="*/ 1652 h 3063185"/>
              <a:gd name="connsiteX1" fmla="*/ 2766026 w 7722829"/>
              <a:gd name="connsiteY1" fmla="*/ 589948 h 3063185"/>
              <a:gd name="connsiteX2" fmla="*/ 4646645 w 7722829"/>
              <a:gd name="connsiteY2" fmla="*/ 2274745 h 3063185"/>
              <a:gd name="connsiteX3" fmla="*/ 5534631 w 7722829"/>
              <a:gd name="connsiteY3" fmla="*/ 1493306 h 3063185"/>
              <a:gd name="connsiteX4" fmla="*/ 7722283 w 7722829"/>
              <a:gd name="connsiteY4" fmla="*/ 1157734 h 3063185"/>
              <a:gd name="connsiteX5" fmla="*/ 7675016 w 7722829"/>
              <a:gd name="connsiteY5" fmla="*/ 2930549 h 3063185"/>
              <a:gd name="connsiteX6" fmla="*/ 4810710 w 7722829"/>
              <a:gd name="connsiteY6" fmla="*/ 2902562 h 3063185"/>
              <a:gd name="connsiteX7" fmla="*/ 27414 w 7722829"/>
              <a:gd name="connsiteY7" fmla="*/ 2202762 h 3063185"/>
              <a:gd name="connsiteX8" fmla="*/ 40332 w 7722829"/>
              <a:gd name="connsiteY8" fmla="*/ 91383 h 3063185"/>
              <a:gd name="connsiteX0" fmla="*/ 0 w 7722829"/>
              <a:gd name="connsiteY0" fmla="*/ 1652 h 3063185"/>
              <a:gd name="connsiteX1" fmla="*/ 2766026 w 7722829"/>
              <a:gd name="connsiteY1" fmla="*/ 589948 h 3063185"/>
              <a:gd name="connsiteX2" fmla="*/ 4646645 w 7722829"/>
              <a:gd name="connsiteY2" fmla="*/ 2274745 h 3063185"/>
              <a:gd name="connsiteX3" fmla="*/ 5534631 w 7722829"/>
              <a:gd name="connsiteY3" fmla="*/ 1493306 h 3063185"/>
              <a:gd name="connsiteX4" fmla="*/ 7722283 w 7722829"/>
              <a:gd name="connsiteY4" fmla="*/ 1157734 h 3063185"/>
              <a:gd name="connsiteX5" fmla="*/ 7675016 w 7722829"/>
              <a:gd name="connsiteY5" fmla="*/ 2930549 h 3063185"/>
              <a:gd name="connsiteX6" fmla="*/ 4810710 w 7722829"/>
              <a:gd name="connsiteY6" fmla="*/ 2902562 h 3063185"/>
              <a:gd name="connsiteX7" fmla="*/ 3128049 w 7722829"/>
              <a:gd name="connsiteY7" fmla="*/ 2743942 h 3063185"/>
              <a:gd name="connsiteX8" fmla="*/ 27414 w 7722829"/>
              <a:gd name="connsiteY8" fmla="*/ 2202762 h 3063185"/>
              <a:gd name="connsiteX9" fmla="*/ 40332 w 7722829"/>
              <a:gd name="connsiteY9" fmla="*/ 91383 h 3063185"/>
              <a:gd name="connsiteX0" fmla="*/ 0 w 7722829"/>
              <a:gd name="connsiteY0" fmla="*/ 1652 h 3063185"/>
              <a:gd name="connsiteX1" fmla="*/ 2766026 w 7722829"/>
              <a:gd name="connsiteY1" fmla="*/ 589948 h 3063185"/>
              <a:gd name="connsiteX2" fmla="*/ 4646645 w 7722829"/>
              <a:gd name="connsiteY2" fmla="*/ 2274745 h 3063185"/>
              <a:gd name="connsiteX3" fmla="*/ 5534631 w 7722829"/>
              <a:gd name="connsiteY3" fmla="*/ 1493306 h 3063185"/>
              <a:gd name="connsiteX4" fmla="*/ 7722283 w 7722829"/>
              <a:gd name="connsiteY4" fmla="*/ 1157734 h 3063185"/>
              <a:gd name="connsiteX5" fmla="*/ 7675016 w 7722829"/>
              <a:gd name="connsiteY5" fmla="*/ 2930549 h 3063185"/>
              <a:gd name="connsiteX6" fmla="*/ 4810710 w 7722829"/>
              <a:gd name="connsiteY6" fmla="*/ 2902562 h 3063185"/>
              <a:gd name="connsiteX7" fmla="*/ 2853908 w 7722829"/>
              <a:gd name="connsiteY7" fmla="*/ 1605608 h 3063185"/>
              <a:gd name="connsiteX8" fmla="*/ 27414 w 7722829"/>
              <a:gd name="connsiteY8" fmla="*/ 2202762 h 3063185"/>
              <a:gd name="connsiteX9" fmla="*/ 40332 w 7722829"/>
              <a:gd name="connsiteY9" fmla="*/ 91383 h 3063185"/>
              <a:gd name="connsiteX0" fmla="*/ 0 w 7722829"/>
              <a:gd name="connsiteY0" fmla="*/ 1652 h 3063185"/>
              <a:gd name="connsiteX1" fmla="*/ 2766026 w 7722829"/>
              <a:gd name="connsiteY1" fmla="*/ 589948 h 3063185"/>
              <a:gd name="connsiteX2" fmla="*/ 4646645 w 7722829"/>
              <a:gd name="connsiteY2" fmla="*/ 2274745 h 3063185"/>
              <a:gd name="connsiteX3" fmla="*/ 5534631 w 7722829"/>
              <a:gd name="connsiteY3" fmla="*/ 1493306 h 3063185"/>
              <a:gd name="connsiteX4" fmla="*/ 7722283 w 7722829"/>
              <a:gd name="connsiteY4" fmla="*/ 1157734 h 3063185"/>
              <a:gd name="connsiteX5" fmla="*/ 7675016 w 7722829"/>
              <a:gd name="connsiteY5" fmla="*/ 2930549 h 3063185"/>
              <a:gd name="connsiteX6" fmla="*/ 4810710 w 7722829"/>
              <a:gd name="connsiteY6" fmla="*/ 2902562 h 3063185"/>
              <a:gd name="connsiteX7" fmla="*/ 2853908 w 7722829"/>
              <a:gd name="connsiteY7" fmla="*/ 1605608 h 3063185"/>
              <a:gd name="connsiteX8" fmla="*/ 1984217 w 7722829"/>
              <a:gd name="connsiteY8" fmla="*/ 1773558 h 3063185"/>
              <a:gd name="connsiteX9" fmla="*/ 27414 w 7722829"/>
              <a:gd name="connsiteY9" fmla="*/ 2202762 h 3063185"/>
              <a:gd name="connsiteX10" fmla="*/ 40332 w 7722829"/>
              <a:gd name="connsiteY10" fmla="*/ 91383 h 3063185"/>
              <a:gd name="connsiteX0" fmla="*/ 0 w 7722829"/>
              <a:gd name="connsiteY0" fmla="*/ 1652 h 3063185"/>
              <a:gd name="connsiteX1" fmla="*/ 2766026 w 7722829"/>
              <a:gd name="connsiteY1" fmla="*/ 589948 h 3063185"/>
              <a:gd name="connsiteX2" fmla="*/ 4646645 w 7722829"/>
              <a:gd name="connsiteY2" fmla="*/ 2274745 h 3063185"/>
              <a:gd name="connsiteX3" fmla="*/ 5534631 w 7722829"/>
              <a:gd name="connsiteY3" fmla="*/ 1493306 h 3063185"/>
              <a:gd name="connsiteX4" fmla="*/ 7722283 w 7722829"/>
              <a:gd name="connsiteY4" fmla="*/ 1157734 h 3063185"/>
              <a:gd name="connsiteX5" fmla="*/ 7675016 w 7722829"/>
              <a:gd name="connsiteY5" fmla="*/ 2930549 h 3063185"/>
              <a:gd name="connsiteX6" fmla="*/ 4810710 w 7722829"/>
              <a:gd name="connsiteY6" fmla="*/ 2902562 h 3063185"/>
              <a:gd name="connsiteX7" fmla="*/ 2853908 w 7722829"/>
              <a:gd name="connsiteY7" fmla="*/ 1605608 h 3063185"/>
              <a:gd name="connsiteX8" fmla="*/ 1795155 w 7722829"/>
              <a:gd name="connsiteY8" fmla="*/ 1596276 h 3063185"/>
              <a:gd name="connsiteX9" fmla="*/ 27414 w 7722829"/>
              <a:gd name="connsiteY9" fmla="*/ 2202762 h 3063185"/>
              <a:gd name="connsiteX10" fmla="*/ 40332 w 7722829"/>
              <a:gd name="connsiteY10" fmla="*/ 91383 h 3063185"/>
              <a:gd name="connsiteX0" fmla="*/ 0 w 7722829"/>
              <a:gd name="connsiteY0" fmla="*/ 1652 h 3063185"/>
              <a:gd name="connsiteX1" fmla="*/ 2766026 w 7722829"/>
              <a:gd name="connsiteY1" fmla="*/ 589948 h 3063185"/>
              <a:gd name="connsiteX2" fmla="*/ 4646645 w 7722829"/>
              <a:gd name="connsiteY2" fmla="*/ 2274745 h 3063185"/>
              <a:gd name="connsiteX3" fmla="*/ 5534631 w 7722829"/>
              <a:gd name="connsiteY3" fmla="*/ 1493306 h 3063185"/>
              <a:gd name="connsiteX4" fmla="*/ 7722283 w 7722829"/>
              <a:gd name="connsiteY4" fmla="*/ 1157734 h 3063185"/>
              <a:gd name="connsiteX5" fmla="*/ 7675016 w 7722829"/>
              <a:gd name="connsiteY5" fmla="*/ 2930549 h 3063185"/>
              <a:gd name="connsiteX6" fmla="*/ 4810710 w 7722829"/>
              <a:gd name="connsiteY6" fmla="*/ 2902562 h 3063185"/>
              <a:gd name="connsiteX7" fmla="*/ 2853908 w 7722829"/>
              <a:gd name="connsiteY7" fmla="*/ 1605608 h 3063185"/>
              <a:gd name="connsiteX8" fmla="*/ 1795155 w 7722829"/>
              <a:gd name="connsiteY8" fmla="*/ 1596276 h 3063185"/>
              <a:gd name="connsiteX9" fmla="*/ 1067261 w 7722829"/>
              <a:gd name="connsiteY9" fmla="*/ 1904187 h 3063185"/>
              <a:gd name="connsiteX10" fmla="*/ 27414 w 7722829"/>
              <a:gd name="connsiteY10" fmla="*/ 2202762 h 3063185"/>
              <a:gd name="connsiteX11" fmla="*/ 40332 w 7722829"/>
              <a:gd name="connsiteY11" fmla="*/ 91383 h 3063185"/>
              <a:gd name="connsiteX0" fmla="*/ 0 w 7722829"/>
              <a:gd name="connsiteY0" fmla="*/ 1652 h 3063185"/>
              <a:gd name="connsiteX1" fmla="*/ 2766026 w 7722829"/>
              <a:gd name="connsiteY1" fmla="*/ 589948 h 3063185"/>
              <a:gd name="connsiteX2" fmla="*/ 4646645 w 7722829"/>
              <a:gd name="connsiteY2" fmla="*/ 2274745 h 3063185"/>
              <a:gd name="connsiteX3" fmla="*/ 5534631 w 7722829"/>
              <a:gd name="connsiteY3" fmla="*/ 1493306 h 3063185"/>
              <a:gd name="connsiteX4" fmla="*/ 7722283 w 7722829"/>
              <a:gd name="connsiteY4" fmla="*/ 1157734 h 3063185"/>
              <a:gd name="connsiteX5" fmla="*/ 7675016 w 7722829"/>
              <a:gd name="connsiteY5" fmla="*/ 2930549 h 3063185"/>
              <a:gd name="connsiteX6" fmla="*/ 4810710 w 7722829"/>
              <a:gd name="connsiteY6" fmla="*/ 2902562 h 3063185"/>
              <a:gd name="connsiteX7" fmla="*/ 2853908 w 7722829"/>
              <a:gd name="connsiteY7" fmla="*/ 1605608 h 3063185"/>
              <a:gd name="connsiteX8" fmla="*/ 1795155 w 7722829"/>
              <a:gd name="connsiteY8" fmla="*/ 1596276 h 3063185"/>
              <a:gd name="connsiteX9" fmla="*/ 1369762 w 7722829"/>
              <a:gd name="connsiteY9" fmla="*/ 2221427 h 3063185"/>
              <a:gd name="connsiteX10" fmla="*/ 27414 w 7722829"/>
              <a:gd name="connsiteY10" fmla="*/ 2202762 h 3063185"/>
              <a:gd name="connsiteX11" fmla="*/ 40332 w 7722829"/>
              <a:gd name="connsiteY11" fmla="*/ 91383 h 3063185"/>
              <a:gd name="connsiteX0" fmla="*/ 0 w 7722829"/>
              <a:gd name="connsiteY0" fmla="*/ 1652 h 3063185"/>
              <a:gd name="connsiteX1" fmla="*/ 2766026 w 7722829"/>
              <a:gd name="connsiteY1" fmla="*/ 589948 h 3063185"/>
              <a:gd name="connsiteX2" fmla="*/ 4646645 w 7722829"/>
              <a:gd name="connsiteY2" fmla="*/ 2274745 h 3063185"/>
              <a:gd name="connsiteX3" fmla="*/ 5534631 w 7722829"/>
              <a:gd name="connsiteY3" fmla="*/ 1493306 h 3063185"/>
              <a:gd name="connsiteX4" fmla="*/ 7722283 w 7722829"/>
              <a:gd name="connsiteY4" fmla="*/ 1157734 h 3063185"/>
              <a:gd name="connsiteX5" fmla="*/ 7675016 w 7722829"/>
              <a:gd name="connsiteY5" fmla="*/ 2930549 h 3063185"/>
              <a:gd name="connsiteX6" fmla="*/ 4810710 w 7722829"/>
              <a:gd name="connsiteY6" fmla="*/ 2902562 h 3063185"/>
              <a:gd name="connsiteX7" fmla="*/ 2853908 w 7722829"/>
              <a:gd name="connsiteY7" fmla="*/ 1605608 h 3063185"/>
              <a:gd name="connsiteX8" fmla="*/ 1795155 w 7722829"/>
              <a:gd name="connsiteY8" fmla="*/ 1596276 h 3063185"/>
              <a:gd name="connsiteX9" fmla="*/ 1369762 w 7722829"/>
              <a:gd name="connsiteY9" fmla="*/ 2221427 h 3063185"/>
              <a:gd name="connsiteX10" fmla="*/ 27414 w 7722829"/>
              <a:gd name="connsiteY10" fmla="*/ 2202762 h 3063185"/>
              <a:gd name="connsiteX11" fmla="*/ 40332 w 7722829"/>
              <a:gd name="connsiteY11" fmla="*/ 91383 h 3063185"/>
              <a:gd name="connsiteX0" fmla="*/ 0 w 7722829"/>
              <a:gd name="connsiteY0" fmla="*/ 1652 h 3038136"/>
              <a:gd name="connsiteX1" fmla="*/ 2766026 w 7722829"/>
              <a:gd name="connsiteY1" fmla="*/ 589948 h 3038136"/>
              <a:gd name="connsiteX2" fmla="*/ 4646645 w 7722829"/>
              <a:gd name="connsiteY2" fmla="*/ 2274745 h 3038136"/>
              <a:gd name="connsiteX3" fmla="*/ 5534631 w 7722829"/>
              <a:gd name="connsiteY3" fmla="*/ 1493306 h 3038136"/>
              <a:gd name="connsiteX4" fmla="*/ 7722283 w 7722829"/>
              <a:gd name="connsiteY4" fmla="*/ 1157734 h 3038136"/>
              <a:gd name="connsiteX5" fmla="*/ 7675016 w 7722829"/>
              <a:gd name="connsiteY5" fmla="*/ 2930549 h 3038136"/>
              <a:gd name="connsiteX6" fmla="*/ 4810710 w 7722829"/>
              <a:gd name="connsiteY6" fmla="*/ 2902562 h 3038136"/>
              <a:gd name="connsiteX7" fmla="*/ 2853908 w 7722829"/>
              <a:gd name="connsiteY7" fmla="*/ 1605608 h 3038136"/>
              <a:gd name="connsiteX8" fmla="*/ 1795155 w 7722829"/>
              <a:gd name="connsiteY8" fmla="*/ 1596276 h 3038136"/>
              <a:gd name="connsiteX9" fmla="*/ 1369762 w 7722829"/>
              <a:gd name="connsiteY9" fmla="*/ 2221427 h 3038136"/>
              <a:gd name="connsiteX10" fmla="*/ 27414 w 7722829"/>
              <a:gd name="connsiteY10" fmla="*/ 2202762 h 3038136"/>
              <a:gd name="connsiteX11" fmla="*/ 40332 w 7722829"/>
              <a:gd name="connsiteY11" fmla="*/ 91383 h 3038136"/>
              <a:gd name="connsiteX0" fmla="*/ 0 w 7722829"/>
              <a:gd name="connsiteY0" fmla="*/ 1652 h 2930549"/>
              <a:gd name="connsiteX1" fmla="*/ 2766026 w 7722829"/>
              <a:gd name="connsiteY1" fmla="*/ 589948 h 2930549"/>
              <a:gd name="connsiteX2" fmla="*/ 4646645 w 7722829"/>
              <a:gd name="connsiteY2" fmla="*/ 2274745 h 2930549"/>
              <a:gd name="connsiteX3" fmla="*/ 5534631 w 7722829"/>
              <a:gd name="connsiteY3" fmla="*/ 1493306 h 2930549"/>
              <a:gd name="connsiteX4" fmla="*/ 7722283 w 7722829"/>
              <a:gd name="connsiteY4" fmla="*/ 1157734 h 2930549"/>
              <a:gd name="connsiteX5" fmla="*/ 7675016 w 7722829"/>
              <a:gd name="connsiteY5" fmla="*/ 2930549 h 2930549"/>
              <a:gd name="connsiteX6" fmla="*/ 4810710 w 7722829"/>
              <a:gd name="connsiteY6" fmla="*/ 2902562 h 2930549"/>
              <a:gd name="connsiteX7" fmla="*/ 2853908 w 7722829"/>
              <a:gd name="connsiteY7" fmla="*/ 1605608 h 2930549"/>
              <a:gd name="connsiteX8" fmla="*/ 1795155 w 7722829"/>
              <a:gd name="connsiteY8" fmla="*/ 1596276 h 2930549"/>
              <a:gd name="connsiteX9" fmla="*/ 1369762 w 7722829"/>
              <a:gd name="connsiteY9" fmla="*/ 2221427 h 2930549"/>
              <a:gd name="connsiteX10" fmla="*/ 27414 w 7722829"/>
              <a:gd name="connsiteY10" fmla="*/ 2202762 h 2930549"/>
              <a:gd name="connsiteX11" fmla="*/ 40332 w 7722829"/>
              <a:gd name="connsiteY11" fmla="*/ 91383 h 2930549"/>
              <a:gd name="connsiteX0" fmla="*/ 0 w 7722829"/>
              <a:gd name="connsiteY0" fmla="*/ 1652 h 2930549"/>
              <a:gd name="connsiteX1" fmla="*/ 2766026 w 7722829"/>
              <a:gd name="connsiteY1" fmla="*/ 589948 h 2930549"/>
              <a:gd name="connsiteX2" fmla="*/ 4646645 w 7722829"/>
              <a:gd name="connsiteY2" fmla="*/ 2274745 h 2930549"/>
              <a:gd name="connsiteX3" fmla="*/ 5534631 w 7722829"/>
              <a:gd name="connsiteY3" fmla="*/ 1493306 h 2930549"/>
              <a:gd name="connsiteX4" fmla="*/ 7722283 w 7722829"/>
              <a:gd name="connsiteY4" fmla="*/ 1157734 h 2930549"/>
              <a:gd name="connsiteX5" fmla="*/ 7675016 w 7722829"/>
              <a:gd name="connsiteY5" fmla="*/ 2930549 h 2930549"/>
              <a:gd name="connsiteX6" fmla="*/ 4810710 w 7722829"/>
              <a:gd name="connsiteY6" fmla="*/ 2902562 h 2930549"/>
              <a:gd name="connsiteX7" fmla="*/ 2891721 w 7722829"/>
              <a:gd name="connsiteY7" fmla="*/ 1605608 h 2930549"/>
              <a:gd name="connsiteX8" fmla="*/ 1795155 w 7722829"/>
              <a:gd name="connsiteY8" fmla="*/ 1596276 h 2930549"/>
              <a:gd name="connsiteX9" fmla="*/ 1369762 w 7722829"/>
              <a:gd name="connsiteY9" fmla="*/ 2221427 h 2930549"/>
              <a:gd name="connsiteX10" fmla="*/ 27414 w 7722829"/>
              <a:gd name="connsiteY10" fmla="*/ 2202762 h 2930549"/>
              <a:gd name="connsiteX11" fmla="*/ 40332 w 7722829"/>
              <a:gd name="connsiteY11" fmla="*/ 91383 h 2930549"/>
              <a:gd name="connsiteX0" fmla="*/ 0 w 7722829"/>
              <a:gd name="connsiteY0" fmla="*/ 1652 h 2930549"/>
              <a:gd name="connsiteX1" fmla="*/ 2766026 w 7722829"/>
              <a:gd name="connsiteY1" fmla="*/ 589948 h 2930549"/>
              <a:gd name="connsiteX2" fmla="*/ 4646645 w 7722829"/>
              <a:gd name="connsiteY2" fmla="*/ 2274745 h 2930549"/>
              <a:gd name="connsiteX3" fmla="*/ 5534631 w 7722829"/>
              <a:gd name="connsiteY3" fmla="*/ 1493306 h 2930549"/>
              <a:gd name="connsiteX4" fmla="*/ 7722283 w 7722829"/>
              <a:gd name="connsiteY4" fmla="*/ 1157734 h 2930549"/>
              <a:gd name="connsiteX5" fmla="*/ 7675016 w 7722829"/>
              <a:gd name="connsiteY5" fmla="*/ 2930549 h 2930549"/>
              <a:gd name="connsiteX6" fmla="*/ 4810710 w 7722829"/>
              <a:gd name="connsiteY6" fmla="*/ 2902562 h 2930549"/>
              <a:gd name="connsiteX7" fmla="*/ 2891721 w 7722829"/>
              <a:gd name="connsiteY7" fmla="*/ 1605608 h 2930549"/>
              <a:gd name="connsiteX8" fmla="*/ 1795155 w 7722829"/>
              <a:gd name="connsiteY8" fmla="*/ 1596276 h 2930549"/>
              <a:gd name="connsiteX9" fmla="*/ 1369762 w 7722829"/>
              <a:gd name="connsiteY9" fmla="*/ 2221427 h 2930549"/>
              <a:gd name="connsiteX10" fmla="*/ 27414 w 7722829"/>
              <a:gd name="connsiteY10" fmla="*/ 2202762 h 2930549"/>
              <a:gd name="connsiteX11" fmla="*/ 40332 w 7722829"/>
              <a:gd name="connsiteY11" fmla="*/ 91383 h 2930549"/>
              <a:gd name="connsiteX0" fmla="*/ 0 w 7722829"/>
              <a:gd name="connsiteY0" fmla="*/ 1652 h 2930549"/>
              <a:gd name="connsiteX1" fmla="*/ 2766026 w 7722829"/>
              <a:gd name="connsiteY1" fmla="*/ 589948 h 2930549"/>
              <a:gd name="connsiteX2" fmla="*/ 4646645 w 7722829"/>
              <a:gd name="connsiteY2" fmla="*/ 2274745 h 2930549"/>
              <a:gd name="connsiteX3" fmla="*/ 5534631 w 7722829"/>
              <a:gd name="connsiteY3" fmla="*/ 1493306 h 2930549"/>
              <a:gd name="connsiteX4" fmla="*/ 7722283 w 7722829"/>
              <a:gd name="connsiteY4" fmla="*/ 1157734 h 2930549"/>
              <a:gd name="connsiteX5" fmla="*/ 7675016 w 7722829"/>
              <a:gd name="connsiteY5" fmla="*/ 2930549 h 2930549"/>
              <a:gd name="connsiteX6" fmla="*/ 4810710 w 7722829"/>
              <a:gd name="connsiteY6" fmla="*/ 2902562 h 2930549"/>
              <a:gd name="connsiteX7" fmla="*/ 2891721 w 7722829"/>
              <a:gd name="connsiteY7" fmla="*/ 1605608 h 2930549"/>
              <a:gd name="connsiteX8" fmla="*/ 1795155 w 7722829"/>
              <a:gd name="connsiteY8" fmla="*/ 1596276 h 2930549"/>
              <a:gd name="connsiteX9" fmla="*/ 1369762 w 7722829"/>
              <a:gd name="connsiteY9" fmla="*/ 2221427 h 2930549"/>
              <a:gd name="connsiteX10" fmla="*/ 27414 w 7722829"/>
              <a:gd name="connsiteY10" fmla="*/ 2202762 h 2930549"/>
              <a:gd name="connsiteX11" fmla="*/ 40332 w 7722829"/>
              <a:gd name="connsiteY11" fmla="*/ 91383 h 2930549"/>
              <a:gd name="connsiteX0" fmla="*/ 0 w 7722829"/>
              <a:gd name="connsiteY0" fmla="*/ 1652 h 2930549"/>
              <a:gd name="connsiteX1" fmla="*/ 2766026 w 7722829"/>
              <a:gd name="connsiteY1" fmla="*/ 589948 h 2930549"/>
              <a:gd name="connsiteX2" fmla="*/ 4646645 w 7722829"/>
              <a:gd name="connsiteY2" fmla="*/ 2274745 h 2930549"/>
              <a:gd name="connsiteX3" fmla="*/ 5534631 w 7722829"/>
              <a:gd name="connsiteY3" fmla="*/ 1493306 h 2930549"/>
              <a:gd name="connsiteX4" fmla="*/ 7722283 w 7722829"/>
              <a:gd name="connsiteY4" fmla="*/ 1157734 h 2930549"/>
              <a:gd name="connsiteX5" fmla="*/ 7675016 w 7722829"/>
              <a:gd name="connsiteY5" fmla="*/ 2930549 h 2930549"/>
              <a:gd name="connsiteX6" fmla="*/ 4810710 w 7722829"/>
              <a:gd name="connsiteY6" fmla="*/ 2902562 h 2930549"/>
              <a:gd name="connsiteX7" fmla="*/ 2891721 w 7722829"/>
              <a:gd name="connsiteY7" fmla="*/ 1605608 h 2930549"/>
              <a:gd name="connsiteX8" fmla="*/ 1795155 w 7722829"/>
              <a:gd name="connsiteY8" fmla="*/ 1596276 h 2930549"/>
              <a:gd name="connsiteX9" fmla="*/ 1369762 w 7722829"/>
              <a:gd name="connsiteY9" fmla="*/ 2221427 h 2930549"/>
              <a:gd name="connsiteX10" fmla="*/ 27414 w 7722829"/>
              <a:gd name="connsiteY10" fmla="*/ 2202762 h 2930549"/>
              <a:gd name="connsiteX11" fmla="*/ 40332 w 7722829"/>
              <a:gd name="connsiteY11" fmla="*/ 91383 h 2930549"/>
              <a:gd name="connsiteX0" fmla="*/ 0 w 7722829"/>
              <a:gd name="connsiteY0" fmla="*/ 1652 h 2930549"/>
              <a:gd name="connsiteX1" fmla="*/ 2766026 w 7722829"/>
              <a:gd name="connsiteY1" fmla="*/ 589948 h 2930549"/>
              <a:gd name="connsiteX2" fmla="*/ 4646645 w 7722829"/>
              <a:gd name="connsiteY2" fmla="*/ 2274745 h 2930549"/>
              <a:gd name="connsiteX3" fmla="*/ 5534631 w 7722829"/>
              <a:gd name="connsiteY3" fmla="*/ 1493306 h 2930549"/>
              <a:gd name="connsiteX4" fmla="*/ 7722283 w 7722829"/>
              <a:gd name="connsiteY4" fmla="*/ 1157734 h 2930549"/>
              <a:gd name="connsiteX5" fmla="*/ 7675016 w 7722829"/>
              <a:gd name="connsiteY5" fmla="*/ 2930549 h 2930549"/>
              <a:gd name="connsiteX6" fmla="*/ 4810710 w 7722829"/>
              <a:gd name="connsiteY6" fmla="*/ 2902562 h 2930549"/>
              <a:gd name="connsiteX7" fmla="*/ 2891721 w 7722829"/>
              <a:gd name="connsiteY7" fmla="*/ 1605608 h 2930549"/>
              <a:gd name="connsiteX8" fmla="*/ 1795155 w 7722829"/>
              <a:gd name="connsiteY8" fmla="*/ 1596276 h 2930549"/>
              <a:gd name="connsiteX9" fmla="*/ 1369762 w 7722829"/>
              <a:gd name="connsiteY9" fmla="*/ 2221427 h 2930549"/>
              <a:gd name="connsiteX10" fmla="*/ 27414 w 7722829"/>
              <a:gd name="connsiteY10" fmla="*/ 2202762 h 2930549"/>
              <a:gd name="connsiteX11" fmla="*/ 40332 w 7722829"/>
              <a:gd name="connsiteY11" fmla="*/ 91383 h 2930549"/>
              <a:gd name="connsiteX0" fmla="*/ 0 w 7722829"/>
              <a:gd name="connsiteY0" fmla="*/ 1652 h 2930549"/>
              <a:gd name="connsiteX1" fmla="*/ 2766026 w 7722829"/>
              <a:gd name="connsiteY1" fmla="*/ 589948 h 2930549"/>
              <a:gd name="connsiteX2" fmla="*/ 4646645 w 7722829"/>
              <a:gd name="connsiteY2" fmla="*/ 2274745 h 2930549"/>
              <a:gd name="connsiteX3" fmla="*/ 5534631 w 7722829"/>
              <a:gd name="connsiteY3" fmla="*/ 1493306 h 2930549"/>
              <a:gd name="connsiteX4" fmla="*/ 7722283 w 7722829"/>
              <a:gd name="connsiteY4" fmla="*/ 1157734 h 2930549"/>
              <a:gd name="connsiteX5" fmla="*/ 7675016 w 7722829"/>
              <a:gd name="connsiteY5" fmla="*/ 2930549 h 2930549"/>
              <a:gd name="connsiteX6" fmla="*/ 4810710 w 7722829"/>
              <a:gd name="connsiteY6" fmla="*/ 2902562 h 2930549"/>
              <a:gd name="connsiteX7" fmla="*/ 2891721 w 7722829"/>
              <a:gd name="connsiteY7" fmla="*/ 1605608 h 2930549"/>
              <a:gd name="connsiteX8" fmla="*/ 1795155 w 7722829"/>
              <a:gd name="connsiteY8" fmla="*/ 1596276 h 2930549"/>
              <a:gd name="connsiteX9" fmla="*/ 1369762 w 7722829"/>
              <a:gd name="connsiteY9" fmla="*/ 2221427 h 2930549"/>
              <a:gd name="connsiteX10" fmla="*/ 27414 w 7722829"/>
              <a:gd name="connsiteY10" fmla="*/ 2202762 h 2930549"/>
              <a:gd name="connsiteX11" fmla="*/ 40332 w 7722829"/>
              <a:gd name="connsiteY11" fmla="*/ 91383 h 2930549"/>
              <a:gd name="connsiteX0" fmla="*/ 0 w 7722829"/>
              <a:gd name="connsiteY0" fmla="*/ 1652 h 2930549"/>
              <a:gd name="connsiteX1" fmla="*/ 2766026 w 7722829"/>
              <a:gd name="connsiteY1" fmla="*/ 589948 h 2930549"/>
              <a:gd name="connsiteX2" fmla="*/ 4646645 w 7722829"/>
              <a:gd name="connsiteY2" fmla="*/ 2274745 h 2930549"/>
              <a:gd name="connsiteX3" fmla="*/ 5534631 w 7722829"/>
              <a:gd name="connsiteY3" fmla="*/ 1493306 h 2930549"/>
              <a:gd name="connsiteX4" fmla="*/ 7722283 w 7722829"/>
              <a:gd name="connsiteY4" fmla="*/ 1157734 h 2930549"/>
              <a:gd name="connsiteX5" fmla="*/ 7675016 w 7722829"/>
              <a:gd name="connsiteY5" fmla="*/ 2930549 h 2930549"/>
              <a:gd name="connsiteX6" fmla="*/ 4810710 w 7722829"/>
              <a:gd name="connsiteY6" fmla="*/ 2902562 h 2930549"/>
              <a:gd name="connsiteX7" fmla="*/ 2891721 w 7722829"/>
              <a:gd name="connsiteY7" fmla="*/ 1605608 h 2930549"/>
              <a:gd name="connsiteX8" fmla="*/ 1795155 w 7722829"/>
              <a:gd name="connsiteY8" fmla="*/ 1596276 h 2930549"/>
              <a:gd name="connsiteX9" fmla="*/ 1369762 w 7722829"/>
              <a:gd name="connsiteY9" fmla="*/ 2221427 h 2930549"/>
              <a:gd name="connsiteX10" fmla="*/ 27414 w 7722829"/>
              <a:gd name="connsiteY10" fmla="*/ 2202762 h 2930549"/>
              <a:gd name="connsiteX11" fmla="*/ 40332 w 7722829"/>
              <a:gd name="connsiteY11" fmla="*/ 91383 h 2930549"/>
              <a:gd name="connsiteX0" fmla="*/ 0 w 7722829"/>
              <a:gd name="connsiteY0" fmla="*/ 1652 h 2930549"/>
              <a:gd name="connsiteX1" fmla="*/ 2766026 w 7722829"/>
              <a:gd name="connsiteY1" fmla="*/ 589948 h 2930549"/>
              <a:gd name="connsiteX2" fmla="*/ 4646645 w 7722829"/>
              <a:gd name="connsiteY2" fmla="*/ 2274745 h 2930549"/>
              <a:gd name="connsiteX3" fmla="*/ 5534631 w 7722829"/>
              <a:gd name="connsiteY3" fmla="*/ 1493306 h 2930549"/>
              <a:gd name="connsiteX4" fmla="*/ 7722283 w 7722829"/>
              <a:gd name="connsiteY4" fmla="*/ 1157734 h 2930549"/>
              <a:gd name="connsiteX5" fmla="*/ 7675016 w 7722829"/>
              <a:gd name="connsiteY5" fmla="*/ 2930549 h 2930549"/>
              <a:gd name="connsiteX6" fmla="*/ 4810710 w 7722829"/>
              <a:gd name="connsiteY6" fmla="*/ 2902562 h 2930549"/>
              <a:gd name="connsiteX7" fmla="*/ 2891721 w 7722829"/>
              <a:gd name="connsiteY7" fmla="*/ 1605608 h 2930549"/>
              <a:gd name="connsiteX8" fmla="*/ 1795155 w 7722829"/>
              <a:gd name="connsiteY8" fmla="*/ 1596276 h 2930549"/>
              <a:gd name="connsiteX9" fmla="*/ 1369762 w 7722829"/>
              <a:gd name="connsiteY9" fmla="*/ 2221427 h 2930549"/>
              <a:gd name="connsiteX10" fmla="*/ 27414 w 7722829"/>
              <a:gd name="connsiteY10" fmla="*/ 2202762 h 2930549"/>
              <a:gd name="connsiteX11" fmla="*/ 40332 w 7722829"/>
              <a:gd name="connsiteY11" fmla="*/ 91383 h 2930549"/>
              <a:gd name="connsiteX0" fmla="*/ 0 w 7722829"/>
              <a:gd name="connsiteY0" fmla="*/ 1652 h 2930549"/>
              <a:gd name="connsiteX1" fmla="*/ 2766026 w 7722829"/>
              <a:gd name="connsiteY1" fmla="*/ 589948 h 2930549"/>
              <a:gd name="connsiteX2" fmla="*/ 4646645 w 7722829"/>
              <a:gd name="connsiteY2" fmla="*/ 2274745 h 2930549"/>
              <a:gd name="connsiteX3" fmla="*/ 5534631 w 7722829"/>
              <a:gd name="connsiteY3" fmla="*/ 1493306 h 2930549"/>
              <a:gd name="connsiteX4" fmla="*/ 7722283 w 7722829"/>
              <a:gd name="connsiteY4" fmla="*/ 1157734 h 2930549"/>
              <a:gd name="connsiteX5" fmla="*/ 7675016 w 7722829"/>
              <a:gd name="connsiteY5" fmla="*/ 2930549 h 2930549"/>
              <a:gd name="connsiteX6" fmla="*/ 4810710 w 7722829"/>
              <a:gd name="connsiteY6" fmla="*/ 2902562 h 2930549"/>
              <a:gd name="connsiteX7" fmla="*/ 2891721 w 7722829"/>
              <a:gd name="connsiteY7" fmla="*/ 1605608 h 2930549"/>
              <a:gd name="connsiteX8" fmla="*/ 1795155 w 7722829"/>
              <a:gd name="connsiteY8" fmla="*/ 1596276 h 2930549"/>
              <a:gd name="connsiteX9" fmla="*/ 1369762 w 7722829"/>
              <a:gd name="connsiteY9" fmla="*/ 2221427 h 2930549"/>
              <a:gd name="connsiteX10" fmla="*/ 27414 w 7722829"/>
              <a:gd name="connsiteY10" fmla="*/ 2202762 h 2930549"/>
              <a:gd name="connsiteX11" fmla="*/ 40332 w 7722829"/>
              <a:gd name="connsiteY11" fmla="*/ 91383 h 2930549"/>
              <a:gd name="connsiteX0" fmla="*/ 7401 w 7730230"/>
              <a:gd name="connsiteY0" fmla="*/ 3575 h 2932472"/>
              <a:gd name="connsiteX1" fmla="*/ 2773427 w 7730230"/>
              <a:gd name="connsiteY1" fmla="*/ 591871 h 2932472"/>
              <a:gd name="connsiteX2" fmla="*/ 4654046 w 7730230"/>
              <a:gd name="connsiteY2" fmla="*/ 2276668 h 2932472"/>
              <a:gd name="connsiteX3" fmla="*/ 5542032 w 7730230"/>
              <a:gd name="connsiteY3" fmla="*/ 1495229 h 2932472"/>
              <a:gd name="connsiteX4" fmla="*/ 7729684 w 7730230"/>
              <a:gd name="connsiteY4" fmla="*/ 1159657 h 2932472"/>
              <a:gd name="connsiteX5" fmla="*/ 7682417 w 7730230"/>
              <a:gd name="connsiteY5" fmla="*/ 2932472 h 2932472"/>
              <a:gd name="connsiteX6" fmla="*/ 4818111 w 7730230"/>
              <a:gd name="connsiteY6" fmla="*/ 2904485 h 2932472"/>
              <a:gd name="connsiteX7" fmla="*/ 2899122 w 7730230"/>
              <a:gd name="connsiteY7" fmla="*/ 1607531 h 2932472"/>
              <a:gd name="connsiteX8" fmla="*/ 1802556 w 7730230"/>
              <a:gd name="connsiteY8" fmla="*/ 1598199 h 2932472"/>
              <a:gd name="connsiteX9" fmla="*/ 1377163 w 7730230"/>
              <a:gd name="connsiteY9" fmla="*/ 2223350 h 2932472"/>
              <a:gd name="connsiteX10" fmla="*/ 34815 w 7730230"/>
              <a:gd name="connsiteY10" fmla="*/ 2204685 h 2932472"/>
              <a:gd name="connsiteX11" fmla="*/ 467 w 7730230"/>
              <a:gd name="connsiteY11" fmla="*/ 0 h 2932472"/>
              <a:gd name="connsiteX0" fmla="*/ 38757 w 7761586"/>
              <a:gd name="connsiteY0" fmla="*/ 3575 h 2932472"/>
              <a:gd name="connsiteX1" fmla="*/ 2804783 w 7761586"/>
              <a:gd name="connsiteY1" fmla="*/ 591871 h 2932472"/>
              <a:gd name="connsiteX2" fmla="*/ 4685402 w 7761586"/>
              <a:gd name="connsiteY2" fmla="*/ 2276668 h 2932472"/>
              <a:gd name="connsiteX3" fmla="*/ 5573388 w 7761586"/>
              <a:gd name="connsiteY3" fmla="*/ 1495229 h 2932472"/>
              <a:gd name="connsiteX4" fmla="*/ 7761040 w 7761586"/>
              <a:gd name="connsiteY4" fmla="*/ 1159657 h 2932472"/>
              <a:gd name="connsiteX5" fmla="*/ 7713773 w 7761586"/>
              <a:gd name="connsiteY5" fmla="*/ 2932472 h 2932472"/>
              <a:gd name="connsiteX6" fmla="*/ 4849467 w 7761586"/>
              <a:gd name="connsiteY6" fmla="*/ 2904485 h 2932472"/>
              <a:gd name="connsiteX7" fmla="*/ 2930478 w 7761586"/>
              <a:gd name="connsiteY7" fmla="*/ 1607531 h 2932472"/>
              <a:gd name="connsiteX8" fmla="*/ 1833912 w 7761586"/>
              <a:gd name="connsiteY8" fmla="*/ 1598199 h 2932472"/>
              <a:gd name="connsiteX9" fmla="*/ 1408519 w 7761586"/>
              <a:gd name="connsiteY9" fmla="*/ 2223350 h 2932472"/>
              <a:gd name="connsiteX10" fmla="*/ 0 w 7761586"/>
              <a:gd name="connsiteY10" fmla="*/ 2204685 h 2932472"/>
              <a:gd name="connsiteX11" fmla="*/ 31823 w 7761586"/>
              <a:gd name="connsiteY11" fmla="*/ 0 h 2932472"/>
              <a:gd name="connsiteX0" fmla="*/ 38757 w 7761586"/>
              <a:gd name="connsiteY0" fmla="*/ 274163 h 3203060"/>
              <a:gd name="connsiteX1" fmla="*/ 2804783 w 7761586"/>
              <a:gd name="connsiteY1" fmla="*/ 862459 h 3203060"/>
              <a:gd name="connsiteX2" fmla="*/ 4685402 w 7761586"/>
              <a:gd name="connsiteY2" fmla="*/ 2547256 h 3203060"/>
              <a:gd name="connsiteX3" fmla="*/ 5573388 w 7761586"/>
              <a:gd name="connsiteY3" fmla="*/ 1765817 h 3203060"/>
              <a:gd name="connsiteX4" fmla="*/ 7761040 w 7761586"/>
              <a:gd name="connsiteY4" fmla="*/ 1430245 h 3203060"/>
              <a:gd name="connsiteX5" fmla="*/ 7713773 w 7761586"/>
              <a:gd name="connsiteY5" fmla="*/ 3203060 h 3203060"/>
              <a:gd name="connsiteX6" fmla="*/ 4849467 w 7761586"/>
              <a:gd name="connsiteY6" fmla="*/ 3175073 h 3203060"/>
              <a:gd name="connsiteX7" fmla="*/ 2930478 w 7761586"/>
              <a:gd name="connsiteY7" fmla="*/ 1878119 h 3203060"/>
              <a:gd name="connsiteX8" fmla="*/ 1833912 w 7761586"/>
              <a:gd name="connsiteY8" fmla="*/ 1868787 h 3203060"/>
              <a:gd name="connsiteX9" fmla="*/ 1408519 w 7761586"/>
              <a:gd name="connsiteY9" fmla="*/ 2493938 h 3203060"/>
              <a:gd name="connsiteX10" fmla="*/ 0 w 7761586"/>
              <a:gd name="connsiteY10" fmla="*/ 2475273 h 3203060"/>
              <a:gd name="connsiteX11" fmla="*/ 12916 w 7761586"/>
              <a:gd name="connsiteY11" fmla="*/ 0 h 3203060"/>
              <a:gd name="connsiteX0" fmla="*/ 57663 w 7761586"/>
              <a:gd name="connsiteY0" fmla="*/ 841 h 3209656"/>
              <a:gd name="connsiteX1" fmla="*/ 2804783 w 7761586"/>
              <a:gd name="connsiteY1" fmla="*/ 869055 h 3209656"/>
              <a:gd name="connsiteX2" fmla="*/ 4685402 w 7761586"/>
              <a:gd name="connsiteY2" fmla="*/ 2553852 h 3209656"/>
              <a:gd name="connsiteX3" fmla="*/ 5573388 w 7761586"/>
              <a:gd name="connsiteY3" fmla="*/ 1772413 h 3209656"/>
              <a:gd name="connsiteX4" fmla="*/ 7761040 w 7761586"/>
              <a:gd name="connsiteY4" fmla="*/ 1436841 h 3209656"/>
              <a:gd name="connsiteX5" fmla="*/ 7713773 w 7761586"/>
              <a:gd name="connsiteY5" fmla="*/ 3209656 h 3209656"/>
              <a:gd name="connsiteX6" fmla="*/ 4849467 w 7761586"/>
              <a:gd name="connsiteY6" fmla="*/ 3181669 h 3209656"/>
              <a:gd name="connsiteX7" fmla="*/ 2930478 w 7761586"/>
              <a:gd name="connsiteY7" fmla="*/ 1884715 h 3209656"/>
              <a:gd name="connsiteX8" fmla="*/ 1833912 w 7761586"/>
              <a:gd name="connsiteY8" fmla="*/ 1875383 h 3209656"/>
              <a:gd name="connsiteX9" fmla="*/ 1408519 w 7761586"/>
              <a:gd name="connsiteY9" fmla="*/ 2500534 h 3209656"/>
              <a:gd name="connsiteX10" fmla="*/ 0 w 7761586"/>
              <a:gd name="connsiteY10" fmla="*/ 2481869 h 3209656"/>
              <a:gd name="connsiteX11" fmla="*/ 12916 w 7761586"/>
              <a:gd name="connsiteY11" fmla="*/ 6596 h 3209656"/>
              <a:gd name="connsiteX0" fmla="*/ 57663 w 7761586"/>
              <a:gd name="connsiteY0" fmla="*/ 1658 h 3210473"/>
              <a:gd name="connsiteX1" fmla="*/ 2681892 w 7761586"/>
              <a:gd name="connsiteY1" fmla="*/ 627276 h 3210473"/>
              <a:gd name="connsiteX2" fmla="*/ 4685402 w 7761586"/>
              <a:gd name="connsiteY2" fmla="*/ 2554669 h 3210473"/>
              <a:gd name="connsiteX3" fmla="*/ 5573388 w 7761586"/>
              <a:gd name="connsiteY3" fmla="*/ 1773230 h 3210473"/>
              <a:gd name="connsiteX4" fmla="*/ 7761040 w 7761586"/>
              <a:gd name="connsiteY4" fmla="*/ 1437658 h 3210473"/>
              <a:gd name="connsiteX5" fmla="*/ 7713773 w 7761586"/>
              <a:gd name="connsiteY5" fmla="*/ 3210473 h 3210473"/>
              <a:gd name="connsiteX6" fmla="*/ 4849467 w 7761586"/>
              <a:gd name="connsiteY6" fmla="*/ 3182486 h 3210473"/>
              <a:gd name="connsiteX7" fmla="*/ 2930478 w 7761586"/>
              <a:gd name="connsiteY7" fmla="*/ 1885532 h 3210473"/>
              <a:gd name="connsiteX8" fmla="*/ 1833912 w 7761586"/>
              <a:gd name="connsiteY8" fmla="*/ 1876200 h 3210473"/>
              <a:gd name="connsiteX9" fmla="*/ 1408519 w 7761586"/>
              <a:gd name="connsiteY9" fmla="*/ 2501351 h 3210473"/>
              <a:gd name="connsiteX10" fmla="*/ 0 w 7761586"/>
              <a:gd name="connsiteY10" fmla="*/ 2482686 h 3210473"/>
              <a:gd name="connsiteX11" fmla="*/ 12916 w 7761586"/>
              <a:gd name="connsiteY11" fmla="*/ 7413 h 3210473"/>
              <a:gd name="connsiteX0" fmla="*/ 57663 w 7976925"/>
              <a:gd name="connsiteY0" fmla="*/ 1658 h 3328111"/>
              <a:gd name="connsiteX1" fmla="*/ 2681892 w 7976925"/>
              <a:gd name="connsiteY1" fmla="*/ 627276 h 3328111"/>
              <a:gd name="connsiteX2" fmla="*/ 4685402 w 7976925"/>
              <a:gd name="connsiteY2" fmla="*/ 2554669 h 3328111"/>
              <a:gd name="connsiteX3" fmla="*/ 5573388 w 7976925"/>
              <a:gd name="connsiteY3" fmla="*/ 1773230 h 3328111"/>
              <a:gd name="connsiteX4" fmla="*/ 7761040 w 7976925"/>
              <a:gd name="connsiteY4" fmla="*/ 1437658 h 3328111"/>
              <a:gd name="connsiteX5" fmla="*/ 7713773 w 7976925"/>
              <a:gd name="connsiteY5" fmla="*/ 3210473 h 3328111"/>
              <a:gd name="connsiteX6" fmla="*/ 4405169 w 7976925"/>
              <a:gd name="connsiteY6" fmla="*/ 3154494 h 3328111"/>
              <a:gd name="connsiteX7" fmla="*/ 2930478 w 7976925"/>
              <a:gd name="connsiteY7" fmla="*/ 1885532 h 3328111"/>
              <a:gd name="connsiteX8" fmla="*/ 1833912 w 7976925"/>
              <a:gd name="connsiteY8" fmla="*/ 1876200 h 3328111"/>
              <a:gd name="connsiteX9" fmla="*/ 1408519 w 7976925"/>
              <a:gd name="connsiteY9" fmla="*/ 2501351 h 3328111"/>
              <a:gd name="connsiteX10" fmla="*/ 0 w 7976925"/>
              <a:gd name="connsiteY10" fmla="*/ 2482686 h 3328111"/>
              <a:gd name="connsiteX11" fmla="*/ 12916 w 7976925"/>
              <a:gd name="connsiteY11" fmla="*/ 7413 h 3328111"/>
              <a:gd name="connsiteX0" fmla="*/ 57663 w 7976925"/>
              <a:gd name="connsiteY0" fmla="*/ 1658 h 3328111"/>
              <a:gd name="connsiteX1" fmla="*/ 2681892 w 7976925"/>
              <a:gd name="connsiteY1" fmla="*/ 627276 h 3328111"/>
              <a:gd name="connsiteX2" fmla="*/ 4685402 w 7976925"/>
              <a:gd name="connsiteY2" fmla="*/ 2554669 h 3328111"/>
              <a:gd name="connsiteX3" fmla="*/ 5573388 w 7976925"/>
              <a:gd name="connsiteY3" fmla="*/ 1773230 h 3328111"/>
              <a:gd name="connsiteX4" fmla="*/ 7761040 w 7976925"/>
              <a:gd name="connsiteY4" fmla="*/ 1437658 h 3328111"/>
              <a:gd name="connsiteX5" fmla="*/ 7713773 w 7976925"/>
              <a:gd name="connsiteY5" fmla="*/ 3210473 h 3328111"/>
              <a:gd name="connsiteX6" fmla="*/ 4405169 w 7976925"/>
              <a:gd name="connsiteY6" fmla="*/ 3154494 h 3328111"/>
              <a:gd name="connsiteX7" fmla="*/ 2930478 w 7976925"/>
              <a:gd name="connsiteY7" fmla="*/ 1885532 h 3328111"/>
              <a:gd name="connsiteX8" fmla="*/ 1833912 w 7976925"/>
              <a:gd name="connsiteY8" fmla="*/ 1876200 h 3328111"/>
              <a:gd name="connsiteX9" fmla="*/ 1408519 w 7976925"/>
              <a:gd name="connsiteY9" fmla="*/ 2501351 h 3328111"/>
              <a:gd name="connsiteX10" fmla="*/ 0 w 7976925"/>
              <a:gd name="connsiteY10" fmla="*/ 2482686 h 3328111"/>
              <a:gd name="connsiteX11" fmla="*/ 12916 w 7976925"/>
              <a:gd name="connsiteY11" fmla="*/ 7413 h 3328111"/>
              <a:gd name="connsiteX0" fmla="*/ 57663 w 7906130"/>
              <a:gd name="connsiteY0" fmla="*/ 1658 h 3216264"/>
              <a:gd name="connsiteX1" fmla="*/ 2681892 w 7906130"/>
              <a:gd name="connsiteY1" fmla="*/ 627276 h 3216264"/>
              <a:gd name="connsiteX2" fmla="*/ 4685402 w 7906130"/>
              <a:gd name="connsiteY2" fmla="*/ 2554669 h 3216264"/>
              <a:gd name="connsiteX3" fmla="*/ 5573388 w 7906130"/>
              <a:gd name="connsiteY3" fmla="*/ 1773230 h 3216264"/>
              <a:gd name="connsiteX4" fmla="*/ 7761040 w 7906130"/>
              <a:gd name="connsiteY4" fmla="*/ 1437658 h 3216264"/>
              <a:gd name="connsiteX5" fmla="*/ 7713773 w 7906130"/>
              <a:gd name="connsiteY5" fmla="*/ 3210473 h 3216264"/>
              <a:gd name="connsiteX6" fmla="*/ 4405169 w 7906130"/>
              <a:gd name="connsiteY6" fmla="*/ 3154494 h 3216264"/>
              <a:gd name="connsiteX7" fmla="*/ 2930478 w 7906130"/>
              <a:gd name="connsiteY7" fmla="*/ 1885532 h 3216264"/>
              <a:gd name="connsiteX8" fmla="*/ 1833912 w 7906130"/>
              <a:gd name="connsiteY8" fmla="*/ 1876200 h 3216264"/>
              <a:gd name="connsiteX9" fmla="*/ 1408519 w 7906130"/>
              <a:gd name="connsiteY9" fmla="*/ 2501351 h 3216264"/>
              <a:gd name="connsiteX10" fmla="*/ 0 w 7906130"/>
              <a:gd name="connsiteY10" fmla="*/ 2482686 h 3216264"/>
              <a:gd name="connsiteX11" fmla="*/ 12916 w 7906130"/>
              <a:gd name="connsiteY11" fmla="*/ 7413 h 3216264"/>
              <a:gd name="connsiteX0" fmla="*/ 57663 w 7763589"/>
              <a:gd name="connsiteY0" fmla="*/ 1658 h 3213370"/>
              <a:gd name="connsiteX1" fmla="*/ 2681892 w 7763589"/>
              <a:gd name="connsiteY1" fmla="*/ 627276 h 3213370"/>
              <a:gd name="connsiteX2" fmla="*/ 4685402 w 7763589"/>
              <a:gd name="connsiteY2" fmla="*/ 2554669 h 3213370"/>
              <a:gd name="connsiteX3" fmla="*/ 5573388 w 7763589"/>
              <a:gd name="connsiteY3" fmla="*/ 1773230 h 3213370"/>
              <a:gd name="connsiteX4" fmla="*/ 7761040 w 7763589"/>
              <a:gd name="connsiteY4" fmla="*/ 1437658 h 3213370"/>
              <a:gd name="connsiteX5" fmla="*/ 7713773 w 7763589"/>
              <a:gd name="connsiteY5" fmla="*/ 3210473 h 3213370"/>
              <a:gd name="connsiteX6" fmla="*/ 4405169 w 7763589"/>
              <a:gd name="connsiteY6" fmla="*/ 3154494 h 3213370"/>
              <a:gd name="connsiteX7" fmla="*/ 2930478 w 7763589"/>
              <a:gd name="connsiteY7" fmla="*/ 1885532 h 3213370"/>
              <a:gd name="connsiteX8" fmla="*/ 1833912 w 7763589"/>
              <a:gd name="connsiteY8" fmla="*/ 1876200 h 3213370"/>
              <a:gd name="connsiteX9" fmla="*/ 1408519 w 7763589"/>
              <a:gd name="connsiteY9" fmla="*/ 2501351 h 3213370"/>
              <a:gd name="connsiteX10" fmla="*/ 0 w 7763589"/>
              <a:gd name="connsiteY10" fmla="*/ 2482686 h 3213370"/>
              <a:gd name="connsiteX11" fmla="*/ 12916 w 7763589"/>
              <a:gd name="connsiteY11" fmla="*/ 7413 h 3213370"/>
              <a:gd name="connsiteX0" fmla="*/ 57663 w 7976925"/>
              <a:gd name="connsiteY0" fmla="*/ 1658 h 3308893"/>
              <a:gd name="connsiteX1" fmla="*/ 2681892 w 7976925"/>
              <a:gd name="connsiteY1" fmla="*/ 627276 h 3308893"/>
              <a:gd name="connsiteX2" fmla="*/ 4685402 w 7976925"/>
              <a:gd name="connsiteY2" fmla="*/ 2554669 h 3308893"/>
              <a:gd name="connsiteX3" fmla="*/ 5573388 w 7976925"/>
              <a:gd name="connsiteY3" fmla="*/ 1773230 h 3308893"/>
              <a:gd name="connsiteX4" fmla="*/ 7761040 w 7976925"/>
              <a:gd name="connsiteY4" fmla="*/ 1698915 h 3308893"/>
              <a:gd name="connsiteX5" fmla="*/ 7713773 w 7976925"/>
              <a:gd name="connsiteY5" fmla="*/ 3210473 h 3308893"/>
              <a:gd name="connsiteX6" fmla="*/ 4405169 w 7976925"/>
              <a:gd name="connsiteY6" fmla="*/ 3154494 h 3308893"/>
              <a:gd name="connsiteX7" fmla="*/ 2930478 w 7976925"/>
              <a:gd name="connsiteY7" fmla="*/ 1885532 h 3308893"/>
              <a:gd name="connsiteX8" fmla="*/ 1833912 w 7976925"/>
              <a:gd name="connsiteY8" fmla="*/ 1876200 h 3308893"/>
              <a:gd name="connsiteX9" fmla="*/ 1408519 w 7976925"/>
              <a:gd name="connsiteY9" fmla="*/ 2501351 h 3308893"/>
              <a:gd name="connsiteX10" fmla="*/ 0 w 7976925"/>
              <a:gd name="connsiteY10" fmla="*/ 2482686 h 3308893"/>
              <a:gd name="connsiteX11" fmla="*/ 12916 w 7976925"/>
              <a:gd name="connsiteY11" fmla="*/ 7413 h 3308893"/>
              <a:gd name="connsiteX0" fmla="*/ 57663 w 7989533"/>
              <a:gd name="connsiteY0" fmla="*/ 1658 h 3214229"/>
              <a:gd name="connsiteX1" fmla="*/ 2681892 w 7989533"/>
              <a:gd name="connsiteY1" fmla="*/ 627276 h 3214229"/>
              <a:gd name="connsiteX2" fmla="*/ 4685402 w 7989533"/>
              <a:gd name="connsiteY2" fmla="*/ 2554669 h 3214229"/>
              <a:gd name="connsiteX3" fmla="*/ 5573388 w 7989533"/>
              <a:gd name="connsiteY3" fmla="*/ 1773230 h 3214229"/>
              <a:gd name="connsiteX4" fmla="*/ 7761040 w 7989533"/>
              <a:gd name="connsiteY4" fmla="*/ 1698915 h 3214229"/>
              <a:gd name="connsiteX5" fmla="*/ 7713773 w 7989533"/>
              <a:gd name="connsiteY5" fmla="*/ 3210473 h 3214229"/>
              <a:gd name="connsiteX6" fmla="*/ 4405169 w 7989533"/>
              <a:gd name="connsiteY6" fmla="*/ 3154494 h 3214229"/>
              <a:gd name="connsiteX7" fmla="*/ 2930478 w 7989533"/>
              <a:gd name="connsiteY7" fmla="*/ 1885532 h 3214229"/>
              <a:gd name="connsiteX8" fmla="*/ 1833912 w 7989533"/>
              <a:gd name="connsiteY8" fmla="*/ 1876200 h 3214229"/>
              <a:gd name="connsiteX9" fmla="*/ 1408519 w 7989533"/>
              <a:gd name="connsiteY9" fmla="*/ 2501351 h 3214229"/>
              <a:gd name="connsiteX10" fmla="*/ 0 w 7989533"/>
              <a:gd name="connsiteY10" fmla="*/ 2482686 h 3214229"/>
              <a:gd name="connsiteX11" fmla="*/ 12916 w 7989533"/>
              <a:gd name="connsiteY11" fmla="*/ 7413 h 3214229"/>
              <a:gd name="connsiteX0" fmla="*/ 57663 w 7762245"/>
              <a:gd name="connsiteY0" fmla="*/ 1658 h 3232070"/>
              <a:gd name="connsiteX1" fmla="*/ 2681892 w 7762245"/>
              <a:gd name="connsiteY1" fmla="*/ 627276 h 3232070"/>
              <a:gd name="connsiteX2" fmla="*/ 4685402 w 7762245"/>
              <a:gd name="connsiteY2" fmla="*/ 2554669 h 3232070"/>
              <a:gd name="connsiteX3" fmla="*/ 5573388 w 7762245"/>
              <a:gd name="connsiteY3" fmla="*/ 1773230 h 3232070"/>
              <a:gd name="connsiteX4" fmla="*/ 7761040 w 7762245"/>
              <a:gd name="connsiteY4" fmla="*/ 1698915 h 3232070"/>
              <a:gd name="connsiteX5" fmla="*/ 7713773 w 7762245"/>
              <a:gd name="connsiteY5" fmla="*/ 3210473 h 3232070"/>
              <a:gd name="connsiteX6" fmla="*/ 4405169 w 7762245"/>
              <a:gd name="connsiteY6" fmla="*/ 3154494 h 3232070"/>
              <a:gd name="connsiteX7" fmla="*/ 2930478 w 7762245"/>
              <a:gd name="connsiteY7" fmla="*/ 1885532 h 3232070"/>
              <a:gd name="connsiteX8" fmla="*/ 1833912 w 7762245"/>
              <a:gd name="connsiteY8" fmla="*/ 1876200 h 3232070"/>
              <a:gd name="connsiteX9" fmla="*/ 1408519 w 7762245"/>
              <a:gd name="connsiteY9" fmla="*/ 2501351 h 3232070"/>
              <a:gd name="connsiteX10" fmla="*/ 0 w 7762245"/>
              <a:gd name="connsiteY10" fmla="*/ 2482686 h 3232070"/>
              <a:gd name="connsiteX11" fmla="*/ 12916 w 7762245"/>
              <a:gd name="connsiteY11" fmla="*/ 7413 h 3232070"/>
              <a:gd name="connsiteX0" fmla="*/ 57663 w 7762245"/>
              <a:gd name="connsiteY0" fmla="*/ 1658 h 3232070"/>
              <a:gd name="connsiteX1" fmla="*/ 2681892 w 7762245"/>
              <a:gd name="connsiteY1" fmla="*/ 627276 h 3232070"/>
              <a:gd name="connsiteX2" fmla="*/ 4241105 w 7762245"/>
              <a:gd name="connsiteY2" fmla="*/ 2554669 h 3232070"/>
              <a:gd name="connsiteX3" fmla="*/ 5573388 w 7762245"/>
              <a:gd name="connsiteY3" fmla="*/ 1773230 h 3232070"/>
              <a:gd name="connsiteX4" fmla="*/ 7761040 w 7762245"/>
              <a:gd name="connsiteY4" fmla="*/ 1698915 h 3232070"/>
              <a:gd name="connsiteX5" fmla="*/ 7713773 w 7762245"/>
              <a:gd name="connsiteY5" fmla="*/ 3210473 h 3232070"/>
              <a:gd name="connsiteX6" fmla="*/ 4405169 w 7762245"/>
              <a:gd name="connsiteY6" fmla="*/ 3154494 h 3232070"/>
              <a:gd name="connsiteX7" fmla="*/ 2930478 w 7762245"/>
              <a:gd name="connsiteY7" fmla="*/ 1885532 h 3232070"/>
              <a:gd name="connsiteX8" fmla="*/ 1833912 w 7762245"/>
              <a:gd name="connsiteY8" fmla="*/ 1876200 h 3232070"/>
              <a:gd name="connsiteX9" fmla="*/ 1408519 w 7762245"/>
              <a:gd name="connsiteY9" fmla="*/ 2501351 h 3232070"/>
              <a:gd name="connsiteX10" fmla="*/ 0 w 7762245"/>
              <a:gd name="connsiteY10" fmla="*/ 2482686 h 3232070"/>
              <a:gd name="connsiteX11" fmla="*/ 12916 w 7762245"/>
              <a:gd name="connsiteY11" fmla="*/ 7413 h 3232070"/>
              <a:gd name="connsiteX0" fmla="*/ 57663 w 7762245"/>
              <a:gd name="connsiteY0" fmla="*/ 1658 h 3232070"/>
              <a:gd name="connsiteX1" fmla="*/ 2681892 w 7762245"/>
              <a:gd name="connsiteY1" fmla="*/ 627276 h 3232070"/>
              <a:gd name="connsiteX2" fmla="*/ 4241105 w 7762245"/>
              <a:gd name="connsiteY2" fmla="*/ 2554669 h 3232070"/>
              <a:gd name="connsiteX3" fmla="*/ 5573388 w 7762245"/>
              <a:gd name="connsiteY3" fmla="*/ 1773230 h 3232070"/>
              <a:gd name="connsiteX4" fmla="*/ 7761040 w 7762245"/>
              <a:gd name="connsiteY4" fmla="*/ 1698915 h 3232070"/>
              <a:gd name="connsiteX5" fmla="*/ 7713773 w 7762245"/>
              <a:gd name="connsiteY5" fmla="*/ 3210473 h 3232070"/>
              <a:gd name="connsiteX6" fmla="*/ 4405169 w 7762245"/>
              <a:gd name="connsiteY6" fmla="*/ 3154494 h 3232070"/>
              <a:gd name="connsiteX7" fmla="*/ 2930478 w 7762245"/>
              <a:gd name="connsiteY7" fmla="*/ 1885532 h 3232070"/>
              <a:gd name="connsiteX8" fmla="*/ 1833912 w 7762245"/>
              <a:gd name="connsiteY8" fmla="*/ 1876200 h 3232070"/>
              <a:gd name="connsiteX9" fmla="*/ 1408519 w 7762245"/>
              <a:gd name="connsiteY9" fmla="*/ 2501351 h 3232070"/>
              <a:gd name="connsiteX10" fmla="*/ 0 w 7762245"/>
              <a:gd name="connsiteY10" fmla="*/ 2482686 h 3232070"/>
              <a:gd name="connsiteX11" fmla="*/ 12916 w 7762245"/>
              <a:gd name="connsiteY11" fmla="*/ 7413 h 3232070"/>
              <a:gd name="connsiteX0" fmla="*/ 57663 w 7762245"/>
              <a:gd name="connsiteY0" fmla="*/ 1658 h 3232070"/>
              <a:gd name="connsiteX1" fmla="*/ 2681892 w 7762245"/>
              <a:gd name="connsiteY1" fmla="*/ 627276 h 3232070"/>
              <a:gd name="connsiteX2" fmla="*/ 4241105 w 7762245"/>
              <a:gd name="connsiteY2" fmla="*/ 2554669 h 3232070"/>
              <a:gd name="connsiteX3" fmla="*/ 7761040 w 7762245"/>
              <a:gd name="connsiteY3" fmla="*/ 1698915 h 3232070"/>
              <a:gd name="connsiteX4" fmla="*/ 7713773 w 7762245"/>
              <a:gd name="connsiteY4" fmla="*/ 3210473 h 3232070"/>
              <a:gd name="connsiteX5" fmla="*/ 4405169 w 7762245"/>
              <a:gd name="connsiteY5" fmla="*/ 3154494 h 3232070"/>
              <a:gd name="connsiteX6" fmla="*/ 2930478 w 7762245"/>
              <a:gd name="connsiteY6" fmla="*/ 1885532 h 3232070"/>
              <a:gd name="connsiteX7" fmla="*/ 1833912 w 7762245"/>
              <a:gd name="connsiteY7" fmla="*/ 1876200 h 3232070"/>
              <a:gd name="connsiteX8" fmla="*/ 1408519 w 7762245"/>
              <a:gd name="connsiteY8" fmla="*/ 2501351 h 3232070"/>
              <a:gd name="connsiteX9" fmla="*/ 0 w 7762245"/>
              <a:gd name="connsiteY9" fmla="*/ 2482686 h 3232070"/>
              <a:gd name="connsiteX10" fmla="*/ 12916 w 7762245"/>
              <a:gd name="connsiteY10" fmla="*/ 7413 h 3232070"/>
              <a:gd name="connsiteX0" fmla="*/ 57663 w 7762245"/>
              <a:gd name="connsiteY0" fmla="*/ 1658 h 3232070"/>
              <a:gd name="connsiteX1" fmla="*/ 2681892 w 7762245"/>
              <a:gd name="connsiteY1" fmla="*/ 627276 h 3232070"/>
              <a:gd name="connsiteX2" fmla="*/ 4241105 w 7762245"/>
              <a:gd name="connsiteY2" fmla="*/ 2554669 h 3232070"/>
              <a:gd name="connsiteX3" fmla="*/ 7761040 w 7762245"/>
              <a:gd name="connsiteY3" fmla="*/ 1698915 h 3232070"/>
              <a:gd name="connsiteX4" fmla="*/ 7713773 w 7762245"/>
              <a:gd name="connsiteY4" fmla="*/ 3210473 h 3232070"/>
              <a:gd name="connsiteX5" fmla="*/ 4405169 w 7762245"/>
              <a:gd name="connsiteY5" fmla="*/ 3154494 h 3232070"/>
              <a:gd name="connsiteX6" fmla="*/ 2930478 w 7762245"/>
              <a:gd name="connsiteY6" fmla="*/ 1885532 h 3232070"/>
              <a:gd name="connsiteX7" fmla="*/ 1833912 w 7762245"/>
              <a:gd name="connsiteY7" fmla="*/ 1876200 h 3232070"/>
              <a:gd name="connsiteX8" fmla="*/ 1408519 w 7762245"/>
              <a:gd name="connsiteY8" fmla="*/ 2501351 h 3232070"/>
              <a:gd name="connsiteX9" fmla="*/ 0 w 7762245"/>
              <a:gd name="connsiteY9" fmla="*/ 2482686 h 3232070"/>
              <a:gd name="connsiteX10" fmla="*/ 12916 w 7762245"/>
              <a:gd name="connsiteY10" fmla="*/ 7413 h 3232070"/>
              <a:gd name="connsiteX0" fmla="*/ 57663 w 7762245"/>
              <a:gd name="connsiteY0" fmla="*/ 1658 h 3232070"/>
              <a:gd name="connsiteX1" fmla="*/ 2681892 w 7762245"/>
              <a:gd name="connsiteY1" fmla="*/ 627276 h 3232070"/>
              <a:gd name="connsiteX2" fmla="*/ 4241105 w 7762245"/>
              <a:gd name="connsiteY2" fmla="*/ 2554669 h 3232070"/>
              <a:gd name="connsiteX3" fmla="*/ 7761040 w 7762245"/>
              <a:gd name="connsiteY3" fmla="*/ 1698915 h 3232070"/>
              <a:gd name="connsiteX4" fmla="*/ 7713773 w 7762245"/>
              <a:gd name="connsiteY4" fmla="*/ 3210473 h 3232070"/>
              <a:gd name="connsiteX5" fmla="*/ 4405169 w 7762245"/>
              <a:gd name="connsiteY5" fmla="*/ 3154494 h 3232070"/>
              <a:gd name="connsiteX6" fmla="*/ 2930478 w 7762245"/>
              <a:gd name="connsiteY6" fmla="*/ 1885532 h 3232070"/>
              <a:gd name="connsiteX7" fmla="*/ 1833912 w 7762245"/>
              <a:gd name="connsiteY7" fmla="*/ 1876200 h 3232070"/>
              <a:gd name="connsiteX8" fmla="*/ 1408519 w 7762245"/>
              <a:gd name="connsiteY8" fmla="*/ 2501351 h 3232070"/>
              <a:gd name="connsiteX9" fmla="*/ 0 w 7762245"/>
              <a:gd name="connsiteY9" fmla="*/ 2482686 h 3232070"/>
              <a:gd name="connsiteX10" fmla="*/ 12916 w 7762245"/>
              <a:gd name="connsiteY10" fmla="*/ 7413 h 3232070"/>
              <a:gd name="connsiteX0" fmla="*/ 57663 w 7762245"/>
              <a:gd name="connsiteY0" fmla="*/ 1859 h 3232271"/>
              <a:gd name="connsiteX1" fmla="*/ 2681892 w 7762245"/>
              <a:gd name="connsiteY1" fmla="*/ 627477 h 3232271"/>
              <a:gd name="connsiteX2" fmla="*/ 4241105 w 7762245"/>
              <a:gd name="connsiteY2" fmla="*/ 2554870 h 3232271"/>
              <a:gd name="connsiteX3" fmla="*/ 7761040 w 7762245"/>
              <a:gd name="connsiteY3" fmla="*/ 1699116 h 3232271"/>
              <a:gd name="connsiteX4" fmla="*/ 7713773 w 7762245"/>
              <a:gd name="connsiteY4" fmla="*/ 3210674 h 3232271"/>
              <a:gd name="connsiteX5" fmla="*/ 4405169 w 7762245"/>
              <a:gd name="connsiteY5" fmla="*/ 3154695 h 3232271"/>
              <a:gd name="connsiteX6" fmla="*/ 2930478 w 7762245"/>
              <a:gd name="connsiteY6" fmla="*/ 1885733 h 3232271"/>
              <a:gd name="connsiteX7" fmla="*/ 1833912 w 7762245"/>
              <a:gd name="connsiteY7" fmla="*/ 1876401 h 3232271"/>
              <a:gd name="connsiteX8" fmla="*/ 1408519 w 7762245"/>
              <a:gd name="connsiteY8" fmla="*/ 2501552 h 3232271"/>
              <a:gd name="connsiteX9" fmla="*/ 0 w 7762245"/>
              <a:gd name="connsiteY9" fmla="*/ 2482887 h 3232271"/>
              <a:gd name="connsiteX10" fmla="*/ 12916 w 7762245"/>
              <a:gd name="connsiteY10" fmla="*/ 7614 h 3232271"/>
              <a:gd name="connsiteX0" fmla="*/ 57663 w 7762245"/>
              <a:gd name="connsiteY0" fmla="*/ 1177 h 3231589"/>
              <a:gd name="connsiteX1" fmla="*/ 2937126 w 7762245"/>
              <a:gd name="connsiteY1" fmla="*/ 757424 h 3231589"/>
              <a:gd name="connsiteX2" fmla="*/ 4241105 w 7762245"/>
              <a:gd name="connsiteY2" fmla="*/ 2554188 h 3231589"/>
              <a:gd name="connsiteX3" fmla="*/ 7761040 w 7762245"/>
              <a:gd name="connsiteY3" fmla="*/ 1698434 h 3231589"/>
              <a:gd name="connsiteX4" fmla="*/ 7713773 w 7762245"/>
              <a:gd name="connsiteY4" fmla="*/ 3209992 h 3231589"/>
              <a:gd name="connsiteX5" fmla="*/ 4405169 w 7762245"/>
              <a:gd name="connsiteY5" fmla="*/ 3154013 h 3231589"/>
              <a:gd name="connsiteX6" fmla="*/ 2930478 w 7762245"/>
              <a:gd name="connsiteY6" fmla="*/ 1885051 h 3231589"/>
              <a:gd name="connsiteX7" fmla="*/ 1833912 w 7762245"/>
              <a:gd name="connsiteY7" fmla="*/ 1875719 h 3231589"/>
              <a:gd name="connsiteX8" fmla="*/ 1408519 w 7762245"/>
              <a:gd name="connsiteY8" fmla="*/ 2500870 h 3231589"/>
              <a:gd name="connsiteX9" fmla="*/ 0 w 7762245"/>
              <a:gd name="connsiteY9" fmla="*/ 2482205 h 3231589"/>
              <a:gd name="connsiteX10" fmla="*/ 12916 w 7762245"/>
              <a:gd name="connsiteY10" fmla="*/ 6932 h 3231589"/>
              <a:gd name="connsiteX0" fmla="*/ 57663 w 7762245"/>
              <a:gd name="connsiteY0" fmla="*/ 1177 h 3231589"/>
              <a:gd name="connsiteX1" fmla="*/ 2937126 w 7762245"/>
              <a:gd name="connsiteY1" fmla="*/ 757424 h 3231589"/>
              <a:gd name="connsiteX2" fmla="*/ 4241105 w 7762245"/>
              <a:gd name="connsiteY2" fmla="*/ 2554188 h 3231589"/>
              <a:gd name="connsiteX3" fmla="*/ 7761040 w 7762245"/>
              <a:gd name="connsiteY3" fmla="*/ 1698434 h 3231589"/>
              <a:gd name="connsiteX4" fmla="*/ 7713773 w 7762245"/>
              <a:gd name="connsiteY4" fmla="*/ 3209992 h 3231589"/>
              <a:gd name="connsiteX5" fmla="*/ 4405169 w 7762245"/>
              <a:gd name="connsiteY5" fmla="*/ 3154013 h 3231589"/>
              <a:gd name="connsiteX6" fmla="*/ 2930478 w 7762245"/>
              <a:gd name="connsiteY6" fmla="*/ 1885051 h 3231589"/>
              <a:gd name="connsiteX7" fmla="*/ 1833912 w 7762245"/>
              <a:gd name="connsiteY7" fmla="*/ 1875719 h 3231589"/>
              <a:gd name="connsiteX8" fmla="*/ 1408519 w 7762245"/>
              <a:gd name="connsiteY8" fmla="*/ 2500870 h 3231589"/>
              <a:gd name="connsiteX9" fmla="*/ 0 w 7762245"/>
              <a:gd name="connsiteY9" fmla="*/ 2482205 h 3231589"/>
              <a:gd name="connsiteX10" fmla="*/ 12916 w 7762245"/>
              <a:gd name="connsiteY10" fmla="*/ 6932 h 3231589"/>
              <a:gd name="connsiteX0" fmla="*/ 57663 w 7762245"/>
              <a:gd name="connsiteY0" fmla="*/ 1177 h 3231589"/>
              <a:gd name="connsiteX1" fmla="*/ 2937126 w 7762245"/>
              <a:gd name="connsiteY1" fmla="*/ 757424 h 3231589"/>
              <a:gd name="connsiteX2" fmla="*/ 4241105 w 7762245"/>
              <a:gd name="connsiteY2" fmla="*/ 2554188 h 3231589"/>
              <a:gd name="connsiteX3" fmla="*/ 7761040 w 7762245"/>
              <a:gd name="connsiteY3" fmla="*/ 1698434 h 3231589"/>
              <a:gd name="connsiteX4" fmla="*/ 7713773 w 7762245"/>
              <a:gd name="connsiteY4" fmla="*/ 3209992 h 3231589"/>
              <a:gd name="connsiteX5" fmla="*/ 4405169 w 7762245"/>
              <a:gd name="connsiteY5" fmla="*/ 3154013 h 3231589"/>
              <a:gd name="connsiteX6" fmla="*/ 2930478 w 7762245"/>
              <a:gd name="connsiteY6" fmla="*/ 1885051 h 3231589"/>
              <a:gd name="connsiteX7" fmla="*/ 1833912 w 7762245"/>
              <a:gd name="connsiteY7" fmla="*/ 1875719 h 3231589"/>
              <a:gd name="connsiteX8" fmla="*/ 1408519 w 7762245"/>
              <a:gd name="connsiteY8" fmla="*/ 2500870 h 3231589"/>
              <a:gd name="connsiteX9" fmla="*/ 0 w 7762245"/>
              <a:gd name="connsiteY9" fmla="*/ 2482205 h 3231589"/>
              <a:gd name="connsiteX10" fmla="*/ 12916 w 7762245"/>
              <a:gd name="connsiteY10" fmla="*/ 6932 h 3231589"/>
              <a:gd name="connsiteX0" fmla="*/ 57663 w 7762245"/>
              <a:gd name="connsiteY0" fmla="*/ 1177 h 3231589"/>
              <a:gd name="connsiteX1" fmla="*/ 2889861 w 7762245"/>
              <a:gd name="connsiteY1" fmla="*/ 757424 h 3231589"/>
              <a:gd name="connsiteX2" fmla="*/ 4241105 w 7762245"/>
              <a:gd name="connsiteY2" fmla="*/ 2554188 h 3231589"/>
              <a:gd name="connsiteX3" fmla="*/ 7761040 w 7762245"/>
              <a:gd name="connsiteY3" fmla="*/ 1698434 h 3231589"/>
              <a:gd name="connsiteX4" fmla="*/ 7713773 w 7762245"/>
              <a:gd name="connsiteY4" fmla="*/ 3209992 h 3231589"/>
              <a:gd name="connsiteX5" fmla="*/ 4405169 w 7762245"/>
              <a:gd name="connsiteY5" fmla="*/ 3154013 h 3231589"/>
              <a:gd name="connsiteX6" fmla="*/ 2930478 w 7762245"/>
              <a:gd name="connsiteY6" fmla="*/ 1885051 h 3231589"/>
              <a:gd name="connsiteX7" fmla="*/ 1833912 w 7762245"/>
              <a:gd name="connsiteY7" fmla="*/ 1875719 h 3231589"/>
              <a:gd name="connsiteX8" fmla="*/ 1408519 w 7762245"/>
              <a:gd name="connsiteY8" fmla="*/ 2500870 h 3231589"/>
              <a:gd name="connsiteX9" fmla="*/ 0 w 7762245"/>
              <a:gd name="connsiteY9" fmla="*/ 2482205 h 3231589"/>
              <a:gd name="connsiteX10" fmla="*/ 12916 w 7762245"/>
              <a:gd name="connsiteY10" fmla="*/ 6932 h 3231589"/>
              <a:gd name="connsiteX0" fmla="*/ 57663 w 7762245"/>
              <a:gd name="connsiteY0" fmla="*/ 1100 h 3231512"/>
              <a:gd name="connsiteX1" fmla="*/ 2889861 w 7762245"/>
              <a:gd name="connsiteY1" fmla="*/ 757347 h 3231512"/>
              <a:gd name="connsiteX2" fmla="*/ 4165480 w 7762245"/>
              <a:gd name="connsiteY2" fmla="*/ 2572773 h 3231512"/>
              <a:gd name="connsiteX3" fmla="*/ 7761040 w 7762245"/>
              <a:gd name="connsiteY3" fmla="*/ 1698357 h 3231512"/>
              <a:gd name="connsiteX4" fmla="*/ 7713773 w 7762245"/>
              <a:gd name="connsiteY4" fmla="*/ 3209915 h 3231512"/>
              <a:gd name="connsiteX5" fmla="*/ 4405169 w 7762245"/>
              <a:gd name="connsiteY5" fmla="*/ 3153936 h 3231512"/>
              <a:gd name="connsiteX6" fmla="*/ 2930478 w 7762245"/>
              <a:gd name="connsiteY6" fmla="*/ 1884974 h 3231512"/>
              <a:gd name="connsiteX7" fmla="*/ 1833912 w 7762245"/>
              <a:gd name="connsiteY7" fmla="*/ 1875642 h 3231512"/>
              <a:gd name="connsiteX8" fmla="*/ 1408519 w 7762245"/>
              <a:gd name="connsiteY8" fmla="*/ 2500793 h 3231512"/>
              <a:gd name="connsiteX9" fmla="*/ 0 w 7762245"/>
              <a:gd name="connsiteY9" fmla="*/ 2482128 h 3231512"/>
              <a:gd name="connsiteX10" fmla="*/ 12916 w 7762245"/>
              <a:gd name="connsiteY10" fmla="*/ 6855 h 3231512"/>
              <a:gd name="connsiteX0" fmla="*/ 57663 w 7762245"/>
              <a:gd name="connsiteY0" fmla="*/ 1100 h 3231512"/>
              <a:gd name="connsiteX1" fmla="*/ 2889861 w 7762245"/>
              <a:gd name="connsiteY1" fmla="*/ 757347 h 3231512"/>
              <a:gd name="connsiteX2" fmla="*/ 4165480 w 7762245"/>
              <a:gd name="connsiteY2" fmla="*/ 2572773 h 3231512"/>
              <a:gd name="connsiteX3" fmla="*/ 7761040 w 7762245"/>
              <a:gd name="connsiteY3" fmla="*/ 1698357 h 3231512"/>
              <a:gd name="connsiteX4" fmla="*/ 7713773 w 7762245"/>
              <a:gd name="connsiteY4" fmla="*/ 3209915 h 3231512"/>
              <a:gd name="connsiteX5" fmla="*/ 4405169 w 7762245"/>
              <a:gd name="connsiteY5" fmla="*/ 3153936 h 3231512"/>
              <a:gd name="connsiteX6" fmla="*/ 2930478 w 7762245"/>
              <a:gd name="connsiteY6" fmla="*/ 1884974 h 3231512"/>
              <a:gd name="connsiteX7" fmla="*/ 1833912 w 7762245"/>
              <a:gd name="connsiteY7" fmla="*/ 1875642 h 3231512"/>
              <a:gd name="connsiteX8" fmla="*/ 1408519 w 7762245"/>
              <a:gd name="connsiteY8" fmla="*/ 2500793 h 3231512"/>
              <a:gd name="connsiteX9" fmla="*/ 0 w 7762245"/>
              <a:gd name="connsiteY9" fmla="*/ 2482128 h 3231512"/>
              <a:gd name="connsiteX10" fmla="*/ 12916 w 7762245"/>
              <a:gd name="connsiteY10" fmla="*/ 6855 h 3231512"/>
              <a:gd name="connsiteX0" fmla="*/ 57663 w 7762245"/>
              <a:gd name="connsiteY0" fmla="*/ 1100 h 3231512"/>
              <a:gd name="connsiteX1" fmla="*/ 2804784 w 7762245"/>
              <a:gd name="connsiteY1" fmla="*/ 757347 h 3231512"/>
              <a:gd name="connsiteX2" fmla="*/ 4165480 w 7762245"/>
              <a:gd name="connsiteY2" fmla="*/ 2572773 h 3231512"/>
              <a:gd name="connsiteX3" fmla="*/ 7761040 w 7762245"/>
              <a:gd name="connsiteY3" fmla="*/ 1698357 h 3231512"/>
              <a:gd name="connsiteX4" fmla="*/ 7713773 w 7762245"/>
              <a:gd name="connsiteY4" fmla="*/ 3209915 h 3231512"/>
              <a:gd name="connsiteX5" fmla="*/ 4405169 w 7762245"/>
              <a:gd name="connsiteY5" fmla="*/ 3153936 h 3231512"/>
              <a:gd name="connsiteX6" fmla="*/ 2930478 w 7762245"/>
              <a:gd name="connsiteY6" fmla="*/ 1884974 h 3231512"/>
              <a:gd name="connsiteX7" fmla="*/ 1833912 w 7762245"/>
              <a:gd name="connsiteY7" fmla="*/ 1875642 h 3231512"/>
              <a:gd name="connsiteX8" fmla="*/ 1408519 w 7762245"/>
              <a:gd name="connsiteY8" fmla="*/ 2500793 h 3231512"/>
              <a:gd name="connsiteX9" fmla="*/ 0 w 7762245"/>
              <a:gd name="connsiteY9" fmla="*/ 2482128 h 3231512"/>
              <a:gd name="connsiteX10" fmla="*/ 12916 w 7762245"/>
              <a:gd name="connsiteY10" fmla="*/ 6855 h 3231512"/>
              <a:gd name="connsiteX0" fmla="*/ 57663 w 7762245"/>
              <a:gd name="connsiteY0" fmla="*/ 1100 h 3231512"/>
              <a:gd name="connsiteX1" fmla="*/ 2804784 w 7762245"/>
              <a:gd name="connsiteY1" fmla="*/ 757347 h 3231512"/>
              <a:gd name="connsiteX2" fmla="*/ 4165480 w 7762245"/>
              <a:gd name="connsiteY2" fmla="*/ 2572773 h 3231512"/>
              <a:gd name="connsiteX3" fmla="*/ 7761040 w 7762245"/>
              <a:gd name="connsiteY3" fmla="*/ 1698357 h 3231512"/>
              <a:gd name="connsiteX4" fmla="*/ 7713773 w 7762245"/>
              <a:gd name="connsiteY4" fmla="*/ 3209915 h 3231512"/>
              <a:gd name="connsiteX5" fmla="*/ 4405169 w 7762245"/>
              <a:gd name="connsiteY5" fmla="*/ 3153936 h 3231512"/>
              <a:gd name="connsiteX6" fmla="*/ 2930478 w 7762245"/>
              <a:gd name="connsiteY6" fmla="*/ 1884974 h 3231512"/>
              <a:gd name="connsiteX7" fmla="*/ 1833912 w 7762245"/>
              <a:gd name="connsiteY7" fmla="*/ 1875642 h 3231512"/>
              <a:gd name="connsiteX8" fmla="*/ 1408519 w 7762245"/>
              <a:gd name="connsiteY8" fmla="*/ 2500793 h 3231512"/>
              <a:gd name="connsiteX9" fmla="*/ 0 w 7762245"/>
              <a:gd name="connsiteY9" fmla="*/ 2482128 h 3231512"/>
              <a:gd name="connsiteX10" fmla="*/ 12916 w 7762245"/>
              <a:gd name="connsiteY10" fmla="*/ 6855 h 3231512"/>
              <a:gd name="connsiteX0" fmla="*/ 57663 w 7762245"/>
              <a:gd name="connsiteY0" fmla="*/ 1100 h 3231512"/>
              <a:gd name="connsiteX1" fmla="*/ 2804784 w 7762245"/>
              <a:gd name="connsiteY1" fmla="*/ 757347 h 3231512"/>
              <a:gd name="connsiteX2" fmla="*/ 4165480 w 7762245"/>
              <a:gd name="connsiteY2" fmla="*/ 2572773 h 3231512"/>
              <a:gd name="connsiteX3" fmla="*/ 7761040 w 7762245"/>
              <a:gd name="connsiteY3" fmla="*/ 1698357 h 3231512"/>
              <a:gd name="connsiteX4" fmla="*/ 7713773 w 7762245"/>
              <a:gd name="connsiteY4" fmla="*/ 3209915 h 3231512"/>
              <a:gd name="connsiteX5" fmla="*/ 4405169 w 7762245"/>
              <a:gd name="connsiteY5" fmla="*/ 3153936 h 3231512"/>
              <a:gd name="connsiteX6" fmla="*/ 2930478 w 7762245"/>
              <a:gd name="connsiteY6" fmla="*/ 1884974 h 3231512"/>
              <a:gd name="connsiteX7" fmla="*/ 1833912 w 7762245"/>
              <a:gd name="connsiteY7" fmla="*/ 1875642 h 3231512"/>
              <a:gd name="connsiteX8" fmla="*/ 1408519 w 7762245"/>
              <a:gd name="connsiteY8" fmla="*/ 2500793 h 3231512"/>
              <a:gd name="connsiteX9" fmla="*/ 0 w 7762245"/>
              <a:gd name="connsiteY9" fmla="*/ 2482128 h 3231512"/>
              <a:gd name="connsiteX10" fmla="*/ 12916 w 7762245"/>
              <a:gd name="connsiteY10" fmla="*/ 6855 h 323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2245" h="3231512">
                <a:moveTo>
                  <a:pt x="57663" y="1100"/>
                </a:moveTo>
                <a:cubicBezTo>
                  <a:pt x="962949" y="-22226"/>
                  <a:pt x="2120148" y="328735"/>
                  <a:pt x="2804784" y="757347"/>
                </a:cubicBezTo>
                <a:cubicBezTo>
                  <a:pt x="3489420" y="1185959"/>
                  <a:pt x="4076784" y="2518575"/>
                  <a:pt x="4165480" y="2572773"/>
                </a:cubicBezTo>
                <a:cubicBezTo>
                  <a:pt x="4254176" y="2626971"/>
                  <a:pt x="4856786" y="1747676"/>
                  <a:pt x="7761040" y="1698357"/>
                </a:cubicBezTo>
                <a:cubicBezTo>
                  <a:pt x="7768005" y="1889690"/>
                  <a:pt x="7743806" y="3131989"/>
                  <a:pt x="7713773" y="3209915"/>
                </a:cubicBezTo>
                <a:cubicBezTo>
                  <a:pt x="7688502" y="3275484"/>
                  <a:pt x="4413046" y="3172597"/>
                  <a:pt x="4405169" y="3153936"/>
                </a:cubicBezTo>
                <a:cubicBezTo>
                  <a:pt x="4327968" y="3160158"/>
                  <a:pt x="2961989" y="1852318"/>
                  <a:pt x="2930478" y="1884974"/>
                </a:cubicBezTo>
                <a:cubicBezTo>
                  <a:pt x="2809163" y="1855428"/>
                  <a:pt x="1926868" y="1850761"/>
                  <a:pt x="1833912" y="1875642"/>
                </a:cubicBezTo>
                <a:cubicBezTo>
                  <a:pt x="1715749" y="1925405"/>
                  <a:pt x="1495174" y="2446365"/>
                  <a:pt x="1408519" y="2500793"/>
                </a:cubicBezTo>
                <a:cubicBezTo>
                  <a:pt x="1312412" y="2480576"/>
                  <a:pt x="199515" y="2569658"/>
                  <a:pt x="0" y="2482128"/>
                </a:cubicBezTo>
                <a:cubicBezTo>
                  <a:pt x="30512" y="2498791"/>
                  <a:pt x="6036" y="33736"/>
                  <a:pt x="12916" y="6855"/>
                </a:cubicBezTo>
              </a:path>
            </a:pathLst>
          </a:custGeom>
          <a:gradFill flip="none" rotWithShape="1">
            <a:gsLst>
              <a:gs pos="0">
                <a:schemeClr val="accent1">
                  <a:tint val="66000"/>
                  <a:satMod val="160000"/>
                </a:schemeClr>
              </a:gs>
              <a:gs pos="3000">
                <a:schemeClr val="accent1">
                  <a:tint val="44500"/>
                  <a:satMod val="160000"/>
                </a:schemeClr>
              </a:gs>
              <a:gs pos="68000">
                <a:srgbClr val="FBFCFD"/>
              </a:gs>
            </a:gsLst>
            <a:lin ang="81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5CEF7F4-3D01-4CF0-BCEC-CAB34ED833B1}"/>
              </a:ext>
            </a:extLst>
          </p:cNvPr>
          <p:cNvSpPr/>
          <p:nvPr/>
        </p:nvSpPr>
        <p:spPr>
          <a:xfrm>
            <a:off x="3550853" y="5246155"/>
            <a:ext cx="800219"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Glacis</a:t>
            </a:r>
            <a:endParaRPr lang="en-US" b="1" dirty="0"/>
          </a:p>
        </p:txBody>
      </p:sp>
      <p:sp>
        <p:nvSpPr>
          <p:cNvPr id="14" name="Rectangle 13">
            <a:extLst>
              <a:ext uri="{FF2B5EF4-FFF2-40B4-BE49-F238E27FC236}">
                <a16:creationId xmlns:a16="http://schemas.microsoft.com/office/drawing/2014/main" id="{9192AE66-A4B8-49D0-A385-A51468DA3A11}"/>
              </a:ext>
            </a:extLst>
          </p:cNvPr>
          <p:cNvSpPr/>
          <p:nvPr/>
        </p:nvSpPr>
        <p:spPr>
          <a:xfrm>
            <a:off x="2362774" y="3953500"/>
            <a:ext cx="1283365"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Crest level </a:t>
            </a:r>
            <a:endParaRPr lang="en-US" b="1" dirty="0"/>
          </a:p>
        </p:txBody>
      </p:sp>
      <p:sp>
        <p:nvSpPr>
          <p:cNvPr id="15" name="Rectangle 14">
            <a:extLst>
              <a:ext uri="{FF2B5EF4-FFF2-40B4-BE49-F238E27FC236}">
                <a16:creationId xmlns:a16="http://schemas.microsoft.com/office/drawing/2014/main" id="{283B18E0-ED7D-49FB-B728-7D9A8E34F618}"/>
              </a:ext>
            </a:extLst>
          </p:cNvPr>
          <p:cNvSpPr/>
          <p:nvPr/>
        </p:nvSpPr>
        <p:spPr>
          <a:xfrm>
            <a:off x="541155" y="4277922"/>
            <a:ext cx="1636025"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US Floor level </a:t>
            </a:r>
            <a:endParaRPr lang="en-US" b="1" dirty="0"/>
          </a:p>
        </p:txBody>
      </p:sp>
      <p:sp>
        <p:nvSpPr>
          <p:cNvPr id="16" name="Rectangle 15">
            <a:extLst>
              <a:ext uri="{FF2B5EF4-FFF2-40B4-BE49-F238E27FC236}">
                <a16:creationId xmlns:a16="http://schemas.microsoft.com/office/drawing/2014/main" id="{B562B203-6034-4802-906E-206B2C342D9F}"/>
              </a:ext>
            </a:extLst>
          </p:cNvPr>
          <p:cNvSpPr/>
          <p:nvPr/>
        </p:nvSpPr>
        <p:spPr>
          <a:xfrm>
            <a:off x="6625092" y="5291714"/>
            <a:ext cx="1636025"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DS Floor level </a:t>
            </a:r>
            <a:endParaRPr lang="en-US" b="1" dirty="0"/>
          </a:p>
        </p:txBody>
      </p:sp>
      <p:sp>
        <p:nvSpPr>
          <p:cNvPr id="19" name="Rectangle 18">
            <a:extLst>
              <a:ext uri="{FF2B5EF4-FFF2-40B4-BE49-F238E27FC236}">
                <a16:creationId xmlns:a16="http://schemas.microsoft.com/office/drawing/2014/main" id="{92A4AF62-6708-4489-BC38-5E36C8569572}"/>
              </a:ext>
            </a:extLst>
          </p:cNvPr>
          <p:cNvSpPr/>
          <p:nvPr/>
        </p:nvSpPr>
        <p:spPr>
          <a:xfrm>
            <a:off x="6587768" y="3803258"/>
            <a:ext cx="1651158"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DS Water level</a:t>
            </a:r>
            <a:endParaRPr lang="en-US" b="1" dirty="0"/>
          </a:p>
        </p:txBody>
      </p:sp>
      <p:sp>
        <p:nvSpPr>
          <p:cNvPr id="20" name="Rectangle 19">
            <a:extLst>
              <a:ext uri="{FF2B5EF4-FFF2-40B4-BE49-F238E27FC236}">
                <a16:creationId xmlns:a16="http://schemas.microsoft.com/office/drawing/2014/main" id="{55EE1671-795F-4BB7-9B09-C20EB93E3CFE}"/>
              </a:ext>
            </a:extLst>
          </p:cNvPr>
          <p:cNvSpPr/>
          <p:nvPr/>
        </p:nvSpPr>
        <p:spPr>
          <a:xfrm>
            <a:off x="406036" y="2106008"/>
            <a:ext cx="1651158"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US Water level</a:t>
            </a:r>
            <a:endParaRPr lang="en-US" b="1" dirty="0"/>
          </a:p>
        </p:txBody>
      </p:sp>
      <p:sp>
        <p:nvSpPr>
          <p:cNvPr id="3" name="Callout: Bent Line with No Border 2">
            <a:extLst>
              <a:ext uri="{FF2B5EF4-FFF2-40B4-BE49-F238E27FC236}">
                <a16:creationId xmlns:a16="http://schemas.microsoft.com/office/drawing/2014/main" id="{337E87BA-8B4B-494E-9CBF-EE70A0DE9CF0}"/>
              </a:ext>
            </a:extLst>
          </p:cNvPr>
          <p:cNvSpPr/>
          <p:nvPr/>
        </p:nvSpPr>
        <p:spPr>
          <a:xfrm>
            <a:off x="464929" y="5956907"/>
            <a:ext cx="3654584" cy="642646"/>
          </a:xfrm>
          <a:prstGeom prst="callout2">
            <a:avLst>
              <a:gd name="adj1" fmla="val 67867"/>
              <a:gd name="adj2" fmla="val 51789"/>
              <a:gd name="adj3" fmla="val 65859"/>
              <a:gd name="adj4" fmla="val 92023"/>
              <a:gd name="adj5" fmla="val -34137"/>
              <a:gd name="adj6" fmla="val 112361"/>
            </a:avLst>
          </a:pr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Times New Roman" panose="02020603050405020304" pitchFamily="18" charset="0"/>
                <a:cs typeface="Times New Roman" panose="02020603050405020304" pitchFamily="18" charset="0"/>
              </a:rPr>
              <a:t>Point of Jump formation (O)</a:t>
            </a:r>
            <a:endParaRPr lang="en-US" b="1" dirty="0"/>
          </a:p>
          <a:p>
            <a:pPr algn="ctr"/>
            <a:endParaRPr lang="en-US" dirty="0"/>
          </a:p>
        </p:txBody>
      </p:sp>
      <p:sp>
        <p:nvSpPr>
          <p:cNvPr id="17" name="Flowchart: Merge 16">
            <a:extLst>
              <a:ext uri="{FF2B5EF4-FFF2-40B4-BE49-F238E27FC236}">
                <a16:creationId xmlns:a16="http://schemas.microsoft.com/office/drawing/2014/main" id="{4F61CE06-A73C-4D12-B097-AC164CE69125}"/>
              </a:ext>
            </a:extLst>
          </p:cNvPr>
          <p:cNvSpPr/>
          <p:nvPr/>
        </p:nvSpPr>
        <p:spPr>
          <a:xfrm>
            <a:off x="486123" y="2483013"/>
            <a:ext cx="274320" cy="182880"/>
          </a:xfrm>
          <a:prstGeom prst="flowChartMerg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erge 21">
            <a:extLst>
              <a:ext uri="{FF2B5EF4-FFF2-40B4-BE49-F238E27FC236}">
                <a16:creationId xmlns:a16="http://schemas.microsoft.com/office/drawing/2014/main" id="{F2D68C92-23A5-445B-B8C0-7EE617D7D897}"/>
              </a:ext>
            </a:extLst>
          </p:cNvPr>
          <p:cNvSpPr/>
          <p:nvPr/>
        </p:nvSpPr>
        <p:spPr>
          <a:xfrm>
            <a:off x="7844784" y="4193658"/>
            <a:ext cx="274320" cy="182880"/>
          </a:xfrm>
          <a:prstGeom prst="flowChartMerg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erge 22">
            <a:extLst>
              <a:ext uri="{FF2B5EF4-FFF2-40B4-BE49-F238E27FC236}">
                <a16:creationId xmlns:a16="http://schemas.microsoft.com/office/drawing/2014/main" id="{9F6C06A2-0238-45F6-8F99-16C4714C78AB}"/>
              </a:ext>
            </a:extLst>
          </p:cNvPr>
          <p:cNvSpPr/>
          <p:nvPr/>
        </p:nvSpPr>
        <p:spPr>
          <a:xfrm>
            <a:off x="2699285" y="4323744"/>
            <a:ext cx="274320" cy="182880"/>
          </a:xfrm>
          <a:prstGeom prst="flowChartMerg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erge 23">
            <a:extLst>
              <a:ext uri="{FF2B5EF4-FFF2-40B4-BE49-F238E27FC236}">
                <a16:creationId xmlns:a16="http://schemas.microsoft.com/office/drawing/2014/main" id="{5BF51D41-70E6-4F0E-8A5B-5628C620B3AD}"/>
              </a:ext>
            </a:extLst>
          </p:cNvPr>
          <p:cNvSpPr/>
          <p:nvPr/>
        </p:nvSpPr>
        <p:spPr>
          <a:xfrm>
            <a:off x="611126" y="4708001"/>
            <a:ext cx="274320" cy="182880"/>
          </a:xfrm>
          <a:prstGeom prst="flowChartMerg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erge 24">
            <a:extLst>
              <a:ext uri="{FF2B5EF4-FFF2-40B4-BE49-F238E27FC236}">
                <a16:creationId xmlns:a16="http://schemas.microsoft.com/office/drawing/2014/main" id="{A1E812F3-9139-4D8C-8036-0C01BCEA69E3}"/>
              </a:ext>
            </a:extLst>
          </p:cNvPr>
          <p:cNvSpPr/>
          <p:nvPr/>
        </p:nvSpPr>
        <p:spPr>
          <a:xfrm>
            <a:off x="6893636" y="5661371"/>
            <a:ext cx="274320" cy="182880"/>
          </a:xfrm>
          <a:prstGeom prst="flowChartMerg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D42BAB0-E8E7-4193-B987-2DF6CDA8D1F6}"/>
              </a:ext>
            </a:extLst>
          </p:cNvPr>
          <p:cNvGrpSpPr/>
          <p:nvPr/>
        </p:nvGrpSpPr>
        <p:grpSpPr>
          <a:xfrm>
            <a:off x="544287" y="4548649"/>
            <a:ext cx="7625597" cy="1937738"/>
            <a:chOff x="544287" y="3491493"/>
            <a:chExt cx="7625597" cy="1937738"/>
          </a:xfrm>
        </p:grpSpPr>
        <p:cxnSp>
          <p:nvCxnSpPr>
            <p:cNvPr id="27" name="Straight Connector 26">
              <a:extLst>
                <a:ext uri="{FF2B5EF4-FFF2-40B4-BE49-F238E27FC236}">
                  <a16:creationId xmlns:a16="http://schemas.microsoft.com/office/drawing/2014/main" id="{8771D639-9BB1-4192-9DC6-F4F91C63D91F}"/>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C5539E5-36A9-406C-96B1-B9F369DB7B3C}"/>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4FE977-A8B4-43AC-8B20-2477E90C8420}"/>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7ED182-89EA-419B-835A-44674EFE8F01}"/>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EB2B11A-7434-4020-8C6C-25BF1DB5740A}"/>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B3F178-6970-4C66-BE34-F6286C1423D2}"/>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654537B-CB45-4975-9449-D6636B1C0DC9}"/>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3F1217-F462-4A83-B5BF-315B25D9C071}"/>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789F644-DA14-492C-9944-4EA88E522D1A}"/>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5BAACC-E887-4741-8A03-552E503F5D9A}"/>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1D943B-A97F-4262-BE8F-740521C83DEF}"/>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7DF41E-496B-40B4-A826-A0F5B3BEEBC5}"/>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9" name="Freeform: Shape 38">
            <a:extLst>
              <a:ext uri="{FF2B5EF4-FFF2-40B4-BE49-F238E27FC236}">
                <a16:creationId xmlns:a16="http://schemas.microsoft.com/office/drawing/2014/main" id="{173FD53F-75BE-4A24-884F-D5D83BDD0048}"/>
              </a:ext>
            </a:extLst>
          </p:cNvPr>
          <p:cNvSpPr/>
          <p:nvPr/>
        </p:nvSpPr>
        <p:spPr>
          <a:xfrm>
            <a:off x="513181" y="2693345"/>
            <a:ext cx="7656703" cy="2582431"/>
          </a:xfrm>
          <a:custGeom>
            <a:avLst/>
            <a:gdLst>
              <a:gd name="connsiteX0" fmla="*/ 0 w 7725747"/>
              <a:gd name="connsiteY0" fmla="*/ 257843 h 2417498"/>
              <a:gd name="connsiteX1" fmla="*/ 2015412 w 7725747"/>
              <a:gd name="connsiteY1" fmla="*/ 192529 h 2417498"/>
              <a:gd name="connsiteX2" fmla="*/ 4646645 w 7725747"/>
              <a:gd name="connsiteY2" fmla="*/ 2403884 h 2417498"/>
              <a:gd name="connsiteX3" fmla="*/ 6102220 w 7725747"/>
              <a:gd name="connsiteY3" fmla="*/ 1116259 h 2417498"/>
              <a:gd name="connsiteX4" fmla="*/ 7725747 w 7725747"/>
              <a:gd name="connsiteY4" fmla="*/ 938978 h 2417498"/>
              <a:gd name="connsiteX0" fmla="*/ 0 w 7725747"/>
              <a:gd name="connsiteY0" fmla="*/ 180820 h 2337190"/>
              <a:gd name="connsiteX1" fmla="*/ 2472612 w 7725747"/>
              <a:gd name="connsiteY1" fmla="*/ 246135 h 2337190"/>
              <a:gd name="connsiteX2" fmla="*/ 4646645 w 7725747"/>
              <a:gd name="connsiteY2" fmla="*/ 2326861 h 2337190"/>
              <a:gd name="connsiteX3" fmla="*/ 6102220 w 7725747"/>
              <a:gd name="connsiteY3" fmla="*/ 1039236 h 2337190"/>
              <a:gd name="connsiteX4" fmla="*/ 7725747 w 7725747"/>
              <a:gd name="connsiteY4" fmla="*/ 861955 h 2337190"/>
              <a:gd name="connsiteX0" fmla="*/ 0 w 7725747"/>
              <a:gd name="connsiteY0" fmla="*/ 168743 h 2353105"/>
              <a:gd name="connsiteX1" fmla="*/ 2472612 w 7725747"/>
              <a:gd name="connsiteY1" fmla="*/ 262050 h 2353105"/>
              <a:gd name="connsiteX2" fmla="*/ 4646645 w 7725747"/>
              <a:gd name="connsiteY2" fmla="*/ 2342776 h 2353105"/>
              <a:gd name="connsiteX3" fmla="*/ 6102220 w 7725747"/>
              <a:gd name="connsiteY3" fmla="*/ 1055151 h 2353105"/>
              <a:gd name="connsiteX4" fmla="*/ 7725747 w 7725747"/>
              <a:gd name="connsiteY4" fmla="*/ 877870 h 2353105"/>
              <a:gd name="connsiteX0" fmla="*/ 0 w 7725747"/>
              <a:gd name="connsiteY0" fmla="*/ 127686 h 2312048"/>
              <a:gd name="connsiteX1" fmla="*/ 2472612 w 7725747"/>
              <a:gd name="connsiteY1" fmla="*/ 220993 h 2312048"/>
              <a:gd name="connsiteX2" fmla="*/ 4646645 w 7725747"/>
              <a:gd name="connsiteY2" fmla="*/ 2301719 h 2312048"/>
              <a:gd name="connsiteX3" fmla="*/ 6102220 w 7725747"/>
              <a:gd name="connsiteY3" fmla="*/ 1014094 h 2312048"/>
              <a:gd name="connsiteX4" fmla="*/ 7725747 w 7725747"/>
              <a:gd name="connsiteY4" fmla="*/ 836813 h 2312048"/>
              <a:gd name="connsiteX0" fmla="*/ 0 w 7725747"/>
              <a:gd name="connsiteY0" fmla="*/ 33614 h 2212104"/>
              <a:gd name="connsiteX1" fmla="*/ 2696546 w 7725747"/>
              <a:gd name="connsiteY1" fmla="*/ 416170 h 2212104"/>
              <a:gd name="connsiteX2" fmla="*/ 4646645 w 7725747"/>
              <a:gd name="connsiteY2" fmla="*/ 2207647 h 2212104"/>
              <a:gd name="connsiteX3" fmla="*/ 6102220 w 7725747"/>
              <a:gd name="connsiteY3" fmla="*/ 920022 h 2212104"/>
              <a:gd name="connsiteX4" fmla="*/ 7725747 w 7725747"/>
              <a:gd name="connsiteY4" fmla="*/ 742741 h 2212104"/>
              <a:gd name="connsiteX0" fmla="*/ 0 w 7725747"/>
              <a:gd name="connsiteY0" fmla="*/ 33614 h 2216762"/>
              <a:gd name="connsiteX1" fmla="*/ 2696546 w 7725747"/>
              <a:gd name="connsiteY1" fmla="*/ 416170 h 2216762"/>
              <a:gd name="connsiteX2" fmla="*/ 4646645 w 7725747"/>
              <a:gd name="connsiteY2" fmla="*/ 2207647 h 2216762"/>
              <a:gd name="connsiteX3" fmla="*/ 6036906 w 7725747"/>
              <a:gd name="connsiteY3" fmla="*/ 1097304 h 2216762"/>
              <a:gd name="connsiteX4" fmla="*/ 7725747 w 7725747"/>
              <a:gd name="connsiteY4" fmla="*/ 742741 h 2216762"/>
              <a:gd name="connsiteX0" fmla="*/ 0 w 7725747"/>
              <a:gd name="connsiteY0" fmla="*/ 33614 h 2221006"/>
              <a:gd name="connsiteX1" fmla="*/ 2696546 w 7725747"/>
              <a:gd name="connsiteY1" fmla="*/ 416170 h 2221006"/>
              <a:gd name="connsiteX2" fmla="*/ 4646645 w 7725747"/>
              <a:gd name="connsiteY2" fmla="*/ 2207647 h 2221006"/>
              <a:gd name="connsiteX3" fmla="*/ 5989641 w 7725747"/>
              <a:gd name="connsiteY3" fmla="*/ 1209271 h 2221006"/>
              <a:gd name="connsiteX4" fmla="*/ 7725747 w 7725747"/>
              <a:gd name="connsiteY4" fmla="*/ 742741 h 2221006"/>
              <a:gd name="connsiteX0" fmla="*/ 0 w 7725747"/>
              <a:gd name="connsiteY0" fmla="*/ 33614 h 2217072"/>
              <a:gd name="connsiteX1" fmla="*/ 2696546 w 7725747"/>
              <a:gd name="connsiteY1" fmla="*/ 416170 h 2217072"/>
              <a:gd name="connsiteX2" fmla="*/ 4646645 w 7725747"/>
              <a:gd name="connsiteY2" fmla="*/ 2207647 h 2217072"/>
              <a:gd name="connsiteX3" fmla="*/ 6112533 w 7725747"/>
              <a:gd name="connsiteY3" fmla="*/ 1106635 h 2217072"/>
              <a:gd name="connsiteX4" fmla="*/ 7725747 w 7725747"/>
              <a:gd name="connsiteY4" fmla="*/ 742741 h 2217072"/>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4767"/>
              <a:gd name="connsiteX1" fmla="*/ 2696546 w 7725747"/>
              <a:gd name="connsiteY1" fmla="*/ 416170 h 2214767"/>
              <a:gd name="connsiteX2" fmla="*/ 4646645 w 7725747"/>
              <a:gd name="connsiteY2" fmla="*/ 2207647 h 2214767"/>
              <a:gd name="connsiteX3" fmla="*/ 6112533 w 7725747"/>
              <a:gd name="connsiteY3" fmla="*/ 1106635 h 2214767"/>
              <a:gd name="connsiteX4" fmla="*/ 7725747 w 7725747"/>
              <a:gd name="connsiteY4" fmla="*/ 742741 h 2214767"/>
              <a:gd name="connsiteX0" fmla="*/ 0 w 7725747"/>
              <a:gd name="connsiteY0" fmla="*/ 25206 h 2305419"/>
              <a:gd name="connsiteX1" fmla="*/ 2696546 w 7725747"/>
              <a:gd name="connsiteY1" fmla="*/ 506822 h 2305419"/>
              <a:gd name="connsiteX2" fmla="*/ 4646645 w 7725747"/>
              <a:gd name="connsiteY2" fmla="*/ 2298299 h 2305419"/>
              <a:gd name="connsiteX3" fmla="*/ 6112533 w 7725747"/>
              <a:gd name="connsiteY3" fmla="*/ 1197287 h 2305419"/>
              <a:gd name="connsiteX4" fmla="*/ 7725747 w 7725747"/>
              <a:gd name="connsiteY4" fmla="*/ 833393 h 2305419"/>
              <a:gd name="connsiteX0" fmla="*/ 0 w 7725747"/>
              <a:gd name="connsiteY0" fmla="*/ 0 h 2280213"/>
              <a:gd name="connsiteX1" fmla="*/ 2696546 w 7725747"/>
              <a:gd name="connsiteY1" fmla="*/ 481616 h 2280213"/>
              <a:gd name="connsiteX2" fmla="*/ 4646645 w 7725747"/>
              <a:gd name="connsiteY2" fmla="*/ 2273093 h 2280213"/>
              <a:gd name="connsiteX3" fmla="*/ 6112533 w 7725747"/>
              <a:gd name="connsiteY3" fmla="*/ 1172081 h 2280213"/>
              <a:gd name="connsiteX4" fmla="*/ 7725747 w 7725747"/>
              <a:gd name="connsiteY4" fmla="*/ 808187 h 2280213"/>
              <a:gd name="connsiteX0" fmla="*/ 0 w 7725747"/>
              <a:gd name="connsiteY0" fmla="*/ 2683 h 2282896"/>
              <a:gd name="connsiteX1" fmla="*/ 2696546 w 7725747"/>
              <a:gd name="connsiteY1" fmla="*/ 484299 h 2282896"/>
              <a:gd name="connsiteX2" fmla="*/ 4646645 w 7725747"/>
              <a:gd name="connsiteY2" fmla="*/ 2275776 h 2282896"/>
              <a:gd name="connsiteX3" fmla="*/ 6112533 w 7725747"/>
              <a:gd name="connsiteY3" fmla="*/ 1174764 h 2282896"/>
              <a:gd name="connsiteX4" fmla="*/ 7725747 w 7725747"/>
              <a:gd name="connsiteY4" fmla="*/ 810870 h 2282896"/>
              <a:gd name="connsiteX0" fmla="*/ 0 w 7725747"/>
              <a:gd name="connsiteY0" fmla="*/ 2683 h 2295992"/>
              <a:gd name="connsiteX1" fmla="*/ 2696546 w 7725747"/>
              <a:gd name="connsiteY1" fmla="*/ 484299 h 2295992"/>
              <a:gd name="connsiteX2" fmla="*/ 4646645 w 7725747"/>
              <a:gd name="connsiteY2" fmla="*/ 2275776 h 2295992"/>
              <a:gd name="connsiteX3" fmla="*/ 6112533 w 7725747"/>
              <a:gd name="connsiteY3" fmla="*/ 1174764 h 2295992"/>
              <a:gd name="connsiteX4" fmla="*/ 7725747 w 7725747"/>
              <a:gd name="connsiteY4" fmla="*/ 810870 h 2295992"/>
              <a:gd name="connsiteX0" fmla="*/ 0 w 7725747"/>
              <a:gd name="connsiteY0" fmla="*/ 2683 h 2294001"/>
              <a:gd name="connsiteX1" fmla="*/ 2696546 w 7725747"/>
              <a:gd name="connsiteY1" fmla="*/ 484299 h 2294001"/>
              <a:gd name="connsiteX2" fmla="*/ 4646645 w 7725747"/>
              <a:gd name="connsiteY2" fmla="*/ 2275776 h 2294001"/>
              <a:gd name="connsiteX3" fmla="*/ 5865491 w 7725747"/>
              <a:gd name="connsiteY3" fmla="*/ 1289064 h 2294001"/>
              <a:gd name="connsiteX4" fmla="*/ 7725747 w 7725747"/>
              <a:gd name="connsiteY4" fmla="*/ 810870 h 2294001"/>
              <a:gd name="connsiteX0" fmla="*/ 0 w 7725747"/>
              <a:gd name="connsiteY0" fmla="*/ 2683 h 2322282"/>
              <a:gd name="connsiteX1" fmla="*/ 2696546 w 7725747"/>
              <a:gd name="connsiteY1" fmla="*/ 484299 h 2322282"/>
              <a:gd name="connsiteX2" fmla="*/ 4646645 w 7725747"/>
              <a:gd name="connsiteY2" fmla="*/ 2275776 h 2322282"/>
              <a:gd name="connsiteX3" fmla="*/ 5865491 w 7725747"/>
              <a:gd name="connsiteY3" fmla="*/ 1289064 h 2322282"/>
              <a:gd name="connsiteX4" fmla="*/ 7725747 w 7725747"/>
              <a:gd name="connsiteY4" fmla="*/ 810870 h 2322282"/>
              <a:gd name="connsiteX0" fmla="*/ 0 w 7725747"/>
              <a:gd name="connsiteY0" fmla="*/ 2683 h 2304907"/>
              <a:gd name="connsiteX1" fmla="*/ 2696546 w 7725747"/>
              <a:gd name="connsiteY1" fmla="*/ 484299 h 2304907"/>
              <a:gd name="connsiteX2" fmla="*/ 4646645 w 7725747"/>
              <a:gd name="connsiteY2" fmla="*/ 2275776 h 2304907"/>
              <a:gd name="connsiteX3" fmla="*/ 5865491 w 7725747"/>
              <a:gd name="connsiteY3" fmla="*/ 1289064 h 2304907"/>
              <a:gd name="connsiteX4" fmla="*/ 7725747 w 7725747"/>
              <a:gd name="connsiteY4" fmla="*/ 810870 h 2304907"/>
              <a:gd name="connsiteX0" fmla="*/ 0 w 7725747"/>
              <a:gd name="connsiteY0" fmla="*/ 2683 h 2295481"/>
              <a:gd name="connsiteX1" fmla="*/ 2696546 w 7725747"/>
              <a:gd name="connsiteY1" fmla="*/ 484299 h 2295481"/>
              <a:gd name="connsiteX2" fmla="*/ 4646645 w 7725747"/>
              <a:gd name="connsiteY2" fmla="*/ 2275776 h 2295481"/>
              <a:gd name="connsiteX3" fmla="*/ 5865491 w 7725747"/>
              <a:gd name="connsiteY3" fmla="*/ 1289064 h 2295481"/>
              <a:gd name="connsiteX4" fmla="*/ 7725747 w 7725747"/>
              <a:gd name="connsiteY4" fmla="*/ 810870 h 2295481"/>
              <a:gd name="connsiteX0" fmla="*/ 0 w 7725747"/>
              <a:gd name="connsiteY0" fmla="*/ 2683 h 2285616"/>
              <a:gd name="connsiteX1" fmla="*/ 2696546 w 7725747"/>
              <a:gd name="connsiteY1" fmla="*/ 484299 h 2285616"/>
              <a:gd name="connsiteX2" fmla="*/ 4646645 w 7725747"/>
              <a:gd name="connsiteY2" fmla="*/ 2275776 h 2285616"/>
              <a:gd name="connsiteX3" fmla="*/ 5865491 w 7725747"/>
              <a:gd name="connsiteY3" fmla="*/ 1289064 h 2285616"/>
              <a:gd name="connsiteX4" fmla="*/ 7725747 w 7725747"/>
              <a:gd name="connsiteY4" fmla="*/ 810870 h 2285616"/>
              <a:gd name="connsiteX0" fmla="*/ 0 w 7725747"/>
              <a:gd name="connsiteY0" fmla="*/ 2811 h 2285788"/>
              <a:gd name="connsiteX1" fmla="*/ 2696546 w 7725747"/>
              <a:gd name="connsiteY1" fmla="*/ 484427 h 2285788"/>
              <a:gd name="connsiteX2" fmla="*/ 4646645 w 7725747"/>
              <a:gd name="connsiteY2" fmla="*/ 2275904 h 2285788"/>
              <a:gd name="connsiteX3" fmla="*/ 5865491 w 7725747"/>
              <a:gd name="connsiteY3" fmla="*/ 1289192 h 2285788"/>
              <a:gd name="connsiteX4" fmla="*/ 7725747 w 7725747"/>
              <a:gd name="connsiteY4" fmla="*/ 810998 h 2285788"/>
              <a:gd name="connsiteX0" fmla="*/ 0 w 7725747"/>
              <a:gd name="connsiteY0" fmla="*/ 1652 h 2289067"/>
              <a:gd name="connsiteX1" fmla="*/ 2766026 w 7725747"/>
              <a:gd name="connsiteY1" fmla="*/ 589948 h 2289067"/>
              <a:gd name="connsiteX2" fmla="*/ 4646645 w 7725747"/>
              <a:gd name="connsiteY2" fmla="*/ 2274745 h 2289067"/>
              <a:gd name="connsiteX3" fmla="*/ 5865491 w 7725747"/>
              <a:gd name="connsiteY3" fmla="*/ 1288033 h 2289067"/>
              <a:gd name="connsiteX4" fmla="*/ 7725747 w 7725747"/>
              <a:gd name="connsiteY4" fmla="*/ 809839 h 2289067"/>
              <a:gd name="connsiteX0" fmla="*/ 0 w 7725747"/>
              <a:gd name="connsiteY0" fmla="*/ 1652 h 2279564"/>
              <a:gd name="connsiteX1" fmla="*/ 2766026 w 7725747"/>
              <a:gd name="connsiteY1" fmla="*/ 589948 h 2279564"/>
              <a:gd name="connsiteX2" fmla="*/ 4646645 w 7725747"/>
              <a:gd name="connsiteY2" fmla="*/ 2274745 h 2279564"/>
              <a:gd name="connsiteX3" fmla="*/ 5865491 w 7725747"/>
              <a:gd name="connsiteY3" fmla="*/ 1288033 h 2279564"/>
              <a:gd name="connsiteX4" fmla="*/ 7725747 w 7725747"/>
              <a:gd name="connsiteY4" fmla="*/ 809839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79444"/>
              <a:gd name="connsiteX1" fmla="*/ 2766026 w 7744653"/>
              <a:gd name="connsiteY1" fmla="*/ 589948 h 2279444"/>
              <a:gd name="connsiteX2" fmla="*/ 4646645 w 7744653"/>
              <a:gd name="connsiteY2" fmla="*/ 2274745 h 2279444"/>
              <a:gd name="connsiteX3" fmla="*/ 5534631 w 7744653"/>
              <a:gd name="connsiteY3" fmla="*/ 1493306 h 2279444"/>
              <a:gd name="connsiteX4" fmla="*/ 7744653 w 7744653"/>
              <a:gd name="connsiteY4" fmla="*/ 1164402 h 2279444"/>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164402 h 2310038"/>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304361 h 2310038"/>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304361 h 2276636"/>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444321 h 2276636"/>
              <a:gd name="connsiteX0" fmla="*/ 0 w 7744653"/>
              <a:gd name="connsiteY0" fmla="*/ 1652 h 2321619"/>
              <a:gd name="connsiteX1" fmla="*/ 2766026 w 7744653"/>
              <a:gd name="connsiteY1" fmla="*/ 589948 h 2321619"/>
              <a:gd name="connsiteX2" fmla="*/ 4646645 w 7744653"/>
              <a:gd name="connsiteY2" fmla="*/ 2274745 h 2321619"/>
              <a:gd name="connsiteX3" fmla="*/ 5657522 w 7744653"/>
              <a:gd name="connsiteY3" fmla="*/ 1791885 h 2321619"/>
              <a:gd name="connsiteX4" fmla="*/ 7744653 w 7744653"/>
              <a:gd name="connsiteY4" fmla="*/ 1444321 h 2321619"/>
              <a:gd name="connsiteX0" fmla="*/ 0 w 7744653"/>
              <a:gd name="connsiteY0" fmla="*/ 1652 h 2295144"/>
              <a:gd name="connsiteX1" fmla="*/ 2766026 w 7744653"/>
              <a:gd name="connsiteY1" fmla="*/ 589948 h 2295144"/>
              <a:gd name="connsiteX2" fmla="*/ 4646645 w 7744653"/>
              <a:gd name="connsiteY2" fmla="*/ 2274745 h 2295144"/>
              <a:gd name="connsiteX3" fmla="*/ 5657522 w 7744653"/>
              <a:gd name="connsiteY3" fmla="*/ 1791885 h 2295144"/>
              <a:gd name="connsiteX4" fmla="*/ 7744653 w 7744653"/>
              <a:gd name="connsiteY4" fmla="*/ 1444321 h 2295144"/>
              <a:gd name="connsiteX0" fmla="*/ 0 w 7744653"/>
              <a:gd name="connsiteY0" fmla="*/ 1652 h 2274792"/>
              <a:gd name="connsiteX1" fmla="*/ 2766026 w 7744653"/>
              <a:gd name="connsiteY1" fmla="*/ 589948 h 2274792"/>
              <a:gd name="connsiteX2" fmla="*/ 4646645 w 7744653"/>
              <a:gd name="connsiteY2" fmla="*/ 2274745 h 2274792"/>
              <a:gd name="connsiteX3" fmla="*/ 5657522 w 7744653"/>
              <a:gd name="connsiteY3" fmla="*/ 1791885 h 2274792"/>
              <a:gd name="connsiteX4" fmla="*/ 7744653 w 7744653"/>
              <a:gd name="connsiteY4" fmla="*/ 1444321 h 2274792"/>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04 h 2320388"/>
              <a:gd name="connsiteX1" fmla="*/ 2766026 w 7744653"/>
              <a:gd name="connsiteY1" fmla="*/ 589900 h 2320388"/>
              <a:gd name="connsiteX2" fmla="*/ 4646645 w 7744653"/>
              <a:gd name="connsiteY2" fmla="*/ 2274697 h 2320388"/>
              <a:gd name="connsiteX3" fmla="*/ 5572444 w 7744653"/>
              <a:gd name="connsiteY3" fmla="*/ 1782506 h 2320388"/>
              <a:gd name="connsiteX4" fmla="*/ 7744653 w 7744653"/>
              <a:gd name="connsiteY4" fmla="*/ 1444273 h 2320388"/>
              <a:gd name="connsiteX0" fmla="*/ 0 w 7744653"/>
              <a:gd name="connsiteY0" fmla="*/ 1604 h 2282342"/>
              <a:gd name="connsiteX1" fmla="*/ 2766026 w 7744653"/>
              <a:gd name="connsiteY1" fmla="*/ 589900 h 2282342"/>
              <a:gd name="connsiteX2" fmla="*/ 4646645 w 7744653"/>
              <a:gd name="connsiteY2" fmla="*/ 2274697 h 2282342"/>
              <a:gd name="connsiteX3" fmla="*/ 5572444 w 7744653"/>
              <a:gd name="connsiteY3" fmla="*/ 1782506 h 2282342"/>
              <a:gd name="connsiteX4" fmla="*/ 7744653 w 7744653"/>
              <a:gd name="connsiteY4" fmla="*/ 1444273 h 2282342"/>
              <a:gd name="connsiteX0" fmla="*/ 0 w 7744653"/>
              <a:gd name="connsiteY0" fmla="*/ 1604 h 2319414"/>
              <a:gd name="connsiteX1" fmla="*/ 2766026 w 7744653"/>
              <a:gd name="connsiteY1" fmla="*/ 589900 h 2319414"/>
              <a:gd name="connsiteX2" fmla="*/ 4646645 w 7744653"/>
              <a:gd name="connsiteY2" fmla="*/ 2274697 h 2319414"/>
              <a:gd name="connsiteX3" fmla="*/ 5402288 w 7744653"/>
              <a:gd name="connsiteY3" fmla="*/ 1774655 h 2319414"/>
              <a:gd name="connsiteX4" fmla="*/ 7744653 w 7744653"/>
              <a:gd name="connsiteY4" fmla="*/ 1444273 h 2319414"/>
              <a:gd name="connsiteX0" fmla="*/ 0 w 7744653"/>
              <a:gd name="connsiteY0" fmla="*/ 1589 h 2304773"/>
              <a:gd name="connsiteX1" fmla="*/ 2766026 w 7744653"/>
              <a:gd name="connsiteY1" fmla="*/ 589885 h 2304773"/>
              <a:gd name="connsiteX2" fmla="*/ 4429223 w 7744653"/>
              <a:gd name="connsiteY2" fmla="*/ 2258982 h 2304773"/>
              <a:gd name="connsiteX3" fmla="*/ 5402288 w 7744653"/>
              <a:gd name="connsiteY3" fmla="*/ 1774640 h 2304773"/>
              <a:gd name="connsiteX4" fmla="*/ 7744653 w 7744653"/>
              <a:gd name="connsiteY4" fmla="*/ 1444258 h 2304773"/>
              <a:gd name="connsiteX0" fmla="*/ 0 w 7744653"/>
              <a:gd name="connsiteY0" fmla="*/ 1589 h 2282300"/>
              <a:gd name="connsiteX1" fmla="*/ 2766026 w 7744653"/>
              <a:gd name="connsiteY1" fmla="*/ 589885 h 2282300"/>
              <a:gd name="connsiteX2" fmla="*/ 4429223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82300"/>
              <a:gd name="connsiteX1" fmla="*/ 2766026 w 7744653"/>
              <a:gd name="connsiteY1" fmla="*/ 589885 h 2282300"/>
              <a:gd name="connsiteX2" fmla="*/ 4429224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64973"/>
              <a:gd name="connsiteX1" fmla="*/ 2766026 w 7744653"/>
              <a:gd name="connsiteY1" fmla="*/ 589885 h 2264973"/>
              <a:gd name="connsiteX2" fmla="*/ 4429224 w 7744653"/>
              <a:gd name="connsiteY2" fmla="*/ 2258982 h 2264973"/>
              <a:gd name="connsiteX3" fmla="*/ 5402288 w 7744653"/>
              <a:gd name="connsiteY3" fmla="*/ 1774640 h 2264973"/>
              <a:gd name="connsiteX4" fmla="*/ 7744653 w 7744653"/>
              <a:gd name="connsiteY4" fmla="*/ 1444258 h 22649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3761"/>
              <a:gd name="connsiteX1" fmla="*/ 2766026 w 7744653"/>
              <a:gd name="connsiteY1" fmla="*/ 589885 h 2303761"/>
              <a:gd name="connsiteX2" fmla="*/ 4429224 w 7744653"/>
              <a:gd name="connsiteY2" fmla="*/ 2258982 h 2303761"/>
              <a:gd name="connsiteX3" fmla="*/ 5402289 w 7744653"/>
              <a:gd name="connsiteY3" fmla="*/ 1774640 h 2303761"/>
              <a:gd name="connsiteX4" fmla="*/ 7744653 w 7744653"/>
              <a:gd name="connsiteY4" fmla="*/ 1444258 h 2303761"/>
              <a:gd name="connsiteX0" fmla="*/ 0 w 7744653"/>
              <a:gd name="connsiteY0" fmla="*/ 1589 h 2267841"/>
              <a:gd name="connsiteX1" fmla="*/ 2766026 w 7744653"/>
              <a:gd name="connsiteY1" fmla="*/ 589885 h 2267841"/>
              <a:gd name="connsiteX2" fmla="*/ 4429224 w 7744653"/>
              <a:gd name="connsiteY2" fmla="*/ 2258982 h 2267841"/>
              <a:gd name="connsiteX3" fmla="*/ 5402289 w 7744653"/>
              <a:gd name="connsiteY3" fmla="*/ 1774640 h 2267841"/>
              <a:gd name="connsiteX4" fmla="*/ 7744653 w 7744653"/>
              <a:gd name="connsiteY4" fmla="*/ 1444258 h 2267841"/>
              <a:gd name="connsiteX0" fmla="*/ 0 w 7744653"/>
              <a:gd name="connsiteY0" fmla="*/ 1536 h 2214088"/>
              <a:gd name="connsiteX1" fmla="*/ 2766026 w 7744653"/>
              <a:gd name="connsiteY1" fmla="*/ 589832 h 2214088"/>
              <a:gd name="connsiteX2" fmla="*/ 4088911 w 7744653"/>
              <a:gd name="connsiteY2" fmla="*/ 2203978 h 2214088"/>
              <a:gd name="connsiteX3" fmla="*/ 5402289 w 7744653"/>
              <a:gd name="connsiteY3" fmla="*/ 1774587 h 2214088"/>
              <a:gd name="connsiteX4" fmla="*/ 7744653 w 7744653"/>
              <a:gd name="connsiteY4" fmla="*/ 1444205 h 2214088"/>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20085"/>
              <a:gd name="connsiteX1" fmla="*/ 2766026 w 7744653"/>
              <a:gd name="connsiteY1" fmla="*/ 589832 h 2220085"/>
              <a:gd name="connsiteX2" fmla="*/ 4088911 w 7744653"/>
              <a:gd name="connsiteY2" fmla="*/ 2203978 h 2220085"/>
              <a:gd name="connsiteX3" fmla="*/ 5402290 w 7744653"/>
              <a:gd name="connsiteY3" fmla="*/ 1774587 h 2220085"/>
              <a:gd name="connsiteX4" fmla="*/ 7744653 w 7744653"/>
              <a:gd name="connsiteY4" fmla="*/ 1444205 h 2220085"/>
              <a:gd name="connsiteX0" fmla="*/ 0 w 7744653"/>
              <a:gd name="connsiteY0" fmla="*/ 1536 h 2258506"/>
              <a:gd name="connsiteX1" fmla="*/ 2766026 w 7744653"/>
              <a:gd name="connsiteY1" fmla="*/ 589832 h 2258506"/>
              <a:gd name="connsiteX2" fmla="*/ 4088911 w 7744653"/>
              <a:gd name="connsiteY2" fmla="*/ 2203978 h 2258506"/>
              <a:gd name="connsiteX3" fmla="*/ 5080883 w 7744653"/>
              <a:gd name="connsiteY3" fmla="*/ 1813838 h 2258506"/>
              <a:gd name="connsiteX4" fmla="*/ 7744653 w 7744653"/>
              <a:gd name="connsiteY4" fmla="*/ 1444205 h 2258506"/>
              <a:gd name="connsiteX0" fmla="*/ 0 w 7744653"/>
              <a:gd name="connsiteY0" fmla="*/ 1507 h 2230136"/>
              <a:gd name="connsiteX1" fmla="*/ 2766026 w 7744653"/>
              <a:gd name="connsiteY1" fmla="*/ 589803 h 2230136"/>
              <a:gd name="connsiteX2" fmla="*/ 4155084 w 7744653"/>
              <a:gd name="connsiteY2" fmla="*/ 2172549 h 2230136"/>
              <a:gd name="connsiteX3" fmla="*/ 5080883 w 7744653"/>
              <a:gd name="connsiteY3" fmla="*/ 1813809 h 2230136"/>
              <a:gd name="connsiteX4" fmla="*/ 7744653 w 7744653"/>
              <a:gd name="connsiteY4" fmla="*/ 1444176 h 2230136"/>
              <a:gd name="connsiteX0" fmla="*/ 0 w 7744653"/>
              <a:gd name="connsiteY0" fmla="*/ 1507 h 2196349"/>
              <a:gd name="connsiteX1" fmla="*/ 2766026 w 7744653"/>
              <a:gd name="connsiteY1" fmla="*/ 589803 h 2196349"/>
              <a:gd name="connsiteX2" fmla="*/ 4155084 w 7744653"/>
              <a:gd name="connsiteY2" fmla="*/ 2172549 h 2196349"/>
              <a:gd name="connsiteX3" fmla="*/ 5080883 w 7744653"/>
              <a:gd name="connsiteY3" fmla="*/ 1813809 h 2196349"/>
              <a:gd name="connsiteX4" fmla="*/ 7744653 w 7744653"/>
              <a:gd name="connsiteY4" fmla="*/ 1444176 h 2196349"/>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191106"/>
              <a:gd name="connsiteX1" fmla="*/ 2766026 w 7744653"/>
              <a:gd name="connsiteY1" fmla="*/ 589803 h 2191106"/>
              <a:gd name="connsiteX2" fmla="*/ 4155084 w 7744653"/>
              <a:gd name="connsiteY2" fmla="*/ 2172549 h 2191106"/>
              <a:gd name="connsiteX3" fmla="*/ 7744653 w 7744653"/>
              <a:gd name="connsiteY3" fmla="*/ 1444176 h 2191106"/>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77754"/>
              <a:gd name="connsiteX1" fmla="*/ 2766026 w 7744653"/>
              <a:gd name="connsiteY1" fmla="*/ 589803 h 2177754"/>
              <a:gd name="connsiteX2" fmla="*/ 4155084 w 7744653"/>
              <a:gd name="connsiteY2" fmla="*/ 2172549 h 2177754"/>
              <a:gd name="connsiteX3" fmla="*/ 7744653 w 7744653"/>
              <a:gd name="connsiteY3" fmla="*/ 1444176 h 2177754"/>
              <a:gd name="connsiteX0" fmla="*/ 0 w 7744653"/>
              <a:gd name="connsiteY0" fmla="*/ 1507 h 2173989"/>
              <a:gd name="connsiteX1" fmla="*/ 2766026 w 7744653"/>
              <a:gd name="connsiteY1" fmla="*/ 589803 h 2173989"/>
              <a:gd name="connsiteX2" fmla="*/ 4155084 w 7744653"/>
              <a:gd name="connsiteY2" fmla="*/ 2172549 h 2173989"/>
              <a:gd name="connsiteX3" fmla="*/ 7744653 w 7744653"/>
              <a:gd name="connsiteY3" fmla="*/ 1444176 h 2173989"/>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72677"/>
              <a:gd name="connsiteX1" fmla="*/ 2766026 w 7744653"/>
              <a:gd name="connsiteY1" fmla="*/ 589803 h 2172677"/>
              <a:gd name="connsiteX2" fmla="*/ 4155084 w 7744653"/>
              <a:gd name="connsiteY2" fmla="*/ 2172549 h 2172677"/>
              <a:gd name="connsiteX3" fmla="*/ 7744653 w 7744653"/>
              <a:gd name="connsiteY3" fmla="*/ 1444176 h 2172677"/>
            </a:gdLst>
            <a:ahLst/>
            <a:cxnLst>
              <a:cxn ang="0">
                <a:pos x="connsiteX0" y="connsiteY0"/>
              </a:cxn>
              <a:cxn ang="0">
                <a:pos x="connsiteX1" y="connsiteY1"/>
              </a:cxn>
              <a:cxn ang="0">
                <a:pos x="connsiteX2" y="connsiteY2"/>
              </a:cxn>
              <a:cxn ang="0">
                <a:pos x="connsiteX3" y="connsiteY3"/>
              </a:cxn>
            </a:cxnLst>
            <a:rect l="l" t="t" r="r" b="b"/>
            <a:pathLst>
              <a:path w="7744653" h="2172677">
                <a:moveTo>
                  <a:pt x="0" y="1507"/>
                </a:moveTo>
                <a:cubicBezTo>
                  <a:pt x="905286" y="-21819"/>
                  <a:pt x="2073512" y="227963"/>
                  <a:pt x="2766026" y="589803"/>
                </a:cubicBezTo>
                <a:cubicBezTo>
                  <a:pt x="3458540" y="951643"/>
                  <a:pt x="4119377" y="2187155"/>
                  <a:pt x="4155084" y="2172549"/>
                </a:cubicBezTo>
                <a:cubicBezTo>
                  <a:pt x="4190791" y="2157943"/>
                  <a:pt x="5040021" y="1486019"/>
                  <a:pt x="7744653" y="144417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513F71B-A11C-4733-AF56-E631362FEFD3}"/>
              </a:ext>
            </a:extLst>
          </p:cNvPr>
          <p:cNvSpPr/>
          <p:nvPr/>
        </p:nvSpPr>
        <p:spPr>
          <a:xfrm>
            <a:off x="4570793" y="5619605"/>
            <a:ext cx="91440" cy="9144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3EB8F6B-CFA2-478A-B798-FD65B97CBAFD}"/>
              </a:ext>
            </a:extLst>
          </p:cNvPr>
          <p:cNvSpPr txBox="1"/>
          <p:nvPr/>
        </p:nvSpPr>
        <p:spPr>
          <a:xfrm>
            <a:off x="4498108" y="6588890"/>
            <a:ext cx="695555" cy="369332"/>
          </a:xfrm>
          <a:prstGeom prst="rect">
            <a:avLst/>
          </a:prstGeom>
          <a:noFill/>
        </p:spPr>
        <p:txBody>
          <a:bodyPr wrap="square" rtlCol="0">
            <a:spAutoFit/>
          </a:bodyPr>
          <a:lstStyle/>
          <a:p>
            <a:pPr algn="l" rtl="0"/>
            <a:r>
              <a:rPr lang="en-US" dirty="0"/>
              <a:t>19</a:t>
            </a:r>
          </a:p>
        </p:txBody>
      </p:sp>
      <p:grpSp>
        <p:nvGrpSpPr>
          <p:cNvPr id="9" name="Group 8">
            <a:extLst>
              <a:ext uri="{FF2B5EF4-FFF2-40B4-BE49-F238E27FC236}">
                <a16:creationId xmlns:a16="http://schemas.microsoft.com/office/drawing/2014/main" id="{EAB2CC66-7041-4890-B5B2-3FDE21485591}"/>
              </a:ext>
            </a:extLst>
          </p:cNvPr>
          <p:cNvGrpSpPr/>
          <p:nvPr/>
        </p:nvGrpSpPr>
        <p:grpSpPr>
          <a:xfrm>
            <a:off x="4587755" y="4826486"/>
            <a:ext cx="1837977" cy="269825"/>
            <a:chOff x="4569093" y="4562438"/>
            <a:chExt cx="1837977" cy="269825"/>
          </a:xfrm>
        </p:grpSpPr>
        <p:sp>
          <p:nvSpPr>
            <p:cNvPr id="7" name="Arc 6">
              <a:extLst>
                <a:ext uri="{FF2B5EF4-FFF2-40B4-BE49-F238E27FC236}">
                  <a16:creationId xmlns:a16="http://schemas.microsoft.com/office/drawing/2014/main" id="{BA237EAD-FC5B-4CD9-B874-3122C27A5148}"/>
                </a:ext>
              </a:extLst>
            </p:cNvPr>
            <p:cNvSpPr/>
            <p:nvPr/>
          </p:nvSpPr>
          <p:spPr>
            <a:xfrm rot="20333514">
              <a:off x="4569093" y="4568180"/>
              <a:ext cx="1825595" cy="264083"/>
            </a:xfrm>
            <a:prstGeom prst="arc">
              <a:avLst>
                <a:gd name="adj1" fmla="val 4130754"/>
                <a:gd name="adj2" fmla="val 16223043"/>
              </a:avLst>
            </a:prstGeom>
            <a:noFill/>
            <a:ln w="38100">
              <a:solidFill>
                <a:schemeClr val="accent1"/>
              </a:solidFill>
              <a:headEnd type="stealth"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c 39">
              <a:extLst>
                <a:ext uri="{FF2B5EF4-FFF2-40B4-BE49-F238E27FC236}">
                  <a16:creationId xmlns:a16="http://schemas.microsoft.com/office/drawing/2014/main" id="{64493B29-8B09-438E-A724-C73B69ED2430}"/>
                </a:ext>
              </a:extLst>
            </p:cNvPr>
            <p:cNvSpPr/>
            <p:nvPr/>
          </p:nvSpPr>
          <p:spPr>
            <a:xfrm rot="20333514">
              <a:off x="4581475" y="4562438"/>
              <a:ext cx="1825595" cy="264083"/>
            </a:xfrm>
            <a:prstGeom prst="arc">
              <a:avLst>
                <a:gd name="adj1" fmla="val 16200000"/>
                <a:gd name="adj2" fmla="val 4927140"/>
              </a:avLst>
            </a:prstGeom>
            <a:noFill/>
            <a:ln w="38100">
              <a:solidFill>
                <a:schemeClr val="accent1"/>
              </a:solidFill>
              <a:headEnd type="stealth"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Callout: Bent Line with No Border 41">
            <a:extLst>
              <a:ext uri="{FF2B5EF4-FFF2-40B4-BE49-F238E27FC236}">
                <a16:creationId xmlns:a16="http://schemas.microsoft.com/office/drawing/2014/main" id="{19BF4ADF-FC70-4538-9DA9-50EB744B085F}"/>
              </a:ext>
            </a:extLst>
          </p:cNvPr>
          <p:cNvSpPr/>
          <p:nvPr/>
        </p:nvSpPr>
        <p:spPr>
          <a:xfrm>
            <a:off x="4341532" y="3359013"/>
            <a:ext cx="1798207" cy="379936"/>
          </a:xfrm>
          <a:prstGeom prst="callout2">
            <a:avLst>
              <a:gd name="adj1" fmla="val 104704"/>
              <a:gd name="adj2" fmla="val 77217"/>
              <a:gd name="adj3" fmla="val 104704"/>
              <a:gd name="adj4" fmla="val 23208"/>
              <a:gd name="adj5" fmla="val 355628"/>
              <a:gd name="adj6" fmla="val 53007"/>
            </a:avLst>
          </a:pr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b="1" dirty="0">
                <a:solidFill>
                  <a:srgbClr val="000000"/>
                </a:solidFill>
                <a:latin typeface="Times New Roman" panose="02020603050405020304" pitchFamily="18" charset="0"/>
                <a:cs typeface="Times New Roman" panose="02020603050405020304" pitchFamily="18" charset="0"/>
              </a:rPr>
              <a:t>Hydraulic Jump</a:t>
            </a:r>
            <a:endParaRPr lang="en-US" b="1" dirty="0"/>
          </a:p>
        </p:txBody>
      </p:sp>
    </p:spTree>
    <p:extLst>
      <p:ext uri="{BB962C8B-B14F-4D97-AF65-F5344CB8AC3E}">
        <p14:creationId xmlns:p14="http://schemas.microsoft.com/office/powerpoint/2010/main" val="72437419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E99E2396-0D13-40F3-939D-7907531B9E78}"/>
              </a:ext>
            </a:extLst>
          </p:cNvPr>
          <p:cNvGrpSpPr/>
          <p:nvPr/>
        </p:nvGrpSpPr>
        <p:grpSpPr>
          <a:xfrm>
            <a:off x="544287" y="3491497"/>
            <a:ext cx="7625597" cy="3274504"/>
            <a:chOff x="544287" y="3491493"/>
            <a:chExt cx="7625597" cy="3274504"/>
          </a:xfrm>
        </p:grpSpPr>
        <p:cxnSp>
          <p:nvCxnSpPr>
            <p:cNvPr id="44" name="Straight Connector 43">
              <a:extLst>
                <a:ext uri="{FF2B5EF4-FFF2-40B4-BE49-F238E27FC236}">
                  <a16:creationId xmlns:a16="http://schemas.microsoft.com/office/drawing/2014/main" id="{87FE5922-5B15-4965-98EB-67B8E78B2B91}"/>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ED8FA86-DEFC-480F-BF71-0EF0C801BD84}"/>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40CD32A-2FBF-4CF5-9065-3112E701158A}"/>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F0B656F-706F-4AC1-8C0E-9879E3DA62EC}"/>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5AAF6A-C3D6-4431-ACB4-ED94C8E24144}"/>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80CF57C-A0F0-493F-A93A-54F607B7C4F9}"/>
                </a:ext>
              </a:extLst>
            </p:cNvPr>
            <p:cNvCxnSpPr>
              <a:cxnSpLocks/>
            </p:cNvCxnSpPr>
            <p:nvPr/>
          </p:nvCxnSpPr>
          <p:spPr>
            <a:xfrm rot="5400000">
              <a:off x="100062" y="485339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16:creationId xmlns:a16="http://schemas.microsoft.com/office/drawing/2014/main" id="{A3464AD3-89B8-4960-B085-9C8EE4C2531D}"/>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0413CF-0744-44E9-9793-55AE828855E8}"/>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92027F-3B1F-44D0-BE23-9CE2BAC86D8C}"/>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99F2FD-083E-4ABD-A0AE-86EF5CD7B80B}"/>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DD4D7BA-40B1-4E3D-8481-AD6A40EE3EC6}"/>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FD6047-DBC0-4DA3-9448-0947B0643B45}"/>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CA74772-4365-472C-86A0-28D32AB840B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AF557C6-9F77-46FD-B0C0-C61A1BA40157}"/>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a:extLst>
                <a:ext uri="{FF2B5EF4-FFF2-40B4-BE49-F238E27FC236}">
                  <a16:creationId xmlns:a16="http://schemas.microsoft.com/office/drawing/2014/main" id="{677621C9-52FD-4635-83DA-C2ED7ED15014}"/>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59" name="Straight Connector 58">
            <a:extLst>
              <a:ext uri="{FF2B5EF4-FFF2-40B4-BE49-F238E27FC236}">
                <a16:creationId xmlns:a16="http://schemas.microsoft.com/office/drawing/2014/main" id="{A1F7E0A0-5404-4539-956B-46E0F76C0095}"/>
              </a:ext>
            </a:extLst>
          </p:cNvPr>
          <p:cNvCxnSpPr>
            <a:cxnSpLocks/>
          </p:cNvCxnSpPr>
          <p:nvPr/>
        </p:nvCxnSpPr>
        <p:spPr>
          <a:xfrm>
            <a:off x="556260" y="685777"/>
            <a:ext cx="4752858"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0DFEC25-1B73-4F9B-A85F-85D837A6BDB1}"/>
              </a:ext>
            </a:extLst>
          </p:cNvPr>
          <p:cNvCxnSpPr/>
          <p:nvPr/>
        </p:nvCxnSpPr>
        <p:spPr>
          <a:xfrm>
            <a:off x="5465090" y="1874497"/>
            <a:ext cx="2743200"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FE3EF5F-0589-4004-89D1-4BEF0230697F}"/>
              </a:ext>
            </a:extLst>
          </p:cNvPr>
          <p:cNvCxnSpPr>
            <a:cxnSpLocks/>
          </p:cNvCxnSpPr>
          <p:nvPr/>
        </p:nvCxnSpPr>
        <p:spPr>
          <a:xfrm>
            <a:off x="5007897" y="701043"/>
            <a:ext cx="0" cy="114300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62" name="Rectangle 61">
            <a:extLst>
              <a:ext uri="{FF2B5EF4-FFF2-40B4-BE49-F238E27FC236}">
                <a16:creationId xmlns:a16="http://schemas.microsoft.com/office/drawing/2014/main" id="{6DE119C7-2EA0-4487-8D9E-B9AFA8B214F1}"/>
              </a:ext>
            </a:extLst>
          </p:cNvPr>
          <p:cNvSpPr/>
          <p:nvPr/>
        </p:nvSpPr>
        <p:spPr>
          <a:xfrm>
            <a:off x="5117067" y="1069541"/>
            <a:ext cx="518091"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HL</a:t>
            </a:r>
            <a:endParaRPr lang="en-US" b="1" dirty="0"/>
          </a:p>
        </p:txBody>
      </p:sp>
      <p:sp>
        <p:nvSpPr>
          <p:cNvPr id="63" name="Rectangle 62">
            <a:extLst>
              <a:ext uri="{FF2B5EF4-FFF2-40B4-BE49-F238E27FC236}">
                <a16:creationId xmlns:a16="http://schemas.microsoft.com/office/drawing/2014/main" id="{DDB6B5DC-3755-47C8-B922-2A065B6C693F}"/>
              </a:ext>
            </a:extLst>
          </p:cNvPr>
          <p:cNvSpPr/>
          <p:nvPr/>
        </p:nvSpPr>
        <p:spPr>
          <a:xfrm>
            <a:off x="7082712" y="1497949"/>
            <a:ext cx="994824" cy="369332"/>
          </a:xfrm>
          <a:prstGeom prst="rect">
            <a:avLst/>
          </a:prstGeom>
        </p:spPr>
        <p:txBody>
          <a:bodyPr wrap="none">
            <a:spAutoFit/>
          </a:bodyPr>
          <a:lstStyle/>
          <a:p>
            <a:pPr algn="l" rtl="0"/>
            <a:r>
              <a:rPr lang="en-US" b="1">
                <a:solidFill>
                  <a:srgbClr val="000000"/>
                </a:solidFill>
                <a:latin typeface="Times New Roman" panose="02020603050405020304" pitchFamily="18" charset="0"/>
                <a:cs typeface="Times New Roman" panose="02020603050405020304" pitchFamily="18" charset="0"/>
              </a:rPr>
              <a:t>DS </a:t>
            </a:r>
            <a:r>
              <a:rPr lang="en-US" b="1" dirty="0">
                <a:solidFill>
                  <a:srgbClr val="000000"/>
                </a:solidFill>
                <a:latin typeface="Times New Roman" panose="02020603050405020304" pitchFamily="18" charset="0"/>
                <a:cs typeface="Times New Roman" panose="02020603050405020304" pitchFamily="18" charset="0"/>
              </a:rPr>
              <a:t>TEL</a:t>
            </a:r>
            <a:endParaRPr lang="en-US" b="1" dirty="0"/>
          </a:p>
        </p:txBody>
      </p:sp>
      <p:sp>
        <p:nvSpPr>
          <p:cNvPr id="65" name="Rectangle 64">
            <a:extLst>
              <a:ext uri="{FF2B5EF4-FFF2-40B4-BE49-F238E27FC236}">
                <a16:creationId xmlns:a16="http://schemas.microsoft.com/office/drawing/2014/main" id="{D25E4D6C-D010-4B84-9519-053D05F0E876}"/>
              </a:ext>
            </a:extLst>
          </p:cNvPr>
          <p:cNvSpPr/>
          <p:nvPr/>
        </p:nvSpPr>
        <p:spPr>
          <a:xfrm>
            <a:off x="953890" y="226791"/>
            <a:ext cx="994824"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US TEL</a:t>
            </a:r>
            <a:endParaRPr lang="en-US" b="1" dirty="0"/>
          </a:p>
        </p:txBody>
      </p:sp>
      <p:cxnSp>
        <p:nvCxnSpPr>
          <p:cNvPr id="66" name="Straight Connector 65">
            <a:extLst>
              <a:ext uri="{FF2B5EF4-FFF2-40B4-BE49-F238E27FC236}">
                <a16:creationId xmlns:a16="http://schemas.microsoft.com/office/drawing/2014/main" id="{44EBF157-1928-40DF-9FC5-BD8BEE218EB7}"/>
              </a:ext>
            </a:extLst>
          </p:cNvPr>
          <p:cNvCxnSpPr>
            <a:cxnSpLocks/>
          </p:cNvCxnSpPr>
          <p:nvPr/>
        </p:nvCxnSpPr>
        <p:spPr>
          <a:xfrm>
            <a:off x="4823927" y="1874497"/>
            <a:ext cx="3384363"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1E23B0A7-D40B-4B63-8E3D-60D45D725AC4}"/>
              </a:ext>
            </a:extLst>
          </p:cNvPr>
          <p:cNvSpPr/>
          <p:nvPr/>
        </p:nvSpPr>
        <p:spPr>
          <a:xfrm>
            <a:off x="5117067" y="1069541"/>
            <a:ext cx="518091"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HL</a:t>
            </a:r>
            <a:endParaRPr lang="en-US" b="1" dirty="0"/>
          </a:p>
        </p:txBody>
      </p:sp>
      <p:sp>
        <p:nvSpPr>
          <p:cNvPr id="69" name="Rectangle 68">
            <a:extLst>
              <a:ext uri="{FF2B5EF4-FFF2-40B4-BE49-F238E27FC236}">
                <a16:creationId xmlns:a16="http://schemas.microsoft.com/office/drawing/2014/main" id="{7EE583C9-806B-49D4-AD01-95C18F967B54}"/>
              </a:ext>
            </a:extLst>
          </p:cNvPr>
          <p:cNvSpPr/>
          <p:nvPr/>
        </p:nvSpPr>
        <p:spPr>
          <a:xfrm>
            <a:off x="7082712" y="1497949"/>
            <a:ext cx="994824" cy="369332"/>
          </a:xfrm>
          <a:prstGeom prst="rect">
            <a:avLst/>
          </a:prstGeom>
        </p:spPr>
        <p:txBody>
          <a:bodyPr wrap="none">
            <a:spAutoFit/>
          </a:bodyPr>
          <a:lstStyle/>
          <a:p>
            <a:pPr algn="l" rtl="0"/>
            <a:r>
              <a:rPr lang="en-US" b="1">
                <a:solidFill>
                  <a:srgbClr val="000000"/>
                </a:solidFill>
                <a:latin typeface="Times New Roman" panose="02020603050405020304" pitchFamily="18" charset="0"/>
                <a:cs typeface="Times New Roman" panose="02020603050405020304" pitchFamily="18" charset="0"/>
              </a:rPr>
              <a:t>DS </a:t>
            </a:r>
            <a:r>
              <a:rPr lang="en-US" b="1" dirty="0">
                <a:solidFill>
                  <a:srgbClr val="000000"/>
                </a:solidFill>
                <a:latin typeface="Times New Roman" panose="02020603050405020304" pitchFamily="18" charset="0"/>
                <a:cs typeface="Times New Roman" panose="02020603050405020304" pitchFamily="18" charset="0"/>
              </a:rPr>
              <a:t>TEL</a:t>
            </a:r>
            <a:endParaRPr lang="en-US" b="1" dirty="0"/>
          </a:p>
        </p:txBody>
      </p:sp>
      <p:cxnSp>
        <p:nvCxnSpPr>
          <p:cNvPr id="70" name="Straight Connector 69">
            <a:extLst>
              <a:ext uri="{FF2B5EF4-FFF2-40B4-BE49-F238E27FC236}">
                <a16:creationId xmlns:a16="http://schemas.microsoft.com/office/drawing/2014/main" id="{59C005E0-E5E6-4104-A3CA-890BF8747673}"/>
              </a:ext>
            </a:extLst>
          </p:cNvPr>
          <p:cNvCxnSpPr>
            <a:cxnSpLocks/>
          </p:cNvCxnSpPr>
          <p:nvPr/>
        </p:nvCxnSpPr>
        <p:spPr>
          <a:xfrm flipH="1">
            <a:off x="4682789" y="4231781"/>
            <a:ext cx="0" cy="36576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1" name="Rectangle 70">
            <a:extLst>
              <a:ext uri="{FF2B5EF4-FFF2-40B4-BE49-F238E27FC236}">
                <a16:creationId xmlns:a16="http://schemas.microsoft.com/office/drawing/2014/main" id="{E642A9B9-63FB-4470-90E8-9695AF0218EE}"/>
              </a:ext>
            </a:extLst>
          </p:cNvPr>
          <p:cNvSpPr/>
          <p:nvPr/>
        </p:nvSpPr>
        <p:spPr>
          <a:xfrm>
            <a:off x="4743121" y="4238165"/>
            <a:ext cx="466794"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D1</a:t>
            </a:r>
            <a:endParaRPr lang="en-US" b="1" dirty="0"/>
          </a:p>
        </p:txBody>
      </p:sp>
      <p:cxnSp>
        <p:nvCxnSpPr>
          <p:cNvPr id="72" name="Straight Connector 71">
            <a:extLst>
              <a:ext uri="{FF2B5EF4-FFF2-40B4-BE49-F238E27FC236}">
                <a16:creationId xmlns:a16="http://schemas.microsoft.com/office/drawing/2014/main" id="{E7F09B66-4E84-477A-AD87-EDD059E73A19}"/>
              </a:ext>
            </a:extLst>
          </p:cNvPr>
          <p:cNvCxnSpPr>
            <a:cxnSpLocks/>
          </p:cNvCxnSpPr>
          <p:nvPr/>
        </p:nvCxnSpPr>
        <p:spPr>
          <a:xfrm>
            <a:off x="7952973" y="3352410"/>
            <a:ext cx="0" cy="1282218"/>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3" name="Rectangle 72">
            <a:extLst>
              <a:ext uri="{FF2B5EF4-FFF2-40B4-BE49-F238E27FC236}">
                <a16:creationId xmlns:a16="http://schemas.microsoft.com/office/drawing/2014/main" id="{6DF7B612-5482-4BD3-A020-776F14D73DC9}"/>
              </a:ext>
            </a:extLst>
          </p:cNvPr>
          <p:cNvSpPr/>
          <p:nvPr/>
        </p:nvSpPr>
        <p:spPr>
          <a:xfrm>
            <a:off x="7778697" y="3808255"/>
            <a:ext cx="466794" cy="369332"/>
          </a:xfrm>
          <a:prstGeom prst="rect">
            <a:avLst/>
          </a:prstGeom>
          <a:solidFill>
            <a:schemeClr val="bg1"/>
          </a:solidFill>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D2</a:t>
            </a:r>
          </a:p>
        </p:txBody>
      </p:sp>
      <p:cxnSp>
        <p:nvCxnSpPr>
          <p:cNvPr id="74" name="Straight Connector 73">
            <a:extLst>
              <a:ext uri="{FF2B5EF4-FFF2-40B4-BE49-F238E27FC236}">
                <a16:creationId xmlns:a16="http://schemas.microsoft.com/office/drawing/2014/main" id="{B65F3147-4FE3-4E40-87FB-B282715B6AE8}"/>
              </a:ext>
            </a:extLst>
          </p:cNvPr>
          <p:cNvCxnSpPr>
            <a:cxnSpLocks/>
          </p:cNvCxnSpPr>
          <p:nvPr/>
        </p:nvCxnSpPr>
        <p:spPr>
          <a:xfrm>
            <a:off x="4331032" y="737322"/>
            <a:ext cx="0" cy="3897306"/>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5" name="Rectangle 74">
            <a:extLst>
              <a:ext uri="{FF2B5EF4-FFF2-40B4-BE49-F238E27FC236}">
                <a16:creationId xmlns:a16="http://schemas.microsoft.com/office/drawing/2014/main" id="{58011FF8-F57A-46A3-A5DD-9179B8B60D3F}"/>
              </a:ext>
            </a:extLst>
          </p:cNvPr>
          <p:cNvSpPr/>
          <p:nvPr/>
        </p:nvSpPr>
        <p:spPr>
          <a:xfrm>
            <a:off x="4087492" y="2474224"/>
            <a:ext cx="530915" cy="369332"/>
          </a:xfrm>
          <a:prstGeom prst="rect">
            <a:avLst/>
          </a:prstGeom>
          <a:solidFill>
            <a:schemeClr val="bg1"/>
          </a:solidFill>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Ef1</a:t>
            </a:r>
            <a:endParaRPr lang="en-US" b="1" dirty="0"/>
          </a:p>
        </p:txBody>
      </p:sp>
      <p:cxnSp>
        <p:nvCxnSpPr>
          <p:cNvPr id="76" name="Straight Connector 75">
            <a:extLst>
              <a:ext uri="{FF2B5EF4-FFF2-40B4-BE49-F238E27FC236}">
                <a16:creationId xmlns:a16="http://schemas.microsoft.com/office/drawing/2014/main" id="{7A4685AE-F0F4-4483-9423-4436CDE45F29}"/>
              </a:ext>
            </a:extLst>
          </p:cNvPr>
          <p:cNvCxnSpPr>
            <a:cxnSpLocks/>
          </p:cNvCxnSpPr>
          <p:nvPr/>
        </p:nvCxnSpPr>
        <p:spPr>
          <a:xfrm flipH="1">
            <a:off x="7588791" y="1897735"/>
            <a:ext cx="0" cy="2736893"/>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7" name="Rectangle 76">
            <a:extLst>
              <a:ext uri="{FF2B5EF4-FFF2-40B4-BE49-F238E27FC236}">
                <a16:creationId xmlns:a16="http://schemas.microsoft.com/office/drawing/2014/main" id="{571B081E-6C80-4A0B-988B-B29B4AD492C8}"/>
              </a:ext>
            </a:extLst>
          </p:cNvPr>
          <p:cNvSpPr/>
          <p:nvPr/>
        </p:nvSpPr>
        <p:spPr>
          <a:xfrm>
            <a:off x="7323333" y="2824916"/>
            <a:ext cx="530915" cy="369332"/>
          </a:xfrm>
          <a:prstGeom prst="rect">
            <a:avLst/>
          </a:prstGeom>
          <a:solidFill>
            <a:schemeClr val="bg1"/>
          </a:solidFill>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Ef2</a:t>
            </a:r>
          </a:p>
        </p:txBody>
      </p:sp>
      <p:sp>
        <p:nvSpPr>
          <p:cNvPr id="78" name="Rectangle 77">
            <a:extLst>
              <a:ext uri="{FF2B5EF4-FFF2-40B4-BE49-F238E27FC236}">
                <a16:creationId xmlns:a16="http://schemas.microsoft.com/office/drawing/2014/main" id="{01BFD58A-913C-4626-A7E1-F14ACBDB624F}"/>
              </a:ext>
            </a:extLst>
          </p:cNvPr>
          <p:cNvSpPr/>
          <p:nvPr/>
        </p:nvSpPr>
        <p:spPr>
          <a:xfrm>
            <a:off x="4369349" y="4692160"/>
            <a:ext cx="364202"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O</a:t>
            </a:r>
            <a:endParaRPr lang="en-US" b="1" dirty="0"/>
          </a:p>
        </p:txBody>
      </p:sp>
      <p:sp>
        <p:nvSpPr>
          <p:cNvPr id="79" name="Oval 78">
            <a:extLst>
              <a:ext uri="{FF2B5EF4-FFF2-40B4-BE49-F238E27FC236}">
                <a16:creationId xmlns:a16="http://schemas.microsoft.com/office/drawing/2014/main" id="{FD3F91C1-7EF1-4CCA-BE55-BE2ACF8A6522}"/>
              </a:ext>
            </a:extLst>
          </p:cNvPr>
          <p:cNvSpPr/>
          <p:nvPr/>
        </p:nvSpPr>
        <p:spPr>
          <a:xfrm>
            <a:off x="4618407" y="4597541"/>
            <a:ext cx="91440" cy="9144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98059770-E31D-49B4-8335-DAA0F381C392}"/>
              </a:ext>
            </a:extLst>
          </p:cNvPr>
          <p:cNvCxnSpPr/>
          <p:nvPr/>
        </p:nvCxnSpPr>
        <p:spPr>
          <a:xfrm>
            <a:off x="3947629" y="4650719"/>
            <a:ext cx="4297680" cy="0"/>
          </a:xfrm>
          <a:prstGeom prst="line">
            <a:avLst/>
          </a:prstGeom>
          <a:ln w="1905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Callout: Bent Line with No Border 42">
            <a:extLst>
              <a:ext uri="{FF2B5EF4-FFF2-40B4-BE49-F238E27FC236}">
                <a16:creationId xmlns:a16="http://schemas.microsoft.com/office/drawing/2014/main" id="{FE3AC87E-DB9F-4DFF-9FE9-BE05A1CC27D1}"/>
              </a:ext>
            </a:extLst>
          </p:cNvPr>
          <p:cNvSpPr/>
          <p:nvPr/>
        </p:nvSpPr>
        <p:spPr>
          <a:xfrm>
            <a:off x="2290363" y="1439912"/>
            <a:ext cx="2177127" cy="379936"/>
          </a:xfrm>
          <a:prstGeom prst="callout2">
            <a:avLst>
              <a:gd name="adj1" fmla="val 114528"/>
              <a:gd name="adj2" fmla="val 32235"/>
              <a:gd name="adj3" fmla="val 112072"/>
              <a:gd name="adj4" fmla="val 60923"/>
              <a:gd name="adj5" fmla="val 223013"/>
              <a:gd name="adj6" fmla="val 44186"/>
            </a:avLst>
          </a:pr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b="1" dirty="0">
                <a:solidFill>
                  <a:srgbClr val="000000"/>
                </a:solidFill>
                <a:latin typeface="Times New Roman" panose="02020603050405020304" pitchFamily="18" charset="0"/>
                <a:cs typeface="Times New Roman" panose="02020603050405020304" pitchFamily="18" charset="0"/>
              </a:rPr>
              <a:t>Pre-Jump profile</a:t>
            </a:r>
            <a:endParaRPr lang="en-US" b="1" dirty="0"/>
          </a:p>
        </p:txBody>
      </p:sp>
      <p:sp>
        <p:nvSpPr>
          <p:cNvPr id="64" name="Callout: Bent Line with No Border 63">
            <a:extLst>
              <a:ext uri="{FF2B5EF4-FFF2-40B4-BE49-F238E27FC236}">
                <a16:creationId xmlns:a16="http://schemas.microsoft.com/office/drawing/2014/main" id="{968BE5C7-D973-47DD-834E-BAF20C3FA68F}"/>
              </a:ext>
            </a:extLst>
          </p:cNvPr>
          <p:cNvSpPr/>
          <p:nvPr/>
        </p:nvSpPr>
        <p:spPr>
          <a:xfrm>
            <a:off x="4959553" y="2747541"/>
            <a:ext cx="2177127" cy="379936"/>
          </a:xfrm>
          <a:prstGeom prst="callout2">
            <a:avLst>
              <a:gd name="adj1" fmla="val 107160"/>
              <a:gd name="adj2" fmla="val 50235"/>
              <a:gd name="adj3" fmla="val 104704"/>
              <a:gd name="adj4" fmla="val 23208"/>
              <a:gd name="adj5" fmla="val 223013"/>
              <a:gd name="adj6" fmla="val 44186"/>
            </a:avLst>
          </a:pr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b="1" dirty="0">
                <a:solidFill>
                  <a:srgbClr val="000000"/>
                </a:solidFill>
                <a:latin typeface="Times New Roman" panose="02020603050405020304" pitchFamily="18" charset="0"/>
                <a:cs typeface="Times New Roman" panose="02020603050405020304" pitchFamily="18" charset="0"/>
              </a:rPr>
              <a:t>Post-Jump profile</a:t>
            </a:r>
            <a:endParaRPr lang="en-US" b="1" dirty="0"/>
          </a:p>
        </p:txBody>
      </p:sp>
      <p:sp>
        <p:nvSpPr>
          <p:cNvPr id="81" name="Freeform: Shape 80">
            <a:extLst>
              <a:ext uri="{FF2B5EF4-FFF2-40B4-BE49-F238E27FC236}">
                <a16:creationId xmlns:a16="http://schemas.microsoft.com/office/drawing/2014/main" id="{F1A4928E-E64C-422D-B038-976982DF7908}"/>
              </a:ext>
            </a:extLst>
          </p:cNvPr>
          <p:cNvSpPr/>
          <p:nvPr/>
        </p:nvSpPr>
        <p:spPr>
          <a:xfrm>
            <a:off x="579429" y="1636193"/>
            <a:ext cx="7665875" cy="2582431"/>
          </a:xfrm>
          <a:custGeom>
            <a:avLst/>
            <a:gdLst>
              <a:gd name="connsiteX0" fmla="*/ 0 w 7725747"/>
              <a:gd name="connsiteY0" fmla="*/ 257843 h 2417498"/>
              <a:gd name="connsiteX1" fmla="*/ 2015412 w 7725747"/>
              <a:gd name="connsiteY1" fmla="*/ 192529 h 2417498"/>
              <a:gd name="connsiteX2" fmla="*/ 4646645 w 7725747"/>
              <a:gd name="connsiteY2" fmla="*/ 2403884 h 2417498"/>
              <a:gd name="connsiteX3" fmla="*/ 6102220 w 7725747"/>
              <a:gd name="connsiteY3" fmla="*/ 1116259 h 2417498"/>
              <a:gd name="connsiteX4" fmla="*/ 7725747 w 7725747"/>
              <a:gd name="connsiteY4" fmla="*/ 938978 h 2417498"/>
              <a:gd name="connsiteX0" fmla="*/ 0 w 7725747"/>
              <a:gd name="connsiteY0" fmla="*/ 180820 h 2337190"/>
              <a:gd name="connsiteX1" fmla="*/ 2472612 w 7725747"/>
              <a:gd name="connsiteY1" fmla="*/ 246135 h 2337190"/>
              <a:gd name="connsiteX2" fmla="*/ 4646645 w 7725747"/>
              <a:gd name="connsiteY2" fmla="*/ 2326861 h 2337190"/>
              <a:gd name="connsiteX3" fmla="*/ 6102220 w 7725747"/>
              <a:gd name="connsiteY3" fmla="*/ 1039236 h 2337190"/>
              <a:gd name="connsiteX4" fmla="*/ 7725747 w 7725747"/>
              <a:gd name="connsiteY4" fmla="*/ 861955 h 2337190"/>
              <a:gd name="connsiteX0" fmla="*/ 0 w 7725747"/>
              <a:gd name="connsiteY0" fmla="*/ 168743 h 2353105"/>
              <a:gd name="connsiteX1" fmla="*/ 2472612 w 7725747"/>
              <a:gd name="connsiteY1" fmla="*/ 262050 h 2353105"/>
              <a:gd name="connsiteX2" fmla="*/ 4646645 w 7725747"/>
              <a:gd name="connsiteY2" fmla="*/ 2342776 h 2353105"/>
              <a:gd name="connsiteX3" fmla="*/ 6102220 w 7725747"/>
              <a:gd name="connsiteY3" fmla="*/ 1055151 h 2353105"/>
              <a:gd name="connsiteX4" fmla="*/ 7725747 w 7725747"/>
              <a:gd name="connsiteY4" fmla="*/ 877870 h 2353105"/>
              <a:gd name="connsiteX0" fmla="*/ 0 w 7725747"/>
              <a:gd name="connsiteY0" fmla="*/ 127686 h 2312048"/>
              <a:gd name="connsiteX1" fmla="*/ 2472612 w 7725747"/>
              <a:gd name="connsiteY1" fmla="*/ 220993 h 2312048"/>
              <a:gd name="connsiteX2" fmla="*/ 4646645 w 7725747"/>
              <a:gd name="connsiteY2" fmla="*/ 2301719 h 2312048"/>
              <a:gd name="connsiteX3" fmla="*/ 6102220 w 7725747"/>
              <a:gd name="connsiteY3" fmla="*/ 1014094 h 2312048"/>
              <a:gd name="connsiteX4" fmla="*/ 7725747 w 7725747"/>
              <a:gd name="connsiteY4" fmla="*/ 836813 h 2312048"/>
              <a:gd name="connsiteX0" fmla="*/ 0 w 7725747"/>
              <a:gd name="connsiteY0" fmla="*/ 33614 h 2212104"/>
              <a:gd name="connsiteX1" fmla="*/ 2696546 w 7725747"/>
              <a:gd name="connsiteY1" fmla="*/ 416170 h 2212104"/>
              <a:gd name="connsiteX2" fmla="*/ 4646645 w 7725747"/>
              <a:gd name="connsiteY2" fmla="*/ 2207647 h 2212104"/>
              <a:gd name="connsiteX3" fmla="*/ 6102220 w 7725747"/>
              <a:gd name="connsiteY3" fmla="*/ 920022 h 2212104"/>
              <a:gd name="connsiteX4" fmla="*/ 7725747 w 7725747"/>
              <a:gd name="connsiteY4" fmla="*/ 742741 h 2212104"/>
              <a:gd name="connsiteX0" fmla="*/ 0 w 7725747"/>
              <a:gd name="connsiteY0" fmla="*/ 33614 h 2216762"/>
              <a:gd name="connsiteX1" fmla="*/ 2696546 w 7725747"/>
              <a:gd name="connsiteY1" fmla="*/ 416170 h 2216762"/>
              <a:gd name="connsiteX2" fmla="*/ 4646645 w 7725747"/>
              <a:gd name="connsiteY2" fmla="*/ 2207647 h 2216762"/>
              <a:gd name="connsiteX3" fmla="*/ 6036906 w 7725747"/>
              <a:gd name="connsiteY3" fmla="*/ 1097304 h 2216762"/>
              <a:gd name="connsiteX4" fmla="*/ 7725747 w 7725747"/>
              <a:gd name="connsiteY4" fmla="*/ 742741 h 2216762"/>
              <a:gd name="connsiteX0" fmla="*/ 0 w 7725747"/>
              <a:gd name="connsiteY0" fmla="*/ 33614 h 2221006"/>
              <a:gd name="connsiteX1" fmla="*/ 2696546 w 7725747"/>
              <a:gd name="connsiteY1" fmla="*/ 416170 h 2221006"/>
              <a:gd name="connsiteX2" fmla="*/ 4646645 w 7725747"/>
              <a:gd name="connsiteY2" fmla="*/ 2207647 h 2221006"/>
              <a:gd name="connsiteX3" fmla="*/ 5989641 w 7725747"/>
              <a:gd name="connsiteY3" fmla="*/ 1209271 h 2221006"/>
              <a:gd name="connsiteX4" fmla="*/ 7725747 w 7725747"/>
              <a:gd name="connsiteY4" fmla="*/ 742741 h 2221006"/>
              <a:gd name="connsiteX0" fmla="*/ 0 w 7725747"/>
              <a:gd name="connsiteY0" fmla="*/ 33614 h 2217072"/>
              <a:gd name="connsiteX1" fmla="*/ 2696546 w 7725747"/>
              <a:gd name="connsiteY1" fmla="*/ 416170 h 2217072"/>
              <a:gd name="connsiteX2" fmla="*/ 4646645 w 7725747"/>
              <a:gd name="connsiteY2" fmla="*/ 2207647 h 2217072"/>
              <a:gd name="connsiteX3" fmla="*/ 6112533 w 7725747"/>
              <a:gd name="connsiteY3" fmla="*/ 1106635 h 2217072"/>
              <a:gd name="connsiteX4" fmla="*/ 7725747 w 7725747"/>
              <a:gd name="connsiteY4" fmla="*/ 742741 h 2217072"/>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4767"/>
              <a:gd name="connsiteX1" fmla="*/ 2696546 w 7725747"/>
              <a:gd name="connsiteY1" fmla="*/ 416170 h 2214767"/>
              <a:gd name="connsiteX2" fmla="*/ 4646645 w 7725747"/>
              <a:gd name="connsiteY2" fmla="*/ 2207647 h 2214767"/>
              <a:gd name="connsiteX3" fmla="*/ 6112533 w 7725747"/>
              <a:gd name="connsiteY3" fmla="*/ 1106635 h 2214767"/>
              <a:gd name="connsiteX4" fmla="*/ 7725747 w 7725747"/>
              <a:gd name="connsiteY4" fmla="*/ 742741 h 2214767"/>
              <a:gd name="connsiteX0" fmla="*/ 0 w 7725747"/>
              <a:gd name="connsiteY0" fmla="*/ 25206 h 2305419"/>
              <a:gd name="connsiteX1" fmla="*/ 2696546 w 7725747"/>
              <a:gd name="connsiteY1" fmla="*/ 506822 h 2305419"/>
              <a:gd name="connsiteX2" fmla="*/ 4646645 w 7725747"/>
              <a:gd name="connsiteY2" fmla="*/ 2298299 h 2305419"/>
              <a:gd name="connsiteX3" fmla="*/ 6112533 w 7725747"/>
              <a:gd name="connsiteY3" fmla="*/ 1197287 h 2305419"/>
              <a:gd name="connsiteX4" fmla="*/ 7725747 w 7725747"/>
              <a:gd name="connsiteY4" fmla="*/ 833393 h 2305419"/>
              <a:gd name="connsiteX0" fmla="*/ 0 w 7725747"/>
              <a:gd name="connsiteY0" fmla="*/ 0 h 2280213"/>
              <a:gd name="connsiteX1" fmla="*/ 2696546 w 7725747"/>
              <a:gd name="connsiteY1" fmla="*/ 481616 h 2280213"/>
              <a:gd name="connsiteX2" fmla="*/ 4646645 w 7725747"/>
              <a:gd name="connsiteY2" fmla="*/ 2273093 h 2280213"/>
              <a:gd name="connsiteX3" fmla="*/ 6112533 w 7725747"/>
              <a:gd name="connsiteY3" fmla="*/ 1172081 h 2280213"/>
              <a:gd name="connsiteX4" fmla="*/ 7725747 w 7725747"/>
              <a:gd name="connsiteY4" fmla="*/ 808187 h 2280213"/>
              <a:gd name="connsiteX0" fmla="*/ 0 w 7725747"/>
              <a:gd name="connsiteY0" fmla="*/ 2683 h 2282896"/>
              <a:gd name="connsiteX1" fmla="*/ 2696546 w 7725747"/>
              <a:gd name="connsiteY1" fmla="*/ 484299 h 2282896"/>
              <a:gd name="connsiteX2" fmla="*/ 4646645 w 7725747"/>
              <a:gd name="connsiteY2" fmla="*/ 2275776 h 2282896"/>
              <a:gd name="connsiteX3" fmla="*/ 6112533 w 7725747"/>
              <a:gd name="connsiteY3" fmla="*/ 1174764 h 2282896"/>
              <a:gd name="connsiteX4" fmla="*/ 7725747 w 7725747"/>
              <a:gd name="connsiteY4" fmla="*/ 810870 h 2282896"/>
              <a:gd name="connsiteX0" fmla="*/ 0 w 7725747"/>
              <a:gd name="connsiteY0" fmla="*/ 2683 h 2295992"/>
              <a:gd name="connsiteX1" fmla="*/ 2696546 w 7725747"/>
              <a:gd name="connsiteY1" fmla="*/ 484299 h 2295992"/>
              <a:gd name="connsiteX2" fmla="*/ 4646645 w 7725747"/>
              <a:gd name="connsiteY2" fmla="*/ 2275776 h 2295992"/>
              <a:gd name="connsiteX3" fmla="*/ 6112533 w 7725747"/>
              <a:gd name="connsiteY3" fmla="*/ 1174764 h 2295992"/>
              <a:gd name="connsiteX4" fmla="*/ 7725747 w 7725747"/>
              <a:gd name="connsiteY4" fmla="*/ 810870 h 2295992"/>
              <a:gd name="connsiteX0" fmla="*/ 0 w 7725747"/>
              <a:gd name="connsiteY0" fmla="*/ 2683 h 2294001"/>
              <a:gd name="connsiteX1" fmla="*/ 2696546 w 7725747"/>
              <a:gd name="connsiteY1" fmla="*/ 484299 h 2294001"/>
              <a:gd name="connsiteX2" fmla="*/ 4646645 w 7725747"/>
              <a:gd name="connsiteY2" fmla="*/ 2275776 h 2294001"/>
              <a:gd name="connsiteX3" fmla="*/ 5865491 w 7725747"/>
              <a:gd name="connsiteY3" fmla="*/ 1289064 h 2294001"/>
              <a:gd name="connsiteX4" fmla="*/ 7725747 w 7725747"/>
              <a:gd name="connsiteY4" fmla="*/ 810870 h 2294001"/>
              <a:gd name="connsiteX0" fmla="*/ 0 w 7725747"/>
              <a:gd name="connsiteY0" fmla="*/ 2683 h 2322282"/>
              <a:gd name="connsiteX1" fmla="*/ 2696546 w 7725747"/>
              <a:gd name="connsiteY1" fmla="*/ 484299 h 2322282"/>
              <a:gd name="connsiteX2" fmla="*/ 4646645 w 7725747"/>
              <a:gd name="connsiteY2" fmla="*/ 2275776 h 2322282"/>
              <a:gd name="connsiteX3" fmla="*/ 5865491 w 7725747"/>
              <a:gd name="connsiteY3" fmla="*/ 1289064 h 2322282"/>
              <a:gd name="connsiteX4" fmla="*/ 7725747 w 7725747"/>
              <a:gd name="connsiteY4" fmla="*/ 810870 h 2322282"/>
              <a:gd name="connsiteX0" fmla="*/ 0 w 7725747"/>
              <a:gd name="connsiteY0" fmla="*/ 2683 h 2304907"/>
              <a:gd name="connsiteX1" fmla="*/ 2696546 w 7725747"/>
              <a:gd name="connsiteY1" fmla="*/ 484299 h 2304907"/>
              <a:gd name="connsiteX2" fmla="*/ 4646645 w 7725747"/>
              <a:gd name="connsiteY2" fmla="*/ 2275776 h 2304907"/>
              <a:gd name="connsiteX3" fmla="*/ 5865491 w 7725747"/>
              <a:gd name="connsiteY3" fmla="*/ 1289064 h 2304907"/>
              <a:gd name="connsiteX4" fmla="*/ 7725747 w 7725747"/>
              <a:gd name="connsiteY4" fmla="*/ 810870 h 2304907"/>
              <a:gd name="connsiteX0" fmla="*/ 0 w 7725747"/>
              <a:gd name="connsiteY0" fmla="*/ 2683 h 2295481"/>
              <a:gd name="connsiteX1" fmla="*/ 2696546 w 7725747"/>
              <a:gd name="connsiteY1" fmla="*/ 484299 h 2295481"/>
              <a:gd name="connsiteX2" fmla="*/ 4646645 w 7725747"/>
              <a:gd name="connsiteY2" fmla="*/ 2275776 h 2295481"/>
              <a:gd name="connsiteX3" fmla="*/ 5865491 w 7725747"/>
              <a:gd name="connsiteY3" fmla="*/ 1289064 h 2295481"/>
              <a:gd name="connsiteX4" fmla="*/ 7725747 w 7725747"/>
              <a:gd name="connsiteY4" fmla="*/ 810870 h 2295481"/>
              <a:gd name="connsiteX0" fmla="*/ 0 w 7725747"/>
              <a:gd name="connsiteY0" fmla="*/ 2683 h 2285616"/>
              <a:gd name="connsiteX1" fmla="*/ 2696546 w 7725747"/>
              <a:gd name="connsiteY1" fmla="*/ 484299 h 2285616"/>
              <a:gd name="connsiteX2" fmla="*/ 4646645 w 7725747"/>
              <a:gd name="connsiteY2" fmla="*/ 2275776 h 2285616"/>
              <a:gd name="connsiteX3" fmla="*/ 5865491 w 7725747"/>
              <a:gd name="connsiteY3" fmla="*/ 1289064 h 2285616"/>
              <a:gd name="connsiteX4" fmla="*/ 7725747 w 7725747"/>
              <a:gd name="connsiteY4" fmla="*/ 810870 h 2285616"/>
              <a:gd name="connsiteX0" fmla="*/ 0 w 7725747"/>
              <a:gd name="connsiteY0" fmla="*/ 2811 h 2285788"/>
              <a:gd name="connsiteX1" fmla="*/ 2696546 w 7725747"/>
              <a:gd name="connsiteY1" fmla="*/ 484427 h 2285788"/>
              <a:gd name="connsiteX2" fmla="*/ 4646645 w 7725747"/>
              <a:gd name="connsiteY2" fmla="*/ 2275904 h 2285788"/>
              <a:gd name="connsiteX3" fmla="*/ 5865491 w 7725747"/>
              <a:gd name="connsiteY3" fmla="*/ 1289192 h 2285788"/>
              <a:gd name="connsiteX4" fmla="*/ 7725747 w 7725747"/>
              <a:gd name="connsiteY4" fmla="*/ 810998 h 2285788"/>
              <a:gd name="connsiteX0" fmla="*/ 0 w 7725747"/>
              <a:gd name="connsiteY0" fmla="*/ 1652 h 2289067"/>
              <a:gd name="connsiteX1" fmla="*/ 2766026 w 7725747"/>
              <a:gd name="connsiteY1" fmla="*/ 589948 h 2289067"/>
              <a:gd name="connsiteX2" fmla="*/ 4646645 w 7725747"/>
              <a:gd name="connsiteY2" fmla="*/ 2274745 h 2289067"/>
              <a:gd name="connsiteX3" fmla="*/ 5865491 w 7725747"/>
              <a:gd name="connsiteY3" fmla="*/ 1288033 h 2289067"/>
              <a:gd name="connsiteX4" fmla="*/ 7725747 w 7725747"/>
              <a:gd name="connsiteY4" fmla="*/ 809839 h 2289067"/>
              <a:gd name="connsiteX0" fmla="*/ 0 w 7725747"/>
              <a:gd name="connsiteY0" fmla="*/ 1652 h 2279564"/>
              <a:gd name="connsiteX1" fmla="*/ 2766026 w 7725747"/>
              <a:gd name="connsiteY1" fmla="*/ 589948 h 2279564"/>
              <a:gd name="connsiteX2" fmla="*/ 4646645 w 7725747"/>
              <a:gd name="connsiteY2" fmla="*/ 2274745 h 2279564"/>
              <a:gd name="connsiteX3" fmla="*/ 5865491 w 7725747"/>
              <a:gd name="connsiteY3" fmla="*/ 1288033 h 2279564"/>
              <a:gd name="connsiteX4" fmla="*/ 7725747 w 7725747"/>
              <a:gd name="connsiteY4" fmla="*/ 809839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79444"/>
              <a:gd name="connsiteX1" fmla="*/ 2766026 w 7744653"/>
              <a:gd name="connsiteY1" fmla="*/ 589948 h 2279444"/>
              <a:gd name="connsiteX2" fmla="*/ 4646645 w 7744653"/>
              <a:gd name="connsiteY2" fmla="*/ 2274745 h 2279444"/>
              <a:gd name="connsiteX3" fmla="*/ 5534631 w 7744653"/>
              <a:gd name="connsiteY3" fmla="*/ 1493306 h 2279444"/>
              <a:gd name="connsiteX4" fmla="*/ 7744653 w 7744653"/>
              <a:gd name="connsiteY4" fmla="*/ 1164402 h 2279444"/>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164402 h 2310038"/>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304361 h 2310038"/>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304361 h 2276636"/>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444321 h 2276636"/>
              <a:gd name="connsiteX0" fmla="*/ 0 w 7744653"/>
              <a:gd name="connsiteY0" fmla="*/ 1652 h 2321619"/>
              <a:gd name="connsiteX1" fmla="*/ 2766026 w 7744653"/>
              <a:gd name="connsiteY1" fmla="*/ 589948 h 2321619"/>
              <a:gd name="connsiteX2" fmla="*/ 4646645 w 7744653"/>
              <a:gd name="connsiteY2" fmla="*/ 2274745 h 2321619"/>
              <a:gd name="connsiteX3" fmla="*/ 5657522 w 7744653"/>
              <a:gd name="connsiteY3" fmla="*/ 1791885 h 2321619"/>
              <a:gd name="connsiteX4" fmla="*/ 7744653 w 7744653"/>
              <a:gd name="connsiteY4" fmla="*/ 1444321 h 2321619"/>
              <a:gd name="connsiteX0" fmla="*/ 0 w 7744653"/>
              <a:gd name="connsiteY0" fmla="*/ 1652 h 2295144"/>
              <a:gd name="connsiteX1" fmla="*/ 2766026 w 7744653"/>
              <a:gd name="connsiteY1" fmla="*/ 589948 h 2295144"/>
              <a:gd name="connsiteX2" fmla="*/ 4646645 w 7744653"/>
              <a:gd name="connsiteY2" fmla="*/ 2274745 h 2295144"/>
              <a:gd name="connsiteX3" fmla="*/ 5657522 w 7744653"/>
              <a:gd name="connsiteY3" fmla="*/ 1791885 h 2295144"/>
              <a:gd name="connsiteX4" fmla="*/ 7744653 w 7744653"/>
              <a:gd name="connsiteY4" fmla="*/ 1444321 h 2295144"/>
              <a:gd name="connsiteX0" fmla="*/ 0 w 7744653"/>
              <a:gd name="connsiteY0" fmla="*/ 1652 h 2274792"/>
              <a:gd name="connsiteX1" fmla="*/ 2766026 w 7744653"/>
              <a:gd name="connsiteY1" fmla="*/ 589948 h 2274792"/>
              <a:gd name="connsiteX2" fmla="*/ 4646645 w 7744653"/>
              <a:gd name="connsiteY2" fmla="*/ 2274745 h 2274792"/>
              <a:gd name="connsiteX3" fmla="*/ 5657522 w 7744653"/>
              <a:gd name="connsiteY3" fmla="*/ 1791885 h 2274792"/>
              <a:gd name="connsiteX4" fmla="*/ 7744653 w 7744653"/>
              <a:gd name="connsiteY4" fmla="*/ 1444321 h 2274792"/>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04 h 2320388"/>
              <a:gd name="connsiteX1" fmla="*/ 2766026 w 7744653"/>
              <a:gd name="connsiteY1" fmla="*/ 589900 h 2320388"/>
              <a:gd name="connsiteX2" fmla="*/ 4646645 w 7744653"/>
              <a:gd name="connsiteY2" fmla="*/ 2274697 h 2320388"/>
              <a:gd name="connsiteX3" fmla="*/ 5572444 w 7744653"/>
              <a:gd name="connsiteY3" fmla="*/ 1782506 h 2320388"/>
              <a:gd name="connsiteX4" fmla="*/ 7744653 w 7744653"/>
              <a:gd name="connsiteY4" fmla="*/ 1444273 h 2320388"/>
              <a:gd name="connsiteX0" fmla="*/ 0 w 7744653"/>
              <a:gd name="connsiteY0" fmla="*/ 1604 h 2282342"/>
              <a:gd name="connsiteX1" fmla="*/ 2766026 w 7744653"/>
              <a:gd name="connsiteY1" fmla="*/ 589900 h 2282342"/>
              <a:gd name="connsiteX2" fmla="*/ 4646645 w 7744653"/>
              <a:gd name="connsiteY2" fmla="*/ 2274697 h 2282342"/>
              <a:gd name="connsiteX3" fmla="*/ 5572444 w 7744653"/>
              <a:gd name="connsiteY3" fmla="*/ 1782506 h 2282342"/>
              <a:gd name="connsiteX4" fmla="*/ 7744653 w 7744653"/>
              <a:gd name="connsiteY4" fmla="*/ 1444273 h 2282342"/>
              <a:gd name="connsiteX0" fmla="*/ 0 w 7744653"/>
              <a:gd name="connsiteY0" fmla="*/ 1604 h 2319414"/>
              <a:gd name="connsiteX1" fmla="*/ 2766026 w 7744653"/>
              <a:gd name="connsiteY1" fmla="*/ 589900 h 2319414"/>
              <a:gd name="connsiteX2" fmla="*/ 4646645 w 7744653"/>
              <a:gd name="connsiteY2" fmla="*/ 2274697 h 2319414"/>
              <a:gd name="connsiteX3" fmla="*/ 5402288 w 7744653"/>
              <a:gd name="connsiteY3" fmla="*/ 1774655 h 2319414"/>
              <a:gd name="connsiteX4" fmla="*/ 7744653 w 7744653"/>
              <a:gd name="connsiteY4" fmla="*/ 1444273 h 2319414"/>
              <a:gd name="connsiteX0" fmla="*/ 0 w 7744653"/>
              <a:gd name="connsiteY0" fmla="*/ 1589 h 2304773"/>
              <a:gd name="connsiteX1" fmla="*/ 2766026 w 7744653"/>
              <a:gd name="connsiteY1" fmla="*/ 589885 h 2304773"/>
              <a:gd name="connsiteX2" fmla="*/ 4429223 w 7744653"/>
              <a:gd name="connsiteY2" fmla="*/ 2258982 h 2304773"/>
              <a:gd name="connsiteX3" fmla="*/ 5402288 w 7744653"/>
              <a:gd name="connsiteY3" fmla="*/ 1774640 h 2304773"/>
              <a:gd name="connsiteX4" fmla="*/ 7744653 w 7744653"/>
              <a:gd name="connsiteY4" fmla="*/ 1444258 h 2304773"/>
              <a:gd name="connsiteX0" fmla="*/ 0 w 7744653"/>
              <a:gd name="connsiteY0" fmla="*/ 1589 h 2282300"/>
              <a:gd name="connsiteX1" fmla="*/ 2766026 w 7744653"/>
              <a:gd name="connsiteY1" fmla="*/ 589885 h 2282300"/>
              <a:gd name="connsiteX2" fmla="*/ 4429223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82300"/>
              <a:gd name="connsiteX1" fmla="*/ 2766026 w 7744653"/>
              <a:gd name="connsiteY1" fmla="*/ 589885 h 2282300"/>
              <a:gd name="connsiteX2" fmla="*/ 4429224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64973"/>
              <a:gd name="connsiteX1" fmla="*/ 2766026 w 7744653"/>
              <a:gd name="connsiteY1" fmla="*/ 589885 h 2264973"/>
              <a:gd name="connsiteX2" fmla="*/ 4429224 w 7744653"/>
              <a:gd name="connsiteY2" fmla="*/ 2258982 h 2264973"/>
              <a:gd name="connsiteX3" fmla="*/ 5402288 w 7744653"/>
              <a:gd name="connsiteY3" fmla="*/ 1774640 h 2264973"/>
              <a:gd name="connsiteX4" fmla="*/ 7744653 w 7744653"/>
              <a:gd name="connsiteY4" fmla="*/ 1444258 h 22649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3761"/>
              <a:gd name="connsiteX1" fmla="*/ 2766026 w 7744653"/>
              <a:gd name="connsiteY1" fmla="*/ 589885 h 2303761"/>
              <a:gd name="connsiteX2" fmla="*/ 4429224 w 7744653"/>
              <a:gd name="connsiteY2" fmla="*/ 2258982 h 2303761"/>
              <a:gd name="connsiteX3" fmla="*/ 5402289 w 7744653"/>
              <a:gd name="connsiteY3" fmla="*/ 1774640 h 2303761"/>
              <a:gd name="connsiteX4" fmla="*/ 7744653 w 7744653"/>
              <a:gd name="connsiteY4" fmla="*/ 1444258 h 2303761"/>
              <a:gd name="connsiteX0" fmla="*/ 0 w 7744653"/>
              <a:gd name="connsiteY0" fmla="*/ 1589 h 2267841"/>
              <a:gd name="connsiteX1" fmla="*/ 2766026 w 7744653"/>
              <a:gd name="connsiteY1" fmla="*/ 589885 h 2267841"/>
              <a:gd name="connsiteX2" fmla="*/ 4429224 w 7744653"/>
              <a:gd name="connsiteY2" fmla="*/ 2258982 h 2267841"/>
              <a:gd name="connsiteX3" fmla="*/ 5402289 w 7744653"/>
              <a:gd name="connsiteY3" fmla="*/ 1774640 h 2267841"/>
              <a:gd name="connsiteX4" fmla="*/ 7744653 w 7744653"/>
              <a:gd name="connsiteY4" fmla="*/ 1444258 h 2267841"/>
              <a:gd name="connsiteX0" fmla="*/ 0 w 7744653"/>
              <a:gd name="connsiteY0" fmla="*/ 1536 h 2214088"/>
              <a:gd name="connsiteX1" fmla="*/ 2766026 w 7744653"/>
              <a:gd name="connsiteY1" fmla="*/ 589832 h 2214088"/>
              <a:gd name="connsiteX2" fmla="*/ 4088911 w 7744653"/>
              <a:gd name="connsiteY2" fmla="*/ 2203978 h 2214088"/>
              <a:gd name="connsiteX3" fmla="*/ 5402289 w 7744653"/>
              <a:gd name="connsiteY3" fmla="*/ 1774587 h 2214088"/>
              <a:gd name="connsiteX4" fmla="*/ 7744653 w 7744653"/>
              <a:gd name="connsiteY4" fmla="*/ 1444205 h 2214088"/>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20085"/>
              <a:gd name="connsiteX1" fmla="*/ 2766026 w 7744653"/>
              <a:gd name="connsiteY1" fmla="*/ 589832 h 2220085"/>
              <a:gd name="connsiteX2" fmla="*/ 4088911 w 7744653"/>
              <a:gd name="connsiteY2" fmla="*/ 2203978 h 2220085"/>
              <a:gd name="connsiteX3" fmla="*/ 5402290 w 7744653"/>
              <a:gd name="connsiteY3" fmla="*/ 1774587 h 2220085"/>
              <a:gd name="connsiteX4" fmla="*/ 7744653 w 7744653"/>
              <a:gd name="connsiteY4" fmla="*/ 1444205 h 2220085"/>
              <a:gd name="connsiteX0" fmla="*/ 0 w 7744653"/>
              <a:gd name="connsiteY0" fmla="*/ 1536 h 2258506"/>
              <a:gd name="connsiteX1" fmla="*/ 2766026 w 7744653"/>
              <a:gd name="connsiteY1" fmla="*/ 589832 h 2258506"/>
              <a:gd name="connsiteX2" fmla="*/ 4088911 w 7744653"/>
              <a:gd name="connsiteY2" fmla="*/ 2203978 h 2258506"/>
              <a:gd name="connsiteX3" fmla="*/ 5080883 w 7744653"/>
              <a:gd name="connsiteY3" fmla="*/ 1813838 h 2258506"/>
              <a:gd name="connsiteX4" fmla="*/ 7744653 w 7744653"/>
              <a:gd name="connsiteY4" fmla="*/ 1444205 h 2258506"/>
              <a:gd name="connsiteX0" fmla="*/ 0 w 7744653"/>
              <a:gd name="connsiteY0" fmla="*/ 1507 h 2230136"/>
              <a:gd name="connsiteX1" fmla="*/ 2766026 w 7744653"/>
              <a:gd name="connsiteY1" fmla="*/ 589803 h 2230136"/>
              <a:gd name="connsiteX2" fmla="*/ 4155084 w 7744653"/>
              <a:gd name="connsiteY2" fmla="*/ 2172549 h 2230136"/>
              <a:gd name="connsiteX3" fmla="*/ 5080883 w 7744653"/>
              <a:gd name="connsiteY3" fmla="*/ 1813809 h 2230136"/>
              <a:gd name="connsiteX4" fmla="*/ 7744653 w 7744653"/>
              <a:gd name="connsiteY4" fmla="*/ 1444176 h 2230136"/>
              <a:gd name="connsiteX0" fmla="*/ 0 w 7744653"/>
              <a:gd name="connsiteY0" fmla="*/ 1507 h 2196349"/>
              <a:gd name="connsiteX1" fmla="*/ 2766026 w 7744653"/>
              <a:gd name="connsiteY1" fmla="*/ 589803 h 2196349"/>
              <a:gd name="connsiteX2" fmla="*/ 4155084 w 7744653"/>
              <a:gd name="connsiteY2" fmla="*/ 2172549 h 2196349"/>
              <a:gd name="connsiteX3" fmla="*/ 5080883 w 7744653"/>
              <a:gd name="connsiteY3" fmla="*/ 1813809 h 2196349"/>
              <a:gd name="connsiteX4" fmla="*/ 7744653 w 7744653"/>
              <a:gd name="connsiteY4" fmla="*/ 1444176 h 2196349"/>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191106"/>
              <a:gd name="connsiteX1" fmla="*/ 2766026 w 7744653"/>
              <a:gd name="connsiteY1" fmla="*/ 589803 h 2191106"/>
              <a:gd name="connsiteX2" fmla="*/ 4155084 w 7744653"/>
              <a:gd name="connsiteY2" fmla="*/ 2172549 h 2191106"/>
              <a:gd name="connsiteX3" fmla="*/ 7744653 w 7744653"/>
              <a:gd name="connsiteY3" fmla="*/ 1444176 h 2191106"/>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77754"/>
              <a:gd name="connsiteX1" fmla="*/ 2766026 w 7744653"/>
              <a:gd name="connsiteY1" fmla="*/ 589803 h 2177754"/>
              <a:gd name="connsiteX2" fmla="*/ 4155084 w 7744653"/>
              <a:gd name="connsiteY2" fmla="*/ 2172549 h 2177754"/>
              <a:gd name="connsiteX3" fmla="*/ 7744653 w 7744653"/>
              <a:gd name="connsiteY3" fmla="*/ 1444176 h 2177754"/>
              <a:gd name="connsiteX0" fmla="*/ 0 w 7744653"/>
              <a:gd name="connsiteY0" fmla="*/ 1507 h 2173989"/>
              <a:gd name="connsiteX1" fmla="*/ 2766026 w 7744653"/>
              <a:gd name="connsiteY1" fmla="*/ 589803 h 2173989"/>
              <a:gd name="connsiteX2" fmla="*/ 4155084 w 7744653"/>
              <a:gd name="connsiteY2" fmla="*/ 2172549 h 2173989"/>
              <a:gd name="connsiteX3" fmla="*/ 7744653 w 7744653"/>
              <a:gd name="connsiteY3" fmla="*/ 1444176 h 2173989"/>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72677"/>
              <a:gd name="connsiteX1" fmla="*/ 2766026 w 7744653"/>
              <a:gd name="connsiteY1" fmla="*/ 589803 h 2172677"/>
              <a:gd name="connsiteX2" fmla="*/ 4155084 w 7744653"/>
              <a:gd name="connsiteY2" fmla="*/ 2172549 h 2172677"/>
              <a:gd name="connsiteX3" fmla="*/ 7744653 w 7744653"/>
              <a:gd name="connsiteY3" fmla="*/ 1444176 h 2172677"/>
            </a:gdLst>
            <a:ahLst/>
            <a:cxnLst>
              <a:cxn ang="0">
                <a:pos x="connsiteX0" y="connsiteY0"/>
              </a:cxn>
              <a:cxn ang="0">
                <a:pos x="connsiteX1" y="connsiteY1"/>
              </a:cxn>
              <a:cxn ang="0">
                <a:pos x="connsiteX2" y="connsiteY2"/>
              </a:cxn>
              <a:cxn ang="0">
                <a:pos x="connsiteX3" y="connsiteY3"/>
              </a:cxn>
            </a:cxnLst>
            <a:rect l="l" t="t" r="r" b="b"/>
            <a:pathLst>
              <a:path w="7744653" h="2172677">
                <a:moveTo>
                  <a:pt x="0" y="1507"/>
                </a:moveTo>
                <a:cubicBezTo>
                  <a:pt x="905286" y="-21819"/>
                  <a:pt x="2073512" y="227963"/>
                  <a:pt x="2766026" y="589803"/>
                </a:cubicBezTo>
                <a:cubicBezTo>
                  <a:pt x="3458540" y="951643"/>
                  <a:pt x="4119377" y="2187155"/>
                  <a:pt x="4155084" y="2172549"/>
                </a:cubicBezTo>
                <a:cubicBezTo>
                  <a:pt x="4190791" y="2157943"/>
                  <a:pt x="5040021" y="1486019"/>
                  <a:pt x="7744653" y="144417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F7806EFE-4084-4BB2-A003-9DB5A8151F6C}"/>
              </a:ext>
            </a:extLst>
          </p:cNvPr>
          <p:cNvSpPr/>
          <p:nvPr/>
        </p:nvSpPr>
        <p:spPr>
          <a:xfrm>
            <a:off x="536492" y="2365385"/>
            <a:ext cx="1264316" cy="983780"/>
          </a:xfrm>
          <a:prstGeom prst="rightArrow">
            <a:avLst>
              <a:gd name="adj1" fmla="val 50000"/>
              <a:gd name="adj2" fmla="val 4445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Va</a:t>
            </a:r>
          </a:p>
        </p:txBody>
      </p:sp>
      <p:sp>
        <p:nvSpPr>
          <p:cNvPr id="67" name="Callout: Bent Line with No Border 66">
            <a:extLst>
              <a:ext uri="{FF2B5EF4-FFF2-40B4-BE49-F238E27FC236}">
                <a16:creationId xmlns:a16="http://schemas.microsoft.com/office/drawing/2014/main" id="{1C485D6F-CC31-4C87-955F-2B316DF35274}"/>
              </a:ext>
            </a:extLst>
          </p:cNvPr>
          <p:cNvSpPr/>
          <p:nvPr/>
        </p:nvSpPr>
        <p:spPr>
          <a:xfrm>
            <a:off x="536492" y="5788016"/>
            <a:ext cx="3654584" cy="642646"/>
          </a:xfrm>
          <a:prstGeom prst="callout2">
            <a:avLst>
              <a:gd name="adj1" fmla="val 67867"/>
              <a:gd name="adj2" fmla="val 51789"/>
              <a:gd name="adj3" fmla="val 65859"/>
              <a:gd name="adj4" fmla="val 92023"/>
              <a:gd name="adj5" fmla="val -172068"/>
              <a:gd name="adj6" fmla="val 129212"/>
            </a:avLst>
          </a:pr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rgbClr val="000000"/>
                </a:solidFill>
                <a:latin typeface="Times New Roman" panose="02020603050405020304" pitchFamily="18" charset="0"/>
                <a:cs typeface="Times New Roman" panose="02020603050405020304" pitchFamily="18" charset="0"/>
              </a:rPr>
              <a:t>Level of Jump formation</a:t>
            </a:r>
          </a:p>
          <a:p>
            <a:pPr algn="ctr" rtl="0"/>
            <a:endParaRPr lang="en-US" dirty="0"/>
          </a:p>
        </p:txBody>
      </p:sp>
      <p:sp>
        <p:nvSpPr>
          <p:cNvPr id="82" name="TextBox 81">
            <a:extLst>
              <a:ext uri="{FF2B5EF4-FFF2-40B4-BE49-F238E27FC236}">
                <a16:creationId xmlns:a16="http://schemas.microsoft.com/office/drawing/2014/main" id="{E85EE916-D749-4459-982C-24CE33523235}"/>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84" name="Straight Connector 83">
            <a:extLst>
              <a:ext uri="{FF2B5EF4-FFF2-40B4-BE49-F238E27FC236}">
                <a16:creationId xmlns:a16="http://schemas.microsoft.com/office/drawing/2014/main" id="{8DF424CE-3FC7-4547-B1DC-F561CE1E02E8}"/>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47657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4A0B-1A5C-4AC8-AA15-0B0B0E6E940A}"/>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10" name="Straight Connector 9">
            <a:extLst>
              <a:ext uri="{FF2B5EF4-FFF2-40B4-BE49-F238E27FC236}">
                <a16:creationId xmlns:a16="http://schemas.microsoft.com/office/drawing/2014/main" id="{66F353AE-D9AF-4216-9F34-B1D357D36ADE}"/>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D8B2E02-0869-4053-A05C-8B2990CE8E57}"/>
              </a:ext>
            </a:extLst>
          </p:cNvPr>
          <p:cNvSpPr/>
          <p:nvPr/>
        </p:nvSpPr>
        <p:spPr>
          <a:xfrm>
            <a:off x="168342" y="3743575"/>
            <a:ext cx="5031762"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Types of Hydraulic Structures</a:t>
            </a:r>
          </a:p>
        </p:txBody>
      </p:sp>
      <p:sp>
        <p:nvSpPr>
          <p:cNvPr id="7" name="Rectangle 6">
            <a:extLst>
              <a:ext uri="{FF2B5EF4-FFF2-40B4-BE49-F238E27FC236}">
                <a16:creationId xmlns:a16="http://schemas.microsoft.com/office/drawing/2014/main" id="{69D06E42-F332-4053-9D31-E111B9B6A2F3}"/>
              </a:ext>
            </a:extLst>
          </p:cNvPr>
          <p:cNvSpPr/>
          <p:nvPr/>
        </p:nvSpPr>
        <p:spPr>
          <a:xfrm>
            <a:off x="168342" y="4289680"/>
            <a:ext cx="8697794" cy="2570704"/>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According to the purpose of its function </a:t>
            </a:r>
          </a:p>
          <a:p>
            <a:pPr algn="just" rtl="0">
              <a:lnSpc>
                <a:spcPct val="150000"/>
              </a:lnSpc>
            </a:pPr>
            <a:r>
              <a:rPr lang="en-US" sz="800" dirty="0">
                <a:solidFill>
                  <a:srgbClr val="000000"/>
                </a:solidFill>
                <a:latin typeface="Times New Roman" panose="02020603050405020304" pitchFamily="18" charset="0"/>
                <a:cs typeface="Times New Roman" panose="02020603050405020304" pitchFamily="18" charset="0"/>
              </a:rPr>
              <a:t> </a:t>
            </a:r>
          </a:p>
          <a:p>
            <a:pPr marL="457200" indent="-457200" algn="just" rtl="0">
              <a:lnSpc>
                <a:spcPct val="150000"/>
              </a:lnSpc>
              <a:buFont typeface="+mj-lt"/>
              <a:buAutoNum type="arabicPeriod"/>
            </a:pPr>
            <a:r>
              <a:rPr lang="en-US" sz="2200" b="1" u="sng" dirty="0">
                <a:solidFill>
                  <a:srgbClr val="000000"/>
                </a:solidFill>
                <a:latin typeface="Times New Roman" panose="02020603050405020304" pitchFamily="18" charset="0"/>
                <a:cs typeface="Times New Roman" panose="02020603050405020304" pitchFamily="18" charset="0"/>
              </a:rPr>
              <a:t>Storage Structures</a:t>
            </a:r>
            <a:r>
              <a:rPr lang="en-US" sz="2200" u="sng" dirty="0">
                <a:solidFill>
                  <a:srgbClr val="00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to store water such as Dams &amp; Tanks.</a:t>
            </a:r>
          </a:p>
          <a:p>
            <a:pPr marL="457200" indent="-457200" algn="just" rtl="0">
              <a:lnSpc>
                <a:spcPct val="150000"/>
              </a:lnSpc>
              <a:buFont typeface="+mj-lt"/>
              <a:buAutoNum type="arabicPeriod"/>
            </a:pPr>
            <a:endParaRPr lang="en-US" sz="1400" dirty="0">
              <a:solidFill>
                <a:srgbClr val="000000"/>
              </a:solidFill>
              <a:latin typeface="Times New Roman" panose="02020603050405020304" pitchFamily="18" charset="0"/>
              <a:cs typeface="Times New Roman" panose="02020603050405020304" pitchFamily="18" charset="0"/>
            </a:endParaRPr>
          </a:p>
          <a:p>
            <a:pPr marL="457200" indent="-457200" algn="just" rtl="0">
              <a:lnSpc>
                <a:spcPct val="150000"/>
              </a:lnSpc>
              <a:buFont typeface="+mj-lt"/>
              <a:buAutoNum type="arabicPeriod"/>
            </a:pPr>
            <a:r>
              <a:rPr lang="en-US" sz="2200" b="1" u="sng" dirty="0">
                <a:solidFill>
                  <a:srgbClr val="000000"/>
                </a:solidFill>
                <a:latin typeface="Times New Roman" panose="02020603050405020304" pitchFamily="18" charset="0"/>
                <a:cs typeface="Times New Roman" panose="02020603050405020304" pitchFamily="18" charset="0"/>
              </a:rPr>
              <a:t>Conveyance Structures:</a:t>
            </a:r>
            <a:r>
              <a:rPr lang="en-US" sz="2200" b="1"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to convey water from place to another such as pipelines, Siphons, Culverts, Tunnels, aqueducts and open channels. </a:t>
            </a:r>
          </a:p>
        </p:txBody>
      </p:sp>
      <p:sp>
        <p:nvSpPr>
          <p:cNvPr id="8" name="Rectangle 7">
            <a:extLst>
              <a:ext uri="{FF2B5EF4-FFF2-40B4-BE49-F238E27FC236}">
                <a16:creationId xmlns:a16="http://schemas.microsoft.com/office/drawing/2014/main" id="{FD3C576C-219E-4D64-9BBF-AF8E1F96F54E}"/>
              </a:ext>
            </a:extLst>
          </p:cNvPr>
          <p:cNvSpPr/>
          <p:nvPr/>
        </p:nvSpPr>
        <p:spPr>
          <a:xfrm>
            <a:off x="168342" y="2442538"/>
            <a:ext cx="8697794" cy="1047210"/>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A hydraulic structure is a structure submerged or partially submerged in any body of water, which disrupts the natural flow of water. </a:t>
            </a:r>
          </a:p>
        </p:txBody>
      </p:sp>
      <p:sp>
        <p:nvSpPr>
          <p:cNvPr id="11" name="Rectangle 10">
            <a:extLst>
              <a:ext uri="{FF2B5EF4-FFF2-40B4-BE49-F238E27FC236}">
                <a16:creationId xmlns:a16="http://schemas.microsoft.com/office/drawing/2014/main" id="{D6362BAE-00F6-4EA8-A8C7-2FF5D61C6DBE}"/>
              </a:ext>
            </a:extLst>
          </p:cNvPr>
          <p:cNvSpPr/>
          <p:nvPr/>
        </p:nvSpPr>
        <p:spPr>
          <a:xfrm>
            <a:off x="168342" y="1887610"/>
            <a:ext cx="2360254"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Introduction </a:t>
            </a:r>
          </a:p>
        </p:txBody>
      </p:sp>
      <p:sp>
        <p:nvSpPr>
          <p:cNvPr id="2" name="Rectangle 1">
            <a:extLst>
              <a:ext uri="{FF2B5EF4-FFF2-40B4-BE49-F238E27FC236}">
                <a16:creationId xmlns:a16="http://schemas.microsoft.com/office/drawing/2014/main" id="{1389B43B-B9C3-4D39-BFD0-0CDFDD4D442C}"/>
              </a:ext>
            </a:extLst>
          </p:cNvPr>
          <p:cNvSpPr/>
          <p:nvPr/>
        </p:nvSpPr>
        <p:spPr>
          <a:xfrm>
            <a:off x="262136" y="385279"/>
            <a:ext cx="8589128" cy="107721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0"/>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CHAPTER ONE </a:t>
            </a:r>
          </a:p>
          <a:p>
            <a:pPr algn="ctr" rtl="0"/>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CANAL DESIGN AND LINING</a:t>
            </a:r>
          </a:p>
        </p:txBody>
      </p:sp>
    </p:spTree>
    <p:extLst>
      <p:ext uri="{BB962C8B-B14F-4D97-AF65-F5344CB8AC3E}">
        <p14:creationId xmlns:p14="http://schemas.microsoft.com/office/powerpoint/2010/main" val="107502086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C62BDD-8D65-4194-BFF9-10EB4F43E207}"/>
                  </a:ext>
                </a:extLst>
              </p:cNvPr>
              <p:cNvSpPr txBox="1"/>
              <p:nvPr/>
            </p:nvSpPr>
            <p:spPr>
              <a:xfrm>
                <a:off x="333796" y="2773153"/>
                <a:ext cx="3853228" cy="914400"/>
              </a:xfrm>
              <a:prstGeom prst="rect">
                <a:avLst/>
              </a:prstGeom>
              <a:noFill/>
              <a:ln>
                <a:solidFill>
                  <a:schemeClr val="bg2">
                    <a:lumMod val="10000"/>
                  </a:schemeClr>
                </a:solidFill>
              </a:ln>
            </p:spPr>
            <p:txBody>
              <a:bodyPr wrap="square" lIns="0" tIns="0" rIns="0" bIns="0" rtlCol="0" anchor="ctr">
                <a:noAutofit/>
              </a:bodyPr>
              <a:lstStyle/>
              <a:p>
                <a:pPr lvl="1" algn="ctr"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𝐄𝐟</m:t>
                          </m:r>
                        </m:e>
                        <m:sub>
                          <m:r>
                            <a:rPr lang="en-US" b="1" i="0" smtClean="0">
                              <a:latin typeface="Cambria Math" panose="02040503050406030204" pitchFamily="18" charset="0"/>
                            </a:rPr>
                            <m:t>𝟏</m:t>
                          </m:r>
                        </m:sub>
                      </m:sSub>
                      <m:r>
                        <a:rPr lang="en-US" b="1" i="0"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𝐃</m:t>
                          </m:r>
                        </m:e>
                        <m:sub>
                          <m:r>
                            <a:rPr lang="en-US" b="1" i="0" smtClean="0">
                              <a:latin typeface="Cambria Math" panose="02040503050406030204" pitchFamily="18" charset="0"/>
                            </a:rPr>
                            <m:t>𝟏</m:t>
                          </m:r>
                        </m:sub>
                      </m:sSub>
                      <m:r>
                        <a:rPr lang="en-US" b="1" i="0" smtClean="0">
                          <a:latin typeface="Cambria Math" panose="02040503050406030204" pitchFamily="18" charset="0"/>
                        </a:rPr>
                        <m:t>+</m:t>
                      </m:r>
                      <m:f>
                        <m:fPr>
                          <m:ctrlPr>
                            <a:rPr lang="en-US" b="1" i="1" smtClean="0">
                              <a:latin typeface="Cambria Math" panose="02040503050406030204" pitchFamily="18" charset="0"/>
                            </a:rPr>
                          </m:ctrlPr>
                        </m:fPr>
                        <m:num>
                          <m:sSup>
                            <m:sSupPr>
                              <m:ctrlPr>
                                <a:rPr lang="en-US" b="1" i="1" smtClean="0">
                                  <a:latin typeface="Cambria Math" panose="02040503050406030204" pitchFamily="18" charset="0"/>
                                </a:rPr>
                              </m:ctrlPr>
                            </m:sSupPr>
                            <m:e>
                              <m:r>
                                <a:rPr lang="en-US" b="1" i="0" smtClean="0">
                                  <a:latin typeface="Cambria Math" panose="02040503050406030204" pitchFamily="18" charset="0"/>
                                </a:rPr>
                                <m:t>𝐪</m:t>
                              </m:r>
                            </m:e>
                            <m:sup>
                              <m:r>
                                <a:rPr lang="en-US" b="1" i="0" smtClean="0">
                                  <a:latin typeface="Cambria Math" panose="02040503050406030204" pitchFamily="18" charset="0"/>
                                </a:rPr>
                                <m:t>𝟐</m:t>
                              </m:r>
                            </m:sup>
                          </m:sSup>
                        </m:num>
                        <m:den>
                          <m:r>
                            <a:rPr lang="en-US" b="1" i="0" smtClean="0">
                              <a:latin typeface="Cambria Math" panose="02040503050406030204" pitchFamily="18" charset="0"/>
                            </a:rPr>
                            <m:t>𝟐𝐠</m:t>
                          </m:r>
                          <m:r>
                            <a:rPr lang="en-US" b="1" i="0" smtClean="0">
                              <a:latin typeface="Cambria Math" panose="02040503050406030204" pitchFamily="18" charset="0"/>
                            </a:rPr>
                            <m:t> </m:t>
                          </m:r>
                          <m:sSubSup>
                            <m:sSubSupPr>
                              <m:ctrlPr>
                                <a:rPr lang="en-US" b="1" i="1" smtClean="0">
                                  <a:latin typeface="Cambria Math" panose="02040503050406030204" pitchFamily="18" charset="0"/>
                                </a:rPr>
                              </m:ctrlPr>
                            </m:sSubSupPr>
                            <m:e>
                              <m:r>
                                <a:rPr lang="en-US" b="1" i="0" smtClean="0">
                                  <a:latin typeface="Cambria Math" panose="02040503050406030204" pitchFamily="18" charset="0"/>
                                </a:rPr>
                                <m:t>𝐃</m:t>
                              </m:r>
                            </m:e>
                            <m:sub>
                              <m:r>
                                <a:rPr lang="en-US" b="1" i="0" smtClean="0">
                                  <a:latin typeface="Cambria Math" panose="02040503050406030204" pitchFamily="18" charset="0"/>
                                </a:rPr>
                                <m:t>𝟏</m:t>
                              </m:r>
                            </m:sub>
                            <m:sup>
                              <m:r>
                                <a:rPr lang="en-US" b="1" i="0" smtClean="0">
                                  <a:latin typeface="Cambria Math" panose="02040503050406030204" pitchFamily="18" charset="0"/>
                                </a:rPr>
                                <m:t>𝟐</m:t>
                              </m:r>
                            </m:sup>
                          </m:sSubSup>
                        </m:den>
                      </m:f>
                    </m:oMath>
                  </m:oMathPara>
                </a14:m>
                <a:endParaRPr lang="en-US" b="1" dirty="0"/>
              </a:p>
            </p:txBody>
          </p:sp>
        </mc:Choice>
        <mc:Fallback xmlns="">
          <p:sp>
            <p:nvSpPr>
              <p:cNvPr id="3" name="TextBox 2">
                <a:extLst>
                  <a:ext uri="{FF2B5EF4-FFF2-40B4-BE49-F238E27FC236}">
                    <a16:creationId xmlns:a16="http://schemas.microsoft.com/office/drawing/2014/main" id="{96C62BDD-8D65-4194-BFF9-10EB4F43E207}"/>
                  </a:ext>
                </a:extLst>
              </p:cNvPr>
              <p:cNvSpPr txBox="1">
                <a:spLocks noRot="1" noChangeAspect="1" noMove="1" noResize="1" noEditPoints="1" noAdjustHandles="1" noChangeArrowheads="1" noChangeShapeType="1" noTextEdit="1"/>
              </p:cNvSpPr>
              <p:nvPr/>
            </p:nvSpPr>
            <p:spPr>
              <a:xfrm>
                <a:off x="333796" y="2773153"/>
                <a:ext cx="3853228" cy="914400"/>
              </a:xfrm>
              <a:prstGeom prst="rect">
                <a:avLst/>
              </a:prstGeom>
              <a:blipFill>
                <a:blip r:embed="rId2"/>
                <a:stretch>
                  <a:fillRect/>
                </a:stretch>
              </a:blipFill>
              <a:ln>
                <a:solidFill>
                  <a:schemeClr val="bg2">
                    <a:lumMod val="1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F4AE631-54A6-47A0-ADDD-39694F8A0F79}"/>
                  </a:ext>
                </a:extLst>
              </p:cNvPr>
              <p:cNvSpPr txBox="1"/>
              <p:nvPr/>
            </p:nvSpPr>
            <p:spPr>
              <a:xfrm>
                <a:off x="4898570" y="2773153"/>
                <a:ext cx="3813024" cy="914400"/>
              </a:xfrm>
              <a:prstGeom prst="rect">
                <a:avLst/>
              </a:prstGeom>
              <a:noFill/>
              <a:ln>
                <a:solidFill>
                  <a:schemeClr val="bg2">
                    <a:lumMod val="10000"/>
                  </a:schemeClr>
                </a:solidFill>
              </a:ln>
            </p:spPr>
            <p:txBody>
              <a:bodyPr wrap="square" lIns="0" tIns="0" rIns="0" bIns="0" rtlCol="0" anchor="ctr">
                <a:noAutofit/>
              </a:bodyPr>
              <a:lstStyle/>
              <a:p>
                <a:pPr lvl="1" algn="ctr"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𝐄𝐟</m:t>
                          </m:r>
                        </m:e>
                        <m:sub>
                          <m:r>
                            <a:rPr lang="en-US" b="1" i="0" smtClean="0">
                              <a:latin typeface="Cambria Math" panose="02040503050406030204" pitchFamily="18" charset="0"/>
                            </a:rPr>
                            <m:t>𝟐</m:t>
                          </m:r>
                        </m:sub>
                      </m:sSub>
                      <m:r>
                        <a:rPr lang="en-US" b="1" i="0"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𝐃</m:t>
                          </m:r>
                        </m:e>
                        <m:sub>
                          <m:r>
                            <a:rPr lang="en-US" b="1" i="0" smtClean="0">
                              <a:latin typeface="Cambria Math" panose="02040503050406030204" pitchFamily="18" charset="0"/>
                            </a:rPr>
                            <m:t>𝟐</m:t>
                          </m:r>
                        </m:sub>
                      </m:sSub>
                      <m:r>
                        <a:rPr lang="en-US" b="1" i="0" smtClean="0">
                          <a:latin typeface="Cambria Math" panose="02040503050406030204" pitchFamily="18" charset="0"/>
                        </a:rPr>
                        <m:t>+</m:t>
                      </m:r>
                      <m:f>
                        <m:fPr>
                          <m:ctrlPr>
                            <a:rPr lang="en-US" b="1" i="1" smtClean="0">
                              <a:latin typeface="Cambria Math" panose="02040503050406030204" pitchFamily="18" charset="0"/>
                            </a:rPr>
                          </m:ctrlPr>
                        </m:fPr>
                        <m:num>
                          <m:sSup>
                            <m:sSupPr>
                              <m:ctrlPr>
                                <a:rPr lang="en-US" b="1" i="1" smtClean="0">
                                  <a:latin typeface="Cambria Math" panose="02040503050406030204" pitchFamily="18" charset="0"/>
                                </a:rPr>
                              </m:ctrlPr>
                            </m:sSupPr>
                            <m:e>
                              <m:r>
                                <a:rPr lang="en-US" b="1" i="0" smtClean="0">
                                  <a:latin typeface="Cambria Math" panose="02040503050406030204" pitchFamily="18" charset="0"/>
                                </a:rPr>
                                <m:t>𝐪</m:t>
                              </m:r>
                            </m:e>
                            <m:sup>
                              <m:r>
                                <a:rPr lang="en-US" b="1" i="0" smtClean="0">
                                  <a:latin typeface="Cambria Math" panose="02040503050406030204" pitchFamily="18" charset="0"/>
                                </a:rPr>
                                <m:t>𝟐</m:t>
                              </m:r>
                            </m:sup>
                          </m:sSup>
                        </m:num>
                        <m:den>
                          <m:r>
                            <a:rPr lang="en-US" b="1" i="0" smtClean="0">
                              <a:latin typeface="Cambria Math" panose="02040503050406030204" pitchFamily="18" charset="0"/>
                            </a:rPr>
                            <m:t>𝟐𝐠</m:t>
                          </m:r>
                          <m:r>
                            <a:rPr lang="en-US" b="1" i="0" smtClean="0">
                              <a:latin typeface="Cambria Math" panose="02040503050406030204" pitchFamily="18" charset="0"/>
                            </a:rPr>
                            <m:t> </m:t>
                          </m:r>
                          <m:sSubSup>
                            <m:sSubSupPr>
                              <m:ctrlPr>
                                <a:rPr lang="en-US" b="1" i="1" smtClean="0">
                                  <a:latin typeface="Cambria Math" panose="02040503050406030204" pitchFamily="18" charset="0"/>
                                </a:rPr>
                              </m:ctrlPr>
                            </m:sSubSupPr>
                            <m:e>
                              <m:r>
                                <a:rPr lang="en-US" b="1" i="0" smtClean="0">
                                  <a:latin typeface="Cambria Math" panose="02040503050406030204" pitchFamily="18" charset="0"/>
                                </a:rPr>
                                <m:t>𝐃</m:t>
                              </m:r>
                            </m:e>
                            <m:sub>
                              <m:r>
                                <a:rPr lang="en-US" b="1" i="0" smtClean="0">
                                  <a:latin typeface="Cambria Math" panose="02040503050406030204" pitchFamily="18" charset="0"/>
                                </a:rPr>
                                <m:t>𝟐</m:t>
                              </m:r>
                            </m:sub>
                            <m:sup>
                              <m:r>
                                <a:rPr lang="en-US" b="1" i="0" smtClean="0">
                                  <a:latin typeface="Cambria Math" panose="02040503050406030204" pitchFamily="18" charset="0"/>
                                </a:rPr>
                                <m:t>𝟐</m:t>
                              </m:r>
                            </m:sup>
                          </m:sSubSup>
                        </m:den>
                      </m:f>
                    </m:oMath>
                  </m:oMathPara>
                </a14:m>
                <a:endParaRPr lang="en-US" b="1" dirty="0"/>
              </a:p>
            </p:txBody>
          </p:sp>
        </mc:Choice>
        <mc:Fallback xmlns="">
          <p:sp>
            <p:nvSpPr>
              <p:cNvPr id="4" name="TextBox 3">
                <a:extLst>
                  <a:ext uri="{FF2B5EF4-FFF2-40B4-BE49-F238E27FC236}">
                    <a16:creationId xmlns:a16="http://schemas.microsoft.com/office/drawing/2014/main" id="{4F4AE631-54A6-47A0-ADDD-39694F8A0F79}"/>
                  </a:ext>
                </a:extLst>
              </p:cNvPr>
              <p:cNvSpPr txBox="1">
                <a:spLocks noRot="1" noChangeAspect="1" noMove="1" noResize="1" noEditPoints="1" noAdjustHandles="1" noChangeArrowheads="1" noChangeShapeType="1" noTextEdit="1"/>
              </p:cNvSpPr>
              <p:nvPr/>
            </p:nvSpPr>
            <p:spPr>
              <a:xfrm>
                <a:off x="4898570" y="2773153"/>
                <a:ext cx="3813024" cy="914400"/>
              </a:xfrm>
              <a:prstGeom prst="rect">
                <a:avLst/>
              </a:prstGeom>
              <a:blipFill>
                <a:blip r:embed="rId3"/>
                <a:stretch>
                  <a:fillRect/>
                </a:stretch>
              </a:blipFill>
              <a:ln>
                <a:solidFill>
                  <a:schemeClr val="bg2">
                    <a:lumMod val="10000"/>
                  </a:schemeClr>
                </a:solidFill>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A85C3220-ABEC-4BBC-B36F-6A19EFABE092}"/>
              </a:ext>
            </a:extLst>
          </p:cNvPr>
          <p:cNvSpPr/>
          <p:nvPr/>
        </p:nvSpPr>
        <p:spPr>
          <a:xfrm>
            <a:off x="197485" y="769323"/>
            <a:ext cx="8749030" cy="1555041"/>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The location of hydraulic jump and the profile of water surface on the u/s and d/s of the point at which the jump is formed are required. The basic relations for a hydraulic jump are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6C406D-17C5-4E8F-99C5-B4C783D46A22}"/>
                  </a:ext>
                </a:extLst>
              </p:cNvPr>
              <p:cNvSpPr txBox="1"/>
              <p:nvPr/>
            </p:nvSpPr>
            <p:spPr>
              <a:xfrm>
                <a:off x="4898570" y="4096363"/>
                <a:ext cx="3813020" cy="914400"/>
              </a:xfrm>
              <a:prstGeom prst="rect">
                <a:avLst/>
              </a:prstGeom>
              <a:noFill/>
              <a:ln>
                <a:solidFill>
                  <a:schemeClr val="bg2">
                    <a:lumMod val="10000"/>
                  </a:schemeClr>
                </a:solidFill>
              </a:ln>
            </p:spPr>
            <p:txBody>
              <a:bodyPr wrap="square" lIns="0" tIns="0" rIns="0" bIns="0" rtlCol="0" anchor="ctr">
                <a:noAutofit/>
              </a:bodyPr>
              <a:lstStyle/>
              <a:p>
                <a:pPr lvl="1" algn="ctr" rtl="0">
                  <a:lnSpc>
                    <a:spcPct val="150000"/>
                  </a:lnSpc>
                </a:pPr>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rPr>
                        <m:t>𝐇𝐋</m:t>
                      </m:r>
                      <m:r>
                        <a:rPr lang="en-US" b="1" i="0" smtClean="0">
                          <a:latin typeface="Cambria Math" panose="02040503050406030204" pitchFamily="18" charset="0"/>
                        </a:rPr>
                        <m:t>=</m:t>
                      </m:r>
                      <m:sSub>
                        <m:sSubPr>
                          <m:ctrlPr>
                            <a:rPr lang="en-US" b="1" i="1">
                              <a:latin typeface="Cambria Math" panose="02040503050406030204" pitchFamily="18" charset="0"/>
                            </a:rPr>
                          </m:ctrlPr>
                        </m:sSubPr>
                        <m:e>
                          <m:r>
                            <a:rPr lang="en-US" b="1" i="0">
                              <a:latin typeface="Cambria Math" panose="02040503050406030204" pitchFamily="18" charset="0"/>
                            </a:rPr>
                            <m:t>𝐄𝐟</m:t>
                          </m:r>
                        </m:e>
                        <m:sub>
                          <m:r>
                            <a:rPr lang="en-US" b="1" i="0">
                              <a:latin typeface="Cambria Math" panose="02040503050406030204" pitchFamily="18" charset="0"/>
                            </a:rPr>
                            <m:t>𝟏</m:t>
                          </m:r>
                        </m:sub>
                      </m:sSub>
                      <m:r>
                        <a:rPr lang="en-US" b="1" i="0" smtClean="0">
                          <a:latin typeface="Cambria Math" panose="02040503050406030204" pitchFamily="18" charset="0"/>
                        </a:rPr>
                        <m:t>−</m:t>
                      </m:r>
                      <m:sSub>
                        <m:sSubPr>
                          <m:ctrlPr>
                            <a:rPr lang="en-US" b="1" i="1">
                              <a:latin typeface="Cambria Math" panose="02040503050406030204" pitchFamily="18" charset="0"/>
                            </a:rPr>
                          </m:ctrlPr>
                        </m:sSubPr>
                        <m:e>
                          <m:r>
                            <a:rPr lang="en-US" b="1" i="0">
                              <a:latin typeface="Cambria Math" panose="02040503050406030204" pitchFamily="18" charset="0"/>
                            </a:rPr>
                            <m:t>𝐄𝐟</m:t>
                          </m:r>
                        </m:e>
                        <m:sub>
                          <m:r>
                            <a:rPr lang="en-US" b="1" i="0" smtClean="0">
                              <a:latin typeface="Cambria Math" panose="02040503050406030204" pitchFamily="18" charset="0"/>
                            </a:rPr>
                            <m:t>𝟐</m:t>
                          </m:r>
                        </m:sub>
                      </m:sSub>
                    </m:oMath>
                  </m:oMathPara>
                </a14:m>
                <a:endParaRPr lang="en-US" b="1" dirty="0"/>
              </a:p>
            </p:txBody>
          </p:sp>
        </mc:Choice>
        <mc:Fallback xmlns="">
          <p:sp>
            <p:nvSpPr>
              <p:cNvPr id="6" name="TextBox 5">
                <a:extLst>
                  <a:ext uri="{FF2B5EF4-FFF2-40B4-BE49-F238E27FC236}">
                    <a16:creationId xmlns:a16="http://schemas.microsoft.com/office/drawing/2014/main" id="{646C406D-17C5-4E8F-99C5-B4C783D46A22}"/>
                  </a:ext>
                </a:extLst>
              </p:cNvPr>
              <p:cNvSpPr txBox="1">
                <a:spLocks noRot="1" noChangeAspect="1" noMove="1" noResize="1" noEditPoints="1" noAdjustHandles="1" noChangeArrowheads="1" noChangeShapeType="1" noTextEdit="1"/>
              </p:cNvSpPr>
              <p:nvPr/>
            </p:nvSpPr>
            <p:spPr>
              <a:xfrm>
                <a:off x="4898570" y="4096363"/>
                <a:ext cx="3813020" cy="914400"/>
              </a:xfrm>
              <a:prstGeom prst="rect">
                <a:avLst/>
              </a:prstGeom>
              <a:blipFill>
                <a:blip r:embed="rId4"/>
                <a:stretch>
                  <a:fillRect/>
                </a:stretch>
              </a:blipFill>
              <a:ln>
                <a:solidFill>
                  <a:schemeClr val="bg2">
                    <a:lumMod val="1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F58DDE-F756-4EAD-A862-897885D1AA03}"/>
                  </a:ext>
                </a:extLst>
              </p:cNvPr>
              <p:cNvSpPr txBox="1"/>
              <p:nvPr/>
            </p:nvSpPr>
            <p:spPr>
              <a:xfrm>
                <a:off x="333795" y="4095021"/>
                <a:ext cx="3853229" cy="914400"/>
              </a:xfrm>
              <a:prstGeom prst="rect">
                <a:avLst/>
              </a:prstGeom>
              <a:noFill/>
              <a:ln>
                <a:solidFill>
                  <a:schemeClr val="bg2">
                    <a:lumMod val="10000"/>
                  </a:schemeClr>
                </a:solidFill>
              </a:ln>
            </p:spPr>
            <p:txBody>
              <a:bodyPr wrap="square" lIns="0" tIns="0" rIns="0" bIns="0" rtlCol="0" anchor="ctr">
                <a:noAutofit/>
              </a:bodyPr>
              <a:lstStyle/>
              <a:p>
                <a:pPr lvl="1" algn="ctr" rtl="0">
                  <a:lnSpc>
                    <a:spcPct val="150000"/>
                  </a:lnSpc>
                </a:pPr>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rPr>
                        <m:t>𝐇𝐋</m:t>
                      </m:r>
                      <m:r>
                        <a:rPr lang="en-US" b="1" i="0" smtClean="0">
                          <a:latin typeface="Cambria Math" panose="02040503050406030204" pitchFamily="18" charset="0"/>
                        </a:rPr>
                        <m:t>=  </m:t>
                      </m:r>
                      <m:r>
                        <a:rPr lang="en-US" b="1" i="0" smtClean="0">
                          <a:latin typeface="Cambria Math" panose="02040503050406030204" pitchFamily="18" charset="0"/>
                        </a:rPr>
                        <m:t>𝐔𝐒</m:t>
                      </m:r>
                      <m:r>
                        <a:rPr lang="en-US" b="1" i="0" smtClean="0">
                          <a:latin typeface="Cambria Math" panose="02040503050406030204" pitchFamily="18" charset="0"/>
                        </a:rPr>
                        <m:t> </m:t>
                      </m:r>
                      <m:r>
                        <a:rPr lang="en-US" b="1" i="0" smtClean="0">
                          <a:latin typeface="Cambria Math" panose="02040503050406030204" pitchFamily="18" charset="0"/>
                        </a:rPr>
                        <m:t>𝐓𝐄𝐋</m:t>
                      </m:r>
                      <m:r>
                        <a:rPr lang="en-US" b="1" i="0" smtClean="0">
                          <a:latin typeface="Cambria Math" panose="02040503050406030204" pitchFamily="18" charset="0"/>
                        </a:rPr>
                        <m:t> −</m:t>
                      </m:r>
                      <m:r>
                        <a:rPr lang="en-US" b="1" i="0" smtClean="0">
                          <a:latin typeface="Cambria Math" panose="02040503050406030204" pitchFamily="18" charset="0"/>
                        </a:rPr>
                        <m:t>𝐃𝐒</m:t>
                      </m:r>
                      <m:r>
                        <a:rPr lang="en-US" b="1" i="0" smtClean="0">
                          <a:latin typeface="Cambria Math" panose="02040503050406030204" pitchFamily="18" charset="0"/>
                        </a:rPr>
                        <m:t> </m:t>
                      </m:r>
                      <m:r>
                        <a:rPr lang="en-US" b="1" i="0" smtClean="0">
                          <a:latin typeface="Cambria Math" panose="02040503050406030204" pitchFamily="18" charset="0"/>
                        </a:rPr>
                        <m:t>𝐓𝐄𝐋</m:t>
                      </m:r>
                    </m:oMath>
                  </m:oMathPara>
                </a14:m>
                <a:endParaRPr lang="en-US" b="1" dirty="0"/>
              </a:p>
            </p:txBody>
          </p:sp>
        </mc:Choice>
        <mc:Fallback xmlns="">
          <p:sp>
            <p:nvSpPr>
              <p:cNvPr id="7" name="TextBox 6">
                <a:extLst>
                  <a:ext uri="{FF2B5EF4-FFF2-40B4-BE49-F238E27FC236}">
                    <a16:creationId xmlns:a16="http://schemas.microsoft.com/office/drawing/2014/main" id="{65F58DDE-F756-4EAD-A862-897885D1AA03}"/>
                  </a:ext>
                </a:extLst>
              </p:cNvPr>
              <p:cNvSpPr txBox="1">
                <a:spLocks noRot="1" noChangeAspect="1" noMove="1" noResize="1" noEditPoints="1" noAdjustHandles="1" noChangeArrowheads="1" noChangeShapeType="1" noTextEdit="1"/>
              </p:cNvSpPr>
              <p:nvPr/>
            </p:nvSpPr>
            <p:spPr>
              <a:xfrm>
                <a:off x="333795" y="4095021"/>
                <a:ext cx="3853229" cy="914400"/>
              </a:xfrm>
              <a:prstGeom prst="rect">
                <a:avLst/>
              </a:prstGeom>
              <a:blipFill>
                <a:blip r:embed="rId5"/>
                <a:stretch>
                  <a:fillRect/>
                </a:stretch>
              </a:blipFill>
              <a:ln>
                <a:solidFill>
                  <a:schemeClr val="bg2">
                    <a:lumMod val="1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F18BD0-3496-4C92-9A08-4340A0954F6D}"/>
                  </a:ext>
                </a:extLst>
              </p:cNvPr>
              <p:cNvSpPr txBox="1"/>
              <p:nvPr/>
            </p:nvSpPr>
            <p:spPr>
              <a:xfrm>
                <a:off x="333794" y="5460032"/>
                <a:ext cx="3853230" cy="822960"/>
              </a:xfrm>
              <a:prstGeom prst="rect">
                <a:avLst/>
              </a:prstGeom>
              <a:noFill/>
              <a:ln>
                <a:solidFill>
                  <a:schemeClr val="bg2">
                    <a:lumMod val="10000"/>
                  </a:schemeClr>
                </a:solidFill>
              </a:ln>
            </p:spPr>
            <p:txBody>
              <a:bodyPr wrap="square" lIns="0" tIns="0" rIns="0" bIns="0" rtlCol="0" anchor="ctr">
                <a:noAutofit/>
              </a:bodyPr>
              <a:lstStyle/>
              <a:p>
                <a:pPr lvl="1" algn="ctr"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rPr>
                            <m:t>𝐃</m:t>
                          </m:r>
                        </m:e>
                        <m:sub>
                          <m:r>
                            <a:rPr lang="en-US" b="1" i="0">
                              <a:latin typeface="Cambria Math" panose="02040503050406030204" pitchFamily="18" charset="0"/>
                            </a:rPr>
                            <m:t>𝟐</m:t>
                          </m:r>
                        </m:sub>
                      </m:sSub>
                      <m:r>
                        <a:rPr lang="en-US" b="1" i="0" smtClean="0">
                          <a:latin typeface="Cambria Math" panose="02040503050406030204" pitchFamily="18" charset="0"/>
                        </a:rPr>
                        <m:t>=</m:t>
                      </m:r>
                      <m:f>
                        <m:fPr>
                          <m:ctrlPr>
                            <a:rPr lang="en-US" b="1" i="1" smtClean="0">
                              <a:latin typeface="Cambria Math" panose="02040503050406030204" pitchFamily="18" charset="0"/>
                            </a:rPr>
                          </m:ctrlPr>
                        </m:fPr>
                        <m:num>
                          <m:sSub>
                            <m:sSubPr>
                              <m:ctrlPr>
                                <a:rPr lang="en-US" b="1" i="1">
                                  <a:latin typeface="Cambria Math" panose="02040503050406030204" pitchFamily="18" charset="0"/>
                                </a:rPr>
                              </m:ctrlPr>
                            </m:sSubPr>
                            <m:e>
                              <m:r>
                                <a:rPr lang="en-US" b="1" i="0">
                                  <a:latin typeface="Cambria Math" panose="02040503050406030204" pitchFamily="18" charset="0"/>
                                </a:rPr>
                                <m:t>𝐃</m:t>
                              </m:r>
                            </m:e>
                            <m:sub>
                              <m:r>
                                <a:rPr lang="en-US" b="1" i="0" smtClean="0">
                                  <a:latin typeface="Cambria Math" panose="02040503050406030204" pitchFamily="18" charset="0"/>
                                </a:rPr>
                                <m:t>𝟏</m:t>
                              </m:r>
                            </m:sub>
                          </m:sSub>
                        </m:num>
                        <m:den>
                          <m:r>
                            <a:rPr lang="en-US" b="1" i="0" smtClean="0">
                              <a:latin typeface="Cambria Math" panose="02040503050406030204" pitchFamily="18" charset="0"/>
                            </a:rPr>
                            <m:t>𝟐</m:t>
                          </m:r>
                        </m:den>
                      </m:f>
                      <m:d>
                        <m:dPr>
                          <m:ctrlPr>
                            <a:rPr lang="en-US" b="1" i="1" smtClean="0">
                              <a:latin typeface="Cambria Math" panose="02040503050406030204" pitchFamily="18" charset="0"/>
                            </a:rPr>
                          </m:ctrlPr>
                        </m:dPr>
                        <m:e>
                          <m:rad>
                            <m:radPr>
                              <m:degHide m:val="on"/>
                              <m:ctrlPr>
                                <a:rPr lang="en-US" b="1" i="1" smtClean="0">
                                  <a:latin typeface="Cambria Math" panose="02040503050406030204" pitchFamily="18" charset="0"/>
                                </a:rPr>
                              </m:ctrlPr>
                            </m:radPr>
                            <m:deg/>
                            <m:e>
                              <m:r>
                                <a:rPr lang="en-US" b="1" i="0" smtClean="0">
                                  <a:latin typeface="Cambria Math" panose="02040503050406030204" pitchFamily="18" charset="0"/>
                                </a:rPr>
                                <m:t>𝟏</m:t>
                              </m:r>
                              <m:r>
                                <a:rPr lang="en-US" b="1" i="0" smtClean="0">
                                  <a:latin typeface="Cambria Math" panose="02040503050406030204" pitchFamily="18" charset="0"/>
                                </a:rPr>
                                <m:t>+</m:t>
                              </m:r>
                              <m:r>
                                <a:rPr lang="en-US" b="1" i="0" smtClean="0">
                                  <a:latin typeface="Cambria Math" panose="02040503050406030204" pitchFamily="18" charset="0"/>
                                </a:rPr>
                                <m:t>𝟖</m:t>
                              </m:r>
                              <m:r>
                                <a:rPr lang="en-US" b="1" i="0" smtClean="0">
                                  <a:latin typeface="Cambria Math" panose="02040503050406030204" pitchFamily="18" charset="0"/>
                                </a:rPr>
                                <m:t> </m:t>
                              </m:r>
                              <m:sSubSup>
                                <m:sSubSupPr>
                                  <m:ctrlPr>
                                    <a:rPr lang="en-US" b="1" i="1" smtClean="0">
                                      <a:latin typeface="Cambria Math" panose="02040503050406030204" pitchFamily="18" charset="0"/>
                                    </a:rPr>
                                  </m:ctrlPr>
                                </m:sSubSupPr>
                                <m:e>
                                  <m:r>
                                    <a:rPr lang="en-US" b="1" i="0" smtClean="0">
                                      <a:latin typeface="Cambria Math" panose="02040503050406030204" pitchFamily="18" charset="0"/>
                                    </a:rPr>
                                    <m:t>𝐅𝐫</m:t>
                                  </m:r>
                                </m:e>
                                <m:sub>
                                  <m:r>
                                    <a:rPr lang="en-US" b="1" i="0" smtClean="0">
                                      <a:latin typeface="Cambria Math" panose="02040503050406030204" pitchFamily="18" charset="0"/>
                                    </a:rPr>
                                    <m:t>𝟏</m:t>
                                  </m:r>
                                </m:sub>
                                <m:sup>
                                  <m:r>
                                    <a:rPr lang="en-US" b="1" i="0" smtClean="0">
                                      <a:latin typeface="Cambria Math" panose="02040503050406030204" pitchFamily="18" charset="0"/>
                                    </a:rPr>
                                    <m:t>𝟐</m:t>
                                  </m:r>
                                </m:sup>
                              </m:sSubSup>
                            </m:e>
                          </m:rad>
                          <m:r>
                            <a:rPr lang="en-US" b="1" i="0" smtClean="0">
                              <a:latin typeface="Cambria Math" panose="02040503050406030204" pitchFamily="18" charset="0"/>
                            </a:rPr>
                            <m:t>−</m:t>
                          </m:r>
                          <m:r>
                            <a:rPr lang="en-US" b="1" i="0" smtClean="0">
                              <a:latin typeface="Cambria Math" panose="02040503050406030204" pitchFamily="18" charset="0"/>
                            </a:rPr>
                            <m:t>𝟏</m:t>
                          </m:r>
                        </m:e>
                      </m:d>
                    </m:oMath>
                  </m:oMathPara>
                </a14:m>
                <a:endParaRPr lang="en-US" b="1" dirty="0"/>
              </a:p>
            </p:txBody>
          </p:sp>
        </mc:Choice>
        <mc:Fallback xmlns="">
          <p:sp>
            <p:nvSpPr>
              <p:cNvPr id="8" name="TextBox 7">
                <a:extLst>
                  <a:ext uri="{FF2B5EF4-FFF2-40B4-BE49-F238E27FC236}">
                    <a16:creationId xmlns:a16="http://schemas.microsoft.com/office/drawing/2014/main" id="{06F18BD0-3496-4C92-9A08-4340A0954F6D}"/>
                  </a:ext>
                </a:extLst>
              </p:cNvPr>
              <p:cNvSpPr txBox="1">
                <a:spLocks noRot="1" noChangeAspect="1" noMove="1" noResize="1" noEditPoints="1" noAdjustHandles="1" noChangeArrowheads="1" noChangeShapeType="1" noTextEdit="1"/>
              </p:cNvSpPr>
              <p:nvPr/>
            </p:nvSpPr>
            <p:spPr>
              <a:xfrm>
                <a:off x="333794" y="5460032"/>
                <a:ext cx="3853230" cy="822960"/>
              </a:xfrm>
              <a:prstGeom prst="rect">
                <a:avLst/>
              </a:prstGeom>
              <a:blipFill>
                <a:blip r:embed="rId6"/>
                <a:stretch>
                  <a:fillRect/>
                </a:stretch>
              </a:blipFill>
              <a:ln>
                <a:solidFill>
                  <a:schemeClr val="bg2">
                    <a:lumMod val="1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081A7B-A50F-483B-8F38-6201FAE6DBFC}"/>
                  </a:ext>
                </a:extLst>
              </p:cNvPr>
              <p:cNvSpPr txBox="1"/>
              <p:nvPr/>
            </p:nvSpPr>
            <p:spPr>
              <a:xfrm>
                <a:off x="4898568" y="5477729"/>
                <a:ext cx="3813020" cy="822960"/>
              </a:xfrm>
              <a:prstGeom prst="rect">
                <a:avLst/>
              </a:prstGeom>
              <a:noFill/>
              <a:ln>
                <a:solidFill>
                  <a:schemeClr val="bg2">
                    <a:lumMod val="10000"/>
                  </a:schemeClr>
                </a:solidFill>
              </a:ln>
            </p:spPr>
            <p:txBody>
              <a:bodyPr wrap="square" lIns="0" tIns="0" rIns="0" bIns="0" rtlCol="0" anchor="ctr">
                <a:noAutofit/>
              </a:bodyPr>
              <a:lstStyle/>
              <a:p>
                <a:pPr lvl="1" algn="ctr" rtl="0"/>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rPr>
                        <m:t>𝐇𝐋</m:t>
                      </m:r>
                      <m:r>
                        <a:rPr lang="en-US" b="1" i="0" smtClean="0">
                          <a:latin typeface="Cambria Math" panose="02040503050406030204" pitchFamily="18" charset="0"/>
                        </a:rPr>
                        <m:t>=</m:t>
                      </m:r>
                      <m:f>
                        <m:fPr>
                          <m:ctrlPr>
                            <a:rPr lang="en-US" b="1" i="1" smtClean="0">
                              <a:latin typeface="Cambria Math" panose="02040503050406030204" pitchFamily="18" charset="0"/>
                            </a:rPr>
                          </m:ctrlPr>
                        </m:fPr>
                        <m:num>
                          <m:sSup>
                            <m:sSupPr>
                              <m:ctrlPr>
                                <a:rPr lang="en-US" b="1" i="1" smtClean="0">
                                  <a:latin typeface="Cambria Math" panose="02040503050406030204" pitchFamily="18" charset="0"/>
                                </a:rPr>
                              </m:ctrlPr>
                            </m:sSupPr>
                            <m:e>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a:latin typeface="Cambria Math" panose="02040503050406030204" pitchFamily="18" charset="0"/>
                                        </a:rPr>
                                        <m:t>𝟐</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a:latin typeface="Cambria Math" panose="02040503050406030204" pitchFamily="18" charset="0"/>
                                        </a:rPr>
                                        <m:t>𝟏</m:t>
                                      </m:r>
                                    </m:sub>
                                  </m:sSub>
                                </m:e>
                              </m:d>
                            </m:e>
                            <m:sup>
                              <m:r>
                                <a:rPr lang="en-US" b="1" i="1" smtClean="0">
                                  <a:latin typeface="Cambria Math" panose="02040503050406030204" pitchFamily="18" charset="0"/>
                                </a:rPr>
                                <m:t>𝟑</m:t>
                              </m:r>
                            </m:sup>
                          </m:sSup>
                        </m:num>
                        <m:den>
                          <m:r>
                            <a:rPr lang="en-US" b="1" i="1" smtClean="0">
                              <a:latin typeface="Cambria Math" panose="02040503050406030204" pitchFamily="18" charset="0"/>
                            </a:rPr>
                            <m:t>𝟒</m:t>
                          </m:r>
                          <m:sSub>
                            <m:sSubPr>
                              <m:ctrlPr>
                                <a:rPr lang="en-US" b="1" i="1">
                                  <a:latin typeface="Cambria Math" panose="02040503050406030204" pitchFamily="18" charset="0"/>
                                </a:rPr>
                              </m:ctrlPr>
                            </m:sSubPr>
                            <m:e>
                              <m:r>
                                <a:rPr lang="en-US" b="1" i="0" smtClean="0">
                                  <a:latin typeface="Cambria Math" panose="02040503050406030204" pitchFamily="18" charset="0"/>
                                </a:rPr>
                                <m:t>  </m:t>
                              </m:r>
                              <m:r>
                                <a:rPr lang="en-US" b="1">
                                  <a:latin typeface="Cambria Math" panose="02040503050406030204" pitchFamily="18" charset="0"/>
                                </a:rPr>
                                <m:t>𝐃</m:t>
                              </m:r>
                            </m:e>
                            <m:sub>
                              <m:r>
                                <a:rPr lang="en-US" b="1">
                                  <a:latin typeface="Cambria Math" panose="02040503050406030204" pitchFamily="18" charset="0"/>
                                </a:rPr>
                                <m:t>𝟏</m:t>
                              </m:r>
                            </m:sub>
                          </m:sSub>
                          <m:r>
                            <a:rPr lang="en-US" b="1" i="1" smtClean="0">
                              <a:latin typeface="Cambria Math" panose="02040503050406030204" pitchFamily="18" charset="0"/>
                            </a:rPr>
                            <m:t> </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a:latin typeface="Cambria Math" panose="02040503050406030204" pitchFamily="18" charset="0"/>
                                </a:rPr>
                                <m:t>𝟐</m:t>
                              </m:r>
                            </m:sub>
                          </m:sSub>
                        </m:den>
                      </m:f>
                    </m:oMath>
                  </m:oMathPara>
                </a14:m>
                <a:endParaRPr lang="en-US" b="1" dirty="0"/>
              </a:p>
            </p:txBody>
          </p:sp>
        </mc:Choice>
        <mc:Fallback xmlns="">
          <p:sp>
            <p:nvSpPr>
              <p:cNvPr id="9" name="TextBox 8">
                <a:extLst>
                  <a:ext uri="{FF2B5EF4-FFF2-40B4-BE49-F238E27FC236}">
                    <a16:creationId xmlns:a16="http://schemas.microsoft.com/office/drawing/2014/main" id="{36081A7B-A50F-483B-8F38-6201FAE6DBFC}"/>
                  </a:ext>
                </a:extLst>
              </p:cNvPr>
              <p:cNvSpPr txBox="1">
                <a:spLocks noRot="1" noChangeAspect="1" noMove="1" noResize="1" noEditPoints="1" noAdjustHandles="1" noChangeArrowheads="1" noChangeShapeType="1" noTextEdit="1"/>
              </p:cNvSpPr>
              <p:nvPr/>
            </p:nvSpPr>
            <p:spPr>
              <a:xfrm>
                <a:off x="4898568" y="5477729"/>
                <a:ext cx="3813020" cy="822960"/>
              </a:xfrm>
              <a:prstGeom prst="rect">
                <a:avLst/>
              </a:prstGeom>
              <a:blipFill>
                <a:blip r:embed="rId7"/>
                <a:stretch>
                  <a:fillRect/>
                </a:stretch>
              </a:blipFill>
              <a:ln>
                <a:solidFill>
                  <a:schemeClr val="bg2">
                    <a:lumMod val="10000"/>
                  </a:schemeClr>
                </a:solid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A0EF4CA3-4BB3-4916-868C-DE1D22B3DEBE}"/>
              </a:ext>
            </a:extLst>
          </p:cNvPr>
          <p:cNvSpPr/>
          <p:nvPr/>
        </p:nvSpPr>
        <p:spPr>
          <a:xfrm>
            <a:off x="197485" y="170366"/>
            <a:ext cx="4785062"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Hydraulic Jump Expressions </a:t>
            </a:r>
          </a:p>
        </p:txBody>
      </p:sp>
      <p:sp>
        <p:nvSpPr>
          <p:cNvPr id="12" name="TextBox 11">
            <a:extLst>
              <a:ext uri="{FF2B5EF4-FFF2-40B4-BE49-F238E27FC236}">
                <a16:creationId xmlns:a16="http://schemas.microsoft.com/office/drawing/2014/main" id="{9B4F24C8-3678-4559-A64F-E8D0D1E3E7CC}"/>
              </a:ext>
            </a:extLst>
          </p:cNvPr>
          <p:cNvSpPr txBox="1"/>
          <p:nvPr/>
        </p:nvSpPr>
        <p:spPr>
          <a:xfrm>
            <a:off x="4498108" y="6588890"/>
            <a:ext cx="695555" cy="369332"/>
          </a:xfrm>
          <a:prstGeom prst="rect">
            <a:avLst/>
          </a:prstGeom>
          <a:noFill/>
        </p:spPr>
        <p:txBody>
          <a:bodyPr wrap="square" rtlCol="0">
            <a:spAutoFit/>
          </a:bodyPr>
          <a:lstStyle/>
          <a:p>
            <a:pPr algn="l" rtl="0"/>
            <a:r>
              <a:rPr lang="en-US" dirty="0"/>
              <a:t>20</a:t>
            </a:r>
          </a:p>
        </p:txBody>
      </p:sp>
    </p:spTree>
    <p:extLst>
      <p:ext uri="{BB962C8B-B14F-4D97-AF65-F5344CB8AC3E}">
        <p14:creationId xmlns:p14="http://schemas.microsoft.com/office/powerpoint/2010/main" val="11962790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225157-58AA-4148-B638-2C4F9C569594}"/>
              </a:ext>
            </a:extLst>
          </p:cNvPr>
          <p:cNvSpPr/>
          <p:nvPr/>
        </p:nvSpPr>
        <p:spPr>
          <a:xfrm>
            <a:off x="197485" y="1071807"/>
            <a:ext cx="8749030" cy="3586366"/>
          </a:xfrm>
          <a:prstGeom prst="rect">
            <a:avLst/>
          </a:prstGeom>
        </p:spPr>
        <p:txBody>
          <a:bodyPr wrap="square">
            <a:spAutoFit/>
          </a:bodyPr>
          <a:lstStyle/>
          <a:p>
            <a:pPr marL="342900" indent="-342900" algn="just" rtl="0">
              <a:lnSpc>
                <a:spcPct val="150000"/>
              </a:lnSpc>
              <a:buFont typeface="Wingdings" panose="05000000000000000000" pitchFamily="2" charset="2"/>
              <a:buChar char="Ø"/>
            </a:pPr>
            <a:r>
              <a:rPr lang="en-US" sz="2200" dirty="0">
                <a:solidFill>
                  <a:srgbClr val="000000"/>
                </a:solidFill>
                <a:latin typeface="Times New Roman" panose="02020603050405020304" pitchFamily="18" charset="0"/>
                <a:cs typeface="Times New Roman" panose="02020603050405020304" pitchFamily="18" charset="0"/>
              </a:rPr>
              <a:t> For known discharge intensity q, and the difference in the levels of the upstream and downstream levels of total energy line, HL determine the downstream specific energy, Ef2, Using </a:t>
            </a:r>
            <a:r>
              <a:rPr lang="en-US" sz="2200" b="1" dirty="0">
                <a:solidFill>
                  <a:srgbClr val="000000"/>
                </a:solidFill>
                <a:latin typeface="Times New Roman" panose="02020603050405020304" pitchFamily="18" charset="0"/>
                <a:cs typeface="Times New Roman" panose="02020603050405020304" pitchFamily="18" charset="0"/>
              </a:rPr>
              <a:t>Blench’s curves</a:t>
            </a:r>
            <a:r>
              <a:rPr lang="en-US" sz="2200" dirty="0">
                <a:solidFill>
                  <a:srgbClr val="000000"/>
                </a:solidFill>
                <a:latin typeface="Times New Roman" panose="02020603050405020304" pitchFamily="18" charset="0"/>
                <a:cs typeface="Times New Roman" panose="02020603050405020304" pitchFamily="18" charset="0"/>
              </a:rPr>
              <a:t>. </a:t>
            </a:r>
          </a:p>
          <a:p>
            <a:pPr marL="342900" indent="-342900" algn="just" rtl="0">
              <a:lnSpc>
                <a:spcPct val="150000"/>
              </a:lnSpc>
              <a:buFont typeface="Wingdings" panose="05000000000000000000" pitchFamily="2" charset="2"/>
              <a:buChar char="Ø"/>
            </a:pPr>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lgn="just" rtl="0">
              <a:lnSpc>
                <a:spcPct val="150000"/>
              </a:lnSpc>
              <a:buFont typeface="Wingdings" panose="05000000000000000000" pitchFamily="2" charset="2"/>
              <a:buChar char="Ø"/>
            </a:pPr>
            <a:r>
              <a:rPr lang="en-US" sz="2200" dirty="0">
                <a:solidFill>
                  <a:srgbClr val="000000"/>
                </a:solidFill>
                <a:latin typeface="Times New Roman" panose="02020603050405020304" pitchFamily="18" charset="0"/>
                <a:cs typeface="Times New Roman" panose="02020603050405020304" pitchFamily="18" charset="0"/>
              </a:rPr>
              <a:t>The location of the jump on a glacis can then be obtained by finding the intersection of the glacis with the horizontal plane Ef2 below the downstream level of the total energy line.</a:t>
            </a:r>
          </a:p>
        </p:txBody>
      </p:sp>
      <p:sp>
        <p:nvSpPr>
          <p:cNvPr id="14" name="Rectangle 13">
            <a:extLst>
              <a:ext uri="{FF2B5EF4-FFF2-40B4-BE49-F238E27FC236}">
                <a16:creationId xmlns:a16="http://schemas.microsoft.com/office/drawing/2014/main" id="{7FC45E22-9080-48CD-A0A4-D8BA08F41C98}"/>
              </a:ext>
            </a:extLst>
          </p:cNvPr>
          <p:cNvSpPr/>
          <p:nvPr/>
        </p:nvSpPr>
        <p:spPr>
          <a:xfrm>
            <a:off x="197485" y="412386"/>
            <a:ext cx="8237388"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Location of Hydraulic Jump Formation on Glacis</a:t>
            </a:r>
          </a:p>
        </p:txBody>
      </p:sp>
      <p:sp>
        <p:nvSpPr>
          <p:cNvPr id="7" name="TextBox 6">
            <a:extLst>
              <a:ext uri="{FF2B5EF4-FFF2-40B4-BE49-F238E27FC236}">
                <a16:creationId xmlns:a16="http://schemas.microsoft.com/office/drawing/2014/main" id="{A96D8536-5D46-4E6E-A239-13320DD224E9}"/>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C7DF52-A1B6-46BC-8C70-F25BA3F1A889}"/>
                  </a:ext>
                </a:extLst>
              </p:cNvPr>
              <p:cNvSpPr txBox="1"/>
              <p:nvPr/>
            </p:nvSpPr>
            <p:spPr>
              <a:xfrm>
                <a:off x="637654" y="5587776"/>
                <a:ext cx="4996528" cy="914400"/>
              </a:xfrm>
              <a:prstGeom prst="rect">
                <a:avLst/>
              </a:prstGeom>
              <a:noFill/>
              <a:ln>
                <a:solidFill>
                  <a:srgbClr val="000000"/>
                </a:solidFill>
              </a:ln>
            </p:spPr>
            <p:txBody>
              <a:bodyPr wrap="square" lIns="0" tIns="0" rIns="0" bIns="0" rtlCol="0" anchor="ctr">
                <a:noAutofit/>
              </a:bodyPr>
              <a:lstStyle/>
              <a:p>
                <a:pPr lvl="1" algn="ctr" rtl="0">
                  <a:lnSpc>
                    <a:spcPct val="150000"/>
                  </a:lnSpc>
                </a:pPr>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rPr>
                        <m:t>𝐄𝐥𝐞𝐯𝐚𝐭𝐢𝐨𝐧</m:t>
                      </m:r>
                      <m:r>
                        <a:rPr lang="en-US" b="1" i="0" smtClean="0">
                          <a:latin typeface="Cambria Math" panose="02040503050406030204" pitchFamily="18" charset="0"/>
                        </a:rPr>
                        <m:t> </m:t>
                      </m:r>
                      <m:r>
                        <a:rPr lang="en-US" b="1" i="0" smtClean="0">
                          <a:latin typeface="Cambria Math" panose="02040503050406030204" pitchFamily="18" charset="0"/>
                        </a:rPr>
                        <m:t>𝐨𝐟</m:t>
                      </m:r>
                      <m:r>
                        <a:rPr lang="en-US" b="1" i="0" smtClean="0">
                          <a:latin typeface="Cambria Math" panose="02040503050406030204" pitchFamily="18" charset="0"/>
                        </a:rPr>
                        <m:t> </m:t>
                      </m:r>
                      <m:r>
                        <m:rPr>
                          <m:nor/>
                        </m:rPr>
                        <a:rPr lang="en-US" b="1" smtClean="0">
                          <a:latin typeface="Cambria Math" panose="02040503050406030204" pitchFamily="18" charset="0"/>
                        </a:rPr>
                        <m:t>O</m:t>
                      </m:r>
                      <m:r>
                        <a:rPr lang="en-US" b="1" i="0" smtClean="0">
                          <a:latin typeface="Cambria Math" panose="02040503050406030204" pitchFamily="18" charset="0"/>
                        </a:rPr>
                        <m:t>=</m:t>
                      </m:r>
                      <m:r>
                        <a:rPr lang="en-US" b="1" i="0" smtClean="0">
                          <a:latin typeface="Cambria Math" panose="02040503050406030204" pitchFamily="18" charset="0"/>
                        </a:rPr>
                        <m:t>𝐃𝐒</m:t>
                      </m:r>
                      <m:r>
                        <a:rPr lang="en-US" b="1" i="0" smtClean="0">
                          <a:latin typeface="Cambria Math" panose="02040503050406030204" pitchFamily="18" charset="0"/>
                        </a:rPr>
                        <m:t>  </m:t>
                      </m:r>
                      <m:r>
                        <a:rPr lang="en-US" b="1" i="0" smtClean="0">
                          <a:latin typeface="Cambria Math" panose="02040503050406030204" pitchFamily="18" charset="0"/>
                        </a:rPr>
                        <m:t>𝐓𝐄𝐋</m:t>
                      </m:r>
                      <m:r>
                        <a:rPr lang="en-US" b="1" i="0" smtClean="0">
                          <a:latin typeface="Cambria Math" panose="02040503050406030204" pitchFamily="18" charset="0"/>
                        </a:rPr>
                        <m:t>−</m:t>
                      </m:r>
                      <m:sSub>
                        <m:sSubPr>
                          <m:ctrlPr>
                            <a:rPr lang="en-US" b="1" i="1">
                              <a:latin typeface="Cambria Math" panose="02040503050406030204" pitchFamily="18" charset="0"/>
                            </a:rPr>
                          </m:ctrlPr>
                        </m:sSubPr>
                        <m:e>
                          <m:r>
                            <a:rPr lang="en-US" b="1" i="0">
                              <a:latin typeface="Cambria Math" panose="02040503050406030204" pitchFamily="18" charset="0"/>
                            </a:rPr>
                            <m:t>𝐄𝐟</m:t>
                          </m:r>
                        </m:e>
                        <m:sub>
                          <m:r>
                            <a:rPr lang="en-US" b="1" i="0" smtClean="0">
                              <a:latin typeface="Cambria Math" panose="02040503050406030204" pitchFamily="18" charset="0"/>
                            </a:rPr>
                            <m:t>𝟐</m:t>
                          </m:r>
                        </m:sub>
                      </m:sSub>
                    </m:oMath>
                  </m:oMathPara>
                </a14:m>
                <a:endParaRPr lang="en-US" b="1" dirty="0"/>
              </a:p>
            </p:txBody>
          </p:sp>
        </mc:Choice>
        <mc:Fallback xmlns="">
          <p:sp>
            <p:nvSpPr>
              <p:cNvPr id="9" name="TextBox 8">
                <a:extLst>
                  <a:ext uri="{FF2B5EF4-FFF2-40B4-BE49-F238E27FC236}">
                    <a16:creationId xmlns:a16="http://schemas.microsoft.com/office/drawing/2014/main" id="{8DC7DF52-A1B6-46BC-8C70-F25BA3F1A889}"/>
                  </a:ext>
                </a:extLst>
              </p:cNvPr>
              <p:cNvSpPr txBox="1">
                <a:spLocks noRot="1" noChangeAspect="1" noMove="1" noResize="1" noEditPoints="1" noAdjustHandles="1" noChangeArrowheads="1" noChangeShapeType="1" noTextEdit="1"/>
              </p:cNvSpPr>
              <p:nvPr/>
            </p:nvSpPr>
            <p:spPr>
              <a:xfrm>
                <a:off x="637654" y="5587776"/>
                <a:ext cx="4996528" cy="914400"/>
              </a:xfrm>
              <a:prstGeom prst="rect">
                <a:avLst/>
              </a:prstGeom>
              <a:blipFill>
                <a:blip r:embed="rId2"/>
                <a:stretch>
                  <a:fillRect/>
                </a:stretch>
              </a:blipFill>
              <a:ln>
                <a:solidFill>
                  <a:srgbClr val="000000"/>
                </a:solidFill>
              </a:ln>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8AA82960-9319-4248-9CF0-96C47B85AC25}"/>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88873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89A19-ECF2-4921-9523-4C550B2D63B3}"/>
              </a:ext>
            </a:extLst>
          </p:cNvPr>
          <p:cNvSpPr/>
          <p:nvPr/>
        </p:nvSpPr>
        <p:spPr>
          <a:xfrm>
            <a:off x="197485" y="16944"/>
            <a:ext cx="7749311"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Plotting water surface profile before the jump</a:t>
            </a:r>
          </a:p>
        </p:txBody>
      </p:sp>
      <p:sp>
        <p:nvSpPr>
          <p:cNvPr id="4" name="Rectangle 3">
            <a:extLst>
              <a:ext uri="{FF2B5EF4-FFF2-40B4-BE49-F238E27FC236}">
                <a16:creationId xmlns:a16="http://schemas.microsoft.com/office/drawing/2014/main" id="{2F727289-950A-41A7-8F90-C42D2FB465F5}"/>
              </a:ext>
            </a:extLst>
          </p:cNvPr>
          <p:cNvSpPr/>
          <p:nvPr/>
        </p:nvSpPr>
        <p:spPr>
          <a:xfrm>
            <a:off x="197485" y="526378"/>
            <a:ext cx="8749030" cy="5248360"/>
          </a:xfrm>
          <a:prstGeom prst="rect">
            <a:avLst/>
          </a:prstGeom>
        </p:spPr>
        <p:txBody>
          <a:bodyPr wrap="square">
            <a:spAutoFit/>
          </a:bodyPr>
          <a:lstStyle/>
          <a:p>
            <a:pPr marL="457200" indent="-457200" algn="just" rtl="0">
              <a:lnSpc>
                <a:spcPct val="150000"/>
              </a:lnSpc>
              <a:buFont typeface="+mj-lt"/>
              <a:buAutoNum type="arabicPeriod"/>
            </a:pPr>
            <a:r>
              <a:rPr lang="en-US" sz="2200" dirty="0">
                <a:solidFill>
                  <a:srgbClr val="000000"/>
                </a:solidFill>
                <a:latin typeface="Times New Roman" panose="02020603050405020304" pitchFamily="18" charset="0"/>
                <a:cs typeface="Times New Roman" panose="02020603050405020304" pitchFamily="18" charset="0"/>
              </a:rPr>
              <a:t>Divide the glacis up to point (O) into several intervals and determine elevation of that point on the glacis. </a:t>
            </a:r>
          </a:p>
          <a:p>
            <a:pPr marL="457200" indent="-457200" algn="just" rtl="0">
              <a:lnSpc>
                <a:spcPct val="150000"/>
              </a:lnSpc>
              <a:buFont typeface="+mj-lt"/>
              <a:buAutoNum type="arabicPeriod"/>
            </a:pPr>
            <a:endParaRPr lang="en-US" sz="2800" dirty="0">
              <a:solidFill>
                <a:srgbClr val="000000"/>
              </a:solidFill>
              <a:latin typeface="Times New Roman" panose="02020603050405020304" pitchFamily="18" charset="0"/>
              <a:cs typeface="Times New Roman" panose="02020603050405020304" pitchFamily="18" charset="0"/>
            </a:endParaRPr>
          </a:p>
          <a:p>
            <a:pPr marL="457200" indent="-457200" algn="just" rtl="0">
              <a:lnSpc>
                <a:spcPct val="150000"/>
              </a:lnSpc>
              <a:buFont typeface="+mj-lt"/>
              <a:buAutoNum type="arabicPeriod"/>
            </a:pPr>
            <a:endParaRPr lang="en-US" sz="2200" dirty="0">
              <a:solidFill>
                <a:srgbClr val="000000"/>
              </a:solidFill>
              <a:latin typeface="Times New Roman" panose="02020603050405020304" pitchFamily="18" charset="0"/>
              <a:cs typeface="Times New Roman" panose="02020603050405020304" pitchFamily="18" charset="0"/>
            </a:endParaRPr>
          </a:p>
          <a:p>
            <a:pPr marL="457200" indent="-457200" algn="just" rtl="0">
              <a:lnSpc>
                <a:spcPct val="150000"/>
              </a:lnSpc>
              <a:buFont typeface="+mj-lt"/>
              <a:buAutoNum type="arabicPeriod"/>
            </a:pPr>
            <a:r>
              <a:rPr lang="en-US" sz="2200" dirty="0">
                <a:solidFill>
                  <a:srgbClr val="000000"/>
                </a:solidFill>
                <a:latin typeface="Times New Roman" panose="02020603050405020304" pitchFamily="18" charset="0"/>
                <a:cs typeface="Times New Roman" panose="02020603050405020304" pitchFamily="18" charset="0"/>
              </a:rPr>
              <a:t>Determine the value of specific energy </a:t>
            </a:r>
            <a:r>
              <a:rPr lang="en-US" sz="2200" dirty="0" err="1">
                <a:solidFill>
                  <a:srgbClr val="000000"/>
                </a:solidFill>
                <a:latin typeface="Times New Roman" panose="02020603050405020304" pitchFamily="18" charset="0"/>
                <a:cs typeface="Times New Roman" panose="02020603050405020304" pitchFamily="18" charset="0"/>
              </a:rPr>
              <a:t>Ef</a:t>
            </a:r>
            <a:r>
              <a:rPr lang="en-US" sz="2200" dirty="0">
                <a:solidFill>
                  <a:srgbClr val="000000"/>
                </a:solidFill>
                <a:latin typeface="Times New Roman" panose="02020603050405020304" pitchFamily="18" charset="0"/>
                <a:cs typeface="Times New Roman" panose="02020603050405020304" pitchFamily="18" charset="0"/>
              </a:rPr>
              <a:t> at these points from the relation</a:t>
            </a:r>
          </a:p>
          <a:p>
            <a:pPr marL="457200" indent="-457200" algn="just" rtl="0">
              <a:lnSpc>
                <a:spcPct val="150000"/>
              </a:lnSpc>
              <a:buFont typeface="+mj-lt"/>
              <a:buAutoNum type="arabicPeriod"/>
            </a:pPr>
            <a:endParaRPr lang="en-US" sz="3200" dirty="0">
              <a:solidFill>
                <a:srgbClr val="000000"/>
              </a:solidFill>
              <a:latin typeface="Times New Roman" panose="02020603050405020304" pitchFamily="18" charset="0"/>
              <a:cs typeface="Times New Roman" panose="02020603050405020304" pitchFamily="18" charset="0"/>
            </a:endParaRPr>
          </a:p>
          <a:p>
            <a:pPr marL="457200" indent="-457200" algn="just" rtl="0">
              <a:lnSpc>
                <a:spcPct val="150000"/>
              </a:lnSpc>
              <a:buFont typeface="+mj-lt"/>
              <a:buAutoNum type="arabicPeriod"/>
            </a:pPr>
            <a:r>
              <a:rPr lang="en-US" sz="2200" dirty="0">
                <a:solidFill>
                  <a:srgbClr val="000000"/>
                </a:solidFill>
                <a:latin typeface="Times New Roman" panose="02020603050405020304" pitchFamily="18" charset="0"/>
                <a:cs typeface="Times New Roman" panose="02020603050405020304" pitchFamily="18" charset="0"/>
              </a:rPr>
              <a:t>Form </a:t>
            </a:r>
            <a:r>
              <a:rPr lang="en-US" sz="2200" b="1" dirty="0">
                <a:solidFill>
                  <a:srgbClr val="000000"/>
                </a:solidFill>
                <a:latin typeface="Times New Roman" panose="02020603050405020304" pitchFamily="18" charset="0"/>
                <a:cs typeface="Times New Roman" panose="02020603050405020304" pitchFamily="18" charset="0"/>
              </a:rPr>
              <a:t>Montague curve </a:t>
            </a:r>
            <a:r>
              <a:rPr lang="en-US" sz="2200" dirty="0">
                <a:solidFill>
                  <a:srgbClr val="000000"/>
                </a:solidFill>
                <a:latin typeface="Times New Roman" panose="02020603050405020304" pitchFamily="18" charset="0"/>
                <a:cs typeface="Times New Roman" panose="02020603050405020304" pitchFamily="18" charset="0"/>
              </a:rPr>
              <a:t>for q and </a:t>
            </a:r>
            <a:r>
              <a:rPr lang="en-US" sz="2200" dirty="0" err="1">
                <a:solidFill>
                  <a:srgbClr val="000000"/>
                </a:solidFill>
                <a:latin typeface="Times New Roman" panose="02020603050405020304" pitchFamily="18" charset="0"/>
                <a:cs typeface="Times New Roman" panose="02020603050405020304" pitchFamily="18" charset="0"/>
              </a:rPr>
              <a:t>Ef</a:t>
            </a:r>
            <a:r>
              <a:rPr lang="en-US" sz="2200" dirty="0">
                <a:solidFill>
                  <a:srgbClr val="000000"/>
                </a:solidFill>
                <a:latin typeface="Times New Roman" panose="02020603050405020304" pitchFamily="18" charset="0"/>
                <a:cs typeface="Times New Roman" panose="02020603050405020304" pitchFamily="18" charset="0"/>
              </a:rPr>
              <a:t> read (D) on the supercritical side.</a:t>
            </a:r>
          </a:p>
          <a:p>
            <a:pPr algn="just" rtl="0">
              <a:lnSpc>
                <a:spcPct val="150000"/>
              </a:lnSpc>
            </a:pPr>
            <a:r>
              <a:rPr lang="en-US" sz="1200" dirty="0">
                <a:solidFill>
                  <a:srgbClr val="000000"/>
                </a:solidFill>
                <a:latin typeface="Times New Roman" panose="02020603050405020304" pitchFamily="18" charset="0"/>
                <a:cs typeface="Times New Roman" panose="02020603050405020304" pitchFamily="18" charset="0"/>
              </a:rPr>
              <a:t>  </a:t>
            </a:r>
          </a:p>
          <a:p>
            <a:pPr marL="457200" indent="-457200" algn="just" rtl="0">
              <a:lnSpc>
                <a:spcPct val="150000"/>
              </a:lnSpc>
              <a:buFont typeface="+mj-lt"/>
              <a:buAutoNum type="arabicPeriod" startAt="4"/>
            </a:pPr>
            <a:r>
              <a:rPr lang="en-US" sz="2200" dirty="0">
                <a:solidFill>
                  <a:srgbClr val="000000"/>
                </a:solidFill>
                <a:latin typeface="Times New Roman" panose="02020603050405020304" pitchFamily="18" charset="0"/>
                <a:cs typeface="Times New Roman" panose="02020603050405020304" pitchFamily="18" charset="0"/>
              </a:rPr>
              <a:t>Determine the water surface level from:</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3DB436A-4541-46E2-91D8-2F025F9EDAB5}"/>
                  </a:ext>
                </a:extLst>
              </p:cNvPr>
              <p:cNvSpPr/>
              <p:nvPr/>
            </p:nvSpPr>
            <p:spPr>
              <a:xfrm>
                <a:off x="2388099" y="1833364"/>
                <a:ext cx="4712499" cy="731520"/>
              </a:xfrm>
              <a:prstGeom prst="rect">
                <a:avLst/>
              </a:prstGeom>
              <a:ln>
                <a:solidFill>
                  <a:schemeClr val="bg2">
                    <a:lumMod val="10000"/>
                  </a:schemeClr>
                </a:solidFill>
              </a:ln>
            </p:spPr>
            <p:txBody>
              <a:bodyPr wrap="square" anchor="ctr">
                <a:noAutofit/>
              </a:bodyPr>
              <a:lstStyle/>
              <a:p>
                <a:pPr algn="l" rtl="0"/>
                <a14:m>
                  <m:oMathPara xmlns:m="http://schemas.openxmlformats.org/officeDocument/2006/math">
                    <m:oMathParaPr>
                      <m:jc m:val="left"/>
                    </m:oMathParaPr>
                    <m:oMath xmlns:m="http://schemas.openxmlformats.org/officeDocument/2006/math">
                      <m:r>
                        <a:rPr lang="en-US" sz="2000" b="1" i="0" dirty="0" smtClean="0">
                          <a:solidFill>
                            <a:srgbClr val="000000"/>
                          </a:solidFill>
                          <a:latin typeface="Cambria Math" panose="02040503050406030204" pitchFamily="18" charset="0"/>
                          <a:cs typeface="Times New Roman" panose="02020603050405020304" pitchFamily="18" charset="0"/>
                        </a:rPr>
                        <m:t>𝐆𝐥𝐚𝐜𝐢𝐬</m:t>
                      </m:r>
                      <m:r>
                        <a:rPr lang="en-US" sz="2000" b="1" i="0" dirty="0" smtClean="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𝐥𝐞𝐯𝐞𝐥</m:t>
                      </m:r>
                      <m:r>
                        <a:rPr lang="en-US" sz="2000" b="1" i="0" dirty="0" smtClean="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𝐚𝐭</m:t>
                      </m:r>
                      <m:r>
                        <a:rPr lang="en-US" sz="2000" b="1" i="0" dirty="0" smtClean="0">
                          <a:solidFill>
                            <a:srgbClr val="000000"/>
                          </a:solidFill>
                          <a:latin typeface="Cambria Math" panose="02040503050406030204" pitchFamily="18" charset="0"/>
                          <a:cs typeface="Times New Roman" panose="02020603050405020304" pitchFamily="18" charset="0"/>
                        </a:rPr>
                        <m:t> </m:t>
                      </m:r>
                      <m:d>
                        <m:dPr>
                          <m:ctrlPr>
                            <a:rPr lang="en-US" sz="2000" b="1" i="1" dirty="0" smtClean="0">
                              <a:solidFill>
                                <a:srgbClr val="000000"/>
                              </a:solidFill>
                              <a:latin typeface="Cambria Math" panose="02040503050406030204" pitchFamily="18" charset="0"/>
                              <a:cs typeface="Times New Roman" panose="02020603050405020304" pitchFamily="18" charset="0"/>
                            </a:rPr>
                          </m:ctrlPr>
                        </m:dPr>
                        <m:e>
                          <m:r>
                            <a:rPr lang="en-US" sz="2000" b="1" i="0" dirty="0" smtClean="0">
                              <a:solidFill>
                                <a:srgbClr val="000000"/>
                              </a:solidFill>
                              <a:latin typeface="Cambria Math" panose="02040503050406030204" pitchFamily="18" charset="0"/>
                              <a:cs typeface="Times New Roman" panose="02020603050405020304" pitchFamily="18" charset="0"/>
                            </a:rPr>
                            <m:t>𝐢</m:t>
                          </m:r>
                        </m:e>
                      </m:d>
                      <m:r>
                        <a:rPr lang="en-US" sz="2000" b="1" i="0" dirty="0" smtClean="0">
                          <a:solidFill>
                            <a:srgbClr val="000000"/>
                          </a:solidFill>
                          <a:latin typeface="Cambria Math" panose="02040503050406030204" pitchFamily="18" charset="0"/>
                          <a:cs typeface="Times New Roman" panose="02020603050405020304" pitchFamily="18" charset="0"/>
                        </a:rPr>
                        <m:t>=</m:t>
                      </m:r>
                      <m:r>
                        <a:rPr lang="en-US" sz="2000" b="1" i="0" dirty="0">
                          <a:solidFill>
                            <a:srgbClr val="000000"/>
                          </a:solidFill>
                          <a:latin typeface="Cambria Math" panose="02040503050406030204" pitchFamily="18" charset="0"/>
                          <a:cs typeface="Times New Roman" panose="02020603050405020304" pitchFamily="18" charset="0"/>
                        </a:rPr>
                        <m:t>𝐥𝐞𝐯𝐞𝐥</m:t>
                      </m:r>
                      <m:r>
                        <a:rPr lang="en-US" sz="2000" b="1" i="0" dirty="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𝐨𝐟</m:t>
                      </m:r>
                      <m:r>
                        <a:rPr lang="en-US" sz="2000" b="1" i="0" dirty="0">
                          <a:solidFill>
                            <a:srgbClr val="000000"/>
                          </a:solidFill>
                          <a:latin typeface="Cambria Math" panose="02040503050406030204" pitchFamily="18" charset="0"/>
                          <a:cs typeface="Times New Roman" panose="02020603050405020304" pitchFamily="18" charset="0"/>
                        </a:rPr>
                        <m:t> </m:t>
                      </m:r>
                      <m:d>
                        <m:dPr>
                          <m:ctrlPr>
                            <a:rPr lang="en-US" sz="2000" b="1" i="1" dirty="0">
                              <a:solidFill>
                                <a:srgbClr val="000000"/>
                              </a:solidFill>
                              <a:latin typeface="Cambria Math" panose="02040503050406030204" pitchFamily="18" charset="0"/>
                              <a:cs typeface="Times New Roman" panose="02020603050405020304" pitchFamily="18" charset="0"/>
                            </a:rPr>
                          </m:ctrlPr>
                        </m:dPr>
                        <m:e>
                          <m:r>
                            <a:rPr lang="en-US" sz="2000" b="1" i="0" dirty="0" smtClean="0">
                              <a:solidFill>
                                <a:srgbClr val="000000"/>
                              </a:solidFill>
                              <a:latin typeface="Cambria Math" panose="02040503050406030204" pitchFamily="18" charset="0"/>
                              <a:cs typeface="Times New Roman" panose="02020603050405020304" pitchFamily="18" charset="0"/>
                            </a:rPr>
                            <m:t>𝐎</m:t>
                          </m:r>
                        </m:e>
                      </m:d>
                      <m:r>
                        <a:rPr lang="en-US" sz="2000" b="1" i="0" dirty="0" smtClean="0">
                          <a:solidFill>
                            <a:srgbClr val="000000"/>
                          </a:solidFill>
                          <a:latin typeface="Cambria Math" panose="02040503050406030204" pitchFamily="18" charset="0"/>
                          <a:cs typeface="Times New Roman" panose="02020603050405020304" pitchFamily="18" charset="0"/>
                        </a:rPr>
                        <m:t>+</m:t>
                      </m:r>
                      <m:r>
                        <a:rPr lang="en-US" sz="2000" b="1" i="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𝐢</m:t>
                      </m:r>
                    </m:oMath>
                  </m:oMathPara>
                </a14:m>
                <a:endParaRPr lang="en-US" sz="2000" b="1" dirty="0"/>
              </a:p>
            </p:txBody>
          </p:sp>
        </mc:Choice>
        <mc:Fallback xmlns="">
          <p:sp>
            <p:nvSpPr>
              <p:cNvPr id="5" name="Rectangle 4">
                <a:extLst>
                  <a:ext uri="{FF2B5EF4-FFF2-40B4-BE49-F238E27FC236}">
                    <a16:creationId xmlns:a16="http://schemas.microsoft.com/office/drawing/2014/main" id="{93DB436A-4541-46E2-91D8-2F025F9EDAB5}"/>
                  </a:ext>
                </a:extLst>
              </p:cNvPr>
              <p:cNvSpPr>
                <a:spLocks noRot="1" noChangeAspect="1" noMove="1" noResize="1" noEditPoints="1" noAdjustHandles="1" noChangeArrowheads="1" noChangeShapeType="1" noTextEdit="1"/>
              </p:cNvSpPr>
              <p:nvPr/>
            </p:nvSpPr>
            <p:spPr>
              <a:xfrm>
                <a:off x="2388099" y="1833364"/>
                <a:ext cx="4712499" cy="731520"/>
              </a:xfrm>
              <a:prstGeom prst="rect">
                <a:avLst/>
              </a:prstGeom>
              <a:blipFill>
                <a:blip r:embed="rId2"/>
                <a:stretch>
                  <a:fillRect/>
                </a:stretch>
              </a:blipFill>
              <a:ln>
                <a:solidFill>
                  <a:schemeClr val="bg2">
                    <a:lumMod val="1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7BD526A-EBAA-4097-A020-22F9A50AB97D}"/>
                  </a:ext>
                </a:extLst>
              </p:cNvPr>
              <p:cNvSpPr/>
              <p:nvPr/>
            </p:nvSpPr>
            <p:spPr>
              <a:xfrm>
                <a:off x="2388099" y="3534923"/>
                <a:ext cx="4712498" cy="731520"/>
              </a:xfrm>
              <a:prstGeom prst="rect">
                <a:avLst/>
              </a:prstGeom>
              <a:ln>
                <a:solidFill>
                  <a:schemeClr val="bg2">
                    <a:lumMod val="10000"/>
                  </a:schemeClr>
                </a:solidFill>
              </a:ln>
            </p:spPr>
            <p:txBody>
              <a:bodyPr wrap="square" anchor="ctr">
                <a:noAutofit/>
              </a:bodyPr>
              <a:lstStyle/>
              <a:p>
                <a:pPr algn="l" rtl="0"/>
                <a14:m>
                  <m:oMathPara xmlns:m="http://schemas.openxmlformats.org/officeDocument/2006/math">
                    <m:oMathParaPr>
                      <m:jc m:val="left"/>
                    </m:oMathParaPr>
                    <m:oMath xmlns:m="http://schemas.openxmlformats.org/officeDocument/2006/math">
                      <m:r>
                        <a:rPr lang="en-US" sz="2000" b="1" i="0" dirty="0" smtClean="0">
                          <a:solidFill>
                            <a:srgbClr val="000000"/>
                          </a:solidFill>
                          <a:latin typeface="Cambria Math" panose="02040503050406030204" pitchFamily="18" charset="0"/>
                          <a:cs typeface="Times New Roman" panose="02020603050405020304" pitchFamily="18" charset="0"/>
                        </a:rPr>
                        <m:t>𝐄𝐟𝐢</m:t>
                      </m:r>
                      <m:r>
                        <a:rPr lang="en-US" sz="2000" b="1" i="0" dirty="0" smtClean="0">
                          <a:solidFill>
                            <a:srgbClr val="000000"/>
                          </a:solidFill>
                          <a:latin typeface="Cambria Math" panose="02040503050406030204" pitchFamily="18" charset="0"/>
                          <a:cs typeface="Times New Roman" panose="02020603050405020304" pitchFamily="18" charset="0"/>
                        </a:rPr>
                        <m:t>=</m:t>
                      </m:r>
                      <m:r>
                        <a:rPr lang="en-US" sz="2000" b="1" i="0" dirty="0" smtClean="0">
                          <a:solidFill>
                            <a:srgbClr val="000000"/>
                          </a:solidFill>
                          <a:latin typeface="Cambria Math" panose="02040503050406030204" pitchFamily="18" charset="0"/>
                          <a:cs typeface="Times New Roman" panose="02020603050405020304" pitchFamily="18" charset="0"/>
                        </a:rPr>
                        <m:t>𝐔𝐒</m:t>
                      </m:r>
                      <m:r>
                        <a:rPr lang="en-US" sz="2000" b="1" i="0" dirty="0" smtClean="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𝐓𝐄𝐋</m:t>
                      </m:r>
                      <m:r>
                        <a:rPr lang="en-US" sz="2000" b="1" i="0" dirty="0" smtClean="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𝐠𝐥𝐚𝐜𝐢𝐬</m:t>
                      </m:r>
                      <m:r>
                        <a:rPr lang="en-US" sz="2000" b="1" i="0" dirty="0" smtClean="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𝐥𝐞𝐯𝐞𝐥</m:t>
                      </m:r>
                      <m:r>
                        <a:rPr lang="en-US" sz="2000" b="1" i="0" dirty="0" smtClean="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𝐚𝐭</m:t>
                      </m:r>
                      <m:r>
                        <a:rPr lang="en-US" sz="2000" b="1" i="0" dirty="0" smtClean="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𝐢</m:t>
                      </m:r>
                      <m:r>
                        <a:rPr lang="en-US" sz="2000" b="1" i="0" dirty="0" smtClean="0">
                          <a:solidFill>
                            <a:srgbClr val="000000"/>
                          </a:solidFill>
                          <a:latin typeface="Cambria Math" panose="02040503050406030204" pitchFamily="18" charset="0"/>
                          <a:cs typeface="Times New Roman" panose="02020603050405020304" pitchFamily="18" charset="0"/>
                        </a:rPr>
                        <m:t>)</m:t>
                      </m:r>
                    </m:oMath>
                  </m:oMathPara>
                </a14:m>
                <a:endParaRPr lang="en-US" sz="2000" b="1" dirty="0"/>
              </a:p>
            </p:txBody>
          </p:sp>
        </mc:Choice>
        <mc:Fallback xmlns="">
          <p:sp>
            <p:nvSpPr>
              <p:cNvPr id="6" name="Rectangle 5">
                <a:extLst>
                  <a:ext uri="{FF2B5EF4-FFF2-40B4-BE49-F238E27FC236}">
                    <a16:creationId xmlns:a16="http://schemas.microsoft.com/office/drawing/2014/main" id="{07BD526A-EBAA-4097-A020-22F9A50AB97D}"/>
                  </a:ext>
                </a:extLst>
              </p:cNvPr>
              <p:cNvSpPr>
                <a:spLocks noRot="1" noChangeAspect="1" noMove="1" noResize="1" noEditPoints="1" noAdjustHandles="1" noChangeArrowheads="1" noChangeShapeType="1" noTextEdit="1"/>
              </p:cNvSpPr>
              <p:nvPr/>
            </p:nvSpPr>
            <p:spPr>
              <a:xfrm>
                <a:off x="2388099" y="3534923"/>
                <a:ext cx="4712498" cy="731520"/>
              </a:xfrm>
              <a:prstGeom prst="rect">
                <a:avLst/>
              </a:prstGeom>
              <a:blipFill>
                <a:blip r:embed="rId3"/>
                <a:stretch>
                  <a:fillRect/>
                </a:stretch>
              </a:blipFill>
              <a:ln>
                <a:solidFill>
                  <a:schemeClr val="bg2">
                    <a:lumMod val="1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B895BAE-BF58-4101-9DFF-4C30E4A62F98}"/>
                  </a:ext>
                </a:extLst>
              </p:cNvPr>
              <p:cNvSpPr/>
              <p:nvPr/>
            </p:nvSpPr>
            <p:spPr>
              <a:xfrm>
                <a:off x="2388098" y="5917536"/>
                <a:ext cx="4712499" cy="731520"/>
              </a:xfrm>
              <a:prstGeom prst="rect">
                <a:avLst/>
              </a:prstGeom>
              <a:ln>
                <a:solidFill>
                  <a:schemeClr val="bg2">
                    <a:lumMod val="10000"/>
                  </a:schemeClr>
                </a:solidFill>
              </a:ln>
            </p:spPr>
            <p:txBody>
              <a:bodyPr wrap="square" anchor="ctr">
                <a:noAutofit/>
              </a:bodyPr>
              <a:lstStyle/>
              <a:p>
                <a:pPr algn="l" rtl="0"/>
                <a14:m>
                  <m:oMathPara xmlns:m="http://schemas.openxmlformats.org/officeDocument/2006/math">
                    <m:oMathParaPr>
                      <m:jc m:val="left"/>
                    </m:oMathParaPr>
                    <m:oMath xmlns:m="http://schemas.openxmlformats.org/officeDocument/2006/math">
                      <m:r>
                        <a:rPr lang="en-US" sz="2000" b="1" i="0" dirty="0" smtClean="0">
                          <a:solidFill>
                            <a:srgbClr val="000000"/>
                          </a:solidFill>
                          <a:latin typeface="Cambria Math" panose="02040503050406030204" pitchFamily="18" charset="0"/>
                          <a:cs typeface="Times New Roman" panose="02020603050405020304" pitchFamily="18" charset="0"/>
                        </a:rPr>
                        <m:t>𝐖𝐒𝐋</m:t>
                      </m:r>
                      <m:r>
                        <a:rPr lang="en-US" sz="2000" b="1" i="0" dirty="0" smtClean="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𝐢</m:t>
                      </m:r>
                      <m:r>
                        <a:rPr lang="en-US" sz="2000" b="1" i="0" dirty="0" smtClean="0">
                          <a:solidFill>
                            <a:srgbClr val="000000"/>
                          </a:solidFill>
                          <a:latin typeface="Cambria Math" panose="02040503050406030204" pitchFamily="18" charset="0"/>
                          <a:cs typeface="Times New Roman" panose="02020603050405020304" pitchFamily="18" charset="0"/>
                        </a:rPr>
                        <m:t>)=</m:t>
                      </m:r>
                      <m:r>
                        <a:rPr lang="en-US" sz="2000" b="1" i="0" dirty="0" smtClean="0">
                          <a:solidFill>
                            <a:srgbClr val="000000"/>
                          </a:solidFill>
                          <a:latin typeface="Cambria Math" panose="02040503050406030204" pitchFamily="18" charset="0"/>
                          <a:cs typeface="Times New Roman" panose="02020603050405020304" pitchFamily="18" charset="0"/>
                        </a:rPr>
                        <m:t>𝐃𝐢</m:t>
                      </m:r>
                      <m:r>
                        <a:rPr lang="en-US" sz="2000" b="1" i="0" dirty="0" smtClean="0">
                          <a:solidFill>
                            <a:srgbClr val="000000"/>
                          </a:solidFill>
                          <a:latin typeface="Cambria Math" panose="02040503050406030204" pitchFamily="18" charset="0"/>
                          <a:cs typeface="Times New Roman" panose="02020603050405020304" pitchFamily="18" charset="0"/>
                        </a:rPr>
                        <m:t>+</m:t>
                      </m:r>
                      <m:r>
                        <a:rPr lang="en-US" sz="2000" b="1" i="0" dirty="0" smtClean="0">
                          <a:solidFill>
                            <a:srgbClr val="000000"/>
                          </a:solidFill>
                          <a:latin typeface="Cambria Math" panose="02040503050406030204" pitchFamily="18" charset="0"/>
                          <a:cs typeface="Times New Roman" panose="02020603050405020304" pitchFamily="18" charset="0"/>
                        </a:rPr>
                        <m:t>𝐠𝐥𝐚𝐜𝐢𝐬</m:t>
                      </m:r>
                      <m:r>
                        <a:rPr lang="en-US" sz="2000" b="1" i="0" dirty="0" smtClean="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𝐥𝐞𝐯𝐞𝐥</m:t>
                      </m:r>
                      <m:r>
                        <a:rPr lang="en-US" sz="2000" b="1" i="0" dirty="0" smtClean="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𝐚𝐭</m:t>
                      </m:r>
                      <m:r>
                        <a:rPr lang="en-US" sz="2000" b="1" i="0" dirty="0" smtClean="0">
                          <a:solidFill>
                            <a:srgbClr val="000000"/>
                          </a:solidFill>
                          <a:latin typeface="Cambria Math" panose="02040503050406030204" pitchFamily="18" charset="0"/>
                          <a:cs typeface="Times New Roman" panose="02020603050405020304" pitchFamily="18" charset="0"/>
                        </a:rPr>
                        <m:t> (</m:t>
                      </m:r>
                      <m:r>
                        <a:rPr lang="en-US" sz="2000" b="1" i="0" dirty="0" smtClean="0">
                          <a:solidFill>
                            <a:srgbClr val="000000"/>
                          </a:solidFill>
                          <a:latin typeface="Cambria Math" panose="02040503050406030204" pitchFamily="18" charset="0"/>
                          <a:cs typeface="Times New Roman" panose="02020603050405020304" pitchFamily="18" charset="0"/>
                        </a:rPr>
                        <m:t>𝐢</m:t>
                      </m:r>
                      <m:r>
                        <a:rPr lang="en-US" sz="2000" b="1" i="0" dirty="0" smtClean="0">
                          <a:solidFill>
                            <a:srgbClr val="000000"/>
                          </a:solidFill>
                          <a:latin typeface="Cambria Math" panose="02040503050406030204" pitchFamily="18" charset="0"/>
                          <a:cs typeface="Times New Roman" panose="02020603050405020304" pitchFamily="18" charset="0"/>
                        </a:rPr>
                        <m:t>)</m:t>
                      </m:r>
                    </m:oMath>
                  </m:oMathPara>
                </a14:m>
                <a:endParaRPr lang="en-US" sz="2000" b="1" dirty="0"/>
              </a:p>
            </p:txBody>
          </p:sp>
        </mc:Choice>
        <mc:Fallback xmlns="">
          <p:sp>
            <p:nvSpPr>
              <p:cNvPr id="7" name="Rectangle 6">
                <a:extLst>
                  <a:ext uri="{FF2B5EF4-FFF2-40B4-BE49-F238E27FC236}">
                    <a16:creationId xmlns:a16="http://schemas.microsoft.com/office/drawing/2014/main" id="{4B895BAE-BF58-4101-9DFF-4C30E4A62F98}"/>
                  </a:ext>
                </a:extLst>
              </p:cNvPr>
              <p:cNvSpPr>
                <a:spLocks noRot="1" noChangeAspect="1" noMove="1" noResize="1" noEditPoints="1" noAdjustHandles="1" noChangeArrowheads="1" noChangeShapeType="1" noTextEdit="1"/>
              </p:cNvSpPr>
              <p:nvPr/>
            </p:nvSpPr>
            <p:spPr>
              <a:xfrm>
                <a:off x="2388098" y="5917536"/>
                <a:ext cx="4712499" cy="731520"/>
              </a:xfrm>
              <a:prstGeom prst="rect">
                <a:avLst/>
              </a:prstGeom>
              <a:blipFill>
                <a:blip r:embed="rId4"/>
                <a:stretch>
                  <a:fillRect/>
                </a:stretch>
              </a:blipFill>
              <a:ln>
                <a:solidFill>
                  <a:schemeClr val="bg2">
                    <a:lumMod val="10000"/>
                  </a:schemeClr>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E078D663-549B-4E39-9FA0-F84C5A4812E3}"/>
              </a:ext>
            </a:extLst>
          </p:cNvPr>
          <p:cNvSpPr txBox="1"/>
          <p:nvPr/>
        </p:nvSpPr>
        <p:spPr>
          <a:xfrm>
            <a:off x="4498108" y="6588890"/>
            <a:ext cx="695555" cy="369332"/>
          </a:xfrm>
          <a:prstGeom prst="rect">
            <a:avLst/>
          </a:prstGeom>
          <a:noFill/>
        </p:spPr>
        <p:txBody>
          <a:bodyPr wrap="square" rtlCol="0">
            <a:spAutoFit/>
          </a:bodyPr>
          <a:lstStyle/>
          <a:p>
            <a:pPr algn="l" rtl="0"/>
            <a:r>
              <a:rPr lang="en-US" dirty="0"/>
              <a:t>21</a:t>
            </a:r>
          </a:p>
        </p:txBody>
      </p:sp>
    </p:spTree>
    <p:extLst>
      <p:ext uri="{BB962C8B-B14F-4D97-AF65-F5344CB8AC3E}">
        <p14:creationId xmlns:p14="http://schemas.microsoft.com/office/powerpoint/2010/main" val="40016390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E99E2396-0D13-40F3-939D-7907531B9E78}"/>
              </a:ext>
            </a:extLst>
          </p:cNvPr>
          <p:cNvGrpSpPr/>
          <p:nvPr/>
        </p:nvGrpSpPr>
        <p:grpSpPr>
          <a:xfrm>
            <a:off x="544287" y="4810972"/>
            <a:ext cx="7625597" cy="1937738"/>
            <a:chOff x="544287" y="3491493"/>
            <a:chExt cx="7625597" cy="1937738"/>
          </a:xfrm>
        </p:grpSpPr>
        <p:cxnSp>
          <p:nvCxnSpPr>
            <p:cNvPr id="44" name="Straight Connector 43">
              <a:extLst>
                <a:ext uri="{FF2B5EF4-FFF2-40B4-BE49-F238E27FC236}">
                  <a16:creationId xmlns:a16="http://schemas.microsoft.com/office/drawing/2014/main" id="{87FE5922-5B15-4965-98EB-67B8E78B2B91}"/>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ED8FA86-DEFC-480F-BF71-0EF0C801BD84}"/>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40CD32A-2FBF-4CF5-9065-3112E701158A}"/>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F0B656F-706F-4AC1-8C0E-9879E3DA62EC}"/>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5AAF6A-C3D6-4431-ACB4-ED94C8E24144}"/>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3464AD3-89B8-4960-B085-9C8EE4C2531D}"/>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0413CF-0744-44E9-9793-55AE828855E8}"/>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92027F-3B1F-44D0-BE23-9CE2BAC86D8C}"/>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99F2FD-083E-4ABD-A0AE-86EF5CD7B80B}"/>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DD4D7BA-40B1-4E3D-8481-AD6A40EE3EC6}"/>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FD6047-DBC0-4DA3-9448-0947B0643B45}"/>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CA74772-4365-472C-86A0-28D32AB840B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A1F7E0A0-5404-4539-956B-46E0F76C0095}"/>
              </a:ext>
            </a:extLst>
          </p:cNvPr>
          <p:cNvCxnSpPr>
            <a:cxnSpLocks/>
          </p:cNvCxnSpPr>
          <p:nvPr/>
        </p:nvCxnSpPr>
        <p:spPr>
          <a:xfrm>
            <a:off x="556260" y="2005252"/>
            <a:ext cx="4752858"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0DFEC25-1B73-4F9B-A85F-85D837A6BDB1}"/>
              </a:ext>
            </a:extLst>
          </p:cNvPr>
          <p:cNvCxnSpPr/>
          <p:nvPr/>
        </p:nvCxnSpPr>
        <p:spPr>
          <a:xfrm>
            <a:off x="5465090" y="3193972"/>
            <a:ext cx="2743200"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FE3EF5F-0589-4004-89D1-4BEF0230697F}"/>
              </a:ext>
            </a:extLst>
          </p:cNvPr>
          <p:cNvCxnSpPr>
            <a:cxnSpLocks/>
          </p:cNvCxnSpPr>
          <p:nvPr/>
        </p:nvCxnSpPr>
        <p:spPr>
          <a:xfrm>
            <a:off x="5007897" y="2020518"/>
            <a:ext cx="0" cy="114300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62" name="Rectangle 61">
            <a:extLst>
              <a:ext uri="{FF2B5EF4-FFF2-40B4-BE49-F238E27FC236}">
                <a16:creationId xmlns:a16="http://schemas.microsoft.com/office/drawing/2014/main" id="{6DE119C7-2EA0-4487-8D9E-B9AFA8B214F1}"/>
              </a:ext>
            </a:extLst>
          </p:cNvPr>
          <p:cNvSpPr/>
          <p:nvPr/>
        </p:nvSpPr>
        <p:spPr>
          <a:xfrm>
            <a:off x="5117067" y="2389016"/>
            <a:ext cx="518091"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HL</a:t>
            </a:r>
            <a:endParaRPr lang="en-US" b="1" dirty="0"/>
          </a:p>
        </p:txBody>
      </p:sp>
      <p:sp>
        <p:nvSpPr>
          <p:cNvPr id="63" name="Rectangle 62">
            <a:extLst>
              <a:ext uri="{FF2B5EF4-FFF2-40B4-BE49-F238E27FC236}">
                <a16:creationId xmlns:a16="http://schemas.microsoft.com/office/drawing/2014/main" id="{DDB6B5DC-3755-47C8-B922-2A065B6C693F}"/>
              </a:ext>
            </a:extLst>
          </p:cNvPr>
          <p:cNvSpPr/>
          <p:nvPr/>
        </p:nvSpPr>
        <p:spPr>
          <a:xfrm>
            <a:off x="7082712" y="2817424"/>
            <a:ext cx="994824" cy="369332"/>
          </a:xfrm>
          <a:prstGeom prst="rect">
            <a:avLst/>
          </a:prstGeom>
        </p:spPr>
        <p:txBody>
          <a:bodyPr wrap="none">
            <a:spAutoFit/>
          </a:bodyPr>
          <a:lstStyle/>
          <a:p>
            <a:pPr algn="l" rtl="0"/>
            <a:r>
              <a:rPr lang="en-US" b="1">
                <a:solidFill>
                  <a:srgbClr val="000000"/>
                </a:solidFill>
                <a:latin typeface="Times New Roman" panose="02020603050405020304" pitchFamily="18" charset="0"/>
                <a:cs typeface="Times New Roman" panose="02020603050405020304" pitchFamily="18" charset="0"/>
              </a:rPr>
              <a:t>DS </a:t>
            </a:r>
            <a:r>
              <a:rPr lang="en-US" b="1" dirty="0">
                <a:solidFill>
                  <a:srgbClr val="000000"/>
                </a:solidFill>
                <a:latin typeface="Times New Roman" panose="02020603050405020304" pitchFamily="18" charset="0"/>
                <a:cs typeface="Times New Roman" panose="02020603050405020304" pitchFamily="18" charset="0"/>
              </a:rPr>
              <a:t>TEL</a:t>
            </a:r>
            <a:endParaRPr lang="en-US" b="1" dirty="0"/>
          </a:p>
        </p:txBody>
      </p:sp>
      <p:sp>
        <p:nvSpPr>
          <p:cNvPr id="65" name="Rectangle 64">
            <a:extLst>
              <a:ext uri="{FF2B5EF4-FFF2-40B4-BE49-F238E27FC236}">
                <a16:creationId xmlns:a16="http://schemas.microsoft.com/office/drawing/2014/main" id="{D25E4D6C-D010-4B84-9519-053D05F0E876}"/>
              </a:ext>
            </a:extLst>
          </p:cNvPr>
          <p:cNvSpPr/>
          <p:nvPr/>
        </p:nvSpPr>
        <p:spPr>
          <a:xfrm>
            <a:off x="571335" y="1546266"/>
            <a:ext cx="994824"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US TEL</a:t>
            </a:r>
            <a:endParaRPr lang="en-US" b="1" dirty="0"/>
          </a:p>
        </p:txBody>
      </p:sp>
      <p:cxnSp>
        <p:nvCxnSpPr>
          <p:cNvPr id="66" name="Straight Connector 65">
            <a:extLst>
              <a:ext uri="{FF2B5EF4-FFF2-40B4-BE49-F238E27FC236}">
                <a16:creationId xmlns:a16="http://schemas.microsoft.com/office/drawing/2014/main" id="{44EBF157-1928-40DF-9FC5-BD8BEE218EB7}"/>
              </a:ext>
            </a:extLst>
          </p:cNvPr>
          <p:cNvCxnSpPr>
            <a:cxnSpLocks/>
          </p:cNvCxnSpPr>
          <p:nvPr/>
        </p:nvCxnSpPr>
        <p:spPr>
          <a:xfrm>
            <a:off x="4823927" y="3193972"/>
            <a:ext cx="3384363"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1A78BC2-6084-4665-8FE6-3B6B3DDA7231}"/>
              </a:ext>
            </a:extLst>
          </p:cNvPr>
          <p:cNvCxnSpPr>
            <a:cxnSpLocks/>
          </p:cNvCxnSpPr>
          <p:nvPr/>
        </p:nvCxnSpPr>
        <p:spPr>
          <a:xfrm>
            <a:off x="5007897" y="2020518"/>
            <a:ext cx="0" cy="114300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68" name="Rectangle 67">
            <a:extLst>
              <a:ext uri="{FF2B5EF4-FFF2-40B4-BE49-F238E27FC236}">
                <a16:creationId xmlns:a16="http://schemas.microsoft.com/office/drawing/2014/main" id="{1E23B0A7-D40B-4B63-8E3D-60D45D725AC4}"/>
              </a:ext>
            </a:extLst>
          </p:cNvPr>
          <p:cNvSpPr/>
          <p:nvPr/>
        </p:nvSpPr>
        <p:spPr>
          <a:xfrm>
            <a:off x="5117067" y="2389016"/>
            <a:ext cx="518091"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HL</a:t>
            </a:r>
            <a:endParaRPr lang="en-US" b="1" dirty="0"/>
          </a:p>
        </p:txBody>
      </p:sp>
      <p:sp>
        <p:nvSpPr>
          <p:cNvPr id="69" name="Rectangle 68">
            <a:extLst>
              <a:ext uri="{FF2B5EF4-FFF2-40B4-BE49-F238E27FC236}">
                <a16:creationId xmlns:a16="http://schemas.microsoft.com/office/drawing/2014/main" id="{7EE583C9-806B-49D4-AD01-95C18F967B54}"/>
              </a:ext>
            </a:extLst>
          </p:cNvPr>
          <p:cNvSpPr/>
          <p:nvPr/>
        </p:nvSpPr>
        <p:spPr>
          <a:xfrm>
            <a:off x="7082712" y="2817424"/>
            <a:ext cx="994824" cy="369332"/>
          </a:xfrm>
          <a:prstGeom prst="rect">
            <a:avLst/>
          </a:prstGeom>
        </p:spPr>
        <p:txBody>
          <a:bodyPr wrap="none">
            <a:spAutoFit/>
          </a:bodyPr>
          <a:lstStyle/>
          <a:p>
            <a:pPr algn="l" rtl="0"/>
            <a:r>
              <a:rPr lang="en-US" b="1">
                <a:solidFill>
                  <a:srgbClr val="000000"/>
                </a:solidFill>
                <a:latin typeface="Times New Roman" panose="02020603050405020304" pitchFamily="18" charset="0"/>
                <a:cs typeface="Times New Roman" panose="02020603050405020304" pitchFamily="18" charset="0"/>
              </a:rPr>
              <a:t>DS </a:t>
            </a:r>
            <a:r>
              <a:rPr lang="en-US" b="1" dirty="0">
                <a:solidFill>
                  <a:srgbClr val="000000"/>
                </a:solidFill>
                <a:latin typeface="Times New Roman" panose="02020603050405020304" pitchFamily="18" charset="0"/>
                <a:cs typeface="Times New Roman" panose="02020603050405020304" pitchFamily="18" charset="0"/>
              </a:rPr>
              <a:t>TEL</a:t>
            </a:r>
            <a:endParaRPr lang="en-US" b="1" dirty="0"/>
          </a:p>
        </p:txBody>
      </p:sp>
      <p:cxnSp>
        <p:nvCxnSpPr>
          <p:cNvPr id="70" name="Straight Connector 69">
            <a:extLst>
              <a:ext uri="{FF2B5EF4-FFF2-40B4-BE49-F238E27FC236}">
                <a16:creationId xmlns:a16="http://schemas.microsoft.com/office/drawing/2014/main" id="{59C005E0-E5E6-4104-A3CA-890BF8747673}"/>
              </a:ext>
            </a:extLst>
          </p:cNvPr>
          <p:cNvCxnSpPr>
            <a:cxnSpLocks/>
          </p:cNvCxnSpPr>
          <p:nvPr/>
        </p:nvCxnSpPr>
        <p:spPr>
          <a:xfrm flipH="1">
            <a:off x="4682789" y="5551256"/>
            <a:ext cx="0" cy="36576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a16="http://schemas.microsoft.com/office/drawing/2014/main" id="{E7F09B66-4E84-477A-AD87-EDD059E73A19}"/>
              </a:ext>
            </a:extLst>
          </p:cNvPr>
          <p:cNvCxnSpPr>
            <a:cxnSpLocks/>
          </p:cNvCxnSpPr>
          <p:nvPr/>
        </p:nvCxnSpPr>
        <p:spPr>
          <a:xfrm>
            <a:off x="8064940" y="4671885"/>
            <a:ext cx="0" cy="1282218"/>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8" name="Rectangle 77">
            <a:extLst>
              <a:ext uri="{FF2B5EF4-FFF2-40B4-BE49-F238E27FC236}">
                <a16:creationId xmlns:a16="http://schemas.microsoft.com/office/drawing/2014/main" id="{01BFD58A-913C-4626-A7E1-F14ACBDB624F}"/>
              </a:ext>
            </a:extLst>
          </p:cNvPr>
          <p:cNvSpPr/>
          <p:nvPr/>
        </p:nvSpPr>
        <p:spPr>
          <a:xfrm>
            <a:off x="4369349" y="6011635"/>
            <a:ext cx="364202"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O</a:t>
            </a:r>
            <a:endParaRPr lang="en-US" b="1" dirty="0"/>
          </a:p>
        </p:txBody>
      </p:sp>
      <p:sp>
        <p:nvSpPr>
          <p:cNvPr id="79" name="Oval 78">
            <a:extLst>
              <a:ext uri="{FF2B5EF4-FFF2-40B4-BE49-F238E27FC236}">
                <a16:creationId xmlns:a16="http://schemas.microsoft.com/office/drawing/2014/main" id="{FD3F91C1-7EF1-4CCA-BE55-BE2ACF8A6522}"/>
              </a:ext>
            </a:extLst>
          </p:cNvPr>
          <p:cNvSpPr/>
          <p:nvPr/>
        </p:nvSpPr>
        <p:spPr>
          <a:xfrm>
            <a:off x="4618407" y="5917016"/>
            <a:ext cx="91440" cy="9144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98059770-E31D-49B4-8335-DAA0F381C392}"/>
              </a:ext>
            </a:extLst>
          </p:cNvPr>
          <p:cNvCxnSpPr>
            <a:cxnSpLocks/>
          </p:cNvCxnSpPr>
          <p:nvPr/>
        </p:nvCxnSpPr>
        <p:spPr>
          <a:xfrm>
            <a:off x="3503644" y="5970194"/>
            <a:ext cx="4663440" cy="0"/>
          </a:xfrm>
          <a:prstGeom prst="line">
            <a:avLst/>
          </a:prstGeom>
          <a:ln w="1905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1" name="Freeform: Shape 80">
            <a:extLst>
              <a:ext uri="{FF2B5EF4-FFF2-40B4-BE49-F238E27FC236}">
                <a16:creationId xmlns:a16="http://schemas.microsoft.com/office/drawing/2014/main" id="{F1A4928E-E64C-422D-B038-976982DF7908}"/>
              </a:ext>
            </a:extLst>
          </p:cNvPr>
          <p:cNvSpPr/>
          <p:nvPr/>
        </p:nvSpPr>
        <p:spPr>
          <a:xfrm>
            <a:off x="579429" y="2955668"/>
            <a:ext cx="7665875" cy="2582431"/>
          </a:xfrm>
          <a:custGeom>
            <a:avLst/>
            <a:gdLst>
              <a:gd name="connsiteX0" fmla="*/ 0 w 7725747"/>
              <a:gd name="connsiteY0" fmla="*/ 257843 h 2417498"/>
              <a:gd name="connsiteX1" fmla="*/ 2015412 w 7725747"/>
              <a:gd name="connsiteY1" fmla="*/ 192529 h 2417498"/>
              <a:gd name="connsiteX2" fmla="*/ 4646645 w 7725747"/>
              <a:gd name="connsiteY2" fmla="*/ 2403884 h 2417498"/>
              <a:gd name="connsiteX3" fmla="*/ 6102220 w 7725747"/>
              <a:gd name="connsiteY3" fmla="*/ 1116259 h 2417498"/>
              <a:gd name="connsiteX4" fmla="*/ 7725747 w 7725747"/>
              <a:gd name="connsiteY4" fmla="*/ 938978 h 2417498"/>
              <a:gd name="connsiteX0" fmla="*/ 0 w 7725747"/>
              <a:gd name="connsiteY0" fmla="*/ 180820 h 2337190"/>
              <a:gd name="connsiteX1" fmla="*/ 2472612 w 7725747"/>
              <a:gd name="connsiteY1" fmla="*/ 246135 h 2337190"/>
              <a:gd name="connsiteX2" fmla="*/ 4646645 w 7725747"/>
              <a:gd name="connsiteY2" fmla="*/ 2326861 h 2337190"/>
              <a:gd name="connsiteX3" fmla="*/ 6102220 w 7725747"/>
              <a:gd name="connsiteY3" fmla="*/ 1039236 h 2337190"/>
              <a:gd name="connsiteX4" fmla="*/ 7725747 w 7725747"/>
              <a:gd name="connsiteY4" fmla="*/ 861955 h 2337190"/>
              <a:gd name="connsiteX0" fmla="*/ 0 w 7725747"/>
              <a:gd name="connsiteY0" fmla="*/ 168743 h 2353105"/>
              <a:gd name="connsiteX1" fmla="*/ 2472612 w 7725747"/>
              <a:gd name="connsiteY1" fmla="*/ 262050 h 2353105"/>
              <a:gd name="connsiteX2" fmla="*/ 4646645 w 7725747"/>
              <a:gd name="connsiteY2" fmla="*/ 2342776 h 2353105"/>
              <a:gd name="connsiteX3" fmla="*/ 6102220 w 7725747"/>
              <a:gd name="connsiteY3" fmla="*/ 1055151 h 2353105"/>
              <a:gd name="connsiteX4" fmla="*/ 7725747 w 7725747"/>
              <a:gd name="connsiteY4" fmla="*/ 877870 h 2353105"/>
              <a:gd name="connsiteX0" fmla="*/ 0 w 7725747"/>
              <a:gd name="connsiteY0" fmla="*/ 127686 h 2312048"/>
              <a:gd name="connsiteX1" fmla="*/ 2472612 w 7725747"/>
              <a:gd name="connsiteY1" fmla="*/ 220993 h 2312048"/>
              <a:gd name="connsiteX2" fmla="*/ 4646645 w 7725747"/>
              <a:gd name="connsiteY2" fmla="*/ 2301719 h 2312048"/>
              <a:gd name="connsiteX3" fmla="*/ 6102220 w 7725747"/>
              <a:gd name="connsiteY3" fmla="*/ 1014094 h 2312048"/>
              <a:gd name="connsiteX4" fmla="*/ 7725747 w 7725747"/>
              <a:gd name="connsiteY4" fmla="*/ 836813 h 2312048"/>
              <a:gd name="connsiteX0" fmla="*/ 0 w 7725747"/>
              <a:gd name="connsiteY0" fmla="*/ 33614 h 2212104"/>
              <a:gd name="connsiteX1" fmla="*/ 2696546 w 7725747"/>
              <a:gd name="connsiteY1" fmla="*/ 416170 h 2212104"/>
              <a:gd name="connsiteX2" fmla="*/ 4646645 w 7725747"/>
              <a:gd name="connsiteY2" fmla="*/ 2207647 h 2212104"/>
              <a:gd name="connsiteX3" fmla="*/ 6102220 w 7725747"/>
              <a:gd name="connsiteY3" fmla="*/ 920022 h 2212104"/>
              <a:gd name="connsiteX4" fmla="*/ 7725747 w 7725747"/>
              <a:gd name="connsiteY4" fmla="*/ 742741 h 2212104"/>
              <a:gd name="connsiteX0" fmla="*/ 0 w 7725747"/>
              <a:gd name="connsiteY0" fmla="*/ 33614 h 2216762"/>
              <a:gd name="connsiteX1" fmla="*/ 2696546 w 7725747"/>
              <a:gd name="connsiteY1" fmla="*/ 416170 h 2216762"/>
              <a:gd name="connsiteX2" fmla="*/ 4646645 w 7725747"/>
              <a:gd name="connsiteY2" fmla="*/ 2207647 h 2216762"/>
              <a:gd name="connsiteX3" fmla="*/ 6036906 w 7725747"/>
              <a:gd name="connsiteY3" fmla="*/ 1097304 h 2216762"/>
              <a:gd name="connsiteX4" fmla="*/ 7725747 w 7725747"/>
              <a:gd name="connsiteY4" fmla="*/ 742741 h 2216762"/>
              <a:gd name="connsiteX0" fmla="*/ 0 w 7725747"/>
              <a:gd name="connsiteY0" fmla="*/ 33614 h 2221006"/>
              <a:gd name="connsiteX1" fmla="*/ 2696546 w 7725747"/>
              <a:gd name="connsiteY1" fmla="*/ 416170 h 2221006"/>
              <a:gd name="connsiteX2" fmla="*/ 4646645 w 7725747"/>
              <a:gd name="connsiteY2" fmla="*/ 2207647 h 2221006"/>
              <a:gd name="connsiteX3" fmla="*/ 5989641 w 7725747"/>
              <a:gd name="connsiteY3" fmla="*/ 1209271 h 2221006"/>
              <a:gd name="connsiteX4" fmla="*/ 7725747 w 7725747"/>
              <a:gd name="connsiteY4" fmla="*/ 742741 h 2221006"/>
              <a:gd name="connsiteX0" fmla="*/ 0 w 7725747"/>
              <a:gd name="connsiteY0" fmla="*/ 33614 h 2217072"/>
              <a:gd name="connsiteX1" fmla="*/ 2696546 w 7725747"/>
              <a:gd name="connsiteY1" fmla="*/ 416170 h 2217072"/>
              <a:gd name="connsiteX2" fmla="*/ 4646645 w 7725747"/>
              <a:gd name="connsiteY2" fmla="*/ 2207647 h 2217072"/>
              <a:gd name="connsiteX3" fmla="*/ 6112533 w 7725747"/>
              <a:gd name="connsiteY3" fmla="*/ 1106635 h 2217072"/>
              <a:gd name="connsiteX4" fmla="*/ 7725747 w 7725747"/>
              <a:gd name="connsiteY4" fmla="*/ 742741 h 2217072"/>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4767"/>
              <a:gd name="connsiteX1" fmla="*/ 2696546 w 7725747"/>
              <a:gd name="connsiteY1" fmla="*/ 416170 h 2214767"/>
              <a:gd name="connsiteX2" fmla="*/ 4646645 w 7725747"/>
              <a:gd name="connsiteY2" fmla="*/ 2207647 h 2214767"/>
              <a:gd name="connsiteX3" fmla="*/ 6112533 w 7725747"/>
              <a:gd name="connsiteY3" fmla="*/ 1106635 h 2214767"/>
              <a:gd name="connsiteX4" fmla="*/ 7725747 w 7725747"/>
              <a:gd name="connsiteY4" fmla="*/ 742741 h 2214767"/>
              <a:gd name="connsiteX0" fmla="*/ 0 w 7725747"/>
              <a:gd name="connsiteY0" fmla="*/ 25206 h 2305419"/>
              <a:gd name="connsiteX1" fmla="*/ 2696546 w 7725747"/>
              <a:gd name="connsiteY1" fmla="*/ 506822 h 2305419"/>
              <a:gd name="connsiteX2" fmla="*/ 4646645 w 7725747"/>
              <a:gd name="connsiteY2" fmla="*/ 2298299 h 2305419"/>
              <a:gd name="connsiteX3" fmla="*/ 6112533 w 7725747"/>
              <a:gd name="connsiteY3" fmla="*/ 1197287 h 2305419"/>
              <a:gd name="connsiteX4" fmla="*/ 7725747 w 7725747"/>
              <a:gd name="connsiteY4" fmla="*/ 833393 h 2305419"/>
              <a:gd name="connsiteX0" fmla="*/ 0 w 7725747"/>
              <a:gd name="connsiteY0" fmla="*/ 0 h 2280213"/>
              <a:gd name="connsiteX1" fmla="*/ 2696546 w 7725747"/>
              <a:gd name="connsiteY1" fmla="*/ 481616 h 2280213"/>
              <a:gd name="connsiteX2" fmla="*/ 4646645 w 7725747"/>
              <a:gd name="connsiteY2" fmla="*/ 2273093 h 2280213"/>
              <a:gd name="connsiteX3" fmla="*/ 6112533 w 7725747"/>
              <a:gd name="connsiteY3" fmla="*/ 1172081 h 2280213"/>
              <a:gd name="connsiteX4" fmla="*/ 7725747 w 7725747"/>
              <a:gd name="connsiteY4" fmla="*/ 808187 h 2280213"/>
              <a:gd name="connsiteX0" fmla="*/ 0 w 7725747"/>
              <a:gd name="connsiteY0" fmla="*/ 2683 h 2282896"/>
              <a:gd name="connsiteX1" fmla="*/ 2696546 w 7725747"/>
              <a:gd name="connsiteY1" fmla="*/ 484299 h 2282896"/>
              <a:gd name="connsiteX2" fmla="*/ 4646645 w 7725747"/>
              <a:gd name="connsiteY2" fmla="*/ 2275776 h 2282896"/>
              <a:gd name="connsiteX3" fmla="*/ 6112533 w 7725747"/>
              <a:gd name="connsiteY3" fmla="*/ 1174764 h 2282896"/>
              <a:gd name="connsiteX4" fmla="*/ 7725747 w 7725747"/>
              <a:gd name="connsiteY4" fmla="*/ 810870 h 2282896"/>
              <a:gd name="connsiteX0" fmla="*/ 0 w 7725747"/>
              <a:gd name="connsiteY0" fmla="*/ 2683 h 2295992"/>
              <a:gd name="connsiteX1" fmla="*/ 2696546 w 7725747"/>
              <a:gd name="connsiteY1" fmla="*/ 484299 h 2295992"/>
              <a:gd name="connsiteX2" fmla="*/ 4646645 w 7725747"/>
              <a:gd name="connsiteY2" fmla="*/ 2275776 h 2295992"/>
              <a:gd name="connsiteX3" fmla="*/ 6112533 w 7725747"/>
              <a:gd name="connsiteY3" fmla="*/ 1174764 h 2295992"/>
              <a:gd name="connsiteX4" fmla="*/ 7725747 w 7725747"/>
              <a:gd name="connsiteY4" fmla="*/ 810870 h 2295992"/>
              <a:gd name="connsiteX0" fmla="*/ 0 w 7725747"/>
              <a:gd name="connsiteY0" fmla="*/ 2683 h 2294001"/>
              <a:gd name="connsiteX1" fmla="*/ 2696546 w 7725747"/>
              <a:gd name="connsiteY1" fmla="*/ 484299 h 2294001"/>
              <a:gd name="connsiteX2" fmla="*/ 4646645 w 7725747"/>
              <a:gd name="connsiteY2" fmla="*/ 2275776 h 2294001"/>
              <a:gd name="connsiteX3" fmla="*/ 5865491 w 7725747"/>
              <a:gd name="connsiteY3" fmla="*/ 1289064 h 2294001"/>
              <a:gd name="connsiteX4" fmla="*/ 7725747 w 7725747"/>
              <a:gd name="connsiteY4" fmla="*/ 810870 h 2294001"/>
              <a:gd name="connsiteX0" fmla="*/ 0 w 7725747"/>
              <a:gd name="connsiteY0" fmla="*/ 2683 h 2322282"/>
              <a:gd name="connsiteX1" fmla="*/ 2696546 w 7725747"/>
              <a:gd name="connsiteY1" fmla="*/ 484299 h 2322282"/>
              <a:gd name="connsiteX2" fmla="*/ 4646645 w 7725747"/>
              <a:gd name="connsiteY2" fmla="*/ 2275776 h 2322282"/>
              <a:gd name="connsiteX3" fmla="*/ 5865491 w 7725747"/>
              <a:gd name="connsiteY3" fmla="*/ 1289064 h 2322282"/>
              <a:gd name="connsiteX4" fmla="*/ 7725747 w 7725747"/>
              <a:gd name="connsiteY4" fmla="*/ 810870 h 2322282"/>
              <a:gd name="connsiteX0" fmla="*/ 0 w 7725747"/>
              <a:gd name="connsiteY0" fmla="*/ 2683 h 2304907"/>
              <a:gd name="connsiteX1" fmla="*/ 2696546 w 7725747"/>
              <a:gd name="connsiteY1" fmla="*/ 484299 h 2304907"/>
              <a:gd name="connsiteX2" fmla="*/ 4646645 w 7725747"/>
              <a:gd name="connsiteY2" fmla="*/ 2275776 h 2304907"/>
              <a:gd name="connsiteX3" fmla="*/ 5865491 w 7725747"/>
              <a:gd name="connsiteY3" fmla="*/ 1289064 h 2304907"/>
              <a:gd name="connsiteX4" fmla="*/ 7725747 w 7725747"/>
              <a:gd name="connsiteY4" fmla="*/ 810870 h 2304907"/>
              <a:gd name="connsiteX0" fmla="*/ 0 w 7725747"/>
              <a:gd name="connsiteY0" fmla="*/ 2683 h 2295481"/>
              <a:gd name="connsiteX1" fmla="*/ 2696546 w 7725747"/>
              <a:gd name="connsiteY1" fmla="*/ 484299 h 2295481"/>
              <a:gd name="connsiteX2" fmla="*/ 4646645 w 7725747"/>
              <a:gd name="connsiteY2" fmla="*/ 2275776 h 2295481"/>
              <a:gd name="connsiteX3" fmla="*/ 5865491 w 7725747"/>
              <a:gd name="connsiteY3" fmla="*/ 1289064 h 2295481"/>
              <a:gd name="connsiteX4" fmla="*/ 7725747 w 7725747"/>
              <a:gd name="connsiteY4" fmla="*/ 810870 h 2295481"/>
              <a:gd name="connsiteX0" fmla="*/ 0 w 7725747"/>
              <a:gd name="connsiteY0" fmla="*/ 2683 h 2285616"/>
              <a:gd name="connsiteX1" fmla="*/ 2696546 w 7725747"/>
              <a:gd name="connsiteY1" fmla="*/ 484299 h 2285616"/>
              <a:gd name="connsiteX2" fmla="*/ 4646645 w 7725747"/>
              <a:gd name="connsiteY2" fmla="*/ 2275776 h 2285616"/>
              <a:gd name="connsiteX3" fmla="*/ 5865491 w 7725747"/>
              <a:gd name="connsiteY3" fmla="*/ 1289064 h 2285616"/>
              <a:gd name="connsiteX4" fmla="*/ 7725747 w 7725747"/>
              <a:gd name="connsiteY4" fmla="*/ 810870 h 2285616"/>
              <a:gd name="connsiteX0" fmla="*/ 0 w 7725747"/>
              <a:gd name="connsiteY0" fmla="*/ 2811 h 2285788"/>
              <a:gd name="connsiteX1" fmla="*/ 2696546 w 7725747"/>
              <a:gd name="connsiteY1" fmla="*/ 484427 h 2285788"/>
              <a:gd name="connsiteX2" fmla="*/ 4646645 w 7725747"/>
              <a:gd name="connsiteY2" fmla="*/ 2275904 h 2285788"/>
              <a:gd name="connsiteX3" fmla="*/ 5865491 w 7725747"/>
              <a:gd name="connsiteY3" fmla="*/ 1289192 h 2285788"/>
              <a:gd name="connsiteX4" fmla="*/ 7725747 w 7725747"/>
              <a:gd name="connsiteY4" fmla="*/ 810998 h 2285788"/>
              <a:gd name="connsiteX0" fmla="*/ 0 w 7725747"/>
              <a:gd name="connsiteY0" fmla="*/ 1652 h 2289067"/>
              <a:gd name="connsiteX1" fmla="*/ 2766026 w 7725747"/>
              <a:gd name="connsiteY1" fmla="*/ 589948 h 2289067"/>
              <a:gd name="connsiteX2" fmla="*/ 4646645 w 7725747"/>
              <a:gd name="connsiteY2" fmla="*/ 2274745 h 2289067"/>
              <a:gd name="connsiteX3" fmla="*/ 5865491 w 7725747"/>
              <a:gd name="connsiteY3" fmla="*/ 1288033 h 2289067"/>
              <a:gd name="connsiteX4" fmla="*/ 7725747 w 7725747"/>
              <a:gd name="connsiteY4" fmla="*/ 809839 h 2289067"/>
              <a:gd name="connsiteX0" fmla="*/ 0 w 7725747"/>
              <a:gd name="connsiteY0" fmla="*/ 1652 h 2279564"/>
              <a:gd name="connsiteX1" fmla="*/ 2766026 w 7725747"/>
              <a:gd name="connsiteY1" fmla="*/ 589948 h 2279564"/>
              <a:gd name="connsiteX2" fmla="*/ 4646645 w 7725747"/>
              <a:gd name="connsiteY2" fmla="*/ 2274745 h 2279564"/>
              <a:gd name="connsiteX3" fmla="*/ 5865491 w 7725747"/>
              <a:gd name="connsiteY3" fmla="*/ 1288033 h 2279564"/>
              <a:gd name="connsiteX4" fmla="*/ 7725747 w 7725747"/>
              <a:gd name="connsiteY4" fmla="*/ 809839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79444"/>
              <a:gd name="connsiteX1" fmla="*/ 2766026 w 7744653"/>
              <a:gd name="connsiteY1" fmla="*/ 589948 h 2279444"/>
              <a:gd name="connsiteX2" fmla="*/ 4646645 w 7744653"/>
              <a:gd name="connsiteY2" fmla="*/ 2274745 h 2279444"/>
              <a:gd name="connsiteX3" fmla="*/ 5534631 w 7744653"/>
              <a:gd name="connsiteY3" fmla="*/ 1493306 h 2279444"/>
              <a:gd name="connsiteX4" fmla="*/ 7744653 w 7744653"/>
              <a:gd name="connsiteY4" fmla="*/ 1164402 h 2279444"/>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164402 h 2310038"/>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304361 h 2310038"/>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304361 h 2276636"/>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444321 h 2276636"/>
              <a:gd name="connsiteX0" fmla="*/ 0 w 7744653"/>
              <a:gd name="connsiteY0" fmla="*/ 1652 h 2321619"/>
              <a:gd name="connsiteX1" fmla="*/ 2766026 w 7744653"/>
              <a:gd name="connsiteY1" fmla="*/ 589948 h 2321619"/>
              <a:gd name="connsiteX2" fmla="*/ 4646645 w 7744653"/>
              <a:gd name="connsiteY2" fmla="*/ 2274745 h 2321619"/>
              <a:gd name="connsiteX3" fmla="*/ 5657522 w 7744653"/>
              <a:gd name="connsiteY3" fmla="*/ 1791885 h 2321619"/>
              <a:gd name="connsiteX4" fmla="*/ 7744653 w 7744653"/>
              <a:gd name="connsiteY4" fmla="*/ 1444321 h 2321619"/>
              <a:gd name="connsiteX0" fmla="*/ 0 w 7744653"/>
              <a:gd name="connsiteY0" fmla="*/ 1652 h 2295144"/>
              <a:gd name="connsiteX1" fmla="*/ 2766026 w 7744653"/>
              <a:gd name="connsiteY1" fmla="*/ 589948 h 2295144"/>
              <a:gd name="connsiteX2" fmla="*/ 4646645 w 7744653"/>
              <a:gd name="connsiteY2" fmla="*/ 2274745 h 2295144"/>
              <a:gd name="connsiteX3" fmla="*/ 5657522 w 7744653"/>
              <a:gd name="connsiteY3" fmla="*/ 1791885 h 2295144"/>
              <a:gd name="connsiteX4" fmla="*/ 7744653 w 7744653"/>
              <a:gd name="connsiteY4" fmla="*/ 1444321 h 2295144"/>
              <a:gd name="connsiteX0" fmla="*/ 0 w 7744653"/>
              <a:gd name="connsiteY0" fmla="*/ 1652 h 2274792"/>
              <a:gd name="connsiteX1" fmla="*/ 2766026 w 7744653"/>
              <a:gd name="connsiteY1" fmla="*/ 589948 h 2274792"/>
              <a:gd name="connsiteX2" fmla="*/ 4646645 w 7744653"/>
              <a:gd name="connsiteY2" fmla="*/ 2274745 h 2274792"/>
              <a:gd name="connsiteX3" fmla="*/ 5657522 w 7744653"/>
              <a:gd name="connsiteY3" fmla="*/ 1791885 h 2274792"/>
              <a:gd name="connsiteX4" fmla="*/ 7744653 w 7744653"/>
              <a:gd name="connsiteY4" fmla="*/ 1444321 h 2274792"/>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04 h 2320388"/>
              <a:gd name="connsiteX1" fmla="*/ 2766026 w 7744653"/>
              <a:gd name="connsiteY1" fmla="*/ 589900 h 2320388"/>
              <a:gd name="connsiteX2" fmla="*/ 4646645 w 7744653"/>
              <a:gd name="connsiteY2" fmla="*/ 2274697 h 2320388"/>
              <a:gd name="connsiteX3" fmla="*/ 5572444 w 7744653"/>
              <a:gd name="connsiteY3" fmla="*/ 1782506 h 2320388"/>
              <a:gd name="connsiteX4" fmla="*/ 7744653 w 7744653"/>
              <a:gd name="connsiteY4" fmla="*/ 1444273 h 2320388"/>
              <a:gd name="connsiteX0" fmla="*/ 0 w 7744653"/>
              <a:gd name="connsiteY0" fmla="*/ 1604 h 2282342"/>
              <a:gd name="connsiteX1" fmla="*/ 2766026 w 7744653"/>
              <a:gd name="connsiteY1" fmla="*/ 589900 h 2282342"/>
              <a:gd name="connsiteX2" fmla="*/ 4646645 w 7744653"/>
              <a:gd name="connsiteY2" fmla="*/ 2274697 h 2282342"/>
              <a:gd name="connsiteX3" fmla="*/ 5572444 w 7744653"/>
              <a:gd name="connsiteY3" fmla="*/ 1782506 h 2282342"/>
              <a:gd name="connsiteX4" fmla="*/ 7744653 w 7744653"/>
              <a:gd name="connsiteY4" fmla="*/ 1444273 h 2282342"/>
              <a:gd name="connsiteX0" fmla="*/ 0 w 7744653"/>
              <a:gd name="connsiteY0" fmla="*/ 1604 h 2319414"/>
              <a:gd name="connsiteX1" fmla="*/ 2766026 w 7744653"/>
              <a:gd name="connsiteY1" fmla="*/ 589900 h 2319414"/>
              <a:gd name="connsiteX2" fmla="*/ 4646645 w 7744653"/>
              <a:gd name="connsiteY2" fmla="*/ 2274697 h 2319414"/>
              <a:gd name="connsiteX3" fmla="*/ 5402288 w 7744653"/>
              <a:gd name="connsiteY3" fmla="*/ 1774655 h 2319414"/>
              <a:gd name="connsiteX4" fmla="*/ 7744653 w 7744653"/>
              <a:gd name="connsiteY4" fmla="*/ 1444273 h 2319414"/>
              <a:gd name="connsiteX0" fmla="*/ 0 w 7744653"/>
              <a:gd name="connsiteY0" fmla="*/ 1589 h 2304773"/>
              <a:gd name="connsiteX1" fmla="*/ 2766026 w 7744653"/>
              <a:gd name="connsiteY1" fmla="*/ 589885 h 2304773"/>
              <a:gd name="connsiteX2" fmla="*/ 4429223 w 7744653"/>
              <a:gd name="connsiteY2" fmla="*/ 2258982 h 2304773"/>
              <a:gd name="connsiteX3" fmla="*/ 5402288 w 7744653"/>
              <a:gd name="connsiteY3" fmla="*/ 1774640 h 2304773"/>
              <a:gd name="connsiteX4" fmla="*/ 7744653 w 7744653"/>
              <a:gd name="connsiteY4" fmla="*/ 1444258 h 2304773"/>
              <a:gd name="connsiteX0" fmla="*/ 0 w 7744653"/>
              <a:gd name="connsiteY0" fmla="*/ 1589 h 2282300"/>
              <a:gd name="connsiteX1" fmla="*/ 2766026 w 7744653"/>
              <a:gd name="connsiteY1" fmla="*/ 589885 h 2282300"/>
              <a:gd name="connsiteX2" fmla="*/ 4429223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82300"/>
              <a:gd name="connsiteX1" fmla="*/ 2766026 w 7744653"/>
              <a:gd name="connsiteY1" fmla="*/ 589885 h 2282300"/>
              <a:gd name="connsiteX2" fmla="*/ 4429224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64973"/>
              <a:gd name="connsiteX1" fmla="*/ 2766026 w 7744653"/>
              <a:gd name="connsiteY1" fmla="*/ 589885 h 2264973"/>
              <a:gd name="connsiteX2" fmla="*/ 4429224 w 7744653"/>
              <a:gd name="connsiteY2" fmla="*/ 2258982 h 2264973"/>
              <a:gd name="connsiteX3" fmla="*/ 5402288 w 7744653"/>
              <a:gd name="connsiteY3" fmla="*/ 1774640 h 2264973"/>
              <a:gd name="connsiteX4" fmla="*/ 7744653 w 7744653"/>
              <a:gd name="connsiteY4" fmla="*/ 1444258 h 22649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3761"/>
              <a:gd name="connsiteX1" fmla="*/ 2766026 w 7744653"/>
              <a:gd name="connsiteY1" fmla="*/ 589885 h 2303761"/>
              <a:gd name="connsiteX2" fmla="*/ 4429224 w 7744653"/>
              <a:gd name="connsiteY2" fmla="*/ 2258982 h 2303761"/>
              <a:gd name="connsiteX3" fmla="*/ 5402289 w 7744653"/>
              <a:gd name="connsiteY3" fmla="*/ 1774640 h 2303761"/>
              <a:gd name="connsiteX4" fmla="*/ 7744653 w 7744653"/>
              <a:gd name="connsiteY4" fmla="*/ 1444258 h 2303761"/>
              <a:gd name="connsiteX0" fmla="*/ 0 w 7744653"/>
              <a:gd name="connsiteY0" fmla="*/ 1589 h 2267841"/>
              <a:gd name="connsiteX1" fmla="*/ 2766026 w 7744653"/>
              <a:gd name="connsiteY1" fmla="*/ 589885 h 2267841"/>
              <a:gd name="connsiteX2" fmla="*/ 4429224 w 7744653"/>
              <a:gd name="connsiteY2" fmla="*/ 2258982 h 2267841"/>
              <a:gd name="connsiteX3" fmla="*/ 5402289 w 7744653"/>
              <a:gd name="connsiteY3" fmla="*/ 1774640 h 2267841"/>
              <a:gd name="connsiteX4" fmla="*/ 7744653 w 7744653"/>
              <a:gd name="connsiteY4" fmla="*/ 1444258 h 2267841"/>
              <a:gd name="connsiteX0" fmla="*/ 0 w 7744653"/>
              <a:gd name="connsiteY0" fmla="*/ 1536 h 2214088"/>
              <a:gd name="connsiteX1" fmla="*/ 2766026 w 7744653"/>
              <a:gd name="connsiteY1" fmla="*/ 589832 h 2214088"/>
              <a:gd name="connsiteX2" fmla="*/ 4088911 w 7744653"/>
              <a:gd name="connsiteY2" fmla="*/ 2203978 h 2214088"/>
              <a:gd name="connsiteX3" fmla="*/ 5402289 w 7744653"/>
              <a:gd name="connsiteY3" fmla="*/ 1774587 h 2214088"/>
              <a:gd name="connsiteX4" fmla="*/ 7744653 w 7744653"/>
              <a:gd name="connsiteY4" fmla="*/ 1444205 h 2214088"/>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20085"/>
              <a:gd name="connsiteX1" fmla="*/ 2766026 w 7744653"/>
              <a:gd name="connsiteY1" fmla="*/ 589832 h 2220085"/>
              <a:gd name="connsiteX2" fmla="*/ 4088911 w 7744653"/>
              <a:gd name="connsiteY2" fmla="*/ 2203978 h 2220085"/>
              <a:gd name="connsiteX3" fmla="*/ 5402290 w 7744653"/>
              <a:gd name="connsiteY3" fmla="*/ 1774587 h 2220085"/>
              <a:gd name="connsiteX4" fmla="*/ 7744653 w 7744653"/>
              <a:gd name="connsiteY4" fmla="*/ 1444205 h 2220085"/>
              <a:gd name="connsiteX0" fmla="*/ 0 w 7744653"/>
              <a:gd name="connsiteY0" fmla="*/ 1536 h 2258506"/>
              <a:gd name="connsiteX1" fmla="*/ 2766026 w 7744653"/>
              <a:gd name="connsiteY1" fmla="*/ 589832 h 2258506"/>
              <a:gd name="connsiteX2" fmla="*/ 4088911 w 7744653"/>
              <a:gd name="connsiteY2" fmla="*/ 2203978 h 2258506"/>
              <a:gd name="connsiteX3" fmla="*/ 5080883 w 7744653"/>
              <a:gd name="connsiteY3" fmla="*/ 1813838 h 2258506"/>
              <a:gd name="connsiteX4" fmla="*/ 7744653 w 7744653"/>
              <a:gd name="connsiteY4" fmla="*/ 1444205 h 2258506"/>
              <a:gd name="connsiteX0" fmla="*/ 0 w 7744653"/>
              <a:gd name="connsiteY0" fmla="*/ 1507 h 2230136"/>
              <a:gd name="connsiteX1" fmla="*/ 2766026 w 7744653"/>
              <a:gd name="connsiteY1" fmla="*/ 589803 h 2230136"/>
              <a:gd name="connsiteX2" fmla="*/ 4155084 w 7744653"/>
              <a:gd name="connsiteY2" fmla="*/ 2172549 h 2230136"/>
              <a:gd name="connsiteX3" fmla="*/ 5080883 w 7744653"/>
              <a:gd name="connsiteY3" fmla="*/ 1813809 h 2230136"/>
              <a:gd name="connsiteX4" fmla="*/ 7744653 w 7744653"/>
              <a:gd name="connsiteY4" fmla="*/ 1444176 h 2230136"/>
              <a:gd name="connsiteX0" fmla="*/ 0 w 7744653"/>
              <a:gd name="connsiteY0" fmla="*/ 1507 h 2196349"/>
              <a:gd name="connsiteX1" fmla="*/ 2766026 w 7744653"/>
              <a:gd name="connsiteY1" fmla="*/ 589803 h 2196349"/>
              <a:gd name="connsiteX2" fmla="*/ 4155084 w 7744653"/>
              <a:gd name="connsiteY2" fmla="*/ 2172549 h 2196349"/>
              <a:gd name="connsiteX3" fmla="*/ 5080883 w 7744653"/>
              <a:gd name="connsiteY3" fmla="*/ 1813809 h 2196349"/>
              <a:gd name="connsiteX4" fmla="*/ 7744653 w 7744653"/>
              <a:gd name="connsiteY4" fmla="*/ 1444176 h 2196349"/>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191106"/>
              <a:gd name="connsiteX1" fmla="*/ 2766026 w 7744653"/>
              <a:gd name="connsiteY1" fmla="*/ 589803 h 2191106"/>
              <a:gd name="connsiteX2" fmla="*/ 4155084 w 7744653"/>
              <a:gd name="connsiteY2" fmla="*/ 2172549 h 2191106"/>
              <a:gd name="connsiteX3" fmla="*/ 7744653 w 7744653"/>
              <a:gd name="connsiteY3" fmla="*/ 1444176 h 2191106"/>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77754"/>
              <a:gd name="connsiteX1" fmla="*/ 2766026 w 7744653"/>
              <a:gd name="connsiteY1" fmla="*/ 589803 h 2177754"/>
              <a:gd name="connsiteX2" fmla="*/ 4155084 w 7744653"/>
              <a:gd name="connsiteY2" fmla="*/ 2172549 h 2177754"/>
              <a:gd name="connsiteX3" fmla="*/ 7744653 w 7744653"/>
              <a:gd name="connsiteY3" fmla="*/ 1444176 h 2177754"/>
              <a:gd name="connsiteX0" fmla="*/ 0 w 7744653"/>
              <a:gd name="connsiteY0" fmla="*/ 1507 h 2173989"/>
              <a:gd name="connsiteX1" fmla="*/ 2766026 w 7744653"/>
              <a:gd name="connsiteY1" fmla="*/ 589803 h 2173989"/>
              <a:gd name="connsiteX2" fmla="*/ 4155084 w 7744653"/>
              <a:gd name="connsiteY2" fmla="*/ 2172549 h 2173989"/>
              <a:gd name="connsiteX3" fmla="*/ 7744653 w 7744653"/>
              <a:gd name="connsiteY3" fmla="*/ 1444176 h 2173989"/>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72677"/>
              <a:gd name="connsiteX1" fmla="*/ 2766026 w 7744653"/>
              <a:gd name="connsiteY1" fmla="*/ 589803 h 2172677"/>
              <a:gd name="connsiteX2" fmla="*/ 4155084 w 7744653"/>
              <a:gd name="connsiteY2" fmla="*/ 2172549 h 2172677"/>
              <a:gd name="connsiteX3" fmla="*/ 7744653 w 7744653"/>
              <a:gd name="connsiteY3" fmla="*/ 1444176 h 2172677"/>
            </a:gdLst>
            <a:ahLst/>
            <a:cxnLst>
              <a:cxn ang="0">
                <a:pos x="connsiteX0" y="connsiteY0"/>
              </a:cxn>
              <a:cxn ang="0">
                <a:pos x="connsiteX1" y="connsiteY1"/>
              </a:cxn>
              <a:cxn ang="0">
                <a:pos x="connsiteX2" y="connsiteY2"/>
              </a:cxn>
              <a:cxn ang="0">
                <a:pos x="connsiteX3" y="connsiteY3"/>
              </a:cxn>
            </a:cxnLst>
            <a:rect l="l" t="t" r="r" b="b"/>
            <a:pathLst>
              <a:path w="7744653" h="2172677">
                <a:moveTo>
                  <a:pt x="0" y="1507"/>
                </a:moveTo>
                <a:cubicBezTo>
                  <a:pt x="905286" y="-21819"/>
                  <a:pt x="2073512" y="227963"/>
                  <a:pt x="2766026" y="589803"/>
                </a:cubicBezTo>
                <a:cubicBezTo>
                  <a:pt x="3458540" y="951643"/>
                  <a:pt x="4119377" y="2187155"/>
                  <a:pt x="4155084" y="2172549"/>
                </a:cubicBezTo>
                <a:cubicBezTo>
                  <a:pt x="4190791" y="2157943"/>
                  <a:pt x="5040021" y="1486019"/>
                  <a:pt x="7744653" y="144417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96F3EF00-F6CE-4483-A823-E3C8DB5897B6}"/>
              </a:ext>
            </a:extLst>
          </p:cNvPr>
          <p:cNvCxnSpPr>
            <a:cxnSpLocks/>
          </p:cNvCxnSpPr>
          <p:nvPr/>
        </p:nvCxnSpPr>
        <p:spPr>
          <a:xfrm flipH="1">
            <a:off x="3821824" y="5222709"/>
            <a:ext cx="0" cy="743411"/>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D16F6EA8-78FA-4FA2-BA06-FD5C283FAD79}"/>
                  </a:ext>
                </a:extLst>
              </p:cNvPr>
              <p:cNvSpPr txBox="1"/>
              <p:nvPr/>
            </p:nvSpPr>
            <p:spPr>
              <a:xfrm>
                <a:off x="3619038" y="5483150"/>
                <a:ext cx="437270" cy="276999"/>
              </a:xfrm>
              <a:prstGeom prst="rect">
                <a:avLst/>
              </a:prstGeom>
              <a:solidFill>
                <a:schemeClr val="bg1"/>
              </a:solidFill>
            </p:spPr>
            <p:txBody>
              <a:bodyPr wrap="squar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𝒊</m:t>
                      </m:r>
                    </m:oMath>
                  </m:oMathPara>
                </a14:m>
                <a:endParaRPr lang="en-US" b="1" i="1" dirty="0"/>
              </a:p>
            </p:txBody>
          </p:sp>
        </mc:Choice>
        <mc:Fallback xmlns="">
          <p:sp>
            <p:nvSpPr>
              <p:cNvPr id="97" name="TextBox 96">
                <a:extLst>
                  <a:ext uri="{FF2B5EF4-FFF2-40B4-BE49-F238E27FC236}">
                    <a16:creationId xmlns:a16="http://schemas.microsoft.com/office/drawing/2014/main" id="{D16F6EA8-78FA-4FA2-BA06-FD5C283FAD79}"/>
                  </a:ext>
                </a:extLst>
              </p:cNvPr>
              <p:cNvSpPr txBox="1">
                <a:spLocks noRot="1" noChangeAspect="1" noMove="1" noResize="1" noEditPoints="1" noAdjustHandles="1" noChangeArrowheads="1" noChangeShapeType="1" noTextEdit="1"/>
              </p:cNvSpPr>
              <p:nvPr/>
            </p:nvSpPr>
            <p:spPr>
              <a:xfrm>
                <a:off x="3619038" y="5483150"/>
                <a:ext cx="437270" cy="276999"/>
              </a:xfrm>
              <a:prstGeom prst="rect">
                <a:avLst/>
              </a:prstGeom>
              <a:blipFill>
                <a:blip r:embed="rId2"/>
                <a:stretch>
                  <a:fillRect b="-6522"/>
                </a:stretch>
              </a:blipFill>
            </p:spPr>
            <p:txBody>
              <a:bodyPr/>
              <a:lstStyle/>
              <a:p>
                <a:r>
                  <a:rPr lang="en-US">
                    <a:noFill/>
                  </a:rPr>
                  <a:t> </a:t>
                </a:r>
              </a:p>
            </p:txBody>
          </p:sp>
        </mc:Fallback>
      </mc:AlternateContent>
      <p:cxnSp>
        <p:nvCxnSpPr>
          <p:cNvPr id="98" name="Straight Connector 97">
            <a:extLst>
              <a:ext uri="{FF2B5EF4-FFF2-40B4-BE49-F238E27FC236}">
                <a16:creationId xmlns:a16="http://schemas.microsoft.com/office/drawing/2014/main" id="{10D0FC30-4E91-4A9C-8388-8C5C38339C5D}"/>
              </a:ext>
            </a:extLst>
          </p:cNvPr>
          <p:cNvCxnSpPr>
            <a:cxnSpLocks/>
          </p:cNvCxnSpPr>
          <p:nvPr/>
        </p:nvCxnSpPr>
        <p:spPr>
          <a:xfrm flipH="1">
            <a:off x="3821824" y="4165313"/>
            <a:ext cx="0" cy="100584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70CC8D6A-932E-42E3-B37C-232925281DB6}"/>
                  </a:ext>
                </a:extLst>
              </p:cNvPr>
              <p:cNvSpPr txBox="1"/>
              <p:nvPr/>
            </p:nvSpPr>
            <p:spPr>
              <a:xfrm>
                <a:off x="3556877" y="4535756"/>
                <a:ext cx="529878" cy="276999"/>
              </a:xfrm>
              <a:prstGeom prst="rect">
                <a:avLst/>
              </a:prstGeom>
              <a:solidFill>
                <a:schemeClr val="bg1"/>
              </a:solidFill>
            </p:spPr>
            <p:txBody>
              <a:bodyPr wrap="squar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𝑫𝒊</m:t>
                      </m:r>
                    </m:oMath>
                  </m:oMathPara>
                </a14:m>
                <a:endParaRPr lang="en-US" b="1" i="1" dirty="0"/>
              </a:p>
            </p:txBody>
          </p:sp>
        </mc:Choice>
        <mc:Fallback xmlns="">
          <p:sp>
            <p:nvSpPr>
              <p:cNvPr id="99" name="TextBox 98">
                <a:extLst>
                  <a:ext uri="{FF2B5EF4-FFF2-40B4-BE49-F238E27FC236}">
                    <a16:creationId xmlns:a16="http://schemas.microsoft.com/office/drawing/2014/main" id="{70CC8D6A-932E-42E3-B37C-232925281DB6}"/>
                  </a:ext>
                </a:extLst>
              </p:cNvPr>
              <p:cNvSpPr txBox="1">
                <a:spLocks noRot="1" noChangeAspect="1" noMove="1" noResize="1" noEditPoints="1" noAdjustHandles="1" noChangeArrowheads="1" noChangeShapeType="1" noTextEdit="1"/>
              </p:cNvSpPr>
              <p:nvPr/>
            </p:nvSpPr>
            <p:spPr>
              <a:xfrm>
                <a:off x="3556877" y="4535756"/>
                <a:ext cx="529878" cy="276999"/>
              </a:xfrm>
              <a:prstGeom prst="rect">
                <a:avLst/>
              </a:prstGeom>
              <a:blipFill>
                <a:blip r:embed="rId3"/>
                <a:stretch>
                  <a:fillRect b="-8889"/>
                </a:stretch>
              </a:blipFill>
            </p:spPr>
            <p:txBody>
              <a:bodyPr/>
              <a:lstStyle/>
              <a:p>
                <a:r>
                  <a:rPr lang="en-US">
                    <a:noFill/>
                  </a:rPr>
                  <a:t> </a:t>
                </a:r>
              </a:p>
            </p:txBody>
          </p:sp>
        </mc:Fallback>
      </mc:AlternateContent>
      <p:cxnSp>
        <p:nvCxnSpPr>
          <p:cNvPr id="101" name="Straight Connector 100">
            <a:extLst>
              <a:ext uri="{FF2B5EF4-FFF2-40B4-BE49-F238E27FC236}">
                <a16:creationId xmlns:a16="http://schemas.microsoft.com/office/drawing/2014/main" id="{AA3B0671-538D-482D-A013-FE5693C8E897}"/>
              </a:ext>
            </a:extLst>
          </p:cNvPr>
          <p:cNvCxnSpPr>
            <a:cxnSpLocks/>
          </p:cNvCxnSpPr>
          <p:nvPr/>
        </p:nvCxnSpPr>
        <p:spPr>
          <a:xfrm>
            <a:off x="2913067" y="2020518"/>
            <a:ext cx="0" cy="319286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7FE44F8D-4DB6-448B-A5B3-4CCEE112D8E2}"/>
                  </a:ext>
                </a:extLst>
              </p:cNvPr>
              <p:cNvSpPr/>
              <p:nvPr/>
            </p:nvSpPr>
            <p:spPr>
              <a:xfrm>
                <a:off x="2619076" y="3616948"/>
                <a:ext cx="603050" cy="369332"/>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b="1" i="1" dirty="0" smtClean="0">
                          <a:solidFill>
                            <a:srgbClr val="000000"/>
                          </a:solidFill>
                          <a:latin typeface="Cambria Math" panose="02040503050406030204" pitchFamily="18" charset="0"/>
                          <a:cs typeface="Times New Roman" panose="02020603050405020304" pitchFamily="18" charset="0"/>
                        </a:rPr>
                        <m:t>𝑬𝒇𝒊</m:t>
                      </m:r>
                    </m:oMath>
                  </m:oMathPara>
                </a14:m>
                <a:endParaRPr lang="en-US" b="1" dirty="0"/>
              </a:p>
            </p:txBody>
          </p:sp>
        </mc:Choice>
        <mc:Fallback xmlns="">
          <p:sp>
            <p:nvSpPr>
              <p:cNvPr id="100" name="Rectangle 99">
                <a:extLst>
                  <a:ext uri="{FF2B5EF4-FFF2-40B4-BE49-F238E27FC236}">
                    <a16:creationId xmlns:a16="http://schemas.microsoft.com/office/drawing/2014/main" id="{7FE44F8D-4DB6-448B-A5B3-4CCEE112D8E2}"/>
                  </a:ext>
                </a:extLst>
              </p:cNvPr>
              <p:cNvSpPr>
                <a:spLocks noRot="1" noChangeAspect="1" noMove="1" noResize="1" noEditPoints="1" noAdjustHandles="1" noChangeArrowheads="1" noChangeShapeType="1" noTextEdit="1"/>
              </p:cNvSpPr>
              <p:nvPr/>
            </p:nvSpPr>
            <p:spPr>
              <a:xfrm>
                <a:off x="2619076" y="3616948"/>
                <a:ext cx="603050" cy="369332"/>
              </a:xfrm>
              <a:prstGeom prst="rect">
                <a:avLst/>
              </a:prstGeom>
              <a:blipFill>
                <a:blip r:embed="rId4"/>
                <a:stretch>
                  <a:fillRect b="-13115"/>
                </a:stretch>
              </a:blipFill>
            </p:spPr>
            <p:txBody>
              <a:bodyPr/>
              <a:lstStyle/>
              <a:p>
                <a:r>
                  <a:rPr lang="en-US">
                    <a:noFill/>
                  </a:rPr>
                  <a:t> </a:t>
                </a:r>
              </a:p>
            </p:txBody>
          </p:sp>
        </mc:Fallback>
      </mc:AlternateContent>
      <p:cxnSp>
        <p:nvCxnSpPr>
          <p:cNvPr id="102" name="Straight Connector 101">
            <a:extLst>
              <a:ext uri="{FF2B5EF4-FFF2-40B4-BE49-F238E27FC236}">
                <a16:creationId xmlns:a16="http://schemas.microsoft.com/office/drawing/2014/main" id="{2733DC43-C757-4F63-8DA3-CE679B21155D}"/>
              </a:ext>
            </a:extLst>
          </p:cNvPr>
          <p:cNvCxnSpPr>
            <a:cxnSpLocks/>
          </p:cNvCxnSpPr>
          <p:nvPr/>
        </p:nvCxnSpPr>
        <p:spPr>
          <a:xfrm>
            <a:off x="2737043" y="5220562"/>
            <a:ext cx="365760" cy="0"/>
          </a:xfrm>
          <a:prstGeom prst="line">
            <a:avLst/>
          </a:prstGeom>
          <a:ln w="1905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6DF7B612-5482-4BD3-A020-776F14D73DC9}"/>
              </a:ext>
            </a:extLst>
          </p:cNvPr>
          <p:cNvSpPr/>
          <p:nvPr/>
        </p:nvSpPr>
        <p:spPr>
          <a:xfrm>
            <a:off x="7859710" y="5127730"/>
            <a:ext cx="466794" cy="369332"/>
          </a:xfrm>
          <a:prstGeom prst="rect">
            <a:avLst/>
          </a:prstGeom>
          <a:solidFill>
            <a:schemeClr val="bg1"/>
          </a:solidFill>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D2</a:t>
            </a:r>
          </a:p>
        </p:txBody>
      </p:sp>
      <p:sp>
        <p:nvSpPr>
          <p:cNvPr id="71" name="Rectangle 70">
            <a:extLst>
              <a:ext uri="{FF2B5EF4-FFF2-40B4-BE49-F238E27FC236}">
                <a16:creationId xmlns:a16="http://schemas.microsoft.com/office/drawing/2014/main" id="{E642A9B9-63FB-4470-90E8-9695AF0218EE}"/>
              </a:ext>
            </a:extLst>
          </p:cNvPr>
          <p:cNvSpPr/>
          <p:nvPr/>
        </p:nvSpPr>
        <p:spPr>
          <a:xfrm>
            <a:off x="4743121" y="5557640"/>
            <a:ext cx="466794"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D1</a:t>
            </a:r>
            <a:endParaRPr lang="en-US" b="1" dirty="0"/>
          </a:p>
        </p:txBody>
      </p:sp>
      <p:sp>
        <p:nvSpPr>
          <p:cNvPr id="64" name="Rectangle 63">
            <a:extLst>
              <a:ext uri="{FF2B5EF4-FFF2-40B4-BE49-F238E27FC236}">
                <a16:creationId xmlns:a16="http://schemas.microsoft.com/office/drawing/2014/main" id="{439C1C22-A4BB-4F26-9515-CCFDCF8A87AD}"/>
              </a:ext>
            </a:extLst>
          </p:cNvPr>
          <p:cNvSpPr/>
          <p:nvPr/>
        </p:nvSpPr>
        <p:spPr>
          <a:xfrm>
            <a:off x="197485" y="274064"/>
            <a:ext cx="8749030" cy="1047210"/>
          </a:xfrm>
          <a:prstGeom prst="rect">
            <a:avLst/>
          </a:prstGeom>
        </p:spPr>
        <p:txBody>
          <a:bodyPr wrap="square">
            <a:spAutoFit/>
          </a:bodyPr>
          <a:lstStyle/>
          <a:p>
            <a:pPr marL="457200" indent="-457200" algn="just" rtl="0">
              <a:lnSpc>
                <a:spcPct val="150000"/>
              </a:lnSpc>
              <a:buFont typeface="+mj-lt"/>
              <a:buAutoNum type="arabicPeriod" startAt="5"/>
            </a:pPr>
            <a:r>
              <a:rPr lang="en-US" sz="2200" dirty="0">
                <a:solidFill>
                  <a:srgbClr val="000000"/>
                </a:solidFill>
                <a:latin typeface="Times New Roman" panose="02020603050405020304" pitchFamily="18" charset="0"/>
                <a:cs typeface="Times New Roman" panose="02020603050405020304" pitchFamily="18" charset="0"/>
              </a:rPr>
              <a:t>Join the water levels determined in step 4 by smooth carve to obtain the prejump water surface profile </a:t>
            </a:r>
          </a:p>
        </p:txBody>
      </p:sp>
      <p:sp>
        <p:nvSpPr>
          <p:cNvPr id="76" name="TextBox 75">
            <a:extLst>
              <a:ext uri="{FF2B5EF4-FFF2-40B4-BE49-F238E27FC236}">
                <a16:creationId xmlns:a16="http://schemas.microsoft.com/office/drawing/2014/main" id="{2C290AB6-8D0B-47FF-91AF-00AEFD2D3834}"/>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77" name="Straight Connector 76">
            <a:extLst>
              <a:ext uri="{FF2B5EF4-FFF2-40B4-BE49-F238E27FC236}">
                <a16:creationId xmlns:a16="http://schemas.microsoft.com/office/drawing/2014/main" id="{0BD6F308-7562-4220-8C85-5323FB76FDDB}"/>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A178349-3BCE-4BA9-88C0-42F0263C709E}"/>
                  </a:ext>
                </a:extLst>
              </p:cNvPr>
              <p:cNvSpPr txBox="1"/>
              <p:nvPr/>
            </p:nvSpPr>
            <p:spPr>
              <a:xfrm>
                <a:off x="3585510" y="3645546"/>
                <a:ext cx="10972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0" dirty="0" smtClean="0">
                          <a:solidFill>
                            <a:srgbClr val="000000"/>
                          </a:solidFill>
                          <a:latin typeface="Cambria Math" panose="02040503050406030204" pitchFamily="18" charset="0"/>
                          <a:cs typeface="Times New Roman" panose="02020603050405020304" pitchFamily="18" charset="0"/>
                        </a:rPr>
                        <m:t>𝐖𝐒𝐋</m:t>
                      </m:r>
                      <m:r>
                        <a:rPr lang="en-US" sz="1800" b="1" i="0" dirty="0" smtClean="0">
                          <a:solidFill>
                            <a:srgbClr val="000000"/>
                          </a:solidFill>
                          <a:latin typeface="Cambria Math" panose="02040503050406030204" pitchFamily="18" charset="0"/>
                          <a:cs typeface="Times New Roman" panose="02020603050405020304" pitchFamily="18" charset="0"/>
                        </a:rPr>
                        <m:t> (</m:t>
                      </m:r>
                      <m:r>
                        <a:rPr lang="en-US" sz="1800" b="1" i="0" dirty="0" smtClean="0">
                          <a:solidFill>
                            <a:srgbClr val="000000"/>
                          </a:solidFill>
                          <a:latin typeface="Cambria Math" panose="02040503050406030204" pitchFamily="18" charset="0"/>
                          <a:cs typeface="Times New Roman" panose="02020603050405020304" pitchFamily="18" charset="0"/>
                        </a:rPr>
                        <m:t>𝐢</m:t>
                      </m:r>
                      <m:r>
                        <a:rPr lang="en-US" sz="1800" b="1" i="0" dirty="0" smtClean="0">
                          <a:solidFill>
                            <a:srgbClr val="000000"/>
                          </a:solidFill>
                          <a:latin typeface="Cambria Math" panose="02040503050406030204" pitchFamily="18" charset="0"/>
                          <a:cs typeface="Times New Roman" panose="02020603050405020304" pitchFamily="18" charset="0"/>
                        </a:rPr>
                        <m:t>)</m:t>
                      </m:r>
                    </m:oMath>
                  </m:oMathPara>
                </a14:m>
                <a:endParaRPr lang="en-US" dirty="0"/>
              </a:p>
            </p:txBody>
          </p:sp>
        </mc:Choice>
        <mc:Fallback xmlns="">
          <p:sp>
            <p:nvSpPr>
              <p:cNvPr id="58" name="TextBox 57">
                <a:extLst>
                  <a:ext uri="{FF2B5EF4-FFF2-40B4-BE49-F238E27FC236}">
                    <a16:creationId xmlns:a16="http://schemas.microsoft.com/office/drawing/2014/main" id="{6A178349-3BCE-4BA9-88C0-42F0263C709E}"/>
                  </a:ext>
                </a:extLst>
              </p:cNvPr>
              <p:cNvSpPr txBox="1">
                <a:spLocks noRot="1" noChangeAspect="1" noMove="1" noResize="1" noEditPoints="1" noAdjustHandles="1" noChangeArrowheads="1" noChangeShapeType="1" noTextEdit="1"/>
              </p:cNvSpPr>
              <p:nvPr/>
            </p:nvSpPr>
            <p:spPr>
              <a:xfrm>
                <a:off x="3585510" y="3645546"/>
                <a:ext cx="1097279" cy="369332"/>
              </a:xfrm>
              <a:prstGeom prst="rect">
                <a:avLst/>
              </a:prstGeom>
              <a:blipFill>
                <a:blip r:embed="rId5"/>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62426390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C5AFD74-E695-4F24-9639-CC99B4521C97}"/>
                  </a:ext>
                </a:extLst>
              </p:cNvPr>
              <p:cNvSpPr/>
              <p:nvPr/>
            </p:nvSpPr>
            <p:spPr>
              <a:xfrm>
                <a:off x="197486" y="595899"/>
                <a:ext cx="8749029" cy="6191310"/>
              </a:xfrm>
              <a:prstGeom prst="rect">
                <a:avLst/>
              </a:prstGeom>
            </p:spPr>
            <p:txBody>
              <a:bodyPr wrap="square">
                <a:spAutoFit/>
              </a:bodyPr>
              <a:lstStyle/>
              <a:p>
                <a:pPr marL="457200" indent="-457200" algn="just" rtl="0">
                  <a:lnSpc>
                    <a:spcPct val="150000"/>
                  </a:lnSpc>
                  <a:buFont typeface="+mj-lt"/>
                  <a:buAutoNum type="arabicPeriod"/>
                </a:pPr>
                <a:r>
                  <a:rPr lang="en-US" sz="2200" dirty="0">
                    <a:solidFill>
                      <a:srgbClr val="000000"/>
                    </a:solidFill>
                    <a:latin typeface="Times New Roman" panose="02020603050405020304" pitchFamily="18" charset="0"/>
                    <a:cs typeface="Times New Roman" panose="02020603050405020304" pitchFamily="18" charset="0"/>
                  </a:rPr>
                  <a:t>Determine the square of Froude number (</a:t>
                </a:r>
                <a14:m>
                  <m:oMath xmlns:m="http://schemas.openxmlformats.org/officeDocument/2006/math">
                    <m:sSubSup>
                      <m:sSubSupPr>
                        <m:ctrlPr>
                          <a:rPr lang="en-US" sz="2200" b="1" i="1">
                            <a:latin typeface="Cambria Math" panose="02040503050406030204" pitchFamily="18" charset="0"/>
                          </a:rPr>
                        </m:ctrlPr>
                      </m:sSubSupPr>
                      <m:e>
                        <m:r>
                          <a:rPr lang="en-US" sz="2200" b="1">
                            <a:latin typeface="Cambria Math" panose="02040503050406030204" pitchFamily="18" charset="0"/>
                          </a:rPr>
                          <m:t>𝐅𝐫</m:t>
                        </m:r>
                      </m:e>
                      <m:sub>
                        <m:r>
                          <a:rPr lang="en-US" sz="2200" b="1">
                            <a:latin typeface="Cambria Math" panose="02040503050406030204" pitchFamily="18" charset="0"/>
                          </a:rPr>
                          <m:t>𝟏</m:t>
                        </m:r>
                      </m:sub>
                      <m:sup>
                        <m:r>
                          <a:rPr lang="en-US" sz="2200" b="1">
                            <a:latin typeface="Cambria Math" panose="02040503050406030204" pitchFamily="18" charset="0"/>
                          </a:rPr>
                          <m:t>𝟐</m:t>
                        </m:r>
                      </m:sup>
                    </m:sSubSup>
                  </m:oMath>
                </a14:m>
                <a:r>
                  <a:rPr lang="en-US" sz="2200" dirty="0">
                    <a:solidFill>
                      <a:srgbClr val="000000"/>
                    </a:solidFill>
                    <a:latin typeface="Times New Roman" panose="02020603050405020304" pitchFamily="18" charset="0"/>
                    <a:cs typeface="Times New Roman" panose="02020603050405020304" pitchFamily="18" charset="0"/>
                  </a:rPr>
                  <a:t>) of the incoming flow from the relation</a:t>
                </a:r>
              </a:p>
              <a:p>
                <a:pPr marL="457200" indent="-457200" algn="just" rtl="0">
                  <a:lnSpc>
                    <a:spcPct val="150000"/>
                  </a:lnSpc>
                  <a:buFont typeface="+mj-lt"/>
                  <a:buAutoNum type="arabicPeriod"/>
                </a:pPr>
                <a:endParaRPr lang="en-US" sz="2200" dirty="0">
                  <a:solidFill>
                    <a:srgbClr val="000000"/>
                  </a:solidFill>
                  <a:latin typeface="Times New Roman" panose="02020603050405020304" pitchFamily="18" charset="0"/>
                  <a:cs typeface="Times New Roman" panose="02020603050405020304" pitchFamily="18" charset="0"/>
                </a:endParaRPr>
              </a:p>
              <a:p>
                <a:pPr marL="457200" indent="-457200" algn="just" rtl="0">
                  <a:lnSpc>
                    <a:spcPct val="150000"/>
                  </a:lnSpc>
                  <a:buFont typeface="+mj-lt"/>
                  <a:buAutoNum type="arabicPeriod"/>
                </a:pPr>
                <a:r>
                  <a:rPr lang="en-US" sz="2200" dirty="0">
                    <a:solidFill>
                      <a:srgbClr val="000000"/>
                    </a:solidFill>
                    <a:latin typeface="Times New Roman" panose="02020603050405020304" pitchFamily="18" charset="0"/>
                    <a:cs typeface="Times New Roman" panose="02020603050405020304" pitchFamily="18" charset="0"/>
                  </a:rPr>
                  <a:t>Divide the D/S from point (O) into several intervals into a distance 5 to 6 (D2 – D1). </a:t>
                </a:r>
              </a:p>
              <a:p>
                <a:pPr marL="457200" indent="-457200" algn="just" rtl="0">
                  <a:lnSpc>
                    <a:spcPct val="150000"/>
                  </a:lnSpc>
                  <a:buFont typeface="+mj-lt"/>
                  <a:buAutoNum type="arabicPeriod"/>
                </a:pPr>
                <a:r>
                  <a:rPr lang="en-US" sz="2200" dirty="0">
                    <a:solidFill>
                      <a:srgbClr val="000000"/>
                    </a:solidFill>
                    <a:latin typeface="Times New Roman" panose="02020603050405020304" pitchFamily="18" charset="0"/>
                    <a:cs typeface="Times New Roman" panose="02020603050405020304" pitchFamily="18" charset="0"/>
                  </a:rPr>
                  <a:t>Determine the horizontal distances (x) of these points from the point (O) . Determine the values of (</a:t>
                </a:r>
                <a14:m>
                  <m:oMath xmlns:m="http://schemas.openxmlformats.org/officeDocument/2006/math">
                    <m:r>
                      <a:rPr lang="en-US" sz="2200" b="1"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r>
                      <a:rPr lang="en-US" sz="2200" b="1"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200" b="1"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𝑫</m:t>
                    </m:r>
                    <m:r>
                      <a:rPr lang="en-US" sz="2200" b="1"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𝟏</m:t>
                    </m:r>
                  </m:oMath>
                </a14:m>
                <a:r>
                  <a:rPr lang="en-US" sz="2200" dirty="0">
                    <a:solidFill>
                      <a:srgbClr val="000000"/>
                    </a:solidFill>
                    <a:latin typeface="Times New Roman" panose="02020603050405020304" pitchFamily="18" charset="0"/>
                    <a:cs typeface="Times New Roman" panose="02020603050405020304" pitchFamily="18" charset="0"/>
                  </a:rPr>
                  <a:t>) for each point. </a:t>
                </a:r>
              </a:p>
              <a:p>
                <a:pPr marL="457200" indent="-457200" algn="just" rtl="0">
                  <a:lnSpc>
                    <a:spcPct val="150000"/>
                  </a:lnSpc>
                  <a:buFont typeface="+mj-lt"/>
                  <a:buAutoNum type="arabicPeriod"/>
                </a:pPr>
                <a:r>
                  <a:rPr lang="en-US" sz="2200" dirty="0">
                    <a:solidFill>
                      <a:srgbClr val="000000"/>
                    </a:solidFill>
                    <a:latin typeface="Times New Roman" panose="02020603050405020304" pitchFamily="18" charset="0"/>
                    <a:cs typeface="Times New Roman" panose="02020603050405020304" pitchFamily="18" charset="0"/>
                  </a:rPr>
                  <a:t>Determine the values of (</a:t>
                </a:r>
                <a14:m>
                  <m:oMath xmlns:m="http://schemas.openxmlformats.org/officeDocument/2006/math">
                    <m:r>
                      <a:rPr lang="en-US" sz="2200" b="1"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𝑫</m:t>
                    </m:r>
                    <m:r>
                      <a:rPr lang="en-US" sz="2200" b="1"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200" b="1"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𝑫</m:t>
                    </m:r>
                    <m:r>
                      <a:rPr lang="en-US" sz="2200" b="1"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𝟏</m:t>
                    </m:r>
                  </m:oMath>
                </a14:m>
                <a:r>
                  <a:rPr lang="en-US" sz="2200" dirty="0">
                    <a:solidFill>
                      <a:srgbClr val="000000"/>
                    </a:solidFill>
                    <a:latin typeface="Times New Roman" panose="02020603050405020304" pitchFamily="18" charset="0"/>
                    <a:cs typeface="Times New Roman" panose="02020603050405020304" pitchFamily="18" charset="0"/>
                  </a:rPr>
                  <a:t>) for each point for the given values of  (</a:t>
                </a:r>
                <a14:m>
                  <m:oMath xmlns:m="http://schemas.openxmlformats.org/officeDocument/2006/math">
                    <m:sSubSup>
                      <m:sSubSupPr>
                        <m:ctrlPr>
                          <a:rPr lang="en-US" sz="2200" b="1" i="1">
                            <a:latin typeface="Cambria Math" panose="02040503050406030204" pitchFamily="18" charset="0"/>
                          </a:rPr>
                        </m:ctrlPr>
                      </m:sSubSupPr>
                      <m:e>
                        <m:r>
                          <a:rPr lang="en-US" sz="2200" b="1">
                            <a:latin typeface="Cambria Math" panose="02040503050406030204" pitchFamily="18" charset="0"/>
                          </a:rPr>
                          <m:t>𝐅𝐫</m:t>
                        </m:r>
                      </m:e>
                      <m:sub>
                        <m:r>
                          <a:rPr lang="en-US" sz="2200" b="1">
                            <a:latin typeface="Cambria Math" panose="02040503050406030204" pitchFamily="18" charset="0"/>
                          </a:rPr>
                          <m:t>𝟏</m:t>
                        </m:r>
                      </m:sub>
                      <m:sup>
                        <m:r>
                          <a:rPr lang="en-US" sz="2200" b="1">
                            <a:latin typeface="Cambria Math" panose="02040503050406030204" pitchFamily="18" charset="0"/>
                          </a:rPr>
                          <m:t>𝟐</m:t>
                        </m:r>
                      </m:sup>
                    </m:sSubSup>
                  </m:oMath>
                </a14:m>
                <a:r>
                  <a:rPr lang="en-US" sz="2200" dirty="0">
                    <a:solidFill>
                      <a:srgbClr val="000000"/>
                    </a:solidFill>
                    <a:latin typeface="Times New Roman" panose="02020603050405020304" pitchFamily="18" charset="0"/>
                    <a:cs typeface="Times New Roman" panose="02020603050405020304" pitchFamily="18" charset="0"/>
                  </a:rPr>
                  <a:t>)  and (x/D1) from the curve.</a:t>
                </a:r>
              </a:p>
              <a:p>
                <a:pPr marL="457200" indent="-457200" algn="just" rtl="0">
                  <a:lnSpc>
                    <a:spcPct val="150000"/>
                  </a:lnSpc>
                  <a:buFont typeface="+mj-lt"/>
                  <a:buAutoNum type="arabicPeriod"/>
                </a:pPr>
                <a:r>
                  <a:rPr lang="en-US" sz="2200" dirty="0">
                    <a:solidFill>
                      <a:srgbClr val="000000"/>
                    </a:solidFill>
                    <a:latin typeface="Times New Roman" panose="02020603050405020304" pitchFamily="18" charset="0"/>
                    <a:cs typeface="Times New Roman" panose="02020603050405020304" pitchFamily="18" charset="0"/>
                  </a:rPr>
                  <a:t>Determine the depth D for that points from (</a:t>
                </a:r>
                <a14:m>
                  <m:oMath xmlns:m="http://schemas.openxmlformats.org/officeDocument/2006/math">
                    <m:r>
                      <a:rPr lang="en-US" sz="2200" b="1"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𝑫</m:t>
                    </m:r>
                    <m:r>
                      <a:rPr lang="en-US" sz="2200" b="1"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200" b="1"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𝑫</m:t>
                    </m:r>
                    <m:r>
                      <a:rPr lang="en-US" sz="2200" b="1"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𝟏</m:t>
                    </m:r>
                  </m:oMath>
                </a14:m>
                <a:r>
                  <a:rPr lang="en-US" sz="2200" dirty="0">
                    <a:solidFill>
                      <a:srgbClr val="000000"/>
                    </a:solidFill>
                    <a:latin typeface="Times New Roman" panose="02020603050405020304" pitchFamily="18" charset="0"/>
                    <a:cs typeface="Times New Roman" panose="02020603050405020304" pitchFamily="18" charset="0"/>
                  </a:rPr>
                  <a:t>) values and obtain the water surface levels. </a:t>
                </a:r>
              </a:p>
              <a:p>
                <a:pPr marL="457200" indent="-457200" algn="just" rtl="0">
                  <a:lnSpc>
                    <a:spcPct val="150000"/>
                  </a:lnSpc>
                  <a:buFont typeface="+mj-lt"/>
                  <a:buAutoNum type="arabicPeriod"/>
                </a:pPr>
                <a:r>
                  <a:rPr lang="en-US" sz="2200" dirty="0">
                    <a:solidFill>
                      <a:srgbClr val="000000"/>
                    </a:solidFill>
                    <a:latin typeface="Times New Roman" panose="02020603050405020304" pitchFamily="18" charset="0"/>
                    <a:cs typeface="Times New Roman" panose="02020603050405020304" pitchFamily="18" charset="0"/>
                  </a:rPr>
                  <a:t>Join the water surface levels to obtain the post-jump profile . </a:t>
                </a:r>
              </a:p>
            </p:txBody>
          </p:sp>
        </mc:Choice>
        <mc:Fallback xmlns="">
          <p:sp>
            <p:nvSpPr>
              <p:cNvPr id="2" name="Rectangle 1">
                <a:extLst>
                  <a:ext uri="{FF2B5EF4-FFF2-40B4-BE49-F238E27FC236}">
                    <a16:creationId xmlns:a16="http://schemas.microsoft.com/office/drawing/2014/main" id="{BC5AFD74-E695-4F24-9639-CC99B4521C97}"/>
                  </a:ext>
                </a:extLst>
              </p:cNvPr>
              <p:cNvSpPr>
                <a:spLocks noRot="1" noChangeAspect="1" noMove="1" noResize="1" noEditPoints="1" noAdjustHandles="1" noChangeArrowheads="1" noChangeShapeType="1" noTextEdit="1"/>
              </p:cNvSpPr>
              <p:nvPr/>
            </p:nvSpPr>
            <p:spPr>
              <a:xfrm>
                <a:off x="197486" y="595899"/>
                <a:ext cx="8749029" cy="6191310"/>
              </a:xfrm>
              <a:prstGeom prst="rect">
                <a:avLst/>
              </a:prstGeom>
              <a:blipFill>
                <a:blip r:embed="rId2"/>
                <a:stretch>
                  <a:fillRect l="-766" r="-836" b="-1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696901-8189-4FB4-91BA-642ADAA11AF8}"/>
                  </a:ext>
                </a:extLst>
              </p:cNvPr>
              <p:cNvSpPr txBox="1"/>
              <p:nvPr/>
            </p:nvSpPr>
            <p:spPr>
              <a:xfrm>
                <a:off x="3388993" y="1255318"/>
                <a:ext cx="2993146" cy="914400"/>
              </a:xfrm>
              <a:prstGeom prst="rect">
                <a:avLst/>
              </a:prstGeom>
              <a:noFill/>
              <a:ln>
                <a:solidFill>
                  <a:schemeClr val="bg2">
                    <a:lumMod val="10000"/>
                  </a:schemeClr>
                </a:solidFill>
              </a:ln>
            </p:spPr>
            <p:txBody>
              <a:bodyPr wrap="square" lIns="0" tIns="0" rIns="0" bIns="0" rtlCol="0" anchor="ctr">
                <a:noAutofit/>
              </a:bodyPr>
              <a:lstStyle/>
              <a:p>
                <a:pPr algn="l" rtl="0"/>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0">
                              <a:latin typeface="Cambria Math" panose="02040503050406030204" pitchFamily="18" charset="0"/>
                            </a:rPr>
                            <m:t>𝐅𝐫</m:t>
                          </m:r>
                        </m:e>
                        <m:sub>
                          <m:r>
                            <a:rPr lang="en-US" b="1" i="0">
                              <a:latin typeface="Cambria Math" panose="02040503050406030204" pitchFamily="18" charset="0"/>
                            </a:rPr>
                            <m:t>𝟏</m:t>
                          </m:r>
                        </m:sub>
                        <m:sup>
                          <m:r>
                            <a:rPr lang="en-US" b="1" i="0">
                              <a:latin typeface="Cambria Math" panose="02040503050406030204" pitchFamily="18" charset="0"/>
                            </a:rPr>
                            <m:t>𝟐</m:t>
                          </m:r>
                        </m:sup>
                      </m:sSubSup>
                      <m:r>
                        <a:rPr lang="en-US" b="1" i="0" smtClean="0">
                          <a:latin typeface="Cambria Math" panose="02040503050406030204" pitchFamily="18" charset="0"/>
                        </a:rPr>
                        <m:t>=</m:t>
                      </m:r>
                      <m:f>
                        <m:fPr>
                          <m:ctrlPr>
                            <a:rPr lang="en-US" b="1" i="1" smtClean="0">
                              <a:latin typeface="Cambria Math" panose="02040503050406030204" pitchFamily="18" charset="0"/>
                            </a:rPr>
                          </m:ctrlPr>
                        </m:fPr>
                        <m:num>
                          <m:sSubSup>
                            <m:sSubSupPr>
                              <m:ctrlPr>
                                <a:rPr lang="en-US" b="1" i="1" smtClean="0">
                                  <a:latin typeface="Cambria Math" panose="02040503050406030204" pitchFamily="18" charset="0"/>
                                </a:rPr>
                              </m:ctrlPr>
                            </m:sSubSupPr>
                            <m:e>
                              <m:r>
                                <a:rPr lang="en-US" b="1" i="0" smtClean="0">
                                  <a:latin typeface="Cambria Math" panose="02040503050406030204" pitchFamily="18" charset="0"/>
                                </a:rPr>
                                <m:t>𝐯</m:t>
                              </m:r>
                            </m:e>
                            <m:sub>
                              <m:r>
                                <a:rPr lang="en-US" b="1" i="0" smtClean="0">
                                  <a:latin typeface="Cambria Math" panose="02040503050406030204" pitchFamily="18" charset="0"/>
                                </a:rPr>
                                <m:t>𝟏</m:t>
                              </m:r>
                            </m:sub>
                            <m:sup>
                              <m:r>
                                <a:rPr lang="en-US" b="1" i="0" smtClean="0">
                                  <a:latin typeface="Cambria Math" panose="02040503050406030204" pitchFamily="18" charset="0"/>
                                </a:rPr>
                                <m:t>𝟐</m:t>
                              </m:r>
                            </m:sup>
                          </m:sSubSup>
                        </m:num>
                        <m:den>
                          <m:r>
                            <a:rPr lang="en-US" b="1" i="0">
                              <a:latin typeface="Cambria Math" panose="02040503050406030204" pitchFamily="18" charset="0"/>
                            </a:rPr>
                            <m:t>𝐠</m:t>
                          </m:r>
                          <m:sSub>
                            <m:sSubPr>
                              <m:ctrlPr>
                                <a:rPr lang="en-US" b="1" i="1">
                                  <a:latin typeface="Cambria Math" panose="02040503050406030204" pitchFamily="18" charset="0"/>
                                </a:rPr>
                              </m:ctrlPr>
                            </m:sSubPr>
                            <m:e>
                              <m:r>
                                <a:rPr lang="en-US" b="1" i="0" smtClean="0">
                                  <a:latin typeface="Cambria Math" panose="02040503050406030204" pitchFamily="18" charset="0"/>
                                </a:rPr>
                                <m:t> </m:t>
                              </m:r>
                              <m:r>
                                <a:rPr lang="en-US" b="1">
                                  <a:latin typeface="Cambria Math" panose="02040503050406030204" pitchFamily="18" charset="0"/>
                                </a:rPr>
                                <m:t>𝐃</m:t>
                              </m:r>
                            </m:e>
                            <m:sub>
                              <m:r>
                                <a:rPr lang="en-US" b="1">
                                  <a:latin typeface="Cambria Math" panose="02040503050406030204" pitchFamily="18" charset="0"/>
                                </a:rPr>
                                <m:t>𝟏</m:t>
                              </m:r>
                            </m:sub>
                          </m:sSub>
                        </m:den>
                      </m:f>
                      <m:r>
                        <a:rPr lang="en-US" b="1" i="0" smtClean="0">
                          <a:latin typeface="Cambria Math" panose="02040503050406030204" pitchFamily="18" charset="0"/>
                        </a:rPr>
                        <m:t>=</m:t>
                      </m:r>
                      <m:f>
                        <m:fPr>
                          <m:ctrlPr>
                            <a:rPr lang="en-US" b="1" i="1" smtClean="0">
                              <a:latin typeface="Cambria Math" panose="02040503050406030204" pitchFamily="18" charset="0"/>
                            </a:rPr>
                          </m:ctrlPr>
                        </m:fPr>
                        <m:num>
                          <m:sSup>
                            <m:sSupPr>
                              <m:ctrlPr>
                                <a:rPr lang="en-US" b="1" i="1" smtClean="0">
                                  <a:latin typeface="Cambria Math" panose="02040503050406030204" pitchFamily="18" charset="0"/>
                                </a:rPr>
                              </m:ctrlPr>
                            </m:sSupPr>
                            <m:e>
                              <m:r>
                                <a:rPr lang="en-US" b="1" i="0" smtClean="0">
                                  <a:latin typeface="Cambria Math" panose="02040503050406030204" pitchFamily="18" charset="0"/>
                                </a:rPr>
                                <m:t>𝐪</m:t>
                              </m:r>
                            </m:e>
                            <m:sup>
                              <m:r>
                                <a:rPr lang="en-US" b="1" i="0" smtClean="0">
                                  <a:latin typeface="Cambria Math" panose="02040503050406030204" pitchFamily="18" charset="0"/>
                                </a:rPr>
                                <m:t>𝟐</m:t>
                              </m:r>
                            </m:sup>
                          </m:sSup>
                        </m:num>
                        <m:den>
                          <m:r>
                            <a:rPr lang="en-US" b="1" i="0">
                              <a:latin typeface="Cambria Math" panose="02040503050406030204" pitchFamily="18" charset="0"/>
                            </a:rPr>
                            <m:t>𝐠</m:t>
                          </m:r>
                          <m:r>
                            <a:rPr lang="en-US" b="1" i="0">
                              <a:latin typeface="Cambria Math" panose="02040503050406030204" pitchFamily="18" charset="0"/>
                            </a:rPr>
                            <m:t>  </m:t>
                          </m:r>
                          <m:sSubSup>
                            <m:sSubSupPr>
                              <m:ctrlPr>
                                <a:rPr lang="en-US" b="1" i="1">
                                  <a:latin typeface="Cambria Math" panose="02040503050406030204" pitchFamily="18" charset="0"/>
                                </a:rPr>
                              </m:ctrlPr>
                            </m:sSubSupPr>
                            <m:e>
                              <m:r>
                                <a:rPr lang="en-US" b="1" i="0" smtClean="0">
                                  <a:latin typeface="Cambria Math" panose="02040503050406030204" pitchFamily="18" charset="0"/>
                                </a:rPr>
                                <m:t>𝐃</m:t>
                              </m:r>
                            </m:e>
                            <m:sub>
                              <m:r>
                                <a:rPr lang="en-US" b="1" i="0">
                                  <a:latin typeface="Cambria Math" panose="02040503050406030204" pitchFamily="18" charset="0"/>
                                </a:rPr>
                                <m:t>𝟏</m:t>
                              </m:r>
                            </m:sub>
                            <m:sup>
                              <m:r>
                                <a:rPr lang="en-US" b="1" i="0">
                                  <a:latin typeface="Cambria Math" panose="02040503050406030204" pitchFamily="18" charset="0"/>
                                </a:rPr>
                                <m:t>𝟑</m:t>
                              </m:r>
                            </m:sup>
                          </m:sSubSup>
                        </m:den>
                      </m:f>
                    </m:oMath>
                  </m:oMathPara>
                </a14:m>
                <a:endParaRPr lang="en-US" b="1" dirty="0"/>
              </a:p>
            </p:txBody>
          </p:sp>
        </mc:Choice>
        <mc:Fallback xmlns="">
          <p:sp>
            <p:nvSpPr>
              <p:cNvPr id="8" name="TextBox 7">
                <a:extLst>
                  <a:ext uri="{FF2B5EF4-FFF2-40B4-BE49-F238E27FC236}">
                    <a16:creationId xmlns:a16="http://schemas.microsoft.com/office/drawing/2014/main" id="{BB696901-8189-4FB4-91BA-642ADAA11AF8}"/>
                  </a:ext>
                </a:extLst>
              </p:cNvPr>
              <p:cNvSpPr txBox="1">
                <a:spLocks noRot="1" noChangeAspect="1" noMove="1" noResize="1" noEditPoints="1" noAdjustHandles="1" noChangeArrowheads="1" noChangeShapeType="1" noTextEdit="1"/>
              </p:cNvSpPr>
              <p:nvPr/>
            </p:nvSpPr>
            <p:spPr>
              <a:xfrm>
                <a:off x="3388993" y="1255318"/>
                <a:ext cx="2993146" cy="914400"/>
              </a:xfrm>
              <a:prstGeom prst="rect">
                <a:avLst/>
              </a:prstGeom>
              <a:blipFill>
                <a:blip r:embed="rId3"/>
                <a:stretch>
                  <a:fillRect/>
                </a:stretch>
              </a:blipFill>
              <a:ln>
                <a:solidFill>
                  <a:schemeClr val="bg2">
                    <a:lumMod val="10000"/>
                  </a:schemeClr>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62D66DFB-040C-4DC2-A63E-F1E2E888DAC9}"/>
              </a:ext>
            </a:extLst>
          </p:cNvPr>
          <p:cNvSpPr/>
          <p:nvPr/>
        </p:nvSpPr>
        <p:spPr>
          <a:xfrm>
            <a:off x="197485" y="39735"/>
            <a:ext cx="7612237"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Plotting water surface profile after the jump</a:t>
            </a:r>
          </a:p>
        </p:txBody>
      </p:sp>
      <p:sp>
        <p:nvSpPr>
          <p:cNvPr id="5" name="TextBox 4">
            <a:extLst>
              <a:ext uri="{FF2B5EF4-FFF2-40B4-BE49-F238E27FC236}">
                <a16:creationId xmlns:a16="http://schemas.microsoft.com/office/drawing/2014/main" id="{D03F1BF2-1397-4F1A-B0E2-74E55918B252}"/>
              </a:ext>
            </a:extLst>
          </p:cNvPr>
          <p:cNvSpPr txBox="1"/>
          <p:nvPr/>
        </p:nvSpPr>
        <p:spPr>
          <a:xfrm>
            <a:off x="4498108" y="6588890"/>
            <a:ext cx="695555" cy="369332"/>
          </a:xfrm>
          <a:prstGeom prst="rect">
            <a:avLst/>
          </a:prstGeom>
          <a:noFill/>
        </p:spPr>
        <p:txBody>
          <a:bodyPr wrap="square" rtlCol="0">
            <a:spAutoFit/>
          </a:bodyPr>
          <a:lstStyle/>
          <a:p>
            <a:pPr algn="l" rtl="0"/>
            <a:r>
              <a:rPr lang="en-US" dirty="0"/>
              <a:t>22</a:t>
            </a:r>
          </a:p>
        </p:txBody>
      </p:sp>
    </p:spTree>
    <p:extLst>
      <p:ext uri="{BB962C8B-B14F-4D97-AF65-F5344CB8AC3E}">
        <p14:creationId xmlns:p14="http://schemas.microsoft.com/office/powerpoint/2010/main" val="284226355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E99E2396-0D13-40F3-939D-7907531B9E78}"/>
              </a:ext>
            </a:extLst>
          </p:cNvPr>
          <p:cNvGrpSpPr/>
          <p:nvPr/>
        </p:nvGrpSpPr>
        <p:grpSpPr>
          <a:xfrm>
            <a:off x="544287" y="3995349"/>
            <a:ext cx="7625597" cy="1937738"/>
            <a:chOff x="544287" y="3491493"/>
            <a:chExt cx="7625597" cy="1937738"/>
          </a:xfrm>
        </p:grpSpPr>
        <p:cxnSp>
          <p:nvCxnSpPr>
            <p:cNvPr id="44" name="Straight Connector 43">
              <a:extLst>
                <a:ext uri="{FF2B5EF4-FFF2-40B4-BE49-F238E27FC236}">
                  <a16:creationId xmlns:a16="http://schemas.microsoft.com/office/drawing/2014/main" id="{87FE5922-5B15-4965-98EB-67B8E78B2B91}"/>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ED8FA86-DEFC-480F-BF71-0EF0C801BD84}"/>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40CD32A-2FBF-4CF5-9065-3112E701158A}"/>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F0B656F-706F-4AC1-8C0E-9879E3DA62EC}"/>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5AAF6A-C3D6-4431-ACB4-ED94C8E24144}"/>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3464AD3-89B8-4960-B085-9C8EE4C2531D}"/>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0413CF-0744-44E9-9793-55AE828855E8}"/>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92027F-3B1F-44D0-BE23-9CE2BAC86D8C}"/>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99F2FD-083E-4ABD-A0AE-86EF5CD7B80B}"/>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DD4D7BA-40B1-4E3D-8481-AD6A40EE3EC6}"/>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FD6047-DBC0-4DA3-9448-0947B0643B45}"/>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CA74772-4365-472C-86A0-28D32AB840B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A1F7E0A0-5404-4539-956B-46E0F76C0095}"/>
              </a:ext>
            </a:extLst>
          </p:cNvPr>
          <p:cNvCxnSpPr>
            <a:cxnSpLocks/>
          </p:cNvCxnSpPr>
          <p:nvPr/>
        </p:nvCxnSpPr>
        <p:spPr>
          <a:xfrm>
            <a:off x="556260" y="1189629"/>
            <a:ext cx="4752858"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0DFEC25-1B73-4F9B-A85F-85D837A6BDB1}"/>
              </a:ext>
            </a:extLst>
          </p:cNvPr>
          <p:cNvCxnSpPr/>
          <p:nvPr/>
        </p:nvCxnSpPr>
        <p:spPr>
          <a:xfrm>
            <a:off x="5465090" y="2378349"/>
            <a:ext cx="2743200"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FE3EF5F-0589-4004-89D1-4BEF0230697F}"/>
              </a:ext>
            </a:extLst>
          </p:cNvPr>
          <p:cNvCxnSpPr>
            <a:cxnSpLocks/>
          </p:cNvCxnSpPr>
          <p:nvPr/>
        </p:nvCxnSpPr>
        <p:spPr>
          <a:xfrm>
            <a:off x="5007897" y="1204895"/>
            <a:ext cx="0" cy="114300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62" name="Rectangle 61">
            <a:extLst>
              <a:ext uri="{FF2B5EF4-FFF2-40B4-BE49-F238E27FC236}">
                <a16:creationId xmlns:a16="http://schemas.microsoft.com/office/drawing/2014/main" id="{6DE119C7-2EA0-4487-8D9E-B9AFA8B214F1}"/>
              </a:ext>
            </a:extLst>
          </p:cNvPr>
          <p:cNvSpPr/>
          <p:nvPr/>
        </p:nvSpPr>
        <p:spPr>
          <a:xfrm>
            <a:off x="5117067" y="1573393"/>
            <a:ext cx="518091"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HL</a:t>
            </a:r>
            <a:endParaRPr lang="en-US" b="1" dirty="0"/>
          </a:p>
        </p:txBody>
      </p:sp>
      <p:sp>
        <p:nvSpPr>
          <p:cNvPr id="63" name="Rectangle 62">
            <a:extLst>
              <a:ext uri="{FF2B5EF4-FFF2-40B4-BE49-F238E27FC236}">
                <a16:creationId xmlns:a16="http://schemas.microsoft.com/office/drawing/2014/main" id="{DDB6B5DC-3755-47C8-B922-2A065B6C693F}"/>
              </a:ext>
            </a:extLst>
          </p:cNvPr>
          <p:cNvSpPr/>
          <p:nvPr/>
        </p:nvSpPr>
        <p:spPr>
          <a:xfrm>
            <a:off x="7082712" y="2001801"/>
            <a:ext cx="994824" cy="369332"/>
          </a:xfrm>
          <a:prstGeom prst="rect">
            <a:avLst/>
          </a:prstGeom>
        </p:spPr>
        <p:txBody>
          <a:bodyPr wrap="none">
            <a:spAutoFit/>
          </a:bodyPr>
          <a:lstStyle/>
          <a:p>
            <a:pPr algn="l" rtl="0"/>
            <a:r>
              <a:rPr lang="en-US" b="1">
                <a:solidFill>
                  <a:srgbClr val="000000"/>
                </a:solidFill>
                <a:latin typeface="Times New Roman" panose="02020603050405020304" pitchFamily="18" charset="0"/>
                <a:cs typeface="Times New Roman" panose="02020603050405020304" pitchFamily="18" charset="0"/>
              </a:rPr>
              <a:t>DS </a:t>
            </a:r>
            <a:r>
              <a:rPr lang="en-US" b="1" dirty="0">
                <a:solidFill>
                  <a:srgbClr val="000000"/>
                </a:solidFill>
                <a:latin typeface="Times New Roman" panose="02020603050405020304" pitchFamily="18" charset="0"/>
                <a:cs typeface="Times New Roman" panose="02020603050405020304" pitchFamily="18" charset="0"/>
              </a:rPr>
              <a:t>TEL</a:t>
            </a:r>
            <a:endParaRPr lang="en-US" b="1" dirty="0"/>
          </a:p>
        </p:txBody>
      </p:sp>
      <p:sp>
        <p:nvSpPr>
          <p:cNvPr id="65" name="Rectangle 64">
            <a:extLst>
              <a:ext uri="{FF2B5EF4-FFF2-40B4-BE49-F238E27FC236}">
                <a16:creationId xmlns:a16="http://schemas.microsoft.com/office/drawing/2014/main" id="{D25E4D6C-D010-4B84-9519-053D05F0E876}"/>
              </a:ext>
            </a:extLst>
          </p:cNvPr>
          <p:cNvSpPr/>
          <p:nvPr/>
        </p:nvSpPr>
        <p:spPr>
          <a:xfrm>
            <a:off x="953890" y="730643"/>
            <a:ext cx="994824"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US TEL</a:t>
            </a:r>
            <a:endParaRPr lang="en-US" b="1" dirty="0"/>
          </a:p>
        </p:txBody>
      </p:sp>
      <p:cxnSp>
        <p:nvCxnSpPr>
          <p:cNvPr id="66" name="Straight Connector 65">
            <a:extLst>
              <a:ext uri="{FF2B5EF4-FFF2-40B4-BE49-F238E27FC236}">
                <a16:creationId xmlns:a16="http://schemas.microsoft.com/office/drawing/2014/main" id="{44EBF157-1928-40DF-9FC5-BD8BEE218EB7}"/>
              </a:ext>
            </a:extLst>
          </p:cNvPr>
          <p:cNvCxnSpPr>
            <a:cxnSpLocks/>
          </p:cNvCxnSpPr>
          <p:nvPr/>
        </p:nvCxnSpPr>
        <p:spPr>
          <a:xfrm>
            <a:off x="4823927" y="2378349"/>
            <a:ext cx="3384363"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1A78BC2-6084-4665-8FE6-3B6B3DDA7231}"/>
              </a:ext>
            </a:extLst>
          </p:cNvPr>
          <p:cNvCxnSpPr>
            <a:cxnSpLocks/>
          </p:cNvCxnSpPr>
          <p:nvPr/>
        </p:nvCxnSpPr>
        <p:spPr>
          <a:xfrm>
            <a:off x="5007897" y="1204895"/>
            <a:ext cx="0" cy="114300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68" name="Rectangle 67">
            <a:extLst>
              <a:ext uri="{FF2B5EF4-FFF2-40B4-BE49-F238E27FC236}">
                <a16:creationId xmlns:a16="http://schemas.microsoft.com/office/drawing/2014/main" id="{1E23B0A7-D40B-4B63-8E3D-60D45D725AC4}"/>
              </a:ext>
            </a:extLst>
          </p:cNvPr>
          <p:cNvSpPr/>
          <p:nvPr/>
        </p:nvSpPr>
        <p:spPr>
          <a:xfrm>
            <a:off x="5117067" y="1573393"/>
            <a:ext cx="518091"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HL</a:t>
            </a:r>
            <a:endParaRPr lang="en-US" b="1" dirty="0"/>
          </a:p>
        </p:txBody>
      </p:sp>
      <p:sp>
        <p:nvSpPr>
          <p:cNvPr id="69" name="Rectangle 68">
            <a:extLst>
              <a:ext uri="{FF2B5EF4-FFF2-40B4-BE49-F238E27FC236}">
                <a16:creationId xmlns:a16="http://schemas.microsoft.com/office/drawing/2014/main" id="{7EE583C9-806B-49D4-AD01-95C18F967B54}"/>
              </a:ext>
            </a:extLst>
          </p:cNvPr>
          <p:cNvSpPr/>
          <p:nvPr/>
        </p:nvSpPr>
        <p:spPr>
          <a:xfrm>
            <a:off x="7082712" y="2001801"/>
            <a:ext cx="994824" cy="369332"/>
          </a:xfrm>
          <a:prstGeom prst="rect">
            <a:avLst/>
          </a:prstGeom>
        </p:spPr>
        <p:txBody>
          <a:bodyPr wrap="none">
            <a:spAutoFit/>
          </a:bodyPr>
          <a:lstStyle/>
          <a:p>
            <a:pPr algn="l" rtl="0"/>
            <a:r>
              <a:rPr lang="en-US" b="1">
                <a:solidFill>
                  <a:srgbClr val="000000"/>
                </a:solidFill>
                <a:latin typeface="Times New Roman" panose="02020603050405020304" pitchFamily="18" charset="0"/>
                <a:cs typeface="Times New Roman" panose="02020603050405020304" pitchFamily="18" charset="0"/>
              </a:rPr>
              <a:t>DS </a:t>
            </a:r>
            <a:r>
              <a:rPr lang="en-US" b="1" dirty="0">
                <a:solidFill>
                  <a:srgbClr val="000000"/>
                </a:solidFill>
                <a:latin typeface="Times New Roman" panose="02020603050405020304" pitchFamily="18" charset="0"/>
                <a:cs typeface="Times New Roman" panose="02020603050405020304" pitchFamily="18" charset="0"/>
              </a:rPr>
              <a:t>TEL</a:t>
            </a:r>
            <a:endParaRPr lang="en-US" b="1" dirty="0"/>
          </a:p>
        </p:txBody>
      </p:sp>
      <p:cxnSp>
        <p:nvCxnSpPr>
          <p:cNvPr id="70" name="Straight Connector 69">
            <a:extLst>
              <a:ext uri="{FF2B5EF4-FFF2-40B4-BE49-F238E27FC236}">
                <a16:creationId xmlns:a16="http://schemas.microsoft.com/office/drawing/2014/main" id="{59C005E0-E5E6-4104-A3CA-890BF8747673}"/>
              </a:ext>
            </a:extLst>
          </p:cNvPr>
          <p:cNvCxnSpPr>
            <a:cxnSpLocks/>
          </p:cNvCxnSpPr>
          <p:nvPr/>
        </p:nvCxnSpPr>
        <p:spPr>
          <a:xfrm flipH="1">
            <a:off x="4682789" y="4735633"/>
            <a:ext cx="0" cy="36576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1" name="Rectangle 70">
            <a:extLst>
              <a:ext uri="{FF2B5EF4-FFF2-40B4-BE49-F238E27FC236}">
                <a16:creationId xmlns:a16="http://schemas.microsoft.com/office/drawing/2014/main" id="{E642A9B9-63FB-4470-90E8-9695AF0218EE}"/>
              </a:ext>
            </a:extLst>
          </p:cNvPr>
          <p:cNvSpPr/>
          <p:nvPr/>
        </p:nvSpPr>
        <p:spPr>
          <a:xfrm>
            <a:off x="4650111" y="4751192"/>
            <a:ext cx="466794"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D1</a:t>
            </a:r>
            <a:endParaRPr lang="en-US" b="1" dirty="0"/>
          </a:p>
        </p:txBody>
      </p:sp>
      <p:cxnSp>
        <p:nvCxnSpPr>
          <p:cNvPr id="72" name="Straight Connector 71">
            <a:extLst>
              <a:ext uri="{FF2B5EF4-FFF2-40B4-BE49-F238E27FC236}">
                <a16:creationId xmlns:a16="http://schemas.microsoft.com/office/drawing/2014/main" id="{E7F09B66-4E84-477A-AD87-EDD059E73A19}"/>
              </a:ext>
            </a:extLst>
          </p:cNvPr>
          <p:cNvCxnSpPr>
            <a:cxnSpLocks/>
          </p:cNvCxnSpPr>
          <p:nvPr/>
        </p:nvCxnSpPr>
        <p:spPr>
          <a:xfrm>
            <a:off x="8070531" y="3872353"/>
            <a:ext cx="0" cy="1282218"/>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3" name="Rectangle 72">
            <a:extLst>
              <a:ext uri="{FF2B5EF4-FFF2-40B4-BE49-F238E27FC236}">
                <a16:creationId xmlns:a16="http://schemas.microsoft.com/office/drawing/2014/main" id="{6DF7B612-5482-4BD3-A020-776F14D73DC9}"/>
              </a:ext>
            </a:extLst>
          </p:cNvPr>
          <p:cNvSpPr/>
          <p:nvPr/>
        </p:nvSpPr>
        <p:spPr>
          <a:xfrm>
            <a:off x="7859710" y="4312107"/>
            <a:ext cx="466794" cy="369332"/>
          </a:xfrm>
          <a:prstGeom prst="rect">
            <a:avLst/>
          </a:prstGeom>
          <a:solidFill>
            <a:schemeClr val="bg1"/>
          </a:solidFill>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D2</a:t>
            </a:r>
          </a:p>
        </p:txBody>
      </p:sp>
      <p:sp>
        <p:nvSpPr>
          <p:cNvPr id="78" name="Rectangle 77">
            <a:extLst>
              <a:ext uri="{FF2B5EF4-FFF2-40B4-BE49-F238E27FC236}">
                <a16:creationId xmlns:a16="http://schemas.microsoft.com/office/drawing/2014/main" id="{01BFD58A-913C-4626-A7E1-F14ACBDB624F}"/>
              </a:ext>
            </a:extLst>
          </p:cNvPr>
          <p:cNvSpPr/>
          <p:nvPr/>
        </p:nvSpPr>
        <p:spPr>
          <a:xfrm>
            <a:off x="4248918" y="5176211"/>
            <a:ext cx="364202" cy="369332"/>
          </a:xfrm>
          <a:prstGeom prst="rect">
            <a:avLst/>
          </a:prstGeom>
        </p:spPr>
        <p:txBody>
          <a:bodyPr wrap="none">
            <a:spAutoFit/>
          </a:bodyPr>
          <a:lstStyle/>
          <a:p>
            <a:pPr algn="l" rtl="0"/>
            <a:r>
              <a:rPr lang="en-US" b="1" dirty="0">
                <a:solidFill>
                  <a:srgbClr val="000000"/>
                </a:solidFill>
                <a:latin typeface="Times New Roman" panose="02020603050405020304" pitchFamily="18" charset="0"/>
                <a:cs typeface="Times New Roman" panose="02020603050405020304" pitchFamily="18" charset="0"/>
              </a:rPr>
              <a:t>O</a:t>
            </a:r>
            <a:endParaRPr lang="en-US" b="1" dirty="0"/>
          </a:p>
        </p:txBody>
      </p:sp>
      <p:sp>
        <p:nvSpPr>
          <p:cNvPr id="79" name="Oval 78">
            <a:extLst>
              <a:ext uri="{FF2B5EF4-FFF2-40B4-BE49-F238E27FC236}">
                <a16:creationId xmlns:a16="http://schemas.microsoft.com/office/drawing/2014/main" id="{FD3F91C1-7EF1-4CCA-BE55-BE2ACF8A6522}"/>
              </a:ext>
            </a:extLst>
          </p:cNvPr>
          <p:cNvSpPr/>
          <p:nvPr/>
        </p:nvSpPr>
        <p:spPr>
          <a:xfrm>
            <a:off x="4618407" y="5101393"/>
            <a:ext cx="91440" cy="9144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98059770-E31D-49B4-8335-DAA0F381C392}"/>
              </a:ext>
            </a:extLst>
          </p:cNvPr>
          <p:cNvCxnSpPr>
            <a:cxnSpLocks/>
          </p:cNvCxnSpPr>
          <p:nvPr/>
        </p:nvCxnSpPr>
        <p:spPr>
          <a:xfrm>
            <a:off x="4218019" y="5154571"/>
            <a:ext cx="4023360" cy="0"/>
          </a:xfrm>
          <a:prstGeom prst="line">
            <a:avLst/>
          </a:prstGeom>
          <a:ln w="1905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1" name="Freeform: Shape 80">
            <a:extLst>
              <a:ext uri="{FF2B5EF4-FFF2-40B4-BE49-F238E27FC236}">
                <a16:creationId xmlns:a16="http://schemas.microsoft.com/office/drawing/2014/main" id="{F1A4928E-E64C-422D-B038-976982DF7908}"/>
              </a:ext>
            </a:extLst>
          </p:cNvPr>
          <p:cNvSpPr/>
          <p:nvPr/>
        </p:nvSpPr>
        <p:spPr>
          <a:xfrm>
            <a:off x="579429" y="2140045"/>
            <a:ext cx="7665875" cy="2582431"/>
          </a:xfrm>
          <a:custGeom>
            <a:avLst/>
            <a:gdLst>
              <a:gd name="connsiteX0" fmla="*/ 0 w 7725747"/>
              <a:gd name="connsiteY0" fmla="*/ 257843 h 2417498"/>
              <a:gd name="connsiteX1" fmla="*/ 2015412 w 7725747"/>
              <a:gd name="connsiteY1" fmla="*/ 192529 h 2417498"/>
              <a:gd name="connsiteX2" fmla="*/ 4646645 w 7725747"/>
              <a:gd name="connsiteY2" fmla="*/ 2403884 h 2417498"/>
              <a:gd name="connsiteX3" fmla="*/ 6102220 w 7725747"/>
              <a:gd name="connsiteY3" fmla="*/ 1116259 h 2417498"/>
              <a:gd name="connsiteX4" fmla="*/ 7725747 w 7725747"/>
              <a:gd name="connsiteY4" fmla="*/ 938978 h 2417498"/>
              <a:gd name="connsiteX0" fmla="*/ 0 w 7725747"/>
              <a:gd name="connsiteY0" fmla="*/ 180820 h 2337190"/>
              <a:gd name="connsiteX1" fmla="*/ 2472612 w 7725747"/>
              <a:gd name="connsiteY1" fmla="*/ 246135 h 2337190"/>
              <a:gd name="connsiteX2" fmla="*/ 4646645 w 7725747"/>
              <a:gd name="connsiteY2" fmla="*/ 2326861 h 2337190"/>
              <a:gd name="connsiteX3" fmla="*/ 6102220 w 7725747"/>
              <a:gd name="connsiteY3" fmla="*/ 1039236 h 2337190"/>
              <a:gd name="connsiteX4" fmla="*/ 7725747 w 7725747"/>
              <a:gd name="connsiteY4" fmla="*/ 861955 h 2337190"/>
              <a:gd name="connsiteX0" fmla="*/ 0 w 7725747"/>
              <a:gd name="connsiteY0" fmla="*/ 168743 h 2353105"/>
              <a:gd name="connsiteX1" fmla="*/ 2472612 w 7725747"/>
              <a:gd name="connsiteY1" fmla="*/ 262050 h 2353105"/>
              <a:gd name="connsiteX2" fmla="*/ 4646645 w 7725747"/>
              <a:gd name="connsiteY2" fmla="*/ 2342776 h 2353105"/>
              <a:gd name="connsiteX3" fmla="*/ 6102220 w 7725747"/>
              <a:gd name="connsiteY3" fmla="*/ 1055151 h 2353105"/>
              <a:gd name="connsiteX4" fmla="*/ 7725747 w 7725747"/>
              <a:gd name="connsiteY4" fmla="*/ 877870 h 2353105"/>
              <a:gd name="connsiteX0" fmla="*/ 0 w 7725747"/>
              <a:gd name="connsiteY0" fmla="*/ 127686 h 2312048"/>
              <a:gd name="connsiteX1" fmla="*/ 2472612 w 7725747"/>
              <a:gd name="connsiteY1" fmla="*/ 220993 h 2312048"/>
              <a:gd name="connsiteX2" fmla="*/ 4646645 w 7725747"/>
              <a:gd name="connsiteY2" fmla="*/ 2301719 h 2312048"/>
              <a:gd name="connsiteX3" fmla="*/ 6102220 w 7725747"/>
              <a:gd name="connsiteY3" fmla="*/ 1014094 h 2312048"/>
              <a:gd name="connsiteX4" fmla="*/ 7725747 w 7725747"/>
              <a:gd name="connsiteY4" fmla="*/ 836813 h 2312048"/>
              <a:gd name="connsiteX0" fmla="*/ 0 w 7725747"/>
              <a:gd name="connsiteY0" fmla="*/ 33614 h 2212104"/>
              <a:gd name="connsiteX1" fmla="*/ 2696546 w 7725747"/>
              <a:gd name="connsiteY1" fmla="*/ 416170 h 2212104"/>
              <a:gd name="connsiteX2" fmla="*/ 4646645 w 7725747"/>
              <a:gd name="connsiteY2" fmla="*/ 2207647 h 2212104"/>
              <a:gd name="connsiteX3" fmla="*/ 6102220 w 7725747"/>
              <a:gd name="connsiteY3" fmla="*/ 920022 h 2212104"/>
              <a:gd name="connsiteX4" fmla="*/ 7725747 w 7725747"/>
              <a:gd name="connsiteY4" fmla="*/ 742741 h 2212104"/>
              <a:gd name="connsiteX0" fmla="*/ 0 w 7725747"/>
              <a:gd name="connsiteY0" fmla="*/ 33614 h 2216762"/>
              <a:gd name="connsiteX1" fmla="*/ 2696546 w 7725747"/>
              <a:gd name="connsiteY1" fmla="*/ 416170 h 2216762"/>
              <a:gd name="connsiteX2" fmla="*/ 4646645 w 7725747"/>
              <a:gd name="connsiteY2" fmla="*/ 2207647 h 2216762"/>
              <a:gd name="connsiteX3" fmla="*/ 6036906 w 7725747"/>
              <a:gd name="connsiteY3" fmla="*/ 1097304 h 2216762"/>
              <a:gd name="connsiteX4" fmla="*/ 7725747 w 7725747"/>
              <a:gd name="connsiteY4" fmla="*/ 742741 h 2216762"/>
              <a:gd name="connsiteX0" fmla="*/ 0 w 7725747"/>
              <a:gd name="connsiteY0" fmla="*/ 33614 h 2221006"/>
              <a:gd name="connsiteX1" fmla="*/ 2696546 w 7725747"/>
              <a:gd name="connsiteY1" fmla="*/ 416170 h 2221006"/>
              <a:gd name="connsiteX2" fmla="*/ 4646645 w 7725747"/>
              <a:gd name="connsiteY2" fmla="*/ 2207647 h 2221006"/>
              <a:gd name="connsiteX3" fmla="*/ 5989641 w 7725747"/>
              <a:gd name="connsiteY3" fmla="*/ 1209271 h 2221006"/>
              <a:gd name="connsiteX4" fmla="*/ 7725747 w 7725747"/>
              <a:gd name="connsiteY4" fmla="*/ 742741 h 2221006"/>
              <a:gd name="connsiteX0" fmla="*/ 0 w 7725747"/>
              <a:gd name="connsiteY0" fmla="*/ 33614 h 2217072"/>
              <a:gd name="connsiteX1" fmla="*/ 2696546 w 7725747"/>
              <a:gd name="connsiteY1" fmla="*/ 416170 h 2217072"/>
              <a:gd name="connsiteX2" fmla="*/ 4646645 w 7725747"/>
              <a:gd name="connsiteY2" fmla="*/ 2207647 h 2217072"/>
              <a:gd name="connsiteX3" fmla="*/ 6112533 w 7725747"/>
              <a:gd name="connsiteY3" fmla="*/ 1106635 h 2217072"/>
              <a:gd name="connsiteX4" fmla="*/ 7725747 w 7725747"/>
              <a:gd name="connsiteY4" fmla="*/ 742741 h 2217072"/>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4767"/>
              <a:gd name="connsiteX1" fmla="*/ 2696546 w 7725747"/>
              <a:gd name="connsiteY1" fmla="*/ 416170 h 2214767"/>
              <a:gd name="connsiteX2" fmla="*/ 4646645 w 7725747"/>
              <a:gd name="connsiteY2" fmla="*/ 2207647 h 2214767"/>
              <a:gd name="connsiteX3" fmla="*/ 6112533 w 7725747"/>
              <a:gd name="connsiteY3" fmla="*/ 1106635 h 2214767"/>
              <a:gd name="connsiteX4" fmla="*/ 7725747 w 7725747"/>
              <a:gd name="connsiteY4" fmla="*/ 742741 h 2214767"/>
              <a:gd name="connsiteX0" fmla="*/ 0 w 7725747"/>
              <a:gd name="connsiteY0" fmla="*/ 25206 h 2305419"/>
              <a:gd name="connsiteX1" fmla="*/ 2696546 w 7725747"/>
              <a:gd name="connsiteY1" fmla="*/ 506822 h 2305419"/>
              <a:gd name="connsiteX2" fmla="*/ 4646645 w 7725747"/>
              <a:gd name="connsiteY2" fmla="*/ 2298299 h 2305419"/>
              <a:gd name="connsiteX3" fmla="*/ 6112533 w 7725747"/>
              <a:gd name="connsiteY3" fmla="*/ 1197287 h 2305419"/>
              <a:gd name="connsiteX4" fmla="*/ 7725747 w 7725747"/>
              <a:gd name="connsiteY4" fmla="*/ 833393 h 2305419"/>
              <a:gd name="connsiteX0" fmla="*/ 0 w 7725747"/>
              <a:gd name="connsiteY0" fmla="*/ 0 h 2280213"/>
              <a:gd name="connsiteX1" fmla="*/ 2696546 w 7725747"/>
              <a:gd name="connsiteY1" fmla="*/ 481616 h 2280213"/>
              <a:gd name="connsiteX2" fmla="*/ 4646645 w 7725747"/>
              <a:gd name="connsiteY2" fmla="*/ 2273093 h 2280213"/>
              <a:gd name="connsiteX3" fmla="*/ 6112533 w 7725747"/>
              <a:gd name="connsiteY3" fmla="*/ 1172081 h 2280213"/>
              <a:gd name="connsiteX4" fmla="*/ 7725747 w 7725747"/>
              <a:gd name="connsiteY4" fmla="*/ 808187 h 2280213"/>
              <a:gd name="connsiteX0" fmla="*/ 0 w 7725747"/>
              <a:gd name="connsiteY0" fmla="*/ 2683 h 2282896"/>
              <a:gd name="connsiteX1" fmla="*/ 2696546 w 7725747"/>
              <a:gd name="connsiteY1" fmla="*/ 484299 h 2282896"/>
              <a:gd name="connsiteX2" fmla="*/ 4646645 w 7725747"/>
              <a:gd name="connsiteY2" fmla="*/ 2275776 h 2282896"/>
              <a:gd name="connsiteX3" fmla="*/ 6112533 w 7725747"/>
              <a:gd name="connsiteY3" fmla="*/ 1174764 h 2282896"/>
              <a:gd name="connsiteX4" fmla="*/ 7725747 w 7725747"/>
              <a:gd name="connsiteY4" fmla="*/ 810870 h 2282896"/>
              <a:gd name="connsiteX0" fmla="*/ 0 w 7725747"/>
              <a:gd name="connsiteY0" fmla="*/ 2683 h 2295992"/>
              <a:gd name="connsiteX1" fmla="*/ 2696546 w 7725747"/>
              <a:gd name="connsiteY1" fmla="*/ 484299 h 2295992"/>
              <a:gd name="connsiteX2" fmla="*/ 4646645 w 7725747"/>
              <a:gd name="connsiteY2" fmla="*/ 2275776 h 2295992"/>
              <a:gd name="connsiteX3" fmla="*/ 6112533 w 7725747"/>
              <a:gd name="connsiteY3" fmla="*/ 1174764 h 2295992"/>
              <a:gd name="connsiteX4" fmla="*/ 7725747 w 7725747"/>
              <a:gd name="connsiteY4" fmla="*/ 810870 h 2295992"/>
              <a:gd name="connsiteX0" fmla="*/ 0 w 7725747"/>
              <a:gd name="connsiteY0" fmla="*/ 2683 h 2294001"/>
              <a:gd name="connsiteX1" fmla="*/ 2696546 w 7725747"/>
              <a:gd name="connsiteY1" fmla="*/ 484299 h 2294001"/>
              <a:gd name="connsiteX2" fmla="*/ 4646645 w 7725747"/>
              <a:gd name="connsiteY2" fmla="*/ 2275776 h 2294001"/>
              <a:gd name="connsiteX3" fmla="*/ 5865491 w 7725747"/>
              <a:gd name="connsiteY3" fmla="*/ 1289064 h 2294001"/>
              <a:gd name="connsiteX4" fmla="*/ 7725747 w 7725747"/>
              <a:gd name="connsiteY4" fmla="*/ 810870 h 2294001"/>
              <a:gd name="connsiteX0" fmla="*/ 0 w 7725747"/>
              <a:gd name="connsiteY0" fmla="*/ 2683 h 2322282"/>
              <a:gd name="connsiteX1" fmla="*/ 2696546 w 7725747"/>
              <a:gd name="connsiteY1" fmla="*/ 484299 h 2322282"/>
              <a:gd name="connsiteX2" fmla="*/ 4646645 w 7725747"/>
              <a:gd name="connsiteY2" fmla="*/ 2275776 h 2322282"/>
              <a:gd name="connsiteX3" fmla="*/ 5865491 w 7725747"/>
              <a:gd name="connsiteY3" fmla="*/ 1289064 h 2322282"/>
              <a:gd name="connsiteX4" fmla="*/ 7725747 w 7725747"/>
              <a:gd name="connsiteY4" fmla="*/ 810870 h 2322282"/>
              <a:gd name="connsiteX0" fmla="*/ 0 w 7725747"/>
              <a:gd name="connsiteY0" fmla="*/ 2683 h 2304907"/>
              <a:gd name="connsiteX1" fmla="*/ 2696546 w 7725747"/>
              <a:gd name="connsiteY1" fmla="*/ 484299 h 2304907"/>
              <a:gd name="connsiteX2" fmla="*/ 4646645 w 7725747"/>
              <a:gd name="connsiteY2" fmla="*/ 2275776 h 2304907"/>
              <a:gd name="connsiteX3" fmla="*/ 5865491 w 7725747"/>
              <a:gd name="connsiteY3" fmla="*/ 1289064 h 2304907"/>
              <a:gd name="connsiteX4" fmla="*/ 7725747 w 7725747"/>
              <a:gd name="connsiteY4" fmla="*/ 810870 h 2304907"/>
              <a:gd name="connsiteX0" fmla="*/ 0 w 7725747"/>
              <a:gd name="connsiteY0" fmla="*/ 2683 h 2295481"/>
              <a:gd name="connsiteX1" fmla="*/ 2696546 w 7725747"/>
              <a:gd name="connsiteY1" fmla="*/ 484299 h 2295481"/>
              <a:gd name="connsiteX2" fmla="*/ 4646645 w 7725747"/>
              <a:gd name="connsiteY2" fmla="*/ 2275776 h 2295481"/>
              <a:gd name="connsiteX3" fmla="*/ 5865491 w 7725747"/>
              <a:gd name="connsiteY3" fmla="*/ 1289064 h 2295481"/>
              <a:gd name="connsiteX4" fmla="*/ 7725747 w 7725747"/>
              <a:gd name="connsiteY4" fmla="*/ 810870 h 2295481"/>
              <a:gd name="connsiteX0" fmla="*/ 0 w 7725747"/>
              <a:gd name="connsiteY0" fmla="*/ 2683 h 2285616"/>
              <a:gd name="connsiteX1" fmla="*/ 2696546 w 7725747"/>
              <a:gd name="connsiteY1" fmla="*/ 484299 h 2285616"/>
              <a:gd name="connsiteX2" fmla="*/ 4646645 w 7725747"/>
              <a:gd name="connsiteY2" fmla="*/ 2275776 h 2285616"/>
              <a:gd name="connsiteX3" fmla="*/ 5865491 w 7725747"/>
              <a:gd name="connsiteY3" fmla="*/ 1289064 h 2285616"/>
              <a:gd name="connsiteX4" fmla="*/ 7725747 w 7725747"/>
              <a:gd name="connsiteY4" fmla="*/ 810870 h 2285616"/>
              <a:gd name="connsiteX0" fmla="*/ 0 w 7725747"/>
              <a:gd name="connsiteY0" fmla="*/ 2811 h 2285788"/>
              <a:gd name="connsiteX1" fmla="*/ 2696546 w 7725747"/>
              <a:gd name="connsiteY1" fmla="*/ 484427 h 2285788"/>
              <a:gd name="connsiteX2" fmla="*/ 4646645 w 7725747"/>
              <a:gd name="connsiteY2" fmla="*/ 2275904 h 2285788"/>
              <a:gd name="connsiteX3" fmla="*/ 5865491 w 7725747"/>
              <a:gd name="connsiteY3" fmla="*/ 1289192 h 2285788"/>
              <a:gd name="connsiteX4" fmla="*/ 7725747 w 7725747"/>
              <a:gd name="connsiteY4" fmla="*/ 810998 h 2285788"/>
              <a:gd name="connsiteX0" fmla="*/ 0 w 7725747"/>
              <a:gd name="connsiteY0" fmla="*/ 1652 h 2289067"/>
              <a:gd name="connsiteX1" fmla="*/ 2766026 w 7725747"/>
              <a:gd name="connsiteY1" fmla="*/ 589948 h 2289067"/>
              <a:gd name="connsiteX2" fmla="*/ 4646645 w 7725747"/>
              <a:gd name="connsiteY2" fmla="*/ 2274745 h 2289067"/>
              <a:gd name="connsiteX3" fmla="*/ 5865491 w 7725747"/>
              <a:gd name="connsiteY3" fmla="*/ 1288033 h 2289067"/>
              <a:gd name="connsiteX4" fmla="*/ 7725747 w 7725747"/>
              <a:gd name="connsiteY4" fmla="*/ 809839 h 2289067"/>
              <a:gd name="connsiteX0" fmla="*/ 0 w 7725747"/>
              <a:gd name="connsiteY0" fmla="*/ 1652 h 2279564"/>
              <a:gd name="connsiteX1" fmla="*/ 2766026 w 7725747"/>
              <a:gd name="connsiteY1" fmla="*/ 589948 h 2279564"/>
              <a:gd name="connsiteX2" fmla="*/ 4646645 w 7725747"/>
              <a:gd name="connsiteY2" fmla="*/ 2274745 h 2279564"/>
              <a:gd name="connsiteX3" fmla="*/ 5865491 w 7725747"/>
              <a:gd name="connsiteY3" fmla="*/ 1288033 h 2279564"/>
              <a:gd name="connsiteX4" fmla="*/ 7725747 w 7725747"/>
              <a:gd name="connsiteY4" fmla="*/ 809839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79444"/>
              <a:gd name="connsiteX1" fmla="*/ 2766026 w 7744653"/>
              <a:gd name="connsiteY1" fmla="*/ 589948 h 2279444"/>
              <a:gd name="connsiteX2" fmla="*/ 4646645 w 7744653"/>
              <a:gd name="connsiteY2" fmla="*/ 2274745 h 2279444"/>
              <a:gd name="connsiteX3" fmla="*/ 5534631 w 7744653"/>
              <a:gd name="connsiteY3" fmla="*/ 1493306 h 2279444"/>
              <a:gd name="connsiteX4" fmla="*/ 7744653 w 7744653"/>
              <a:gd name="connsiteY4" fmla="*/ 1164402 h 2279444"/>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164402 h 2310038"/>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304361 h 2310038"/>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304361 h 2276636"/>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444321 h 2276636"/>
              <a:gd name="connsiteX0" fmla="*/ 0 w 7744653"/>
              <a:gd name="connsiteY0" fmla="*/ 1652 h 2321619"/>
              <a:gd name="connsiteX1" fmla="*/ 2766026 w 7744653"/>
              <a:gd name="connsiteY1" fmla="*/ 589948 h 2321619"/>
              <a:gd name="connsiteX2" fmla="*/ 4646645 w 7744653"/>
              <a:gd name="connsiteY2" fmla="*/ 2274745 h 2321619"/>
              <a:gd name="connsiteX3" fmla="*/ 5657522 w 7744653"/>
              <a:gd name="connsiteY3" fmla="*/ 1791885 h 2321619"/>
              <a:gd name="connsiteX4" fmla="*/ 7744653 w 7744653"/>
              <a:gd name="connsiteY4" fmla="*/ 1444321 h 2321619"/>
              <a:gd name="connsiteX0" fmla="*/ 0 w 7744653"/>
              <a:gd name="connsiteY0" fmla="*/ 1652 h 2295144"/>
              <a:gd name="connsiteX1" fmla="*/ 2766026 w 7744653"/>
              <a:gd name="connsiteY1" fmla="*/ 589948 h 2295144"/>
              <a:gd name="connsiteX2" fmla="*/ 4646645 w 7744653"/>
              <a:gd name="connsiteY2" fmla="*/ 2274745 h 2295144"/>
              <a:gd name="connsiteX3" fmla="*/ 5657522 w 7744653"/>
              <a:gd name="connsiteY3" fmla="*/ 1791885 h 2295144"/>
              <a:gd name="connsiteX4" fmla="*/ 7744653 w 7744653"/>
              <a:gd name="connsiteY4" fmla="*/ 1444321 h 2295144"/>
              <a:gd name="connsiteX0" fmla="*/ 0 w 7744653"/>
              <a:gd name="connsiteY0" fmla="*/ 1652 h 2274792"/>
              <a:gd name="connsiteX1" fmla="*/ 2766026 w 7744653"/>
              <a:gd name="connsiteY1" fmla="*/ 589948 h 2274792"/>
              <a:gd name="connsiteX2" fmla="*/ 4646645 w 7744653"/>
              <a:gd name="connsiteY2" fmla="*/ 2274745 h 2274792"/>
              <a:gd name="connsiteX3" fmla="*/ 5657522 w 7744653"/>
              <a:gd name="connsiteY3" fmla="*/ 1791885 h 2274792"/>
              <a:gd name="connsiteX4" fmla="*/ 7744653 w 7744653"/>
              <a:gd name="connsiteY4" fmla="*/ 1444321 h 2274792"/>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04 h 2320388"/>
              <a:gd name="connsiteX1" fmla="*/ 2766026 w 7744653"/>
              <a:gd name="connsiteY1" fmla="*/ 589900 h 2320388"/>
              <a:gd name="connsiteX2" fmla="*/ 4646645 w 7744653"/>
              <a:gd name="connsiteY2" fmla="*/ 2274697 h 2320388"/>
              <a:gd name="connsiteX3" fmla="*/ 5572444 w 7744653"/>
              <a:gd name="connsiteY3" fmla="*/ 1782506 h 2320388"/>
              <a:gd name="connsiteX4" fmla="*/ 7744653 w 7744653"/>
              <a:gd name="connsiteY4" fmla="*/ 1444273 h 2320388"/>
              <a:gd name="connsiteX0" fmla="*/ 0 w 7744653"/>
              <a:gd name="connsiteY0" fmla="*/ 1604 h 2282342"/>
              <a:gd name="connsiteX1" fmla="*/ 2766026 w 7744653"/>
              <a:gd name="connsiteY1" fmla="*/ 589900 h 2282342"/>
              <a:gd name="connsiteX2" fmla="*/ 4646645 w 7744653"/>
              <a:gd name="connsiteY2" fmla="*/ 2274697 h 2282342"/>
              <a:gd name="connsiteX3" fmla="*/ 5572444 w 7744653"/>
              <a:gd name="connsiteY3" fmla="*/ 1782506 h 2282342"/>
              <a:gd name="connsiteX4" fmla="*/ 7744653 w 7744653"/>
              <a:gd name="connsiteY4" fmla="*/ 1444273 h 2282342"/>
              <a:gd name="connsiteX0" fmla="*/ 0 w 7744653"/>
              <a:gd name="connsiteY0" fmla="*/ 1604 h 2319414"/>
              <a:gd name="connsiteX1" fmla="*/ 2766026 w 7744653"/>
              <a:gd name="connsiteY1" fmla="*/ 589900 h 2319414"/>
              <a:gd name="connsiteX2" fmla="*/ 4646645 w 7744653"/>
              <a:gd name="connsiteY2" fmla="*/ 2274697 h 2319414"/>
              <a:gd name="connsiteX3" fmla="*/ 5402288 w 7744653"/>
              <a:gd name="connsiteY3" fmla="*/ 1774655 h 2319414"/>
              <a:gd name="connsiteX4" fmla="*/ 7744653 w 7744653"/>
              <a:gd name="connsiteY4" fmla="*/ 1444273 h 2319414"/>
              <a:gd name="connsiteX0" fmla="*/ 0 w 7744653"/>
              <a:gd name="connsiteY0" fmla="*/ 1589 h 2304773"/>
              <a:gd name="connsiteX1" fmla="*/ 2766026 w 7744653"/>
              <a:gd name="connsiteY1" fmla="*/ 589885 h 2304773"/>
              <a:gd name="connsiteX2" fmla="*/ 4429223 w 7744653"/>
              <a:gd name="connsiteY2" fmla="*/ 2258982 h 2304773"/>
              <a:gd name="connsiteX3" fmla="*/ 5402288 w 7744653"/>
              <a:gd name="connsiteY3" fmla="*/ 1774640 h 2304773"/>
              <a:gd name="connsiteX4" fmla="*/ 7744653 w 7744653"/>
              <a:gd name="connsiteY4" fmla="*/ 1444258 h 2304773"/>
              <a:gd name="connsiteX0" fmla="*/ 0 w 7744653"/>
              <a:gd name="connsiteY0" fmla="*/ 1589 h 2282300"/>
              <a:gd name="connsiteX1" fmla="*/ 2766026 w 7744653"/>
              <a:gd name="connsiteY1" fmla="*/ 589885 h 2282300"/>
              <a:gd name="connsiteX2" fmla="*/ 4429223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82300"/>
              <a:gd name="connsiteX1" fmla="*/ 2766026 w 7744653"/>
              <a:gd name="connsiteY1" fmla="*/ 589885 h 2282300"/>
              <a:gd name="connsiteX2" fmla="*/ 4429224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64973"/>
              <a:gd name="connsiteX1" fmla="*/ 2766026 w 7744653"/>
              <a:gd name="connsiteY1" fmla="*/ 589885 h 2264973"/>
              <a:gd name="connsiteX2" fmla="*/ 4429224 w 7744653"/>
              <a:gd name="connsiteY2" fmla="*/ 2258982 h 2264973"/>
              <a:gd name="connsiteX3" fmla="*/ 5402288 w 7744653"/>
              <a:gd name="connsiteY3" fmla="*/ 1774640 h 2264973"/>
              <a:gd name="connsiteX4" fmla="*/ 7744653 w 7744653"/>
              <a:gd name="connsiteY4" fmla="*/ 1444258 h 22649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3761"/>
              <a:gd name="connsiteX1" fmla="*/ 2766026 w 7744653"/>
              <a:gd name="connsiteY1" fmla="*/ 589885 h 2303761"/>
              <a:gd name="connsiteX2" fmla="*/ 4429224 w 7744653"/>
              <a:gd name="connsiteY2" fmla="*/ 2258982 h 2303761"/>
              <a:gd name="connsiteX3" fmla="*/ 5402289 w 7744653"/>
              <a:gd name="connsiteY3" fmla="*/ 1774640 h 2303761"/>
              <a:gd name="connsiteX4" fmla="*/ 7744653 w 7744653"/>
              <a:gd name="connsiteY4" fmla="*/ 1444258 h 2303761"/>
              <a:gd name="connsiteX0" fmla="*/ 0 w 7744653"/>
              <a:gd name="connsiteY0" fmla="*/ 1589 h 2267841"/>
              <a:gd name="connsiteX1" fmla="*/ 2766026 w 7744653"/>
              <a:gd name="connsiteY1" fmla="*/ 589885 h 2267841"/>
              <a:gd name="connsiteX2" fmla="*/ 4429224 w 7744653"/>
              <a:gd name="connsiteY2" fmla="*/ 2258982 h 2267841"/>
              <a:gd name="connsiteX3" fmla="*/ 5402289 w 7744653"/>
              <a:gd name="connsiteY3" fmla="*/ 1774640 h 2267841"/>
              <a:gd name="connsiteX4" fmla="*/ 7744653 w 7744653"/>
              <a:gd name="connsiteY4" fmla="*/ 1444258 h 2267841"/>
              <a:gd name="connsiteX0" fmla="*/ 0 w 7744653"/>
              <a:gd name="connsiteY0" fmla="*/ 1536 h 2214088"/>
              <a:gd name="connsiteX1" fmla="*/ 2766026 w 7744653"/>
              <a:gd name="connsiteY1" fmla="*/ 589832 h 2214088"/>
              <a:gd name="connsiteX2" fmla="*/ 4088911 w 7744653"/>
              <a:gd name="connsiteY2" fmla="*/ 2203978 h 2214088"/>
              <a:gd name="connsiteX3" fmla="*/ 5402289 w 7744653"/>
              <a:gd name="connsiteY3" fmla="*/ 1774587 h 2214088"/>
              <a:gd name="connsiteX4" fmla="*/ 7744653 w 7744653"/>
              <a:gd name="connsiteY4" fmla="*/ 1444205 h 2214088"/>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20085"/>
              <a:gd name="connsiteX1" fmla="*/ 2766026 w 7744653"/>
              <a:gd name="connsiteY1" fmla="*/ 589832 h 2220085"/>
              <a:gd name="connsiteX2" fmla="*/ 4088911 w 7744653"/>
              <a:gd name="connsiteY2" fmla="*/ 2203978 h 2220085"/>
              <a:gd name="connsiteX3" fmla="*/ 5402290 w 7744653"/>
              <a:gd name="connsiteY3" fmla="*/ 1774587 h 2220085"/>
              <a:gd name="connsiteX4" fmla="*/ 7744653 w 7744653"/>
              <a:gd name="connsiteY4" fmla="*/ 1444205 h 2220085"/>
              <a:gd name="connsiteX0" fmla="*/ 0 w 7744653"/>
              <a:gd name="connsiteY0" fmla="*/ 1536 h 2258506"/>
              <a:gd name="connsiteX1" fmla="*/ 2766026 w 7744653"/>
              <a:gd name="connsiteY1" fmla="*/ 589832 h 2258506"/>
              <a:gd name="connsiteX2" fmla="*/ 4088911 w 7744653"/>
              <a:gd name="connsiteY2" fmla="*/ 2203978 h 2258506"/>
              <a:gd name="connsiteX3" fmla="*/ 5080883 w 7744653"/>
              <a:gd name="connsiteY3" fmla="*/ 1813838 h 2258506"/>
              <a:gd name="connsiteX4" fmla="*/ 7744653 w 7744653"/>
              <a:gd name="connsiteY4" fmla="*/ 1444205 h 2258506"/>
              <a:gd name="connsiteX0" fmla="*/ 0 w 7744653"/>
              <a:gd name="connsiteY0" fmla="*/ 1507 h 2230136"/>
              <a:gd name="connsiteX1" fmla="*/ 2766026 w 7744653"/>
              <a:gd name="connsiteY1" fmla="*/ 589803 h 2230136"/>
              <a:gd name="connsiteX2" fmla="*/ 4155084 w 7744653"/>
              <a:gd name="connsiteY2" fmla="*/ 2172549 h 2230136"/>
              <a:gd name="connsiteX3" fmla="*/ 5080883 w 7744653"/>
              <a:gd name="connsiteY3" fmla="*/ 1813809 h 2230136"/>
              <a:gd name="connsiteX4" fmla="*/ 7744653 w 7744653"/>
              <a:gd name="connsiteY4" fmla="*/ 1444176 h 2230136"/>
              <a:gd name="connsiteX0" fmla="*/ 0 w 7744653"/>
              <a:gd name="connsiteY0" fmla="*/ 1507 h 2196349"/>
              <a:gd name="connsiteX1" fmla="*/ 2766026 w 7744653"/>
              <a:gd name="connsiteY1" fmla="*/ 589803 h 2196349"/>
              <a:gd name="connsiteX2" fmla="*/ 4155084 w 7744653"/>
              <a:gd name="connsiteY2" fmla="*/ 2172549 h 2196349"/>
              <a:gd name="connsiteX3" fmla="*/ 5080883 w 7744653"/>
              <a:gd name="connsiteY3" fmla="*/ 1813809 h 2196349"/>
              <a:gd name="connsiteX4" fmla="*/ 7744653 w 7744653"/>
              <a:gd name="connsiteY4" fmla="*/ 1444176 h 2196349"/>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191106"/>
              <a:gd name="connsiteX1" fmla="*/ 2766026 w 7744653"/>
              <a:gd name="connsiteY1" fmla="*/ 589803 h 2191106"/>
              <a:gd name="connsiteX2" fmla="*/ 4155084 w 7744653"/>
              <a:gd name="connsiteY2" fmla="*/ 2172549 h 2191106"/>
              <a:gd name="connsiteX3" fmla="*/ 7744653 w 7744653"/>
              <a:gd name="connsiteY3" fmla="*/ 1444176 h 2191106"/>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77754"/>
              <a:gd name="connsiteX1" fmla="*/ 2766026 w 7744653"/>
              <a:gd name="connsiteY1" fmla="*/ 589803 h 2177754"/>
              <a:gd name="connsiteX2" fmla="*/ 4155084 w 7744653"/>
              <a:gd name="connsiteY2" fmla="*/ 2172549 h 2177754"/>
              <a:gd name="connsiteX3" fmla="*/ 7744653 w 7744653"/>
              <a:gd name="connsiteY3" fmla="*/ 1444176 h 2177754"/>
              <a:gd name="connsiteX0" fmla="*/ 0 w 7744653"/>
              <a:gd name="connsiteY0" fmla="*/ 1507 h 2173989"/>
              <a:gd name="connsiteX1" fmla="*/ 2766026 w 7744653"/>
              <a:gd name="connsiteY1" fmla="*/ 589803 h 2173989"/>
              <a:gd name="connsiteX2" fmla="*/ 4155084 w 7744653"/>
              <a:gd name="connsiteY2" fmla="*/ 2172549 h 2173989"/>
              <a:gd name="connsiteX3" fmla="*/ 7744653 w 7744653"/>
              <a:gd name="connsiteY3" fmla="*/ 1444176 h 2173989"/>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72677"/>
              <a:gd name="connsiteX1" fmla="*/ 2766026 w 7744653"/>
              <a:gd name="connsiteY1" fmla="*/ 589803 h 2172677"/>
              <a:gd name="connsiteX2" fmla="*/ 4155084 w 7744653"/>
              <a:gd name="connsiteY2" fmla="*/ 2172549 h 2172677"/>
              <a:gd name="connsiteX3" fmla="*/ 7744653 w 7744653"/>
              <a:gd name="connsiteY3" fmla="*/ 1444176 h 2172677"/>
            </a:gdLst>
            <a:ahLst/>
            <a:cxnLst>
              <a:cxn ang="0">
                <a:pos x="connsiteX0" y="connsiteY0"/>
              </a:cxn>
              <a:cxn ang="0">
                <a:pos x="connsiteX1" y="connsiteY1"/>
              </a:cxn>
              <a:cxn ang="0">
                <a:pos x="connsiteX2" y="connsiteY2"/>
              </a:cxn>
              <a:cxn ang="0">
                <a:pos x="connsiteX3" y="connsiteY3"/>
              </a:cxn>
            </a:cxnLst>
            <a:rect l="l" t="t" r="r" b="b"/>
            <a:pathLst>
              <a:path w="7744653" h="2172677">
                <a:moveTo>
                  <a:pt x="0" y="1507"/>
                </a:moveTo>
                <a:cubicBezTo>
                  <a:pt x="905286" y="-21819"/>
                  <a:pt x="2073512" y="227963"/>
                  <a:pt x="2766026" y="589803"/>
                </a:cubicBezTo>
                <a:cubicBezTo>
                  <a:pt x="3458540" y="951643"/>
                  <a:pt x="4119377" y="2187155"/>
                  <a:pt x="4155084" y="2172549"/>
                </a:cubicBezTo>
                <a:cubicBezTo>
                  <a:pt x="4190791" y="2157943"/>
                  <a:pt x="5040021" y="1486019"/>
                  <a:pt x="7744653" y="144417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10D0FC30-4E91-4A9C-8388-8C5C38339C5D}"/>
              </a:ext>
            </a:extLst>
          </p:cNvPr>
          <p:cNvCxnSpPr>
            <a:cxnSpLocks/>
          </p:cNvCxnSpPr>
          <p:nvPr/>
        </p:nvCxnSpPr>
        <p:spPr>
          <a:xfrm flipH="1">
            <a:off x="6740189" y="3965851"/>
            <a:ext cx="0" cy="118872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70CC8D6A-932E-42E3-B37C-232925281DB6}"/>
                  </a:ext>
                </a:extLst>
              </p:cNvPr>
              <p:cNvSpPr txBox="1"/>
              <p:nvPr/>
            </p:nvSpPr>
            <p:spPr>
              <a:xfrm>
                <a:off x="6508015" y="4436926"/>
                <a:ext cx="529878" cy="276999"/>
              </a:xfrm>
              <a:prstGeom prst="rect">
                <a:avLst/>
              </a:prstGeom>
              <a:solidFill>
                <a:schemeClr val="bg1"/>
              </a:solidFill>
            </p:spPr>
            <p:txBody>
              <a:bodyPr wrap="squar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𝑫𝒊</m:t>
                      </m:r>
                    </m:oMath>
                  </m:oMathPara>
                </a14:m>
                <a:endParaRPr lang="en-US" b="1" i="1" dirty="0"/>
              </a:p>
            </p:txBody>
          </p:sp>
        </mc:Choice>
        <mc:Fallback xmlns="">
          <p:sp>
            <p:nvSpPr>
              <p:cNvPr id="99" name="TextBox 98">
                <a:extLst>
                  <a:ext uri="{FF2B5EF4-FFF2-40B4-BE49-F238E27FC236}">
                    <a16:creationId xmlns:a16="http://schemas.microsoft.com/office/drawing/2014/main" id="{70CC8D6A-932E-42E3-B37C-232925281DB6}"/>
                  </a:ext>
                </a:extLst>
              </p:cNvPr>
              <p:cNvSpPr txBox="1">
                <a:spLocks noRot="1" noChangeAspect="1" noMove="1" noResize="1" noEditPoints="1" noAdjustHandles="1" noChangeArrowheads="1" noChangeShapeType="1" noTextEdit="1"/>
              </p:cNvSpPr>
              <p:nvPr/>
            </p:nvSpPr>
            <p:spPr>
              <a:xfrm>
                <a:off x="6508015" y="4436926"/>
                <a:ext cx="529878" cy="276999"/>
              </a:xfrm>
              <a:prstGeom prst="rect">
                <a:avLst/>
              </a:prstGeom>
              <a:blipFill>
                <a:blip r:embed="rId2"/>
                <a:stretch>
                  <a:fillRect b="-6667"/>
                </a:stretch>
              </a:blipFill>
            </p:spPr>
            <p:txBody>
              <a:bodyPr/>
              <a:lstStyle/>
              <a:p>
                <a:r>
                  <a:rPr lang="en-US">
                    <a:noFill/>
                  </a:rPr>
                  <a:t> </a:t>
                </a:r>
              </a:p>
            </p:txBody>
          </p:sp>
        </mc:Fallback>
      </mc:AlternateContent>
      <p:cxnSp>
        <p:nvCxnSpPr>
          <p:cNvPr id="101" name="Straight Connector 100">
            <a:extLst>
              <a:ext uri="{FF2B5EF4-FFF2-40B4-BE49-F238E27FC236}">
                <a16:creationId xmlns:a16="http://schemas.microsoft.com/office/drawing/2014/main" id="{AA3B0671-538D-482D-A013-FE5693C8E897}"/>
              </a:ext>
            </a:extLst>
          </p:cNvPr>
          <p:cNvCxnSpPr>
            <a:cxnSpLocks/>
          </p:cNvCxnSpPr>
          <p:nvPr/>
        </p:nvCxnSpPr>
        <p:spPr>
          <a:xfrm flipH="1">
            <a:off x="4682789" y="6281983"/>
            <a:ext cx="2057400" cy="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2" name="Straight Connector 101">
            <a:extLst>
              <a:ext uri="{FF2B5EF4-FFF2-40B4-BE49-F238E27FC236}">
                <a16:creationId xmlns:a16="http://schemas.microsoft.com/office/drawing/2014/main" id="{2733DC43-C757-4F63-8DA3-CE679B21155D}"/>
              </a:ext>
            </a:extLst>
          </p:cNvPr>
          <p:cNvCxnSpPr>
            <a:cxnSpLocks/>
          </p:cNvCxnSpPr>
          <p:nvPr/>
        </p:nvCxnSpPr>
        <p:spPr>
          <a:xfrm rot="5400000">
            <a:off x="4169980" y="6023135"/>
            <a:ext cx="1005840" cy="0"/>
          </a:xfrm>
          <a:prstGeom prst="line">
            <a:avLst/>
          </a:prstGeom>
          <a:ln w="1905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D16F6EA8-78FA-4FA2-BA06-FD5C283FAD79}"/>
                  </a:ext>
                </a:extLst>
              </p:cNvPr>
              <p:cNvSpPr txBox="1"/>
              <p:nvPr/>
            </p:nvSpPr>
            <p:spPr>
              <a:xfrm>
                <a:off x="5522245" y="6115573"/>
                <a:ext cx="437270" cy="276999"/>
              </a:xfrm>
              <a:prstGeom prst="rect">
                <a:avLst/>
              </a:prstGeom>
              <a:solidFill>
                <a:schemeClr val="bg1"/>
              </a:solidFill>
            </p:spPr>
            <p:txBody>
              <a:bodyPr wrap="squar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𝒙𝒊</m:t>
                      </m:r>
                    </m:oMath>
                  </m:oMathPara>
                </a14:m>
                <a:endParaRPr lang="en-US" b="1" i="1" dirty="0"/>
              </a:p>
            </p:txBody>
          </p:sp>
        </mc:Choice>
        <mc:Fallback xmlns="">
          <p:sp>
            <p:nvSpPr>
              <p:cNvPr id="97" name="TextBox 96">
                <a:extLst>
                  <a:ext uri="{FF2B5EF4-FFF2-40B4-BE49-F238E27FC236}">
                    <a16:creationId xmlns:a16="http://schemas.microsoft.com/office/drawing/2014/main" id="{D16F6EA8-78FA-4FA2-BA06-FD5C283FAD79}"/>
                  </a:ext>
                </a:extLst>
              </p:cNvPr>
              <p:cNvSpPr txBox="1">
                <a:spLocks noRot="1" noChangeAspect="1" noMove="1" noResize="1" noEditPoints="1" noAdjustHandles="1" noChangeArrowheads="1" noChangeShapeType="1" noTextEdit="1"/>
              </p:cNvSpPr>
              <p:nvPr/>
            </p:nvSpPr>
            <p:spPr>
              <a:xfrm>
                <a:off x="5522245" y="6115573"/>
                <a:ext cx="437270" cy="276999"/>
              </a:xfrm>
              <a:prstGeom prst="rect">
                <a:avLst/>
              </a:prstGeom>
              <a:blipFill>
                <a:blip r:embed="rId3"/>
                <a:stretch>
                  <a:fillRect b="-6522"/>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1A1AD513-A707-4D62-88ED-260F00486706}"/>
              </a:ext>
            </a:extLst>
          </p:cNvPr>
          <p:cNvCxnSpPr>
            <a:cxnSpLocks/>
          </p:cNvCxnSpPr>
          <p:nvPr/>
        </p:nvCxnSpPr>
        <p:spPr>
          <a:xfrm rot="5400000">
            <a:off x="6243416" y="6009366"/>
            <a:ext cx="1005840" cy="0"/>
          </a:xfrm>
          <a:prstGeom prst="line">
            <a:avLst/>
          </a:prstGeom>
          <a:ln w="1905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08E3596-996B-4CF0-B143-6D1632CE04A0}"/>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64" name="Straight Connector 63">
            <a:extLst>
              <a:ext uri="{FF2B5EF4-FFF2-40B4-BE49-F238E27FC236}">
                <a16:creationId xmlns:a16="http://schemas.microsoft.com/office/drawing/2014/main" id="{759E7CEE-67EB-42E8-B821-E11468FF0F05}"/>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7F14450-3349-43EA-A834-3CAE8A6E885D}"/>
                  </a:ext>
                </a:extLst>
              </p:cNvPr>
              <p:cNvSpPr txBox="1"/>
              <p:nvPr/>
            </p:nvSpPr>
            <p:spPr>
              <a:xfrm>
                <a:off x="6191549" y="3486165"/>
                <a:ext cx="10972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0" dirty="0" smtClean="0">
                          <a:solidFill>
                            <a:srgbClr val="000000"/>
                          </a:solidFill>
                          <a:latin typeface="Cambria Math" panose="02040503050406030204" pitchFamily="18" charset="0"/>
                          <a:cs typeface="Times New Roman" panose="02020603050405020304" pitchFamily="18" charset="0"/>
                        </a:rPr>
                        <m:t>𝐖𝐒𝐋</m:t>
                      </m:r>
                      <m:r>
                        <a:rPr lang="en-US" sz="1800" b="1" i="0" dirty="0" smtClean="0">
                          <a:solidFill>
                            <a:srgbClr val="000000"/>
                          </a:solidFill>
                          <a:latin typeface="Cambria Math" panose="02040503050406030204" pitchFamily="18" charset="0"/>
                          <a:cs typeface="Times New Roman" panose="02020603050405020304" pitchFamily="18" charset="0"/>
                        </a:rPr>
                        <m:t> (</m:t>
                      </m:r>
                      <m:r>
                        <a:rPr lang="en-US" sz="1800" b="1" i="0" dirty="0" smtClean="0">
                          <a:solidFill>
                            <a:srgbClr val="000000"/>
                          </a:solidFill>
                          <a:latin typeface="Cambria Math" panose="02040503050406030204" pitchFamily="18" charset="0"/>
                          <a:cs typeface="Times New Roman" panose="02020603050405020304" pitchFamily="18" charset="0"/>
                        </a:rPr>
                        <m:t>𝐢</m:t>
                      </m:r>
                      <m:r>
                        <a:rPr lang="en-US" sz="1800" b="1" i="0" dirty="0" smtClean="0">
                          <a:solidFill>
                            <a:srgbClr val="000000"/>
                          </a:solidFill>
                          <a:latin typeface="Cambria Math" panose="02040503050406030204" pitchFamily="18" charset="0"/>
                          <a:cs typeface="Times New Roman" panose="02020603050405020304" pitchFamily="18" charset="0"/>
                        </a:rPr>
                        <m:t>)</m:t>
                      </m:r>
                    </m:oMath>
                  </m:oMathPara>
                </a14:m>
                <a:endParaRPr lang="en-US" dirty="0"/>
              </a:p>
            </p:txBody>
          </p:sp>
        </mc:Choice>
        <mc:Fallback xmlns="">
          <p:sp>
            <p:nvSpPr>
              <p:cNvPr id="58" name="TextBox 57">
                <a:extLst>
                  <a:ext uri="{FF2B5EF4-FFF2-40B4-BE49-F238E27FC236}">
                    <a16:creationId xmlns:a16="http://schemas.microsoft.com/office/drawing/2014/main" id="{77F14450-3349-43EA-A834-3CAE8A6E885D}"/>
                  </a:ext>
                </a:extLst>
              </p:cNvPr>
              <p:cNvSpPr txBox="1">
                <a:spLocks noRot="1" noChangeAspect="1" noMove="1" noResize="1" noEditPoints="1" noAdjustHandles="1" noChangeArrowheads="1" noChangeShapeType="1" noTextEdit="1"/>
              </p:cNvSpPr>
              <p:nvPr/>
            </p:nvSpPr>
            <p:spPr>
              <a:xfrm>
                <a:off x="6191549" y="3486165"/>
                <a:ext cx="1097279" cy="369332"/>
              </a:xfrm>
              <a:prstGeom prst="rect">
                <a:avLst/>
              </a:prstGeom>
              <a:blipFill>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72567444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973D289-C1E8-4B2E-8203-FCA24836CB39}"/>
              </a:ext>
            </a:extLst>
          </p:cNvPr>
          <p:cNvGraphicFramePr>
            <a:graphicFrameLocks/>
          </p:cNvGraphicFramePr>
          <p:nvPr>
            <p:extLst>
              <p:ext uri="{D42A27DB-BD31-4B8C-83A1-F6EECF244321}">
                <p14:modId xmlns:p14="http://schemas.microsoft.com/office/powerpoint/2010/main" val="2846677842"/>
              </p:ext>
            </p:extLst>
          </p:nvPr>
        </p:nvGraphicFramePr>
        <p:xfrm>
          <a:off x="352152" y="-123177"/>
          <a:ext cx="7917180" cy="6614160"/>
        </p:xfrm>
        <a:graphic>
          <a:graphicData uri="http://schemas.openxmlformats.org/drawingml/2006/chart">
            <c:chart xmlns:c="http://schemas.openxmlformats.org/drawingml/2006/chart" xmlns:r="http://schemas.openxmlformats.org/officeDocument/2006/relationships" r:id="rId2"/>
          </a:graphicData>
        </a:graphic>
      </p:graphicFrame>
      <p:sp>
        <p:nvSpPr>
          <p:cNvPr id="16" name="Freeform: Shape 15">
            <a:extLst>
              <a:ext uri="{FF2B5EF4-FFF2-40B4-BE49-F238E27FC236}">
                <a16:creationId xmlns:a16="http://schemas.microsoft.com/office/drawing/2014/main" id="{A509834A-B16F-427E-8FB2-E9EF78A7375D}"/>
              </a:ext>
            </a:extLst>
          </p:cNvPr>
          <p:cNvSpPr/>
          <p:nvPr/>
        </p:nvSpPr>
        <p:spPr>
          <a:xfrm>
            <a:off x="932836" y="3926830"/>
            <a:ext cx="3543300" cy="1060473"/>
          </a:xfrm>
          <a:custGeom>
            <a:avLst/>
            <a:gdLst>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0100"/>
              <a:gd name="connsiteY0" fmla="*/ 2927350 h 2927350"/>
              <a:gd name="connsiteX1" fmla="*/ 7150100 w 7150100"/>
              <a:gd name="connsiteY1" fmla="*/ 0 h 2927350"/>
              <a:gd name="connsiteX0" fmla="*/ 0 w 7150100"/>
              <a:gd name="connsiteY0" fmla="*/ 2927350 h 2927350"/>
              <a:gd name="connsiteX1" fmla="*/ 7150100 w 7150100"/>
              <a:gd name="connsiteY1" fmla="*/ 0 h 2927350"/>
              <a:gd name="connsiteX0" fmla="*/ 0 w 7137400"/>
              <a:gd name="connsiteY0" fmla="*/ 2197100 h 2197100"/>
              <a:gd name="connsiteX1" fmla="*/ 7137400 w 7137400"/>
              <a:gd name="connsiteY1" fmla="*/ 0 h 2197100"/>
              <a:gd name="connsiteX0" fmla="*/ 0 w 7137400"/>
              <a:gd name="connsiteY0" fmla="*/ 2197100 h 2197100"/>
              <a:gd name="connsiteX1" fmla="*/ 7137400 w 7137400"/>
              <a:gd name="connsiteY1" fmla="*/ 0 h 2197100"/>
              <a:gd name="connsiteX0" fmla="*/ 0 w 7137400"/>
              <a:gd name="connsiteY0" fmla="*/ 1905000 h 1905000"/>
              <a:gd name="connsiteX1" fmla="*/ 7137400 w 7137400"/>
              <a:gd name="connsiteY1" fmla="*/ 0 h 1905000"/>
              <a:gd name="connsiteX0" fmla="*/ 0 w 7137400"/>
              <a:gd name="connsiteY0" fmla="*/ 1905000 h 1905000"/>
              <a:gd name="connsiteX1" fmla="*/ 7137400 w 7137400"/>
              <a:gd name="connsiteY1" fmla="*/ 0 h 1905000"/>
              <a:gd name="connsiteX0" fmla="*/ 0 w 7137400"/>
              <a:gd name="connsiteY0" fmla="*/ 1905000 h 1905000"/>
              <a:gd name="connsiteX1" fmla="*/ 7137400 w 7137400"/>
              <a:gd name="connsiteY1" fmla="*/ 0 h 1905000"/>
              <a:gd name="connsiteX0" fmla="*/ 0 w 7118350"/>
              <a:gd name="connsiteY0" fmla="*/ 1477732 h 1477732"/>
              <a:gd name="connsiteX1" fmla="*/ 7118350 w 7118350"/>
              <a:gd name="connsiteY1" fmla="*/ 4532 h 1477732"/>
              <a:gd name="connsiteX0" fmla="*/ 0 w 7118350"/>
              <a:gd name="connsiteY0" fmla="*/ 1473200 h 1473200"/>
              <a:gd name="connsiteX1" fmla="*/ 7118350 w 7118350"/>
              <a:gd name="connsiteY1" fmla="*/ 0 h 1473200"/>
              <a:gd name="connsiteX0" fmla="*/ 0 w 3543300"/>
              <a:gd name="connsiteY0" fmla="*/ 1193956 h 1193956"/>
              <a:gd name="connsiteX1" fmla="*/ 3543300 w 3543300"/>
              <a:gd name="connsiteY1" fmla="*/ 133506 h 1193956"/>
              <a:gd name="connsiteX0" fmla="*/ 0 w 3543300"/>
              <a:gd name="connsiteY0" fmla="*/ 1229324 h 1229324"/>
              <a:gd name="connsiteX1" fmla="*/ 3543300 w 3543300"/>
              <a:gd name="connsiteY1" fmla="*/ 168874 h 1229324"/>
              <a:gd name="connsiteX0" fmla="*/ 0 w 3543300"/>
              <a:gd name="connsiteY0" fmla="*/ 1229324 h 1229324"/>
              <a:gd name="connsiteX1" fmla="*/ 3543300 w 3543300"/>
              <a:gd name="connsiteY1" fmla="*/ 168874 h 1229324"/>
              <a:gd name="connsiteX0" fmla="*/ 0 w 3543300"/>
              <a:gd name="connsiteY0" fmla="*/ 1060473 h 1060473"/>
              <a:gd name="connsiteX1" fmla="*/ 3543300 w 3543300"/>
              <a:gd name="connsiteY1" fmla="*/ 23 h 1060473"/>
            </a:gdLst>
            <a:ahLst/>
            <a:cxnLst>
              <a:cxn ang="0">
                <a:pos x="connsiteX0" y="connsiteY0"/>
              </a:cxn>
              <a:cxn ang="0">
                <a:pos x="connsiteX1" y="connsiteY1"/>
              </a:cxn>
            </a:cxnLst>
            <a:rect l="l" t="t" r="r" b="b"/>
            <a:pathLst>
              <a:path w="3543300" h="1060473">
                <a:moveTo>
                  <a:pt x="0" y="1060473"/>
                </a:moveTo>
                <a:cubicBezTo>
                  <a:pt x="1064683" y="-19027"/>
                  <a:pt x="2510367" y="23"/>
                  <a:pt x="3543300" y="23"/>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Freeform: Shape 16">
            <a:extLst>
              <a:ext uri="{FF2B5EF4-FFF2-40B4-BE49-F238E27FC236}">
                <a16:creationId xmlns:a16="http://schemas.microsoft.com/office/drawing/2014/main" id="{E1724F4C-CC8B-479A-B494-6A00EA871B64}"/>
              </a:ext>
            </a:extLst>
          </p:cNvPr>
          <p:cNvSpPr/>
          <p:nvPr/>
        </p:nvSpPr>
        <p:spPr>
          <a:xfrm>
            <a:off x="932836" y="4292097"/>
            <a:ext cx="3302000" cy="695207"/>
          </a:xfrm>
          <a:custGeom>
            <a:avLst/>
            <a:gdLst>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0100"/>
              <a:gd name="connsiteY0" fmla="*/ 2927350 h 2927350"/>
              <a:gd name="connsiteX1" fmla="*/ 7150100 w 7150100"/>
              <a:gd name="connsiteY1" fmla="*/ 0 h 2927350"/>
              <a:gd name="connsiteX0" fmla="*/ 0 w 7150100"/>
              <a:gd name="connsiteY0" fmla="*/ 2927350 h 2927350"/>
              <a:gd name="connsiteX1" fmla="*/ 7150100 w 7150100"/>
              <a:gd name="connsiteY1" fmla="*/ 0 h 2927350"/>
              <a:gd name="connsiteX0" fmla="*/ 0 w 7137400"/>
              <a:gd name="connsiteY0" fmla="*/ 2197100 h 2197100"/>
              <a:gd name="connsiteX1" fmla="*/ 7137400 w 7137400"/>
              <a:gd name="connsiteY1" fmla="*/ 0 h 2197100"/>
              <a:gd name="connsiteX0" fmla="*/ 0 w 7137400"/>
              <a:gd name="connsiteY0" fmla="*/ 2197100 h 2197100"/>
              <a:gd name="connsiteX1" fmla="*/ 7137400 w 7137400"/>
              <a:gd name="connsiteY1" fmla="*/ 0 h 2197100"/>
              <a:gd name="connsiteX0" fmla="*/ 0 w 7137400"/>
              <a:gd name="connsiteY0" fmla="*/ 1905000 h 1905000"/>
              <a:gd name="connsiteX1" fmla="*/ 7137400 w 7137400"/>
              <a:gd name="connsiteY1" fmla="*/ 0 h 1905000"/>
              <a:gd name="connsiteX0" fmla="*/ 0 w 7137400"/>
              <a:gd name="connsiteY0" fmla="*/ 1905000 h 1905000"/>
              <a:gd name="connsiteX1" fmla="*/ 7137400 w 7137400"/>
              <a:gd name="connsiteY1" fmla="*/ 0 h 1905000"/>
              <a:gd name="connsiteX0" fmla="*/ 0 w 7137400"/>
              <a:gd name="connsiteY0" fmla="*/ 1905000 h 1905000"/>
              <a:gd name="connsiteX1" fmla="*/ 7137400 w 7137400"/>
              <a:gd name="connsiteY1" fmla="*/ 0 h 1905000"/>
              <a:gd name="connsiteX0" fmla="*/ 0 w 7118350"/>
              <a:gd name="connsiteY0" fmla="*/ 1477732 h 1477732"/>
              <a:gd name="connsiteX1" fmla="*/ 7118350 w 7118350"/>
              <a:gd name="connsiteY1" fmla="*/ 4532 h 1477732"/>
              <a:gd name="connsiteX0" fmla="*/ 0 w 7118350"/>
              <a:gd name="connsiteY0" fmla="*/ 1473200 h 1473200"/>
              <a:gd name="connsiteX1" fmla="*/ 7118350 w 7118350"/>
              <a:gd name="connsiteY1" fmla="*/ 0 h 1473200"/>
              <a:gd name="connsiteX0" fmla="*/ 0 w 3543300"/>
              <a:gd name="connsiteY0" fmla="*/ 1193956 h 1193956"/>
              <a:gd name="connsiteX1" fmla="*/ 3543300 w 3543300"/>
              <a:gd name="connsiteY1" fmla="*/ 133506 h 1193956"/>
              <a:gd name="connsiteX0" fmla="*/ 0 w 3543300"/>
              <a:gd name="connsiteY0" fmla="*/ 1229324 h 1229324"/>
              <a:gd name="connsiteX1" fmla="*/ 3543300 w 3543300"/>
              <a:gd name="connsiteY1" fmla="*/ 168874 h 1229324"/>
              <a:gd name="connsiteX0" fmla="*/ 0 w 3543300"/>
              <a:gd name="connsiteY0" fmla="*/ 1229324 h 1229324"/>
              <a:gd name="connsiteX1" fmla="*/ 3543300 w 3543300"/>
              <a:gd name="connsiteY1" fmla="*/ 168874 h 1229324"/>
              <a:gd name="connsiteX0" fmla="*/ 0 w 3543300"/>
              <a:gd name="connsiteY0" fmla="*/ 1060473 h 1060473"/>
              <a:gd name="connsiteX1" fmla="*/ 3543300 w 3543300"/>
              <a:gd name="connsiteY1" fmla="*/ 23 h 1060473"/>
              <a:gd name="connsiteX0" fmla="*/ 0 w 3302000"/>
              <a:gd name="connsiteY0" fmla="*/ 759768 h 759768"/>
              <a:gd name="connsiteX1" fmla="*/ 3302000 w 3302000"/>
              <a:gd name="connsiteY1" fmla="*/ 67618 h 759768"/>
              <a:gd name="connsiteX0" fmla="*/ 0 w 3302000"/>
              <a:gd name="connsiteY0" fmla="*/ 695207 h 695207"/>
              <a:gd name="connsiteX1" fmla="*/ 3302000 w 3302000"/>
              <a:gd name="connsiteY1" fmla="*/ 3057 h 695207"/>
            </a:gdLst>
            <a:ahLst/>
            <a:cxnLst>
              <a:cxn ang="0">
                <a:pos x="connsiteX0" y="connsiteY0"/>
              </a:cxn>
              <a:cxn ang="0">
                <a:pos x="connsiteX1" y="connsiteY1"/>
              </a:cxn>
            </a:cxnLst>
            <a:rect l="l" t="t" r="r" b="b"/>
            <a:pathLst>
              <a:path w="3302000" h="695207">
                <a:moveTo>
                  <a:pt x="0" y="695207"/>
                </a:moveTo>
                <a:cubicBezTo>
                  <a:pt x="861483" y="-85843"/>
                  <a:pt x="2269067" y="3057"/>
                  <a:pt x="3302000" y="3057"/>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Freeform: Shape 17">
            <a:extLst>
              <a:ext uri="{FF2B5EF4-FFF2-40B4-BE49-F238E27FC236}">
                <a16:creationId xmlns:a16="http://schemas.microsoft.com/office/drawing/2014/main" id="{8E4DA0E2-49E5-46F1-86B4-D5D8C3EF0EA4}"/>
              </a:ext>
            </a:extLst>
          </p:cNvPr>
          <p:cNvSpPr/>
          <p:nvPr/>
        </p:nvSpPr>
        <p:spPr>
          <a:xfrm>
            <a:off x="932836" y="4625013"/>
            <a:ext cx="1174750" cy="362292"/>
          </a:xfrm>
          <a:custGeom>
            <a:avLst/>
            <a:gdLst>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0100"/>
              <a:gd name="connsiteY0" fmla="*/ 2927350 h 2927350"/>
              <a:gd name="connsiteX1" fmla="*/ 7150100 w 7150100"/>
              <a:gd name="connsiteY1" fmla="*/ 0 h 2927350"/>
              <a:gd name="connsiteX0" fmla="*/ 0 w 7150100"/>
              <a:gd name="connsiteY0" fmla="*/ 2927350 h 2927350"/>
              <a:gd name="connsiteX1" fmla="*/ 7150100 w 7150100"/>
              <a:gd name="connsiteY1" fmla="*/ 0 h 2927350"/>
              <a:gd name="connsiteX0" fmla="*/ 0 w 7137400"/>
              <a:gd name="connsiteY0" fmla="*/ 2197100 h 2197100"/>
              <a:gd name="connsiteX1" fmla="*/ 7137400 w 7137400"/>
              <a:gd name="connsiteY1" fmla="*/ 0 h 2197100"/>
              <a:gd name="connsiteX0" fmla="*/ 0 w 7137400"/>
              <a:gd name="connsiteY0" fmla="*/ 2197100 h 2197100"/>
              <a:gd name="connsiteX1" fmla="*/ 7137400 w 7137400"/>
              <a:gd name="connsiteY1" fmla="*/ 0 h 2197100"/>
              <a:gd name="connsiteX0" fmla="*/ 0 w 7137400"/>
              <a:gd name="connsiteY0" fmla="*/ 1905000 h 1905000"/>
              <a:gd name="connsiteX1" fmla="*/ 7137400 w 7137400"/>
              <a:gd name="connsiteY1" fmla="*/ 0 h 1905000"/>
              <a:gd name="connsiteX0" fmla="*/ 0 w 7137400"/>
              <a:gd name="connsiteY0" fmla="*/ 1905000 h 1905000"/>
              <a:gd name="connsiteX1" fmla="*/ 7137400 w 7137400"/>
              <a:gd name="connsiteY1" fmla="*/ 0 h 1905000"/>
              <a:gd name="connsiteX0" fmla="*/ 0 w 7137400"/>
              <a:gd name="connsiteY0" fmla="*/ 1905000 h 1905000"/>
              <a:gd name="connsiteX1" fmla="*/ 7137400 w 7137400"/>
              <a:gd name="connsiteY1" fmla="*/ 0 h 1905000"/>
              <a:gd name="connsiteX0" fmla="*/ 0 w 7118350"/>
              <a:gd name="connsiteY0" fmla="*/ 1477732 h 1477732"/>
              <a:gd name="connsiteX1" fmla="*/ 7118350 w 7118350"/>
              <a:gd name="connsiteY1" fmla="*/ 4532 h 1477732"/>
              <a:gd name="connsiteX0" fmla="*/ 0 w 7118350"/>
              <a:gd name="connsiteY0" fmla="*/ 1473200 h 1473200"/>
              <a:gd name="connsiteX1" fmla="*/ 7118350 w 7118350"/>
              <a:gd name="connsiteY1" fmla="*/ 0 h 1473200"/>
              <a:gd name="connsiteX0" fmla="*/ 0 w 3543300"/>
              <a:gd name="connsiteY0" fmla="*/ 1193956 h 1193956"/>
              <a:gd name="connsiteX1" fmla="*/ 3543300 w 3543300"/>
              <a:gd name="connsiteY1" fmla="*/ 133506 h 1193956"/>
              <a:gd name="connsiteX0" fmla="*/ 0 w 3543300"/>
              <a:gd name="connsiteY0" fmla="*/ 1229324 h 1229324"/>
              <a:gd name="connsiteX1" fmla="*/ 3543300 w 3543300"/>
              <a:gd name="connsiteY1" fmla="*/ 168874 h 1229324"/>
              <a:gd name="connsiteX0" fmla="*/ 0 w 3543300"/>
              <a:gd name="connsiteY0" fmla="*/ 1229324 h 1229324"/>
              <a:gd name="connsiteX1" fmla="*/ 3543300 w 3543300"/>
              <a:gd name="connsiteY1" fmla="*/ 168874 h 1229324"/>
              <a:gd name="connsiteX0" fmla="*/ 0 w 3543300"/>
              <a:gd name="connsiteY0" fmla="*/ 1060473 h 1060473"/>
              <a:gd name="connsiteX1" fmla="*/ 3543300 w 3543300"/>
              <a:gd name="connsiteY1" fmla="*/ 23 h 1060473"/>
              <a:gd name="connsiteX0" fmla="*/ 0 w 3302000"/>
              <a:gd name="connsiteY0" fmla="*/ 759768 h 759768"/>
              <a:gd name="connsiteX1" fmla="*/ 3302000 w 3302000"/>
              <a:gd name="connsiteY1" fmla="*/ 67618 h 759768"/>
              <a:gd name="connsiteX0" fmla="*/ 0 w 3302000"/>
              <a:gd name="connsiteY0" fmla="*/ 695207 h 695207"/>
              <a:gd name="connsiteX1" fmla="*/ 3302000 w 3302000"/>
              <a:gd name="connsiteY1" fmla="*/ 3057 h 695207"/>
              <a:gd name="connsiteX0" fmla="*/ 0 w 1174750"/>
              <a:gd name="connsiteY0" fmla="*/ 474252 h 474252"/>
              <a:gd name="connsiteX1" fmla="*/ 1174750 w 1174750"/>
              <a:gd name="connsiteY1" fmla="*/ 112302 h 474252"/>
              <a:gd name="connsiteX0" fmla="*/ 0 w 1174750"/>
              <a:gd name="connsiteY0" fmla="*/ 474252 h 474252"/>
              <a:gd name="connsiteX1" fmla="*/ 1174750 w 1174750"/>
              <a:gd name="connsiteY1" fmla="*/ 112302 h 474252"/>
              <a:gd name="connsiteX0" fmla="*/ 0 w 1174750"/>
              <a:gd name="connsiteY0" fmla="*/ 362292 h 362292"/>
              <a:gd name="connsiteX1" fmla="*/ 1174750 w 1174750"/>
              <a:gd name="connsiteY1" fmla="*/ 342 h 362292"/>
            </a:gdLst>
            <a:ahLst/>
            <a:cxnLst>
              <a:cxn ang="0">
                <a:pos x="connsiteX0" y="connsiteY0"/>
              </a:cxn>
              <a:cxn ang="0">
                <a:pos x="connsiteX1" y="connsiteY1"/>
              </a:cxn>
            </a:cxnLst>
            <a:rect l="l" t="t" r="r" b="b"/>
            <a:pathLst>
              <a:path w="1174750" h="362292">
                <a:moveTo>
                  <a:pt x="0" y="362292"/>
                </a:moveTo>
                <a:cubicBezTo>
                  <a:pt x="512233" y="-25058"/>
                  <a:pt x="903817" y="342"/>
                  <a:pt x="1174750" y="342"/>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DA75A68-182C-4F1F-A27C-2FFA4CF8D935}"/>
                  </a:ext>
                </a:extLst>
              </p:cNvPr>
              <p:cNvSpPr/>
              <p:nvPr/>
            </p:nvSpPr>
            <p:spPr>
              <a:xfrm>
                <a:off x="4585532" y="3749602"/>
                <a:ext cx="941988" cy="354456"/>
              </a:xfrm>
              <a:prstGeom prst="rect">
                <a:avLst/>
              </a:prstGeom>
              <a:noFill/>
            </p:spPr>
            <p:txBody>
              <a:bodyPr wrap="none">
                <a:spAutoFit/>
              </a:bodyPr>
              <a:lstStyle/>
              <a:p>
                <a:pPr algn="l" rtl="0"/>
                <a14:m>
                  <m:oMathPara xmlns:m="http://schemas.openxmlformats.org/officeDocument/2006/math">
                    <m:oMathParaPr>
                      <m:jc m:val="centerGroup"/>
                    </m:oMathParaPr>
                    <m:oMath xmlns:m="http://schemas.openxmlformats.org/officeDocument/2006/math">
                      <m:sSubSup>
                        <m:sSubSupPr>
                          <m:ctrlPr>
                            <a:rPr lang="en-US" sz="1600" b="1" i="1" dirty="0">
                              <a:solidFill>
                                <a:srgbClr val="000000"/>
                              </a:solidFill>
                              <a:latin typeface="Cambria Math" panose="02040503050406030204" pitchFamily="18" charset="0"/>
                              <a:cs typeface="Times New Roman" panose="02020603050405020304" pitchFamily="18" charset="0"/>
                            </a:rPr>
                          </m:ctrlPr>
                        </m:sSubSupPr>
                        <m:e>
                          <m:r>
                            <a:rPr lang="en-US" sz="1600" b="1" dirty="0">
                              <a:solidFill>
                                <a:srgbClr val="000000"/>
                              </a:solidFill>
                              <a:latin typeface="Cambria Math" panose="02040503050406030204" pitchFamily="18" charset="0"/>
                              <a:cs typeface="Times New Roman" panose="02020603050405020304" pitchFamily="18" charset="0"/>
                            </a:rPr>
                            <m:t>𝐅𝐫</m:t>
                          </m:r>
                        </m:e>
                        <m:sub>
                          <m:r>
                            <a:rPr lang="en-US" sz="1600" b="1" dirty="0">
                              <a:solidFill>
                                <a:srgbClr val="000000"/>
                              </a:solidFill>
                              <a:latin typeface="Cambria Math" panose="02040503050406030204" pitchFamily="18" charset="0"/>
                              <a:cs typeface="Times New Roman" panose="02020603050405020304" pitchFamily="18" charset="0"/>
                            </a:rPr>
                            <m:t>𝟏</m:t>
                          </m:r>
                        </m:sub>
                        <m:sup>
                          <m:r>
                            <a:rPr lang="en-US" sz="1600" b="1" dirty="0">
                              <a:solidFill>
                                <a:srgbClr val="000000"/>
                              </a:solidFill>
                              <a:latin typeface="Cambria Math" panose="02040503050406030204" pitchFamily="18" charset="0"/>
                              <a:cs typeface="Times New Roman" panose="02020603050405020304" pitchFamily="18" charset="0"/>
                            </a:rPr>
                            <m:t>𝟐</m:t>
                          </m:r>
                        </m:sup>
                      </m:sSubSup>
                      <m:r>
                        <a:rPr lang="en-US" sz="1600" b="1" dirty="0">
                          <a:solidFill>
                            <a:srgbClr val="000000"/>
                          </a:solidFill>
                          <a:latin typeface="Cambria Math" panose="02040503050406030204" pitchFamily="18" charset="0"/>
                          <a:cs typeface="Times New Roman" panose="02020603050405020304" pitchFamily="18" charset="0"/>
                        </a:rPr>
                        <m:t>=</m:t>
                      </m:r>
                      <m:r>
                        <a:rPr lang="en-US" sz="1600" b="1" i="1" dirty="0">
                          <a:solidFill>
                            <a:srgbClr val="000000"/>
                          </a:solidFill>
                          <a:latin typeface="Cambria Math" panose="02040503050406030204" pitchFamily="18" charset="0"/>
                          <a:cs typeface="Times New Roman" panose="02020603050405020304" pitchFamily="18" charset="0"/>
                        </a:rPr>
                        <m:t>𝟒</m:t>
                      </m:r>
                    </m:oMath>
                  </m:oMathPara>
                </a14:m>
                <a:endParaRPr lang="en-US" sz="1600" dirty="0"/>
              </a:p>
            </p:txBody>
          </p:sp>
        </mc:Choice>
        <mc:Fallback xmlns="">
          <p:sp>
            <p:nvSpPr>
              <p:cNvPr id="24" name="Rectangle 23">
                <a:extLst>
                  <a:ext uri="{FF2B5EF4-FFF2-40B4-BE49-F238E27FC236}">
                    <a16:creationId xmlns:a16="http://schemas.microsoft.com/office/drawing/2014/main" id="{6DA75A68-182C-4F1F-A27C-2FFA4CF8D935}"/>
                  </a:ext>
                </a:extLst>
              </p:cNvPr>
              <p:cNvSpPr>
                <a:spLocks noRot="1" noChangeAspect="1" noMove="1" noResize="1" noEditPoints="1" noAdjustHandles="1" noChangeArrowheads="1" noChangeShapeType="1" noTextEdit="1"/>
              </p:cNvSpPr>
              <p:nvPr/>
            </p:nvSpPr>
            <p:spPr>
              <a:xfrm>
                <a:off x="4585532" y="3749602"/>
                <a:ext cx="941988" cy="35445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C838B847-A59D-41B7-A3EB-EF4F2AF66472}"/>
                  </a:ext>
                </a:extLst>
              </p:cNvPr>
              <p:cNvSpPr/>
              <p:nvPr/>
            </p:nvSpPr>
            <p:spPr>
              <a:xfrm>
                <a:off x="2216981" y="4462472"/>
                <a:ext cx="941989" cy="354456"/>
              </a:xfrm>
              <a:prstGeom prst="rect">
                <a:avLst/>
              </a:prstGeom>
              <a:noFill/>
            </p:spPr>
            <p:txBody>
              <a:bodyPr wrap="none">
                <a:spAutoFit/>
              </a:bodyPr>
              <a:lstStyle/>
              <a:p>
                <a:pPr algn="l" rtl="0"/>
                <a14:m>
                  <m:oMathPara xmlns:m="http://schemas.openxmlformats.org/officeDocument/2006/math">
                    <m:oMathParaPr>
                      <m:jc m:val="centerGroup"/>
                    </m:oMathParaPr>
                    <m:oMath xmlns:m="http://schemas.openxmlformats.org/officeDocument/2006/math">
                      <m:sSubSup>
                        <m:sSubSupPr>
                          <m:ctrlPr>
                            <a:rPr lang="en-US" sz="1600" b="1" i="1" dirty="0" smtClean="0">
                              <a:solidFill>
                                <a:srgbClr val="000000"/>
                              </a:solidFill>
                              <a:latin typeface="Cambria Math" panose="02040503050406030204" pitchFamily="18" charset="0"/>
                              <a:cs typeface="Times New Roman" panose="02020603050405020304" pitchFamily="18" charset="0"/>
                            </a:rPr>
                          </m:ctrlPr>
                        </m:sSubSupPr>
                        <m:e>
                          <m:r>
                            <a:rPr lang="en-US" sz="1600" b="1" dirty="0">
                              <a:solidFill>
                                <a:srgbClr val="000000"/>
                              </a:solidFill>
                              <a:latin typeface="Cambria Math" panose="02040503050406030204" pitchFamily="18" charset="0"/>
                              <a:cs typeface="Times New Roman" panose="02020603050405020304" pitchFamily="18" charset="0"/>
                            </a:rPr>
                            <m:t>𝐅𝐫</m:t>
                          </m:r>
                        </m:e>
                        <m:sub>
                          <m:r>
                            <a:rPr lang="en-US" sz="1600" b="1" dirty="0">
                              <a:solidFill>
                                <a:srgbClr val="000000"/>
                              </a:solidFill>
                              <a:latin typeface="Cambria Math" panose="02040503050406030204" pitchFamily="18" charset="0"/>
                              <a:cs typeface="Times New Roman" panose="02020603050405020304" pitchFamily="18" charset="0"/>
                            </a:rPr>
                            <m:t>𝟏</m:t>
                          </m:r>
                        </m:sub>
                        <m:sup>
                          <m:r>
                            <a:rPr lang="en-US" sz="1600" b="1" dirty="0">
                              <a:solidFill>
                                <a:srgbClr val="000000"/>
                              </a:solidFill>
                              <a:latin typeface="Cambria Math" panose="02040503050406030204" pitchFamily="18" charset="0"/>
                              <a:cs typeface="Times New Roman" panose="02020603050405020304" pitchFamily="18" charset="0"/>
                            </a:rPr>
                            <m:t>𝟐</m:t>
                          </m:r>
                        </m:sup>
                      </m:sSubSup>
                      <m:r>
                        <a:rPr lang="en-US" sz="1600" b="1" i="1" dirty="0" smtClean="0">
                          <a:solidFill>
                            <a:srgbClr val="000000"/>
                          </a:solidFill>
                          <a:latin typeface="Cambria Math" panose="02040503050406030204" pitchFamily="18" charset="0"/>
                          <a:cs typeface="Times New Roman" panose="02020603050405020304" pitchFamily="18" charset="0"/>
                        </a:rPr>
                        <m:t>=</m:t>
                      </m:r>
                      <m:r>
                        <a:rPr lang="en-US" sz="1600" b="1" i="1" dirty="0" smtClean="0">
                          <a:solidFill>
                            <a:srgbClr val="000000"/>
                          </a:solidFill>
                          <a:latin typeface="Cambria Math" panose="02040503050406030204" pitchFamily="18" charset="0"/>
                          <a:cs typeface="Times New Roman" panose="02020603050405020304" pitchFamily="18" charset="0"/>
                        </a:rPr>
                        <m:t>𝟐</m:t>
                      </m:r>
                    </m:oMath>
                  </m:oMathPara>
                </a14:m>
                <a:endParaRPr lang="en-US" sz="1600" dirty="0"/>
              </a:p>
            </p:txBody>
          </p:sp>
        </mc:Choice>
        <mc:Fallback xmlns="">
          <p:sp>
            <p:nvSpPr>
              <p:cNvPr id="28" name="Rectangle 27">
                <a:extLst>
                  <a:ext uri="{FF2B5EF4-FFF2-40B4-BE49-F238E27FC236}">
                    <a16:creationId xmlns:a16="http://schemas.microsoft.com/office/drawing/2014/main" id="{C838B847-A59D-41B7-A3EB-EF4F2AF66472}"/>
                  </a:ext>
                </a:extLst>
              </p:cNvPr>
              <p:cNvSpPr>
                <a:spLocks noRot="1" noChangeAspect="1" noMove="1" noResize="1" noEditPoints="1" noAdjustHandles="1" noChangeArrowheads="1" noChangeShapeType="1" noTextEdit="1"/>
              </p:cNvSpPr>
              <p:nvPr/>
            </p:nvSpPr>
            <p:spPr>
              <a:xfrm>
                <a:off x="2216981" y="4462472"/>
                <a:ext cx="941989" cy="35445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2FD10E4-477C-441F-AFED-A566D8C29AA8}"/>
                  </a:ext>
                </a:extLst>
              </p:cNvPr>
              <p:cNvSpPr/>
              <p:nvPr/>
            </p:nvSpPr>
            <p:spPr>
              <a:xfrm>
                <a:off x="64891" y="2571227"/>
                <a:ext cx="460662" cy="551754"/>
              </a:xfrm>
              <a:prstGeom prst="rect">
                <a:avLst/>
              </a:prstGeom>
              <a:solidFill>
                <a:schemeClr val="bg1"/>
              </a:solidFill>
            </p:spPr>
            <p:txBody>
              <a:bodyPr wrap="square">
                <a:spAutoFit/>
              </a:bodyPr>
              <a:lstStyle/>
              <a:p>
                <a:pPr algn="l" rtl="0"/>
                <a14:m>
                  <m:oMathPara xmlns:m="http://schemas.openxmlformats.org/officeDocument/2006/math">
                    <m:oMathParaPr>
                      <m:jc m:val="centerGroup"/>
                    </m:oMathParaPr>
                    <m:oMath xmlns:m="http://schemas.openxmlformats.org/officeDocument/2006/math">
                      <m:f>
                        <m:fPr>
                          <m:ctrlPr>
                            <a:rPr lang="en-US" sz="1600" b="1"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1600" b="1" i="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𝐃</m:t>
                          </m:r>
                        </m:num>
                        <m:den>
                          <m:r>
                            <a:rPr lang="en-US" sz="1600" b="1" i="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𝐃𝟏</m:t>
                          </m:r>
                        </m:den>
                      </m:f>
                    </m:oMath>
                  </m:oMathPara>
                </a14:m>
                <a:endParaRPr lang="en-US" sz="1600" dirty="0"/>
              </a:p>
            </p:txBody>
          </p:sp>
        </mc:Choice>
        <mc:Fallback xmlns="">
          <p:sp>
            <p:nvSpPr>
              <p:cNvPr id="30" name="Rectangle 29">
                <a:extLst>
                  <a:ext uri="{FF2B5EF4-FFF2-40B4-BE49-F238E27FC236}">
                    <a16:creationId xmlns:a16="http://schemas.microsoft.com/office/drawing/2014/main" id="{62FD10E4-477C-441F-AFED-A566D8C29AA8}"/>
                  </a:ext>
                </a:extLst>
              </p:cNvPr>
              <p:cNvSpPr>
                <a:spLocks noRot="1" noChangeAspect="1" noMove="1" noResize="1" noEditPoints="1" noAdjustHandles="1" noChangeArrowheads="1" noChangeShapeType="1" noTextEdit="1"/>
              </p:cNvSpPr>
              <p:nvPr/>
            </p:nvSpPr>
            <p:spPr>
              <a:xfrm>
                <a:off x="64891" y="2571227"/>
                <a:ext cx="460662" cy="551754"/>
              </a:xfrm>
              <a:prstGeom prst="rect">
                <a:avLst/>
              </a:prstGeom>
              <a:blipFill>
                <a:blip r:embed="rId5"/>
                <a:stretch>
                  <a:fillRect/>
                </a:stretch>
              </a:blipFill>
            </p:spPr>
            <p:txBody>
              <a:bodyPr/>
              <a:lstStyle/>
              <a:p>
                <a:r>
                  <a:rPr lang="en-US">
                    <a:noFill/>
                  </a:rPr>
                  <a:t> </a:t>
                </a:r>
              </a:p>
            </p:txBody>
          </p:sp>
        </mc:Fallback>
      </mc:AlternateContent>
      <p:pic>
        <p:nvPicPr>
          <p:cNvPr id="31" name="Picture 30">
            <a:extLst>
              <a:ext uri="{FF2B5EF4-FFF2-40B4-BE49-F238E27FC236}">
                <a16:creationId xmlns:a16="http://schemas.microsoft.com/office/drawing/2014/main" id="{71783043-B4A2-40C9-8E5D-F1E473E53B7B}"/>
              </a:ext>
            </a:extLst>
          </p:cNvPr>
          <p:cNvPicPr>
            <a:picLocks noChangeAspect="1"/>
          </p:cNvPicPr>
          <p:nvPr/>
        </p:nvPicPr>
        <p:blipFill rotWithShape="1">
          <a:blip r:embed="rId6"/>
          <a:srcRect b="4702"/>
          <a:stretch/>
        </p:blipFill>
        <p:spPr>
          <a:xfrm>
            <a:off x="1211254" y="359513"/>
            <a:ext cx="3109126" cy="1439374"/>
          </a:xfrm>
          <a:prstGeom prst="rect">
            <a:avLst/>
          </a:prstGeom>
        </p:spPr>
      </p:pic>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17F7B40-EE48-4765-B047-858F9A0B6369}"/>
                  </a:ext>
                </a:extLst>
              </p:cNvPr>
              <p:cNvSpPr/>
              <p:nvPr/>
            </p:nvSpPr>
            <p:spPr>
              <a:xfrm>
                <a:off x="4517117" y="5996949"/>
                <a:ext cx="823434" cy="568874"/>
              </a:xfrm>
              <a:prstGeom prst="rect">
                <a:avLst/>
              </a:prstGeom>
              <a:noFill/>
            </p:spPr>
            <p:txBody>
              <a:bodyPr wrap="square">
                <a:spAutoFit/>
              </a:bodyPr>
              <a:lstStyle/>
              <a:p>
                <a:pPr algn="l" rtl="0"/>
                <a14:m>
                  <m:oMathPara xmlns:m="http://schemas.openxmlformats.org/officeDocument/2006/math">
                    <m:oMathParaPr>
                      <m:jc m:val="centerGroup"/>
                    </m:oMathParaPr>
                    <m:oMath xmlns:m="http://schemas.openxmlformats.org/officeDocument/2006/math">
                      <m:f>
                        <m:fPr>
                          <m:ctrlPr>
                            <a:rPr lang="en-US" b="1"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b="1"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num>
                        <m:den>
                          <m:r>
                            <a:rPr lang="en-US" b="1" i="0"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𝐃</m:t>
                          </m:r>
                          <m:r>
                            <a:rPr lang="en-US" b="1"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𝟏</m:t>
                          </m:r>
                        </m:den>
                      </m:f>
                    </m:oMath>
                  </m:oMathPara>
                </a14:m>
                <a:endParaRPr lang="en-US" dirty="0"/>
              </a:p>
            </p:txBody>
          </p:sp>
        </mc:Choice>
        <mc:Fallback xmlns="">
          <p:sp>
            <p:nvSpPr>
              <p:cNvPr id="32" name="Rectangle 31">
                <a:extLst>
                  <a:ext uri="{FF2B5EF4-FFF2-40B4-BE49-F238E27FC236}">
                    <a16:creationId xmlns:a16="http://schemas.microsoft.com/office/drawing/2014/main" id="{B17F7B40-EE48-4765-B047-858F9A0B6369}"/>
                  </a:ext>
                </a:extLst>
              </p:cNvPr>
              <p:cNvSpPr>
                <a:spLocks noRot="1" noChangeAspect="1" noMove="1" noResize="1" noEditPoints="1" noAdjustHandles="1" noChangeArrowheads="1" noChangeShapeType="1" noTextEdit="1"/>
              </p:cNvSpPr>
              <p:nvPr/>
            </p:nvSpPr>
            <p:spPr>
              <a:xfrm>
                <a:off x="4517117" y="5996949"/>
                <a:ext cx="823434" cy="56887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77C1F416-4FE3-4490-898A-B77D10DC94B7}"/>
                  </a:ext>
                </a:extLst>
              </p:cNvPr>
              <p:cNvSpPr/>
              <p:nvPr/>
            </p:nvSpPr>
            <p:spPr>
              <a:xfrm>
                <a:off x="8176139" y="252604"/>
                <a:ext cx="351547" cy="387157"/>
              </a:xfrm>
              <a:prstGeom prst="rect">
                <a:avLst/>
              </a:prstGeom>
              <a:solidFill>
                <a:schemeClr val="bg1"/>
              </a:solidFill>
            </p:spPr>
            <p:txBody>
              <a:bodyPr wrap="none">
                <a:noAutofit/>
              </a:bodyPr>
              <a:lstStyle/>
              <a:p>
                <a:pPr algn="l" rtl="0"/>
                <a14:m>
                  <m:oMathPara xmlns:m="http://schemas.openxmlformats.org/officeDocument/2006/math">
                    <m:oMathParaPr>
                      <m:jc m:val="centerGroup"/>
                    </m:oMathParaPr>
                    <m:oMath xmlns:m="http://schemas.openxmlformats.org/officeDocument/2006/math">
                      <m:r>
                        <a:rPr lang="en-US" sz="1600" b="1" i="1" dirty="0" smtClean="0">
                          <a:solidFill>
                            <a:srgbClr val="000000"/>
                          </a:solidFill>
                          <a:latin typeface="Cambria Math" panose="02040503050406030204" pitchFamily="18" charset="0"/>
                          <a:cs typeface="Times New Roman" panose="02020603050405020304" pitchFamily="18" charset="0"/>
                        </a:rPr>
                        <m:t>𝟔𝟎</m:t>
                      </m:r>
                    </m:oMath>
                  </m:oMathPara>
                </a14:m>
                <a:endParaRPr lang="en-US" sz="1600" dirty="0"/>
              </a:p>
            </p:txBody>
          </p:sp>
        </mc:Choice>
        <mc:Fallback xmlns="">
          <p:sp>
            <p:nvSpPr>
              <p:cNvPr id="33" name="Rectangle 32">
                <a:extLst>
                  <a:ext uri="{FF2B5EF4-FFF2-40B4-BE49-F238E27FC236}">
                    <a16:creationId xmlns:a16="http://schemas.microsoft.com/office/drawing/2014/main" id="{77C1F416-4FE3-4490-898A-B77D10DC94B7}"/>
                  </a:ext>
                </a:extLst>
              </p:cNvPr>
              <p:cNvSpPr>
                <a:spLocks noRot="1" noChangeAspect="1" noMove="1" noResize="1" noEditPoints="1" noAdjustHandles="1" noChangeArrowheads="1" noChangeShapeType="1" noTextEdit="1"/>
              </p:cNvSpPr>
              <p:nvPr/>
            </p:nvSpPr>
            <p:spPr>
              <a:xfrm>
                <a:off x="8176139" y="252604"/>
                <a:ext cx="351547" cy="387157"/>
              </a:xfrm>
              <a:prstGeom prst="rect">
                <a:avLst/>
              </a:prstGeom>
              <a:blipFill>
                <a:blip r:embed="rId8"/>
                <a:stretch>
                  <a:fillRect r="-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89DA5D24-BA5A-43AC-B143-7EEAB5993739}"/>
                  </a:ext>
                </a:extLst>
              </p:cNvPr>
              <p:cNvSpPr/>
              <p:nvPr/>
            </p:nvSpPr>
            <p:spPr>
              <a:xfrm>
                <a:off x="8176139" y="786277"/>
                <a:ext cx="351547" cy="387157"/>
              </a:xfrm>
              <a:prstGeom prst="rect">
                <a:avLst/>
              </a:prstGeom>
              <a:solidFill>
                <a:schemeClr val="bg1"/>
              </a:solidFill>
            </p:spPr>
            <p:txBody>
              <a:bodyPr wrap="none">
                <a:noAutofit/>
              </a:bodyPr>
              <a:lstStyle/>
              <a:p>
                <a:pPr algn="l" rtl="0"/>
                <a14:m>
                  <m:oMathPara xmlns:m="http://schemas.openxmlformats.org/officeDocument/2006/math">
                    <m:oMathParaPr>
                      <m:jc m:val="centerGroup"/>
                    </m:oMathParaPr>
                    <m:oMath xmlns:m="http://schemas.openxmlformats.org/officeDocument/2006/math">
                      <m:r>
                        <a:rPr lang="en-US" sz="1600" b="1" i="1" dirty="0" smtClean="0">
                          <a:solidFill>
                            <a:srgbClr val="000000"/>
                          </a:solidFill>
                          <a:latin typeface="Cambria Math" panose="02040503050406030204" pitchFamily="18" charset="0"/>
                          <a:cs typeface="Times New Roman" panose="02020603050405020304" pitchFamily="18" charset="0"/>
                        </a:rPr>
                        <m:t>𝟑𝟎</m:t>
                      </m:r>
                    </m:oMath>
                  </m:oMathPara>
                </a14:m>
                <a:endParaRPr lang="en-US" sz="1600" dirty="0"/>
              </a:p>
            </p:txBody>
          </p:sp>
        </mc:Choice>
        <mc:Fallback xmlns="">
          <p:sp>
            <p:nvSpPr>
              <p:cNvPr id="34" name="Rectangle 33">
                <a:extLst>
                  <a:ext uri="{FF2B5EF4-FFF2-40B4-BE49-F238E27FC236}">
                    <a16:creationId xmlns:a16="http://schemas.microsoft.com/office/drawing/2014/main" id="{89DA5D24-BA5A-43AC-B143-7EEAB5993739}"/>
                  </a:ext>
                </a:extLst>
              </p:cNvPr>
              <p:cNvSpPr>
                <a:spLocks noRot="1" noChangeAspect="1" noMove="1" noResize="1" noEditPoints="1" noAdjustHandles="1" noChangeArrowheads="1" noChangeShapeType="1" noTextEdit="1"/>
              </p:cNvSpPr>
              <p:nvPr/>
            </p:nvSpPr>
            <p:spPr>
              <a:xfrm>
                <a:off x="8176139" y="786277"/>
                <a:ext cx="351547" cy="387157"/>
              </a:xfrm>
              <a:prstGeom prst="rect">
                <a:avLst/>
              </a:prstGeom>
              <a:blipFill>
                <a:blip r:embed="rId9"/>
                <a:stretch>
                  <a:fillRect r="-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6636F37-27C7-45A0-B5CA-F37ED8D0A2FF}"/>
                  </a:ext>
                </a:extLst>
              </p:cNvPr>
              <p:cNvSpPr/>
              <p:nvPr/>
            </p:nvSpPr>
            <p:spPr>
              <a:xfrm>
                <a:off x="8176139" y="1497234"/>
                <a:ext cx="351547" cy="387157"/>
              </a:xfrm>
              <a:prstGeom prst="rect">
                <a:avLst/>
              </a:prstGeom>
              <a:solidFill>
                <a:schemeClr val="bg1"/>
              </a:solidFill>
            </p:spPr>
            <p:txBody>
              <a:bodyPr wrap="none">
                <a:noAutofit/>
              </a:bodyPr>
              <a:lstStyle/>
              <a:p>
                <a:pPr algn="l" rtl="0"/>
                <a14:m>
                  <m:oMathPara xmlns:m="http://schemas.openxmlformats.org/officeDocument/2006/math">
                    <m:oMathParaPr>
                      <m:jc m:val="centerGroup"/>
                    </m:oMathParaPr>
                    <m:oMath xmlns:m="http://schemas.openxmlformats.org/officeDocument/2006/math">
                      <m:r>
                        <a:rPr lang="en-US" sz="1600" b="1" i="1" dirty="0" smtClean="0">
                          <a:solidFill>
                            <a:srgbClr val="000000"/>
                          </a:solidFill>
                          <a:latin typeface="Cambria Math" panose="02040503050406030204" pitchFamily="18" charset="0"/>
                          <a:cs typeface="Times New Roman" panose="02020603050405020304" pitchFamily="18" charset="0"/>
                        </a:rPr>
                        <m:t>𝟐𝟎</m:t>
                      </m:r>
                    </m:oMath>
                  </m:oMathPara>
                </a14:m>
                <a:endParaRPr lang="en-US" sz="1600" dirty="0"/>
              </a:p>
            </p:txBody>
          </p:sp>
        </mc:Choice>
        <mc:Fallback xmlns="">
          <p:sp>
            <p:nvSpPr>
              <p:cNvPr id="35" name="Rectangle 34">
                <a:extLst>
                  <a:ext uri="{FF2B5EF4-FFF2-40B4-BE49-F238E27FC236}">
                    <a16:creationId xmlns:a16="http://schemas.microsoft.com/office/drawing/2014/main" id="{86636F37-27C7-45A0-B5CA-F37ED8D0A2FF}"/>
                  </a:ext>
                </a:extLst>
              </p:cNvPr>
              <p:cNvSpPr>
                <a:spLocks noRot="1" noChangeAspect="1" noMove="1" noResize="1" noEditPoints="1" noAdjustHandles="1" noChangeArrowheads="1" noChangeShapeType="1" noTextEdit="1"/>
              </p:cNvSpPr>
              <p:nvPr/>
            </p:nvSpPr>
            <p:spPr>
              <a:xfrm>
                <a:off x="8176139" y="1497234"/>
                <a:ext cx="351547" cy="387157"/>
              </a:xfrm>
              <a:prstGeom prst="rect">
                <a:avLst/>
              </a:prstGeom>
              <a:blipFill>
                <a:blip r:embed="rId10"/>
                <a:stretch>
                  <a:fillRect r="-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42F91CF6-9B45-4545-9672-5A529D9453D9}"/>
                  </a:ext>
                </a:extLst>
              </p:cNvPr>
              <p:cNvSpPr/>
              <p:nvPr/>
            </p:nvSpPr>
            <p:spPr>
              <a:xfrm>
                <a:off x="8176139" y="1872287"/>
                <a:ext cx="351547" cy="387157"/>
              </a:xfrm>
              <a:prstGeom prst="rect">
                <a:avLst/>
              </a:prstGeom>
              <a:solidFill>
                <a:schemeClr val="bg1"/>
              </a:solidFill>
            </p:spPr>
            <p:txBody>
              <a:bodyPr wrap="none">
                <a:noAutofit/>
              </a:bodyPr>
              <a:lstStyle/>
              <a:p>
                <a:pPr algn="l" rtl="0"/>
                <a14:m>
                  <m:oMathPara xmlns:m="http://schemas.openxmlformats.org/officeDocument/2006/math">
                    <m:oMathParaPr>
                      <m:jc m:val="centerGroup"/>
                    </m:oMathParaPr>
                    <m:oMath xmlns:m="http://schemas.openxmlformats.org/officeDocument/2006/math">
                      <m:r>
                        <a:rPr lang="en-US" sz="1600" b="1" i="1" dirty="0" smtClean="0">
                          <a:solidFill>
                            <a:srgbClr val="000000"/>
                          </a:solidFill>
                          <a:latin typeface="Cambria Math" panose="02040503050406030204" pitchFamily="18" charset="0"/>
                          <a:cs typeface="Times New Roman" panose="02020603050405020304" pitchFamily="18" charset="0"/>
                        </a:rPr>
                        <m:t>𝟏𝟓</m:t>
                      </m:r>
                    </m:oMath>
                  </m:oMathPara>
                </a14:m>
                <a:endParaRPr lang="en-US" sz="1600" dirty="0"/>
              </a:p>
            </p:txBody>
          </p:sp>
        </mc:Choice>
        <mc:Fallback xmlns="">
          <p:sp>
            <p:nvSpPr>
              <p:cNvPr id="36" name="Rectangle 35">
                <a:extLst>
                  <a:ext uri="{FF2B5EF4-FFF2-40B4-BE49-F238E27FC236}">
                    <a16:creationId xmlns:a16="http://schemas.microsoft.com/office/drawing/2014/main" id="{42F91CF6-9B45-4545-9672-5A529D9453D9}"/>
                  </a:ext>
                </a:extLst>
              </p:cNvPr>
              <p:cNvSpPr>
                <a:spLocks noRot="1" noChangeAspect="1" noMove="1" noResize="1" noEditPoints="1" noAdjustHandles="1" noChangeArrowheads="1" noChangeShapeType="1" noTextEdit="1"/>
              </p:cNvSpPr>
              <p:nvPr/>
            </p:nvSpPr>
            <p:spPr>
              <a:xfrm>
                <a:off x="8176139" y="1872287"/>
                <a:ext cx="351547" cy="387157"/>
              </a:xfrm>
              <a:prstGeom prst="rect">
                <a:avLst/>
              </a:prstGeom>
              <a:blipFill>
                <a:blip r:embed="rId11"/>
                <a:stretch>
                  <a:fillRect r="-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DB21DF1-9534-4F7D-9360-960A9238B1D0}"/>
                  </a:ext>
                </a:extLst>
              </p:cNvPr>
              <p:cNvSpPr/>
              <p:nvPr/>
            </p:nvSpPr>
            <p:spPr>
              <a:xfrm>
                <a:off x="8176139" y="2602195"/>
                <a:ext cx="351547" cy="387157"/>
              </a:xfrm>
              <a:prstGeom prst="rect">
                <a:avLst/>
              </a:prstGeom>
              <a:solidFill>
                <a:schemeClr val="bg1"/>
              </a:solidFill>
            </p:spPr>
            <p:txBody>
              <a:bodyPr wrap="none">
                <a:noAutofit/>
              </a:bodyPr>
              <a:lstStyle/>
              <a:p>
                <a:pPr algn="l" rtl="0"/>
                <a14:m>
                  <m:oMathPara xmlns:m="http://schemas.openxmlformats.org/officeDocument/2006/math">
                    <m:oMathParaPr>
                      <m:jc m:val="centerGroup"/>
                    </m:oMathParaPr>
                    <m:oMath xmlns:m="http://schemas.openxmlformats.org/officeDocument/2006/math">
                      <m:r>
                        <a:rPr lang="en-US" sz="1600" b="1" i="1" dirty="0" smtClean="0">
                          <a:solidFill>
                            <a:srgbClr val="000000"/>
                          </a:solidFill>
                          <a:latin typeface="Cambria Math" panose="02040503050406030204" pitchFamily="18" charset="0"/>
                          <a:cs typeface="Times New Roman" panose="02020603050405020304" pitchFamily="18" charset="0"/>
                        </a:rPr>
                        <m:t>𝟏𝟎</m:t>
                      </m:r>
                    </m:oMath>
                  </m:oMathPara>
                </a14:m>
                <a:endParaRPr lang="en-US" sz="1600" dirty="0"/>
              </a:p>
            </p:txBody>
          </p:sp>
        </mc:Choice>
        <mc:Fallback xmlns="">
          <p:sp>
            <p:nvSpPr>
              <p:cNvPr id="37" name="Rectangle 36">
                <a:extLst>
                  <a:ext uri="{FF2B5EF4-FFF2-40B4-BE49-F238E27FC236}">
                    <a16:creationId xmlns:a16="http://schemas.microsoft.com/office/drawing/2014/main" id="{5DB21DF1-9534-4F7D-9360-960A9238B1D0}"/>
                  </a:ext>
                </a:extLst>
              </p:cNvPr>
              <p:cNvSpPr>
                <a:spLocks noRot="1" noChangeAspect="1" noMove="1" noResize="1" noEditPoints="1" noAdjustHandles="1" noChangeArrowheads="1" noChangeShapeType="1" noTextEdit="1"/>
              </p:cNvSpPr>
              <p:nvPr/>
            </p:nvSpPr>
            <p:spPr>
              <a:xfrm>
                <a:off x="8176139" y="2602195"/>
                <a:ext cx="351547" cy="387157"/>
              </a:xfrm>
              <a:prstGeom prst="rect">
                <a:avLst/>
              </a:prstGeom>
              <a:blipFill>
                <a:blip r:embed="rId12"/>
                <a:stretch>
                  <a:fillRect r="-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EFC768F-9207-45C2-B983-09C03DB08091}"/>
                  </a:ext>
                </a:extLst>
              </p:cNvPr>
              <p:cNvSpPr/>
              <p:nvPr/>
            </p:nvSpPr>
            <p:spPr>
              <a:xfrm>
                <a:off x="8176139" y="2911935"/>
                <a:ext cx="351547" cy="387157"/>
              </a:xfrm>
              <a:prstGeom prst="rect">
                <a:avLst/>
              </a:prstGeom>
              <a:solidFill>
                <a:schemeClr val="bg1"/>
              </a:solidFill>
            </p:spPr>
            <p:txBody>
              <a:bodyPr wrap="none">
                <a:noAutofit/>
              </a:bodyPr>
              <a:lstStyle/>
              <a:p>
                <a:pPr algn="l" rtl="0"/>
                <a14:m>
                  <m:oMathPara xmlns:m="http://schemas.openxmlformats.org/officeDocument/2006/math">
                    <m:oMathParaPr>
                      <m:jc m:val="centerGroup"/>
                    </m:oMathParaPr>
                    <m:oMath xmlns:m="http://schemas.openxmlformats.org/officeDocument/2006/math">
                      <m:r>
                        <a:rPr lang="en-US" sz="1600" b="1" i="1" dirty="0" smtClean="0">
                          <a:solidFill>
                            <a:srgbClr val="000000"/>
                          </a:solidFill>
                          <a:latin typeface="Cambria Math" panose="02040503050406030204" pitchFamily="18" charset="0"/>
                          <a:cs typeface="Times New Roman" panose="02020603050405020304" pitchFamily="18" charset="0"/>
                        </a:rPr>
                        <m:t>𝟖</m:t>
                      </m:r>
                    </m:oMath>
                  </m:oMathPara>
                </a14:m>
                <a:endParaRPr lang="en-US" sz="1600" dirty="0"/>
              </a:p>
            </p:txBody>
          </p:sp>
        </mc:Choice>
        <mc:Fallback xmlns="">
          <p:sp>
            <p:nvSpPr>
              <p:cNvPr id="38" name="Rectangle 37">
                <a:extLst>
                  <a:ext uri="{FF2B5EF4-FFF2-40B4-BE49-F238E27FC236}">
                    <a16:creationId xmlns:a16="http://schemas.microsoft.com/office/drawing/2014/main" id="{BEFC768F-9207-45C2-B983-09C03DB08091}"/>
                  </a:ext>
                </a:extLst>
              </p:cNvPr>
              <p:cNvSpPr>
                <a:spLocks noRot="1" noChangeAspect="1" noMove="1" noResize="1" noEditPoints="1" noAdjustHandles="1" noChangeArrowheads="1" noChangeShapeType="1" noTextEdit="1"/>
              </p:cNvSpPr>
              <p:nvPr/>
            </p:nvSpPr>
            <p:spPr>
              <a:xfrm>
                <a:off x="8176139" y="2911935"/>
                <a:ext cx="351547" cy="38715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E6CB71DE-D366-4002-91CA-13807FC3FEFD}"/>
                  </a:ext>
                </a:extLst>
              </p:cNvPr>
              <p:cNvSpPr/>
              <p:nvPr/>
            </p:nvSpPr>
            <p:spPr>
              <a:xfrm>
                <a:off x="8176139" y="3333354"/>
                <a:ext cx="351547" cy="387157"/>
              </a:xfrm>
              <a:prstGeom prst="rect">
                <a:avLst/>
              </a:prstGeom>
              <a:solidFill>
                <a:schemeClr val="bg1"/>
              </a:solidFill>
            </p:spPr>
            <p:txBody>
              <a:bodyPr wrap="none">
                <a:noAutofit/>
              </a:bodyPr>
              <a:lstStyle/>
              <a:p>
                <a:pPr algn="l" rtl="0"/>
                <a14:m>
                  <m:oMathPara xmlns:m="http://schemas.openxmlformats.org/officeDocument/2006/math">
                    <m:oMathParaPr>
                      <m:jc m:val="centerGroup"/>
                    </m:oMathParaPr>
                    <m:oMath xmlns:m="http://schemas.openxmlformats.org/officeDocument/2006/math">
                      <m:r>
                        <a:rPr lang="en-US" sz="1600" b="1" i="1" dirty="0" smtClean="0">
                          <a:solidFill>
                            <a:srgbClr val="000000"/>
                          </a:solidFill>
                          <a:latin typeface="Cambria Math" panose="02040503050406030204" pitchFamily="18" charset="0"/>
                          <a:cs typeface="Times New Roman" panose="02020603050405020304" pitchFamily="18" charset="0"/>
                        </a:rPr>
                        <m:t>𝟔</m:t>
                      </m:r>
                    </m:oMath>
                  </m:oMathPara>
                </a14:m>
                <a:endParaRPr lang="en-US" sz="1600" dirty="0"/>
              </a:p>
            </p:txBody>
          </p:sp>
        </mc:Choice>
        <mc:Fallback xmlns="">
          <p:sp>
            <p:nvSpPr>
              <p:cNvPr id="39" name="Rectangle 38">
                <a:extLst>
                  <a:ext uri="{FF2B5EF4-FFF2-40B4-BE49-F238E27FC236}">
                    <a16:creationId xmlns:a16="http://schemas.microsoft.com/office/drawing/2014/main" id="{E6CB71DE-D366-4002-91CA-13807FC3FEFD}"/>
                  </a:ext>
                </a:extLst>
              </p:cNvPr>
              <p:cNvSpPr>
                <a:spLocks noRot="1" noChangeAspect="1" noMove="1" noResize="1" noEditPoints="1" noAdjustHandles="1" noChangeArrowheads="1" noChangeShapeType="1" noTextEdit="1"/>
              </p:cNvSpPr>
              <p:nvPr/>
            </p:nvSpPr>
            <p:spPr>
              <a:xfrm>
                <a:off x="8176139" y="3333354"/>
                <a:ext cx="351547" cy="38715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37CA6563-94C8-4574-A7FD-FEB56985B714}"/>
                  </a:ext>
                </a:extLst>
              </p:cNvPr>
              <p:cNvSpPr/>
              <p:nvPr/>
            </p:nvSpPr>
            <p:spPr>
              <a:xfrm>
                <a:off x="8461400" y="1037831"/>
                <a:ext cx="597599" cy="387157"/>
              </a:xfrm>
              <a:prstGeom prst="rect">
                <a:avLst/>
              </a:prstGeom>
              <a:solidFill>
                <a:schemeClr val="bg1"/>
              </a:solidFill>
            </p:spPr>
            <p:txBody>
              <a:bodyPr wrap="none">
                <a:spAutoFit/>
              </a:bodyPr>
              <a:lstStyle/>
              <a:p>
                <a:pPr algn="l" rtl="0"/>
                <a14:m>
                  <m:oMathPara xmlns:m="http://schemas.openxmlformats.org/officeDocument/2006/math">
                    <m:oMathParaPr>
                      <m:jc m:val="centerGroup"/>
                    </m:oMathParaPr>
                    <m:oMath xmlns:m="http://schemas.openxmlformats.org/officeDocument/2006/math">
                      <m:sSubSup>
                        <m:sSubSupPr>
                          <m:ctrlPr>
                            <a:rPr lang="en-US" b="1" i="1" dirty="0" smtClean="0">
                              <a:solidFill>
                                <a:srgbClr val="000000"/>
                              </a:solidFill>
                              <a:latin typeface="Cambria Math" panose="02040503050406030204" pitchFamily="18" charset="0"/>
                              <a:cs typeface="Times New Roman" panose="02020603050405020304" pitchFamily="18" charset="0"/>
                            </a:rPr>
                          </m:ctrlPr>
                        </m:sSubSupPr>
                        <m:e>
                          <m:r>
                            <a:rPr lang="en-US" b="1" dirty="0">
                              <a:solidFill>
                                <a:srgbClr val="000000"/>
                              </a:solidFill>
                              <a:latin typeface="Cambria Math" panose="02040503050406030204" pitchFamily="18" charset="0"/>
                              <a:cs typeface="Times New Roman" panose="02020603050405020304" pitchFamily="18" charset="0"/>
                            </a:rPr>
                            <m:t>𝐅𝐫</m:t>
                          </m:r>
                        </m:e>
                        <m:sub>
                          <m:r>
                            <a:rPr lang="en-US" b="1" dirty="0">
                              <a:solidFill>
                                <a:srgbClr val="000000"/>
                              </a:solidFill>
                              <a:latin typeface="Cambria Math" panose="02040503050406030204" pitchFamily="18" charset="0"/>
                              <a:cs typeface="Times New Roman" panose="02020603050405020304" pitchFamily="18" charset="0"/>
                            </a:rPr>
                            <m:t>𝟏</m:t>
                          </m:r>
                        </m:sub>
                        <m:sup>
                          <m:r>
                            <a:rPr lang="en-US" b="1" dirty="0">
                              <a:solidFill>
                                <a:srgbClr val="000000"/>
                              </a:solidFill>
                              <a:latin typeface="Cambria Math" panose="02040503050406030204" pitchFamily="18" charset="0"/>
                              <a:cs typeface="Times New Roman" panose="02020603050405020304" pitchFamily="18" charset="0"/>
                            </a:rPr>
                            <m:t>𝟐</m:t>
                          </m:r>
                        </m:sup>
                      </m:sSubSup>
                    </m:oMath>
                  </m:oMathPara>
                </a14:m>
                <a:endParaRPr lang="en-US" dirty="0"/>
              </a:p>
            </p:txBody>
          </p:sp>
        </mc:Choice>
        <mc:Fallback xmlns="">
          <p:sp>
            <p:nvSpPr>
              <p:cNvPr id="40" name="Rectangle 39">
                <a:extLst>
                  <a:ext uri="{FF2B5EF4-FFF2-40B4-BE49-F238E27FC236}">
                    <a16:creationId xmlns:a16="http://schemas.microsoft.com/office/drawing/2014/main" id="{37CA6563-94C8-4574-A7FD-FEB56985B714}"/>
                  </a:ext>
                </a:extLst>
              </p:cNvPr>
              <p:cNvSpPr>
                <a:spLocks noRot="1" noChangeAspect="1" noMove="1" noResize="1" noEditPoints="1" noAdjustHandles="1" noChangeArrowheads="1" noChangeShapeType="1" noTextEdit="1"/>
              </p:cNvSpPr>
              <p:nvPr/>
            </p:nvSpPr>
            <p:spPr>
              <a:xfrm>
                <a:off x="8461400" y="1037831"/>
                <a:ext cx="597599" cy="387157"/>
              </a:xfrm>
              <a:prstGeom prst="rect">
                <a:avLst/>
              </a:prstGeom>
              <a:blipFill>
                <a:blip r:embed="rId15"/>
                <a:stretch>
                  <a:fillRect b="-1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633794F5-1C02-4B46-AFF7-EBD48C461672}"/>
                  </a:ext>
                </a:extLst>
              </p:cNvPr>
              <p:cNvSpPr/>
              <p:nvPr/>
            </p:nvSpPr>
            <p:spPr>
              <a:xfrm>
                <a:off x="4476136" y="4111552"/>
                <a:ext cx="941989" cy="354456"/>
              </a:xfrm>
              <a:prstGeom prst="rect">
                <a:avLst/>
              </a:prstGeom>
              <a:noFill/>
            </p:spPr>
            <p:txBody>
              <a:bodyPr wrap="none">
                <a:spAutoFit/>
              </a:bodyPr>
              <a:lstStyle/>
              <a:p>
                <a:pPr algn="l" rtl="0"/>
                <a14:m>
                  <m:oMathPara xmlns:m="http://schemas.openxmlformats.org/officeDocument/2006/math">
                    <m:oMathParaPr>
                      <m:jc m:val="centerGroup"/>
                    </m:oMathParaPr>
                    <m:oMath xmlns:m="http://schemas.openxmlformats.org/officeDocument/2006/math">
                      <m:sSubSup>
                        <m:sSubSupPr>
                          <m:ctrlPr>
                            <a:rPr lang="en-US" sz="1600" b="1" i="1" dirty="0" smtClean="0">
                              <a:solidFill>
                                <a:srgbClr val="000000"/>
                              </a:solidFill>
                              <a:latin typeface="Cambria Math" panose="02040503050406030204" pitchFamily="18" charset="0"/>
                              <a:cs typeface="Times New Roman" panose="02020603050405020304" pitchFamily="18" charset="0"/>
                            </a:rPr>
                          </m:ctrlPr>
                        </m:sSubSupPr>
                        <m:e>
                          <m:r>
                            <a:rPr lang="en-US" sz="1600" b="1" dirty="0">
                              <a:solidFill>
                                <a:srgbClr val="000000"/>
                              </a:solidFill>
                              <a:latin typeface="Cambria Math" panose="02040503050406030204" pitchFamily="18" charset="0"/>
                              <a:cs typeface="Times New Roman" panose="02020603050405020304" pitchFamily="18" charset="0"/>
                            </a:rPr>
                            <m:t>𝐅𝐫</m:t>
                          </m:r>
                        </m:e>
                        <m:sub>
                          <m:r>
                            <a:rPr lang="en-US" sz="1600" b="1" dirty="0">
                              <a:solidFill>
                                <a:srgbClr val="000000"/>
                              </a:solidFill>
                              <a:latin typeface="Cambria Math" panose="02040503050406030204" pitchFamily="18" charset="0"/>
                              <a:cs typeface="Times New Roman" panose="02020603050405020304" pitchFamily="18" charset="0"/>
                            </a:rPr>
                            <m:t>𝟏</m:t>
                          </m:r>
                        </m:sub>
                        <m:sup>
                          <m:r>
                            <a:rPr lang="en-US" sz="1600" b="1" dirty="0">
                              <a:solidFill>
                                <a:srgbClr val="000000"/>
                              </a:solidFill>
                              <a:latin typeface="Cambria Math" panose="02040503050406030204" pitchFamily="18" charset="0"/>
                              <a:cs typeface="Times New Roman" panose="02020603050405020304" pitchFamily="18" charset="0"/>
                            </a:rPr>
                            <m:t>𝟐</m:t>
                          </m:r>
                        </m:sup>
                      </m:sSubSup>
                      <m:r>
                        <a:rPr lang="en-US" sz="1600" b="1" i="1" dirty="0" smtClean="0">
                          <a:solidFill>
                            <a:srgbClr val="000000"/>
                          </a:solidFill>
                          <a:latin typeface="Cambria Math" panose="02040503050406030204" pitchFamily="18" charset="0"/>
                          <a:cs typeface="Times New Roman" panose="02020603050405020304" pitchFamily="18" charset="0"/>
                        </a:rPr>
                        <m:t>=</m:t>
                      </m:r>
                      <m:r>
                        <a:rPr lang="en-US" sz="1600" b="1" i="1" dirty="0" smtClean="0">
                          <a:solidFill>
                            <a:srgbClr val="000000"/>
                          </a:solidFill>
                          <a:latin typeface="Cambria Math" panose="02040503050406030204" pitchFamily="18" charset="0"/>
                          <a:cs typeface="Times New Roman" panose="02020603050405020304" pitchFamily="18" charset="0"/>
                        </a:rPr>
                        <m:t>𝟑</m:t>
                      </m:r>
                    </m:oMath>
                  </m:oMathPara>
                </a14:m>
                <a:endParaRPr lang="en-US" sz="1600" dirty="0"/>
              </a:p>
            </p:txBody>
          </p:sp>
        </mc:Choice>
        <mc:Fallback xmlns="">
          <p:sp>
            <p:nvSpPr>
              <p:cNvPr id="26" name="Rectangle 25">
                <a:extLst>
                  <a:ext uri="{FF2B5EF4-FFF2-40B4-BE49-F238E27FC236}">
                    <a16:creationId xmlns:a16="http://schemas.microsoft.com/office/drawing/2014/main" id="{633794F5-1C02-4B46-AFF7-EBD48C461672}"/>
                  </a:ext>
                </a:extLst>
              </p:cNvPr>
              <p:cNvSpPr>
                <a:spLocks noRot="1" noChangeAspect="1" noMove="1" noResize="1" noEditPoints="1" noAdjustHandles="1" noChangeArrowheads="1" noChangeShapeType="1" noTextEdit="1"/>
              </p:cNvSpPr>
              <p:nvPr/>
            </p:nvSpPr>
            <p:spPr>
              <a:xfrm>
                <a:off x="4476136" y="4111552"/>
                <a:ext cx="941989" cy="354456"/>
              </a:xfrm>
              <a:prstGeom prst="rect">
                <a:avLst/>
              </a:prstGeom>
              <a:blipFill>
                <a:blip r:embed="rId16"/>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09E226D2-FBA7-4BFD-A398-E42FAB91560B}"/>
              </a:ext>
            </a:extLst>
          </p:cNvPr>
          <p:cNvSpPr txBox="1"/>
          <p:nvPr/>
        </p:nvSpPr>
        <p:spPr>
          <a:xfrm>
            <a:off x="4498108" y="6588890"/>
            <a:ext cx="695555" cy="369332"/>
          </a:xfrm>
          <a:prstGeom prst="rect">
            <a:avLst/>
          </a:prstGeom>
          <a:noFill/>
        </p:spPr>
        <p:txBody>
          <a:bodyPr wrap="square" rtlCol="0">
            <a:spAutoFit/>
          </a:bodyPr>
          <a:lstStyle/>
          <a:p>
            <a:pPr algn="l" rtl="0"/>
            <a:r>
              <a:rPr lang="en-US" dirty="0"/>
              <a:t>23</a:t>
            </a:r>
          </a:p>
        </p:txBody>
      </p:sp>
      <p:sp>
        <p:nvSpPr>
          <p:cNvPr id="9" name="Freeform: Shape 8">
            <a:extLst>
              <a:ext uri="{FF2B5EF4-FFF2-40B4-BE49-F238E27FC236}">
                <a16:creationId xmlns:a16="http://schemas.microsoft.com/office/drawing/2014/main" id="{D812A65C-E6B3-4827-8A73-C604C6B78F85}"/>
              </a:ext>
            </a:extLst>
          </p:cNvPr>
          <p:cNvSpPr/>
          <p:nvPr/>
        </p:nvSpPr>
        <p:spPr>
          <a:xfrm>
            <a:off x="904261" y="434353"/>
            <a:ext cx="7175500" cy="4552950"/>
          </a:xfrm>
          <a:custGeom>
            <a:avLst/>
            <a:gdLst>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Lst>
            <a:ahLst/>
            <a:cxnLst>
              <a:cxn ang="0">
                <a:pos x="connsiteX0" y="connsiteY0"/>
              </a:cxn>
              <a:cxn ang="0">
                <a:pos x="connsiteX1" y="connsiteY1"/>
              </a:cxn>
            </a:cxnLst>
            <a:rect l="l" t="t" r="r" b="b"/>
            <a:pathLst>
              <a:path w="7175500" h="4552950">
                <a:moveTo>
                  <a:pt x="0" y="4552950"/>
                </a:moveTo>
                <a:cubicBezTo>
                  <a:pt x="1477433" y="2698750"/>
                  <a:pt x="4320117" y="1441450"/>
                  <a:pt x="7175500"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Freeform: Shape 9">
            <a:extLst>
              <a:ext uri="{FF2B5EF4-FFF2-40B4-BE49-F238E27FC236}">
                <a16:creationId xmlns:a16="http://schemas.microsoft.com/office/drawing/2014/main" id="{58C9A877-0EE6-48BB-83FC-48B911A023F2}"/>
              </a:ext>
            </a:extLst>
          </p:cNvPr>
          <p:cNvSpPr/>
          <p:nvPr/>
        </p:nvSpPr>
        <p:spPr>
          <a:xfrm>
            <a:off x="904261" y="974103"/>
            <a:ext cx="7169150" cy="4013200"/>
          </a:xfrm>
          <a:custGeom>
            <a:avLst/>
            <a:gdLst>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Lst>
            <a:ahLst/>
            <a:cxnLst>
              <a:cxn ang="0">
                <a:pos x="connsiteX0" y="connsiteY0"/>
              </a:cxn>
              <a:cxn ang="0">
                <a:pos x="connsiteX1" y="connsiteY1"/>
              </a:cxn>
            </a:cxnLst>
            <a:rect l="l" t="t" r="r" b="b"/>
            <a:pathLst>
              <a:path w="7169150" h="4013200">
                <a:moveTo>
                  <a:pt x="0" y="4013200"/>
                </a:moveTo>
                <a:cubicBezTo>
                  <a:pt x="1477433" y="2159000"/>
                  <a:pt x="4761442" y="784225"/>
                  <a:pt x="7169150"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Freeform: Shape 10">
            <a:extLst>
              <a:ext uri="{FF2B5EF4-FFF2-40B4-BE49-F238E27FC236}">
                <a16:creationId xmlns:a16="http://schemas.microsoft.com/office/drawing/2014/main" id="{98BD00D1-8EC3-4318-90FD-CC03762FF504}"/>
              </a:ext>
            </a:extLst>
          </p:cNvPr>
          <p:cNvSpPr/>
          <p:nvPr/>
        </p:nvSpPr>
        <p:spPr>
          <a:xfrm>
            <a:off x="913786" y="1698003"/>
            <a:ext cx="7156450" cy="3289300"/>
          </a:xfrm>
          <a:custGeom>
            <a:avLst/>
            <a:gdLst>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Lst>
            <a:ahLst/>
            <a:cxnLst>
              <a:cxn ang="0">
                <a:pos x="connsiteX0" y="connsiteY0"/>
              </a:cxn>
              <a:cxn ang="0">
                <a:pos x="connsiteX1" y="connsiteY1"/>
              </a:cxn>
            </a:cxnLst>
            <a:rect l="l" t="t" r="r" b="b"/>
            <a:pathLst>
              <a:path w="7156450" h="3289300">
                <a:moveTo>
                  <a:pt x="0" y="3289300"/>
                </a:moveTo>
                <a:cubicBezTo>
                  <a:pt x="1477433" y="1435100"/>
                  <a:pt x="4102338" y="616145"/>
                  <a:pt x="7156450"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reeform: Shape 11">
            <a:extLst>
              <a:ext uri="{FF2B5EF4-FFF2-40B4-BE49-F238E27FC236}">
                <a16:creationId xmlns:a16="http://schemas.microsoft.com/office/drawing/2014/main" id="{F3BF25E1-7278-4C00-8C1B-CED8BC63E904}"/>
              </a:ext>
            </a:extLst>
          </p:cNvPr>
          <p:cNvSpPr/>
          <p:nvPr/>
        </p:nvSpPr>
        <p:spPr>
          <a:xfrm>
            <a:off x="919501" y="2059953"/>
            <a:ext cx="7150100" cy="2927350"/>
          </a:xfrm>
          <a:custGeom>
            <a:avLst/>
            <a:gdLst>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0100"/>
              <a:gd name="connsiteY0" fmla="*/ 2927350 h 2927350"/>
              <a:gd name="connsiteX1" fmla="*/ 7150100 w 7150100"/>
              <a:gd name="connsiteY1" fmla="*/ 0 h 2927350"/>
              <a:gd name="connsiteX0" fmla="*/ 0 w 7150100"/>
              <a:gd name="connsiteY0" fmla="*/ 2927350 h 2927350"/>
              <a:gd name="connsiteX1" fmla="*/ 7150100 w 7150100"/>
              <a:gd name="connsiteY1" fmla="*/ 0 h 2927350"/>
              <a:gd name="connsiteX0" fmla="*/ 0 w 7150100"/>
              <a:gd name="connsiteY0" fmla="*/ 2927350 h 2927350"/>
              <a:gd name="connsiteX1" fmla="*/ 7150100 w 7150100"/>
              <a:gd name="connsiteY1" fmla="*/ 0 h 2927350"/>
              <a:gd name="connsiteX0" fmla="*/ 0 w 7150100"/>
              <a:gd name="connsiteY0" fmla="*/ 2927350 h 2927350"/>
              <a:gd name="connsiteX1" fmla="*/ 7150100 w 7150100"/>
              <a:gd name="connsiteY1" fmla="*/ 0 h 2927350"/>
              <a:gd name="connsiteX0" fmla="*/ 0 w 7150100"/>
              <a:gd name="connsiteY0" fmla="*/ 2927350 h 2927350"/>
              <a:gd name="connsiteX1" fmla="*/ 7150100 w 7150100"/>
              <a:gd name="connsiteY1" fmla="*/ 0 h 2927350"/>
            </a:gdLst>
            <a:ahLst/>
            <a:cxnLst>
              <a:cxn ang="0">
                <a:pos x="connsiteX0" y="connsiteY0"/>
              </a:cxn>
              <a:cxn ang="0">
                <a:pos x="connsiteX1" y="connsiteY1"/>
              </a:cxn>
            </a:cxnLst>
            <a:rect l="l" t="t" r="r" b="b"/>
            <a:pathLst>
              <a:path w="7150100" h="2927350">
                <a:moveTo>
                  <a:pt x="0" y="2927350"/>
                </a:moveTo>
                <a:cubicBezTo>
                  <a:pt x="1477433" y="1073150"/>
                  <a:pt x="4151582" y="406011"/>
                  <a:pt x="7150100"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Freeform: Shape 12">
            <a:extLst>
              <a:ext uri="{FF2B5EF4-FFF2-40B4-BE49-F238E27FC236}">
                <a16:creationId xmlns:a16="http://schemas.microsoft.com/office/drawing/2014/main" id="{2AA7B14B-E5CE-4B5D-90F1-39C3EB3F30D6}"/>
              </a:ext>
            </a:extLst>
          </p:cNvPr>
          <p:cNvSpPr/>
          <p:nvPr/>
        </p:nvSpPr>
        <p:spPr>
          <a:xfrm>
            <a:off x="932836" y="2790203"/>
            <a:ext cx="7137400" cy="2197100"/>
          </a:xfrm>
          <a:custGeom>
            <a:avLst/>
            <a:gdLst>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0100"/>
              <a:gd name="connsiteY0" fmla="*/ 2927350 h 2927350"/>
              <a:gd name="connsiteX1" fmla="*/ 7150100 w 7150100"/>
              <a:gd name="connsiteY1" fmla="*/ 0 h 2927350"/>
              <a:gd name="connsiteX0" fmla="*/ 0 w 7150100"/>
              <a:gd name="connsiteY0" fmla="*/ 2927350 h 2927350"/>
              <a:gd name="connsiteX1" fmla="*/ 7150100 w 7150100"/>
              <a:gd name="connsiteY1" fmla="*/ 0 h 2927350"/>
              <a:gd name="connsiteX0" fmla="*/ 0 w 7137400"/>
              <a:gd name="connsiteY0" fmla="*/ 2197100 h 2197100"/>
              <a:gd name="connsiteX1" fmla="*/ 7137400 w 7137400"/>
              <a:gd name="connsiteY1" fmla="*/ 0 h 2197100"/>
              <a:gd name="connsiteX0" fmla="*/ 0 w 7137400"/>
              <a:gd name="connsiteY0" fmla="*/ 2197100 h 2197100"/>
              <a:gd name="connsiteX1" fmla="*/ 7137400 w 7137400"/>
              <a:gd name="connsiteY1" fmla="*/ 0 h 2197100"/>
              <a:gd name="connsiteX0" fmla="*/ 0 w 7137400"/>
              <a:gd name="connsiteY0" fmla="*/ 2197100 h 2197100"/>
              <a:gd name="connsiteX1" fmla="*/ 7137400 w 7137400"/>
              <a:gd name="connsiteY1" fmla="*/ 0 h 2197100"/>
              <a:gd name="connsiteX0" fmla="*/ 0 w 7137400"/>
              <a:gd name="connsiteY0" fmla="*/ 2197100 h 2197100"/>
              <a:gd name="connsiteX1" fmla="*/ 7137400 w 7137400"/>
              <a:gd name="connsiteY1" fmla="*/ 0 h 2197100"/>
            </a:gdLst>
            <a:ahLst/>
            <a:cxnLst>
              <a:cxn ang="0">
                <a:pos x="connsiteX0" y="connsiteY0"/>
              </a:cxn>
              <a:cxn ang="0">
                <a:pos x="connsiteX1" y="connsiteY1"/>
              </a:cxn>
            </a:cxnLst>
            <a:rect l="l" t="t" r="r" b="b"/>
            <a:pathLst>
              <a:path w="7137400" h="2197100">
                <a:moveTo>
                  <a:pt x="0" y="2197100"/>
                </a:moveTo>
                <a:cubicBezTo>
                  <a:pt x="1477433" y="342900"/>
                  <a:pt x="3513278" y="227823"/>
                  <a:pt x="7137400"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Freeform: Shape 13">
            <a:extLst>
              <a:ext uri="{FF2B5EF4-FFF2-40B4-BE49-F238E27FC236}">
                <a16:creationId xmlns:a16="http://schemas.microsoft.com/office/drawing/2014/main" id="{08404382-5A90-4BC3-B66D-E7660CDCD30D}"/>
              </a:ext>
            </a:extLst>
          </p:cNvPr>
          <p:cNvSpPr/>
          <p:nvPr/>
        </p:nvSpPr>
        <p:spPr>
          <a:xfrm>
            <a:off x="946428" y="3082303"/>
            <a:ext cx="7130158" cy="1905000"/>
          </a:xfrm>
          <a:custGeom>
            <a:avLst/>
            <a:gdLst>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75500"/>
              <a:gd name="connsiteY0" fmla="*/ 4552950 h 4552950"/>
              <a:gd name="connsiteX1" fmla="*/ 7175500 w 7175500"/>
              <a:gd name="connsiteY1" fmla="*/ 0 h 4552950"/>
              <a:gd name="connsiteX0" fmla="*/ 0 w 7169150"/>
              <a:gd name="connsiteY0" fmla="*/ 4013200 h 4013200"/>
              <a:gd name="connsiteX1" fmla="*/ 7169150 w 7169150"/>
              <a:gd name="connsiteY1" fmla="*/ 0 h 4013200"/>
              <a:gd name="connsiteX0" fmla="*/ 0 w 7169150"/>
              <a:gd name="connsiteY0" fmla="*/ 4013200 h 4013200"/>
              <a:gd name="connsiteX1" fmla="*/ 7169150 w 7169150"/>
              <a:gd name="connsiteY1" fmla="*/ 0 h 40132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6450"/>
              <a:gd name="connsiteY0" fmla="*/ 3289300 h 3289300"/>
              <a:gd name="connsiteX1" fmla="*/ 7156450 w 7156450"/>
              <a:gd name="connsiteY1" fmla="*/ 0 h 3289300"/>
              <a:gd name="connsiteX0" fmla="*/ 0 w 7150100"/>
              <a:gd name="connsiteY0" fmla="*/ 2927350 h 2927350"/>
              <a:gd name="connsiteX1" fmla="*/ 7150100 w 7150100"/>
              <a:gd name="connsiteY1" fmla="*/ 0 h 2927350"/>
              <a:gd name="connsiteX0" fmla="*/ 0 w 7150100"/>
              <a:gd name="connsiteY0" fmla="*/ 2927350 h 2927350"/>
              <a:gd name="connsiteX1" fmla="*/ 7150100 w 7150100"/>
              <a:gd name="connsiteY1" fmla="*/ 0 h 2927350"/>
              <a:gd name="connsiteX0" fmla="*/ 0 w 7137400"/>
              <a:gd name="connsiteY0" fmla="*/ 2197100 h 2197100"/>
              <a:gd name="connsiteX1" fmla="*/ 7137400 w 7137400"/>
              <a:gd name="connsiteY1" fmla="*/ 0 h 2197100"/>
              <a:gd name="connsiteX0" fmla="*/ 0 w 7137400"/>
              <a:gd name="connsiteY0" fmla="*/ 2197100 h 2197100"/>
              <a:gd name="connsiteX1" fmla="*/ 7137400 w 7137400"/>
              <a:gd name="connsiteY1" fmla="*/ 0 h 2197100"/>
              <a:gd name="connsiteX0" fmla="*/ 0 w 7137400"/>
              <a:gd name="connsiteY0" fmla="*/ 1905000 h 1905000"/>
              <a:gd name="connsiteX1" fmla="*/ 7137400 w 7137400"/>
              <a:gd name="connsiteY1" fmla="*/ 0 h 1905000"/>
              <a:gd name="connsiteX0" fmla="*/ 0 w 7137400"/>
              <a:gd name="connsiteY0" fmla="*/ 1905000 h 1905000"/>
              <a:gd name="connsiteX1" fmla="*/ 7137400 w 7137400"/>
              <a:gd name="connsiteY1" fmla="*/ 0 h 1905000"/>
              <a:gd name="connsiteX0" fmla="*/ 0 w 7137400"/>
              <a:gd name="connsiteY0" fmla="*/ 1905000 h 1905000"/>
              <a:gd name="connsiteX1" fmla="*/ 7137400 w 7137400"/>
              <a:gd name="connsiteY1" fmla="*/ 0 h 1905000"/>
              <a:gd name="connsiteX0" fmla="*/ 0 w 7137400"/>
              <a:gd name="connsiteY0" fmla="*/ 1905000 h 1905000"/>
              <a:gd name="connsiteX1" fmla="*/ 7137400 w 7137400"/>
              <a:gd name="connsiteY1" fmla="*/ 0 h 1905000"/>
              <a:gd name="connsiteX0" fmla="*/ 0 w 7137400"/>
              <a:gd name="connsiteY0" fmla="*/ 1905000 h 1905000"/>
              <a:gd name="connsiteX1" fmla="*/ 7137400 w 7137400"/>
              <a:gd name="connsiteY1" fmla="*/ 0 h 1905000"/>
            </a:gdLst>
            <a:ahLst/>
            <a:cxnLst>
              <a:cxn ang="0">
                <a:pos x="connsiteX0" y="connsiteY0"/>
              </a:cxn>
              <a:cxn ang="0">
                <a:pos x="connsiteX1" y="connsiteY1"/>
              </a:cxn>
            </a:cxnLst>
            <a:rect l="l" t="t" r="r" b="b"/>
            <a:pathLst>
              <a:path w="7137400" h="1905000">
                <a:moveTo>
                  <a:pt x="0" y="1905000"/>
                </a:moveTo>
                <a:cubicBezTo>
                  <a:pt x="1477433" y="50800"/>
                  <a:pt x="3873544" y="147475"/>
                  <a:pt x="7137400"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Freeform: Shape 1">
            <a:extLst>
              <a:ext uri="{FF2B5EF4-FFF2-40B4-BE49-F238E27FC236}">
                <a16:creationId xmlns:a16="http://schemas.microsoft.com/office/drawing/2014/main" id="{3755AB0C-460A-4E22-938A-8522705F62C6}"/>
              </a:ext>
            </a:extLst>
          </p:cNvPr>
          <p:cNvSpPr/>
          <p:nvPr/>
        </p:nvSpPr>
        <p:spPr>
          <a:xfrm>
            <a:off x="939186" y="3497344"/>
            <a:ext cx="7130158" cy="1508289"/>
          </a:xfrm>
          <a:custGeom>
            <a:avLst/>
            <a:gdLst>
              <a:gd name="connsiteX0" fmla="*/ 0 w 7192652"/>
              <a:gd name="connsiteY0" fmla="*/ 1508289 h 1508289"/>
              <a:gd name="connsiteX1" fmla="*/ 7192652 w 7192652"/>
              <a:gd name="connsiteY1" fmla="*/ 0 h 1508289"/>
              <a:gd name="connsiteX0" fmla="*/ 0 w 7192652"/>
              <a:gd name="connsiteY0" fmla="*/ 1508591 h 1508591"/>
              <a:gd name="connsiteX1" fmla="*/ 7192652 w 7192652"/>
              <a:gd name="connsiteY1" fmla="*/ 302 h 1508591"/>
              <a:gd name="connsiteX0" fmla="*/ 0 w 7192652"/>
              <a:gd name="connsiteY0" fmla="*/ 1511405 h 1511405"/>
              <a:gd name="connsiteX1" fmla="*/ 7192652 w 7192652"/>
              <a:gd name="connsiteY1" fmla="*/ 3116 h 1511405"/>
              <a:gd name="connsiteX0" fmla="*/ 0 w 7192652"/>
              <a:gd name="connsiteY0" fmla="*/ 1511405 h 1511405"/>
              <a:gd name="connsiteX1" fmla="*/ 7192652 w 7192652"/>
              <a:gd name="connsiteY1" fmla="*/ 3116 h 1511405"/>
              <a:gd name="connsiteX0" fmla="*/ 0 w 7192652"/>
              <a:gd name="connsiteY0" fmla="*/ 1511405 h 1511405"/>
              <a:gd name="connsiteX1" fmla="*/ 7192652 w 7192652"/>
              <a:gd name="connsiteY1" fmla="*/ 3116 h 1511405"/>
              <a:gd name="connsiteX0" fmla="*/ 0 w 7192652"/>
              <a:gd name="connsiteY0" fmla="*/ 1508289 h 1508289"/>
              <a:gd name="connsiteX1" fmla="*/ 7192652 w 7192652"/>
              <a:gd name="connsiteY1" fmla="*/ 0 h 1508289"/>
            </a:gdLst>
            <a:ahLst/>
            <a:cxnLst>
              <a:cxn ang="0">
                <a:pos x="connsiteX0" y="connsiteY0"/>
              </a:cxn>
              <a:cxn ang="0">
                <a:pos x="connsiteX1" y="connsiteY1"/>
              </a:cxn>
            </a:cxnLst>
            <a:rect l="l" t="t" r="r" b="b"/>
            <a:pathLst>
              <a:path w="7192652" h="1508289">
                <a:moveTo>
                  <a:pt x="0" y="1508289"/>
                </a:moveTo>
                <a:cubicBezTo>
                  <a:pt x="1123361" y="-1"/>
                  <a:pt x="4113230" y="18853"/>
                  <a:pt x="7192652"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3852629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01D8C8D-51E6-41B5-B6E6-42BB8F650E3A}"/>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9" name="Straight Connector 8">
            <a:extLst>
              <a:ext uri="{FF2B5EF4-FFF2-40B4-BE49-F238E27FC236}">
                <a16:creationId xmlns:a16="http://schemas.microsoft.com/office/drawing/2014/main" id="{F88F5502-37BD-4545-9469-422E7C31191F}"/>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CF79115-90FB-4C40-8C4A-AD7605C0EE9C}"/>
              </a:ext>
            </a:extLst>
          </p:cNvPr>
          <p:cNvPicPr>
            <a:picLocks noChangeAspect="1"/>
          </p:cNvPicPr>
          <p:nvPr/>
        </p:nvPicPr>
        <p:blipFill>
          <a:blip r:embed="rId2"/>
          <a:stretch>
            <a:fillRect/>
          </a:stretch>
        </p:blipFill>
        <p:spPr>
          <a:xfrm rot="16200000">
            <a:off x="1275619" y="-915350"/>
            <a:ext cx="6592761" cy="8994709"/>
          </a:xfrm>
          <a:prstGeom prst="rect">
            <a:avLst/>
          </a:prstGeom>
        </p:spPr>
      </p:pic>
    </p:spTree>
    <p:extLst>
      <p:ext uri="{BB962C8B-B14F-4D97-AF65-F5344CB8AC3E}">
        <p14:creationId xmlns:p14="http://schemas.microsoft.com/office/powerpoint/2010/main" val="281544659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408A88AD-2DC8-4C24-82DC-402C119E2735}"/>
              </a:ext>
            </a:extLst>
          </p:cNvPr>
          <p:cNvSpPr txBox="1"/>
          <p:nvPr/>
        </p:nvSpPr>
        <p:spPr>
          <a:xfrm>
            <a:off x="4498108" y="6588890"/>
            <a:ext cx="695555" cy="369332"/>
          </a:xfrm>
          <a:prstGeom prst="rect">
            <a:avLst/>
          </a:prstGeom>
          <a:noFill/>
        </p:spPr>
        <p:txBody>
          <a:bodyPr wrap="square" rtlCol="0">
            <a:spAutoFit/>
          </a:bodyPr>
          <a:lstStyle/>
          <a:p>
            <a:pPr algn="l" rtl="0"/>
            <a:r>
              <a:rPr lang="en-US" dirty="0"/>
              <a:t>24</a:t>
            </a:r>
          </a:p>
        </p:txBody>
      </p:sp>
      <p:pic>
        <p:nvPicPr>
          <p:cNvPr id="50" name="Picture 49">
            <a:extLst>
              <a:ext uri="{FF2B5EF4-FFF2-40B4-BE49-F238E27FC236}">
                <a16:creationId xmlns:a16="http://schemas.microsoft.com/office/drawing/2014/main" id="{43160453-4683-4DA9-969F-D4EA629ABC9B}"/>
              </a:ext>
            </a:extLst>
          </p:cNvPr>
          <p:cNvPicPr>
            <a:picLocks noChangeAspect="1"/>
          </p:cNvPicPr>
          <p:nvPr/>
        </p:nvPicPr>
        <p:blipFill>
          <a:blip r:embed="rId2"/>
          <a:stretch>
            <a:fillRect/>
          </a:stretch>
        </p:blipFill>
        <p:spPr>
          <a:xfrm rot="16200000">
            <a:off x="1149157" y="-1275093"/>
            <a:ext cx="6793065" cy="9230526"/>
          </a:xfrm>
          <a:prstGeom prst="rect">
            <a:avLst/>
          </a:prstGeom>
        </p:spPr>
      </p:pic>
    </p:spTree>
    <p:extLst>
      <p:ext uri="{BB962C8B-B14F-4D97-AF65-F5344CB8AC3E}">
        <p14:creationId xmlns:p14="http://schemas.microsoft.com/office/powerpoint/2010/main" val="213903181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FDB1A3F-DA95-401C-B31E-501119CAD34C}"/>
              </a:ext>
            </a:extLst>
          </p:cNvPr>
          <p:cNvSpPr/>
          <p:nvPr/>
        </p:nvSpPr>
        <p:spPr>
          <a:xfrm>
            <a:off x="197484" y="384970"/>
            <a:ext cx="7817511"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Uplift Pressure Under The Hydraulic Structure </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81F4963-8584-4018-9D5B-2F54810814F0}"/>
                  </a:ext>
                </a:extLst>
              </p:cNvPr>
              <p:cNvSpPr txBox="1"/>
              <p:nvPr/>
            </p:nvSpPr>
            <p:spPr>
              <a:xfrm>
                <a:off x="2446708" y="1123801"/>
                <a:ext cx="3990866" cy="822960"/>
              </a:xfrm>
              <a:prstGeom prst="rect">
                <a:avLst/>
              </a:prstGeom>
              <a:noFill/>
              <a:ln>
                <a:solidFill>
                  <a:schemeClr val="tx1"/>
                </a:solidFill>
              </a:ln>
            </p:spPr>
            <p:txBody>
              <a:bodyPr wrap="none" lIns="0" tIns="0" rIns="0" bIns="0" rtlCol="0" anchor="ctr">
                <a:noAutofit/>
              </a:bodyPr>
              <a:lstStyle/>
              <a:p>
                <a:pPr lvl="1" algn="l" rtl="0"/>
                <a14:m>
                  <m:oMathPara xmlns:m="http://schemas.openxmlformats.org/officeDocument/2006/math">
                    <m:oMathParaPr>
                      <m:jc m:val="centerGroup"/>
                    </m:oMathParaPr>
                    <m:oMath xmlns:m="http://schemas.openxmlformats.org/officeDocument/2006/math">
                      <m:r>
                        <m:rPr>
                          <m:nor/>
                        </m:rPr>
                        <a:rPr lang="en-US" b="1" dirty="0" smtClean="0">
                          <a:latin typeface="Cambria Math" panose="02040503050406030204" pitchFamily="18" charset="0"/>
                        </a:rPr>
                        <m:t>Uplift</m:t>
                      </m:r>
                      <m:r>
                        <m:rPr>
                          <m:nor/>
                        </m:rPr>
                        <a:rPr lang="en-US" b="1" dirty="0" smtClean="0">
                          <a:latin typeface="Cambria Math" panose="02040503050406030204" pitchFamily="18" charset="0"/>
                        </a:rPr>
                        <m:t> </m:t>
                      </m:r>
                      <m:r>
                        <m:rPr>
                          <m:nor/>
                        </m:rPr>
                        <a:rPr lang="en-US" b="1" dirty="0" smtClean="0">
                          <a:latin typeface="Cambria Math" panose="02040503050406030204" pitchFamily="18" charset="0"/>
                        </a:rPr>
                        <m:t>Pressure</m:t>
                      </m:r>
                      <m:r>
                        <a:rPr lang="en-US" b="1" i="0" dirty="0">
                          <a:latin typeface="Cambria Math" panose="02040503050406030204" pitchFamily="18" charset="0"/>
                        </a:rPr>
                        <m:t> </m:t>
                      </m:r>
                      <m:r>
                        <a:rPr lang="en-US" b="1" i="0" dirty="0" smtClean="0">
                          <a:latin typeface="Cambria Math" panose="02040503050406030204" pitchFamily="18" charset="0"/>
                        </a:rPr>
                        <m:t>(</m:t>
                      </m:r>
                      <m:r>
                        <a:rPr lang="en-US" b="1" i="0">
                          <a:latin typeface="Cambria Math" panose="02040503050406030204" pitchFamily="18" charset="0"/>
                        </a:rPr>
                        <m:t>𝐔𝐢</m:t>
                      </m:r>
                      <m:r>
                        <a:rPr lang="en-US" b="1" i="0" smtClean="0">
                          <a:latin typeface="Cambria Math" panose="02040503050406030204" pitchFamily="18" charset="0"/>
                        </a:rPr>
                        <m:t>)</m:t>
                      </m:r>
                      <m:r>
                        <a:rPr lang="en-US" b="1" i="0">
                          <a:latin typeface="Cambria Math" panose="02040503050406030204" pitchFamily="18" charset="0"/>
                        </a:rPr>
                        <m:t>=</m:t>
                      </m:r>
                      <m:r>
                        <a:rPr lang="en-US" b="1" i="0">
                          <a:latin typeface="Cambria Math" panose="02040503050406030204" pitchFamily="18" charset="0"/>
                          <a:ea typeface="Cambria Math" panose="02040503050406030204" pitchFamily="18" charset="0"/>
                        </a:rPr>
                        <m:t>𝛟</m:t>
                      </m:r>
                      <m:r>
                        <a:rPr lang="en-US" b="1" i="0">
                          <a:latin typeface="Cambria Math" panose="02040503050406030204" pitchFamily="18" charset="0"/>
                        </a:rPr>
                        <m:t>𝐢</m:t>
                      </m:r>
                      <m:r>
                        <a:rPr lang="en-US" b="1" i="0">
                          <a:latin typeface="Cambria Math" panose="02040503050406030204" pitchFamily="18" charset="0"/>
                        </a:rPr>
                        <m:t>  ∆</m:t>
                      </m:r>
                      <m:r>
                        <a:rPr lang="en-US" b="1" i="0">
                          <a:latin typeface="Cambria Math" panose="02040503050406030204" pitchFamily="18" charset="0"/>
                        </a:rPr>
                        <m:t>𝐇</m:t>
                      </m:r>
                    </m:oMath>
                  </m:oMathPara>
                </a14:m>
                <a:endParaRPr lang="en-US" b="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981F4963-8584-4018-9D5B-2F54810814F0}"/>
                  </a:ext>
                </a:extLst>
              </p:cNvPr>
              <p:cNvSpPr txBox="1">
                <a:spLocks noRot="1" noChangeAspect="1" noMove="1" noResize="1" noEditPoints="1" noAdjustHandles="1" noChangeArrowheads="1" noChangeShapeType="1" noTextEdit="1"/>
              </p:cNvSpPr>
              <p:nvPr/>
            </p:nvSpPr>
            <p:spPr>
              <a:xfrm>
                <a:off x="2446708" y="1123801"/>
                <a:ext cx="3990866" cy="822960"/>
              </a:xfrm>
              <a:prstGeom prst="rect">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BE1260D-E207-4A51-9ACF-4516037D5D92}"/>
                  </a:ext>
                </a:extLst>
              </p:cNvPr>
              <p:cNvSpPr txBox="1"/>
              <p:nvPr/>
            </p:nvSpPr>
            <p:spPr>
              <a:xfrm>
                <a:off x="281460" y="2192330"/>
                <a:ext cx="8569804" cy="2492990"/>
              </a:xfrm>
              <a:prstGeom prst="rect">
                <a:avLst/>
              </a:prstGeom>
              <a:noFill/>
            </p:spPr>
            <p:txBody>
              <a:bodyPr wrap="square" lIns="0" tIns="0" rIns="0" bIns="0" rtlCol="0">
                <a:spAutoFit/>
              </a:bodyPr>
              <a:lstStyle/>
              <a:p>
                <a:pPr marL="285750" indent="-285750" algn="l" rtl="0">
                  <a:buFont typeface="Wingdings" panose="05000000000000000000" pitchFamily="2" charset="2"/>
                  <a:buChar char="Ø"/>
                </a:pPr>
                <a14:m>
                  <m:oMath xmlns:m="http://schemas.openxmlformats.org/officeDocument/2006/math">
                    <m:r>
                      <a:rPr lang="en-US" b="1" i="0" u="sng" smtClean="0">
                        <a:latin typeface="Cambria Math" panose="02040503050406030204" pitchFamily="18" charset="0"/>
                        <a:ea typeface="Cambria Math" panose="02040503050406030204" pitchFamily="18" charset="0"/>
                      </a:rPr>
                      <m:t>𝐒𝐓𝐀𝐓𝐈𝐂</m:t>
                    </m:r>
                    <m:r>
                      <a:rPr lang="en-US" b="1" i="0" u="sng" smtClean="0">
                        <a:latin typeface="Cambria Math" panose="02040503050406030204" pitchFamily="18" charset="0"/>
                        <a:ea typeface="Cambria Math" panose="02040503050406030204" pitchFamily="18" charset="0"/>
                      </a:rPr>
                      <m:t> </m:t>
                    </m:r>
                    <m:r>
                      <a:rPr lang="en-US" b="1" i="0" u="sng" smtClean="0">
                        <a:latin typeface="Cambria Math" panose="02040503050406030204" pitchFamily="18" charset="0"/>
                        <a:ea typeface="Cambria Math" panose="02040503050406030204" pitchFamily="18" charset="0"/>
                      </a:rPr>
                      <m:t>𝐂𝐨𝐧𝐝𝐢𝐭𝐢𝐨𝐧</m:t>
                    </m:r>
                    <m:r>
                      <a:rPr lang="en-US" b="1" i="0" u="sng">
                        <a:latin typeface="Cambria Math" panose="02040503050406030204" pitchFamily="18" charset="0"/>
                        <a:ea typeface="Cambria Math" panose="02040503050406030204" pitchFamily="18" charset="0"/>
                      </a:rPr>
                      <m:t> </m:t>
                    </m:r>
                  </m:oMath>
                </a14:m>
                <a:endParaRPr lang="en-US" b="1" u="sng" dirty="0">
                  <a:latin typeface="Cambria Math" panose="02040503050406030204" pitchFamily="18" charset="0"/>
                  <a:ea typeface="Cambria Math" panose="02040503050406030204" pitchFamily="18" charset="0"/>
                </a:endParaRPr>
              </a:p>
              <a:p>
                <a:pPr algn="l" rtl="0"/>
                <a:endParaRPr lang="en-US" b="1" dirty="0">
                  <a:latin typeface="Cambria Math" panose="02040503050406030204" pitchFamily="18" charset="0"/>
                  <a:ea typeface="Cambria Math" panose="02040503050406030204" pitchFamily="18" charset="0"/>
                </a:endParaRPr>
              </a:p>
              <a:p>
                <a:pPr algn="l" rtl="0"/>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r>
                        <a:rPr lang="en-US" b="1" i="0" smtClean="0">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𝐩𝐨𝐧𝐝</m:t>
                      </m:r>
                      <m:r>
                        <a:rPr lang="en-US"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𝐥𝐞𝐯𝐞𝐥</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𝐃</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𝐒</m:t>
                      </m:r>
                      <m:r>
                        <a:rPr lang="en-US" b="1" i="0"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𝐅𝐥𝐨𝐨𝐫</m:t>
                      </m:r>
                      <m:r>
                        <a:rPr lang="en-US" b="1" i="0"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𝐥𝐞𝐯𝐞𝐥</m:t>
                      </m:r>
                      <m:r>
                        <a:rPr lang="en-US" b="1" i="0" smtClean="0">
                          <a:latin typeface="Cambria Math" panose="02040503050406030204" pitchFamily="18" charset="0"/>
                          <a:ea typeface="Cambria Math" panose="02040503050406030204" pitchFamily="18" charset="0"/>
                        </a:rPr>
                        <m:t> </m:t>
                      </m:r>
                    </m:oMath>
                  </m:oMathPara>
                </a14:m>
                <a:endParaRPr lang="en-US" b="1" dirty="0">
                  <a:latin typeface="Cambria Math" panose="02040503050406030204" pitchFamily="18" charset="0"/>
                  <a:ea typeface="Cambria Math" panose="02040503050406030204" pitchFamily="18" charset="0"/>
                </a:endParaRPr>
              </a:p>
              <a:p>
                <a:pPr algn="l" rtl="0"/>
                <a:endParaRPr lang="en-US" b="1" dirty="0">
                  <a:latin typeface="Cambria Math" panose="02040503050406030204" pitchFamily="18" charset="0"/>
                  <a:ea typeface="Cambria Math" panose="02040503050406030204" pitchFamily="18" charset="0"/>
                </a:endParaRPr>
              </a:p>
              <a:p>
                <a:pPr algn="l" rtl="0"/>
                <a:endParaRPr lang="en-US" b="1" dirty="0">
                  <a:latin typeface="Cambria Math" panose="02040503050406030204" pitchFamily="18" charset="0"/>
                  <a:ea typeface="Cambria Math" panose="02040503050406030204" pitchFamily="18" charset="0"/>
                </a:endParaRPr>
              </a:p>
              <a:p>
                <a:pPr algn="l" rtl="0"/>
                <a:endParaRPr lang="en-US" b="1" dirty="0">
                  <a:latin typeface="Cambria Math" panose="02040503050406030204" pitchFamily="18" charset="0"/>
                  <a:ea typeface="Cambria Math" panose="02040503050406030204" pitchFamily="18" charset="0"/>
                </a:endParaRPr>
              </a:p>
              <a:p>
                <a:pPr marL="285750" indent="-285750" algn="l" rtl="0">
                  <a:buFont typeface="Wingdings" panose="05000000000000000000" pitchFamily="2" charset="2"/>
                  <a:buChar char="Ø"/>
                </a:pPr>
                <a14:m>
                  <m:oMath xmlns:m="http://schemas.openxmlformats.org/officeDocument/2006/math">
                    <m:r>
                      <a:rPr lang="en-US" b="1" i="0" u="sng">
                        <a:latin typeface="Cambria Math" panose="02040503050406030204" pitchFamily="18" charset="0"/>
                        <a:ea typeface="Cambria Math" panose="02040503050406030204" pitchFamily="18" charset="0"/>
                      </a:rPr>
                      <m:t>𝐃𝐘𝐍𝐀𝐌𝐈𝐂</m:t>
                    </m:r>
                    <m:r>
                      <a:rPr lang="en-US" b="1" i="0" u="sng">
                        <a:latin typeface="Cambria Math" panose="02040503050406030204" pitchFamily="18" charset="0"/>
                        <a:ea typeface="Cambria Math" panose="02040503050406030204" pitchFamily="18" charset="0"/>
                      </a:rPr>
                      <m:t> </m:t>
                    </m:r>
                    <m:r>
                      <a:rPr lang="en-US" b="1" i="0" u="sng">
                        <a:latin typeface="Cambria Math" panose="02040503050406030204" pitchFamily="18" charset="0"/>
                        <a:ea typeface="Cambria Math" panose="02040503050406030204" pitchFamily="18" charset="0"/>
                      </a:rPr>
                      <m:t>𝐂𝐨𝐧𝐝𝐢𝐭𝐢𝐨𝐧</m:t>
                    </m:r>
                  </m:oMath>
                </a14:m>
                <a:endParaRPr lang="en-US" b="1" u="sng" dirty="0">
                  <a:latin typeface="Cambria Math" panose="02040503050406030204" pitchFamily="18" charset="0"/>
                  <a:ea typeface="Cambria Math" panose="02040503050406030204" pitchFamily="18" charset="0"/>
                </a:endParaRPr>
              </a:p>
              <a:p>
                <a:pPr algn="l" rtl="0"/>
                <a:endParaRPr lang="en-US" b="1" dirty="0">
                  <a:latin typeface="Cambria Math" panose="02040503050406030204" pitchFamily="18" charset="0"/>
                  <a:ea typeface="Cambria Math" panose="02040503050406030204" pitchFamily="18" charset="0"/>
                </a:endParaRPr>
              </a:p>
              <a:p>
                <a:pPr lvl="3" algn="l" rtl="0"/>
                <a14:m>
                  <m:oMathPara xmlns:m="http://schemas.openxmlformats.org/officeDocument/2006/math">
                    <m:oMathParaPr>
                      <m:jc m:val="right"/>
                    </m:oMathParaPr>
                    <m:oMath xmlns:m="http://schemas.openxmlformats.org/officeDocument/2006/math">
                      <m:r>
                        <a:rPr lang="en-US" b="1" i="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𝐇</m:t>
                      </m:r>
                      <m:r>
                        <a:rPr lang="en-US" b="1" i="0">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𝐔</m:t>
                      </m:r>
                      <m:r>
                        <a:rPr lang="en-US" b="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𝐒</m:t>
                      </m:r>
                      <m:r>
                        <a:rPr lang="en-US" b="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𝐇𝐅𝐋</m:t>
                          </m:r>
                        </m:e>
                      </m:d>
                      <m:r>
                        <a:rPr lang="en-US" b="1">
                          <a:latin typeface="Cambria Math" panose="02040503050406030204" pitchFamily="18" charset="0"/>
                          <a:ea typeface="Cambria Math" panose="02040503050406030204" pitchFamily="18" charset="0"/>
                        </a:rPr>
                        <m:t>𝐇𝐢𝐠𝐡</m:t>
                      </m:r>
                      <m:r>
                        <a:rPr lang="en-US"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𝐅𝐥𝐨𝐨𝐝</m:t>
                      </m:r>
                      <m:r>
                        <a:rPr lang="en-US"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𝐋𝐞𝐯𝐞𝐥</m:t>
                      </m:r>
                      <m:r>
                        <a:rPr lang="en-US" b="1" i="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𝐃</m:t>
                      </m:r>
                      <m:r>
                        <a:rPr lang="en-US" b="1" i="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𝐒</m:t>
                      </m:r>
                      <m:r>
                        <a:rPr lang="en-US" b="1" i="0">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𝐇𝐅𝐋</m:t>
                          </m:r>
                        </m:e>
                      </m:d>
                    </m:oMath>
                  </m:oMathPara>
                </a14:m>
                <a:endParaRPr lang="en-US" b="1" dirty="0"/>
              </a:p>
            </p:txBody>
          </p:sp>
        </mc:Choice>
        <mc:Fallback xmlns="">
          <p:sp>
            <p:nvSpPr>
              <p:cNvPr id="23" name="TextBox 22">
                <a:extLst>
                  <a:ext uri="{FF2B5EF4-FFF2-40B4-BE49-F238E27FC236}">
                    <a16:creationId xmlns:a16="http://schemas.microsoft.com/office/drawing/2014/main" id="{0BE1260D-E207-4A51-9ACF-4516037D5D92}"/>
                  </a:ext>
                </a:extLst>
              </p:cNvPr>
              <p:cNvSpPr txBox="1">
                <a:spLocks noRot="1" noChangeAspect="1" noMove="1" noResize="1" noEditPoints="1" noAdjustHandles="1" noChangeArrowheads="1" noChangeShapeType="1" noTextEdit="1"/>
              </p:cNvSpPr>
              <p:nvPr/>
            </p:nvSpPr>
            <p:spPr>
              <a:xfrm>
                <a:off x="281460" y="2192330"/>
                <a:ext cx="8569804" cy="2492990"/>
              </a:xfrm>
              <a:prstGeom prst="rect">
                <a:avLst/>
              </a:prstGeom>
              <a:blipFill>
                <a:blip r:embed="rId3"/>
                <a:stretch>
                  <a:fillRect l="-1494" t="-2200" b="-2934"/>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51780544-9327-4972-BD74-8587DDFC8398}"/>
              </a:ext>
            </a:extLst>
          </p:cNvPr>
          <p:cNvSpPr/>
          <p:nvPr/>
        </p:nvSpPr>
        <p:spPr>
          <a:xfrm>
            <a:off x="281460" y="5082398"/>
            <a:ext cx="7461145"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l" rtl="0"/>
            <a:r>
              <a:rPr lang="en-US" sz="3200" dirty="0">
                <a:solidFill>
                  <a:schemeClr val="lt1"/>
                </a:solidFill>
              </a:rPr>
              <a:t>Plotting the Subsoil Hydraulic Gradient Line</a:t>
            </a:r>
          </a:p>
        </p:txBody>
      </p:sp>
      <p:sp>
        <p:nvSpPr>
          <p:cNvPr id="28" name="Rectangle 27">
            <a:extLst>
              <a:ext uri="{FF2B5EF4-FFF2-40B4-BE49-F238E27FC236}">
                <a16:creationId xmlns:a16="http://schemas.microsoft.com/office/drawing/2014/main" id="{15D0F29B-D4AC-4602-AC77-C282992A2A7B}"/>
              </a:ext>
            </a:extLst>
          </p:cNvPr>
          <p:cNvSpPr/>
          <p:nvPr/>
        </p:nvSpPr>
        <p:spPr>
          <a:xfrm>
            <a:off x="281460" y="5669475"/>
            <a:ext cx="8731912" cy="1047210"/>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The elevation of the subsoil hydraulic gradient line above the bottom of the floor at any point measures the uplift pressure at that point</a:t>
            </a:r>
          </a:p>
        </p:txBody>
      </p:sp>
      <p:sp>
        <p:nvSpPr>
          <p:cNvPr id="7" name="TextBox 6">
            <a:extLst>
              <a:ext uri="{FF2B5EF4-FFF2-40B4-BE49-F238E27FC236}">
                <a16:creationId xmlns:a16="http://schemas.microsoft.com/office/drawing/2014/main" id="{D01D8C8D-51E6-41B5-B6E6-42BB8F650E3A}"/>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9" name="Straight Connector 8">
            <a:extLst>
              <a:ext uri="{FF2B5EF4-FFF2-40B4-BE49-F238E27FC236}">
                <a16:creationId xmlns:a16="http://schemas.microsoft.com/office/drawing/2014/main" id="{F88F5502-37BD-4545-9469-422E7C31191F}"/>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99199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05DFC4-4747-4D1C-A163-075E6C1C6016}"/>
              </a:ext>
            </a:extLst>
          </p:cNvPr>
          <p:cNvSpPr/>
          <p:nvPr/>
        </p:nvSpPr>
        <p:spPr>
          <a:xfrm>
            <a:off x="168342" y="-27481"/>
            <a:ext cx="8697794" cy="6587188"/>
          </a:xfrm>
          <a:prstGeom prst="rect">
            <a:avLst/>
          </a:prstGeom>
        </p:spPr>
        <p:txBody>
          <a:bodyPr wrap="square">
            <a:spAutoFit/>
          </a:bodyPr>
          <a:lstStyle/>
          <a:p>
            <a:pPr marL="457200" indent="-457200" algn="just" rtl="0">
              <a:lnSpc>
                <a:spcPct val="150000"/>
              </a:lnSpc>
              <a:buFont typeface="+mj-lt"/>
              <a:buAutoNum type="arabicPeriod" startAt="3"/>
            </a:pPr>
            <a:r>
              <a:rPr lang="en-US" sz="2200" b="1" u="sng" dirty="0">
                <a:solidFill>
                  <a:srgbClr val="000000"/>
                </a:solidFill>
                <a:latin typeface="Times New Roman" panose="02020603050405020304" pitchFamily="18" charset="0"/>
                <a:cs typeface="Times New Roman" panose="02020603050405020304" pitchFamily="18" charset="0"/>
              </a:rPr>
              <a:t>Flow Diversion Structures:</a:t>
            </a:r>
            <a:r>
              <a:rPr lang="en-US" sz="2200" b="1"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to regulate and divert the quantities of flow to another structures or canals such as barrages and regulators.</a:t>
            </a:r>
          </a:p>
          <a:p>
            <a:pPr marL="457200" indent="-457200" algn="just" rtl="0">
              <a:lnSpc>
                <a:spcPct val="150000"/>
              </a:lnSpc>
              <a:buFont typeface="+mj-lt"/>
              <a:buAutoNum type="arabicPeriod" startAt="3"/>
            </a:pPr>
            <a:endParaRPr lang="en-US" sz="1400" dirty="0">
              <a:solidFill>
                <a:srgbClr val="000000"/>
              </a:solidFill>
              <a:latin typeface="Times New Roman" panose="02020603050405020304" pitchFamily="18" charset="0"/>
              <a:cs typeface="Times New Roman" panose="02020603050405020304" pitchFamily="18" charset="0"/>
            </a:endParaRPr>
          </a:p>
          <a:p>
            <a:pPr marL="457200" indent="-457200" algn="just" rtl="0">
              <a:lnSpc>
                <a:spcPct val="150000"/>
              </a:lnSpc>
              <a:buFont typeface="+mj-lt"/>
              <a:buAutoNum type="arabicPeriod" startAt="3"/>
            </a:pPr>
            <a:r>
              <a:rPr lang="en-US" sz="2200" b="1" u="sng" dirty="0">
                <a:solidFill>
                  <a:srgbClr val="000000"/>
                </a:solidFill>
                <a:latin typeface="Times New Roman" panose="02020603050405020304" pitchFamily="18" charset="0"/>
                <a:cs typeface="Times New Roman" panose="02020603050405020304" pitchFamily="18" charset="0"/>
              </a:rPr>
              <a:t>Flow measurement structures:</a:t>
            </a:r>
            <a:r>
              <a:rPr lang="en-US" sz="2200" b="1"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to measure the flow passing through it such as Weirs, Orifices, nozzles, Venturi and Parshall flume.  </a:t>
            </a:r>
          </a:p>
          <a:p>
            <a:pPr marL="457200" indent="-457200" algn="just" rtl="0">
              <a:lnSpc>
                <a:spcPct val="150000"/>
              </a:lnSpc>
              <a:buFont typeface="+mj-lt"/>
              <a:buAutoNum type="arabicPeriod" startAt="3"/>
            </a:pPr>
            <a:endParaRPr lang="en-US" sz="1400" dirty="0">
              <a:solidFill>
                <a:srgbClr val="000000"/>
              </a:solidFill>
              <a:latin typeface="Times New Roman" panose="02020603050405020304" pitchFamily="18" charset="0"/>
              <a:cs typeface="Times New Roman" panose="02020603050405020304" pitchFamily="18" charset="0"/>
            </a:endParaRPr>
          </a:p>
          <a:p>
            <a:pPr marL="457200" indent="-457200" algn="just" rtl="0">
              <a:lnSpc>
                <a:spcPct val="150000"/>
              </a:lnSpc>
              <a:buFont typeface="+mj-lt"/>
              <a:buAutoNum type="arabicPeriod" startAt="3"/>
            </a:pPr>
            <a:r>
              <a:rPr lang="en-US" sz="2200" b="1" u="sng" dirty="0">
                <a:solidFill>
                  <a:srgbClr val="000000"/>
                </a:solidFill>
                <a:latin typeface="Times New Roman" panose="02020603050405020304" pitchFamily="18" charset="0"/>
                <a:cs typeface="Times New Roman" panose="02020603050405020304" pitchFamily="18" charset="0"/>
              </a:rPr>
              <a:t>Energy dissipation structures:</a:t>
            </a:r>
            <a:r>
              <a:rPr lang="en-US" sz="2200" b="1"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to protect the floor of hydraulic structure from erosion and damage due to severe waves which impact with the body of structure such as Stilling basins, Surge tanks, Check dams and vertical drop. </a:t>
            </a:r>
          </a:p>
          <a:p>
            <a:pPr marL="457200" indent="-457200" algn="just" rtl="0">
              <a:lnSpc>
                <a:spcPct val="150000"/>
              </a:lnSpc>
              <a:buFont typeface="+mj-lt"/>
              <a:buAutoNum type="arabicPeriod" startAt="3"/>
            </a:pPr>
            <a:endParaRPr lang="en-US" sz="1400" dirty="0">
              <a:solidFill>
                <a:srgbClr val="000000"/>
              </a:solidFill>
              <a:latin typeface="Times New Roman" panose="02020603050405020304" pitchFamily="18" charset="0"/>
              <a:cs typeface="Times New Roman" panose="02020603050405020304" pitchFamily="18" charset="0"/>
            </a:endParaRPr>
          </a:p>
          <a:p>
            <a:pPr marL="457200" indent="-457200" algn="just" rtl="0">
              <a:lnSpc>
                <a:spcPct val="150000"/>
              </a:lnSpc>
              <a:buFont typeface="+mj-lt"/>
              <a:buAutoNum type="arabicPeriod" startAt="3"/>
            </a:pPr>
            <a:r>
              <a:rPr lang="en-US" sz="2200" b="1" u="sng" dirty="0">
                <a:solidFill>
                  <a:srgbClr val="000000"/>
                </a:solidFill>
                <a:latin typeface="Times New Roman" panose="02020603050405020304" pitchFamily="18" charset="0"/>
                <a:cs typeface="Times New Roman" panose="02020603050405020304" pitchFamily="18" charset="0"/>
              </a:rPr>
              <a:t>Sediment and Chemical Control Structures:</a:t>
            </a:r>
            <a:r>
              <a:rPr lang="en-US" sz="2200" b="1"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to control or remove sediments and other pollutants such as Sedimentation tanks, Screens, Traps, Filters &amp; mixing basins.</a:t>
            </a:r>
          </a:p>
        </p:txBody>
      </p:sp>
      <p:sp>
        <p:nvSpPr>
          <p:cNvPr id="3" name="TextBox 2">
            <a:extLst>
              <a:ext uri="{FF2B5EF4-FFF2-40B4-BE49-F238E27FC236}">
                <a16:creationId xmlns:a16="http://schemas.microsoft.com/office/drawing/2014/main" id="{FEF10ADC-8875-47D0-8DB0-B636CAFCCF03}"/>
              </a:ext>
            </a:extLst>
          </p:cNvPr>
          <p:cNvSpPr txBox="1"/>
          <p:nvPr/>
        </p:nvSpPr>
        <p:spPr>
          <a:xfrm>
            <a:off x="4498109" y="6588890"/>
            <a:ext cx="397164" cy="369332"/>
          </a:xfrm>
          <a:prstGeom prst="rect">
            <a:avLst/>
          </a:prstGeom>
          <a:noFill/>
        </p:spPr>
        <p:txBody>
          <a:bodyPr wrap="square" rtlCol="0">
            <a:spAutoFit/>
          </a:bodyPr>
          <a:lstStyle/>
          <a:p>
            <a:pPr algn="l" rtl="0"/>
            <a:r>
              <a:rPr lang="en-US" dirty="0"/>
              <a:t>2</a:t>
            </a:r>
          </a:p>
        </p:txBody>
      </p:sp>
    </p:spTree>
    <p:extLst>
      <p:ext uri="{BB962C8B-B14F-4D97-AF65-F5344CB8AC3E}">
        <p14:creationId xmlns:p14="http://schemas.microsoft.com/office/powerpoint/2010/main" val="379006561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BDD20EB8-A384-4A42-AAE3-A7D61617D8EE}"/>
              </a:ext>
            </a:extLst>
          </p:cNvPr>
          <p:cNvSpPr/>
          <p:nvPr/>
        </p:nvSpPr>
        <p:spPr>
          <a:xfrm flipV="1">
            <a:off x="586848" y="1493310"/>
            <a:ext cx="2166673" cy="2268976"/>
          </a:xfrm>
          <a:custGeom>
            <a:avLst/>
            <a:gdLst>
              <a:gd name="connsiteX0" fmla="*/ 0 w 2166673"/>
              <a:gd name="connsiteY0" fmla="*/ 2268976 h 2268976"/>
              <a:gd name="connsiteX1" fmla="*/ 2166661 w 2166673"/>
              <a:gd name="connsiteY1" fmla="*/ 2268976 h 2268976"/>
              <a:gd name="connsiteX2" fmla="*/ 2166661 w 2166673"/>
              <a:gd name="connsiteY2" fmla="*/ 1434783 h 2268976"/>
              <a:gd name="connsiteX3" fmla="*/ 2166673 w 2166673"/>
              <a:gd name="connsiteY3" fmla="*/ 1434783 h 2268976"/>
              <a:gd name="connsiteX4" fmla="*/ 2166673 w 2166673"/>
              <a:gd name="connsiteY4" fmla="*/ 390821 h 2268976"/>
              <a:gd name="connsiteX5" fmla="*/ 1799809 w 2166673"/>
              <a:gd name="connsiteY5" fmla="*/ 390821 h 2268976"/>
              <a:gd name="connsiteX6" fmla="*/ 1408541 w 2166673"/>
              <a:gd name="connsiteY6" fmla="*/ 3801 h 2268976"/>
              <a:gd name="connsiteX7" fmla="*/ 1408541 w 2166673"/>
              <a:gd name="connsiteY7" fmla="*/ 390821 h 2268976"/>
              <a:gd name="connsiteX8" fmla="*/ 1407852 w 2166673"/>
              <a:gd name="connsiteY8" fmla="*/ 390821 h 2268976"/>
              <a:gd name="connsiteX9" fmla="*/ 1407852 w 2166673"/>
              <a:gd name="connsiteY9" fmla="*/ 0 h 2268976"/>
              <a:gd name="connsiteX10" fmla="*/ 0 w 2166673"/>
              <a:gd name="connsiteY10" fmla="*/ 0 h 2268976"/>
              <a:gd name="connsiteX11" fmla="*/ 0 w 2166673"/>
              <a:gd name="connsiteY11" fmla="*/ 1434783 h 226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673" h="2268976">
                <a:moveTo>
                  <a:pt x="0" y="2268976"/>
                </a:moveTo>
                <a:lnTo>
                  <a:pt x="2166661" y="2268976"/>
                </a:lnTo>
                <a:lnTo>
                  <a:pt x="2166661" y="1434783"/>
                </a:lnTo>
                <a:lnTo>
                  <a:pt x="2166673" y="1434783"/>
                </a:lnTo>
                <a:lnTo>
                  <a:pt x="2166673" y="390821"/>
                </a:lnTo>
                <a:lnTo>
                  <a:pt x="1799809" y="390821"/>
                </a:lnTo>
                <a:lnTo>
                  <a:pt x="1408541" y="3801"/>
                </a:lnTo>
                <a:lnTo>
                  <a:pt x="1408541" y="390821"/>
                </a:lnTo>
                <a:lnTo>
                  <a:pt x="1407852" y="390821"/>
                </a:lnTo>
                <a:lnTo>
                  <a:pt x="1407852" y="0"/>
                </a:lnTo>
                <a:lnTo>
                  <a:pt x="0" y="0"/>
                </a:lnTo>
                <a:lnTo>
                  <a:pt x="0" y="1434783"/>
                </a:lnTo>
                <a:close/>
              </a:path>
            </a:pathLst>
          </a:custGeom>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1" name="Straight Connector 30">
            <a:extLst>
              <a:ext uri="{FF2B5EF4-FFF2-40B4-BE49-F238E27FC236}">
                <a16:creationId xmlns:a16="http://schemas.microsoft.com/office/drawing/2014/main" id="{7EEEA0A4-E96C-4C4E-81D7-CA0F0D4B03FE}"/>
              </a:ext>
            </a:extLst>
          </p:cNvPr>
          <p:cNvCxnSpPr>
            <a:cxnSpLocks/>
          </p:cNvCxnSpPr>
          <p:nvPr/>
        </p:nvCxnSpPr>
        <p:spPr>
          <a:xfrm>
            <a:off x="576243" y="1493312"/>
            <a:ext cx="2205601" cy="0"/>
          </a:xfrm>
          <a:prstGeom prst="lin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401F2759-7D35-4E4F-B746-8CB1A4A59DDA}"/>
              </a:ext>
            </a:extLst>
          </p:cNvPr>
          <p:cNvCxnSpPr>
            <a:cxnSpLocks/>
          </p:cNvCxnSpPr>
          <p:nvPr/>
        </p:nvCxnSpPr>
        <p:spPr>
          <a:xfrm rot="5400000">
            <a:off x="1844584" y="2430572"/>
            <a:ext cx="1874520" cy="0"/>
          </a:xfrm>
          <a:prstGeom prst="lin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Group 1">
            <a:extLst>
              <a:ext uri="{FF2B5EF4-FFF2-40B4-BE49-F238E27FC236}">
                <a16:creationId xmlns:a16="http://schemas.microsoft.com/office/drawing/2014/main" id="{1A014F17-08B8-42B5-A4E5-F6B972398F20}"/>
              </a:ext>
            </a:extLst>
          </p:cNvPr>
          <p:cNvGrpSpPr/>
          <p:nvPr/>
        </p:nvGrpSpPr>
        <p:grpSpPr>
          <a:xfrm>
            <a:off x="576243" y="1515463"/>
            <a:ext cx="7562539" cy="3216502"/>
            <a:chOff x="576243" y="1588287"/>
            <a:chExt cx="7562539" cy="2675302"/>
          </a:xfrm>
        </p:grpSpPr>
        <p:cxnSp>
          <p:nvCxnSpPr>
            <p:cNvPr id="33" name="Straight Connector 32">
              <a:extLst>
                <a:ext uri="{FF2B5EF4-FFF2-40B4-BE49-F238E27FC236}">
                  <a16:creationId xmlns:a16="http://schemas.microsoft.com/office/drawing/2014/main" id="{B51F0242-3ABE-4E21-BEC3-52782E2E2518}"/>
                </a:ext>
              </a:extLst>
            </p:cNvPr>
            <p:cNvCxnSpPr>
              <a:cxnSpLocks/>
            </p:cNvCxnSpPr>
            <p:nvPr/>
          </p:nvCxnSpPr>
          <p:spPr>
            <a:xfrm rot="5400000">
              <a:off x="557262" y="2012043"/>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9609449D-ED6C-4A46-9362-7267EBFC7B6A}"/>
                </a:ext>
              </a:extLst>
            </p:cNvPr>
            <p:cNvCxnSpPr>
              <a:cxnSpLocks/>
            </p:cNvCxnSpPr>
            <p:nvPr/>
          </p:nvCxnSpPr>
          <p:spPr>
            <a:xfrm rot="5400000">
              <a:off x="3934479" y="2921603"/>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1F926BAF-3D9B-4C26-9801-78FF268856C5}"/>
                </a:ext>
              </a:extLst>
            </p:cNvPr>
            <p:cNvCxnSpPr>
              <a:cxnSpLocks/>
            </p:cNvCxnSpPr>
            <p:nvPr/>
          </p:nvCxnSpPr>
          <p:spPr>
            <a:xfrm rot="5400000">
              <a:off x="7679550" y="3820752"/>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12F121FE-5194-4FA7-8B9B-8558A67ABCD5}"/>
                </a:ext>
              </a:extLst>
            </p:cNvPr>
            <p:cNvCxnSpPr>
              <a:cxnSpLocks/>
            </p:cNvCxnSpPr>
            <p:nvPr/>
          </p:nvCxnSpPr>
          <p:spPr>
            <a:xfrm>
              <a:off x="785862" y="2235803"/>
              <a:ext cx="3377217" cy="457200"/>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A1E19626-D509-40FE-9AC7-D63FDA75BA16}"/>
                </a:ext>
              </a:extLst>
            </p:cNvPr>
            <p:cNvCxnSpPr>
              <a:cxnSpLocks/>
            </p:cNvCxnSpPr>
            <p:nvPr/>
          </p:nvCxnSpPr>
          <p:spPr>
            <a:xfrm>
              <a:off x="4163079" y="3147931"/>
              <a:ext cx="3745071" cy="455135"/>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id="{42CA26D2-8C54-4F4D-80BF-BBF788316EB8}"/>
                </a:ext>
              </a:extLst>
            </p:cNvPr>
            <p:cNvCxnSpPr>
              <a:cxnSpLocks/>
            </p:cNvCxnSpPr>
            <p:nvPr/>
          </p:nvCxnSpPr>
          <p:spPr>
            <a:xfrm>
              <a:off x="576243" y="1588287"/>
              <a:ext cx="209619" cy="185826"/>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a16="http://schemas.microsoft.com/office/drawing/2014/main" id="{BE28A4CC-63EE-4221-A9CD-32C535A81C9C}"/>
                </a:ext>
              </a:extLst>
            </p:cNvPr>
            <p:cNvCxnSpPr>
              <a:cxnSpLocks/>
            </p:cNvCxnSpPr>
            <p:nvPr/>
          </p:nvCxnSpPr>
          <p:spPr>
            <a:xfrm>
              <a:off x="7929163" y="4077763"/>
              <a:ext cx="209619" cy="185826"/>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60" name="Group 59">
            <a:extLst>
              <a:ext uri="{FF2B5EF4-FFF2-40B4-BE49-F238E27FC236}">
                <a16:creationId xmlns:a16="http://schemas.microsoft.com/office/drawing/2014/main" id="{4F4E6460-AD7F-4DC3-8CDB-6CD995026649}"/>
              </a:ext>
            </a:extLst>
          </p:cNvPr>
          <p:cNvGrpSpPr/>
          <p:nvPr/>
        </p:nvGrpSpPr>
        <p:grpSpPr>
          <a:xfrm>
            <a:off x="544287" y="3372015"/>
            <a:ext cx="7625597" cy="3274504"/>
            <a:chOff x="544287" y="3491493"/>
            <a:chExt cx="7625597" cy="3274504"/>
          </a:xfrm>
        </p:grpSpPr>
        <p:cxnSp>
          <p:nvCxnSpPr>
            <p:cNvPr id="61" name="Straight Connector 60">
              <a:extLst>
                <a:ext uri="{FF2B5EF4-FFF2-40B4-BE49-F238E27FC236}">
                  <a16:creationId xmlns:a16="http://schemas.microsoft.com/office/drawing/2014/main" id="{08FD7566-E983-4837-820F-4A7DFE855E47}"/>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C5CE43-9C27-4CC3-99B2-7868A224533D}"/>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CD1394-B810-4C41-8893-C1A08C33A4C4}"/>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30983B-3BB2-4B49-85D3-D5955F801FCE}"/>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8D33ED-EC8F-4EF3-950D-05A31C4958D0}"/>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99B707B-2D51-47C8-9AEE-322F5D533334}"/>
                </a:ext>
              </a:extLst>
            </p:cNvPr>
            <p:cNvCxnSpPr>
              <a:cxnSpLocks/>
            </p:cNvCxnSpPr>
            <p:nvPr/>
          </p:nvCxnSpPr>
          <p:spPr>
            <a:xfrm rot="5400000">
              <a:off x="100062" y="485339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3F32453A-D110-4AF5-98CC-801D15E3F85C}"/>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7905241-FD31-4B4C-AD56-36E2E4BD86C6}"/>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DB3D90-C016-41A4-872E-14E4BB84EE4A}"/>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460E2D0-6D75-4A33-B812-51459A0385B6}"/>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DE7B03-FEDB-4943-AC16-B085C97413BA}"/>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FA101C-AA59-45B5-B235-6985A6F22230}"/>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8F5F48-D07C-4006-8032-CDFB2D32412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7F112F-7AFC-4C64-82B2-93AC54B54CE2}"/>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0CE200FB-CAE3-47FB-B203-FD069130CB59}"/>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76" name="Straight Connector 75">
            <a:extLst>
              <a:ext uri="{FF2B5EF4-FFF2-40B4-BE49-F238E27FC236}">
                <a16:creationId xmlns:a16="http://schemas.microsoft.com/office/drawing/2014/main" id="{7C218554-3DB5-4193-B421-BC7E93DB2AFA}"/>
              </a:ext>
            </a:extLst>
          </p:cNvPr>
          <p:cNvCxnSpPr>
            <a:cxnSpLocks/>
          </p:cNvCxnSpPr>
          <p:nvPr/>
        </p:nvCxnSpPr>
        <p:spPr>
          <a:xfrm>
            <a:off x="8795034" y="1472449"/>
            <a:ext cx="0" cy="3241249"/>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a16="http://schemas.microsoft.com/office/drawing/2014/main" id="{E20A3B95-5FE4-45FC-A66E-63CCF8FE9494}"/>
              </a:ext>
            </a:extLst>
          </p:cNvPr>
          <p:cNvCxnSpPr>
            <a:cxnSpLocks/>
          </p:cNvCxnSpPr>
          <p:nvPr/>
        </p:nvCxnSpPr>
        <p:spPr>
          <a:xfrm>
            <a:off x="6879157" y="1456955"/>
            <a:ext cx="2205601" cy="0"/>
          </a:xfrm>
          <a:prstGeom prst="line">
            <a:avLst/>
          </a:prstGeom>
          <a:ln w="1905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8CC9E6B-7BCC-4AC4-A299-A5774935119D}"/>
                  </a:ext>
                </a:extLst>
              </p:cNvPr>
              <p:cNvSpPr txBox="1"/>
              <p:nvPr/>
            </p:nvSpPr>
            <p:spPr>
              <a:xfrm>
                <a:off x="8636413" y="2879777"/>
                <a:ext cx="371897" cy="276999"/>
              </a:xfrm>
              <a:prstGeom prst="rect">
                <a:avLst/>
              </a:prstGeom>
              <a:solidFill>
                <a:schemeClr val="bg1"/>
              </a:solid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78" name="TextBox 77">
                <a:extLst>
                  <a:ext uri="{FF2B5EF4-FFF2-40B4-BE49-F238E27FC236}">
                    <a16:creationId xmlns:a16="http://schemas.microsoft.com/office/drawing/2014/main" id="{E8CC9E6B-7BCC-4AC4-A299-A5774935119D}"/>
                  </a:ext>
                </a:extLst>
              </p:cNvPr>
              <p:cNvSpPr txBox="1">
                <a:spLocks noRot="1" noChangeAspect="1" noMove="1" noResize="1" noEditPoints="1" noAdjustHandles="1" noChangeArrowheads="1" noChangeShapeType="1" noTextEdit="1"/>
              </p:cNvSpPr>
              <p:nvPr/>
            </p:nvSpPr>
            <p:spPr>
              <a:xfrm>
                <a:off x="8636413" y="2879777"/>
                <a:ext cx="371897" cy="276999"/>
              </a:xfrm>
              <a:prstGeom prst="rect">
                <a:avLst/>
              </a:prstGeom>
              <a:blipFill>
                <a:blip r:embed="rId2"/>
                <a:stretch>
                  <a:fillRect l="-14754" r="-13115"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498C3FB6-3A33-4541-9DBF-80B8997CB233}"/>
                  </a:ext>
                </a:extLst>
              </p:cNvPr>
              <p:cNvSpPr txBox="1"/>
              <p:nvPr/>
            </p:nvSpPr>
            <p:spPr>
              <a:xfrm>
                <a:off x="836541" y="1550071"/>
                <a:ext cx="947311"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a:latin typeface="Cambria Math" panose="02040503050406030204" pitchFamily="18" charset="0"/>
                            </a:rPr>
                            <m:t>𝐄</m:t>
                          </m:r>
                          <m:r>
                            <a:rPr lang="en-US" b="1" i="0" smtClean="0">
                              <a:latin typeface="Cambria Math" panose="02040503050406030204" pitchFamily="18" charset="0"/>
                            </a:rPr>
                            <m:t>𝟏</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79" name="TextBox 78">
                <a:extLst>
                  <a:ext uri="{FF2B5EF4-FFF2-40B4-BE49-F238E27FC236}">
                    <a16:creationId xmlns:a16="http://schemas.microsoft.com/office/drawing/2014/main" id="{498C3FB6-3A33-4541-9DBF-80B8997CB233}"/>
                  </a:ext>
                </a:extLst>
              </p:cNvPr>
              <p:cNvSpPr txBox="1">
                <a:spLocks noRot="1" noChangeAspect="1" noMove="1" noResize="1" noEditPoints="1" noAdjustHandles="1" noChangeArrowheads="1" noChangeShapeType="1" noTextEdit="1"/>
              </p:cNvSpPr>
              <p:nvPr/>
            </p:nvSpPr>
            <p:spPr>
              <a:xfrm>
                <a:off x="836541" y="1550071"/>
                <a:ext cx="947311" cy="276999"/>
              </a:xfrm>
              <a:prstGeom prst="rect">
                <a:avLst/>
              </a:prstGeom>
              <a:blipFill>
                <a:blip r:embed="rId3"/>
                <a:stretch>
                  <a:fillRect l="-7051" r="-576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DE14099-E870-4AED-81B3-F4C5F0CB0DC5}"/>
                  </a:ext>
                </a:extLst>
              </p:cNvPr>
              <p:cNvSpPr txBox="1"/>
              <p:nvPr/>
            </p:nvSpPr>
            <p:spPr>
              <a:xfrm>
                <a:off x="833354" y="1971595"/>
                <a:ext cx="93929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0" smtClean="0">
                              <a:latin typeface="Cambria Math" panose="02040503050406030204" pitchFamily="18" charset="0"/>
                            </a:rPr>
                            <m:t>𝟏</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80" name="TextBox 79">
                <a:extLst>
                  <a:ext uri="{FF2B5EF4-FFF2-40B4-BE49-F238E27FC236}">
                    <a16:creationId xmlns:a16="http://schemas.microsoft.com/office/drawing/2014/main" id="{2DE14099-E870-4AED-81B3-F4C5F0CB0DC5}"/>
                  </a:ext>
                </a:extLst>
              </p:cNvPr>
              <p:cNvSpPr txBox="1">
                <a:spLocks noRot="1" noChangeAspect="1" noMove="1" noResize="1" noEditPoints="1" noAdjustHandles="1" noChangeArrowheads="1" noChangeShapeType="1" noTextEdit="1"/>
              </p:cNvSpPr>
              <p:nvPr/>
            </p:nvSpPr>
            <p:spPr>
              <a:xfrm>
                <a:off x="833354" y="1971595"/>
                <a:ext cx="939296" cy="276999"/>
              </a:xfrm>
              <a:prstGeom prst="rect">
                <a:avLst/>
              </a:prstGeom>
              <a:blipFill>
                <a:blip r:embed="rId4"/>
                <a:stretch>
                  <a:fillRect l="-8442" r="-584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272F25B-0EF8-48B5-A401-0B10CECDACEF}"/>
                  </a:ext>
                </a:extLst>
              </p:cNvPr>
              <p:cNvSpPr txBox="1"/>
              <p:nvPr/>
            </p:nvSpPr>
            <p:spPr>
              <a:xfrm>
                <a:off x="4244848" y="3099316"/>
                <a:ext cx="93929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𝐂𝟐</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81" name="TextBox 80">
                <a:extLst>
                  <a:ext uri="{FF2B5EF4-FFF2-40B4-BE49-F238E27FC236}">
                    <a16:creationId xmlns:a16="http://schemas.microsoft.com/office/drawing/2014/main" id="{E272F25B-0EF8-48B5-A401-0B10CECDACEF}"/>
                  </a:ext>
                </a:extLst>
              </p:cNvPr>
              <p:cNvSpPr txBox="1">
                <a:spLocks noRot="1" noChangeAspect="1" noMove="1" noResize="1" noEditPoints="1" noAdjustHandles="1" noChangeArrowheads="1" noChangeShapeType="1" noTextEdit="1"/>
              </p:cNvSpPr>
              <p:nvPr/>
            </p:nvSpPr>
            <p:spPr>
              <a:xfrm>
                <a:off x="4244848" y="3099316"/>
                <a:ext cx="939296" cy="276999"/>
              </a:xfrm>
              <a:prstGeom prst="rect">
                <a:avLst/>
              </a:prstGeom>
              <a:blipFill>
                <a:blip r:embed="rId5"/>
                <a:stretch>
                  <a:fillRect l="-7792" r="-649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F92892C6-73AC-4CB3-B88D-F0C50B466082}"/>
                  </a:ext>
                </a:extLst>
              </p:cNvPr>
              <p:cNvSpPr txBox="1"/>
              <p:nvPr/>
            </p:nvSpPr>
            <p:spPr>
              <a:xfrm>
                <a:off x="6877276" y="4301949"/>
                <a:ext cx="93929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𝐂𝟑</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82" name="TextBox 81">
                <a:extLst>
                  <a:ext uri="{FF2B5EF4-FFF2-40B4-BE49-F238E27FC236}">
                    <a16:creationId xmlns:a16="http://schemas.microsoft.com/office/drawing/2014/main" id="{F92892C6-73AC-4CB3-B88D-F0C50B466082}"/>
                  </a:ext>
                </a:extLst>
              </p:cNvPr>
              <p:cNvSpPr txBox="1">
                <a:spLocks noRot="1" noChangeAspect="1" noMove="1" noResize="1" noEditPoints="1" noAdjustHandles="1" noChangeArrowheads="1" noChangeShapeType="1" noTextEdit="1"/>
              </p:cNvSpPr>
              <p:nvPr/>
            </p:nvSpPr>
            <p:spPr>
              <a:xfrm>
                <a:off x="6877276" y="4301949"/>
                <a:ext cx="939295" cy="276999"/>
              </a:xfrm>
              <a:prstGeom prst="rect">
                <a:avLst/>
              </a:prstGeom>
              <a:blipFill>
                <a:blip r:embed="rId6"/>
                <a:stretch>
                  <a:fillRect l="-7792" r="-649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5328D1B2-7671-4016-9931-11B2E5695BD0}"/>
                  </a:ext>
                </a:extLst>
              </p:cNvPr>
              <p:cNvSpPr txBox="1"/>
              <p:nvPr/>
            </p:nvSpPr>
            <p:spPr>
              <a:xfrm>
                <a:off x="4244803" y="2615035"/>
                <a:ext cx="93929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a:latin typeface="Cambria Math" panose="02040503050406030204" pitchFamily="18" charset="0"/>
                            </a:rPr>
                            <m:t>𝐄</m:t>
                          </m:r>
                          <m:r>
                            <a:rPr lang="en-US" b="1" i="0" smtClean="0">
                              <a:latin typeface="Cambria Math" panose="02040503050406030204" pitchFamily="18" charset="0"/>
                            </a:rPr>
                            <m:t>𝟐</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83" name="TextBox 82">
                <a:extLst>
                  <a:ext uri="{FF2B5EF4-FFF2-40B4-BE49-F238E27FC236}">
                    <a16:creationId xmlns:a16="http://schemas.microsoft.com/office/drawing/2014/main" id="{5328D1B2-7671-4016-9931-11B2E5695BD0}"/>
                  </a:ext>
                </a:extLst>
              </p:cNvPr>
              <p:cNvSpPr txBox="1">
                <a:spLocks noRot="1" noChangeAspect="1" noMove="1" noResize="1" noEditPoints="1" noAdjustHandles="1" noChangeArrowheads="1" noChangeShapeType="1" noTextEdit="1"/>
              </p:cNvSpPr>
              <p:nvPr/>
            </p:nvSpPr>
            <p:spPr>
              <a:xfrm>
                <a:off x="4244803" y="2615035"/>
                <a:ext cx="939296" cy="276999"/>
              </a:xfrm>
              <a:prstGeom prst="rect">
                <a:avLst/>
              </a:prstGeom>
              <a:blipFill>
                <a:blip r:embed="rId7"/>
                <a:stretch>
                  <a:fillRect l="-7792" r="-649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A511D1EF-12FE-41BA-8F3D-159C0E6A3259}"/>
                  </a:ext>
                </a:extLst>
              </p:cNvPr>
              <p:cNvSpPr txBox="1"/>
              <p:nvPr/>
            </p:nvSpPr>
            <p:spPr>
              <a:xfrm>
                <a:off x="6854272" y="3911581"/>
                <a:ext cx="93929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a:latin typeface="Cambria Math" panose="02040503050406030204" pitchFamily="18" charset="0"/>
                            </a:rPr>
                            <m:t>𝐄</m:t>
                          </m:r>
                          <m:r>
                            <a:rPr lang="en-US" b="1" i="0" smtClean="0">
                              <a:latin typeface="Cambria Math" panose="02040503050406030204" pitchFamily="18" charset="0"/>
                            </a:rPr>
                            <m:t>𝟑</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84" name="TextBox 83">
                <a:extLst>
                  <a:ext uri="{FF2B5EF4-FFF2-40B4-BE49-F238E27FC236}">
                    <a16:creationId xmlns:a16="http://schemas.microsoft.com/office/drawing/2014/main" id="{A511D1EF-12FE-41BA-8F3D-159C0E6A3259}"/>
                  </a:ext>
                </a:extLst>
              </p:cNvPr>
              <p:cNvSpPr txBox="1">
                <a:spLocks noRot="1" noChangeAspect="1" noMove="1" noResize="1" noEditPoints="1" noAdjustHandles="1" noChangeArrowheads="1" noChangeShapeType="1" noTextEdit="1"/>
              </p:cNvSpPr>
              <p:nvPr/>
            </p:nvSpPr>
            <p:spPr>
              <a:xfrm>
                <a:off x="6854272" y="3911581"/>
                <a:ext cx="939295" cy="276999"/>
              </a:xfrm>
              <a:prstGeom prst="rect">
                <a:avLst/>
              </a:prstGeom>
              <a:blipFill>
                <a:blip r:embed="rId8"/>
                <a:stretch>
                  <a:fillRect l="-7792" r="-649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9068F79-7022-4A2C-B87A-9D01A25C1CC9}"/>
                  </a:ext>
                </a:extLst>
              </p:cNvPr>
              <p:cNvSpPr txBox="1"/>
              <p:nvPr/>
            </p:nvSpPr>
            <p:spPr>
              <a:xfrm>
                <a:off x="868366" y="4086323"/>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0" smtClean="0">
                              <a:latin typeface="Cambria Math" panose="02040503050406030204" pitchFamily="18" charset="0"/>
                            </a:rPr>
                            <m:t>𝟏</m:t>
                          </m:r>
                        </m:sub>
                      </m:sSub>
                    </m:oMath>
                  </m:oMathPara>
                </a14:m>
                <a:endParaRPr lang="en-US" b="1" dirty="0"/>
              </a:p>
            </p:txBody>
          </p:sp>
        </mc:Choice>
        <mc:Fallback xmlns="">
          <p:sp>
            <p:nvSpPr>
              <p:cNvPr id="85" name="TextBox 84">
                <a:extLst>
                  <a:ext uri="{FF2B5EF4-FFF2-40B4-BE49-F238E27FC236}">
                    <a16:creationId xmlns:a16="http://schemas.microsoft.com/office/drawing/2014/main" id="{39068F79-7022-4A2C-B87A-9D01A25C1CC9}"/>
                  </a:ext>
                </a:extLst>
              </p:cNvPr>
              <p:cNvSpPr txBox="1">
                <a:spLocks noRot="1" noChangeAspect="1" noMove="1" noResize="1" noEditPoints="1" noAdjustHandles="1" noChangeArrowheads="1" noChangeShapeType="1" noTextEdit="1"/>
              </p:cNvSpPr>
              <p:nvPr/>
            </p:nvSpPr>
            <p:spPr>
              <a:xfrm>
                <a:off x="868366" y="4086323"/>
                <a:ext cx="442365" cy="276999"/>
              </a:xfrm>
              <a:prstGeom prst="rect">
                <a:avLst/>
              </a:prstGeom>
              <a:blipFill>
                <a:blip r:embed="rId9"/>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12B29B1-A008-476E-8566-D4786F509AE2}"/>
                  </a:ext>
                </a:extLst>
              </p:cNvPr>
              <p:cNvSpPr txBox="1"/>
              <p:nvPr/>
            </p:nvSpPr>
            <p:spPr>
              <a:xfrm>
                <a:off x="4234755" y="5314564"/>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𝟐</m:t>
                          </m:r>
                        </m:sub>
                      </m:sSub>
                    </m:oMath>
                  </m:oMathPara>
                </a14:m>
                <a:endParaRPr lang="en-US" b="1" dirty="0"/>
              </a:p>
            </p:txBody>
          </p:sp>
        </mc:Choice>
        <mc:Fallback xmlns="">
          <p:sp>
            <p:nvSpPr>
              <p:cNvPr id="86" name="TextBox 85">
                <a:extLst>
                  <a:ext uri="{FF2B5EF4-FFF2-40B4-BE49-F238E27FC236}">
                    <a16:creationId xmlns:a16="http://schemas.microsoft.com/office/drawing/2014/main" id="{512B29B1-A008-476E-8566-D4786F509AE2}"/>
                  </a:ext>
                </a:extLst>
              </p:cNvPr>
              <p:cNvSpPr txBox="1">
                <a:spLocks noRot="1" noChangeAspect="1" noMove="1" noResize="1" noEditPoints="1" noAdjustHandles="1" noChangeArrowheads="1" noChangeShapeType="1" noTextEdit="1"/>
              </p:cNvSpPr>
              <p:nvPr/>
            </p:nvSpPr>
            <p:spPr>
              <a:xfrm>
                <a:off x="4234755" y="5314564"/>
                <a:ext cx="442365" cy="276999"/>
              </a:xfrm>
              <a:prstGeom prst="rect">
                <a:avLst/>
              </a:prstGeom>
              <a:blipFill>
                <a:blip r:embed="rId10"/>
                <a:stretch>
                  <a:fillRect l="-18056" r="-694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DFD035E-E7A1-4EDB-AC3B-DC0025F09DBC}"/>
                  </a:ext>
                </a:extLst>
              </p:cNvPr>
              <p:cNvSpPr txBox="1"/>
              <p:nvPr/>
            </p:nvSpPr>
            <p:spPr>
              <a:xfrm>
                <a:off x="7977222" y="5044173"/>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𝟑</m:t>
                          </m:r>
                        </m:sub>
                      </m:sSub>
                    </m:oMath>
                  </m:oMathPara>
                </a14:m>
                <a:endParaRPr lang="en-US" b="1" dirty="0"/>
              </a:p>
            </p:txBody>
          </p:sp>
        </mc:Choice>
        <mc:Fallback xmlns="">
          <p:sp>
            <p:nvSpPr>
              <p:cNvPr id="87" name="TextBox 86">
                <a:extLst>
                  <a:ext uri="{FF2B5EF4-FFF2-40B4-BE49-F238E27FC236}">
                    <a16:creationId xmlns:a16="http://schemas.microsoft.com/office/drawing/2014/main" id="{1DFD035E-E7A1-4EDB-AC3B-DC0025F09DBC}"/>
                  </a:ext>
                </a:extLst>
              </p:cNvPr>
              <p:cNvSpPr txBox="1">
                <a:spLocks noRot="1" noChangeAspect="1" noMove="1" noResize="1" noEditPoints="1" noAdjustHandles="1" noChangeArrowheads="1" noChangeShapeType="1" noTextEdit="1"/>
              </p:cNvSpPr>
              <p:nvPr/>
            </p:nvSpPr>
            <p:spPr>
              <a:xfrm>
                <a:off x="7977222" y="5044173"/>
                <a:ext cx="442365" cy="276999"/>
              </a:xfrm>
              <a:prstGeom prst="rect">
                <a:avLst/>
              </a:prstGeom>
              <a:blipFill>
                <a:blip r:embed="rId11"/>
                <a:stretch>
                  <a:fillRect l="-18056" r="-694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ED74B90E-4BB0-49C0-B752-96A3EB10AA4D}"/>
                  </a:ext>
                </a:extLst>
              </p:cNvPr>
              <p:cNvSpPr txBox="1"/>
              <p:nvPr/>
            </p:nvSpPr>
            <p:spPr>
              <a:xfrm>
                <a:off x="284761" y="4090905"/>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m:t>
                          </m:r>
                          <m:r>
                            <a:rPr lang="en-US" b="1" i="0" smtClean="0">
                              <a:latin typeface="Cambria Math" panose="02040503050406030204" pitchFamily="18" charset="0"/>
                            </a:rPr>
                            <m:t>𝟏</m:t>
                          </m:r>
                        </m:sub>
                      </m:sSub>
                    </m:oMath>
                  </m:oMathPara>
                </a14:m>
                <a:endParaRPr lang="en-US" b="1" dirty="0"/>
              </a:p>
            </p:txBody>
          </p:sp>
        </mc:Choice>
        <mc:Fallback xmlns="">
          <p:sp>
            <p:nvSpPr>
              <p:cNvPr id="88" name="TextBox 87">
                <a:extLst>
                  <a:ext uri="{FF2B5EF4-FFF2-40B4-BE49-F238E27FC236}">
                    <a16:creationId xmlns:a16="http://schemas.microsoft.com/office/drawing/2014/main" id="{ED74B90E-4BB0-49C0-B752-96A3EB10AA4D}"/>
                  </a:ext>
                </a:extLst>
              </p:cNvPr>
              <p:cNvSpPr txBox="1">
                <a:spLocks noRot="1" noChangeAspect="1" noMove="1" noResize="1" noEditPoints="1" noAdjustHandles="1" noChangeArrowheads="1" noChangeShapeType="1" noTextEdit="1"/>
              </p:cNvSpPr>
              <p:nvPr/>
            </p:nvSpPr>
            <p:spPr>
              <a:xfrm>
                <a:off x="284761" y="4090905"/>
                <a:ext cx="442365" cy="276999"/>
              </a:xfrm>
              <a:prstGeom prst="rect">
                <a:avLst/>
              </a:prstGeom>
              <a:blipFill>
                <a:blip r:embed="rId12"/>
                <a:stretch>
                  <a:fillRect l="-18056" r="-694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A353F22D-26EC-4C0D-973F-E7DBDB109367}"/>
                  </a:ext>
                </a:extLst>
              </p:cNvPr>
              <p:cNvSpPr txBox="1"/>
              <p:nvPr/>
            </p:nvSpPr>
            <p:spPr>
              <a:xfrm>
                <a:off x="3651150" y="5319146"/>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𝐄𝟐</m:t>
                          </m:r>
                        </m:sub>
                      </m:sSub>
                    </m:oMath>
                  </m:oMathPara>
                </a14:m>
                <a:endParaRPr lang="en-US" b="1" dirty="0"/>
              </a:p>
            </p:txBody>
          </p:sp>
        </mc:Choice>
        <mc:Fallback xmlns="">
          <p:sp>
            <p:nvSpPr>
              <p:cNvPr id="89" name="TextBox 88">
                <a:extLst>
                  <a:ext uri="{FF2B5EF4-FFF2-40B4-BE49-F238E27FC236}">
                    <a16:creationId xmlns:a16="http://schemas.microsoft.com/office/drawing/2014/main" id="{A353F22D-26EC-4C0D-973F-E7DBDB109367}"/>
                  </a:ext>
                </a:extLst>
              </p:cNvPr>
              <p:cNvSpPr txBox="1">
                <a:spLocks noRot="1" noChangeAspect="1" noMove="1" noResize="1" noEditPoints="1" noAdjustHandles="1" noChangeArrowheads="1" noChangeShapeType="1" noTextEdit="1"/>
              </p:cNvSpPr>
              <p:nvPr/>
            </p:nvSpPr>
            <p:spPr>
              <a:xfrm>
                <a:off x="3651150" y="5319146"/>
                <a:ext cx="442365" cy="276999"/>
              </a:xfrm>
              <a:prstGeom prst="rect">
                <a:avLst/>
              </a:prstGeom>
              <a:blipFill>
                <a:blip r:embed="rId13"/>
                <a:stretch>
                  <a:fillRect l="-17808" r="-547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39F7BF23-A13A-4AD9-839C-1AF33315A5C7}"/>
                  </a:ext>
                </a:extLst>
              </p:cNvPr>
              <p:cNvSpPr txBox="1"/>
              <p:nvPr/>
            </p:nvSpPr>
            <p:spPr>
              <a:xfrm>
                <a:off x="7393617" y="5048755"/>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𝐄𝟑</m:t>
                          </m:r>
                        </m:sub>
                      </m:sSub>
                    </m:oMath>
                  </m:oMathPara>
                </a14:m>
                <a:endParaRPr lang="en-US" b="1" dirty="0"/>
              </a:p>
            </p:txBody>
          </p:sp>
        </mc:Choice>
        <mc:Fallback xmlns="">
          <p:sp>
            <p:nvSpPr>
              <p:cNvPr id="90" name="TextBox 89">
                <a:extLst>
                  <a:ext uri="{FF2B5EF4-FFF2-40B4-BE49-F238E27FC236}">
                    <a16:creationId xmlns:a16="http://schemas.microsoft.com/office/drawing/2014/main" id="{39F7BF23-A13A-4AD9-839C-1AF33315A5C7}"/>
                  </a:ext>
                </a:extLst>
              </p:cNvPr>
              <p:cNvSpPr txBox="1">
                <a:spLocks noRot="1" noChangeAspect="1" noMove="1" noResize="1" noEditPoints="1" noAdjustHandles="1" noChangeArrowheads="1" noChangeShapeType="1" noTextEdit="1"/>
              </p:cNvSpPr>
              <p:nvPr/>
            </p:nvSpPr>
            <p:spPr>
              <a:xfrm>
                <a:off x="7393617" y="5048755"/>
                <a:ext cx="442365" cy="276999"/>
              </a:xfrm>
              <a:prstGeom prst="rect">
                <a:avLst/>
              </a:prstGeom>
              <a:blipFill>
                <a:blip r:embed="rId14"/>
                <a:stretch>
                  <a:fillRect l="-18056" r="-6944" b="-32609"/>
                </a:stretch>
              </a:blipFill>
            </p:spPr>
            <p:txBody>
              <a:bodyPr/>
              <a:lstStyle/>
              <a:p>
                <a:r>
                  <a:rPr lang="en-US">
                    <a:noFill/>
                  </a:rPr>
                  <a:t> </a:t>
                </a:r>
              </a:p>
            </p:txBody>
          </p:sp>
        </mc:Fallback>
      </mc:AlternateContent>
      <p:cxnSp>
        <p:nvCxnSpPr>
          <p:cNvPr id="91" name="Straight Connector 90">
            <a:extLst>
              <a:ext uri="{FF2B5EF4-FFF2-40B4-BE49-F238E27FC236}">
                <a16:creationId xmlns:a16="http://schemas.microsoft.com/office/drawing/2014/main" id="{84122CA8-1442-479F-A991-AFB944B37A5C}"/>
              </a:ext>
            </a:extLst>
          </p:cNvPr>
          <p:cNvCxnSpPr>
            <a:cxnSpLocks/>
          </p:cNvCxnSpPr>
          <p:nvPr/>
        </p:nvCxnSpPr>
        <p:spPr>
          <a:xfrm>
            <a:off x="8347163" y="4713698"/>
            <a:ext cx="731520" cy="0"/>
          </a:xfrm>
          <a:prstGeom prst="line">
            <a:avLst/>
          </a:prstGeom>
          <a:ln w="1905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28FF4154-CAC4-425E-9112-27B59EF0EA3B}"/>
              </a:ext>
            </a:extLst>
          </p:cNvPr>
          <p:cNvSpPr/>
          <p:nvPr/>
        </p:nvSpPr>
        <p:spPr>
          <a:xfrm>
            <a:off x="197485" y="20019"/>
            <a:ext cx="8144075"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Subsoil Hydraulic Grade Line at Static Condition</a:t>
            </a:r>
          </a:p>
        </p:txBody>
      </p:sp>
      <p:sp>
        <p:nvSpPr>
          <p:cNvPr id="45" name="Callout: Bent Line with No Border 44">
            <a:extLst>
              <a:ext uri="{FF2B5EF4-FFF2-40B4-BE49-F238E27FC236}">
                <a16:creationId xmlns:a16="http://schemas.microsoft.com/office/drawing/2014/main" id="{DD308272-E65E-45CB-B41D-635CBBEA6B98}"/>
              </a:ext>
            </a:extLst>
          </p:cNvPr>
          <p:cNvSpPr/>
          <p:nvPr/>
        </p:nvSpPr>
        <p:spPr>
          <a:xfrm>
            <a:off x="5790137" y="2684061"/>
            <a:ext cx="1157085" cy="415945"/>
          </a:xfrm>
          <a:prstGeom prst="callout2">
            <a:avLst>
              <a:gd name="adj1" fmla="val 65624"/>
              <a:gd name="adj2" fmla="val 25178"/>
              <a:gd name="adj3" fmla="val 65859"/>
              <a:gd name="adj4" fmla="val 92023"/>
              <a:gd name="adj5" fmla="val 238849"/>
              <a:gd name="adj6" fmla="val 42150"/>
            </a:avLst>
          </a:pr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Times New Roman" panose="02020603050405020304" pitchFamily="18" charset="0"/>
                <a:cs typeface="Times New Roman" panose="02020603050405020304" pitchFamily="18" charset="0"/>
              </a:rPr>
              <a:t>HGL</a:t>
            </a:r>
            <a:endParaRPr lang="en-US" b="1" dirty="0"/>
          </a:p>
          <a:p>
            <a:pPr algn="ctr"/>
            <a:endParaRPr lang="en-US" dirty="0"/>
          </a:p>
        </p:txBody>
      </p:sp>
      <p:sp>
        <p:nvSpPr>
          <p:cNvPr id="46" name="TextBox 45">
            <a:extLst>
              <a:ext uri="{FF2B5EF4-FFF2-40B4-BE49-F238E27FC236}">
                <a16:creationId xmlns:a16="http://schemas.microsoft.com/office/drawing/2014/main" id="{408A88AD-2DC8-4C24-82DC-402C119E2735}"/>
              </a:ext>
            </a:extLst>
          </p:cNvPr>
          <p:cNvSpPr txBox="1"/>
          <p:nvPr/>
        </p:nvSpPr>
        <p:spPr>
          <a:xfrm>
            <a:off x="4498108" y="6588890"/>
            <a:ext cx="695555" cy="369332"/>
          </a:xfrm>
          <a:prstGeom prst="rect">
            <a:avLst/>
          </a:prstGeom>
          <a:noFill/>
        </p:spPr>
        <p:txBody>
          <a:bodyPr wrap="square" rtlCol="0">
            <a:spAutoFit/>
          </a:bodyPr>
          <a:lstStyle/>
          <a:p>
            <a:pPr algn="l" rtl="0"/>
            <a:r>
              <a:rPr lang="en-US" dirty="0"/>
              <a:t>26</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220EC3F-40C2-4E7A-8F79-D4E01D70CB8D}"/>
                  </a:ext>
                </a:extLst>
              </p:cNvPr>
              <p:cNvSpPr txBox="1"/>
              <p:nvPr/>
            </p:nvSpPr>
            <p:spPr>
              <a:xfrm>
                <a:off x="2377813" y="795733"/>
                <a:ext cx="3990866" cy="548640"/>
              </a:xfrm>
              <a:prstGeom prst="rect">
                <a:avLst/>
              </a:prstGeom>
              <a:noFill/>
              <a:ln>
                <a:solidFill>
                  <a:schemeClr val="tx1"/>
                </a:solidFill>
              </a:ln>
            </p:spPr>
            <p:txBody>
              <a:bodyPr wrap="none" lIns="0" tIns="0" rIns="0" bIns="0" rtlCol="0" anchor="ctr">
                <a:noAutofit/>
              </a:bodyPr>
              <a:lstStyle/>
              <a:p>
                <a:pPr lvl="1" algn="l" rtl="0"/>
                <a14:m>
                  <m:oMathPara xmlns:m="http://schemas.openxmlformats.org/officeDocument/2006/math">
                    <m:oMathParaPr>
                      <m:jc m:val="centerGroup"/>
                    </m:oMathParaPr>
                    <m:oMath xmlns:m="http://schemas.openxmlformats.org/officeDocument/2006/math">
                      <m:r>
                        <a:rPr lang="en-US" b="1" i="0" dirty="0" smtClean="0">
                          <a:latin typeface="Cambria Math" panose="02040503050406030204" pitchFamily="18" charset="0"/>
                        </a:rPr>
                        <m:t>𝐇𝐆𝐋</m:t>
                      </m:r>
                      <m:r>
                        <a:rPr lang="en-US" b="1" i="0" dirty="0" smtClean="0">
                          <a:latin typeface="Cambria Math" panose="02040503050406030204" pitchFamily="18" charset="0"/>
                        </a:rPr>
                        <m:t>=</m:t>
                      </m:r>
                      <m:r>
                        <a:rPr lang="en-US" b="1" i="0" dirty="0" smtClean="0">
                          <a:latin typeface="Cambria Math" panose="02040503050406030204" pitchFamily="18" charset="0"/>
                        </a:rPr>
                        <m:t>𝐔</m:t>
                      </m:r>
                      <m:d>
                        <m:dPr>
                          <m:ctrlPr>
                            <a:rPr lang="en-US" b="1" i="1" dirty="0" smtClean="0">
                              <a:latin typeface="Cambria Math" panose="02040503050406030204" pitchFamily="18" charset="0"/>
                            </a:rPr>
                          </m:ctrlPr>
                        </m:dPr>
                        <m:e>
                          <m:r>
                            <a:rPr lang="en-US" b="1" i="0">
                              <a:latin typeface="Cambria Math" panose="02040503050406030204" pitchFamily="18" charset="0"/>
                            </a:rPr>
                            <m:t>𝐢</m:t>
                          </m:r>
                        </m:e>
                      </m:d>
                      <m:r>
                        <a:rPr lang="en-US" b="1" i="0" smtClean="0">
                          <a:latin typeface="Cambria Math" panose="02040503050406030204" pitchFamily="18" charset="0"/>
                        </a:rPr>
                        <m:t>+</m:t>
                      </m:r>
                      <m:r>
                        <a:rPr lang="en-US" b="1" i="0">
                          <a:latin typeface="Cambria Math" panose="02040503050406030204" pitchFamily="18" charset="0"/>
                          <a:ea typeface="Cambria Math" panose="02040503050406030204" pitchFamily="18" charset="0"/>
                        </a:rPr>
                        <m:t>𝐃</m:t>
                      </m:r>
                      <m:r>
                        <a:rPr lang="en-US" b="1" i="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𝐒</m:t>
                      </m:r>
                      <m:r>
                        <a:rPr lang="en-US" b="1" i="0">
                          <a:latin typeface="Cambria Math" panose="02040503050406030204" pitchFamily="18" charset="0"/>
                          <a:ea typeface="Cambria Math" panose="02040503050406030204" pitchFamily="18" charset="0"/>
                        </a:rPr>
                        <m:t>. </m:t>
                      </m:r>
                      <m:r>
                        <a:rPr lang="en-US" b="1" i="0">
                          <a:latin typeface="Cambria Math" panose="02040503050406030204" pitchFamily="18" charset="0"/>
                          <a:ea typeface="Cambria Math" panose="02040503050406030204" pitchFamily="18" charset="0"/>
                        </a:rPr>
                        <m:t>𝐅𝐥𝐨𝐨𝐫</m:t>
                      </m:r>
                      <m:r>
                        <a:rPr lang="en-US" b="1" i="0">
                          <a:latin typeface="Cambria Math" panose="02040503050406030204" pitchFamily="18" charset="0"/>
                          <a:ea typeface="Cambria Math" panose="02040503050406030204" pitchFamily="18" charset="0"/>
                        </a:rPr>
                        <m:t> </m:t>
                      </m:r>
                      <m:r>
                        <a:rPr lang="en-US" b="1" i="0">
                          <a:latin typeface="Cambria Math" panose="02040503050406030204" pitchFamily="18" charset="0"/>
                          <a:ea typeface="Cambria Math" panose="02040503050406030204" pitchFamily="18" charset="0"/>
                        </a:rPr>
                        <m:t>𝐥𝐞𝐯𝐞𝐥</m:t>
                      </m:r>
                    </m:oMath>
                  </m:oMathPara>
                </a14:m>
                <a:endParaRPr lang="en-US" b="1" dirty="0">
                  <a:latin typeface="Cambria Math" panose="02040503050406030204" pitchFamily="18" charset="0"/>
                </a:endParaRPr>
              </a:p>
            </p:txBody>
          </p:sp>
        </mc:Choice>
        <mc:Fallback xmlns="">
          <p:sp>
            <p:nvSpPr>
              <p:cNvPr id="48" name="TextBox 47">
                <a:extLst>
                  <a:ext uri="{FF2B5EF4-FFF2-40B4-BE49-F238E27FC236}">
                    <a16:creationId xmlns:a16="http://schemas.microsoft.com/office/drawing/2014/main" id="{E220EC3F-40C2-4E7A-8F79-D4E01D70CB8D}"/>
                  </a:ext>
                </a:extLst>
              </p:cNvPr>
              <p:cNvSpPr txBox="1">
                <a:spLocks noRot="1" noChangeAspect="1" noMove="1" noResize="1" noEditPoints="1" noAdjustHandles="1" noChangeArrowheads="1" noChangeShapeType="1" noTextEdit="1"/>
              </p:cNvSpPr>
              <p:nvPr/>
            </p:nvSpPr>
            <p:spPr>
              <a:xfrm>
                <a:off x="2377813" y="795733"/>
                <a:ext cx="3990866" cy="548640"/>
              </a:xfrm>
              <a:prstGeom prst="rect">
                <a:avLst/>
              </a:prstGeom>
              <a:blipFill>
                <a:blip r:embed="rId15"/>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8421213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4DBB98D-F35A-4B1E-AFE8-6DE74423DABE}"/>
              </a:ext>
            </a:extLst>
          </p:cNvPr>
          <p:cNvGrpSpPr/>
          <p:nvPr/>
        </p:nvGrpSpPr>
        <p:grpSpPr>
          <a:xfrm>
            <a:off x="553618" y="1720450"/>
            <a:ext cx="7606928" cy="1669079"/>
            <a:chOff x="576243" y="1588287"/>
            <a:chExt cx="7562539" cy="2675302"/>
          </a:xfrm>
        </p:grpSpPr>
        <p:cxnSp>
          <p:nvCxnSpPr>
            <p:cNvPr id="34" name="Straight Connector 33">
              <a:extLst>
                <a:ext uri="{FF2B5EF4-FFF2-40B4-BE49-F238E27FC236}">
                  <a16:creationId xmlns:a16="http://schemas.microsoft.com/office/drawing/2014/main" id="{50CB9924-D933-4124-90F7-C941BF256789}"/>
                </a:ext>
              </a:extLst>
            </p:cNvPr>
            <p:cNvCxnSpPr>
              <a:cxnSpLocks/>
            </p:cNvCxnSpPr>
            <p:nvPr/>
          </p:nvCxnSpPr>
          <p:spPr>
            <a:xfrm rot="5400000">
              <a:off x="557262" y="2012043"/>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13C7CCD1-EA1F-431D-88C4-7FC78D0C90EE}"/>
                </a:ext>
              </a:extLst>
            </p:cNvPr>
            <p:cNvCxnSpPr>
              <a:cxnSpLocks/>
            </p:cNvCxnSpPr>
            <p:nvPr/>
          </p:nvCxnSpPr>
          <p:spPr>
            <a:xfrm rot="5400000">
              <a:off x="3934479" y="2921603"/>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E606BBB7-7339-4FEF-B905-B5062EA13C46}"/>
                </a:ext>
              </a:extLst>
            </p:cNvPr>
            <p:cNvCxnSpPr>
              <a:cxnSpLocks/>
            </p:cNvCxnSpPr>
            <p:nvPr/>
          </p:nvCxnSpPr>
          <p:spPr>
            <a:xfrm rot="5400000">
              <a:off x="7679550" y="3820752"/>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C4C49A2A-0269-476B-8FD4-307E19A0A4F8}"/>
                </a:ext>
              </a:extLst>
            </p:cNvPr>
            <p:cNvCxnSpPr>
              <a:cxnSpLocks/>
            </p:cNvCxnSpPr>
            <p:nvPr/>
          </p:nvCxnSpPr>
          <p:spPr>
            <a:xfrm>
              <a:off x="785862" y="2235803"/>
              <a:ext cx="3377217" cy="457200"/>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id="{B49E2AC0-2A2B-4A4C-A630-FF2DA738170C}"/>
                </a:ext>
              </a:extLst>
            </p:cNvPr>
            <p:cNvCxnSpPr>
              <a:cxnSpLocks/>
            </p:cNvCxnSpPr>
            <p:nvPr/>
          </p:nvCxnSpPr>
          <p:spPr>
            <a:xfrm>
              <a:off x="4163079" y="3147931"/>
              <a:ext cx="3745071" cy="455135"/>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id="{44480441-E551-40F2-83DE-BF45D188EB26}"/>
                </a:ext>
              </a:extLst>
            </p:cNvPr>
            <p:cNvCxnSpPr>
              <a:cxnSpLocks/>
            </p:cNvCxnSpPr>
            <p:nvPr/>
          </p:nvCxnSpPr>
          <p:spPr>
            <a:xfrm>
              <a:off x="576243" y="1588287"/>
              <a:ext cx="209619" cy="185826"/>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id="{D343277D-C247-4071-B2C2-15AB094170D0}"/>
                </a:ext>
              </a:extLst>
            </p:cNvPr>
            <p:cNvCxnSpPr>
              <a:cxnSpLocks/>
            </p:cNvCxnSpPr>
            <p:nvPr/>
          </p:nvCxnSpPr>
          <p:spPr>
            <a:xfrm>
              <a:off x="7929163" y="4077763"/>
              <a:ext cx="209619" cy="185826"/>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42" name="Group 41">
            <a:extLst>
              <a:ext uri="{FF2B5EF4-FFF2-40B4-BE49-F238E27FC236}">
                <a16:creationId xmlns:a16="http://schemas.microsoft.com/office/drawing/2014/main" id="{E99E2396-0D13-40F3-939D-7907531B9E78}"/>
              </a:ext>
            </a:extLst>
          </p:cNvPr>
          <p:cNvGrpSpPr/>
          <p:nvPr/>
        </p:nvGrpSpPr>
        <p:grpSpPr>
          <a:xfrm>
            <a:off x="544287" y="3548344"/>
            <a:ext cx="7625597" cy="3274504"/>
            <a:chOff x="544287" y="3491493"/>
            <a:chExt cx="7625597" cy="3274504"/>
          </a:xfrm>
        </p:grpSpPr>
        <p:cxnSp>
          <p:nvCxnSpPr>
            <p:cNvPr id="44" name="Straight Connector 43">
              <a:extLst>
                <a:ext uri="{FF2B5EF4-FFF2-40B4-BE49-F238E27FC236}">
                  <a16:creationId xmlns:a16="http://schemas.microsoft.com/office/drawing/2014/main" id="{87FE5922-5B15-4965-98EB-67B8E78B2B91}"/>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ED8FA86-DEFC-480F-BF71-0EF0C801BD84}"/>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40CD32A-2FBF-4CF5-9065-3112E701158A}"/>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F0B656F-706F-4AC1-8C0E-9879E3DA62EC}"/>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5AAF6A-C3D6-4431-ACB4-ED94C8E24144}"/>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80CF57C-A0F0-493F-A93A-54F607B7C4F9}"/>
                </a:ext>
              </a:extLst>
            </p:cNvPr>
            <p:cNvCxnSpPr>
              <a:cxnSpLocks/>
            </p:cNvCxnSpPr>
            <p:nvPr/>
          </p:nvCxnSpPr>
          <p:spPr>
            <a:xfrm rot="5400000">
              <a:off x="100062" y="485339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16:creationId xmlns:a16="http://schemas.microsoft.com/office/drawing/2014/main" id="{A3464AD3-89B8-4960-B085-9C8EE4C2531D}"/>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0413CF-0744-44E9-9793-55AE828855E8}"/>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92027F-3B1F-44D0-BE23-9CE2BAC86D8C}"/>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99F2FD-083E-4ABD-A0AE-86EF5CD7B80B}"/>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DD4D7BA-40B1-4E3D-8481-AD6A40EE3EC6}"/>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FD6047-DBC0-4DA3-9448-0947B0643B45}"/>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CA74772-4365-472C-86A0-28D32AB840B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AF557C6-9F77-46FD-B0C0-C61A1BA40157}"/>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a:extLst>
                <a:ext uri="{FF2B5EF4-FFF2-40B4-BE49-F238E27FC236}">
                  <a16:creationId xmlns:a16="http://schemas.microsoft.com/office/drawing/2014/main" id="{677621C9-52FD-4635-83DA-C2ED7ED15014}"/>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sp>
        <p:nvSpPr>
          <p:cNvPr id="59" name="Rectangle 58">
            <a:extLst>
              <a:ext uri="{FF2B5EF4-FFF2-40B4-BE49-F238E27FC236}">
                <a16:creationId xmlns:a16="http://schemas.microsoft.com/office/drawing/2014/main" id="{E3B0C0C2-4674-43FE-B0DA-BEFDE905CBF2}"/>
              </a:ext>
            </a:extLst>
          </p:cNvPr>
          <p:cNvSpPr/>
          <p:nvPr/>
        </p:nvSpPr>
        <p:spPr>
          <a:xfrm>
            <a:off x="197484" y="271947"/>
            <a:ext cx="8582617"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Subsoil Hydraulic Grade Line at Dynamic Condition</a:t>
            </a:r>
          </a:p>
        </p:txBody>
      </p:sp>
      <p:cxnSp>
        <p:nvCxnSpPr>
          <p:cNvPr id="60" name="Straight Connector 59">
            <a:extLst>
              <a:ext uri="{FF2B5EF4-FFF2-40B4-BE49-F238E27FC236}">
                <a16:creationId xmlns:a16="http://schemas.microsoft.com/office/drawing/2014/main" id="{0D2F6892-F323-4568-9D71-AE36554EA5F2}"/>
              </a:ext>
            </a:extLst>
          </p:cNvPr>
          <p:cNvCxnSpPr>
            <a:cxnSpLocks/>
          </p:cNvCxnSpPr>
          <p:nvPr/>
        </p:nvCxnSpPr>
        <p:spPr>
          <a:xfrm>
            <a:off x="8826721" y="1572075"/>
            <a:ext cx="0" cy="1817454"/>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a16="http://schemas.microsoft.com/office/drawing/2014/main" id="{40E931D5-AB5F-4BF8-AE55-A5214096D747}"/>
              </a:ext>
            </a:extLst>
          </p:cNvPr>
          <p:cNvCxnSpPr>
            <a:cxnSpLocks/>
          </p:cNvCxnSpPr>
          <p:nvPr/>
        </p:nvCxnSpPr>
        <p:spPr>
          <a:xfrm>
            <a:off x="6854860" y="1572075"/>
            <a:ext cx="2205601" cy="0"/>
          </a:xfrm>
          <a:prstGeom prst="line">
            <a:avLst/>
          </a:prstGeom>
          <a:ln w="1905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9A0CE3E-E6F7-4522-8BF9-27674D28B1E8}"/>
                  </a:ext>
                </a:extLst>
              </p:cNvPr>
              <p:cNvSpPr txBox="1"/>
              <p:nvPr/>
            </p:nvSpPr>
            <p:spPr>
              <a:xfrm>
                <a:off x="8622585" y="2354510"/>
                <a:ext cx="371897" cy="276999"/>
              </a:xfrm>
              <a:prstGeom prst="rect">
                <a:avLst/>
              </a:prstGeom>
              <a:solidFill>
                <a:schemeClr val="bg1"/>
              </a:solid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62" name="TextBox 61">
                <a:extLst>
                  <a:ext uri="{FF2B5EF4-FFF2-40B4-BE49-F238E27FC236}">
                    <a16:creationId xmlns:a16="http://schemas.microsoft.com/office/drawing/2014/main" id="{B9A0CE3E-E6F7-4522-8BF9-27674D28B1E8}"/>
                  </a:ext>
                </a:extLst>
              </p:cNvPr>
              <p:cNvSpPr txBox="1">
                <a:spLocks noRot="1" noChangeAspect="1" noMove="1" noResize="1" noEditPoints="1" noAdjustHandles="1" noChangeArrowheads="1" noChangeShapeType="1" noTextEdit="1"/>
              </p:cNvSpPr>
              <p:nvPr/>
            </p:nvSpPr>
            <p:spPr>
              <a:xfrm>
                <a:off x="8622585" y="2354510"/>
                <a:ext cx="371897" cy="276999"/>
              </a:xfrm>
              <a:prstGeom prst="rect">
                <a:avLst/>
              </a:prstGeom>
              <a:blipFill>
                <a:blip r:embed="rId2"/>
                <a:stretch>
                  <a:fillRect l="-13115" r="-14754"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D027B58-6142-43E0-9B21-B57B4B0B7C67}"/>
                  </a:ext>
                </a:extLst>
              </p:cNvPr>
              <p:cNvSpPr txBox="1"/>
              <p:nvPr/>
            </p:nvSpPr>
            <p:spPr>
              <a:xfrm>
                <a:off x="901865" y="1717025"/>
                <a:ext cx="947311"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a:latin typeface="Cambria Math" panose="02040503050406030204" pitchFamily="18" charset="0"/>
                            </a:rPr>
                            <m:t>𝐄</m:t>
                          </m:r>
                          <m:r>
                            <a:rPr lang="en-US" b="1" i="0" smtClean="0">
                              <a:latin typeface="Cambria Math" panose="02040503050406030204" pitchFamily="18" charset="0"/>
                            </a:rPr>
                            <m:t>𝟏</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63" name="TextBox 62">
                <a:extLst>
                  <a:ext uri="{FF2B5EF4-FFF2-40B4-BE49-F238E27FC236}">
                    <a16:creationId xmlns:a16="http://schemas.microsoft.com/office/drawing/2014/main" id="{BD027B58-6142-43E0-9B21-B57B4B0B7C67}"/>
                  </a:ext>
                </a:extLst>
              </p:cNvPr>
              <p:cNvSpPr txBox="1">
                <a:spLocks noRot="1" noChangeAspect="1" noMove="1" noResize="1" noEditPoints="1" noAdjustHandles="1" noChangeArrowheads="1" noChangeShapeType="1" noTextEdit="1"/>
              </p:cNvSpPr>
              <p:nvPr/>
            </p:nvSpPr>
            <p:spPr>
              <a:xfrm>
                <a:off x="901865" y="1717025"/>
                <a:ext cx="947311" cy="276999"/>
              </a:xfrm>
              <a:prstGeom prst="rect">
                <a:avLst/>
              </a:prstGeom>
              <a:blipFill>
                <a:blip r:embed="rId3"/>
                <a:stretch>
                  <a:fillRect l="-7742" r="-5806"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2A12245-D0E9-4B9E-8E79-C4D4B6ADE255}"/>
                  </a:ext>
                </a:extLst>
              </p:cNvPr>
              <p:cNvSpPr txBox="1"/>
              <p:nvPr/>
            </p:nvSpPr>
            <p:spPr>
              <a:xfrm>
                <a:off x="544287" y="2241270"/>
                <a:ext cx="93929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0" smtClean="0">
                              <a:latin typeface="Cambria Math" panose="02040503050406030204" pitchFamily="18" charset="0"/>
                            </a:rPr>
                            <m:t>𝟏</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64" name="TextBox 63">
                <a:extLst>
                  <a:ext uri="{FF2B5EF4-FFF2-40B4-BE49-F238E27FC236}">
                    <a16:creationId xmlns:a16="http://schemas.microsoft.com/office/drawing/2014/main" id="{B2A12245-D0E9-4B9E-8E79-C4D4B6ADE255}"/>
                  </a:ext>
                </a:extLst>
              </p:cNvPr>
              <p:cNvSpPr txBox="1">
                <a:spLocks noRot="1" noChangeAspect="1" noMove="1" noResize="1" noEditPoints="1" noAdjustHandles="1" noChangeArrowheads="1" noChangeShapeType="1" noTextEdit="1"/>
              </p:cNvSpPr>
              <p:nvPr/>
            </p:nvSpPr>
            <p:spPr>
              <a:xfrm>
                <a:off x="544287" y="2241270"/>
                <a:ext cx="939296" cy="276999"/>
              </a:xfrm>
              <a:prstGeom prst="rect">
                <a:avLst/>
              </a:prstGeom>
              <a:blipFill>
                <a:blip r:embed="rId4"/>
                <a:stretch>
                  <a:fillRect l="-7792" r="-649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4C17C92-5925-426A-B27B-2B4ABFA3383F}"/>
                  </a:ext>
                </a:extLst>
              </p:cNvPr>
              <p:cNvSpPr txBox="1"/>
              <p:nvPr/>
            </p:nvSpPr>
            <p:spPr>
              <a:xfrm>
                <a:off x="4163079" y="2825198"/>
                <a:ext cx="93929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𝐂𝟐</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65" name="TextBox 64">
                <a:extLst>
                  <a:ext uri="{FF2B5EF4-FFF2-40B4-BE49-F238E27FC236}">
                    <a16:creationId xmlns:a16="http://schemas.microsoft.com/office/drawing/2014/main" id="{D4C17C92-5925-426A-B27B-2B4ABFA3383F}"/>
                  </a:ext>
                </a:extLst>
              </p:cNvPr>
              <p:cNvSpPr txBox="1">
                <a:spLocks noRot="1" noChangeAspect="1" noMove="1" noResize="1" noEditPoints="1" noAdjustHandles="1" noChangeArrowheads="1" noChangeShapeType="1" noTextEdit="1"/>
              </p:cNvSpPr>
              <p:nvPr/>
            </p:nvSpPr>
            <p:spPr>
              <a:xfrm>
                <a:off x="4163079" y="2825198"/>
                <a:ext cx="939296" cy="276999"/>
              </a:xfrm>
              <a:prstGeom prst="rect">
                <a:avLst/>
              </a:prstGeom>
              <a:blipFill>
                <a:blip r:embed="rId5"/>
                <a:stretch>
                  <a:fillRect l="-8442" r="-584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CA0AB76-A5BE-4241-8E05-918454080031}"/>
                  </a:ext>
                </a:extLst>
              </p:cNvPr>
              <p:cNvSpPr txBox="1"/>
              <p:nvPr/>
            </p:nvSpPr>
            <p:spPr>
              <a:xfrm>
                <a:off x="6874203" y="3112530"/>
                <a:ext cx="93929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𝐂𝟑</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66" name="TextBox 65">
                <a:extLst>
                  <a:ext uri="{FF2B5EF4-FFF2-40B4-BE49-F238E27FC236}">
                    <a16:creationId xmlns:a16="http://schemas.microsoft.com/office/drawing/2014/main" id="{ACA0AB76-A5BE-4241-8E05-918454080031}"/>
                  </a:ext>
                </a:extLst>
              </p:cNvPr>
              <p:cNvSpPr txBox="1">
                <a:spLocks noRot="1" noChangeAspect="1" noMove="1" noResize="1" noEditPoints="1" noAdjustHandles="1" noChangeArrowheads="1" noChangeShapeType="1" noTextEdit="1"/>
              </p:cNvSpPr>
              <p:nvPr/>
            </p:nvSpPr>
            <p:spPr>
              <a:xfrm>
                <a:off x="6874203" y="3112530"/>
                <a:ext cx="939295" cy="276999"/>
              </a:xfrm>
              <a:prstGeom prst="rect">
                <a:avLst/>
              </a:prstGeom>
              <a:blipFill>
                <a:blip r:embed="rId6"/>
                <a:stretch>
                  <a:fillRect l="-8442" r="-584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9C27AA6-C820-43E8-821B-11A71182BF1F}"/>
                  </a:ext>
                </a:extLst>
              </p:cNvPr>
              <p:cNvSpPr txBox="1"/>
              <p:nvPr/>
            </p:nvSpPr>
            <p:spPr>
              <a:xfrm>
                <a:off x="4163079" y="1990556"/>
                <a:ext cx="93929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a:latin typeface="Cambria Math" panose="02040503050406030204" pitchFamily="18" charset="0"/>
                            </a:rPr>
                            <m:t>𝐄</m:t>
                          </m:r>
                          <m:r>
                            <a:rPr lang="en-US" b="1" i="0" smtClean="0">
                              <a:latin typeface="Cambria Math" panose="02040503050406030204" pitchFamily="18" charset="0"/>
                            </a:rPr>
                            <m:t>𝟐</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67" name="TextBox 66">
                <a:extLst>
                  <a:ext uri="{FF2B5EF4-FFF2-40B4-BE49-F238E27FC236}">
                    <a16:creationId xmlns:a16="http://schemas.microsoft.com/office/drawing/2014/main" id="{69C27AA6-C820-43E8-821B-11A71182BF1F}"/>
                  </a:ext>
                </a:extLst>
              </p:cNvPr>
              <p:cNvSpPr txBox="1">
                <a:spLocks noRot="1" noChangeAspect="1" noMove="1" noResize="1" noEditPoints="1" noAdjustHandles="1" noChangeArrowheads="1" noChangeShapeType="1" noTextEdit="1"/>
              </p:cNvSpPr>
              <p:nvPr/>
            </p:nvSpPr>
            <p:spPr>
              <a:xfrm>
                <a:off x="4163079" y="1990556"/>
                <a:ext cx="939296" cy="276999"/>
              </a:xfrm>
              <a:prstGeom prst="rect">
                <a:avLst/>
              </a:prstGeom>
              <a:blipFill>
                <a:blip r:embed="rId7"/>
                <a:stretch>
                  <a:fillRect l="-8442" r="-584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D8EBF401-DE90-4C37-91E0-7D0C7FC7F0EF}"/>
                  </a:ext>
                </a:extLst>
              </p:cNvPr>
              <p:cNvSpPr txBox="1"/>
              <p:nvPr/>
            </p:nvSpPr>
            <p:spPr>
              <a:xfrm>
                <a:off x="7483493" y="2529642"/>
                <a:ext cx="93929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a:latin typeface="Cambria Math" panose="02040503050406030204" pitchFamily="18" charset="0"/>
                            </a:rPr>
                            <m:t>𝐄</m:t>
                          </m:r>
                          <m:r>
                            <a:rPr lang="en-US" b="1" i="0" smtClean="0">
                              <a:latin typeface="Cambria Math" panose="02040503050406030204" pitchFamily="18" charset="0"/>
                            </a:rPr>
                            <m:t>𝟑</m:t>
                          </m:r>
                        </m:sub>
                      </m:sSub>
                      <m:r>
                        <a:rPr lang="en-US" b="1" i="0" smtClean="0">
                          <a:latin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𝐇</m:t>
                      </m:r>
                    </m:oMath>
                  </m:oMathPara>
                </a14:m>
                <a:endParaRPr lang="en-US" b="1" dirty="0"/>
              </a:p>
            </p:txBody>
          </p:sp>
        </mc:Choice>
        <mc:Fallback xmlns="">
          <p:sp>
            <p:nvSpPr>
              <p:cNvPr id="68" name="TextBox 67">
                <a:extLst>
                  <a:ext uri="{FF2B5EF4-FFF2-40B4-BE49-F238E27FC236}">
                    <a16:creationId xmlns:a16="http://schemas.microsoft.com/office/drawing/2014/main" id="{D8EBF401-DE90-4C37-91E0-7D0C7FC7F0EF}"/>
                  </a:ext>
                </a:extLst>
              </p:cNvPr>
              <p:cNvSpPr txBox="1">
                <a:spLocks noRot="1" noChangeAspect="1" noMove="1" noResize="1" noEditPoints="1" noAdjustHandles="1" noChangeArrowheads="1" noChangeShapeType="1" noTextEdit="1"/>
              </p:cNvSpPr>
              <p:nvPr/>
            </p:nvSpPr>
            <p:spPr>
              <a:xfrm>
                <a:off x="7483493" y="2529642"/>
                <a:ext cx="939295" cy="276999"/>
              </a:xfrm>
              <a:prstGeom prst="rect">
                <a:avLst/>
              </a:prstGeom>
              <a:blipFill>
                <a:blip r:embed="rId8"/>
                <a:stretch>
                  <a:fillRect l="-8442" r="-5844" b="-33333"/>
                </a:stretch>
              </a:blipFill>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4C5F22C5-DAC9-4502-999E-E825A4554EC6}"/>
              </a:ext>
            </a:extLst>
          </p:cNvPr>
          <p:cNvCxnSpPr>
            <a:cxnSpLocks/>
          </p:cNvCxnSpPr>
          <p:nvPr/>
        </p:nvCxnSpPr>
        <p:spPr>
          <a:xfrm>
            <a:off x="8468423" y="3389628"/>
            <a:ext cx="548640" cy="0"/>
          </a:xfrm>
          <a:prstGeom prst="line">
            <a:avLst/>
          </a:prstGeom>
          <a:ln w="1905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815EC521-8AAE-4EF8-ABEB-911F9D6997BA}"/>
                  </a:ext>
                </a:extLst>
              </p:cNvPr>
              <p:cNvSpPr txBox="1"/>
              <p:nvPr/>
            </p:nvSpPr>
            <p:spPr>
              <a:xfrm>
                <a:off x="868366" y="4281305"/>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0" smtClean="0">
                              <a:latin typeface="Cambria Math" panose="02040503050406030204" pitchFamily="18" charset="0"/>
                            </a:rPr>
                            <m:t>𝟏</m:t>
                          </m:r>
                        </m:sub>
                      </m:sSub>
                    </m:oMath>
                  </m:oMathPara>
                </a14:m>
                <a:endParaRPr lang="en-US" b="1" dirty="0"/>
              </a:p>
            </p:txBody>
          </p:sp>
        </mc:Choice>
        <mc:Fallback xmlns="">
          <p:sp>
            <p:nvSpPr>
              <p:cNvPr id="70" name="TextBox 69">
                <a:extLst>
                  <a:ext uri="{FF2B5EF4-FFF2-40B4-BE49-F238E27FC236}">
                    <a16:creationId xmlns:a16="http://schemas.microsoft.com/office/drawing/2014/main" id="{815EC521-8AAE-4EF8-ABEB-911F9D6997BA}"/>
                  </a:ext>
                </a:extLst>
              </p:cNvPr>
              <p:cNvSpPr txBox="1">
                <a:spLocks noRot="1" noChangeAspect="1" noMove="1" noResize="1" noEditPoints="1" noAdjustHandles="1" noChangeArrowheads="1" noChangeShapeType="1" noTextEdit="1"/>
              </p:cNvSpPr>
              <p:nvPr/>
            </p:nvSpPr>
            <p:spPr>
              <a:xfrm>
                <a:off x="868366" y="4281305"/>
                <a:ext cx="442365" cy="276999"/>
              </a:xfrm>
              <a:prstGeom prst="rect">
                <a:avLst/>
              </a:prstGeom>
              <a:blipFill>
                <a:blip r:embed="rId9"/>
                <a:stretch>
                  <a:fillRect l="-1643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9E27045-B9C7-4789-936A-D0E484F96C1A}"/>
                  </a:ext>
                </a:extLst>
              </p:cNvPr>
              <p:cNvSpPr txBox="1"/>
              <p:nvPr/>
            </p:nvSpPr>
            <p:spPr>
              <a:xfrm>
                <a:off x="4234755" y="5490893"/>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𝟐</m:t>
                          </m:r>
                        </m:sub>
                      </m:sSub>
                    </m:oMath>
                  </m:oMathPara>
                </a14:m>
                <a:endParaRPr lang="en-US" b="1" dirty="0"/>
              </a:p>
            </p:txBody>
          </p:sp>
        </mc:Choice>
        <mc:Fallback xmlns="">
          <p:sp>
            <p:nvSpPr>
              <p:cNvPr id="71" name="TextBox 70">
                <a:extLst>
                  <a:ext uri="{FF2B5EF4-FFF2-40B4-BE49-F238E27FC236}">
                    <a16:creationId xmlns:a16="http://schemas.microsoft.com/office/drawing/2014/main" id="{59E27045-B9C7-4789-936A-D0E484F96C1A}"/>
                  </a:ext>
                </a:extLst>
              </p:cNvPr>
              <p:cNvSpPr txBox="1">
                <a:spLocks noRot="1" noChangeAspect="1" noMove="1" noResize="1" noEditPoints="1" noAdjustHandles="1" noChangeArrowheads="1" noChangeShapeType="1" noTextEdit="1"/>
              </p:cNvSpPr>
              <p:nvPr/>
            </p:nvSpPr>
            <p:spPr>
              <a:xfrm>
                <a:off x="4234755" y="5490893"/>
                <a:ext cx="442365" cy="276999"/>
              </a:xfrm>
              <a:prstGeom prst="rect">
                <a:avLst/>
              </a:prstGeom>
              <a:blipFill>
                <a:blip r:embed="rId10"/>
                <a:stretch>
                  <a:fillRect l="-18056" r="-694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1618E9B-83DF-4F00-A004-B495DF6E6F19}"/>
                  </a:ext>
                </a:extLst>
              </p:cNvPr>
              <p:cNvSpPr txBox="1"/>
              <p:nvPr/>
            </p:nvSpPr>
            <p:spPr>
              <a:xfrm>
                <a:off x="7977222" y="5229831"/>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𝐂</m:t>
                          </m:r>
                          <m:r>
                            <a:rPr lang="en-US" b="1" i="1" smtClean="0">
                              <a:latin typeface="Cambria Math" panose="02040503050406030204" pitchFamily="18" charset="0"/>
                              <a:ea typeface="Cambria Math" panose="02040503050406030204" pitchFamily="18" charset="0"/>
                            </a:rPr>
                            <m:t>𝟑</m:t>
                          </m:r>
                        </m:sub>
                      </m:sSub>
                    </m:oMath>
                  </m:oMathPara>
                </a14:m>
                <a:endParaRPr lang="en-US" b="1" dirty="0"/>
              </a:p>
            </p:txBody>
          </p:sp>
        </mc:Choice>
        <mc:Fallback xmlns="">
          <p:sp>
            <p:nvSpPr>
              <p:cNvPr id="72" name="TextBox 71">
                <a:extLst>
                  <a:ext uri="{FF2B5EF4-FFF2-40B4-BE49-F238E27FC236}">
                    <a16:creationId xmlns:a16="http://schemas.microsoft.com/office/drawing/2014/main" id="{81618E9B-83DF-4F00-A004-B495DF6E6F19}"/>
                  </a:ext>
                </a:extLst>
              </p:cNvPr>
              <p:cNvSpPr txBox="1">
                <a:spLocks noRot="1" noChangeAspect="1" noMove="1" noResize="1" noEditPoints="1" noAdjustHandles="1" noChangeArrowheads="1" noChangeShapeType="1" noTextEdit="1"/>
              </p:cNvSpPr>
              <p:nvPr/>
            </p:nvSpPr>
            <p:spPr>
              <a:xfrm>
                <a:off x="7977222" y="5229831"/>
                <a:ext cx="442365" cy="276999"/>
              </a:xfrm>
              <a:prstGeom prst="rect">
                <a:avLst/>
              </a:prstGeom>
              <a:blipFill>
                <a:blip r:embed="rId11"/>
                <a:stretch>
                  <a:fillRect l="-18056" r="-694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0D25006-61CE-42B3-9AD5-DC99CD30D5BD}"/>
                  </a:ext>
                </a:extLst>
              </p:cNvPr>
              <p:cNvSpPr txBox="1"/>
              <p:nvPr/>
            </p:nvSpPr>
            <p:spPr>
              <a:xfrm>
                <a:off x="284761" y="4285887"/>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m:t>
                          </m:r>
                          <m:r>
                            <a:rPr lang="en-US" b="1" i="0" smtClean="0">
                              <a:latin typeface="Cambria Math" panose="02040503050406030204" pitchFamily="18" charset="0"/>
                            </a:rPr>
                            <m:t>𝟏</m:t>
                          </m:r>
                        </m:sub>
                      </m:sSub>
                    </m:oMath>
                  </m:oMathPara>
                </a14:m>
                <a:endParaRPr lang="en-US" b="1" dirty="0"/>
              </a:p>
            </p:txBody>
          </p:sp>
        </mc:Choice>
        <mc:Fallback xmlns="">
          <p:sp>
            <p:nvSpPr>
              <p:cNvPr id="73" name="TextBox 72">
                <a:extLst>
                  <a:ext uri="{FF2B5EF4-FFF2-40B4-BE49-F238E27FC236}">
                    <a16:creationId xmlns:a16="http://schemas.microsoft.com/office/drawing/2014/main" id="{10D25006-61CE-42B3-9AD5-DC99CD30D5BD}"/>
                  </a:ext>
                </a:extLst>
              </p:cNvPr>
              <p:cNvSpPr txBox="1">
                <a:spLocks noRot="1" noChangeAspect="1" noMove="1" noResize="1" noEditPoints="1" noAdjustHandles="1" noChangeArrowheads="1" noChangeShapeType="1" noTextEdit="1"/>
              </p:cNvSpPr>
              <p:nvPr/>
            </p:nvSpPr>
            <p:spPr>
              <a:xfrm>
                <a:off x="284761" y="4285887"/>
                <a:ext cx="442365" cy="276999"/>
              </a:xfrm>
              <a:prstGeom prst="rect">
                <a:avLst/>
              </a:prstGeom>
              <a:blipFill>
                <a:blip r:embed="rId12"/>
                <a:stretch>
                  <a:fillRect l="-18056" r="-6944"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B384C72-F218-40A6-91D8-1E3839A5410D}"/>
                  </a:ext>
                </a:extLst>
              </p:cNvPr>
              <p:cNvSpPr txBox="1"/>
              <p:nvPr/>
            </p:nvSpPr>
            <p:spPr>
              <a:xfrm>
                <a:off x="3651150" y="5495475"/>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𝐄𝟐</m:t>
                          </m:r>
                        </m:sub>
                      </m:sSub>
                    </m:oMath>
                  </m:oMathPara>
                </a14:m>
                <a:endParaRPr lang="en-US" b="1" dirty="0"/>
              </a:p>
            </p:txBody>
          </p:sp>
        </mc:Choice>
        <mc:Fallback xmlns="">
          <p:sp>
            <p:nvSpPr>
              <p:cNvPr id="74" name="TextBox 73">
                <a:extLst>
                  <a:ext uri="{FF2B5EF4-FFF2-40B4-BE49-F238E27FC236}">
                    <a16:creationId xmlns:a16="http://schemas.microsoft.com/office/drawing/2014/main" id="{6B384C72-F218-40A6-91D8-1E3839A5410D}"/>
                  </a:ext>
                </a:extLst>
              </p:cNvPr>
              <p:cNvSpPr txBox="1">
                <a:spLocks noRot="1" noChangeAspect="1" noMove="1" noResize="1" noEditPoints="1" noAdjustHandles="1" noChangeArrowheads="1" noChangeShapeType="1" noTextEdit="1"/>
              </p:cNvSpPr>
              <p:nvPr/>
            </p:nvSpPr>
            <p:spPr>
              <a:xfrm>
                <a:off x="3651150" y="5495475"/>
                <a:ext cx="442365" cy="276999"/>
              </a:xfrm>
              <a:prstGeom prst="rect">
                <a:avLst/>
              </a:prstGeom>
              <a:blipFill>
                <a:blip r:embed="rId13"/>
                <a:stretch>
                  <a:fillRect l="-17808" r="-547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E2C5C6E-C714-4FB9-905F-83730C038D73}"/>
                  </a:ext>
                </a:extLst>
              </p:cNvPr>
              <p:cNvSpPr txBox="1"/>
              <p:nvPr/>
            </p:nvSpPr>
            <p:spPr>
              <a:xfrm>
                <a:off x="7393617" y="5234413"/>
                <a:ext cx="442365"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𝛟</m:t>
                          </m:r>
                        </m:e>
                        <m:sub>
                          <m:r>
                            <a:rPr lang="en-US" b="1" i="0" smtClean="0">
                              <a:latin typeface="Cambria Math" panose="02040503050406030204" pitchFamily="18" charset="0"/>
                              <a:ea typeface="Cambria Math" panose="02040503050406030204" pitchFamily="18" charset="0"/>
                            </a:rPr>
                            <m:t>𝐄𝟑</m:t>
                          </m:r>
                        </m:sub>
                      </m:sSub>
                    </m:oMath>
                  </m:oMathPara>
                </a14:m>
                <a:endParaRPr lang="en-US" b="1" dirty="0"/>
              </a:p>
            </p:txBody>
          </p:sp>
        </mc:Choice>
        <mc:Fallback xmlns="">
          <p:sp>
            <p:nvSpPr>
              <p:cNvPr id="75" name="TextBox 74">
                <a:extLst>
                  <a:ext uri="{FF2B5EF4-FFF2-40B4-BE49-F238E27FC236}">
                    <a16:creationId xmlns:a16="http://schemas.microsoft.com/office/drawing/2014/main" id="{9E2C5C6E-C714-4FB9-905F-83730C038D73}"/>
                  </a:ext>
                </a:extLst>
              </p:cNvPr>
              <p:cNvSpPr txBox="1">
                <a:spLocks noRot="1" noChangeAspect="1" noMove="1" noResize="1" noEditPoints="1" noAdjustHandles="1" noChangeArrowheads="1" noChangeShapeType="1" noTextEdit="1"/>
              </p:cNvSpPr>
              <p:nvPr/>
            </p:nvSpPr>
            <p:spPr>
              <a:xfrm>
                <a:off x="7393617" y="5234413"/>
                <a:ext cx="442365" cy="276999"/>
              </a:xfrm>
              <a:prstGeom prst="rect">
                <a:avLst/>
              </a:prstGeom>
              <a:blipFill>
                <a:blip r:embed="rId14"/>
                <a:stretch>
                  <a:fillRect l="-18056" r="-6944" b="-33333"/>
                </a:stretch>
              </a:blipFill>
            </p:spPr>
            <p:txBody>
              <a:bodyPr/>
              <a:lstStyle/>
              <a:p>
                <a:r>
                  <a:rPr lang="en-US">
                    <a:noFill/>
                  </a:rPr>
                  <a:t> </a:t>
                </a:r>
              </a:p>
            </p:txBody>
          </p:sp>
        </mc:Fallback>
      </mc:AlternateContent>
      <p:sp>
        <p:nvSpPr>
          <p:cNvPr id="76" name="Freeform: Shape 75">
            <a:extLst>
              <a:ext uri="{FF2B5EF4-FFF2-40B4-BE49-F238E27FC236}">
                <a16:creationId xmlns:a16="http://schemas.microsoft.com/office/drawing/2014/main" id="{B8211D7D-7753-4812-B80C-E634DE06758B}"/>
              </a:ext>
            </a:extLst>
          </p:cNvPr>
          <p:cNvSpPr/>
          <p:nvPr/>
        </p:nvSpPr>
        <p:spPr>
          <a:xfrm>
            <a:off x="553618" y="1693042"/>
            <a:ext cx="7606923" cy="2582431"/>
          </a:xfrm>
          <a:custGeom>
            <a:avLst/>
            <a:gdLst>
              <a:gd name="connsiteX0" fmla="*/ 0 w 7725747"/>
              <a:gd name="connsiteY0" fmla="*/ 257843 h 2417498"/>
              <a:gd name="connsiteX1" fmla="*/ 2015412 w 7725747"/>
              <a:gd name="connsiteY1" fmla="*/ 192529 h 2417498"/>
              <a:gd name="connsiteX2" fmla="*/ 4646645 w 7725747"/>
              <a:gd name="connsiteY2" fmla="*/ 2403884 h 2417498"/>
              <a:gd name="connsiteX3" fmla="*/ 6102220 w 7725747"/>
              <a:gd name="connsiteY3" fmla="*/ 1116259 h 2417498"/>
              <a:gd name="connsiteX4" fmla="*/ 7725747 w 7725747"/>
              <a:gd name="connsiteY4" fmla="*/ 938978 h 2417498"/>
              <a:gd name="connsiteX0" fmla="*/ 0 w 7725747"/>
              <a:gd name="connsiteY0" fmla="*/ 180820 h 2337190"/>
              <a:gd name="connsiteX1" fmla="*/ 2472612 w 7725747"/>
              <a:gd name="connsiteY1" fmla="*/ 246135 h 2337190"/>
              <a:gd name="connsiteX2" fmla="*/ 4646645 w 7725747"/>
              <a:gd name="connsiteY2" fmla="*/ 2326861 h 2337190"/>
              <a:gd name="connsiteX3" fmla="*/ 6102220 w 7725747"/>
              <a:gd name="connsiteY3" fmla="*/ 1039236 h 2337190"/>
              <a:gd name="connsiteX4" fmla="*/ 7725747 w 7725747"/>
              <a:gd name="connsiteY4" fmla="*/ 861955 h 2337190"/>
              <a:gd name="connsiteX0" fmla="*/ 0 w 7725747"/>
              <a:gd name="connsiteY0" fmla="*/ 168743 h 2353105"/>
              <a:gd name="connsiteX1" fmla="*/ 2472612 w 7725747"/>
              <a:gd name="connsiteY1" fmla="*/ 262050 h 2353105"/>
              <a:gd name="connsiteX2" fmla="*/ 4646645 w 7725747"/>
              <a:gd name="connsiteY2" fmla="*/ 2342776 h 2353105"/>
              <a:gd name="connsiteX3" fmla="*/ 6102220 w 7725747"/>
              <a:gd name="connsiteY3" fmla="*/ 1055151 h 2353105"/>
              <a:gd name="connsiteX4" fmla="*/ 7725747 w 7725747"/>
              <a:gd name="connsiteY4" fmla="*/ 877870 h 2353105"/>
              <a:gd name="connsiteX0" fmla="*/ 0 w 7725747"/>
              <a:gd name="connsiteY0" fmla="*/ 127686 h 2312048"/>
              <a:gd name="connsiteX1" fmla="*/ 2472612 w 7725747"/>
              <a:gd name="connsiteY1" fmla="*/ 220993 h 2312048"/>
              <a:gd name="connsiteX2" fmla="*/ 4646645 w 7725747"/>
              <a:gd name="connsiteY2" fmla="*/ 2301719 h 2312048"/>
              <a:gd name="connsiteX3" fmla="*/ 6102220 w 7725747"/>
              <a:gd name="connsiteY3" fmla="*/ 1014094 h 2312048"/>
              <a:gd name="connsiteX4" fmla="*/ 7725747 w 7725747"/>
              <a:gd name="connsiteY4" fmla="*/ 836813 h 2312048"/>
              <a:gd name="connsiteX0" fmla="*/ 0 w 7725747"/>
              <a:gd name="connsiteY0" fmla="*/ 33614 h 2212104"/>
              <a:gd name="connsiteX1" fmla="*/ 2696546 w 7725747"/>
              <a:gd name="connsiteY1" fmla="*/ 416170 h 2212104"/>
              <a:gd name="connsiteX2" fmla="*/ 4646645 w 7725747"/>
              <a:gd name="connsiteY2" fmla="*/ 2207647 h 2212104"/>
              <a:gd name="connsiteX3" fmla="*/ 6102220 w 7725747"/>
              <a:gd name="connsiteY3" fmla="*/ 920022 h 2212104"/>
              <a:gd name="connsiteX4" fmla="*/ 7725747 w 7725747"/>
              <a:gd name="connsiteY4" fmla="*/ 742741 h 2212104"/>
              <a:gd name="connsiteX0" fmla="*/ 0 w 7725747"/>
              <a:gd name="connsiteY0" fmla="*/ 33614 h 2216762"/>
              <a:gd name="connsiteX1" fmla="*/ 2696546 w 7725747"/>
              <a:gd name="connsiteY1" fmla="*/ 416170 h 2216762"/>
              <a:gd name="connsiteX2" fmla="*/ 4646645 w 7725747"/>
              <a:gd name="connsiteY2" fmla="*/ 2207647 h 2216762"/>
              <a:gd name="connsiteX3" fmla="*/ 6036906 w 7725747"/>
              <a:gd name="connsiteY3" fmla="*/ 1097304 h 2216762"/>
              <a:gd name="connsiteX4" fmla="*/ 7725747 w 7725747"/>
              <a:gd name="connsiteY4" fmla="*/ 742741 h 2216762"/>
              <a:gd name="connsiteX0" fmla="*/ 0 w 7725747"/>
              <a:gd name="connsiteY0" fmla="*/ 33614 h 2221006"/>
              <a:gd name="connsiteX1" fmla="*/ 2696546 w 7725747"/>
              <a:gd name="connsiteY1" fmla="*/ 416170 h 2221006"/>
              <a:gd name="connsiteX2" fmla="*/ 4646645 w 7725747"/>
              <a:gd name="connsiteY2" fmla="*/ 2207647 h 2221006"/>
              <a:gd name="connsiteX3" fmla="*/ 5989641 w 7725747"/>
              <a:gd name="connsiteY3" fmla="*/ 1209271 h 2221006"/>
              <a:gd name="connsiteX4" fmla="*/ 7725747 w 7725747"/>
              <a:gd name="connsiteY4" fmla="*/ 742741 h 2221006"/>
              <a:gd name="connsiteX0" fmla="*/ 0 w 7725747"/>
              <a:gd name="connsiteY0" fmla="*/ 33614 h 2217072"/>
              <a:gd name="connsiteX1" fmla="*/ 2696546 w 7725747"/>
              <a:gd name="connsiteY1" fmla="*/ 416170 h 2217072"/>
              <a:gd name="connsiteX2" fmla="*/ 4646645 w 7725747"/>
              <a:gd name="connsiteY2" fmla="*/ 2207647 h 2217072"/>
              <a:gd name="connsiteX3" fmla="*/ 6112533 w 7725747"/>
              <a:gd name="connsiteY3" fmla="*/ 1106635 h 2217072"/>
              <a:gd name="connsiteX4" fmla="*/ 7725747 w 7725747"/>
              <a:gd name="connsiteY4" fmla="*/ 742741 h 2217072"/>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4767"/>
              <a:gd name="connsiteX1" fmla="*/ 2696546 w 7725747"/>
              <a:gd name="connsiteY1" fmla="*/ 416170 h 2214767"/>
              <a:gd name="connsiteX2" fmla="*/ 4646645 w 7725747"/>
              <a:gd name="connsiteY2" fmla="*/ 2207647 h 2214767"/>
              <a:gd name="connsiteX3" fmla="*/ 6112533 w 7725747"/>
              <a:gd name="connsiteY3" fmla="*/ 1106635 h 2214767"/>
              <a:gd name="connsiteX4" fmla="*/ 7725747 w 7725747"/>
              <a:gd name="connsiteY4" fmla="*/ 742741 h 2214767"/>
              <a:gd name="connsiteX0" fmla="*/ 0 w 7725747"/>
              <a:gd name="connsiteY0" fmla="*/ 25206 h 2305419"/>
              <a:gd name="connsiteX1" fmla="*/ 2696546 w 7725747"/>
              <a:gd name="connsiteY1" fmla="*/ 506822 h 2305419"/>
              <a:gd name="connsiteX2" fmla="*/ 4646645 w 7725747"/>
              <a:gd name="connsiteY2" fmla="*/ 2298299 h 2305419"/>
              <a:gd name="connsiteX3" fmla="*/ 6112533 w 7725747"/>
              <a:gd name="connsiteY3" fmla="*/ 1197287 h 2305419"/>
              <a:gd name="connsiteX4" fmla="*/ 7725747 w 7725747"/>
              <a:gd name="connsiteY4" fmla="*/ 833393 h 2305419"/>
              <a:gd name="connsiteX0" fmla="*/ 0 w 7725747"/>
              <a:gd name="connsiteY0" fmla="*/ 0 h 2280213"/>
              <a:gd name="connsiteX1" fmla="*/ 2696546 w 7725747"/>
              <a:gd name="connsiteY1" fmla="*/ 481616 h 2280213"/>
              <a:gd name="connsiteX2" fmla="*/ 4646645 w 7725747"/>
              <a:gd name="connsiteY2" fmla="*/ 2273093 h 2280213"/>
              <a:gd name="connsiteX3" fmla="*/ 6112533 w 7725747"/>
              <a:gd name="connsiteY3" fmla="*/ 1172081 h 2280213"/>
              <a:gd name="connsiteX4" fmla="*/ 7725747 w 7725747"/>
              <a:gd name="connsiteY4" fmla="*/ 808187 h 2280213"/>
              <a:gd name="connsiteX0" fmla="*/ 0 w 7725747"/>
              <a:gd name="connsiteY0" fmla="*/ 2683 h 2282896"/>
              <a:gd name="connsiteX1" fmla="*/ 2696546 w 7725747"/>
              <a:gd name="connsiteY1" fmla="*/ 484299 h 2282896"/>
              <a:gd name="connsiteX2" fmla="*/ 4646645 w 7725747"/>
              <a:gd name="connsiteY2" fmla="*/ 2275776 h 2282896"/>
              <a:gd name="connsiteX3" fmla="*/ 6112533 w 7725747"/>
              <a:gd name="connsiteY3" fmla="*/ 1174764 h 2282896"/>
              <a:gd name="connsiteX4" fmla="*/ 7725747 w 7725747"/>
              <a:gd name="connsiteY4" fmla="*/ 810870 h 2282896"/>
              <a:gd name="connsiteX0" fmla="*/ 0 w 7725747"/>
              <a:gd name="connsiteY0" fmla="*/ 2683 h 2295992"/>
              <a:gd name="connsiteX1" fmla="*/ 2696546 w 7725747"/>
              <a:gd name="connsiteY1" fmla="*/ 484299 h 2295992"/>
              <a:gd name="connsiteX2" fmla="*/ 4646645 w 7725747"/>
              <a:gd name="connsiteY2" fmla="*/ 2275776 h 2295992"/>
              <a:gd name="connsiteX3" fmla="*/ 6112533 w 7725747"/>
              <a:gd name="connsiteY3" fmla="*/ 1174764 h 2295992"/>
              <a:gd name="connsiteX4" fmla="*/ 7725747 w 7725747"/>
              <a:gd name="connsiteY4" fmla="*/ 810870 h 2295992"/>
              <a:gd name="connsiteX0" fmla="*/ 0 w 7725747"/>
              <a:gd name="connsiteY0" fmla="*/ 2683 h 2294001"/>
              <a:gd name="connsiteX1" fmla="*/ 2696546 w 7725747"/>
              <a:gd name="connsiteY1" fmla="*/ 484299 h 2294001"/>
              <a:gd name="connsiteX2" fmla="*/ 4646645 w 7725747"/>
              <a:gd name="connsiteY2" fmla="*/ 2275776 h 2294001"/>
              <a:gd name="connsiteX3" fmla="*/ 5865491 w 7725747"/>
              <a:gd name="connsiteY3" fmla="*/ 1289064 h 2294001"/>
              <a:gd name="connsiteX4" fmla="*/ 7725747 w 7725747"/>
              <a:gd name="connsiteY4" fmla="*/ 810870 h 2294001"/>
              <a:gd name="connsiteX0" fmla="*/ 0 w 7725747"/>
              <a:gd name="connsiteY0" fmla="*/ 2683 h 2322282"/>
              <a:gd name="connsiteX1" fmla="*/ 2696546 w 7725747"/>
              <a:gd name="connsiteY1" fmla="*/ 484299 h 2322282"/>
              <a:gd name="connsiteX2" fmla="*/ 4646645 w 7725747"/>
              <a:gd name="connsiteY2" fmla="*/ 2275776 h 2322282"/>
              <a:gd name="connsiteX3" fmla="*/ 5865491 w 7725747"/>
              <a:gd name="connsiteY3" fmla="*/ 1289064 h 2322282"/>
              <a:gd name="connsiteX4" fmla="*/ 7725747 w 7725747"/>
              <a:gd name="connsiteY4" fmla="*/ 810870 h 2322282"/>
              <a:gd name="connsiteX0" fmla="*/ 0 w 7725747"/>
              <a:gd name="connsiteY0" fmla="*/ 2683 h 2304907"/>
              <a:gd name="connsiteX1" fmla="*/ 2696546 w 7725747"/>
              <a:gd name="connsiteY1" fmla="*/ 484299 h 2304907"/>
              <a:gd name="connsiteX2" fmla="*/ 4646645 w 7725747"/>
              <a:gd name="connsiteY2" fmla="*/ 2275776 h 2304907"/>
              <a:gd name="connsiteX3" fmla="*/ 5865491 w 7725747"/>
              <a:gd name="connsiteY3" fmla="*/ 1289064 h 2304907"/>
              <a:gd name="connsiteX4" fmla="*/ 7725747 w 7725747"/>
              <a:gd name="connsiteY4" fmla="*/ 810870 h 2304907"/>
              <a:gd name="connsiteX0" fmla="*/ 0 w 7725747"/>
              <a:gd name="connsiteY0" fmla="*/ 2683 h 2295481"/>
              <a:gd name="connsiteX1" fmla="*/ 2696546 w 7725747"/>
              <a:gd name="connsiteY1" fmla="*/ 484299 h 2295481"/>
              <a:gd name="connsiteX2" fmla="*/ 4646645 w 7725747"/>
              <a:gd name="connsiteY2" fmla="*/ 2275776 h 2295481"/>
              <a:gd name="connsiteX3" fmla="*/ 5865491 w 7725747"/>
              <a:gd name="connsiteY3" fmla="*/ 1289064 h 2295481"/>
              <a:gd name="connsiteX4" fmla="*/ 7725747 w 7725747"/>
              <a:gd name="connsiteY4" fmla="*/ 810870 h 2295481"/>
              <a:gd name="connsiteX0" fmla="*/ 0 w 7725747"/>
              <a:gd name="connsiteY0" fmla="*/ 2683 h 2285616"/>
              <a:gd name="connsiteX1" fmla="*/ 2696546 w 7725747"/>
              <a:gd name="connsiteY1" fmla="*/ 484299 h 2285616"/>
              <a:gd name="connsiteX2" fmla="*/ 4646645 w 7725747"/>
              <a:gd name="connsiteY2" fmla="*/ 2275776 h 2285616"/>
              <a:gd name="connsiteX3" fmla="*/ 5865491 w 7725747"/>
              <a:gd name="connsiteY3" fmla="*/ 1289064 h 2285616"/>
              <a:gd name="connsiteX4" fmla="*/ 7725747 w 7725747"/>
              <a:gd name="connsiteY4" fmla="*/ 810870 h 2285616"/>
              <a:gd name="connsiteX0" fmla="*/ 0 w 7725747"/>
              <a:gd name="connsiteY0" fmla="*/ 2811 h 2285788"/>
              <a:gd name="connsiteX1" fmla="*/ 2696546 w 7725747"/>
              <a:gd name="connsiteY1" fmla="*/ 484427 h 2285788"/>
              <a:gd name="connsiteX2" fmla="*/ 4646645 w 7725747"/>
              <a:gd name="connsiteY2" fmla="*/ 2275904 h 2285788"/>
              <a:gd name="connsiteX3" fmla="*/ 5865491 w 7725747"/>
              <a:gd name="connsiteY3" fmla="*/ 1289192 h 2285788"/>
              <a:gd name="connsiteX4" fmla="*/ 7725747 w 7725747"/>
              <a:gd name="connsiteY4" fmla="*/ 810998 h 2285788"/>
              <a:gd name="connsiteX0" fmla="*/ 0 w 7725747"/>
              <a:gd name="connsiteY0" fmla="*/ 1652 h 2289067"/>
              <a:gd name="connsiteX1" fmla="*/ 2766026 w 7725747"/>
              <a:gd name="connsiteY1" fmla="*/ 589948 h 2289067"/>
              <a:gd name="connsiteX2" fmla="*/ 4646645 w 7725747"/>
              <a:gd name="connsiteY2" fmla="*/ 2274745 h 2289067"/>
              <a:gd name="connsiteX3" fmla="*/ 5865491 w 7725747"/>
              <a:gd name="connsiteY3" fmla="*/ 1288033 h 2289067"/>
              <a:gd name="connsiteX4" fmla="*/ 7725747 w 7725747"/>
              <a:gd name="connsiteY4" fmla="*/ 809839 h 2289067"/>
              <a:gd name="connsiteX0" fmla="*/ 0 w 7725747"/>
              <a:gd name="connsiteY0" fmla="*/ 1652 h 2279564"/>
              <a:gd name="connsiteX1" fmla="*/ 2766026 w 7725747"/>
              <a:gd name="connsiteY1" fmla="*/ 589948 h 2279564"/>
              <a:gd name="connsiteX2" fmla="*/ 4646645 w 7725747"/>
              <a:gd name="connsiteY2" fmla="*/ 2274745 h 2279564"/>
              <a:gd name="connsiteX3" fmla="*/ 5865491 w 7725747"/>
              <a:gd name="connsiteY3" fmla="*/ 1288033 h 2279564"/>
              <a:gd name="connsiteX4" fmla="*/ 7725747 w 7725747"/>
              <a:gd name="connsiteY4" fmla="*/ 809839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79444"/>
              <a:gd name="connsiteX1" fmla="*/ 2766026 w 7744653"/>
              <a:gd name="connsiteY1" fmla="*/ 589948 h 2279444"/>
              <a:gd name="connsiteX2" fmla="*/ 4646645 w 7744653"/>
              <a:gd name="connsiteY2" fmla="*/ 2274745 h 2279444"/>
              <a:gd name="connsiteX3" fmla="*/ 5534631 w 7744653"/>
              <a:gd name="connsiteY3" fmla="*/ 1493306 h 2279444"/>
              <a:gd name="connsiteX4" fmla="*/ 7744653 w 7744653"/>
              <a:gd name="connsiteY4" fmla="*/ 1164402 h 2279444"/>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164402 h 2310038"/>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304361 h 2310038"/>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304361 h 2276636"/>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444321 h 2276636"/>
              <a:gd name="connsiteX0" fmla="*/ 0 w 7744653"/>
              <a:gd name="connsiteY0" fmla="*/ 1652 h 2321619"/>
              <a:gd name="connsiteX1" fmla="*/ 2766026 w 7744653"/>
              <a:gd name="connsiteY1" fmla="*/ 589948 h 2321619"/>
              <a:gd name="connsiteX2" fmla="*/ 4646645 w 7744653"/>
              <a:gd name="connsiteY2" fmla="*/ 2274745 h 2321619"/>
              <a:gd name="connsiteX3" fmla="*/ 5657522 w 7744653"/>
              <a:gd name="connsiteY3" fmla="*/ 1791885 h 2321619"/>
              <a:gd name="connsiteX4" fmla="*/ 7744653 w 7744653"/>
              <a:gd name="connsiteY4" fmla="*/ 1444321 h 2321619"/>
              <a:gd name="connsiteX0" fmla="*/ 0 w 7744653"/>
              <a:gd name="connsiteY0" fmla="*/ 1652 h 2295144"/>
              <a:gd name="connsiteX1" fmla="*/ 2766026 w 7744653"/>
              <a:gd name="connsiteY1" fmla="*/ 589948 h 2295144"/>
              <a:gd name="connsiteX2" fmla="*/ 4646645 w 7744653"/>
              <a:gd name="connsiteY2" fmla="*/ 2274745 h 2295144"/>
              <a:gd name="connsiteX3" fmla="*/ 5657522 w 7744653"/>
              <a:gd name="connsiteY3" fmla="*/ 1791885 h 2295144"/>
              <a:gd name="connsiteX4" fmla="*/ 7744653 w 7744653"/>
              <a:gd name="connsiteY4" fmla="*/ 1444321 h 2295144"/>
              <a:gd name="connsiteX0" fmla="*/ 0 w 7744653"/>
              <a:gd name="connsiteY0" fmla="*/ 1652 h 2274792"/>
              <a:gd name="connsiteX1" fmla="*/ 2766026 w 7744653"/>
              <a:gd name="connsiteY1" fmla="*/ 589948 h 2274792"/>
              <a:gd name="connsiteX2" fmla="*/ 4646645 w 7744653"/>
              <a:gd name="connsiteY2" fmla="*/ 2274745 h 2274792"/>
              <a:gd name="connsiteX3" fmla="*/ 5657522 w 7744653"/>
              <a:gd name="connsiteY3" fmla="*/ 1791885 h 2274792"/>
              <a:gd name="connsiteX4" fmla="*/ 7744653 w 7744653"/>
              <a:gd name="connsiteY4" fmla="*/ 1444321 h 2274792"/>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04 h 2320388"/>
              <a:gd name="connsiteX1" fmla="*/ 2766026 w 7744653"/>
              <a:gd name="connsiteY1" fmla="*/ 589900 h 2320388"/>
              <a:gd name="connsiteX2" fmla="*/ 4646645 w 7744653"/>
              <a:gd name="connsiteY2" fmla="*/ 2274697 h 2320388"/>
              <a:gd name="connsiteX3" fmla="*/ 5572444 w 7744653"/>
              <a:gd name="connsiteY3" fmla="*/ 1782506 h 2320388"/>
              <a:gd name="connsiteX4" fmla="*/ 7744653 w 7744653"/>
              <a:gd name="connsiteY4" fmla="*/ 1444273 h 2320388"/>
              <a:gd name="connsiteX0" fmla="*/ 0 w 7744653"/>
              <a:gd name="connsiteY0" fmla="*/ 1604 h 2282342"/>
              <a:gd name="connsiteX1" fmla="*/ 2766026 w 7744653"/>
              <a:gd name="connsiteY1" fmla="*/ 589900 h 2282342"/>
              <a:gd name="connsiteX2" fmla="*/ 4646645 w 7744653"/>
              <a:gd name="connsiteY2" fmla="*/ 2274697 h 2282342"/>
              <a:gd name="connsiteX3" fmla="*/ 5572444 w 7744653"/>
              <a:gd name="connsiteY3" fmla="*/ 1782506 h 2282342"/>
              <a:gd name="connsiteX4" fmla="*/ 7744653 w 7744653"/>
              <a:gd name="connsiteY4" fmla="*/ 1444273 h 2282342"/>
              <a:gd name="connsiteX0" fmla="*/ 0 w 7744653"/>
              <a:gd name="connsiteY0" fmla="*/ 1604 h 2319414"/>
              <a:gd name="connsiteX1" fmla="*/ 2766026 w 7744653"/>
              <a:gd name="connsiteY1" fmla="*/ 589900 h 2319414"/>
              <a:gd name="connsiteX2" fmla="*/ 4646645 w 7744653"/>
              <a:gd name="connsiteY2" fmla="*/ 2274697 h 2319414"/>
              <a:gd name="connsiteX3" fmla="*/ 5402288 w 7744653"/>
              <a:gd name="connsiteY3" fmla="*/ 1774655 h 2319414"/>
              <a:gd name="connsiteX4" fmla="*/ 7744653 w 7744653"/>
              <a:gd name="connsiteY4" fmla="*/ 1444273 h 2319414"/>
              <a:gd name="connsiteX0" fmla="*/ 0 w 7744653"/>
              <a:gd name="connsiteY0" fmla="*/ 1589 h 2304773"/>
              <a:gd name="connsiteX1" fmla="*/ 2766026 w 7744653"/>
              <a:gd name="connsiteY1" fmla="*/ 589885 h 2304773"/>
              <a:gd name="connsiteX2" fmla="*/ 4429223 w 7744653"/>
              <a:gd name="connsiteY2" fmla="*/ 2258982 h 2304773"/>
              <a:gd name="connsiteX3" fmla="*/ 5402288 w 7744653"/>
              <a:gd name="connsiteY3" fmla="*/ 1774640 h 2304773"/>
              <a:gd name="connsiteX4" fmla="*/ 7744653 w 7744653"/>
              <a:gd name="connsiteY4" fmla="*/ 1444258 h 2304773"/>
              <a:gd name="connsiteX0" fmla="*/ 0 w 7744653"/>
              <a:gd name="connsiteY0" fmla="*/ 1589 h 2282300"/>
              <a:gd name="connsiteX1" fmla="*/ 2766026 w 7744653"/>
              <a:gd name="connsiteY1" fmla="*/ 589885 h 2282300"/>
              <a:gd name="connsiteX2" fmla="*/ 4429223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82300"/>
              <a:gd name="connsiteX1" fmla="*/ 2766026 w 7744653"/>
              <a:gd name="connsiteY1" fmla="*/ 589885 h 2282300"/>
              <a:gd name="connsiteX2" fmla="*/ 4429224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64973"/>
              <a:gd name="connsiteX1" fmla="*/ 2766026 w 7744653"/>
              <a:gd name="connsiteY1" fmla="*/ 589885 h 2264973"/>
              <a:gd name="connsiteX2" fmla="*/ 4429224 w 7744653"/>
              <a:gd name="connsiteY2" fmla="*/ 2258982 h 2264973"/>
              <a:gd name="connsiteX3" fmla="*/ 5402288 w 7744653"/>
              <a:gd name="connsiteY3" fmla="*/ 1774640 h 2264973"/>
              <a:gd name="connsiteX4" fmla="*/ 7744653 w 7744653"/>
              <a:gd name="connsiteY4" fmla="*/ 1444258 h 22649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3761"/>
              <a:gd name="connsiteX1" fmla="*/ 2766026 w 7744653"/>
              <a:gd name="connsiteY1" fmla="*/ 589885 h 2303761"/>
              <a:gd name="connsiteX2" fmla="*/ 4429224 w 7744653"/>
              <a:gd name="connsiteY2" fmla="*/ 2258982 h 2303761"/>
              <a:gd name="connsiteX3" fmla="*/ 5402289 w 7744653"/>
              <a:gd name="connsiteY3" fmla="*/ 1774640 h 2303761"/>
              <a:gd name="connsiteX4" fmla="*/ 7744653 w 7744653"/>
              <a:gd name="connsiteY4" fmla="*/ 1444258 h 2303761"/>
              <a:gd name="connsiteX0" fmla="*/ 0 w 7744653"/>
              <a:gd name="connsiteY0" fmla="*/ 1589 h 2267841"/>
              <a:gd name="connsiteX1" fmla="*/ 2766026 w 7744653"/>
              <a:gd name="connsiteY1" fmla="*/ 589885 h 2267841"/>
              <a:gd name="connsiteX2" fmla="*/ 4429224 w 7744653"/>
              <a:gd name="connsiteY2" fmla="*/ 2258982 h 2267841"/>
              <a:gd name="connsiteX3" fmla="*/ 5402289 w 7744653"/>
              <a:gd name="connsiteY3" fmla="*/ 1774640 h 2267841"/>
              <a:gd name="connsiteX4" fmla="*/ 7744653 w 7744653"/>
              <a:gd name="connsiteY4" fmla="*/ 1444258 h 2267841"/>
              <a:gd name="connsiteX0" fmla="*/ 0 w 7744653"/>
              <a:gd name="connsiteY0" fmla="*/ 1536 h 2214088"/>
              <a:gd name="connsiteX1" fmla="*/ 2766026 w 7744653"/>
              <a:gd name="connsiteY1" fmla="*/ 589832 h 2214088"/>
              <a:gd name="connsiteX2" fmla="*/ 4088911 w 7744653"/>
              <a:gd name="connsiteY2" fmla="*/ 2203978 h 2214088"/>
              <a:gd name="connsiteX3" fmla="*/ 5402289 w 7744653"/>
              <a:gd name="connsiteY3" fmla="*/ 1774587 h 2214088"/>
              <a:gd name="connsiteX4" fmla="*/ 7744653 w 7744653"/>
              <a:gd name="connsiteY4" fmla="*/ 1444205 h 2214088"/>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20085"/>
              <a:gd name="connsiteX1" fmla="*/ 2766026 w 7744653"/>
              <a:gd name="connsiteY1" fmla="*/ 589832 h 2220085"/>
              <a:gd name="connsiteX2" fmla="*/ 4088911 w 7744653"/>
              <a:gd name="connsiteY2" fmla="*/ 2203978 h 2220085"/>
              <a:gd name="connsiteX3" fmla="*/ 5402290 w 7744653"/>
              <a:gd name="connsiteY3" fmla="*/ 1774587 h 2220085"/>
              <a:gd name="connsiteX4" fmla="*/ 7744653 w 7744653"/>
              <a:gd name="connsiteY4" fmla="*/ 1444205 h 2220085"/>
              <a:gd name="connsiteX0" fmla="*/ 0 w 7744653"/>
              <a:gd name="connsiteY0" fmla="*/ 1536 h 2258506"/>
              <a:gd name="connsiteX1" fmla="*/ 2766026 w 7744653"/>
              <a:gd name="connsiteY1" fmla="*/ 589832 h 2258506"/>
              <a:gd name="connsiteX2" fmla="*/ 4088911 w 7744653"/>
              <a:gd name="connsiteY2" fmla="*/ 2203978 h 2258506"/>
              <a:gd name="connsiteX3" fmla="*/ 5080883 w 7744653"/>
              <a:gd name="connsiteY3" fmla="*/ 1813838 h 2258506"/>
              <a:gd name="connsiteX4" fmla="*/ 7744653 w 7744653"/>
              <a:gd name="connsiteY4" fmla="*/ 1444205 h 2258506"/>
              <a:gd name="connsiteX0" fmla="*/ 0 w 7744653"/>
              <a:gd name="connsiteY0" fmla="*/ 1507 h 2230136"/>
              <a:gd name="connsiteX1" fmla="*/ 2766026 w 7744653"/>
              <a:gd name="connsiteY1" fmla="*/ 589803 h 2230136"/>
              <a:gd name="connsiteX2" fmla="*/ 4155084 w 7744653"/>
              <a:gd name="connsiteY2" fmla="*/ 2172549 h 2230136"/>
              <a:gd name="connsiteX3" fmla="*/ 5080883 w 7744653"/>
              <a:gd name="connsiteY3" fmla="*/ 1813809 h 2230136"/>
              <a:gd name="connsiteX4" fmla="*/ 7744653 w 7744653"/>
              <a:gd name="connsiteY4" fmla="*/ 1444176 h 2230136"/>
              <a:gd name="connsiteX0" fmla="*/ 0 w 7744653"/>
              <a:gd name="connsiteY0" fmla="*/ 1507 h 2196349"/>
              <a:gd name="connsiteX1" fmla="*/ 2766026 w 7744653"/>
              <a:gd name="connsiteY1" fmla="*/ 589803 h 2196349"/>
              <a:gd name="connsiteX2" fmla="*/ 4155084 w 7744653"/>
              <a:gd name="connsiteY2" fmla="*/ 2172549 h 2196349"/>
              <a:gd name="connsiteX3" fmla="*/ 5080883 w 7744653"/>
              <a:gd name="connsiteY3" fmla="*/ 1813809 h 2196349"/>
              <a:gd name="connsiteX4" fmla="*/ 7744653 w 7744653"/>
              <a:gd name="connsiteY4" fmla="*/ 1444176 h 2196349"/>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191106"/>
              <a:gd name="connsiteX1" fmla="*/ 2766026 w 7744653"/>
              <a:gd name="connsiteY1" fmla="*/ 589803 h 2191106"/>
              <a:gd name="connsiteX2" fmla="*/ 4155084 w 7744653"/>
              <a:gd name="connsiteY2" fmla="*/ 2172549 h 2191106"/>
              <a:gd name="connsiteX3" fmla="*/ 7744653 w 7744653"/>
              <a:gd name="connsiteY3" fmla="*/ 1444176 h 2191106"/>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77754"/>
              <a:gd name="connsiteX1" fmla="*/ 2766026 w 7744653"/>
              <a:gd name="connsiteY1" fmla="*/ 589803 h 2177754"/>
              <a:gd name="connsiteX2" fmla="*/ 4155084 w 7744653"/>
              <a:gd name="connsiteY2" fmla="*/ 2172549 h 2177754"/>
              <a:gd name="connsiteX3" fmla="*/ 7744653 w 7744653"/>
              <a:gd name="connsiteY3" fmla="*/ 1444176 h 2177754"/>
              <a:gd name="connsiteX0" fmla="*/ 0 w 7744653"/>
              <a:gd name="connsiteY0" fmla="*/ 1507 h 2173989"/>
              <a:gd name="connsiteX1" fmla="*/ 2766026 w 7744653"/>
              <a:gd name="connsiteY1" fmla="*/ 589803 h 2173989"/>
              <a:gd name="connsiteX2" fmla="*/ 4155084 w 7744653"/>
              <a:gd name="connsiteY2" fmla="*/ 2172549 h 2173989"/>
              <a:gd name="connsiteX3" fmla="*/ 7744653 w 7744653"/>
              <a:gd name="connsiteY3" fmla="*/ 1444176 h 2173989"/>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72677"/>
              <a:gd name="connsiteX1" fmla="*/ 2766026 w 7744653"/>
              <a:gd name="connsiteY1" fmla="*/ 589803 h 2172677"/>
              <a:gd name="connsiteX2" fmla="*/ 4155084 w 7744653"/>
              <a:gd name="connsiteY2" fmla="*/ 2172549 h 2172677"/>
              <a:gd name="connsiteX3" fmla="*/ 7744653 w 7744653"/>
              <a:gd name="connsiteY3" fmla="*/ 1444176 h 2172677"/>
            </a:gdLst>
            <a:ahLst/>
            <a:cxnLst>
              <a:cxn ang="0">
                <a:pos x="connsiteX0" y="connsiteY0"/>
              </a:cxn>
              <a:cxn ang="0">
                <a:pos x="connsiteX1" y="connsiteY1"/>
              </a:cxn>
              <a:cxn ang="0">
                <a:pos x="connsiteX2" y="connsiteY2"/>
              </a:cxn>
              <a:cxn ang="0">
                <a:pos x="connsiteX3" y="connsiteY3"/>
              </a:cxn>
            </a:cxnLst>
            <a:rect l="l" t="t" r="r" b="b"/>
            <a:pathLst>
              <a:path w="7744653" h="2172677">
                <a:moveTo>
                  <a:pt x="0" y="1507"/>
                </a:moveTo>
                <a:cubicBezTo>
                  <a:pt x="905286" y="-21819"/>
                  <a:pt x="2073512" y="227963"/>
                  <a:pt x="2766026" y="589803"/>
                </a:cubicBezTo>
                <a:cubicBezTo>
                  <a:pt x="3458540" y="951643"/>
                  <a:pt x="4119377" y="2187155"/>
                  <a:pt x="4155084" y="2172549"/>
                </a:cubicBezTo>
                <a:cubicBezTo>
                  <a:pt x="4190791" y="2157943"/>
                  <a:pt x="5040021" y="1486019"/>
                  <a:pt x="7744653" y="144417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allout: Bent Line with No Border 76">
            <a:extLst>
              <a:ext uri="{FF2B5EF4-FFF2-40B4-BE49-F238E27FC236}">
                <a16:creationId xmlns:a16="http://schemas.microsoft.com/office/drawing/2014/main" id="{F588DBF6-3472-49AE-8005-882C6A8E6683}"/>
              </a:ext>
            </a:extLst>
          </p:cNvPr>
          <p:cNvSpPr/>
          <p:nvPr/>
        </p:nvSpPr>
        <p:spPr>
          <a:xfrm>
            <a:off x="5917151" y="1842886"/>
            <a:ext cx="1157085" cy="415945"/>
          </a:xfrm>
          <a:prstGeom prst="callout2">
            <a:avLst>
              <a:gd name="adj1" fmla="val 67867"/>
              <a:gd name="adj2" fmla="val 25178"/>
              <a:gd name="adj3" fmla="val 65859"/>
              <a:gd name="adj4" fmla="val 92023"/>
              <a:gd name="adj5" fmla="val 238849"/>
              <a:gd name="adj6" fmla="val 42150"/>
            </a:avLst>
          </a:pr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Times New Roman" panose="02020603050405020304" pitchFamily="18" charset="0"/>
                <a:cs typeface="Times New Roman" panose="02020603050405020304" pitchFamily="18" charset="0"/>
              </a:rPr>
              <a:t>HGL</a:t>
            </a:r>
            <a:endParaRPr lang="en-US" b="1" dirty="0"/>
          </a:p>
          <a:p>
            <a:pPr algn="ctr"/>
            <a:endParaRPr lang="en-US" dirty="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9DEBE809-D9B5-499B-A0D6-B54088FC1A74}"/>
                  </a:ext>
                </a:extLst>
              </p:cNvPr>
              <p:cNvSpPr txBox="1"/>
              <p:nvPr/>
            </p:nvSpPr>
            <p:spPr>
              <a:xfrm>
                <a:off x="1849176" y="927999"/>
                <a:ext cx="5225060" cy="548640"/>
              </a:xfrm>
              <a:prstGeom prst="rect">
                <a:avLst/>
              </a:prstGeom>
              <a:noFill/>
              <a:ln>
                <a:solidFill>
                  <a:schemeClr val="tx1"/>
                </a:solidFill>
              </a:ln>
            </p:spPr>
            <p:txBody>
              <a:bodyPr wrap="none" lIns="0" tIns="0" rIns="0" bIns="0" rtlCol="0" anchor="ctr">
                <a:noAutofit/>
              </a:bodyPr>
              <a:lstStyle/>
              <a:p>
                <a:pPr lvl="1" algn="l" rtl="0"/>
                <a14:m>
                  <m:oMathPara xmlns:m="http://schemas.openxmlformats.org/officeDocument/2006/math">
                    <m:oMathParaPr>
                      <m:jc m:val="centerGroup"/>
                    </m:oMathParaPr>
                    <m:oMath xmlns:m="http://schemas.openxmlformats.org/officeDocument/2006/math">
                      <m:r>
                        <a:rPr lang="en-US" b="1" i="0" dirty="0" smtClean="0">
                          <a:latin typeface="Cambria Math" panose="02040503050406030204" pitchFamily="18" charset="0"/>
                        </a:rPr>
                        <m:t>𝐇𝐆𝐋</m:t>
                      </m:r>
                      <m:r>
                        <a:rPr lang="en-US" b="1" i="0" dirty="0" smtClean="0">
                          <a:latin typeface="Cambria Math" panose="02040503050406030204" pitchFamily="18" charset="0"/>
                        </a:rPr>
                        <m:t>=</m:t>
                      </m:r>
                      <m:r>
                        <a:rPr lang="en-US" b="1" i="0" dirty="0" smtClean="0">
                          <a:latin typeface="Cambria Math" panose="02040503050406030204" pitchFamily="18" charset="0"/>
                        </a:rPr>
                        <m:t>𝐔</m:t>
                      </m:r>
                      <m:d>
                        <m:dPr>
                          <m:ctrlPr>
                            <a:rPr lang="en-US" b="1" i="1" dirty="0" smtClean="0">
                              <a:latin typeface="Cambria Math" panose="02040503050406030204" pitchFamily="18" charset="0"/>
                            </a:rPr>
                          </m:ctrlPr>
                        </m:dPr>
                        <m:e>
                          <m:r>
                            <a:rPr lang="en-US" b="1" i="0">
                              <a:latin typeface="Cambria Math" panose="02040503050406030204" pitchFamily="18" charset="0"/>
                            </a:rPr>
                            <m:t>𝐢</m:t>
                          </m:r>
                        </m:e>
                      </m:d>
                      <m:r>
                        <a:rPr lang="en-US" b="1" i="0" smtClean="0">
                          <a:latin typeface="Cambria Math" panose="02040503050406030204" pitchFamily="18" charset="0"/>
                        </a:rPr>
                        <m:t>+</m:t>
                      </m:r>
                      <m:r>
                        <a:rPr lang="en-US" b="1">
                          <a:latin typeface="Cambria Math" panose="02040503050406030204" pitchFamily="18" charset="0"/>
                          <a:ea typeface="Cambria Math" panose="02040503050406030204" pitchFamily="18" charset="0"/>
                        </a:rPr>
                        <m:t>𝐃</m:t>
                      </m:r>
                      <m:r>
                        <a:rPr lang="en-US" b="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𝐒</m:t>
                      </m:r>
                      <m:r>
                        <a:rPr lang="en-US" b="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𝐖𝐚𝐭𝐞𝐫</m:t>
                      </m:r>
                      <m:r>
                        <a:rPr lang="en-US"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𝐒𝐮𝐫𝐟𝐚𝐜𝐞</m:t>
                      </m:r>
                      <m:r>
                        <a:rPr lang="en-US" b="1" i="0" smtClean="0">
                          <a:latin typeface="Cambria Math" panose="02040503050406030204" pitchFamily="18" charset="0"/>
                          <a:ea typeface="Cambria Math" panose="02040503050406030204" pitchFamily="18" charset="0"/>
                        </a:rPr>
                        <m:t> </m:t>
                      </m:r>
                      <m:r>
                        <a:rPr lang="en-US" b="1" i="0">
                          <a:latin typeface="Cambria Math" panose="02040503050406030204" pitchFamily="18" charset="0"/>
                          <a:ea typeface="Cambria Math" panose="02040503050406030204" pitchFamily="18" charset="0"/>
                        </a:rPr>
                        <m:t>𝐥𝐞𝐯𝐞𝐥</m:t>
                      </m:r>
                    </m:oMath>
                  </m:oMathPara>
                </a14:m>
                <a:endParaRPr lang="en-US" b="1" dirty="0">
                  <a:latin typeface="Cambria Math" panose="02040503050406030204" pitchFamily="18" charset="0"/>
                </a:endParaRPr>
              </a:p>
            </p:txBody>
          </p:sp>
        </mc:Choice>
        <mc:Fallback xmlns="">
          <p:sp>
            <p:nvSpPr>
              <p:cNvPr id="79" name="TextBox 78">
                <a:extLst>
                  <a:ext uri="{FF2B5EF4-FFF2-40B4-BE49-F238E27FC236}">
                    <a16:creationId xmlns:a16="http://schemas.microsoft.com/office/drawing/2014/main" id="{9DEBE809-D9B5-499B-A0D6-B54088FC1A74}"/>
                  </a:ext>
                </a:extLst>
              </p:cNvPr>
              <p:cNvSpPr txBox="1">
                <a:spLocks noRot="1" noChangeAspect="1" noMove="1" noResize="1" noEditPoints="1" noAdjustHandles="1" noChangeArrowheads="1" noChangeShapeType="1" noTextEdit="1"/>
              </p:cNvSpPr>
              <p:nvPr/>
            </p:nvSpPr>
            <p:spPr>
              <a:xfrm>
                <a:off x="1849176" y="927999"/>
                <a:ext cx="5225060" cy="548640"/>
              </a:xfrm>
              <a:prstGeom prst="rect">
                <a:avLst/>
              </a:prstGeom>
              <a:blipFill>
                <a:blip r:embed="rId15"/>
                <a:stretch>
                  <a:fillRect/>
                </a:stretch>
              </a:blipFill>
              <a:ln>
                <a:solidFill>
                  <a:schemeClr val="tx1"/>
                </a:solidFill>
              </a:ln>
            </p:spPr>
            <p:txBody>
              <a:bodyPr/>
              <a:lstStyle/>
              <a:p>
                <a:r>
                  <a:rPr lang="en-US">
                    <a:noFill/>
                  </a:rPr>
                  <a:t> </a:t>
                </a:r>
              </a:p>
            </p:txBody>
          </p:sp>
        </mc:Fallback>
      </mc:AlternateContent>
      <p:sp>
        <p:nvSpPr>
          <p:cNvPr id="78" name="TextBox 77">
            <a:extLst>
              <a:ext uri="{FF2B5EF4-FFF2-40B4-BE49-F238E27FC236}">
                <a16:creationId xmlns:a16="http://schemas.microsoft.com/office/drawing/2014/main" id="{46CEE851-1AE7-4A00-8B5A-C43EFB353117}"/>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80" name="Straight Connector 79">
            <a:extLst>
              <a:ext uri="{FF2B5EF4-FFF2-40B4-BE49-F238E27FC236}">
                <a16:creationId xmlns:a16="http://schemas.microsoft.com/office/drawing/2014/main" id="{855F8851-525E-4E62-9BD8-E67D1F3C7033}"/>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11934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2963DB06-412E-4DB7-A228-5ED6299D11CF}"/>
              </a:ext>
            </a:extLst>
          </p:cNvPr>
          <p:cNvSpPr/>
          <p:nvPr/>
        </p:nvSpPr>
        <p:spPr>
          <a:xfrm flipV="1">
            <a:off x="586848" y="1519469"/>
            <a:ext cx="2166673" cy="2268976"/>
          </a:xfrm>
          <a:custGeom>
            <a:avLst/>
            <a:gdLst>
              <a:gd name="connsiteX0" fmla="*/ 0 w 2166673"/>
              <a:gd name="connsiteY0" fmla="*/ 2268976 h 2268976"/>
              <a:gd name="connsiteX1" fmla="*/ 2166661 w 2166673"/>
              <a:gd name="connsiteY1" fmla="*/ 2268976 h 2268976"/>
              <a:gd name="connsiteX2" fmla="*/ 2166661 w 2166673"/>
              <a:gd name="connsiteY2" fmla="*/ 1434783 h 2268976"/>
              <a:gd name="connsiteX3" fmla="*/ 2166673 w 2166673"/>
              <a:gd name="connsiteY3" fmla="*/ 1434783 h 2268976"/>
              <a:gd name="connsiteX4" fmla="*/ 2166673 w 2166673"/>
              <a:gd name="connsiteY4" fmla="*/ 390821 h 2268976"/>
              <a:gd name="connsiteX5" fmla="*/ 1799809 w 2166673"/>
              <a:gd name="connsiteY5" fmla="*/ 390821 h 2268976"/>
              <a:gd name="connsiteX6" fmla="*/ 1408541 w 2166673"/>
              <a:gd name="connsiteY6" fmla="*/ 3801 h 2268976"/>
              <a:gd name="connsiteX7" fmla="*/ 1408541 w 2166673"/>
              <a:gd name="connsiteY7" fmla="*/ 390821 h 2268976"/>
              <a:gd name="connsiteX8" fmla="*/ 1407852 w 2166673"/>
              <a:gd name="connsiteY8" fmla="*/ 390821 h 2268976"/>
              <a:gd name="connsiteX9" fmla="*/ 1407852 w 2166673"/>
              <a:gd name="connsiteY9" fmla="*/ 0 h 2268976"/>
              <a:gd name="connsiteX10" fmla="*/ 0 w 2166673"/>
              <a:gd name="connsiteY10" fmla="*/ 0 h 2268976"/>
              <a:gd name="connsiteX11" fmla="*/ 0 w 2166673"/>
              <a:gd name="connsiteY11" fmla="*/ 1434783 h 226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673" h="2268976">
                <a:moveTo>
                  <a:pt x="0" y="2268976"/>
                </a:moveTo>
                <a:lnTo>
                  <a:pt x="2166661" y="2268976"/>
                </a:lnTo>
                <a:lnTo>
                  <a:pt x="2166661" y="1434783"/>
                </a:lnTo>
                <a:lnTo>
                  <a:pt x="2166673" y="1434783"/>
                </a:lnTo>
                <a:lnTo>
                  <a:pt x="2166673" y="390821"/>
                </a:lnTo>
                <a:lnTo>
                  <a:pt x="1799809" y="390821"/>
                </a:lnTo>
                <a:lnTo>
                  <a:pt x="1408541" y="3801"/>
                </a:lnTo>
                <a:lnTo>
                  <a:pt x="1408541" y="390821"/>
                </a:lnTo>
                <a:lnTo>
                  <a:pt x="1407852" y="390821"/>
                </a:lnTo>
                <a:lnTo>
                  <a:pt x="1407852" y="0"/>
                </a:lnTo>
                <a:lnTo>
                  <a:pt x="0" y="0"/>
                </a:lnTo>
                <a:lnTo>
                  <a:pt x="0" y="1434783"/>
                </a:lnTo>
                <a:close/>
              </a:path>
            </a:pathLst>
          </a:custGeom>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3DD00DDA-67EA-412C-ABAC-CD83D82C1911}"/>
              </a:ext>
            </a:extLst>
          </p:cNvPr>
          <p:cNvSpPr/>
          <p:nvPr/>
        </p:nvSpPr>
        <p:spPr>
          <a:xfrm>
            <a:off x="2780522" y="2621901"/>
            <a:ext cx="5290447" cy="2083136"/>
          </a:xfrm>
          <a:custGeom>
            <a:avLst/>
            <a:gdLst>
              <a:gd name="connsiteX0" fmla="*/ 0 w 5289125"/>
              <a:gd name="connsiteY0" fmla="*/ 0 h 2083136"/>
              <a:gd name="connsiteX1" fmla="*/ 5289125 w 5289125"/>
              <a:gd name="connsiteY1" fmla="*/ 0 h 2083136"/>
              <a:gd name="connsiteX2" fmla="*/ 5289125 w 5289125"/>
              <a:gd name="connsiteY2" fmla="*/ 2083136 h 2083136"/>
              <a:gd name="connsiteX3" fmla="*/ 0 w 5289125"/>
              <a:gd name="connsiteY3" fmla="*/ 2083136 h 2083136"/>
              <a:gd name="connsiteX4" fmla="*/ 0 w 5289125"/>
              <a:gd name="connsiteY4" fmla="*/ 0 h 2083136"/>
              <a:gd name="connsiteX0" fmla="*/ 0 w 5289125"/>
              <a:gd name="connsiteY0" fmla="*/ 9330 h 2092466"/>
              <a:gd name="connsiteX1" fmla="*/ 1426262 w 5289125"/>
              <a:gd name="connsiteY1" fmla="*/ 0 h 2092466"/>
              <a:gd name="connsiteX2" fmla="*/ 5289125 w 5289125"/>
              <a:gd name="connsiteY2" fmla="*/ 9330 h 2092466"/>
              <a:gd name="connsiteX3" fmla="*/ 5289125 w 5289125"/>
              <a:gd name="connsiteY3" fmla="*/ 2092466 h 2092466"/>
              <a:gd name="connsiteX4" fmla="*/ 0 w 5289125"/>
              <a:gd name="connsiteY4" fmla="*/ 2092466 h 2092466"/>
              <a:gd name="connsiteX5" fmla="*/ 0 w 5289125"/>
              <a:gd name="connsiteY5" fmla="*/ 9330 h 2092466"/>
              <a:gd name="connsiteX0" fmla="*/ 1322 w 5290447"/>
              <a:gd name="connsiteY0" fmla="*/ 9330 h 2092466"/>
              <a:gd name="connsiteX1" fmla="*/ 1427584 w 5290447"/>
              <a:gd name="connsiteY1" fmla="*/ 0 h 2092466"/>
              <a:gd name="connsiteX2" fmla="*/ 5290447 w 5290447"/>
              <a:gd name="connsiteY2" fmla="*/ 9330 h 2092466"/>
              <a:gd name="connsiteX3" fmla="*/ 5290447 w 5290447"/>
              <a:gd name="connsiteY3" fmla="*/ 2092466 h 2092466"/>
              <a:gd name="connsiteX4" fmla="*/ 1322 w 5290447"/>
              <a:gd name="connsiteY4" fmla="*/ 2092466 h 2092466"/>
              <a:gd name="connsiteX5" fmla="*/ 0 w 5290447"/>
              <a:gd name="connsiteY5" fmla="*/ 727787 h 2092466"/>
              <a:gd name="connsiteX6" fmla="*/ 1322 w 5290447"/>
              <a:gd name="connsiteY6" fmla="*/ 9330 h 2092466"/>
              <a:gd name="connsiteX0" fmla="*/ 1322 w 5290447"/>
              <a:gd name="connsiteY0" fmla="*/ 9330 h 2092466"/>
              <a:gd name="connsiteX1" fmla="*/ 1427584 w 5290447"/>
              <a:gd name="connsiteY1" fmla="*/ 0 h 2092466"/>
              <a:gd name="connsiteX2" fmla="*/ 5290447 w 5290447"/>
              <a:gd name="connsiteY2" fmla="*/ 9330 h 2092466"/>
              <a:gd name="connsiteX3" fmla="*/ 5290447 w 5290447"/>
              <a:gd name="connsiteY3" fmla="*/ 2092466 h 2092466"/>
              <a:gd name="connsiteX4" fmla="*/ 2090058 w 5290447"/>
              <a:gd name="connsiteY4" fmla="*/ 2090057 h 2092466"/>
              <a:gd name="connsiteX5" fmla="*/ 1322 w 5290447"/>
              <a:gd name="connsiteY5" fmla="*/ 2092466 h 2092466"/>
              <a:gd name="connsiteX6" fmla="*/ 0 w 5290447"/>
              <a:gd name="connsiteY6" fmla="*/ 727787 h 2092466"/>
              <a:gd name="connsiteX7" fmla="*/ 1322 w 5290447"/>
              <a:gd name="connsiteY7" fmla="*/ 9330 h 2092466"/>
              <a:gd name="connsiteX0" fmla="*/ 1322 w 5290458"/>
              <a:gd name="connsiteY0" fmla="*/ 9330 h 2092466"/>
              <a:gd name="connsiteX1" fmla="*/ 1427584 w 5290458"/>
              <a:gd name="connsiteY1" fmla="*/ 0 h 2092466"/>
              <a:gd name="connsiteX2" fmla="*/ 5290447 w 5290458"/>
              <a:gd name="connsiteY2" fmla="*/ 9330 h 2092466"/>
              <a:gd name="connsiteX3" fmla="*/ 5290458 w 5290458"/>
              <a:gd name="connsiteY3" fmla="*/ 1884783 h 2092466"/>
              <a:gd name="connsiteX4" fmla="*/ 5290447 w 5290458"/>
              <a:gd name="connsiteY4" fmla="*/ 2092466 h 2092466"/>
              <a:gd name="connsiteX5" fmla="*/ 2090058 w 5290458"/>
              <a:gd name="connsiteY5" fmla="*/ 2090057 h 2092466"/>
              <a:gd name="connsiteX6" fmla="*/ 1322 w 5290458"/>
              <a:gd name="connsiteY6" fmla="*/ 2092466 h 2092466"/>
              <a:gd name="connsiteX7" fmla="*/ 0 w 5290458"/>
              <a:gd name="connsiteY7" fmla="*/ 727787 h 2092466"/>
              <a:gd name="connsiteX8" fmla="*/ 1322 w 5290458"/>
              <a:gd name="connsiteY8" fmla="*/ 9330 h 2092466"/>
              <a:gd name="connsiteX0" fmla="*/ 1322 w 5290458"/>
              <a:gd name="connsiteY0" fmla="*/ 9330 h 2092466"/>
              <a:gd name="connsiteX1" fmla="*/ 1427584 w 5290458"/>
              <a:gd name="connsiteY1" fmla="*/ 0 h 2092466"/>
              <a:gd name="connsiteX2" fmla="*/ 5290447 w 5290458"/>
              <a:gd name="connsiteY2" fmla="*/ 9330 h 2092466"/>
              <a:gd name="connsiteX3" fmla="*/ 5290458 w 5290458"/>
              <a:gd name="connsiteY3" fmla="*/ 1884783 h 2092466"/>
              <a:gd name="connsiteX4" fmla="*/ 5290447 w 5290458"/>
              <a:gd name="connsiteY4" fmla="*/ 2092466 h 2092466"/>
              <a:gd name="connsiteX5" fmla="*/ 2090058 w 5290458"/>
              <a:gd name="connsiteY5" fmla="*/ 2090057 h 2092466"/>
              <a:gd name="connsiteX6" fmla="*/ 607811 w 5290458"/>
              <a:gd name="connsiteY6" fmla="*/ 804842 h 2092466"/>
              <a:gd name="connsiteX7" fmla="*/ 0 w 5290458"/>
              <a:gd name="connsiteY7" fmla="*/ 727787 h 2092466"/>
              <a:gd name="connsiteX8" fmla="*/ 1322 w 5290458"/>
              <a:gd name="connsiteY8" fmla="*/ 9330 h 2092466"/>
              <a:gd name="connsiteX0" fmla="*/ 1322 w 5290458"/>
              <a:gd name="connsiteY0" fmla="*/ 9330 h 2092466"/>
              <a:gd name="connsiteX1" fmla="*/ 1427584 w 5290458"/>
              <a:gd name="connsiteY1" fmla="*/ 0 h 2092466"/>
              <a:gd name="connsiteX2" fmla="*/ 5290447 w 5290458"/>
              <a:gd name="connsiteY2" fmla="*/ 9330 h 2092466"/>
              <a:gd name="connsiteX3" fmla="*/ 5290458 w 5290458"/>
              <a:gd name="connsiteY3" fmla="*/ 1884783 h 2092466"/>
              <a:gd name="connsiteX4" fmla="*/ 5290447 w 5290458"/>
              <a:gd name="connsiteY4" fmla="*/ 2092466 h 2092466"/>
              <a:gd name="connsiteX5" fmla="*/ 2090058 w 5290458"/>
              <a:gd name="connsiteY5" fmla="*/ 2090057 h 2092466"/>
              <a:gd name="connsiteX6" fmla="*/ 607811 w 5290458"/>
              <a:gd name="connsiteY6" fmla="*/ 804842 h 2092466"/>
              <a:gd name="connsiteX7" fmla="*/ 0 w 5290458"/>
              <a:gd name="connsiteY7" fmla="*/ 727787 h 2092466"/>
              <a:gd name="connsiteX8" fmla="*/ 1322 w 5290458"/>
              <a:gd name="connsiteY8" fmla="*/ 9330 h 2092466"/>
              <a:gd name="connsiteX0" fmla="*/ 1322 w 5290458"/>
              <a:gd name="connsiteY0" fmla="*/ 9330 h 2092466"/>
              <a:gd name="connsiteX1" fmla="*/ 1427584 w 5290458"/>
              <a:gd name="connsiteY1" fmla="*/ 0 h 2092466"/>
              <a:gd name="connsiteX2" fmla="*/ 5290447 w 5290458"/>
              <a:gd name="connsiteY2" fmla="*/ 9330 h 2092466"/>
              <a:gd name="connsiteX3" fmla="*/ 5290458 w 5290458"/>
              <a:gd name="connsiteY3" fmla="*/ 1884783 h 2092466"/>
              <a:gd name="connsiteX4" fmla="*/ 5290447 w 5290458"/>
              <a:gd name="connsiteY4" fmla="*/ 2092466 h 2092466"/>
              <a:gd name="connsiteX5" fmla="*/ 2090058 w 5290458"/>
              <a:gd name="connsiteY5" fmla="*/ 2090057 h 2092466"/>
              <a:gd name="connsiteX6" fmla="*/ 607811 w 5290458"/>
              <a:gd name="connsiteY6" fmla="*/ 804842 h 2092466"/>
              <a:gd name="connsiteX7" fmla="*/ 0 w 5290458"/>
              <a:gd name="connsiteY7" fmla="*/ 727787 h 2092466"/>
              <a:gd name="connsiteX8" fmla="*/ 1322 w 5290458"/>
              <a:gd name="connsiteY8" fmla="*/ 9330 h 2092466"/>
              <a:gd name="connsiteX0" fmla="*/ 1322 w 5290458"/>
              <a:gd name="connsiteY0" fmla="*/ 9330 h 2092466"/>
              <a:gd name="connsiteX1" fmla="*/ 1427584 w 5290458"/>
              <a:gd name="connsiteY1" fmla="*/ 0 h 2092466"/>
              <a:gd name="connsiteX2" fmla="*/ 5290447 w 5290458"/>
              <a:gd name="connsiteY2" fmla="*/ 9330 h 2092466"/>
              <a:gd name="connsiteX3" fmla="*/ 5290458 w 5290458"/>
              <a:gd name="connsiteY3" fmla="*/ 1884783 h 2092466"/>
              <a:gd name="connsiteX4" fmla="*/ 5290447 w 5290458"/>
              <a:gd name="connsiteY4" fmla="*/ 2092466 h 2092466"/>
              <a:gd name="connsiteX5" fmla="*/ 2090058 w 5290458"/>
              <a:gd name="connsiteY5" fmla="*/ 2090057 h 2092466"/>
              <a:gd name="connsiteX6" fmla="*/ 607811 w 5290458"/>
              <a:gd name="connsiteY6" fmla="*/ 804842 h 2092466"/>
              <a:gd name="connsiteX7" fmla="*/ 0 w 5290458"/>
              <a:gd name="connsiteY7" fmla="*/ 746449 h 2092466"/>
              <a:gd name="connsiteX8" fmla="*/ 1322 w 5290458"/>
              <a:gd name="connsiteY8" fmla="*/ 9330 h 2092466"/>
              <a:gd name="connsiteX0" fmla="*/ 1322 w 5290458"/>
              <a:gd name="connsiteY0" fmla="*/ 0 h 2083136"/>
              <a:gd name="connsiteX1" fmla="*/ 1380931 w 5290458"/>
              <a:gd name="connsiteY1" fmla="*/ 233266 h 2083136"/>
              <a:gd name="connsiteX2" fmla="*/ 5290447 w 5290458"/>
              <a:gd name="connsiteY2" fmla="*/ 0 h 2083136"/>
              <a:gd name="connsiteX3" fmla="*/ 5290458 w 5290458"/>
              <a:gd name="connsiteY3" fmla="*/ 1875453 h 2083136"/>
              <a:gd name="connsiteX4" fmla="*/ 5290447 w 5290458"/>
              <a:gd name="connsiteY4" fmla="*/ 2083136 h 2083136"/>
              <a:gd name="connsiteX5" fmla="*/ 2090058 w 5290458"/>
              <a:gd name="connsiteY5" fmla="*/ 2080727 h 2083136"/>
              <a:gd name="connsiteX6" fmla="*/ 607811 w 5290458"/>
              <a:gd name="connsiteY6" fmla="*/ 795512 h 2083136"/>
              <a:gd name="connsiteX7" fmla="*/ 0 w 5290458"/>
              <a:gd name="connsiteY7" fmla="*/ 737119 h 2083136"/>
              <a:gd name="connsiteX8" fmla="*/ 1322 w 5290458"/>
              <a:gd name="connsiteY8" fmla="*/ 0 h 2083136"/>
              <a:gd name="connsiteX0" fmla="*/ 1322 w 5290447"/>
              <a:gd name="connsiteY0" fmla="*/ 0 h 2083136"/>
              <a:gd name="connsiteX1" fmla="*/ 1380931 w 5290447"/>
              <a:gd name="connsiteY1" fmla="*/ 233266 h 2083136"/>
              <a:gd name="connsiteX2" fmla="*/ 5290447 w 5290447"/>
              <a:gd name="connsiteY2" fmla="*/ 0 h 2083136"/>
              <a:gd name="connsiteX3" fmla="*/ 5159830 w 5290447"/>
              <a:gd name="connsiteY3" fmla="*/ 1856792 h 2083136"/>
              <a:gd name="connsiteX4" fmla="*/ 5290447 w 5290447"/>
              <a:gd name="connsiteY4" fmla="*/ 2083136 h 2083136"/>
              <a:gd name="connsiteX5" fmla="*/ 2090058 w 5290447"/>
              <a:gd name="connsiteY5" fmla="*/ 2080727 h 2083136"/>
              <a:gd name="connsiteX6" fmla="*/ 607811 w 5290447"/>
              <a:gd name="connsiteY6" fmla="*/ 795512 h 2083136"/>
              <a:gd name="connsiteX7" fmla="*/ 0 w 5290447"/>
              <a:gd name="connsiteY7" fmla="*/ 737119 h 2083136"/>
              <a:gd name="connsiteX8" fmla="*/ 1322 w 5290447"/>
              <a:gd name="connsiteY8" fmla="*/ 0 h 2083136"/>
              <a:gd name="connsiteX0" fmla="*/ 1322 w 5290447"/>
              <a:gd name="connsiteY0" fmla="*/ 0 h 2083136"/>
              <a:gd name="connsiteX1" fmla="*/ 1380931 w 5290447"/>
              <a:gd name="connsiteY1" fmla="*/ 233266 h 2083136"/>
              <a:gd name="connsiteX2" fmla="*/ 5122496 w 5290447"/>
              <a:gd name="connsiteY2" fmla="*/ 1296955 h 2083136"/>
              <a:gd name="connsiteX3" fmla="*/ 5159830 w 5290447"/>
              <a:gd name="connsiteY3" fmla="*/ 1856792 h 2083136"/>
              <a:gd name="connsiteX4" fmla="*/ 5290447 w 5290447"/>
              <a:gd name="connsiteY4" fmla="*/ 2083136 h 2083136"/>
              <a:gd name="connsiteX5" fmla="*/ 2090058 w 5290447"/>
              <a:gd name="connsiteY5" fmla="*/ 2080727 h 2083136"/>
              <a:gd name="connsiteX6" fmla="*/ 607811 w 5290447"/>
              <a:gd name="connsiteY6" fmla="*/ 795512 h 2083136"/>
              <a:gd name="connsiteX7" fmla="*/ 0 w 5290447"/>
              <a:gd name="connsiteY7" fmla="*/ 737119 h 2083136"/>
              <a:gd name="connsiteX8" fmla="*/ 1322 w 5290447"/>
              <a:gd name="connsiteY8" fmla="*/ 0 h 2083136"/>
              <a:gd name="connsiteX0" fmla="*/ 1322 w 5290447"/>
              <a:gd name="connsiteY0" fmla="*/ 0 h 2083136"/>
              <a:gd name="connsiteX1" fmla="*/ 1380931 w 5290447"/>
              <a:gd name="connsiteY1" fmla="*/ 233266 h 2083136"/>
              <a:gd name="connsiteX2" fmla="*/ 2034074 w 5290447"/>
              <a:gd name="connsiteY2" fmla="*/ 429208 h 2083136"/>
              <a:gd name="connsiteX3" fmla="*/ 5122496 w 5290447"/>
              <a:gd name="connsiteY3" fmla="*/ 1296955 h 2083136"/>
              <a:gd name="connsiteX4" fmla="*/ 5159830 w 5290447"/>
              <a:gd name="connsiteY4" fmla="*/ 1856792 h 2083136"/>
              <a:gd name="connsiteX5" fmla="*/ 5290447 w 5290447"/>
              <a:gd name="connsiteY5" fmla="*/ 2083136 h 2083136"/>
              <a:gd name="connsiteX6" fmla="*/ 2090058 w 5290447"/>
              <a:gd name="connsiteY6" fmla="*/ 2080727 h 2083136"/>
              <a:gd name="connsiteX7" fmla="*/ 607811 w 5290447"/>
              <a:gd name="connsiteY7" fmla="*/ 795512 h 2083136"/>
              <a:gd name="connsiteX8" fmla="*/ 0 w 5290447"/>
              <a:gd name="connsiteY8" fmla="*/ 737119 h 2083136"/>
              <a:gd name="connsiteX9" fmla="*/ 1322 w 5290447"/>
              <a:gd name="connsiteY9" fmla="*/ 0 h 2083136"/>
              <a:gd name="connsiteX0" fmla="*/ 1322 w 5290447"/>
              <a:gd name="connsiteY0" fmla="*/ 0 h 2083136"/>
              <a:gd name="connsiteX1" fmla="*/ 1380931 w 5290447"/>
              <a:gd name="connsiteY1" fmla="*/ 233266 h 2083136"/>
              <a:gd name="connsiteX2" fmla="*/ 1390262 w 5290447"/>
              <a:gd name="connsiteY2" fmla="*/ 774441 h 2083136"/>
              <a:gd name="connsiteX3" fmla="*/ 5122496 w 5290447"/>
              <a:gd name="connsiteY3" fmla="*/ 1296955 h 2083136"/>
              <a:gd name="connsiteX4" fmla="*/ 5159830 w 5290447"/>
              <a:gd name="connsiteY4" fmla="*/ 1856792 h 2083136"/>
              <a:gd name="connsiteX5" fmla="*/ 5290447 w 5290447"/>
              <a:gd name="connsiteY5" fmla="*/ 2083136 h 2083136"/>
              <a:gd name="connsiteX6" fmla="*/ 2090058 w 5290447"/>
              <a:gd name="connsiteY6" fmla="*/ 2080727 h 2083136"/>
              <a:gd name="connsiteX7" fmla="*/ 607811 w 5290447"/>
              <a:gd name="connsiteY7" fmla="*/ 795512 h 2083136"/>
              <a:gd name="connsiteX8" fmla="*/ 0 w 5290447"/>
              <a:gd name="connsiteY8" fmla="*/ 737119 h 2083136"/>
              <a:gd name="connsiteX9" fmla="*/ 1322 w 5290447"/>
              <a:gd name="connsiteY9" fmla="*/ 0 h 208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0447" h="2083136">
                <a:moveTo>
                  <a:pt x="1322" y="0"/>
                </a:moveTo>
                <a:lnTo>
                  <a:pt x="1380931" y="233266"/>
                </a:lnTo>
                <a:lnTo>
                  <a:pt x="1390262" y="774441"/>
                </a:lnTo>
                <a:lnTo>
                  <a:pt x="5122496" y="1296955"/>
                </a:lnTo>
                <a:cubicBezTo>
                  <a:pt x="5122500" y="1922106"/>
                  <a:pt x="5159826" y="1231641"/>
                  <a:pt x="5159830" y="1856792"/>
                </a:cubicBezTo>
                <a:cubicBezTo>
                  <a:pt x="5159826" y="1926020"/>
                  <a:pt x="5290451" y="2013908"/>
                  <a:pt x="5290447" y="2083136"/>
                </a:cubicBezTo>
                <a:lnTo>
                  <a:pt x="2090058" y="2080727"/>
                </a:lnTo>
                <a:lnTo>
                  <a:pt x="607811" y="795512"/>
                </a:lnTo>
                <a:cubicBezTo>
                  <a:pt x="411427" y="769827"/>
                  <a:pt x="187054" y="790796"/>
                  <a:pt x="0" y="737119"/>
                </a:cubicBezTo>
                <a:cubicBezTo>
                  <a:pt x="441" y="497633"/>
                  <a:pt x="881" y="239486"/>
                  <a:pt x="1322" y="0"/>
                </a:cubicBezTo>
                <a:close/>
              </a:path>
            </a:pathLst>
          </a:custGeom>
          <a:pattFill prst="ltVert">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EEEA0A4-E96C-4C4E-81D7-CA0F0D4B03FE}"/>
              </a:ext>
            </a:extLst>
          </p:cNvPr>
          <p:cNvCxnSpPr>
            <a:cxnSpLocks/>
          </p:cNvCxnSpPr>
          <p:nvPr/>
        </p:nvCxnSpPr>
        <p:spPr>
          <a:xfrm>
            <a:off x="576243" y="1500821"/>
            <a:ext cx="2205601" cy="0"/>
          </a:xfrm>
          <a:prstGeom prst="lin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401F2759-7D35-4E4F-B746-8CB1A4A59DDA}"/>
              </a:ext>
            </a:extLst>
          </p:cNvPr>
          <p:cNvCxnSpPr>
            <a:cxnSpLocks/>
          </p:cNvCxnSpPr>
          <p:nvPr/>
        </p:nvCxnSpPr>
        <p:spPr>
          <a:xfrm rot="5400000">
            <a:off x="1844584" y="2438081"/>
            <a:ext cx="1874520" cy="0"/>
          </a:xfrm>
          <a:prstGeom prst="lin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Group 1">
            <a:extLst>
              <a:ext uri="{FF2B5EF4-FFF2-40B4-BE49-F238E27FC236}">
                <a16:creationId xmlns:a16="http://schemas.microsoft.com/office/drawing/2014/main" id="{1A014F17-08B8-42B5-A4E5-F6B972398F20}"/>
              </a:ext>
            </a:extLst>
          </p:cNvPr>
          <p:cNvGrpSpPr/>
          <p:nvPr/>
        </p:nvGrpSpPr>
        <p:grpSpPr>
          <a:xfrm>
            <a:off x="576243" y="1522972"/>
            <a:ext cx="7562539" cy="3216502"/>
            <a:chOff x="576243" y="1588287"/>
            <a:chExt cx="7562539" cy="2675302"/>
          </a:xfrm>
        </p:grpSpPr>
        <p:cxnSp>
          <p:nvCxnSpPr>
            <p:cNvPr id="33" name="Straight Connector 32">
              <a:extLst>
                <a:ext uri="{FF2B5EF4-FFF2-40B4-BE49-F238E27FC236}">
                  <a16:creationId xmlns:a16="http://schemas.microsoft.com/office/drawing/2014/main" id="{B51F0242-3ABE-4E21-BEC3-52782E2E2518}"/>
                </a:ext>
              </a:extLst>
            </p:cNvPr>
            <p:cNvCxnSpPr>
              <a:cxnSpLocks/>
            </p:cNvCxnSpPr>
            <p:nvPr/>
          </p:nvCxnSpPr>
          <p:spPr>
            <a:xfrm rot="5400000">
              <a:off x="557262" y="2012043"/>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9609449D-ED6C-4A46-9362-7267EBFC7B6A}"/>
                </a:ext>
              </a:extLst>
            </p:cNvPr>
            <p:cNvCxnSpPr>
              <a:cxnSpLocks/>
            </p:cNvCxnSpPr>
            <p:nvPr/>
          </p:nvCxnSpPr>
          <p:spPr>
            <a:xfrm rot="5400000">
              <a:off x="3934479" y="2921603"/>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1F926BAF-3D9B-4C26-9801-78FF268856C5}"/>
                </a:ext>
              </a:extLst>
            </p:cNvPr>
            <p:cNvCxnSpPr>
              <a:cxnSpLocks/>
            </p:cNvCxnSpPr>
            <p:nvPr/>
          </p:nvCxnSpPr>
          <p:spPr>
            <a:xfrm rot="5400000">
              <a:off x="7679550" y="3820752"/>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12F121FE-5194-4FA7-8B9B-8558A67ABCD5}"/>
                </a:ext>
              </a:extLst>
            </p:cNvPr>
            <p:cNvCxnSpPr>
              <a:cxnSpLocks/>
            </p:cNvCxnSpPr>
            <p:nvPr/>
          </p:nvCxnSpPr>
          <p:spPr>
            <a:xfrm>
              <a:off x="785862" y="2235803"/>
              <a:ext cx="3377217" cy="457200"/>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A1E19626-D509-40FE-9AC7-D63FDA75BA16}"/>
                </a:ext>
              </a:extLst>
            </p:cNvPr>
            <p:cNvCxnSpPr>
              <a:cxnSpLocks/>
            </p:cNvCxnSpPr>
            <p:nvPr/>
          </p:nvCxnSpPr>
          <p:spPr>
            <a:xfrm>
              <a:off x="4163079" y="3147931"/>
              <a:ext cx="3745071" cy="455135"/>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id="{42CA26D2-8C54-4F4D-80BF-BBF788316EB8}"/>
                </a:ext>
              </a:extLst>
            </p:cNvPr>
            <p:cNvCxnSpPr>
              <a:cxnSpLocks/>
            </p:cNvCxnSpPr>
            <p:nvPr/>
          </p:nvCxnSpPr>
          <p:spPr>
            <a:xfrm>
              <a:off x="576243" y="1588287"/>
              <a:ext cx="209619" cy="185826"/>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a16="http://schemas.microsoft.com/office/drawing/2014/main" id="{BE28A4CC-63EE-4221-A9CD-32C535A81C9C}"/>
                </a:ext>
              </a:extLst>
            </p:cNvPr>
            <p:cNvCxnSpPr>
              <a:cxnSpLocks/>
            </p:cNvCxnSpPr>
            <p:nvPr/>
          </p:nvCxnSpPr>
          <p:spPr>
            <a:xfrm>
              <a:off x="7929163" y="4077763"/>
              <a:ext cx="209619" cy="185826"/>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EA8DB800-9D52-48D5-9197-4D0EBA07A559}"/>
                </a:ext>
              </a:extLst>
            </p:cNvPr>
            <p:cNvCxnSpPr>
              <a:cxnSpLocks/>
            </p:cNvCxnSpPr>
            <p:nvPr/>
          </p:nvCxnSpPr>
          <p:spPr>
            <a:xfrm>
              <a:off x="5987845" y="3387958"/>
              <a:ext cx="0" cy="83660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06E807B-57BB-4D4F-83DF-19B64B6AAEAF}"/>
                    </a:ext>
                  </a:extLst>
                </p:cNvPr>
                <p:cNvSpPr txBox="1"/>
                <p:nvPr/>
              </p:nvSpPr>
              <p:spPr>
                <a:xfrm>
                  <a:off x="6070842" y="3610827"/>
                  <a:ext cx="269304" cy="276999"/>
                </a:xfrm>
                <a:prstGeom prst="rect">
                  <a:avLst/>
                </a:prstGeom>
                <a:noFill/>
              </p:spPr>
              <p:txBody>
                <a:bodyPr wrap="squar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ea typeface="Cambria Math" panose="02040503050406030204" pitchFamily="18" charset="0"/>
                          </a:rPr>
                          <m:t>𝐡𝐢</m:t>
                        </m:r>
                      </m:oMath>
                    </m:oMathPara>
                  </a14:m>
                  <a:endParaRPr lang="en-US" b="1" dirty="0"/>
                </a:p>
              </p:txBody>
            </p:sp>
          </mc:Choice>
          <mc:Fallback xmlns="">
            <p:sp>
              <p:nvSpPr>
                <p:cNvPr id="44" name="TextBox 43">
                  <a:extLst>
                    <a:ext uri="{FF2B5EF4-FFF2-40B4-BE49-F238E27FC236}">
                      <a16:creationId xmlns:a16="http://schemas.microsoft.com/office/drawing/2014/main" id="{F06E807B-57BB-4D4F-83DF-19B64B6AAEAF}"/>
                    </a:ext>
                  </a:extLst>
                </p:cNvPr>
                <p:cNvSpPr txBox="1">
                  <a:spLocks noRot="1" noChangeAspect="1" noMove="1" noResize="1" noEditPoints="1" noAdjustHandles="1" noChangeArrowheads="1" noChangeShapeType="1" noTextEdit="1"/>
                </p:cNvSpPr>
                <p:nvPr/>
              </p:nvSpPr>
              <p:spPr>
                <a:xfrm>
                  <a:off x="6070842" y="3610827"/>
                  <a:ext cx="269304" cy="276999"/>
                </a:xfrm>
                <a:prstGeom prst="rect">
                  <a:avLst/>
                </a:prstGeom>
                <a:blipFill>
                  <a:blip r:embed="rId2"/>
                  <a:stretch>
                    <a:fillRect l="-25000" r="-22727"/>
                  </a:stretch>
                </a:blipFill>
              </p:spPr>
              <p:txBody>
                <a:bodyPr/>
                <a:lstStyle/>
                <a:p>
                  <a:r>
                    <a:rPr lang="en-US">
                      <a:noFill/>
                    </a:rPr>
                    <a:t> </a:t>
                  </a:r>
                </a:p>
              </p:txBody>
            </p:sp>
          </mc:Fallback>
        </mc:AlternateContent>
        <p:cxnSp>
          <p:nvCxnSpPr>
            <p:cNvPr id="47" name="Straight Connector 46">
              <a:extLst>
                <a:ext uri="{FF2B5EF4-FFF2-40B4-BE49-F238E27FC236}">
                  <a16:creationId xmlns:a16="http://schemas.microsoft.com/office/drawing/2014/main" id="{7852333F-E783-4750-8792-8EB984C3693F}"/>
                </a:ext>
              </a:extLst>
            </p:cNvPr>
            <p:cNvCxnSpPr>
              <a:cxnSpLocks/>
            </p:cNvCxnSpPr>
            <p:nvPr/>
          </p:nvCxnSpPr>
          <p:spPr>
            <a:xfrm>
              <a:off x="4526738" y="3185893"/>
              <a:ext cx="0" cy="760546"/>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213331B-7D65-4CB7-9125-AEE071E9C951}"/>
                    </a:ext>
                  </a:extLst>
                </p:cNvPr>
                <p:cNvSpPr txBox="1"/>
                <p:nvPr/>
              </p:nvSpPr>
              <p:spPr>
                <a:xfrm>
                  <a:off x="4590881" y="3510695"/>
                  <a:ext cx="269304" cy="276999"/>
                </a:xfrm>
                <a:prstGeom prst="rect">
                  <a:avLst/>
                </a:prstGeom>
                <a:noFill/>
              </p:spPr>
              <p:txBody>
                <a:bodyPr wrap="squar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ea typeface="Cambria Math" panose="02040503050406030204" pitchFamily="18" charset="0"/>
                          </a:rPr>
                          <m:t>𝐡𝐢</m:t>
                        </m:r>
                      </m:oMath>
                    </m:oMathPara>
                  </a14:m>
                  <a:endParaRPr lang="en-US" b="1" dirty="0"/>
                </a:p>
              </p:txBody>
            </p:sp>
          </mc:Choice>
          <mc:Fallback xmlns="">
            <p:sp>
              <p:nvSpPr>
                <p:cNvPr id="48" name="TextBox 47">
                  <a:extLst>
                    <a:ext uri="{FF2B5EF4-FFF2-40B4-BE49-F238E27FC236}">
                      <a16:creationId xmlns:a16="http://schemas.microsoft.com/office/drawing/2014/main" id="{1213331B-7D65-4CB7-9125-AEE071E9C951}"/>
                    </a:ext>
                  </a:extLst>
                </p:cNvPr>
                <p:cNvSpPr txBox="1">
                  <a:spLocks noRot="1" noChangeAspect="1" noMove="1" noResize="1" noEditPoints="1" noAdjustHandles="1" noChangeArrowheads="1" noChangeShapeType="1" noTextEdit="1"/>
                </p:cNvSpPr>
                <p:nvPr/>
              </p:nvSpPr>
              <p:spPr>
                <a:xfrm>
                  <a:off x="4590881" y="3510695"/>
                  <a:ext cx="269304" cy="276999"/>
                </a:xfrm>
                <a:prstGeom prst="rect">
                  <a:avLst/>
                </a:prstGeom>
                <a:blipFill>
                  <a:blip r:embed="rId3"/>
                  <a:stretch>
                    <a:fillRect l="-22727" t="-1852" r="-25000"/>
                  </a:stretch>
                </a:blipFill>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0DBEDFEE-2948-4F96-BA90-A75074F7C505}"/>
                </a:ext>
              </a:extLst>
            </p:cNvPr>
            <p:cNvCxnSpPr>
              <a:cxnSpLocks/>
            </p:cNvCxnSpPr>
            <p:nvPr/>
          </p:nvCxnSpPr>
          <p:spPr>
            <a:xfrm>
              <a:off x="3076264" y="2568382"/>
              <a:ext cx="0" cy="532382"/>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33346F2-F171-4AAA-AFC6-B113A59E08E7}"/>
                    </a:ext>
                  </a:extLst>
                </p:cNvPr>
                <p:cNvSpPr txBox="1"/>
                <p:nvPr/>
              </p:nvSpPr>
              <p:spPr>
                <a:xfrm>
                  <a:off x="3140407" y="2720691"/>
                  <a:ext cx="269304" cy="276999"/>
                </a:xfrm>
                <a:prstGeom prst="rect">
                  <a:avLst/>
                </a:prstGeom>
                <a:noFill/>
              </p:spPr>
              <p:txBody>
                <a:bodyPr wrap="squar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ea typeface="Cambria Math" panose="02040503050406030204" pitchFamily="18" charset="0"/>
                          </a:rPr>
                          <m:t>𝐡𝐢</m:t>
                        </m:r>
                      </m:oMath>
                    </m:oMathPara>
                  </a14:m>
                  <a:endParaRPr lang="en-US" b="1" dirty="0"/>
                </a:p>
              </p:txBody>
            </p:sp>
          </mc:Choice>
          <mc:Fallback xmlns="">
            <p:sp>
              <p:nvSpPr>
                <p:cNvPr id="52" name="TextBox 51">
                  <a:extLst>
                    <a:ext uri="{FF2B5EF4-FFF2-40B4-BE49-F238E27FC236}">
                      <a16:creationId xmlns:a16="http://schemas.microsoft.com/office/drawing/2014/main" id="{733346F2-F171-4AAA-AFC6-B113A59E08E7}"/>
                    </a:ext>
                  </a:extLst>
                </p:cNvPr>
                <p:cNvSpPr txBox="1">
                  <a:spLocks noRot="1" noChangeAspect="1" noMove="1" noResize="1" noEditPoints="1" noAdjustHandles="1" noChangeArrowheads="1" noChangeShapeType="1" noTextEdit="1"/>
                </p:cNvSpPr>
                <p:nvPr/>
              </p:nvSpPr>
              <p:spPr>
                <a:xfrm>
                  <a:off x="3140407" y="2720691"/>
                  <a:ext cx="269304" cy="276999"/>
                </a:xfrm>
                <a:prstGeom prst="rect">
                  <a:avLst/>
                </a:prstGeom>
                <a:blipFill>
                  <a:blip r:embed="rId4"/>
                  <a:stretch>
                    <a:fillRect l="-22727" t="-1818" r="-25000"/>
                  </a:stretch>
                </a:blipFill>
              </p:spPr>
              <p:txBody>
                <a:bodyPr/>
                <a:lstStyle/>
                <a:p>
                  <a:r>
                    <a:rPr lang="en-US">
                      <a:noFill/>
                    </a:rPr>
                    <a:t> </a:t>
                  </a:r>
                </a:p>
              </p:txBody>
            </p:sp>
          </mc:Fallback>
        </mc:AlternateContent>
      </p:grpSp>
      <p:sp>
        <p:nvSpPr>
          <p:cNvPr id="38" name="Rectangle 37">
            <a:extLst>
              <a:ext uri="{FF2B5EF4-FFF2-40B4-BE49-F238E27FC236}">
                <a16:creationId xmlns:a16="http://schemas.microsoft.com/office/drawing/2014/main" id="{D5823BD7-86A2-4046-B360-B240CFC9FBC6}"/>
              </a:ext>
            </a:extLst>
          </p:cNvPr>
          <p:cNvSpPr/>
          <p:nvPr/>
        </p:nvSpPr>
        <p:spPr>
          <a:xfrm>
            <a:off x="197485" y="105052"/>
            <a:ext cx="4299870"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Unbalanced Static Head</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AD04586-534D-4F33-B8C0-16C1E74D53F0}"/>
                  </a:ext>
                </a:extLst>
              </p:cNvPr>
              <p:cNvSpPr txBox="1"/>
              <p:nvPr/>
            </p:nvSpPr>
            <p:spPr>
              <a:xfrm>
                <a:off x="3160619" y="744946"/>
                <a:ext cx="5961184" cy="2450030"/>
              </a:xfrm>
              <a:prstGeom prst="rect">
                <a:avLst/>
              </a:prstGeom>
              <a:noFill/>
            </p:spPr>
            <p:txBody>
              <a:bodyPr wrap="none" lIns="0" tIns="0" rIns="0" bIns="0" rtlCol="0">
                <a:spAutoFit/>
              </a:bodyPr>
              <a:lstStyle/>
              <a:p>
                <a:pPr algn="l" rtl="0">
                  <a:lnSpc>
                    <a:spcPct val="150000"/>
                  </a:lnSpc>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ea typeface="Cambria Math" panose="02040503050406030204" pitchFamily="18" charset="0"/>
                        </a:rPr>
                        <m:t>𝐔𝐧𝐛𝐚𝐥𝐚𝐧𝐜𝐞𝐝</m:t>
                      </m:r>
                      <m:r>
                        <a:rPr lang="en-US" b="1" i="0"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𝐇𝐞𝐚𝐝</m:t>
                      </m:r>
                      <m:r>
                        <a:rPr lang="en-US" b="1" i="0" smtClean="0">
                          <a:latin typeface="Cambria Math" panose="02040503050406030204" pitchFamily="18" charset="0"/>
                          <a:ea typeface="Cambria Math" panose="02040503050406030204" pitchFamily="18" charset="0"/>
                        </a:rPr>
                        <m:t> </m:t>
                      </m:r>
                      <m:d>
                        <m:dPr>
                          <m:ctrlPr>
                            <a:rPr lang="en-US" b="1" i="1" smtClean="0">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𝐡𝐢</m:t>
                          </m:r>
                        </m:e>
                      </m:d>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𝐒𝐮𝐬𝐨𝐢𝐥</m:t>
                      </m:r>
                      <m:r>
                        <a:rPr lang="en-US" b="1" i="0"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𝐇𝐆𝐋</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𝐃</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𝐒</m:t>
                      </m:r>
                      <m:r>
                        <a:rPr lang="en-US" b="1" i="0"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𝐅𝐥𝐨𝐨𝐫</m:t>
                      </m:r>
                      <m:r>
                        <a:rPr lang="en-US" b="1" i="0"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𝐥𝐞𝐯𝐞𝐥</m:t>
                      </m:r>
                    </m:oMath>
                  </m:oMathPara>
                </a14:m>
                <a:endParaRPr lang="en-US" b="1" dirty="0"/>
              </a:p>
              <a:p>
                <a:pPr algn="ctr" rtl="0">
                  <a:lnSpc>
                    <a:spcPct val="150000"/>
                  </a:lnSpc>
                </a:pPr>
                <a:r>
                  <a:rPr lang="en-US" b="1" dirty="0">
                    <a:latin typeface="Cambria Math" panose="02040503050406030204" pitchFamily="18" charset="0"/>
                    <a:ea typeface="Cambria Math" panose="02040503050406030204" pitchFamily="18" charset="0"/>
                  </a:rPr>
                  <a:t>or</a:t>
                </a:r>
              </a:p>
              <a:p>
                <a:pPr algn="l" rtl="0">
                  <a:lnSpc>
                    <a:spcPct val="150000"/>
                  </a:lnSpc>
                </a:pPr>
                <a14:m>
                  <m:oMathPara xmlns:m="http://schemas.openxmlformats.org/officeDocument/2006/math">
                    <m:oMathParaPr>
                      <m:jc m:val="center"/>
                    </m:oMathParaPr>
                    <m:oMath xmlns:m="http://schemas.openxmlformats.org/officeDocument/2006/math">
                      <m:r>
                        <a:rPr lang="en-US" b="1" i="0" smtClean="0">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𝐒𝐮𝐬𝐨𝐢𝐥</m:t>
                      </m:r>
                      <m:r>
                        <a:rPr lang="en-US"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𝐇𝐆𝐋</m:t>
                      </m:r>
                      <m:r>
                        <a:rPr lang="en-US" b="1">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𝐆𝐥𝐚𝐜𝐢𝐬</m:t>
                      </m:r>
                      <m:r>
                        <a:rPr lang="en-US" b="1" i="0" smtClean="0">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𝐥𝐞𝐯𝐞𝐥</m:t>
                      </m:r>
                    </m:oMath>
                  </m:oMathPara>
                </a14:m>
                <a:endParaRPr lang="en-US" b="1" dirty="0">
                  <a:ea typeface="Cambria Math" panose="02040503050406030204" pitchFamily="18" charset="0"/>
                </a:endParaRPr>
              </a:p>
              <a:p>
                <a:pPr algn="ctr" rtl="0">
                  <a:lnSpc>
                    <a:spcPct val="150000"/>
                  </a:lnSpc>
                </a:pPr>
                <a:r>
                  <a:rPr lang="en-US" b="1" dirty="0">
                    <a:latin typeface="Cambria Math" panose="02040503050406030204" pitchFamily="18" charset="0"/>
                    <a:ea typeface="Cambria Math" panose="02040503050406030204" pitchFamily="18" charset="0"/>
                  </a:rPr>
                  <a:t>or</a:t>
                </a:r>
              </a:p>
              <a:p>
                <a:pPr algn="l" rtl="0">
                  <a:lnSpc>
                    <a:spcPct val="150000"/>
                  </a:lnSpc>
                </a:pPr>
                <a14:m>
                  <m:oMathPara xmlns:m="http://schemas.openxmlformats.org/officeDocument/2006/math">
                    <m:oMathParaPr>
                      <m:jc m:val="center"/>
                    </m:oMathParaPr>
                    <m:oMath xmlns:m="http://schemas.openxmlformats.org/officeDocument/2006/math">
                      <m:r>
                        <a:rPr lang="en-US"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𝐒𝐮𝐬𝐨𝐢𝐥</m:t>
                      </m:r>
                      <m:r>
                        <a:rPr lang="en-US"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𝐇𝐆𝐋</m:t>
                      </m:r>
                      <m:r>
                        <a:rPr lang="en-US" b="1">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𝐂𝐫𝐞𝐬𝐭</m:t>
                      </m:r>
                      <m:r>
                        <a:rPr lang="en-US"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𝐥𝐞𝐯𝐞𝐥</m:t>
                      </m:r>
                    </m:oMath>
                  </m:oMathPara>
                </a14:m>
                <a:endParaRPr lang="en-US" b="1" dirty="0"/>
              </a:p>
              <a:p>
                <a:pPr algn="l" rtl="0">
                  <a:lnSpc>
                    <a:spcPct val="150000"/>
                  </a:lnSpc>
                </a:pPr>
                <a:endParaRPr lang="en-US" b="1" dirty="0"/>
              </a:p>
            </p:txBody>
          </p:sp>
        </mc:Choice>
        <mc:Fallback xmlns="">
          <p:sp>
            <p:nvSpPr>
              <p:cNvPr id="40" name="TextBox 39">
                <a:extLst>
                  <a:ext uri="{FF2B5EF4-FFF2-40B4-BE49-F238E27FC236}">
                    <a16:creationId xmlns:a16="http://schemas.microsoft.com/office/drawing/2014/main" id="{8AD04586-534D-4F33-B8C0-16C1E74D53F0}"/>
                  </a:ext>
                </a:extLst>
              </p:cNvPr>
              <p:cNvSpPr txBox="1">
                <a:spLocks noRot="1" noChangeAspect="1" noMove="1" noResize="1" noEditPoints="1" noAdjustHandles="1" noChangeArrowheads="1" noChangeShapeType="1" noTextEdit="1"/>
              </p:cNvSpPr>
              <p:nvPr/>
            </p:nvSpPr>
            <p:spPr>
              <a:xfrm>
                <a:off x="3160619" y="744946"/>
                <a:ext cx="5961184" cy="2450030"/>
              </a:xfrm>
              <a:prstGeom prst="rect">
                <a:avLst/>
              </a:prstGeom>
              <a:blipFill>
                <a:blip r:embed="rId5"/>
                <a:stretch>
                  <a:fillRect/>
                </a:stretch>
              </a:blipFill>
            </p:spPr>
            <p:txBody>
              <a:bodyPr/>
              <a:lstStyle/>
              <a:p>
                <a:r>
                  <a:rPr lang="en-US">
                    <a:noFill/>
                  </a:rPr>
                  <a:t> </a:t>
                </a:r>
              </a:p>
            </p:txBody>
          </p:sp>
        </mc:Fallback>
      </mc:AlternateContent>
      <p:grpSp>
        <p:nvGrpSpPr>
          <p:cNvPr id="60" name="Group 59">
            <a:extLst>
              <a:ext uri="{FF2B5EF4-FFF2-40B4-BE49-F238E27FC236}">
                <a16:creationId xmlns:a16="http://schemas.microsoft.com/office/drawing/2014/main" id="{4F4E6460-AD7F-4DC3-8CDB-6CD995026649}"/>
              </a:ext>
            </a:extLst>
          </p:cNvPr>
          <p:cNvGrpSpPr/>
          <p:nvPr/>
        </p:nvGrpSpPr>
        <p:grpSpPr>
          <a:xfrm>
            <a:off x="544287" y="3379524"/>
            <a:ext cx="7625597" cy="3274504"/>
            <a:chOff x="544287" y="3491493"/>
            <a:chExt cx="7625597" cy="3274504"/>
          </a:xfrm>
        </p:grpSpPr>
        <p:cxnSp>
          <p:nvCxnSpPr>
            <p:cNvPr id="61" name="Straight Connector 60">
              <a:extLst>
                <a:ext uri="{FF2B5EF4-FFF2-40B4-BE49-F238E27FC236}">
                  <a16:creationId xmlns:a16="http://schemas.microsoft.com/office/drawing/2014/main" id="{08FD7566-E983-4837-820F-4A7DFE855E47}"/>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C5CE43-9C27-4CC3-99B2-7868A224533D}"/>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CD1394-B810-4C41-8893-C1A08C33A4C4}"/>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30983B-3BB2-4B49-85D3-D5955F801FCE}"/>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B8D33ED-EC8F-4EF3-950D-05A31C4958D0}"/>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99B707B-2D51-47C8-9AEE-322F5D533334}"/>
                </a:ext>
              </a:extLst>
            </p:cNvPr>
            <p:cNvCxnSpPr>
              <a:cxnSpLocks/>
            </p:cNvCxnSpPr>
            <p:nvPr/>
          </p:nvCxnSpPr>
          <p:spPr>
            <a:xfrm rot="5400000">
              <a:off x="100062" y="485339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3F32453A-D110-4AF5-98CC-801D15E3F85C}"/>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7905241-FD31-4B4C-AD56-36E2E4BD86C6}"/>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DB3D90-C016-41A4-872E-14E4BB84EE4A}"/>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460E2D0-6D75-4A33-B812-51459A0385B6}"/>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DE7B03-FEDB-4943-AC16-B085C97413BA}"/>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FA101C-AA59-45B5-B235-6985A6F22230}"/>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8F5F48-D07C-4006-8032-CDFB2D32412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7F112F-7AFC-4C64-82B2-93AC54B54CE2}"/>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0CE200FB-CAE3-47FB-B203-FD069130CB59}"/>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3" name="Callout: Bent Line with No Border 42">
            <a:extLst>
              <a:ext uri="{FF2B5EF4-FFF2-40B4-BE49-F238E27FC236}">
                <a16:creationId xmlns:a16="http://schemas.microsoft.com/office/drawing/2014/main" id="{6D8F10C1-496B-4899-AF54-CE5A6DF98346}"/>
              </a:ext>
            </a:extLst>
          </p:cNvPr>
          <p:cNvSpPr/>
          <p:nvPr/>
        </p:nvSpPr>
        <p:spPr>
          <a:xfrm>
            <a:off x="6712828" y="3075402"/>
            <a:ext cx="2799278" cy="1355649"/>
          </a:xfrm>
          <a:prstGeom prst="callout2">
            <a:avLst>
              <a:gd name="adj1" fmla="val 66476"/>
              <a:gd name="adj2" fmla="val 43261"/>
              <a:gd name="adj3" fmla="val 65859"/>
              <a:gd name="adj4" fmla="val 66462"/>
              <a:gd name="adj5" fmla="val 109257"/>
              <a:gd name="adj6" fmla="val 12667"/>
            </a:avLst>
          </a:pr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Times New Roman" panose="02020603050405020304" pitchFamily="18" charset="0"/>
                <a:cs typeface="Times New Roman" panose="02020603050405020304" pitchFamily="18" charset="0"/>
              </a:rPr>
              <a:t>Unbalanced Region </a:t>
            </a:r>
            <a:endParaRPr lang="en-US" b="1" dirty="0"/>
          </a:p>
          <a:p>
            <a:pPr algn="ctr"/>
            <a:endParaRPr lang="en-US" dirty="0"/>
          </a:p>
        </p:txBody>
      </p:sp>
      <p:sp>
        <p:nvSpPr>
          <p:cNvPr id="4" name="Rectangle 3">
            <a:extLst>
              <a:ext uri="{FF2B5EF4-FFF2-40B4-BE49-F238E27FC236}">
                <a16:creationId xmlns:a16="http://schemas.microsoft.com/office/drawing/2014/main" id="{B8188434-7C86-449B-BDC1-792E3D168C37}"/>
              </a:ext>
            </a:extLst>
          </p:cNvPr>
          <p:cNvSpPr/>
          <p:nvPr/>
        </p:nvSpPr>
        <p:spPr>
          <a:xfrm>
            <a:off x="622633" y="1520434"/>
            <a:ext cx="2142515" cy="1070541"/>
          </a:xfrm>
          <a:custGeom>
            <a:avLst/>
            <a:gdLst>
              <a:gd name="connsiteX0" fmla="*/ 0 w 1567480"/>
              <a:gd name="connsiteY0" fmla="*/ 0 h 929139"/>
              <a:gd name="connsiteX1" fmla="*/ 1567480 w 1567480"/>
              <a:gd name="connsiteY1" fmla="*/ 0 h 929139"/>
              <a:gd name="connsiteX2" fmla="*/ 1567480 w 1567480"/>
              <a:gd name="connsiteY2" fmla="*/ 929139 h 929139"/>
              <a:gd name="connsiteX3" fmla="*/ 0 w 1567480"/>
              <a:gd name="connsiteY3" fmla="*/ 929139 h 929139"/>
              <a:gd name="connsiteX4" fmla="*/ 0 w 1567480"/>
              <a:gd name="connsiteY4" fmla="*/ 0 h 929139"/>
              <a:gd name="connsiteX0" fmla="*/ 0 w 1567480"/>
              <a:gd name="connsiteY0" fmla="*/ 0 h 1070541"/>
              <a:gd name="connsiteX1" fmla="*/ 1567480 w 1567480"/>
              <a:gd name="connsiteY1" fmla="*/ 0 h 1070541"/>
              <a:gd name="connsiteX2" fmla="*/ 1567480 w 1567480"/>
              <a:gd name="connsiteY2" fmla="*/ 1070541 h 1070541"/>
              <a:gd name="connsiteX3" fmla="*/ 0 w 1567480"/>
              <a:gd name="connsiteY3" fmla="*/ 929139 h 1070541"/>
              <a:gd name="connsiteX4" fmla="*/ 0 w 1567480"/>
              <a:gd name="connsiteY4" fmla="*/ 0 h 1070541"/>
              <a:gd name="connsiteX0" fmla="*/ 367645 w 1935125"/>
              <a:gd name="connsiteY0" fmla="*/ 0 h 1070541"/>
              <a:gd name="connsiteX1" fmla="*/ 1935125 w 1935125"/>
              <a:gd name="connsiteY1" fmla="*/ 0 h 1070541"/>
              <a:gd name="connsiteX2" fmla="*/ 1935125 w 1935125"/>
              <a:gd name="connsiteY2" fmla="*/ 1070541 h 1070541"/>
              <a:gd name="connsiteX3" fmla="*/ 0 w 1935125"/>
              <a:gd name="connsiteY3" fmla="*/ 778310 h 1070541"/>
              <a:gd name="connsiteX4" fmla="*/ 367645 w 1935125"/>
              <a:gd name="connsiteY4" fmla="*/ 0 h 1070541"/>
              <a:gd name="connsiteX0" fmla="*/ 0 w 2142515"/>
              <a:gd name="connsiteY0" fmla="*/ 0 h 1070541"/>
              <a:gd name="connsiteX1" fmla="*/ 2142515 w 2142515"/>
              <a:gd name="connsiteY1" fmla="*/ 0 h 1070541"/>
              <a:gd name="connsiteX2" fmla="*/ 2142515 w 2142515"/>
              <a:gd name="connsiteY2" fmla="*/ 1070541 h 1070541"/>
              <a:gd name="connsiteX3" fmla="*/ 207390 w 2142515"/>
              <a:gd name="connsiteY3" fmla="*/ 778310 h 1070541"/>
              <a:gd name="connsiteX4" fmla="*/ 0 w 2142515"/>
              <a:gd name="connsiteY4" fmla="*/ 0 h 1070541"/>
              <a:gd name="connsiteX0" fmla="*/ 0 w 2142515"/>
              <a:gd name="connsiteY0" fmla="*/ 0 h 1070541"/>
              <a:gd name="connsiteX1" fmla="*/ 2142515 w 2142515"/>
              <a:gd name="connsiteY1" fmla="*/ 0 h 1070541"/>
              <a:gd name="connsiteX2" fmla="*/ 2142515 w 2142515"/>
              <a:gd name="connsiteY2" fmla="*/ 1070541 h 1070541"/>
              <a:gd name="connsiteX3" fmla="*/ 207390 w 2142515"/>
              <a:gd name="connsiteY3" fmla="*/ 778310 h 1070541"/>
              <a:gd name="connsiteX4" fmla="*/ 103231 w 2142515"/>
              <a:gd name="connsiteY4" fmla="*/ 403307 h 1070541"/>
              <a:gd name="connsiteX5" fmla="*/ 0 w 2142515"/>
              <a:gd name="connsiteY5" fmla="*/ 0 h 1070541"/>
              <a:gd name="connsiteX0" fmla="*/ 0 w 2142515"/>
              <a:gd name="connsiteY0" fmla="*/ 0 h 1070541"/>
              <a:gd name="connsiteX1" fmla="*/ 2142515 w 2142515"/>
              <a:gd name="connsiteY1" fmla="*/ 0 h 1070541"/>
              <a:gd name="connsiteX2" fmla="*/ 2142515 w 2142515"/>
              <a:gd name="connsiteY2" fmla="*/ 1070541 h 1070541"/>
              <a:gd name="connsiteX3" fmla="*/ 207390 w 2142515"/>
              <a:gd name="connsiteY3" fmla="*/ 778310 h 1070541"/>
              <a:gd name="connsiteX4" fmla="*/ 178646 w 2142515"/>
              <a:gd name="connsiteY4" fmla="*/ 139357 h 1070541"/>
              <a:gd name="connsiteX5" fmla="*/ 0 w 2142515"/>
              <a:gd name="connsiteY5" fmla="*/ 0 h 1070541"/>
              <a:gd name="connsiteX0" fmla="*/ 0 w 2142515"/>
              <a:gd name="connsiteY0" fmla="*/ 0 h 1070541"/>
              <a:gd name="connsiteX1" fmla="*/ 2142515 w 2142515"/>
              <a:gd name="connsiteY1" fmla="*/ 0 h 1070541"/>
              <a:gd name="connsiteX2" fmla="*/ 2142515 w 2142515"/>
              <a:gd name="connsiteY2" fmla="*/ 1070541 h 1070541"/>
              <a:gd name="connsiteX3" fmla="*/ 207390 w 2142515"/>
              <a:gd name="connsiteY3" fmla="*/ 778310 h 1070541"/>
              <a:gd name="connsiteX4" fmla="*/ 178646 w 2142515"/>
              <a:gd name="connsiteY4" fmla="*/ 205345 h 1070541"/>
              <a:gd name="connsiteX5" fmla="*/ 0 w 2142515"/>
              <a:gd name="connsiteY5" fmla="*/ 0 h 107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2515" h="1070541">
                <a:moveTo>
                  <a:pt x="0" y="0"/>
                </a:moveTo>
                <a:lnTo>
                  <a:pt x="2142515" y="0"/>
                </a:lnTo>
                <a:lnTo>
                  <a:pt x="2142515" y="1070541"/>
                </a:lnTo>
                <a:lnTo>
                  <a:pt x="207390" y="778310"/>
                </a:lnTo>
                <a:lnTo>
                  <a:pt x="178646" y="205345"/>
                </a:lnTo>
                <a:lnTo>
                  <a:pt x="0" y="0"/>
                </a:lnTo>
                <a:close/>
              </a:path>
            </a:pathLst>
          </a:custGeom>
          <a:pattFill prst="dkVert">
            <a:fgClr>
              <a:srgbClr val="5B9BD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allout: Bent Line with No Border 52">
            <a:extLst>
              <a:ext uri="{FF2B5EF4-FFF2-40B4-BE49-F238E27FC236}">
                <a16:creationId xmlns:a16="http://schemas.microsoft.com/office/drawing/2014/main" id="{CA380E60-61ED-4BF6-A8C4-7A40347763C3}"/>
              </a:ext>
            </a:extLst>
          </p:cNvPr>
          <p:cNvSpPr/>
          <p:nvPr/>
        </p:nvSpPr>
        <p:spPr>
          <a:xfrm>
            <a:off x="-352229" y="678156"/>
            <a:ext cx="2668700" cy="1355649"/>
          </a:xfrm>
          <a:prstGeom prst="callout2">
            <a:avLst>
              <a:gd name="adj1" fmla="val 58217"/>
              <a:gd name="adj2" fmla="val 43611"/>
              <a:gd name="adj3" fmla="val 57600"/>
              <a:gd name="adj4" fmla="val 71706"/>
              <a:gd name="adj5" fmla="val 109917"/>
              <a:gd name="adj6" fmla="val 84483"/>
            </a:avLst>
          </a:pr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Times New Roman" panose="02020603050405020304" pitchFamily="18" charset="0"/>
                <a:cs typeface="Times New Roman" panose="02020603050405020304" pitchFamily="18" charset="0"/>
              </a:rPr>
              <a:t>Balanced Region </a:t>
            </a:r>
            <a:endParaRPr lang="en-US" b="1" dirty="0"/>
          </a:p>
          <a:p>
            <a:pPr algn="ctr"/>
            <a:endParaRPr lang="en-US" dirty="0"/>
          </a:p>
        </p:txBody>
      </p:sp>
      <p:sp>
        <p:nvSpPr>
          <p:cNvPr id="45" name="TextBox 44">
            <a:extLst>
              <a:ext uri="{FF2B5EF4-FFF2-40B4-BE49-F238E27FC236}">
                <a16:creationId xmlns:a16="http://schemas.microsoft.com/office/drawing/2014/main" id="{A3CF65C3-4A02-47EA-975C-04EFB31F0F0D}"/>
              </a:ext>
            </a:extLst>
          </p:cNvPr>
          <p:cNvSpPr txBox="1"/>
          <p:nvPr/>
        </p:nvSpPr>
        <p:spPr>
          <a:xfrm>
            <a:off x="4498108" y="6588890"/>
            <a:ext cx="695555" cy="369332"/>
          </a:xfrm>
          <a:prstGeom prst="rect">
            <a:avLst/>
          </a:prstGeom>
          <a:noFill/>
        </p:spPr>
        <p:txBody>
          <a:bodyPr wrap="square" rtlCol="0">
            <a:spAutoFit/>
          </a:bodyPr>
          <a:lstStyle/>
          <a:p>
            <a:pPr algn="l" rtl="0"/>
            <a:r>
              <a:rPr lang="en-US" dirty="0"/>
              <a:t>27</a:t>
            </a:r>
          </a:p>
        </p:txBody>
      </p:sp>
    </p:spTree>
    <p:extLst>
      <p:ext uri="{BB962C8B-B14F-4D97-AF65-F5344CB8AC3E}">
        <p14:creationId xmlns:p14="http://schemas.microsoft.com/office/powerpoint/2010/main" val="26420453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
            <a:extLst>
              <a:ext uri="{FF2B5EF4-FFF2-40B4-BE49-F238E27FC236}">
                <a16:creationId xmlns:a16="http://schemas.microsoft.com/office/drawing/2014/main" id="{A3F9727E-C839-4D62-889A-28E82F2A2592}"/>
              </a:ext>
            </a:extLst>
          </p:cNvPr>
          <p:cNvSpPr/>
          <p:nvPr/>
        </p:nvSpPr>
        <p:spPr>
          <a:xfrm>
            <a:off x="3244652" y="2344746"/>
            <a:ext cx="4925232" cy="1938442"/>
          </a:xfrm>
          <a:custGeom>
            <a:avLst/>
            <a:gdLst>
              <a:gd name="connsiteX0" fmla="*/ 0 w 5289125"/>
              <a:gd name="connsiteY0" fmla="*/ 0 h 2083136"/>
              <a:gd name="connsiteX1" fmla="*/ 5289125 w 5289125"/>
              <a:gd name="connsiteY1" fmla="*/ 0 h 2083136"/>
              <a:gd name="connsiteX2" fmla="*/ 5289125 w 5289125"/>
              <a:gd name="connsiteY2" fmla="*/ 2083136 h 2083136"/>
              <a:gd name="connsiteX3" fmla="*/ 0 w 5289125"/>
              <a:gd name="connsiteY3" fmla="*/ 2083136 h 2083136"/>
              <a:gd name="connsiteX4" fmla="*/ 0 w 5289125"/>
              <a:gd name="connsiteY4" fmla="*/ 0 h 2083136"/>
              <a:gd name="connsiteX0" fmla="*/ 0 w 5289125"/>
              <a:gd name="connsiteY0" fmla="*/ 9330 h 2092466"/>
              <a:gd name="connsiteX1" fmla="*/ 1426262 w 5289125"/>
              <a:gd name="connsiteY1" fmla="*/ 0 h 2092466"/>
              <a:gd name="connsiteX2" fmla="*/ 5289125 w 5289125"/>
              <a:gd name="connsiteY2" fmla="*/ 9330 h 2092466"/>
              <a:gd name="connsiteX3" fmla="*/ 5289125 w 5289125"/>
              <a:gd name="connsiteY3" fmla="*/ 2092466 h 2092466"/>
              <a:gd name="connsiteX4" fmla="*/ 0 w 5289125"/>
              <a:gd name="connsiteY4" fmla="*/ 2092466 h 2092466"/>
              <a:gd name="connsiteX5" fmla="*/ 0 w 5289125"/>
              <a:gd name="connsiteY5" fmla="*/ 9330 h 2092466"/>
              <a:gd name="connsiteX0" fmla="*/ 1322 w 5290447"/>
              <a:gd name="connsiteY0" fmla="*/ 9330 h 2092466"/>
              <a:gd name="connsiteX1" fmla="*/ 1427584 w 5290447"/>
              <a:gd name="connsiteY1" fmla="*/ 0 h 2092466"/>
              <a:gd name="connsiteX2" fmla="*/ 5290447 w 5290447"/>
              <a:gd name="connsiteY2" fmla="*/ 9330 h 2092466"/>
              <a:gd name="connsiteX3" fmla="*/ 5290447 w 5290447"/>
              <a:gd name="connsiteY3" fmla="*/ 2092466 h 2092466"/>
              <a:gd name="connsiteX4" fmla="*/ 1322 w 5290447"/>
              <a:gd name="connsiteY4" fmla="*/ 2092466 h 2092466"/>
              <a:gd name="connsiteX5" fmla="*/ 0 w 5290447"/>
              <a:gd name="connsiteY5" fmla="*/ 727787 h 2092466"/>
              <a:gd name="connsiteX6" fmla="*/ 1322 w 5290447"/>
              <a:gd name="connsiteY6" fmla="*/ 9330 h 2092466"/>
              <a:gd name="connsiteX0" fmla="*/ 1322 w 5290447"/>
              <a:gd name="connsiteY0" fmla="*/ 9330 h 2092466"/>
              <a:gd name="connsiteX1" fmla="*/ 1427584 w 5290447"/>
              <a:gd name="connsiteY1" fmla="*/ 0 h 2092466"/>
              <a:gd name="connsiteX2" fmla="*/ 5290447 w 5290447"/>
              <a:gd name="connsiteY2" fmla="*/ 9330 h 2092466"/>
              <a:gd name="connsiteX3" fmla="*/ 5290447 w 5290447"/>
              <a:gd name="connsiteY3" fmla="*/ 2092466 h 2092466"/>
              <a:gd name="connsiteX4" fmla="*/ 2090058 w 5290447"/>
              <a:gd name="connsiteY4" fmla="*/ 2090057 h 2092466"/>
              <a:gd name="connsiteX5" fmla="*/ 1322 w 5290447"/>
              <a:gd name="connsiteY5" fmla="*/ 2092466 h 2092466"/>
              <a:gd name="connsiteX6" fmla="*/ 0 w 5290447"/>
              <a:gd name="connsiteY6" fmla="*/ 727787 h 2092466"/>
              <a:gd name="connsiteX7" fmla="*/ 1322 w 5290447"/>
              <a:gd name="connsiteY7" fmla="*/ 9330 h 2092466"/>
              <a:gd name="connsiteX0" fmla="*/ 1322 w 5290458"/>
              <a:gd name="connsiteY0" fmla="*/ 9330 h 2092466"/>
              <a:gd name="connsiteX1" fmla="*/ 1427584 w 5290458"/>
              <a:gd name="connsiteY1" fmla="*/ 0 h 2092466"/>
              <a:gd name="connsiteX2" fmla="*/ 5290447 w 5290458"/>
              <a:gd name="connsiteY2" fmla="*/ 9330 h 2092466"/>
              <a:gd name="connsiteX3" fmla="*/ 5290458 w 5290458"/>
              <a:gd name="connsiteY3" fmla="*/ 1884783 h 2092466"/>
              <a:gd name="connsiteX4" fmla="*/ 5290447 w 5290458"/>
              <a:gd name="connsiteY4" fmla="*/ 2092466 h 2092466"/>
              <a:gd name="connsiteX5" fmla="*/ 2090058 w 5290458"/>
              <a:gd name="connsiteY5" fmla="*/ 2090057 h 2092466"/>
              <a:gd name="connsiteX6" fmla="*/ 1322 w 5290458"/>
              <a:gd name="connsiteY6" fmla="*/ 2092466 h 2092466"/>
              <a:gd name="connsiteX7" fmla="*/ 0 w 5290458"/>
              <a:gd name="connsiteY7" fmla="*/ 727787 h 2092466"/>
              <a:gd name="connsiteX8" fmla="*/ 1322 w 5290458"/>
              <a:gd name="connsiteY8" fmla="*/ 9330 h 2092466"/>
              <a:gd name="connsiteX0" fmla="*/ 1322 w 5290458"/>
              <a:gd name="connsiteY0" fmla="*/ 9330 h 2092466"/>
              <a:gd name="connsiteX1" fmla="*/ 1427584 w 5290458"/>
              <a:gd name="connsiteY1" fmla="*/ 0 h 2092466"/>
              <a:gd name="connsiteX2" fmla="*/ 5290447 w 5290458"/>
              <a:gd name="connsiteY2" fmla="*/ 9330 h 2092466"/>
              <a:gd name="connsiteX3" fmla="*/ 5290458 w 5290458"/>
              <a:gd name="connsiteY3" fmla="*/ 1884783 h 2092466"/>
              <a:gd name="connsiteX4" fmla="*/ 5290447 w 5290458"/>
              <a:gd name="connsiteY4" fmla="*/ 2092466 h 2092466"/>
              <a:gd name="connsiteX5" fmla="*/ 2090058 w 5290458"/>
              <a:gd name="connsiteY5" fmla="*/ 2090057 h 2092466"/>
              <a:gd name="connsiteX6" fmla="*/ 607811 w 5290458"/>
              <a:gd name="connsiteY6" fmla="*/ 804842 h 2092466"/>
              <a:gd name="connsiteX7" fmla="*/ 0 w 5290458"/>
              <a:gd name="connsiteY7" fmla="*/ 727787 h 2092466"/>
              <a:gd name="connsiteX8" fmla="*/ 1322 w 5290458"/>
              <a:gd name="connsiteY8" fmla="*/ 9330 h 2092466"/>
              <a:gd name="connsiteX0" fmla="*/ 1322 w 5290458"/>
              <a:gd name="connsiteY0" fmla="*/ 9330 h 2092466"/>
              <a:gd name="connsiteX1" fmla="*/ 1427584 w 5290458"/>
              <a:gd name="connsiteY1" fmla="*/ 0 h 2092466"/>
              <a:gd name="connsiteX2" fmla="*/ 5290447 w 5290458"/>
              <a:gd name="connsiteY2" fmla="*/ 9330 h 2092466"/>
              <a:gd name="connsiteX3" fmla="*/ 5290458 w 5290458"/>
              <a:gd name="connsiteY3" fmla="*/ 1884783 h 2092466"/>
              <a:gd name="connsiteX4" fmla="*/ 5290447 w 5290458"/>
              <a:gd name="connsiteY4" fmla="*/ 2092466 h 2092466"/>
              <a:gd name="connsiteX5" fmla="*/ 2090058 w 5290458"/>
              <a:gd name="connsiteY5" fmla="*/ 2090057 h 2092466"/>
              <a:gd name="connsiteX6" fmla="*/ 607811 w 5290458"/>
              <a:gd name="connsiteY6" fmla="*/ 804842 h 2092466"/>
              <a:gd name="connsiteX7" fmla="*/ 0 w 5290458"/>
              <a:gd name="connsiteY7" fmla="*/ 727787 h 2092466"/>
              <a:gd name="connsiteX8" fmla="*/ 1322 w 5290458"/>
              <a:gd name="connsiteY8" fmla="*/ 9330 h 2092466"/>
              <a:gd name="connsiteX0" fmla="*/ 1322 w 5290458"/>
              <a:gd name="connsiteY0" fmla="*/ 9330 h 2092466"/>
              <a:gd name="connsiteX1" fmla="*/ 1427584 w 5290458"/>
              <a:gd name="connsiteY1" fmla="*/ 0 h 2092466"/>
              <a:gd name="connsiteX2" fmla="*/ 5290447 w 5290458"/>
              <a:gd name="connsiteY2" fmla="*/ 9330 h 2092466"/>
              <a:gd name="connsiteX3" fmla="*/ 5290458 w 5290458"/>
              <a:gd name="connsiteY3" fmla="*/ 1884783 h 2092466"/>
              <a:gd name="connsiteX4" fmla="*/ 5290447 w 5290458"/>
              <a:gd name="connsiteY4" fmla="*/ 2092466 h 2092466"/>
              <a:gd name="connsiteX5" fmla="*/ 2090058 w 5290458"/>
              <a:gd name="connsiteY5" fmla="*/ 2090057 h 2092466"/>
              <a:gd name="connsiteX6" fmla="*/ 607811 w 5290458"/>
              <a:gd name="connsiteY6" fmla="*/ 804842 h 2092466"/>
              <a:gd name="connsiteX7" fmla="*/ 0 w 5290458"/>
              <a:gd name="connsiteY7" fmla="*/ 727787 h 2092466"/>
              <a:gd name="connsiteX8" fmla="*/ 1322 w 5290458"/>
              <a:gd name="connsiteY8" fmla="*/ 9330 h 2092466"/>
              <a:gd name="connsiteX0" fmla="*/ 1322 w 5290458"/>
              <a:gd name="connsiteY0" fmla="*/ 9330 h 2092466"/>
              <a:gd name="connsiteX1" fmla="*/ 1427584 w 5290458"/>
              <a:gd name="connsiteY1" fmla="*/ 0 h 2092466"/>
              <a:gd name="connsiteX2" fmla="*/ 5290447 w 5290458"/>
              <a:gd name="connsiteY2" fmla="*/ 9330 h 2092466"/>
              <a:gd name="connsiteX3" fmla="*/ 5290458 w 5290458"/>
              <a:gd name="connsiteY3" fmla="*/ 1884783 h 2092466"/>
              <a:gd name="connsiteX4" fmla="*/ 5290447 w 5290458"/>
              <a:gd name="connsiteY4" fmla="*/ 2092466 h 2092466"/>
              <a:gd name="connsiteX5" fmla="*/ 2090058 w 5290458"/>
              <a:gd name="connsiteY5" fmla="*/ 2090057 h 2092466"/>
              <a:gd name="connsiteX6" fmla="*/ 607811 w 5290458"/>
              <a:gd name="connsiteY6" fmla="*/ 804842 h 2092466"/>
              <a:gd name="connsiteX7" fmla="*/ 0 w 5290458"/>
              <a:gd name="connsiteY7" fmla="*/ 746449 h 2092466"/>
              <a:gd name="connsiteX8" fmla="*/ 1322 w 5290458"/>
              <a:gd name="connsiteY8" fmla="*/ 9330 h 2092466"/>
              <a:gd name="connsiteX0" fmla="*/ 1322 w 5290458"/>
              <a:gd name="connsiteY0" fmla="*/ 0 h 2083136"/>
              <a:gd name="connsiteX1" fmla="*/ 1380931 w 5290458"/>
              <a:gd name="connsiteY1" fmla="*/ 233266 h 2083136"/>
              <a:gd name="connsiteX2" fmla="*/ 5290447 w 5290458"/>
              <a:gd name="connsiteY2" fmla="*/ 0 h 2083136"/>
              <a:gd name="connsiteX3" fmla="*/ 5290458 w 5290458"/>
              <a:gd name="connsiteY3" fmla="*/ 1875453 h 2083136"/>
              <a:gd name="connsiteX4" fmla="*/ 5290447 w 5290458"/>
              <a:gd name="connsiteY4" fmla="*/ 2083136 h 2083136"/>
              <a:gd name="connsiteX5" fmla="*/ 2090058 w 5290458"/>
              <a:gd name="connsiteY5" fmla="*/ 2080727 h 2083136"/>
              <a:gd name="connsiteX6" fmla="*/ 607811 w 5290458"/>
              <a:gd name="connsiteY6" fmla="*/ 795512 h 2083136"/>
              <a:gd name="connsiteX7" fmla="*/ 0 w 5290458"/>
              <a:gd name="connsiteY7" fmla="*/ 737119 h 2083136"/>
              <a:gd name="connsiteX8" fmla="*/ 1322 w 5290458"/>
              <a:gd name="connsiteY8" fmla="*/ 0 h 2083136"/>
              <a:gd name="connsiteX0" fmla="*/ 1322 w 5290447"/>
              <a:gd name="connsiteY0" fmla="*/ 0 h 2083136"/>
              <a:gd name="connsiteX1" fmla="*/ 1380931 w 5290447"/>
              <a:gd name="connsiteY1" fmla="*/ 233266 h 2083136"/>
              <a:gd name="connsiteX2" fmla="*/ 5290447 w 5290447"/>
              <a:gd name="connsiteY2" fmla="*/ 0 h 2083136"/>
              <a:gd name="connsiteX3" fmla="*/ 5159830 w 5290447"/>
              <a:gd name="connsiteY3" fmla="*/ 1856792 h 2083136"/>
              <a:gd name="connsiteX4" fmla="*/ 5290447 w 5290447"/>
              <a:gd name="connsiteY4" fmla="*/ 2083136 h 2083136"/>
              <a:gd name="connsiteX5" fmla="*/ 2090058 w 5290447"/>
              <a:gd name="connsiteY5" fmla="*/ 2080727 h 2083136"/>
              <a:gd name="connsiteX6" fmla="*/ 607811 w 5290447"/>
              <a:gd name="connsiteY6" fmla="*/ 795512 h 2083136"/>
              <a:gd name="connsiteX7" fmla="*/ 0 w 5290447"/>
              <a:gd name="connsiteY7" fmla="*/ 737119 h 2083136"/>
              <a:gd name="connsiteX8" fmla="*/ 1322 w 5290447"/>
              <a:gd name="connsiteY8" fmla="*/ 0 h 2083136"/>
              <a:gd name="connsiteX0" fmla="*/ 1322 w 5290447"/>
              <a:gd name="connsiteY0" fmla="*/ 0 h 2083136"/>
              <a:gd name="connsiteX1" fmla="*/ 1380931 w 5290447"/>
              <a:gd name="connsiteY1" fmla="*/ 233266 h 2083136"/>
              <a:gd name="connsiteX2" fmla="*/ 5122496 w 5290447"/>
              <a:gd name="connsiteY2" fmla="*/ 1296955 h 2083136"/>
              <a:gd name="connsiteX3" fmla="*/ 5159830 w 5290447"/>
              <a:gd name="connsiteY3" fmla="*/ 1856792 h 2083136"/>
              <a:gd name="connsiteX4" fmla="*/ 5290447 w 5290447"/>
              <a:gd name="connsiteY4" fmla="*/ 2083136 h 2083136"/>
              <a:gd name="connsiteX5" fmla="*/ 2090058 w 5290447"/>
              <a:gd name="connsiteY5" fmla="*/ 2080727 h 2083136"/>
              <a:gd name="connsiteX6" fmla="*/ 607811 w 5290447"/>
              <a:gd name="connsiteY6" fmla="*/ 795512 h 2083136"/>
              <a:gd name="connsiteX7" fmla="*/ 0 w 5290447"/>
              <a:gd name="connsiteY7" fmla="*/ 737119 h 2083136"/>
              <a:gd name="connsiteX8" fmla="*/ 1322 w 5290447"/>
              <a:gd name="connsiteY8" fmla="*/ 0 h 2083136"/>
              <a:gd name="connsiteX0" fmla="*/ 1322 w 5290447"/>
              <a:gd name="connsiteY0" fmla="*/ 0 h 2083136"/>
              <a:gd name="connsiteX1" fmla="*/ 1380931 w 5290447"/>
              <a:gd name="connsiteY1" fmla="*/ 233266 h 2083136"/>
              <a:gd name="connsiteX2" fmla="*/ 2034074 w 5290447"/>
              <a:gd name="connsiteY2" fmla="*/ 429208 h 2083136"/>
              <a:gd name="connsiteX3" fmla="*/ 5122496 w 5290447"/>
              <a:gd name="connsiteY3" fmla="*/ 1296955 h 2083136"/>
              <a:gd name="connsiteX4" fmla="*/ 5159830 w 5290447"/>
              <a:gd name="connsiteY4" fmla="*/ 1856792 h 2083136"/>
              <a:gd name="connsiteX5" fmla="*/ 5290447 w 5290447"/>
              <a:gd name="connsiteY5" fmla="*/ 2083136 h 2083136"/>
              <a:gd name="connsiteX6" fmla="*/ 2090058 w 5290447"/>
              <a:gd name="connsiteY6" fmla="*/ 2080727 h 2083136"/>
              <a:gd name="connsiteX7" fmla="*/ 607811 w 5290447"/>
              <a:gd name="connsiteY7" fmla="*/ 795512 h 2083136"/>
              <a:gd name="connsiteX8" fmla="*/ 0 w 5290447"/>
              <a:gd name="connsiteY8" fmla="*/ 737119 h 2083136"/>
              <a:gd name="connsiteX9" fmla="*/ 1322 w 5290447"/>
              <a:gd name="connsiteY9" fmla="*/ 0 h 2083136"/>
              <a:gd name="connsiteX0" fmla="*/ 1322 w 5290447"/>
              <a:gd name="connsiteY0" fmla="*/ 0 h 2083136"/>
              <a:gd name="connsiteX1" fmla="*/ 1380931 w 5290447"/>
              <a:gd name="connsiteY1" fmla="*/ 233266 h 2083136"/>
              <a:gd name="connsiteX2" fmla="*/ 1390262 w 5290447"/>
              <a:gd name="connsiteY2" fmla="*/ 774441 h 2083136"/>
              <a:gd name="connsiteX3" fmla="*/ 5122496 w 5290447"/>
              <a:gd name="connsiteY3" fmla="*/ 1296955 h 2083136"/>
              <a:gd name="connsiteX4" fmla="*/ 5159830 w 5290447"/>
              <a:gd name="connsiteY4" fmla="*/ 1856792 h 2083136"/>
              <a:gd name="connsiteX5" fmla="*/ 5290447 w 5290447"/>
              <a:gd name="connsiteY5" fmla="*/ 2083136 h 2083136"/>
              <a:gd name="connsiteX6" fmla="*/ 2090058 w 5290447"/>
              <a:gd name="connsiteY6" fmla="*/ 2080727 h 2083136"/>
              <a:gd name="connsiteX7" fmla="*/ 607811 w 5290447"/>
              <a:gd name="connsiteY7" fmla="*/ 795512 h 2083136"/>
              <a:gd name="connsiteX8" fmla="*/ 0 w 5290447"/>
              <a:gd name="connsiteY8" fmla="*/ 737119 h 2083136"/>
              <a:gd name="connsiteX9" fmla="*/ 1322 w 5290447"/>
              <a:gd name="connsiteY9" fmla="*/ 0 h 2083136"/>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607811 w 5290447"/>
              <a:gd name="connsiteY7" fmla="*/ 795512 h 2995127"/>
              <a:gd name="connsiteX8" fmla="*/ 0 w 5290447"/>
              <a:gd name="connsiteY8" fmla="*/ 737119 h 2995127"/>
              <a:gd name="connsiteX9" fmla="*/ 1322 w 5290447"/>
              <a:gd name="connsiteY9" fmla="*/ 0 h 2995127"/>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607811 w 5290447"/>
              <a:gd name="connsiteY7" fmla="*/ 795512 h 2995127"/>
              <a:gd name="connsiteX8" fmla="*/ 0 w 5290447"/>
              <a:gd name="connsiteY8" fmla="*/ 737119 h 2995127"/>
              <a:gd name="connsiteX9" fmla="*/ 1322 w 5290447"/>
              <a:gd name="connsiteY9" fmla="*/ 0 h 2995127"/>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607811 w 5290447"/>
              <a:gd name="connsiteY7" fmla="*/ 795512 h 2995127"/>
              <a:gd name="connsiteX8" fmla="*/ 0 w 5290447"/>
              <a:gd name="connsiteY8" fmla="*/ 737119 h 2995127"/>
              <a:gd name="connsiteX9" fmla="*/ 1322 w 5290447"/>
              <a:gd name="connsiteY9" fmla="*/ 0 h 2995127"/>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607811 w 5290447"/>
              <a:gd name="connsiteY7" fmla="*/ 795512 h 2995127"/>
              <a:gd name="connsiteX8" fmla="*/ 0 w 5290447"/>
              <a:gd name="connsiteY8" fmla="*/ 737119 h 2995127"/>
              <a:gd name="connsiteX9" fmla="*/ 1322 w 5290447"/>
              <a:gd name="connsiteY9" fmla="*/ 0 h 2995127"/>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318562 w 5290447"/>
              <a:gd name="connsiteY7" fmla="*/ 1066100 h 2995127"/>
              <a:gd name="connsiteX8" fmla="*/ 0 w 5290447"/>
              <a:gd name="connsiteY8" fmla="*/ 737119 h 2995127"/>
              <a:gd name="connsiteX9" fmla="*/ 1322 w 5290447"/>
              <a:gd name="connsiteY9" fmla="*/ 0 h 2995127"/>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318562 w 5290447"/>
              <a:gd name="connsiteY7" fmla="*/ 1066100 h 2995127"/>
              <a:gd name="connsiteX8" fmla="*/ 0 w 5290447"/>
              <a:gd name="connsiteY8" fmla="*/ 737119 h 2995127"/>
              <a:gd name="connsiteX9" fmla="*/ 1322 w 5290447"/>
              <a:gd name="connsiteY9" fmla="*/ 0 h 2995127"/>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318562 w 5290447"/>
              <a:gd name="connsiteY7" fmla="*/ 1066100 h 2995127"/>
              <a:gd name="connsiteX8" fmla="*/ 0 w 5290447"/>
              <a:gd name="connsiteY8" fmla="*/ 737119 h 2995127"/>
              <a:gd name="connsiteX9" fmla="*/ 1322 w 5290447"/>
              <a:gd name="connsiteY9" fmla="*/ 0 h 2995127"/>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318562 w 5290447"/>
              <a:gd name="connsiteY7" fmla="*/ 1066100 h 2995127"/>
              <a:gd name="connsiteX8" fmla="*/ 0 w 5290447"/>
              <a:gd name="connsiteY8" fmla="*/ 737119 h 2995127"/>
              <a:gd name="connsiteX9" fmla="*/ 1322 w 5290447"/>
              <a:gd name="connsiteY9" fmla="*/ 0 h 2995127"/>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365215 w 5290447"/>
              <a:gd name="connsiteY7" fmla="*/ 1056769 h 2995127"/>
              <a:gd name="connsiteX8" fmla="*/ 0 w 5290447"/>
              <a:gd name="connsiteY8" fmla="*/ 737119 h 2995127"/>
              <a:gd name="connsiteX9" fmla="*/ 1322 w 5290447"/>
              <a:gd name="connsiteY9" fmla="*/ 0 h 2995127"/>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365215 w 5290447"/>
              <a:gd name="connsiteY7" fmla="*/ 1056769 h 2995127"/>
              <a:gd name="connsiteX8" fmla="*/ 0 w 5290447"/>
              <a:gd name="connsiteY8" fmla="*/ 737119 h 2995127"/>
              <a:gd name="connsiteX9" fmla="*/ 1322 w 5290447"/>
              <a:gd name="connsiteY9" fmla="*/ 0 h 2995127"/>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365215 w 5290447"/>
              <a:gd name="connsiteY7" fmla="*/ 1056769 h 2995127"/>
              <a:gd name="connsiteX8" fmla="*/ 0 w 5290447"/>
              <a:gd name="connsiteY8" fmla="*/ 737119 h 2995127"/>
              <a:gd name="connsiteX9" fmla="*/ 1322 w 5290447"/>
              <a:gd name="connsiteY9" fmla="*/ 0 h 2995127"/>
              <a:gd name="connsiteX0" fmla="*/ 1322 w 5290447"/>
              <a:gd name="connsiteY0" fmla="*/ 0 h 2995127"/>
              <a:gd name="connsiteX1" fmla="*/ 1380931 w 5290447"/>
              <a:gd name="connsiteY1" fmla="*/ 233266 h 2995127"/>
              <a:gd name="connsiteX2" fmla="*/ 1390262 w 5290447"/>
              <a:gd name="connsiteY2" fmla="*/ 774441 h 2995127"/>
              <a:gd name="connsiteX3" fmla="*/ 5122496 w 5290447"/>
              <a:gd name="connsiteY3" fmla="*/ 1296955 h 2995127"/>
              <a:gd name="connsiteX4" fmla="*/ 5159830 w 5290447"/>
              <a:gd name="connsiteY4" fmla="*/ 1856792 h 2995127"/>
              <a:gd name="connsiteX5" fmla="*/ 5290447 w 5290447"/>
              <a:gd name="connsiteY5" fmla="*/ 2083136 h 2995127"/>
              <a:gd name="connsiteX6" fmla="*/ 1847462 w 5290447"/>
              <a:gd name="connsiteY6" fmla="*/ 2995127 h 2995127"/>
              <a:gd name="connsiteX7" fmla="*/ 365215 w 5290447"/>
              <a:gd name="connsiteY7" fmla="*/ 1056769 h 2995127"/>
              <a:gd name="connsiteX8" fmla="*/ 0 w 5290447"/>
              <a:gd name="connsiteY8" fmla="*/ 737119 h 2995127"/>
              <a:gd name="connsiteX9" fmla="*/ 1322 w 5290447"/>
              <a:gd name="connsiteY9" fmla="*/ 0 h 2995127"/>
              <a:gd name="connsiteX0" fmla="*/ 58001 w 5347126"/>
              <a:gd name="connsiteY0" fmla="*/ 0 h 2995127"/>
              <a:gd name="connsiteX1" fmla="*/ 1437610 w 5347126"/>
              <a:gd name="connsiteY1" fmla="*/ 233266 h 2995127"/>
              <a:gd name="connsiteX2" fmla="*/ 1446941 w 5347126"/>
              <a:gd name="connsiteY2" fmla="*/ 774441 h 2995127"/>
              <a:gd name="connsiteX3" fmla="*/ 5179175 w 5347126"/>
              <a:gd name="connsiteY3" fmla="*/ 1296955 h 2995127"/>
              <a:gd name="connsiteX4" fmla="*/ 5216509 w 5347126"/>
              <a:gd name="connsiteY4" fmla="*/ 1856792 h 2995127"/>
              <a:gd name="connsiteX5" fmla="*/ 5347126 w 5347126"/>
              <a:gd name="connsiteY5" fmla="*/ 2083136 h 2995127"/>
              <a:gd name="connsiteX6" fmla="*/ 1904141 w 5347126"/>
              <a:gd name="connsiteY6" fmla="*/ 2995127 h 2995127"/>
              <a:gd name="connsiteX7" fmla="*/ 421894 w 5347126"/>
              <a:gd name="connsiteY7" fmla="*/ 1056769 h 2995127"/>
              <a:gd name="connsiteX8" fmla="*/ 58001 w 5347126"/>
              <a:gd name="connsiteY8" fmla="*/ 0 h 2995127"/>
              <a:gd name="connsiteX0" fmla="*/ 58001 w 5347126"/>
              <a:gd name="connsiteY0" fmla="*/ 0 h 2995127"/>
              <a:gd name="connsiteX1" fmla="*/ 1437610 w 5347126"/>
              <a:gd name="connsiteY1" fmla="*/ 233266 h 2995127"/>
              <a:gd name="connsiteX2" fmla="*/ 1446941 w 5347126"/>
              <a:gd name="connsiteY2" fmla="*/ 774441 h 2995127"/>
              <a:gd name="connsiteX3" fmla="*/ 5179175 w 5347126"/>
              <a:gd name="connsiteY3" fmla="*/ 1296955 h 2995127"/>
              <a:gd name="connsiteX4" fmla="*/ 5216509 w 5347126"/>
              <a:gd name="connsiteY4" fmla="*/ 1856792 h 2995127"/>
              <a:gd name="connsiteX5" fmla="*/ 5347126 w 5347126"/>
              <a:gd name="connsiteY5" fmla="*/ 2083136 h 2995127"/>
              <a:gd name="connsiteX6" fmla="*/ 1904141 w 5347126"/>
              <a:gd name="connsiteY6" fmla="*/ 2995127 h 2995127"/>
              <a:gd name="connsiteX7" fmla="*/ 421894 w 5347126"/>
              <a:gd name="connsiteY7" fmla="*/ 1056769 h 2995127"/>
              <a:gd name="connsiteX8" fmla="*/ 58001 w 5347126"/>
              <a:gd name="connsiteY8" fmla="*/ 0 h 2995127"/>
              <a:gd name="connsiteX0" fmla="*/ 58001 w 5347126"/>
              <a:gd name="connsiteY0" fmla="*/ 0 h 2995127"/>
              <a:gd name="connsiteX1" fmla="*/ 1437610 w 5347126"/>
              <a:gd name="connsiteY1" fmla="*/ 233266 h 2995127"/>
              <a:gd name="connsiteX2" fmla="*/ 1446941 w 5347126"/>
              <a:gd name="connsiteY2" fmla="*/ 774441 h 2995127"/>
              <a:gd name="connsiteX3" fmla="*/ 5179175 w 5347126"/>
              <a:gd name="connsiteY3" fmla="*/ 1296955 h 2995127"/>
              <a:gd name="connsiteX4" fmla="*/ 5216509 w 5347126"/>
              <a:gd name="connsiteY4" fmla="*/ 1856792 h 2995127"/>
              <a:gd name="connsiteX5" fmla="*/ 5347126 w 5347126"/>
              <a:gd name="connsiteY5" fmla="*/ 2083136 h 2995127"/>
              <a:gd name="connsiteX6" fmla="*/ 1904141 w 5347126"/>
              <a:gd name="connsiteY6" fmla="*/ 2995127 h 2995127"/>
              <a:gd name="connsiteX7" fmla="*/ 421894 w 5347126"/>
              <a:gd name="connsiteY7" fmla="*/ 1056769 h 2995127"/>
              <a:gd name="connsiteX8" fmla="*/ 58001 w 5347126"/>
              <a:gd name="connsiteY8" fmla="*/ 0 h 2995127"/>
              <a:gd name="connsiteX0" fmla="*/ 4642 w 4929874"/>
              <a:gd name="connsiteY0" fmla="*/ 823503 h 2761861"/>
              <a:gd name="connsiteX1" fmla="*/ 1020358 w 4929874"/>
              <a:gd name="connsiteY1" fmla="*/ 0 h 2761861"/>
              <a:gd name="connsiteX2" fmla="*/ 1029689 w 4929874"/>
              <a:gd name="connsiteY2" fmla="*/ 541175 h 2761861"/>
              <a:gd name="connsiteX3" fmla="*/ 4761923 w 4929874"/>
              <a:gd name="connsiteY3" fmla="*/ 1063689 h 2761861"/>
              <a:gd name="connsiteX4" fmla="*/ 4799257 w 4929874"/>
              <a:gd name="connsiteY4" fmla="*/ 1623526 h 2761861"/>
              <a:gd name="connsiteX5" fmla="*/ 4929874 w 4929874"/>
              <a:gd name="connsiteY5" fmla="*/ 1849870 h 2761861"/>
              <a:gd name="connsiteX6" fmla="*/ 1486889 w 4929874"/>
              <a:gd name="connsiteY6" fmla="*/ 2761861 h 2761861"/>
              <a:gd name="connsiteX7" fmla="*/ 4642 w 4929874"/>
              <a:gd name="connsiteY7" fmla="*/ 823503 h 2761861"/>
              <a:gd name="connsiteX0" fmla="*/ 4642 w 4929874"/>
              <a:gd name="connsiteY0" fmla="*/ 823503 h 2761861"/>
              <a:gd name="connsiteX1" fmla="*/ 1020358 w 4929874"/>
              <a:gd name="connsiteY1" fmla="*/ 0 h 2761861"/>
              <a:gd name="connsiteX2" fmla="*/ 992366 w 4929874"/>
              <a:gd name="connsiteY2" fmla="*/ 1184987 h 2761861"/>
              <a:gd name="connsiteX3" fmla="*/ 4761923 w 4929874"/>
              <a:gd name="connsiteY3" fmla="*/ 1063689 h 2761861"/>
              <a:gd name="connsiteX4" fmla="*/ 4799257 w 4929874"/>
              <a:gd name="connsiteY4" fmla="*/ 1623526 h 2761861"/>
              <a:gd name="connsiteX5" fmla="*/ 4929874 w 4929874"/>
              <a:gd name="connsiteY5" fmla="*/ 1849870 h 2761861"/>
              <a:gd name="connsiteX6" fmla="*/ 1486889 w 4929874"/>
              <a:gd name="connsiteY6" fmla="*/ 2761861 h 2761861"/>
              <a:gd name="connsiteX7" fmla="*/ 4642 w 4929874"/>
              <a:gd name="connsiteY7" fmla="*/ 823503 h 2761861"/>
              <a:gd name="connsiteX0" fmla="*/ 4685 w 4929917"/>
              <a:gd name="connsiteY0" fmla="*/ 186569 h 2124927"/>
              <a:gd name="connsiteX1" fmla="*/ 1011071 w 4929917"/>
              <a:gd name="connsiteY1" fmla="*/ 221482 h 2124927"/>
              <a:gd name="connsiteX2" fmla="*/ 992409 w 4929917"/>
              <a:gd name="connsiteY2" fmla="*/ 548053 h 2124927"/>
              <a:gd name="connsiteX3" fmla="*/ 4761966 w 4929917"/>
              <a:gd name="connsiteY3" fmla="*/ 426755 h 2124927"/>
              <a:gd name="connsiteX4" fmla="*/ 4799300 w 4929917"/>
              <a:gd name="connsiteY4" fmla="*/ 986592 h 2124927"/>
              <a:gd name="connsiteX5" fmla="*/ 4929917 w 4929917"/>
              <a:gd name="connsiteY5" fmla="*/ 1212936 h 2124927"/>
              <a:gd name="connsiteX6" fmla="*/ 1486932 w 4929917"/>
              <a:gd name="connsiteY6" fmla="*/ 2124927 h 2124927"/>
              <a:gd name="connsiteX7" fmla="*/ 4685 w 4929917"/>
              <a:gd name="connsiteY7" fmla="*/ 186569 h 2124927"/>
              <a:gd name="connsiteX0" fmla="*/ 0 w 4925232"/>
              <a:gd name="connsiteY0" fmla="*/ 8331 h 1946689"/>
              <a:gd name="connsiteX1" fmla="*/ 1006386 w 4925232"/>
              <a:gd name="connsiteY1" fmla="*/ 43244 h 1946689"/>
              <a:gd name="connsiteX2" fmla="*/ 987724 w 4925232"/>
              <a:gd name="connsiteY2" fmla="*/ 369815 h 1946689"/>
              <a:gd name="connsiteX3" fmla="*/ 4757281 w 4925232"/>
              <a:gd name="connsiteY3" fmla="*/ 248517 h 1946689"/>
              <a:gd name="connsiteX4" fmla="*/ 4794615 w 4925232"/>
              <a:gd name="connsiteY4" fmla="*/ 808354 h 1946689"/>
              <a:gd name="connsiteX5" fmla="*/ 4925232 w 4925232"/>
              <a:gd name="connsiteY5" fmla="*/ 1034698 h 1946689"/>
              <a:gd name="connsiteX6" fmla="*/ 1482247 w 4925232"/>
              <a:gd name="connsiteY6" fmla="*/ 1946689 h 1946689"/>
              <a:gd name="connsiteX7" fmla="*/ 0 w 4925232"/>
              <a:gd name="connsiteY7" fmla="*/ 8331 h 1946689"/>
              <a:gd name="connsiteX0" fmla="*/ 0 w 4925232"/>
              <a:gd name="connsiteY0" fmla="*/ 84 h 1938442"/>
              <a:gd name="connsiteX1" fmla="*/ 1006386 w 4925232"/>
              <a:gd name="connsiteY1" fmla="*/ 34997 h 1938442"/>
              <a:gd name="connsiteX2" fmla="*/ 987724 w 4925232"/>
              <a:gd name="connsiteY2" fmla="*/ 361568 h 1938442"/>
              <a:gd name="connsiteX3" fmla="*/ 4757281 w 4925232"/>
              <a:gd name="connsiteY3" fmla="*/ 240270 h 1938442"/>
              <a:gd name="connsiteX4" fmla="*/ 4794615 w 4925232"/>
              <a:gd name="connsiteY4" fmla="*/ 800107 h 1938442"/>
              <a:gd name="connsiteX5" fmla="*/ 4925232 w 4925232"/>
              <a:gd name="connsiteY5" fmla="*/ 1026451 h 1938442"/>
              <a:gd name="connsiteX6" fmla="*/ 1482247 w 4925232"/>
              <a:gd name="connsiteY6" fmla="*/ 1938442 h 1938442"/>
              <a:gd name="connsiteX7" fmla="*/ 0 w 4925232"/>
              <a:gd name="connsiteY7" fmla="*/ 84 h 1938442"/>
              <a:gd name="connsiteX0" fmla="*/ 0 w 4925232"/>
              <a:gd name="connsiteY0" fmla="*/ 84 h 1938442"/>
              <a:gd name="connsiteX1" fmla="*/ 1006386 w 4925232"/>
              <a:gd name="connsiteY1" fmla="*/ 34997 h 1938442"/>
              <a:gd name="connsiteX2" fmla="*/ 987724 w 4925232"/>
              <a:gd name="connsiteY2" fmla="*/ 361568 h 1938442"/>
              <a:gd name="connsiteX3" fmla="*/ 4785273 w 4925232"/>
              <a:gd name="connsiteY3" fmla="*/ 641486 h 1938442"/>
              <a:gd name="connsiteX4" fmla="*/ 4794615 w 4925232"/>
              <a:gd name="connsiteY4" fmla="*/ 800107 h 1938442"/>
              <a:gd name="connsiteX5" fmla="*/ 4925232 w 4925232"/>
              <a:gd name="connsiteY5" fmla="*/ 1026451 h 1938442"/>
              <a:gd name="connsiteX6" fmla="*/ 1482247 w 4925232"/>
              <a:gd name="connsiteY6" fmla="*/ 1938442 h 1938442"/>
              <a:gd name="connsiteX7" fmla="*/ 0 w 4925232"/>
              <a:gd name="connsiteY7" fmla="*/ 84 h 1938442"/>
              <a:gd name="connsiteX0" fmla="*/ 0 w 4925232"/>
              <a:gd name="connsiteY0" fmla="*/ 84 h 1938442"/>
              <a:gd name="connsiteX1" fmla="*/ 1006386 w 4925232"/>
              <a:gd name="connsiteY1" fmla="*/ 34997 h 1938442"/>
              <a:gd name="connsiteX2" fmla="*/ 987724 w 4925232"/>
              <a:gd name="connsiteY2" fmla="*/ 361568 h 1938442"/>
              <a:gd name="connsiteX3" fmla="*/ 4785273 w 4925232"/>
              <a:gd name="connsiteY3" fmla="*/ 641486 h 1938442"/>
              <a:gd name="connsiteX4" fmla="*/ 4813276 w 4925232"/>
              <a:gd name="connsiteY4" fmla="*/ 856091 h 1938442"/>
              <a:gd name="connsiteX5" fmla="*/ 4925232 w 4925232"/>
              <a:gd name="connsiteY5" fmla="*/ 1026451 h 1938442"/>
              <a:gd name="connsiteX6" fmla="*/ 1482247 w 4925232"/>
              <a:gd name="connsiteY6" fmla="*/ 1938442 h 1938442"/>
              <a:gd name="connsiteX7" fmla="*/ 0 w 4925232"/>
              <a:gd name="connsiteY7" fmla="*/ 84 h 1938442"/>
              <a:gd name="connsiteX0" fmla="*/ 0 w 4925232"/>
              <a:gd name="connsiteY0" fmla="*/ 84 h 1938442"/>
              <a:gd name="connsiteX1" fmla="*/ 1006386 w 4925232"/>
              <a:gd name="connsiteY1" fmla="*/ 34997 h 1938442"/>
              <a:gd name="connsiteX2" fmla="*/ 987724 w 4925232"/>
              <a:gd name="connsiteY2" fmla="*/ 361568 h 1938442"/>
              <a:gd name="connsiteX3" fmla="*/ 4785273 w 4925232"/>
              <a:gd name="connsiteY3" fmla="*/ 641486 h 1938442"/>
              <a:gd name="connsiteX4" fmla="*/ 4794615 w 4925232"/>
              <a:gd name="connsiteY4" fmla="*/ 893413 h 1938442"/>
              <a:gd name="connsiteX5" fmla="*/ 4925232 w 4925232"/>
              <a:gd name="connsiteY5" fmla="*/ 1026451 h 1938442"/>
              <a:gd name="connsiteX6" fmla="*/ 1482247 w 4925232"/>
              <a:gd name="connsiteY6" fmla="*/ 1938442 h 1938442"/>
              <a:gd name="connsiteX7" fmla="*/ 0 w 4925232"/>
              <a:gd name="connsiteY7" fmla="*/ 84 h 193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5232" h="1938442">
                <a:moveTo>
                  <a:pt x="0" y="84"/>
                </a:moveTo>
                <a:cubicBezTo>
                  <a:pt x="332792" y="-3027"/>
                  <a:pt x="835545" y="82052"/>
                  <a:pt x="1006386" y="34997"/>
                </a:cubicBezTo>
                <a:lnTo>
                  <a:pt x="987724" y="361568"/>
                </a:lnTo>
                <a:lnTo>
                  <a:pt x="4785273" y="641486"/>
                </a:lnTo>
                <a:cubicBezTo>
                  <a:pt x="4785277" y="1266637"/>
                  <a:pt x="4794611" y="268262"/>
                  <a:pt x="4794615" y="893413"/>
                </a:cubicBezTo>
                <a:cubicBezTo>
                  <a:pt x="4794611" y="962641"/>
                  <a:pt x="4925236" y="957223"/>
                  <a:pt x="4925232" y="1026451"/>
                </a:cubicBezTo>
                <a:cubicBezTo>
                  <a:pt x="3450998" y="1190489"/>
                  <a:pt x="2527272" y="1251890"/>
                  <a:pt x="1482247" y="1938442"/>
                </a:cubicBezTo>
                <a:cubicBezTo>
                  <a:pt x="897969" y="931539"/>
                  <a:pt x="649593" y="381836"/>
                  <a:pt x="0" y="84"/>
                </a:cubicBezTo>
                <a:close/>
              </a:path>
            </a:pathLst>
          </a:custGeom>
          <a:pattFill prst="ltVert">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75115D1-0686-4D74-B83D-BB9C7AAA9C8B}"/>
              </a:ext>
            </a:extLst>
          </p:cNvPr>
          <p:cNvSpPr/>
          <p:nvPr/>
        </p:nvSpPr>
        <p:spPr>
          <a:xfrm>
            <a:off x="616754" y="1692177"/>
            <a:ext cx="7644258" cy="2582431"/>
          </a:xfrm>
          <a:custGeom>
            <a:avLst/>
            <a:gdLst>
              <a:gd name="connsiteX0" fmla="*/ 0 w 7725747"/>
              <a:gd name="connsiteY0" fmla="*/ 257843 h 2417498"/>
              <a:gd name="connsiteX1" fmla="*/ 2015412 w 7725747"/>
              <a:gd name="connsiteY1" fmla="*/ 192529 h 2417498"/>
              <a:gd name="connsiteX2" fmla="*/ 4646645 w 7725747"/>
              <a:gd name="connsiteY2" fmla="*/ 2403884 h 2417498"/>
              <a:gd name="connsiteX3" fmla="*/ 6102220 w 7725747"/>
              <a:gd name="connsiteY3" fmla="*/ 1116259 h 2417498"/>
              <a:gd name="connsiteX4" fmla="*/ 7725747 w 7725747"/>
              <a:gd name="connsiteY4" fmla="*/ 938978 h 2417498"/>
              <a:gd name="connsiteX0" fmla="*/ 0 w 7725747"/>
              <a:gd name="connsiteY0" fmla="*/ 180820 h 2337190"/>
              <a:gd name="connsiteX1" fmla="*/ 2472612 w 7725747"/>
              <a:gd name="connsiteY1" fmla="*/ 246135 h 2337190"/>
              <a:gd name="connsiteX2" fmla="*/ 4646645 w 7725747"/>
              <a:gd name="connsiteY2" fmla="*/ 2326861 h 2337190"/>
              <a:gd name="connsiteX3" fmla="*/ 6102220 w 7725747"/>
              <a:gd name="connsiteY3" fmla="*/ 1039236 h 2337190"/>
              <a:gd name="connsiteX4" fmla="*/ 7725747 w 7725747"/>
              <a:gd name="connsiteY4" fmla="*/ 861955 h 2337190"/>
              <a:gd name="connsiteX0" fmla="*/ 0 w 7725747"/>
              <a:gd name="connsiteY0" fmla="*/ 168743 h 2353105"/>
              <a:gd name="connsiteX1" fmla="*/ 2472612 w 7725747"/>
              <a:gd name="connsiteY1" fmla="*/ 262050 h 2353105"/>
              <a:gd name="connsiteX2" fmla="*/ 4646645 w 7725747"/>
              <a:gd name="connsiteY2" fmla="*/ 2342776 h 2353105"/>
              <a:gd name="connsiteX3" fmla="*/ 6102220 w 7725747"/>
              <a:gd name="connsiteY3" fmla="*/ 1055151 h 2353105"/>
              <a:gd name="connsiteX4" fmla="*/ 7725747 w 7725747"/>
              <a:gd name="connsiteY4" fmla="*/ 877870 h 2353105"/>
              <a:gd name="connsiteX0" fmla="*/ 0 w 7725747"/>
              <a:gd name="connsiteY0" fmla="*/ 127686 h 2312048"/>
              <a:gd name="connsiteX1" fmla="*/ 2472612 w 7725747"/>
              <a:gd name="connsiteY1" fmla="*/ 220993 h 2312048"/>
              <a:gd name="connsiteX2" fmla="*/ 4646645 w 7725747"/>
              <a:gd name="connsiteY2" fmla="*/ 2301719 h 2312048"/>
              <a:gd name="connsiteX3" fmla="*/ 6102220 w 7725747"/>
              <a:gd name="connsiteY3" fmla="*/ 1014094 h 2312048"/>
              <a:gd name="connsiteX4" fmla="*/ 7725747 w 7725747"/>
              <a:gd name="connsiteY4" fmla="*/ 836813 h 2312048"/>
              <a:gd name="connsiteX0" fmla="*/ 0 w 7725747"/>
              <a:gd name="connsiteY0" fmla="*/ 33614 h 2212104"/>
              <a:gd name="connsiteX1" fmla="*/ 2696546 w 7725747"/>
              <a:gd name="connsiteY1" fmla="*/ 416170 h 2212104"/>
              <a:gd name="connsiteX2" fmla="*/ 4646645 w 7725747"/>
              <a:gd name="connsiteY2" fmla="*/ 2207647 h 2212104"/>
              <a:gd name="connsiteX3" fmla="*/ 6102220 w 7725747"/>
              <a:gd name="connsiteY3" fmla="*/ 920022 h 2212104"/>
              <a:gd name="connsiteX4" fmla="*/ 7725747 w 7725747"/>
              <a:gd name="connsiteY4" fmla="*/ 742741 h 2212104"/>
              <a:gd name="connsiteX0" fmla="*/ 0 w 7725747"/>
              <a:gd name="connsiteY0" fmla="*/ 33614 h 2216762"/>
              <a:gd name="connsiteX1" fmla="*/ 2696546 w 7725747"/>
              <a:gd name="connsiteY1" fmla="*/ 416170 h 2216762"/>
              <a:gd name="connsiteX2" fmla="*/ 4646645 w 7725747"/>
              <a:gd name="connsiteY2" fmla="*/ 2207647 h 2216762"/>
              <a:gd name="connsiteX3" fmla="*/ 6036906 w 7725747"/>
              <a:gd name="connsiteY3" fmla="*/ 1097304 h 2216762"/>
              <a:gd name="connsiteX4" fmla="*/ 7725747 w 7725747"/>
              <a:gd name="connsiteY4" fmla="*/ 742741 h 2216762"/>
              <a:gd name="connsiteX0" fmla="*/ 0 w 7725747"/>
              <a:gd name="connsiteY0" fmla="*/ 33614 h 2221006"/>
              <a:gd name="connsiteX1" fmla="*/ 2696546 w 7725747"/>
              <a:gd name="connsiteY1" fmla="*/ 416170 h 2221006"/>
              <a:gd name="connsiteX2" fmla="*/ 4646645 w 7725747"/>
              <a:gd name="connsiteY2" fmla="*/ 2207647 h 2221006"/>
              <a:gd name="connsiteX3" fmla="*/ 5989641 w 7725747"/>
              <a:gd name="connsiteY3" fmla="*/ 1209271 h 2221006"/>
              <a:gd name="connsiteX4" fmla="*/ 7725747 w 7725747"/>
              <a:gd name="connsiteY4" fmla="*/ 742741 h 2221006"/>
              <a:gd name="connsiteX0" fmla="*/ 0 w 7725747"/>
              <a:gd name="connsiteY0" fmla="*/ 33614 h 2217072"/>
              <a:gd name="connsiteX1" fmla="*/ 2696546 w 7725747"/>
              <a:gd name="connsiteY1" fmla="*/ 416170 h 2217072"/>
              <a:gd name="connsiteX2" fmla="*/ 4646645 w 7725747"/>
              <a:gd name="connsiteY2" fmla="*/ 2207647 h 2217072"/>
              <a:gd name="connsiteX3" fmla="*/ 6112533 w 7725747"/>
              <a:gd name="connsiteY3" fmla="*/ 1106635 h 2217072"/>
              <a:gd name="connsiteX4" fmla="*/ 7725747 w 7725747"/>
              <a:gd name="connsiteY4" fmla="*/ 742741 h 2217072"/>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9777"/>
              <a:gd name="connsiteX1" fmla="*/ 2696546 w 7725747"/>
              <a:gd name="connsiteY1" fmla="*/ 416170 h 2219777"/>
              <a:gd name="connsiteX2" fmla="*/ 4646645 w 7725747"/>
              <a:gd name="connsiteY2" fmla="*/ 2207647 h 2219777"/>
              <a:gd name="connsiteX3" fmla="*/ 6112533 w 7725747"/>
              <a:gd name="connsiteY3" fmla="*/ 1106635 h 2219777"/>
              <a:gd name="connsiteX4" fmla="*/ 7725747 w 7725747"/>
              <a:gd name="connsiteY4" fmla="*/ 742741 h 2219777"/>
              <a:gd name="connsiteX0" fmla="*/ 0 w 7725747"/>
              <a:gd name="connsiteY0" fmla="*/ 33614 h 2214767"/>
              <a:gd name="connsiteX1" fmla="*/ 2696546 w 7725747"/>
              <a:gd name="connsiteY1" fmla="*/ 416170 h 2214767"/>
              <a:gd name="connsiteX2" fmla="*/ 4646645 w 7725747"/>
              <a:gd name="connsiteY2" fmla="*/ 2207647 h 2214767"/>
              <a:gd name="connsiteX3" fmla="*/ 6112533 w 7725747"/>
              <a:gd name="connsiteY3" fmla="*/ 1106635 h 2214767"/>
              <a:gd name="connsiteX4" fmla="*/ 7725747 w 7725747"/>
              <a:gd name="connsiteY4" fmla="*/ 742741 h 2214767"/>
              <a:gd name="connsiteX0" fmla="*/ 0 w 7725747"/>
              <a:gd name="connsiteY0" fmla="*/ 25206 h 2305419"/>
              <a:gd name="connsiteX1" fmla="*/ 2696546 w 7725747"/>
              <a:gd name="connsiteY1" fmla="*/ 506822 h 2305419"/>
              <a:gd name="connsiteX2" fmla="*/ 4646645 w 7725747"/>
              <a:gd name="connsiteY2" fmla="*/ 2298299 h 2305419"/>
              <a:gd name="connsiteX3" fmla="*/ 6112533 w 7725747"/>
              <a:gd name="connsiteY3" fmla="*/ 1197287 h 2305419"/>
              <a:gd name="connsiteX4" fmla="*/ 7725747 w 7725747"/>
              <a:gd name="connsiteY4" fmla="*/ 833393 h 2305419"/>
              <a:gd name="connsiteX0" fmla="*/ 0 w 7725747"/>
              <a:gd name="connsiteY0" fmla="*/ 0 h 2280213"/>
              <a:gd name="connsiteX1" fmla="*/ 2696546 w 7725747"/>
              <a:gd name="connsiteY1" fmla="*/ 481616 h 2280213"/>
              <a:gd name="connsiteX2" fmla="*/ 4646645 w 7725747"/>
              <a:gd name="connsiteY2" fmla="*/ 2273093 h 2280213"/>
              <a:gd name="connsiteX3" fmla="*/ 6112533 w 7725747"/>
              <a:gd name="connsiteY3" fmla="*/ 1172081 h 2280213"/>
              <a:gd name="connsiteX4" fmla="*/ 7725747 w 7725747"/>
              <a:gd name="connsiteY4" fmla="*/ 808187 h 2280213"/>
              <a:gd name="connsiteX0" fmla="*/ 0 w 7725747"/>
              <a:gd name="connsiteY0" fmla="*/ 2683 h 2282896"/>
              <a:gd name="connsiteX1" fmla="*/ 2696546 w 7725747"/>
              <a:gd name="connsiteY1" fmla="*/ 484299 h 2282896"/>
              <a:gd name="connsiteX2" fmla="*/ 4646645 w 7725747"/>
              <a:gd name="connsiteY2" fmla="*/ 2275776 h 2282896"/>
              <a:gd name="connsiteX3" fmla="*/ 6112533 w 7725747"/>
              <a:gd name="connsiteY3" fmla="*/ 1174764 h 2282896"/>
              <a:gd name="connsiteX4" fmla="*/ 7725747 w 7725747"/>
              <a:gd name="connsiteY4" fmla="*/ 810870 h 2282896"/>
              <a:gd name="connsiteX0" fmla="*/ 0 w 7725747"/>
              <a:gd name="connsiteY0" fmla="*/ 2683 h 2295992"/>
              <a:gd name="connsiteX1" fmla="*/ 2696546 w 7725747"/>
              <a:gd name="connsiteY1" fmla="*/ 484299 h 2295992"/>
              <a:gd name="connsiteX2" fmla="*/ 4646645 w 7725747"/>
              <a:gd name="connsiteY2" fmla="*/ 2275776 h 2295992"/>
              <a:gd name="connsiteX3" fmla="*/ 6112533 w 7725747"/>
              <a:gd name="connsiteY3" fmla="*/ 1174764 h 2295992"/>
              <a:gd name="connsiteX4" fmla="*/ 7725747 w 7725747"/>
              <a:gd name="connsiteY4" fmla="*/ 810870 h 2295992"/>
              <a:gd name="connsiteX0" fmla="*/ 0 w 7725747"/>
              <a:gd name="connsiteY0" fmla="*/ 2683 h 2294001"/>
              <a:gd name="connsiteX1" fmla="*/ 2696546 w 7725747"/>
              <a:gd name="connsiteY1" fmla="*/ 484299 h 2294001"/>
              <a:gd name="connsiteX2" fmla="*/ 4646645 w 7725747"/>
              <a:gd name="connsiteY2" fmla="*/ 2275776 h 2294001"/>
              <a:gd name="connsiteX3" fmla="*/ 5865491 w 7725747"/>
              <a:gd name="connsiteY3" fmla="*/ 1289064 h 2294001"/>
              <a:gd name="connsiteX4" fmla="*/ 7725747 w 7725747"/>
              <a:gd name="connsiteY4" fmla="*/ 810870 h 2294001"/>
              <a:gd name="connsiteX0" fmla="*/ 0 w 7725747"/>
              <a:gd name="connsiteY0" fmla="*/ 2683 h 2322282"/>
              <a:gd name="connsiteX1" fmla="*/ 2696546 w 7725747"/>
              <a:gd name="connsiteY1" fmla="*/ 484299 h 2322282"/>
              <a:gd name="connsiteX2" fmla="*/ 4646645 w 7725747"/>
              <a:gd name="connsiteY2" fmla="*/ 2275776 h 2322282"/>
              <a:gd name="connsiteX3" fmla="*/ 5865491 w 7725747"/>
              <a:gd name="connsiteY3" fmla="*/ 1289064 h 2322282"/>
              <a:gd name="connsiteX4" fmla="*/ 7725747 w 7725747"/>
              <a:gd name="connsiteY4" fmla="*/ 810870 h 2322282"/>
              <a:gd name="connsiteX0" fmla="*/ 0 w 7725747"/>
              <a:gd name="connsiteY0" fmla="*/ 2683 h 2304907"/>
              <a:gd name="connsiteX1" fmla="*/ 2696546 w 7725747"/>
              <a:gd name="connsiteY1" fmla="*/ 484299 h 2304907"/>
              <a:gd name="connsiteX2" fmla="*/ 4646645 w 7725747"/>
              <a:gd name="connsiteY2" fmla="*/ 2275776 h 2304907"/>
              <a:gd name="connsiteX3" fmla="*/ 5865491 w 7725747"/>
              <a:gd name="connsiteY3" fmla="*/ 1289064 h 2304907"/>
              <a:gd name="connsiteX4" fmla="*/ 7725747 w 7725747"/>
              <a:gd name="connsiteY4" fmla="*/ 810870 h 2304907"/>
              <a:gd name="connsiteX0" fmla="*/ 0 w 7725747"/>
              <a:gd name="connsiteY0" fmla="*/ 2683 h 2295481"/>
              <a:gd name="connsiteX1" fmla="*/ 2696546 w 7725747"/>
              <a:gd name="connsiteY1" fmla="*/ 484299 h 2295481"/>
              <a:gd name="connsiteX2" fmla="*/ 4646645 w 7725747"/>
              <a:gd name="connsiteY2" fmla="*/ 2275776 h 2295481"/>
              <a:gd name="connsiteX3" fmla="*/ 5865491 w 7725747"/>
              <a:gd name="connsiteY3" fmla="*/ 1289064 h 2295481"/>
              <a:gd name="connsiteX4" fmla="*/ 7725747 w 7725747"/>
              <a:gd name="connsiteY4" fmla="*/ 810870 h 2295481"/>
              <a:gd name="connsiteX0" fmla="*/ 0 w 7725747"/>
              <a:gd name="connsiteY0" fmla="*/ 2683 h 2285616"/>
              <a:gd name="connsiteX1" fmla="*/ 2696546 w 7725747"/>
              <a:gd name="connsiteY1" fmla="*/ 484299 h 2285616"/>
              <a:gd name="connsiteX2" fmla="*/ 4646645 w 7725747"/>
              <a:gd name="connsiteY2" fmla="*/ 2275776 h 2285616"/>
              <a:gd name="connsiteX3" fmla="*/ 5865491 w 7725747"/>
              <a:gd name="connsiteY3" fmla="*/ 1289064 h 2285616"/>
              <a:gd name="connsiteX4" fmla="*/ 7725747 w 7725747"/>
              <a:gd name="connsiteY4" fmla="*/ 810870 h 2285616"/>
              <a:gd name="connsiteX0" fmla="*/ 0 w 7725747"/>
              <a:gd name="connsiteY0" fmla="*/ 2811 h 2285788"/>
              <a:gd name="connsiteX1" fmla="*/ 2696546 w 7725747"/>
              <a:gd name="connsiteY1" fmla="*/ 484427 h 2285788"/>
              <a:gd name="connsiteX2" fmla="*/ 4646645 w 7725747"/>
              <a:gd name="connsiteY2" fmla="*/ 2275904 h 2285788"/>
              <a:gd name="connsiteX3" fmla="*/ 5865491 w 7725747"/>
              <a:gd name="connsiteY3" fmla="*/ 1289192 h 2285788"/>
              <a:gd name="connsiteX4" fmla="*/ 7725747 w 7725747"/>
              <a:gd name="connsiteY4" fmla="*/ 810998 h 2285788"/>
              <a:gd name="connsiteX0" fmla="*/ 0 w 7725747"/>
              <a:gd name="connsiteY0" fmla="*/ 1652 h 2289067"/>
              <a:gd name="connsiteX1" fmla="*/ 2766026 w 7725747"/>
              <a:gd name="connsiteY1" fmla="*/ 589948 h 2289067"/>
              <a:gd name="connsiteX2" fmla="*/ 4646645 w 7725747"/>
              <a:gd name="connsiteY2" fmla="*/ 2274745 h 2289067"/>
              <a:gd name="connsiteX3" fmla="*/ 5865491 w 7725747"/>
              <a:gd name="connsiteY3" fmla="*/ 1288033 h 2289067"/>
              <a:gd name="connsiteX4" fmla="*/ 7725747 w 7725747"/>
              <a:gd name="connsiteY4" fmla="*/ 809839 h 2289067"/>
              <a:gd name="connsiteX0" fmla="*/ 0 w 7725747"/>
              <a:gd name="connsiteY0" fmla="*/ 1652 h 2279564"/>
              <a:gd name="connsiteX1" fmla="*/ 2766026 w 7725747"/>
              <a:gd name="connsiteY1" fmla="*/ 589948 h 2279564"/>
              <a:gd name="connsiteX2" fmla="*/ 4646645 w 7725747"/>
              <a:gd name="connsiteY2" fmla="*/ 2274745 h 2279564"/>
              <a:gd name="connsiteX3" fmla="*/ 5865491 w 7725747"/>
              <a:gd name="connsiteY3" fmla="*/ 1288033 h 2279564"/>
              <a:gd name="connsiteX4" fmla="*/ 7725747 w 7725747"/>
              <a:gd name="connsiteY4" fmla="*/ 809839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279564"/>
              <a:gd name="connsiteX1" fmla="*/ 2766026 w 7744653"/>
              <a:gd name="connsiteY1" fmla="*/ 589948 h 2279564"/>
              <a:gd name="connsiteX2" fmla="*/ 4646645 w 7744653"/>
              <a:gd name="connsiteY2" fmla="*/ 2274745 h 2279564"/>
              <a:gd name="connsiteX3" fmla="*/ 5865491 w 7744653"/>
              <a:gd name="connsiteY3" fmla="*/ 1288033 h 2279564"/>
              <a:gd name="connsiteX4" fmla="*/ 7744653 w 7744653"/>
              <a:gd name="connsiteY4" fmla="*/ 1164402 h 2279564"/>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304509"/>
              <a:gd name="connsiteX1" fmla="*/ 2766026 w 7744653"/>
              <a:gd name="connsiteY1" fmla="*/ 589948 h 2304509"/>
              <a:gd name="connsiteX2" fmla="*/ 4646645 w 7744653"/>
              <a:gd name="connsiteY2" fmla="*/ 2274745 h 2304509"/>
              <a:gd name="connsiteX3" fmla="*/ 5534631 w 7744653"/>
              <a:gd name="connsiteY3" fmla="*/ 1493306 h 2304509"/>
              <a:gd name="connsiteX4" fmla="*/ 7744653 w 7744653"/>
              <a:gd name="connsiteY4" fmla="*/ 1164402 h 2304509"/>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82665"/>
              <a:gd name="connsiteX1" fmla="*/ 2766026 w 7744653"/>
              <a:gd name="connsiteY1" fmla="*/ 589948 h 2282665"/>
              <a:gd name="connsiteX2" fmla="*/ 4646645 w 7744653"/>
              <a:gd name="connsiteY2" fmla="*/ 2274745 h 2282665"/>
              <a:gd name="connsiteX3" fmla="*/ 5534631 w 7744653"/>
              <a:gd name="connsiteY3" fmla="*/ 1493306 h 2282665"/>
              <a:gd name="connsiteX4" fmla="*/ 7744653 w 7744653"/>
              <a:gd name="connsiteY4" fmla="*/ 1164402 h 2282665"/>
              <a:gd name="connsiteX0" fmla="*/ 0 w 7744653"/>
              <a:gd name="connsiteY0" fmla="*/ 1652 h 2279444"/>
              <a:gd name="connsiteX1" fmla="*/ 2766026 w 7744653"/>
              <a:gd name="connsiteY1" fmla="*/ 589948 h 2279444"/>
              <a:gd name="connsiteX2" fmla="*/ 4646645 w 7744653"/>
              <a:gd name="connsiteY2" fmla="*/ 2274745 h 2279444"/>
              <a:gd name="connsiteX3" fmla="*/ 5534631 w 7744653"/>
              <a:gd name="connsiteY3" fmla="*/ 1493306 h 2279444"/>
              <a:gd name="connsiteX4" fmla="*/ 7744653 w 7744653"/>
              <a:gd name="connsiteY4" fmla="*/ 1164402 h 2279444"/>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164402 h 2310038"/>
              <a:gd name="connsiteX0" fmla="*/ 0 w 7744653"/>
              <a:gd name="connsiteY0" fmla="*/ 1652 h 2310038"/>
              <a:gd name="connsiteX1" fmla="*/ 2766026 w 7744653"/>
              <a:gd name="connsiteY1" fmla="*/ 589948 h 2310038"/>
              <a:gd name="connsiteX2" fmla="*/ 4646645 w 7744653"/>
              <a:gd name="connsiteY2" fmla="*/ 2274745 h 2310038"/>
              <a:gd name="connsiteX3" fmla="*/ 5553537 w 7744653"/>
              <a:gd name="connsiteY3" fmla="*/ 1689249 h 2310038"/>
              <a:gd name="connsiteX4" fmla="*/ 7744653 w 7744653"/>
              <a:gd name="connsiteY4" fmla="*/ 1304361 h 2310038"/>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304361 h 2276636"/>
              <a:gd name="connsiteX0" fmla="*/ 0 w 7744653"/>
              <a:gd name="connsiteY0" fmla="*/ 1652 h 2276636"/>
              <a:gd name="connsiteX1" fmla="*/ 2766026 w 7744653"/>
              <a:gd name="connsiteY1" fmla="*/ 589948 h 2276636"/>
              <a:gd name="connsiteX2" fmla="*/ 4646645 w 7744653"/>
              <a:gd name="connsiteY2" fmla="*/ 2274745 h 2276636"/>
              <a:gd name="connsiteX3" fmla="*/ 5553537 w 7744653"/>
              <a:gd name="connsiteY3" fmla="*/ 1689249 h 2276636"/>
              <a:gd name="connsiteX4" fmla="*/ 7744653 w 7744653"/>
              <a:gd name="connsiteY4" fmla="*/ 1444321 h 2276636"/>
              <a:gd name="connsiteX0" fmla="*/ 0 w 7744653"/>
              <a:gd name="connsiteY0" fmla="*/ 1652 h 2321619"/>
              <a:gd name="connsiteX1" fmla="*/ 2766026 w 7744653"/>
              <a:gd name="connsiteY1" fmla="*/ 589948 h 2321619"/>
              <a:gd name="connsiteX2" fmla="*/ 4646645 w 7744653"/>
              <a:gd name="connsiteY2" fmla="*/ 2274745 h 2321619"/>
              <a:gd name="connsiteX3" fmla="*/ 5657522 w 7744653"/>
              <a:gd name="connsiteY3" fmla="*/ 1791885 h 2321619"/>
              <a:gd name="connsiteX4" fmla="*/ 7744653 w 7744653"/>
              <a:gd name="connsiteY4" fmla="*/ 1444321 h 2321619"/>
              <a:gd name="connsiteX0" fmla="*/ 0 w 7744653"/>
              <a:gd name="connsiteY0" fmla="*/ 1652 h 2295144"/>
              <a:gd name="connsiteX1" fmla="*/ 2766026 w 7744653"/>
              <a:gd name="connsiteY1" fmla="*/ 589948 h 2295144"/>
              <a:gd name="connsiteX2" fmla="*/ 4646645 w 7744653"/>
              <a:gd name="connsiteY2" fmla="*/ 2274745 h 2295144"/>
              <a:gd name="connsiteX3" fmla="*/ 5657522 w 7744653"/>
              <a:gd name="connsiteY3" fmla="*/ 1791885 h 2295144"/>
              <a:gd name="connsiteX4" fmla="*/ 7744653 w 7744653"/>
              <a:gd name="connsiteY4" fmla="*/ 1444321 h 2295144"/>
              <a:gd name="connsiteX0" fmla="*/ 0 w 7744653"/>
              <a:gd name="connsiteY0" fmla="*/ 1652 h 2274792"/>
              <a:gd name="connsiteX1" fmla="*/ 2766026 w 7744653"/>
              <a:gd name="connsiteY1" fmla="*/ 589948 h 2274792"/>
              <a:gd name="connsiteX2" fmla="*/ 4646645 w 7744653"/>
              <a:gd name="connsiteY2" fmla="*/ 2274745 h 2274792"/>
              <a:gd name="connsiteX3" fmla="*/ 5657522 w 7744653"/>
              <a:gd name="connsiteY3" fmla="*/ 1791885 h 2274792"/>
              <a:gd name="connsiteX4" fmla="*/ 7744653 w 7744653"/>
              <a:gd name="connsiteY4" fmla="*/ 1444321 h 2274792"/>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05273"/>
              <a:gd name="connsiteX1" fmla="*/ 2766026 w 7744653"/>
              <a:gd name="connsiteY1" fmla="*/ 589948 h 2305273"/>
              <a:gd name="connsiteX2" fmla="*/ 4646645 w 7744653"/>
              <a:gd name="connsiteY2" fmla="*/ 2274745 h 2305273"/>
              <a:gd name="connsiteX3" fmla="*/ 5572444 w 7744653"/>
              <a:gd name="connsiteY3" fmla="*/ 1782554 h 2305273"/>
              <a:gd name="connsiteX4" fmla="*/ 7744653 w 7744653"/>
              <a:gd name="connsiteY4" fmla="*/ 1444321 h 2305273"/>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52 h 2320436"/>
              <a:gd name="connsiteX1" fmla="*/ 2766026 w 7744653"/>
              <a:gd name="connsiteY1" fmla="*/ 589948 h 2320436"/>
              <a:gd name="connsiteX2" fmla="*/ 4646645 w 7744653"/>
              <a:gd name="connsiteY2" fmla="*/ 2274745 h 2320436"/>
              <a:gd name="connsiteX3" fmla="*/ 5572444 w 7744653"/>
              <a:gd name="connsiteY3" fmla="*/ 1782554 h 2320436"/>
              <a:gd name="connsiteX4" fmla="*/ 7744653 w 7744653"/>
              <a:gd name="connsiteY4" fmla="*/ 1444321 h 2320436"/>
              <a:gd name="connsiteX0" fmla="*/ 0 w 7744653"/>
              <a:gd name="connsiteY0" fmla="*/ 1604 h 2320388"/>
              <a:gd name="connsiteX1" fmla="*/ 2766026 w 7744653"/>
              <a:gd name="connsiteY1" fmla="*/ 589900 h 2320388"/>
              <a:gd name="connsiteX2" fmla="*/ 4646645 w 7744653"/>
              <a:gd name="connsiteY2" fmla="*/ 2274697 h 2320388"/>
              <a:gd name="connsiteX3" fmla="*/ 5572444 w 7744653"/>
              <a:gd name="connsiteY3" fmla="*/ 1782506 h 2320388"/>
              <a:gd name="connsiteX4" fmla="*/ 7744653 w 7744653"/>
              <a:gd name="connsiteY4" fmla="*/ 1444273 h 2320388"/>
              <a:gd name="connsiteX0" fmla="*/ 0 w 7744653"/>
              <a:gd name="connsiteY0" fmla="*/ 1604 h 2282342"/>
              <a:gd name="connsiteX1" fmla="*/ 2766026 w 7744653"/>
              <a:gd name="connsiteY1" fmla="*/ 589900 h 2282342"/>
              <a:gd name="connsiteX2" fmla="*/ 4646645 w 7744653"/>
              <a:gd name="connsiteY2" fmla="*/ 2274697 h 2282342"/>
              <a:gd name="connsiteX3" fmla="*/ 5572444 w 7744653"/>
              <a:gd name="connsiteY3" fmla="*/ 1782506 h 2282342"/>
              <a:gd name="connsiteX4" fmla="*/ 7744653 w 7744653"/>
              <a:gd name="connsiteY4" fmla="*/ 1444273 h 2282342"/>
              <a:gd name="connsiteX0" fmla="*/ 0 w 7744653"/>
              <a:gd name="connsiteY0" fmla="*/ 1604 h 2319414"/>
              <a:gd name="connsiteX1" fmla="*/ 2766026 w 7744653"/>
              <a:gd name="connsiteY1" fmla="*/ 589900 h 2319414"/>
              <a:gd name="connsiteX2" fmla="*/ 4646645 w 7744653"/>
              <a:gd name="connsiteY2" fmla="*/ 2274697 h 2319414"/>
              <a:gd name="connsiteX3" fmla="*/ 5402288 w 7744653"/>
              <a:gd name="connsiteY3" fmla="*/ 1774655 h 2319414"/>
              <a:gd name="connsiteX4" fmla="*/ 7744653 w 7744653"/>
              <a:gd name="connsiteY4" fmla="*/ 1444273 h 2319414"/>
              <a:gd name="connsiteX0" fmla="*/ 0 w 7744653"/>
              <a:gd name="connsiteY0" fmla="*/ 1589 h 2304773"/>
              <a:gd name="connsiteX1" fmla="*/ 2766026 w 7744653"/>
              <a:gd name="connsiteY1" fmla="*/ 589885 h 2304773"/>
              <a:gd name="connsiteX2" fmla="*/ 4429223 w 7744653"/>
              <a:gd name="connsiteY2" fmla="*/ 2258982 h 2304773"/>
              <a:gd name="connsiteX3" fmla="*/ 5402288 w 7744653"/>
              <a:gd name="connsiteY3" fmla="*/ 1774640 h 2304773"/>
              <a:gd name="connsiteX4" fmla="*/ 7744653 w 7744653"/>
              <a:gd name="connsiteY4" fmla="*/ 1444258 h 2304773"/>
              <a:gd name="connsiteX0" fmla="*/ 0 w 7744653"/>
              <a:gd name="connsiteY0" fmla="*/ 1589 h 2282300"/>
              <a:gd name="connsiteX1" fmla="*/ 2766026 w 7744653"/>
              <a:gd name="connsiteY1" fmla="*/ 589885 h 2282300"/>
              <a:gd name="connsiteX2" fmla="*/ 4429223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82300"/>
              <a:gd name="connsiteX1" fmla="*/ 2766026 w 7744653"/>
              <a:gd name="connsiteY1" fmla="*/ 589885 h 2282300"/>
              <a:gd name="connsiteX2" fmla="*/ 4429224 w 7744653"/>
              <a:gd name="connsiteY2" fmla="*/ 2258982 h 2282300"/>
              <a:gd name="connsiteX3" fmla="*/ 5402288 w 7744653"/>
              <a:gd name="connsiteY3" fmla="*/ 1774640 h 2282300"/>
              <a:gd name="connsiteX4" fmla="*/ 7744653 w 7744653"/>
              <a:gd name="connsiteY4" fmla="*/ 1444258 h 2282300"/>
              <a:gd name="connsiteX0" fmla="*/ 0 w 7744653"/>
              <a:gd name="connsiteY0" fmla="*/ 1589 h 2264973"/>
              <a:gd name="connsiteX1" fmla="*/ 2766026 w 7744653"/>
              <a:gd name="connsiteY1" fmla="*/ 589885 h 2264973"/>
              <a:gd name="connsiteX2" fmla="*/ 4429224 w 7744653"/>
              <a:gd name="connsiteY2" fmla="*/ 2258982 h 2264973"/>
              <a:gd name="connsiteX3" fmla="*/ 5402288 w 7744653"/>
              <a:gd name="connsiteY3" fmla="*/ 1774640 h 2264973"/>
              <a:gd name="connsiteX4" fmla="*/ 7744653 w 7744653"/>
              <a:gd name="connsiteY4" fmla="*/ 1444258 h 22649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4773"/>
              <a:gd name="connsiteX1" fmla="*/ 2766026 w 7744653"/>
              <a:gd name="connsiteY1" fmla="*/ 589885 h 2304773"/>
              <a:gd name="connsiteX2" fmla="*/ 4429224 w 7744653"/>
              <a:gd name="connsiteY2" fmla="*/ 2258982 h 2304773"/>
              <a:gd name="connsiteX3" fmla="*/ 5402289 w 7744653"/>
              <a:gd name="connsiteY3" fmla="*/ 1774640 h 2304773"/>
              <a:gd name="connsiteX4" fmla="*/ 7744653 w 7744653"/>
              <a:gd name="connsiteY4" fmla="*/ 1444258 h 2304773"/>
              <a:gd name="connsiteX0" fmla="*/ 0 w 7744653"/>
              <a:gd name="connsiteY0" fmla="*/ 1589 h 2303761"/>
              <a:gd name="connsiteX1" fmla="*/ 2766026 w 7744653"/>
              <a:gd name="connsiteY1" fmla="*/ 589885 h 2303761"/>
              <a:gd name="connsiteX2" fmla="*/ 4429224 w 7744653"/>
              <a:gd name="connsiteY2" fmla="*/ 2258982 h 2303761"/>
              <a:gd name="connsiteX3" fmla="*/ 5402289 w 7744653"/>
              <a:gd name="connsiteY3" fmla="*/ 1774640 h 2303761"/>
              <a:gd name="connsiteX4" fmla="*/ 7744653 w 7744653"/>
              <a:gd name="connsiteY4" fmla="*/ 1444258 h 2303761"/>
              <a:gd name="connsiteX0" fmla="*/ 0 w 7744653"/>
              <a:gd name="connsiteY0" fmla="*/ 1589 h 2267841"/>
              <a:gd name="connsiteX1" fmla="*/ 2766026 w 7744653"/>
              <a:gd name="connsiteY1" fmla="*/ 589885 h 2267841"/>
              <a:gd name="connsiteX2" fmla="*/ 4429224 w 7744653"/>
              <a:gd name="connsiteY2" fmla="*/ 2258982 h 2267841"/>
              <a:gd name="connsiteX3" fmla="*/ 5402289 w 7744653"/>
              <a:gd name="connsiteY3" fmla="*/ 1774640 h 2267841"/>
              <a:gd name="connsiteX4" fmla="*/ 7744653 w 7744653"/>
              <a:gd name="connsiteY4" fmla="*/ 1444258 h 2267841"/>
              <a:gd name="connsiteX0" fmla="*/ 0 w 7744653"/>
              <a:gd name="connsiteY0" fmla="*/ 1536 h 2214088"/>
              <a:gd name="connsiteX1" fmla="*/ 2766026 w 7744653"/>
              <a:gd name="connsiteY1" fmla="*/ 589832 h 2214088"/>
              <a:gd name="connsiteX2" fmla="*/ 4088911 w 7744653"/>
              <a:gd name="connsiteY2" fmla="*/ 2203978 h 2214088"/>
              <a:gd name="connsiteX3" fmla="*/ 5402289 w 7744653"/>
              <a:gd name="connsiteY3" fmla="*/ 1774587 h 2214088"/>
              <a:gd name="connsiteX4" fmla="*/ 7744653 w 7744653"/>
              <a:gd name="connsiteY4" fmla="*/ 1444205 h 2214088"/>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52767"/>
              <a:gd name="connsiteX1" fmla="*/ 2766026 w 7744653"/>
              <a:gd name="connsiteY1" fmla="*/ 589832 h 2252767"/>
              <a:gd name="connsiteX2" fmla="*/ 4088911 w 7744653"/>
              <a:gd name="connsiteY2" fmla="*/ 2203978 h 2252767"/>
              <a:gd name="connsiteX3" fmla="*/ 5402290 w 7744653"/>
              <a:gd name="connsiteY3" fmla="*/ 1774587 h 2252767"/>
              <a:gd name="connsiteX4" fmla="*/ 7744653 w 7744653"/>
              <a:gd name="connsiteY4" fmla="*/ 1444205 h 2252767"/>
              <a:gd name="connsiteX0" fmla="*/ 0 w 7744653"/>
              <a:gd name="connsiteY0" fmla="*/ 1536 h 2220085"/>
              <a:gd name="connsiteX1" fmla="*/ 2766026 w 7744653"/>
              <a:gd name="connsiteY1" fmla="*/ 589832 h 2220085"/>
              <a:gd name="connsiteX2" fmla="*/ 4088911 w 7744653"/>
              <a:gd name="connsiteY2" fmla="*/ 2203978 h 2220085"/>
              <a:gd name="connsiteX3" fmla="*/ 5402290 w 7744653"/>
              <a:gd name="connsiteY3" fmla="*/ 1774587 h 2220085"/>
              <a:gd name="connsiteX4" fmla="*/ 7744653 w 7744653"/>
              <a:gd name="connsiteY4" fmla="*/ 1444205 h 2220085"/>
              <a:gd name="connsiteX0" fmla="*/ 0 w 7744653"/>
              <a:gd name="connsiteY0" fmla="*/ 1536 h 2258506"/>
              <a:gd name="connsiteX1" fmla="*/ 2766026 w 7744653"/>
              <a:gd name="connsiteY1" fmla="*/ 589832 h 2258506"/>
              <a:gd name="connsiteX2" fmla="*/ 4088911 w 7744653"/>
              <a:gd name="connsiteY2" fmla="*/ 2203978 h 2258506"/>
              <a:gd name="connsiteX3" fmla="*/ 5080883 w 7744653"/>
              <a:gd name="connsiteY3" fmla="*/ 1813838 h 2258506"/>
              <a:gd name="connsiteX4" fmla="*/ 7744653 w 7744653"/>
              <a:gd name="connsiteY4" fmla="*/ 1444205 h 2258506"/>
              <a:gd name="connsiteX0" fmla="*/ 0 w 7744653"/>
              <a:gd name="connsiteY0" fmla="*/ 1507 h 2230136"/>
              <a:gd name="connsiteX1" fmla="*/ 2766026 w 7744653"/>
              <a:gd name="connsiteY1" fmla="*/ 589803 h 2230136"/>
              <a:gd name="connsiteX2" fmla="*/ 4155084 w 7744653"/>
              <a:gd name="connsiteY2" fmla="*/ 2172549 h 2230136"/>
              <a:gd name="connsiteX3" fmla="*/ 5080883 w 7744653"/>
              <a:gd name="connsiteY3" fmla="*/ 1813809 h 2230136"/>
              <a:gd name="connsiteX4" fmla="*/ 7744653 w 7744653"/>
              <a:gd name="connsiteY4" fmla="*/ 1444176 h 2230136"/>
              <a:gd name="connsiteX0" fmla="*/ 0 w 7744653"/>
              <a:gd name="connsiteY0" fmla="*/ 1507 h 2196349"/>
              <a:gd name="connsiteX1" fmla="*/ 2766026 w 7744653"/>
              <a:gd name="connsiteY1" fmla="*/ 589803 h 2196349"/>
              <a:gd name="connsiteX2" fmla="*/ 4155084 w 7744653"/>
              <a:gd name="connsiteY2" fmla="*/ 2172549 h 2196349"/>
              <a:gd name="connsiteX3" fmla="*/ 5080883 w 7744653"/>
              <a:gd name="connsiteY3" fmla="*/ 1813809 h 2196349"/>
              <a:gd name="connsiteX4" fmla="*/ 7744653 w 7744653"/>
              <a:gd name="connsiteY4" fmla="*/ 1444176 h 2196349"/>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230135"/>
              <a:gd name="connsiteX1" fmla="*/ 2766026 w 7744653"/>
              <a:gd name="connsiteY1" fmla="*/ 589803 h 2230135"/>
              <a:gd name="connsiteX2" fmla="*/ 4155084 w 7744653"/>
              <a:gd name="connsiteY2" fmla="*/ 2172549 h 2230135"/>
              <a:gd name="connsiteX3" fmla="*/ 5080883 w 7744653"/>
              <a:gd name="connsiteY3" fmla="*/ 1813809 h 2230135"/>
              <a:gd name="connsiteX4" fmla="*/ 7744653 w 7744653"/>
              <a:gd name="connsiteY4" fmla="*/ 1444176 h 2230135"/>
              <a:gd name="connsiteX0" fmla="*/ 0 w 7744653"/>
              <a:gd name="connsiteY0" fmla="*/ 1507 h 2191106"/>
              <a:gd name="connsiteX1" fmla="*/ 2766026 w 7744653"/>
              <a:gd name="connsiteY1" fmla="*/ 589803 h 2191106"/>
              <a:gd name="connsiteX2" fmla="*/ 4155084 w 7744653"/>
              <a:gd name="connsiteY2" fmla="*/ 2172549 h 2191106"/>
              <a:gd name="connsiteX3" fmla="*/ 7744653 w 7744653"/>
              <a:gd name="connsiteY3" fmla="*/ 1444176 h 2191106"/>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77754"/>
              <a:gd name="connsiteX1" fmla="*/ 2766026 w 7744653"/>
              <a:gd name="connsiteY1" fmla="*/ 589803 h 2177754"/>
              <a:gd name="connsiteX2" fmla="*/ 4155084 w 7744653"/>
              <a:gd name="connsiteY2" fmla="*/ 2172549 h 2177754"/>
              <a:gd name="connsiteX3" fmla="*/ 7744653 w 7744653"/>
              <a:gd name="connsiteY3" fmla="*/ 1444176 h 2177754"/>
              <a:gd name="connsiteX0" fmla="*/ 0 w 7744653"/>
              <a:gd name="connsiteY0" fmla="*/ 1507 h 2173989"/>
              <a:gd name="connsiteX1" fmla="*/ 2766026 w 7744653"/>
              <a:gd name="connsiteY1" fmla="*/ 589803 h 2173989"/>
              <a:gd name="connsiteX2" fmla="*/ 4155084 w 7744653"/>
              <a:gd name="connsiteY2" fmla="*/ 2172549 h 2173989"/>
              <a:gd name="connsiteX3" fmla="*/ 7744653 w 7744653"/>
              <a:gd name="connsiteY3" fmla="*/ 1444176 h 2173989"/>
              <a:gd name="connsiteX0" fmla="*/ 0 w 7744653"/>
              <a:gd name="connsiteY0" fmla="*/ 1507 h 2187497"/>
              <a:gd name="connsiteX1" fmla="*/ 2766026 w 7744653"/>
              <a:gd name="connsiteY1" fmla="*/ 589803 h 2187497"/>
              <a:gd name="connsiteX2" fmla="*/ 4155084 w 7744653"/>
              <a:gd name="connsiteY2" fmla="*/ 2172549 h 2187497"/>
              <a:gd name="connsiteX3" fmla="*/ 7744653 w 7744653"/>
              <a:gd name="connsiteY3" fmla="*/ 1444176 h 218749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88977"/>
              <a:gd name="connsiteX1" fmla="*/ 2766026 w 7744653"/>
              <a:gd name="connsiteY1" fmla="*/ 589803 h 2188977"/>
              <a:gd name="connsiteX2" fmla="*/ 4155084 w 7744653"/>
              <a:gd name="connsiteY2" fmla="*/ 2172549 h 2188977"/>
              <a:gd name="connsiteX3" fmla="*/ 7744653 w 7744653"/>
              <a:gd name="connsiteY3" fmla="*/ 1444176 h 2188977"/>
              <a:gd name="connsiteX0" fmla="*/ 0 w 7744653"/>
              <a:gd name="connsiteY0" fmla="*/ 1507 h 2172677"/>
              <a:gd name="connsiteX1" fmla="*/ 2766026 w 7744653"/>
              <a:gd name="connsiteY1" fmla="*/ 589803 h 2172677"/>
              <a:gd name="connsiteX2" fmla="*/ 4155084 w 7744653"/>
              <a:gd name="connsiteY2" fmla="*/ 2172549 h 2172677"/>
              <a:gd name="connsiteX3" fmla="*/ 7744653 w 7744653"/>
              <a:gd name="connsiteY3" fmla="*/ 1444176 h 2172677"/>
            </a:gdLst>
            <a:ahLst/>
            <a:cxnLst>
              <a:cxn ang="0">
                <a:pos x="connsiteX0" y="connsiteY0"/>
              </a:cxn>
              <a:cxn ang="0">
                <a:pos x="connsiteX1" y="connsiteY1"/>
              </a:cxn>
              <a:cxn ang="0">
                <a:pos x="connsiteX2" y="connsiteY2"/>
              </a:cxn>
              <a:cxn ang="0">
                <a:pos x="connsiteX3" y="connsiteY3"/>
              </a:cxn>
            </a:cxnLst>
            <a:rect l="l" t="t" r="r" b="b"/>
            <a:pathLst>
              <a:path w="7744653" h="2172677">
                <a:moveTo>
                  <a:pt x="0" y="1507"/>
                </a:moveTo>
                <a:cubicBezTo>
                  <a:pt x="905286" y="-21819"/>
                  <a:pt x="2073512" y="227963"/>
                  <a:pt x="2766026" y="589803"/>
                </a:cubicBezTo>
                <a:cubicBezTo>
                  <a:pt x="3458540" y="951643"/>
                  <a:pt x="4119377" y="2187155"/>
                  <a:pt x="4155084" y="2172549"/>
                </a:cubicBezTo>
                <a:cubicBezTo>
                  <a:pt x="4190791" y="2157943"/>
                  <a:pt x="5040021" y="1486019"/>
                  <a:pt x="7744653" y="144417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4DBB98D-F35A-4B1E-AFE8-6DE74423DABE}"/>
              </a:ext>
            </a:extLst>
          </p:cNvPr>
          <p:cNvGrpSpPr/>
          <p:nvPr/>
        </p:nvGrpSpPr>
        <p:grpSpPr>
          <a:xfrm>
            <a:off x="616754" y="1719585"/>
            <a:ext cx="7644258" cy="1669079"/>
            <a:chOff x="576243" y="1588287"/>
            <a:chExt cx="7562539" cy="2675302"/>
          </a:xfrm>
        </p:grpSpPr>
        <p:cxnSp>
          <p:nvCxnSpPr>
            <p:cNvPr id="34" name="Straight Connector 33">
              <a:extLst>
                <a:ext uri="{FF2B5EF4-FFF2-40B4-BE49-F238E27FC236}">
                  <a16:creationId xmlns:a16="http://schemas.microsoft.com/office/drawing/2014/main" id="{50CB9924-D933-4124-90F7-C941BF256789}"/>
                </a:ext>
              </a:extLst>
            </p:cNvPr>
            <p:cNvCxnSpPr>
              <a:cxnSpLocks/>
            </p:cNvCxnSpPr>
            <p:nvPr/>
          </p:nvCxnSpPr>
          <p:spPr>
            <a:xfrm rot="5400000">
              <a:off x="557262" y="2012043"/>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13C7CCD1-EA1F-431D-88C4-7FC78D0C90EE}"/>
                </a:ext>
              </a:extLst>
            </p:cNvPr>
            <p:cNvCxnSpPr>
              <a:cxnSpLocks/>
            </p:cNvCxnSpPr>
            <p:nvPr/>
          </p:nvCxnSpPr>
          <p:spPr>
            <a:xfrm rot="5400000">
              <a:off x="3934479" y="2921603"/>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E606BBB7-7339-4FEF-B905-B5062EA13C46}"/>
                </a:ext>
              </a:extLst>
            </p:cNvPr>
            <p:cNvCxnSpPr>
              <a:cxnSpLocks/>
            </p:cNvCxnSpPr>
            <p:nvPr/>
          </p:nvCxnSpPr>
          <p:spPr>
            <a:xfrm rot="5400000">
              <a:off x="7679550" y="3820752"/>
              <a:ext cx="457200" cy="0"/>
            </a:xfrm>
            <a:prstGeom prst="line">
              <a:avLst/>
            </a:prstGeom>
            <a:noFill/>
            <a:ln w="28575">
              <a:solidFill>
                <a:srgbClr val="FF0000"/>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C4C49A2A-0269-476B-8FD4-307E19A0A4F8}"/>
                </a:ext>
              </a:extLst>
            </p:cNvPr>
            <p:cNvCxnSpPr>
              <a:cxnSpLocks/>
            </p:cNvCxnSpPr>
            <p:nvPr/>
          </p:nvCxnSpPr>
          <p:spPr>
            <a:xfrm>
              <a:off x="785862" y="2235803"/>
              <a:ext cx="3377217" cy="457200"/>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id="{B49E2AC0-2A2B-4A4C-A630-FF2DA738170C}"/>
                </a:ext>
              </a:extLst>
            </p:cNvPr>
            <p:cNvCxnSpPr>
              <a:cxnSpLocks/>
            </p:cNvCxnSpPr>
            <p:nvPr/>
          </p:nvCxnSpPr>
          <p:spPr>
            <a:xfrm>
              <a:off x="4163079" y="3147931"/>
              <a:ext cx="3745071" cy="455135"/>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id="{44480441-E551-40F2-83DE-BF45D188EB26}"/>
                </a:ext>
              </a:extLst>
            </p:cNvPr>
            <p:cNvCxnSpPr>
              <a:cxnSpLocks/>
            </p:cNvCxnSpPr>
            <p:nvPr/>
          </p:nvCxnSpPr>
          <p:spPr>
            <a:xfrm>
              <a:off x="576243" y="1588287"/>
              <a:ext cx="209619" cy="185826"/>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id="{D343277D-C247-4071-B2C2-15AB094170D0}"/>
                </a:ext>
              </a:extLst>
            </p:cNvPr>
            <p:cNvCxnSpPr>
              <a:cxnSpLocks/>
            </p:cNvCxnSpPr>
            <p:nvPr/>
          </p:nvCxnSpPr>
          <p:spPr>
            <a:xfrm>
              <a:off x="7929163" y="4077763"/>
              <a:ext cx="209619" cy="185826"/>
            </a:xfrm>
            <a:prstGeom prst="lin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cxnSp>
      </p:grpSp>
      <p:cxnSp>
        <p:nvCxnSpPr>
          <p:cNvPr id="41" name="Straight Connector 40">
            <a:extLst>
              <a:ext uri="{FF2B5EF4-FFF2-40B4-BE49-F238E27FC236}">
                <a16:creationId xmlns:a16="http://schemas.microsoft.com/office/drawing/2014/main" id="{29DFDE50-5BED-4E7D-AC53-5A9BFAD34303}"/>
              </a:ext>
            </a:extLst>
          </p:cNvPr>
          <p:cNvCxnSpPr>
            <a:cxnSpLocks/>
          </p:cNvCxnSpPr>
          <p:nvPr/>
        </p:nvCxnSpPr>
        <p:spPr>
          <a:xfrm>
            <a:off x="5047823" y="2774249"/>
            <a:ext cx="0" cy="1280160"/>
          </a:xfrm>
          <a:prstGeom prst="line">
            <a:avLst/>
          </a:pr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F09DFC1-075C-480E-8F7B-864D3E016ABC}"/>
                  </a:ext>
                </a:extLst>
              </p:cNvPr>
              <p:cNvSpPr txBox="1"/>
              <p:nvPr/>
            </p:nvSpPr>
            <p:spPr>
              <a:xfrm>
                <a:off x="5120291" y="3251753"/>
                <a:ext cx="269304"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ea typeface="Cambria Math" panose="02040503050406030204" pitchFamily="18" charset="0"/>
                        </a:rPr>
                        <m:t>𝐡𝐢</m:t>
                      </m:r>
                    </m:oMath>
                  </m:oMathPara>
                </a14:m>
                <a:endParaRPr lang="en-US" b="1" dirty="0"/>
              </a:p>
            </p:txBody>
          </p:sp>
        </mc:Choice>
        <mc:Fallback xmlns="">
          <p:sp>
            <p:nvSpPr>
              <p:cNvPr id="43" name="TextBox 42">
                <a:extLst>
                  <a:ext uri="{FF2B5EF4-FFF2-40B4-BE49-F238E27FC236}">
                    <a16:creationId xmlns:a16="http://schemas.microsoft.com/office/drawing/2014/main" id="{6F09DFC1-075C-480E-8F7B-864D3E016ABC}"/>
                  </a:ext>
                </a:extLst>
              </p:cNvPr>
              <p:cNvSpPr txBox="1">
                <a:spLocks noRot="1" noChangeAspect="1" noMove="1" noResize="1" noEditPoints="1" noAdjustHandles="1" noChangeArrowheads="1" noChangeShapeType="1" noTextEdit="1"/>
              </p:cNvSpPr>
              <p:nvPr/>
            </p:nvSpPr>
            <p:spPr>
              <a:xfrm>
                <a:off x="5120291" y="3251753"/>
                <a:ext cx="269304" cy="276999"/>
              </a:xfrm>
              <a:prstGeom prst="rect">
                <a:avLst/>
              </a:prstGeom>
              <a:blipFill>
                <a:blip r:embed="rId2"/>
                <a:stretch>
                  <a:fillRect l="-25000" r="-22727" b="-8696"/>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61DAE869-6420-4057-83D6-640CF7A7F7CF}"/>
              </a:ext>
            </a:extLst>
          </p:cNvPr>
          <p:cNvSpPr/>
          <p:nvPr/>
        </p:nvSpPr>
        <p:spPr>
          <a:xfrm>
            <a:off x="197485" y="356983"/>
            <a:ext cx="4850376"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t>Unbalanced Dynamic Head</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8AAAE6A-100E-4208-B7EB-BA165D73E2C8}"/>
                  </a:ext>
                </a:extLst>
              </p:cNvPr>
              <p:cNvSpPr txBox="1"/>
              <p:nvPr/>
            </p:nvSpPr>
            <p:spPr>
              <a:xfrm>
                <a:off x="1275807" y="1162032"/>
                <a:ext cx="6278194"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ea typeface="Cambria Math" panose="02040503050406030204" pitchFamily="18" charset="0"/>
                        </a:rPr>
                        <m:t>𝐔𝐧𝐛𝐚𝐥𝐚𝐧𝐜𝐞𝐝</m:t>
                      </m:r>
                      <m:r>
                        <a:rPr lang="en-US" b="1" smtClean="0">
                          <a:latin typeface="Cambria Math" panose="02040503050406030204" pitchFamily="18" charset="0"/>
                          <a:ea typeface="Cambria Math" panose="02040503050406030204" pitchFamily="18" charset="0"/>
                        </a:rPr>
                        <m:t> </m:t>
                      </m:r>
                      <m:r>
                        <a:rPr lang="en-US" b="1" smtClean="0">
                          <a:latin typeface="Cambria Math" panose="02040503050406030204" pitchFamily="18" charset="0"/>
                          <a:ea typeface="Cambria Math" panose="02040503050406030204" pitchFamily="18" charset="0"/>
                        </a:rPr>
                        <m:t>𝐇𝐞𝐚𝐝</m:t>
                      </m:r>
                      <m:r>
                        <a:rPr lang="en-US" b="1" smtClean="0">
                          <a:latin typeface="Cambria Math" panose="02040503050406030204" pitchFamily="18" charset="0"/>
                          <a:ea typeface="Cambria Math" panose="02040503050406030204" pitchFamily="18" charset="0"/>
                        </a:rPr>
                        <m:t> </m:t>
                      </m:r>
                      <m:d>
                        <m:dPr>
                          <m:ctrlPr>
                            <a:rPr lang="en-US" b="1"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𝐡𝐢</m:t>
                          </m:r>
                        </m:e>
                      </m:d>
                      <m:r>
                        <a:rPr lang="en-US" b="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𝐒𝐮𝐬𝐨𝐢𝐥</m:t>
                      </m:r>
                      <m:r>
                        <a:rPr lang="en-US"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𝐇𝐆𝐋</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𝐃</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𝐒</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𝐖𝐚𝐭𝐞𝐫</m:t>
                      </m:r>
                      <m:r>
                        <a:rPr lang="en-US" b="1" i="0"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𝐒𝐮𝐫𝐟𝐚𝐜𝐞</m:t>
                      </m:r>
                    </m:oMath>
                  </m:oMathPara>
                </a14:m>
                <a:endParaRPr lang="en-US" b="1" i="0" dirty="0">
                  <a:latin typeface="Cambria Math" panose="02040503050406030204" pitchFamily="18" charset="0"/>
                  <a:ea typeface="Cambria Math" panose="02040503050406030204" pitchFamily="18" charset="0"/>
                </a:endParaRPr>
              </a:p>
            </p:txBody>
          </p:sp>
        </mc:Choice>
        <mc:Fallback xmlns="">
          <p:sp>
            <p:nvSpPr>
              <p:cNvPr id="32" name="TextBox 31">
                <a:extLst>
                  <a:ext uri="{FF2B5EF4-FFF2-40B4-BE49-F238E27FC236}">
                    <a16:creationId xmlns:a16="http://schemas.microsoft.com/office/drawing/2014/main" id="{68AAAE6A-100E-4208-B7EB-BA165D73E2C8}"/>
                  </a:ext>
                </a:extLst>
              </p:cNvPr>
              <p:cNvSpPr txBox="1">
                <a:spLocks noRot="1" noChangeAspect="1" noMove="1" noResize="1" noEditPoints="1" noAdjustHandles="1" noChangeArrowheads="1" noChangeShapeType="1" noTextEdit="1"/>
              </p:cNvSpPr>
              <p:nvPr/>
            </p:nvSpPr>
            <p:spPr>
              <a:xfrm>
                <a:off x="1275807" y="1162032"/>
                <a:ext cx="6278194" cy="276999"/>
              </a:xfrm>
              <a:prstGeom prst="rect">
                <a:avLst/>
              </a:prstGeom>
              <a:blipFill>
                <a:blip r:embed="rId3"/>
                <a:stretch>
                  <a:fillRect l="-485" r="-583" b="-11111"/>
                </a:stretch>
              </a:blipFill>
            </p:spPr>
            <p:txBody>
              <a:bodyPr/>
              <a:lstStyle/>
              <a:p>
                <a:r>
                  <a:rPr lang="en-US">
                    <a:noFill/>
                  </a:rPr>
                  <a:t> </a:t>
                </a:r>
              </a:p>
            </p:txBody>
          </p:sp>
        </mc:Fallback>
      </mc:AlternateContent>
      <p:grpSp>
        <p:nvGrpSpPr>
          <p:cNvPr id="42" name="Group 41">
            <a:extLst>
              <a:ext uri="{FF2B5EF4-FFF2-40B4-BE49-F238E27FC236}">
                <a16:creationId xmlns:a16="http://schemas.microsoft.com/office/drawing/2014/main" id="{E99E2396-0D13-40F3-939D-7907531B9E78}"/>
              </a:ext>
            </a:extLst>
          </p:cNvPr>
          <p:cNvGrpSpPr/>
          <p:nvPr/>
        </p:nvGrpSpPr>
        <p:grpSpPr>
          <a:xfrm>
            <a:off x="544287" y="3547479"/>
            <a:ext cx="7625597" cy="3274504"/>
            <a:chOff x="544287" y="3491493"/>
            <a:chExt cx="7625597" cy="3274504"/>
          </a:xfrm>
        </p:grpSpPr>
        <p:cxnSp>
          <p:nvCxnSpPr>
            <p:cNvPr id="44" name="Straight Connector 43">
              <a:extLst>
                <a:ext uri="{FF2B5EF4-FFF2-40B4-BE49-F238E27FC236}">
                  <a16:creationId xmlns:a16="http://schemas.microsoft.com/office/drawing/2014/main" id="{87FE5922-5B15-4965-98EB-67B8E78B2B91}"/>
                </a:ext>
              </a:extLst>
            </p:cNvPr>
            <p:cNvCxnSpPr/>
            <p:nvPr/>
          </p:nvCxnSpPr>
          <p:spPr>
            <a:xfrm>
              <a:off x="544287" y="3893899"/>
              <a:ext cx="14630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ED8FA86-DEFC-480F-BF71-0EF0C801BD84}"/>
                </a:ext>
              </a:extLst>
            </p:cNvPr>
            <p:cNvCxnSpPr/>
            <p:nvPr/>
          </p:nvCxnSpPr>
          <p:spPr>
            <a:xfrm>
              <a:off x="2292221" y="3495793"/>
              <a:ext cx="10972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40CD32A-2FBF-4CF5-9065-3112E701158A}"/>
                </a:ext>
              </a:extLst>
            </p:cNvPr>
            <p:cNvCxnSpPr>
              <a:cxnSpLocks/>
            </p:cNvCxnSpPr>
            <p:nvPr/>
          </p:nvCxnSpPr>
          <p:spPr>
            <a:xfrm>
              <a:off x="4889241" y="4842509"/>
              <a:ext cx="328064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F0B656F-706F-4AC1-8C0E-9879E3DA62EC}"/>
                </a:ext>
              </a:extLst>
            </p:cNvPr>
            <p:cNvCxnSpPr>
              <a:cxnSpLocks/>
            </p:cNvCxnSpPr>
            <p:nvPr/>
          </p:nvCxnSpPr>
          <p:spPr>
            <a:xfrm flipV="1">
              <a:off x="2007327" y="3491493"/>
              <a:ext cx="309144" cy="4024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5AAF6A-C3D6-4431-ACB4-ED94C8E24144}"/>
                </a:ext>
              </a:extLst>
            </p:cNvPr>
            <p:cNvCxnSpPr>
              <a:cxnSpLocks/>
            </p:cNvCxnSpPr>
            <p:nvPr/>
          </p:nvCxnSpPr>
          <p:spPr>
            <a:xfrm flipH="1" flipV="1">
              <a:off x="3389501" y="3495794"/>
              <a:ext cx="1499740" cy="1355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80CF57C-A0F0-493F-A93A-54F607B7C4F9}"/>
                </a:ext>
              </a:extLst>
            </p:cNvPr>
            <p:cNvCxnSpPr>
              <a:cxnSpLocks/>
            </p:cNvCxnSpPr>
            <p:nvPr/>
          </p:nvCxnSpPr>
          <p:spPr>
            <a:xfrm rot="5400000">
              <a:off x="100062" y="4853395"/>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16:creationId xmlns:a16="http://schemas.microsoft.com/office/drawing/2014/main" id="{A3464AD3-89B8-4960-B085-9C8EE4C2531D}"/>
                </a:ext>
              </a:extLst>
            </p:cNvPr>
            <p:cNvCxnSpPr>
              <a:cxnSpLocks/>
            </p:cNvCxnSpPr>
            <p:nvPr/>
          </p:nvCxnSpPr>
          <p:spPr>
            <a:xfrm>
              <a:off x="544287" y="4176925"/>
              <a:ext cx="28346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0413CF-0744-44E9-9793-55AE828855E8}"/>
                </a:ext>
              </a:extLst>
            </p:cNvPr>
            <p:cNvCxnSpPr>
              <a:cxnSpLocks/>
            </p:cNvCxnSpPr>
            <p:nvPr/>
          </p:nvCxnSpPr>
          <p:spPr>
            <a:xfrm>
              <a:off x="4164027" y="5403729"/>
              <a:ext cx="23774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92027F-3B1F-44D0-BE23-9CE2BAC86D8C}"/>
                </a:ext>
              </a:extLst>
            </p:cNvPr>
            <p:cNvCxnSpPr>
              <a:cxnSpLocks/>
            </p:cNvCxnSpPr>
            <p:nvPr/>
          </p:nvCxnSpPr>
          <p:spPr>
            <a:xfrm flipH="1" flipV="1">
              <a:off x="3389501" y="4168219"/>
              <a:ext cx="773578" cy="1235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99F2FD-083E-4ABD-A0AE-86EF5CD7B80B}"/>
                </a:ext>
              </a:extLst>
            </p:cNvPr>
            <p:cNvCxnSpPr>
              <a:cxnSpLocks/>
            </p:cNvCxnSpPr>
            <p:nvPr/>
          </p:nvCxnSpPr>
          <p:spPr>
            <a:xfrm>
              <a:off x="6523964" y="5154911"/>
              <a:ext cx="16459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DD4D7BA-40B1-4E3D-8481-AD6A40EE3EC6}"/>
                </a:ext>
              </a:extLst>
            </p:cNvPr>
            <p:cNvCxnSpPr>
              <a:cxnSpLocks/>
            </p:cNvCxnSpPr>
            <p:nvPr/>
          </p:nvCxnSpPr>
          <p:spPr>
            <a:xfrm rot="5400000">
              <a:off x="416458" y="4031059"/>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FD6047-DBC0-4DA3-9448-0947B0643B45}"/>
                </a:ext>
              </a:extLst>
            </p:cNvPr>
            <p:cNvCxnSpPr>
              <a:cxnSpLocks/>
            </p:cNvCxnSpPr>
            <p:nvPr/>
          </p:nvCxnSpPr>
          <p:spPr>
            <a:xfrm rot="5400000">
              <a:off x="6386804" y="5292071"/>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CA74772-4365-472C-86A0-28D32AB840B9}"/>
                </a:ext>
              </a:extLst>
            </p:cNvPr>
            <p:cNvCxnSpPr>
              <a:cxnSpLocks/>
            </p:cNvCxnSpPr>
            <p:nvPr/>
          </p:nvCxnSpPr>
          <p:spPr>
            <a:xfrm rot="5400000">
              <a:off x="8023393" y="4988603"/>
              <a:ext cx="274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AF557C6-9F77-46FD-B0C0-C61A1BA40157}"/>
                </a:ext>
              </a:extLst>
            </p:cNvPr>
            <p:cNvCxnSpPr>
              <a:cxnSpLocks/>
            </p:cNvCxnSpPr>
            <p:nvPr/>
          </p:nvCxnSpPr>
          <p:spPr>
            <a:xfrm rot="5400000">
              <a:off x="3477279" y="6080197"/>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a:extLst>
                <a:ext uri="{FF2B5EF4-FFF2-40B4-BE49-F238E27FC236}">
                  <a16:creationId xmlns:a16="http://schemas.microsoft.com/office/drawing/2014/main" id="{677621C9-52FD-4635-83DA-C2ED7ED15014}"/>
                </a:ext>
              </a:extLst>
            </p:cNvPr>
            <p:cNvCxnSpPr>
              <a:cxnSpLocks/>
            </p:cNvCxnSpPr>
            <p:nvPr/>
          </p:nvCxnSpPr>
          <p:spPr>
            <a:xfrm rot="5400000">
              <a:off x="7222350" y="5813014"/>
              <a:ext cx="1371600"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0" name="Callout: Bent Line with No Border 59">
            <a:extLst>
              <a:ext uri="{FF2B5EF4-FFF2-40B4-BE49-F238E27FC236}">
                <a16:creationId xmlns:a16="http://schemas.microsoft.com/office/drawing/2014/main" id="{7F827BFF-7943-4027-9ED6-A23E09EA4D32}"/>
              </a:ext>
            </a:extLst>
          </p:cNvPr>
          <p:cNvSpPr/>
          <p:nvPr/>
        </p:nvSpPr>
        <p:spPr>
          <a:xfrm>
            <a:off x="5279766" y="1897615"/>
            <a:ext cx="2258366" cy="415945"/>
          </a:xfrm>
          <a:prstGeom prst="callout2">
            <a:avLst>
              <a:gd name="adj1" fmla="val 67867"/>
              <a:gd name="adj2" fmla="val 51789"/>
              <a:gd name="adj3" fmla="val 65859"/>
              <a:gd name="adj4" fmla="val 92023"/>
              <a:gd name="adj5" fmla="val 337551"/>
              <a:gd name="adj6" fmla="val 42150"/>
            </a:avLst>
          </a:pr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Times New Roman" panose="02020603050405020304" pitchFamily="18" charset="0"/>
                <a:cs typeface="Times New Roman" panose="02020603050405020304" pitchFamily="18" charset="0"/>
              </a:rPr>
              <a:t>Unbalanced Region </a:t>
            </a:r>
            <a:endParaRPr lang="en-US" b="1" dirty="0"/>
          </a:p>
          <a:p>
            <a:pPr algn="ctr"/>
            <a:endParaRPr lang="en-US" dirty="0"/>
          </a:p>
        </p:txBody>
      </p:sp>
      <p:sp>
        <p:nvSpPr>
          <p:cNvPr id="61" name="TextBox 60">
            <a:extLst>
              <a:ext uri="{FF2B5EF4-FFF2-40B4-BE49-F238E27FC236}">
                <a16:creationId xmlns:a16="http://schemas.microsoft.com/office/drawing/2014/main" id="{1DC0C61A-323A-4621-A8C8-687C58C8732D}"/>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63" name="Straight Connector 62">
            <a:extLst>
              <a:ext uri="{FF2B5EF4-FFF2-40B4-BE49-F238E27FC236}">
                <a16:creationId xmlns:a16="http://schemas.microsoft.com/office/drawing/2014/main" id="{23754A36-BB86-4B27-B471-874F76708270}"/>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ight Triangle 2">
            <a:extLst>
              <a:ext uri="{FF2B5EF4-FFF2-40B4-BE49-F238E27FC236}">
                <a16:creationId xmlns:a16="http://schemas.microsoft.com/office/drawing/2014/main" id="{3C961953-00BB-4A4B-9DBD-57B152EC78E8}"/>
              </a:ext>
            </a:extLst>
          </p:cNvPr>
          <p:cNvSpPr/>
          <p:nvPr/>
        </p:nvSpPr>
        <p:spPr>
          <a:xfrm>
            <a:off x="630675" y="1692176"/>
            <a:ext cx="2527304" cy="628481"/>
          </a:xfrm>
          <a:custGeom>
            <a:avLst/>
            <a:gdLst>
              <a:gd name="connsiteX0" fmla="*/ 0 w 2329341"/>
              <a:gd name="connsiteY0" fmla="*/ 619054 h 619054"/>
              <a:gd name="connsiteX1" fmla="*/ 0 w 2329341"/>
              <a:gd name="connsiteY1" fmla="*/ 0 h 619054"/>
              <a:gd name="connsiteX2" fmla="*/ 2329341 w 2329341"/>
              <a:gd name="connsiteY2" fmla="*/ 619054 h 619054"/>
              <a:gd name="connsiteX3" fmla="*/ 0 w 2329341"/>
              <a:gd name="connsiteY3" fmla="*/ 619054 h 619054"/>
              <a:gd name="connsiteX0" fmla="*/ 47134 w 2329341"/>
              <a:gd name="connsiteY0" fmla="*/ 439944 h 619054"/>
              <a:gd name="connsiteX1" fmla="*/ 0 w 2329341"/>
              <a:gd name="connsiteY1" fmla="*/ 0 h 619054"/>
              <a:gd name="connsiteX2" fmla="*/ 2329341 w 2329341"/>
              <a:gd name="connsiteY2" fmla="*/ 619054 h 619054"/>
              <a:gd name="connsiteX3" fmla="*/ 47134 w 2329341"/>
              <a:gd name="connsiteY3" fmla="*/ 439944 h 619054"/>
              <a:gd name="connsiteX0" fmla="*/ 75415 w 2329341"/>
              <a:gd name="connsiteY0" fmla="*/ 411663 h 619054"/>
              <a:gd name="connsiteX1" fmla="*/ 0 w 2329341"/>
              <a:gd name="connsiteY1" fmla="*/ 0 h 619054"/>
              <a:gd name="connsiteX2" fmla="*/ 2329341 w 2329341"/>
              <a:gd name="connsiteY2" fmla="*/ 619054 h 619054"/>
              <a:gd name="connsiteX3" fmla="*/ 75415 w 2329341"/>
              <a:gd name="connsiteY3" fmla="*/ 411663 h 619054"/>
              <a:gd name="connsiteX0" fmla="*/ 75415 w 2329341"/>
              <a:gd name="connsiteY0" fmla="*/ 411663 h 619054"/>
              <a:gd name="connsiteX1" fmla="*/ 10348 w 2329341"/>
              <a:gd name="connsiteY1" fmla="*/ 146050 h 619054"/>
              <a:gd name="connsiteX2" fmla="*/ 0 w 2329341"/>
              <a:gd name="connsiteY2" fmla="*/ 0 h 619054"/>
              <a:gd name="connsiteX3" fmla="*/ 2329341 w 2329341"/>
              <a:gd name="connsiteY3" fmla="*/ 619054 h 619054"/>
              <a:gd name="connsiteX4" fmla="*/ 75415 w 2329341"/>
              <a:gd name="connsiteY4" fmla="*/ 411663 h 619054"/>
              <a:gd name="connsiteX0" fmla="*/ 273378 w 2527304"/>
              <a:gd name="connsiteY0" fmla="*/ 421090 h 628481"/>
              <a:gd name="connsiteX1" fmla="*/ 208311 w 2527304"/>
              <a:gd name="connsiteY1" fmla="*/ 155477 h 628481"/>
              <a:gd name="connsiteX2" fmla="*/ 0 w 2527304"/>
              <a:gd name="connsiteY2" fmla="*/ 0 h 628481"/>
              <a:gd name="connsiteX3" fmla="*/ 2527304 w 2527304"/>
              <a:gd name="connsiteY3" fmla="*/ 628481 h 628481"/>
              <a:gd name="connsiteX4" fmla="*/ 273378 w 2527304"/>
              <a:gd name="connsiteY4" fmla="*/ 421090 h 628481"/>
              <a:gd name="connsiteX0" fmla="*/ 273378 w 2527304"/>
              <a:gd name="connsiteY0" fmla="*/ 421090 h 628481"/>
              <a:gd name="connsiteX1" fmla="*/ 208311 w 2527304"/>
              <a:gd name="connsiteY1" fmla="*/ 155477 h 628481"/>
              <a:gd name="connsiteX2" fmla="*/ 0 w 2527304"/>
              <a:gd name="connsiteY2" fmla="*/ 0 h 628481"/>
              <a:gd name="connsiteX3" fmla="*/ 2527304 w 2527304"/>
              <a:gd name="connsiteY3" fmla="*/ 628481 h 628481"/>
              <a:gd name="connsiteX4" fmla="*/ 273378 w 2527304"/>
              <a:gd name="connsiteY4" fmla="*/ 421090 h 628481"/>
              <a:gd name="connsiteX0" fmla="*/ 273378 w 2527304"/>
              <a:gd name="connsiteY0" fmla="*/ 421090 h 628481"/>
              <a:gd name="connsiteX1" fmla="*/ 208311 w 2527304"/>
              <a:gd name="connsiteY1" fmla="*/ 155477 h 628481"/>
              <a:gd name="connsiteX2" fmla="*/ 0 w 2527304"/>
              <a:gd name="connsiteY2" fmla="*/ 0 h 628481"/>
              <a:gd name="connsiteX3" fmla="*/ 2527304 w 2527304"/>
              <a:gd name="connsiteY3" fmla="*/ 628481 h 628481"/>
              <a:gd name="connsiteX4" fmla="*/ 273378 w 2527304"/>
              <a:gd name="connsiteY4" fmla="*/ 421090 h 628481"/>
              <a:gd name="connsiteX0" fmla="*/ 207390 w 2527304"/>
              <a:gd name="connsiteY0" fmla="*/ 411663 h 628481"/>
              <a:gd name="connsiteX1" fmla="*/ 208311 w 2527304"/>
              <a:gd name="connsiteY1" fmla="*/ 155477 h 628481"/>
              <a:gd name="connsiteX2" fmla="*/ 0 w 2527304"/>
              <a:gd name="connsiteY2" fmla="*/ 0 h 628481"/>
              <a:gd name="connsiteX3" fmla="*/ 2527304 w 2527304"/>
              <a:gd name="connsiteY3" fmla="*/ 628481 h 628481"/>
              <a:gd name="connsiteX4" fmla="*/ 207390 w 2527304"/>
              <a:gd name="connsiteY4" fmla="*/ 411663 h 628481"/>
              <a:gd name="connsiteX0" fmla="*/ 207390 w 2527304"/>
              <a:gd name="connsiteY0" fmla="*/ 411663 h 628481"/>
              <a:gd name="connsiteX1" fmla="*/ 236592 w 2527304"/>
              <a:gd name="connsiteY1" fmla="*/ 155477 h 628481"/>
              <a:gd name="connsiteX2" fmla="*/ 0 w 2527304"/>
              <a:gd name="connsiteY2" fmla="*/ 0 h 628481"/>
              <a:gd name="connsiteX3" fmla="*/ 2527304 w 2527304"/>
              <a:gd name="connsiteY3" fmla="*/ 628481 h 628481"/>
              <a:gd name="connsiteX4" fmla="*/ 207390 w 2527304"/>
              <a:gd name="connsiteY4" fmla="*/ 411663 h 628481"/>
              <a:gd name="connsiteX0" fmla="*/ 207390 w 2527304"/>
              <a:gd name="connsiteY0" fmla="*/ 411663 h 628481"/>
              <a:gd name="connsiteX1" fmla="*/ 236592 w 2527304"/>
              <a:gd name="connsiteY1" fmla="*/ 155477 h 628481"/>
              <a:gd name="connsiteX2" fmla="*/ 0 w 2527304"/>
              <a:gd name="connsiteY2" fmla="*/ 0 h 628481"/>
              <a:gd name="connsiteX3" fmla="*/ 2527304 w 2527304"/>
              <a:gd name="connsiteY3" fmla="*/ 628481 h 628481"/>
              <a:gd name="connsiteX4" fmla="*/ 207390 w 2527304"/>
              <a:gd name="connsiteY4" fmla="*/ 411663 h 628481"/>
              <a:gd name="connsiteX0" fmla="*/ 226243 w 2527304"/>
              <a:gd name="connsiteY0" fmla="*/ 411663 h 628481"/>
              <a:gd name="connsiteX1" fmla="*/ 236592 w 2527304"/>
              <a:gd name="connsiteY1" fmla="*/ 155477 h 628481"/>
              <a:gd name="connsiteX2" fmla="*/ 0 w 2527304"/>
              <a:gd name="connsiteY2" fmla="*/ 0 h 628481"/>
              <a:gd name="connsiteX3" fmla="*/ 2527304 w 2527304"/>
              <a:gd name="connsiteY3" fmla="*/ 628481 h 628481"/>
              <a:gd name="connsiteX4" fmla="*/ 226243 w 2527304"/>
              <a:gd name="connsiteY4" fmla="*/ 411663 h 62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304" h="628481">
                <a:moveTo>
                  <a:pt x="226243" y="411663"/>
                </a:moveTo>
                <a:lnTo>
                  <a:pt x="236592" y="155477"/>
                </a:lnTo>
                <a:lnTo>
                  <a:pt x="0" y="0"/>
                </a:lnTo>
                <a:cubicBezTo>
                  <a:pt x="1030972" y="39812"/>
                  <a:pt x="1977101" y="315293"/>
                  <a:pt x="2527304" y="628481"/>
                </a:cubicBezTo>
                <a:lnTo>
                  <a:pt x="226243" y="411663"/>
                </a:lnTo>
                <a:close/>
              </a:path>
            </a:pathLst>
          </a:custGeom>
          <a:pattFill prst="dkVert">
            <a:fgClr>
              <a:srgbClr val="5B9BD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Callout: Bent Line with No Border 61">
            <a:extLst>
              <a:ext uri="{FF2B5EF4-FFF2-40B4-BE49-F238E27FC236}">
                <a16:creationId xmlns:a16="http://schemas.microsoft.com/office/drawing/2014/main" id="{2E2C1177-594D-4453-AC73-766721EFE028}"/>
              </a:ext>
            </a:extLst>
          </p:cNvPr>
          <p:cNvSpPr/>
          <p:nvPr/>
        </p:nvSpPr>
        <p:spPr>
          <a:xfrm>
            <a:off x="-163439" y="2372977"/>
            <a:ext cx="2668700" cy="716954"/>
          </a:xfrm>
          <a:prstGeom prst="callout2">
            <a:avLst>
              <a:gd name="adj1" fmla="val 66476"/>
              <a:gd name="adj2" fmla="val 43261"/>
              <a:gd name="adj3" fmla="val 66554"/>
              <a:gd name="adj4" fmla="val 95427"/>
              <a:gd name="adj5" fmla="val -55566"/>
              <a:gd name="adj6" fmla="val 63948"/>
            </a:avLst>
          </a:pr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Times New Roman" panose="02020603050405020304" pitchFamily="18" charset="0"/>
                <a:cs typeface="Times New Roman" panose="02020603050405020304" pitchFamily="18" charset="0"/>
              </a:rPr>
              <a:t>Balanced Region </a:t>
            </a:r>
            <a:endParaRPr lang="en-US" b="1" dirty="0"/>
          </a:p>
          <a:p>
            <a:pPr algn="ctr"/>
            <a:endParaRPr lang="en-US" dirty="0"/>
          </a:p>
        </p:txBody>
      </p:sp>
    </p:spTree>
    <p:extLst>
      <p:ext uri="{BB962C8B-B14F-4D97-AF65-F5344CB8AC3E}">
        <p14:creationId xmlns:p14="http://schemas.microsoft.com/office/powerpoint/2010/main" val="187609354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5C6EE9-98A8-44EC-A11A-C330703F3344}"/>
              </a:ext>
            </a:extLst>
          </p:cNvPr>
          <p:cNvSpPr/>
          <p:nvPr/>
        </p:nvSpPr>
        <p:spPr>
          <a:xfrm>
            <a:off x="197484" y="689439"/>
            <a:ext cx="8740472" cy="2062872"/>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The floor should have appropriate thickness to counteract the uplift pressure acting on it. </a:t>
            </a:r>
          </a:p>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At selected point let the uplift pressure is U which is the subsoil H.G.L. measured from the top surface of the floor.</a:t>
            </a:r>
          </a:p>
        </p:txBody>
      </p:sp>
      <p:sp>
        <p:nvSpPr>
          <p:cNvPr id="5" name="Rectangle 4">
            <a:extLst>
              <a:ext uri="{FF2B5EF4-FFF2-40B4-BE49-F238E27FC236}">
                <a16:creationId xmlns:a16="http://schemas.microsoft.com/office/drawing/2014/main" id="{67A1287F-0FA5-4F90-9AEF-A2127348DAE4}"/>
              </a:ext>
            </a:extLst>
          </p:cNvPr>
          <p:cNvSpPr/>
          <p:nvPr/>
        </p:nvSpPr>
        <p:spPr>
          <a:xfrm>
            <a:off x="206044" y="104664"/>
            <a:ext cx="2747868"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l" rtl="0"/>
            <a:r>
              <a:rPr lang="en-US" sz="3200" dirty="0">
                <a:solidFill>
                  <a:schemeClr val="lt1"/>
                </a:solidFill>
              </a:rPr>
              <a:t>Floor Thickness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F78AC03-8AC6-4B57-9F53-2EF90D77EA3D}"/>
                  </a:ext>
                </a:extLst>
              </p:cNvPr>
              <p:cNvSpPr txBox="1"/>
              <p:nvPr/>
            </p:nvSpPr>
            <p:spPr>
              <a:xfrm>
                <a:off x="332996" y="5230276"/>
                <a:ext cx="3164403" cy="914400"/>
              </a:xfrm>
              <a:prstGeom prst="rect">
                <a:avLst/>
              </a:prstGeom>
              <a:noFill/>
              <a:ln>
                <a:solidFill>
                  <a:schemeClr val="bg2">
                    <a:lumMod val="10000"/>
                  </a:schemeClr>
                </a:solidFill>
              </a:ln>
            </p:spPr>
            <p:txBody>
              <a:bodyPr wrap="square" lIns="0" tIns="0" rIns="0" bIns="0" rtlCol="0" anchor="t">
                <a:noAutofit/>
              </a:bodyPr>
              <a:lstStyle/>
              <a:p>
                <a:pPr algn="l" rtl="0">
                  <a:lnSpc>
                    <a:spcPct val="150000"/>
                  </a:lnSpc>
                </a:pPr>
                <a14:m>
                  <m:oMathPara xmlns:m="http://schemas.openxmlformats.org/officeDocument/2006/math">
                    <m:oMathParaPr>
                      <m:jc m:val="center"/>
                    </m:oMathParaPr>
                    <m:oMath xmlns:m="http://schemas.openxmlformats.org/officeDocument/2006/math">
                      <m:r>
                        <a:rPr lang="en-US" b="1" i="0" smtClean="0">
                          <a:latin typeface="Cambria Math" panose="02040503050406030204" pitchFamily="18" charset="0"/>
                          <a:ea typeface="Cambria Math" panose="02040503050406030204" pitchFamily="18" charset="0"/>
                        </a:rPr>
                        <m:t>𝐓𝐢</m:t>
                      </m:r>
                      <m:r>
                        <a:rPr lang="en-US" b="1" i="0"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𝐡</m:t>
                              </m:r>
                            </m:e>
                            <m:sub>
                              <m:r>
                                <a:rPr lang="en-US" b="1" i="1" smtClean="0">
                                  <a:latin typeface="Cambria Math" panose="02040503050406030204" pitchFamily="18" charset="0"/>
                                  <a:ea typeface="Cambria Math" panose="02040503050406030204" pitchFamily="18" charset="0"/>
                                </a:rPr>
                                <m:t>𝒊</m:t>
                              </m:r>
                            </m:sub>
                          </m:sSub>
                        </m:num>
                        <m:den>
                          <m:sSub>
                            <m:sSubPr>
                              <m:ctrlPr>
                                <a:rPr lang="en-US" b="1" i="1" smtClean="0">
                                  <a:latin typeface="Cambria Math" panose="02040503050406030204" pitchFamily="18" charset="0"/>
                                  <a:ea typeface="Cambria Math" panose="02040503050406030204" pitchFamily="18" charset="0"/>
                                </a:rPr>
                              </m:ctrlPr>
                            </m:sSubPr>
                            <m:e>
                              <m:r>
                                <a:rPr lang="en-US" b="1">
                                  <a:latin typeface="Cambria Math" panose="02040503050406030204" pitchFamily="18" charset="0"/>
                                  <a:ea typeface="Cambria Math" panose="02040503050406030204" pitchFamily="18" charset="0"/>
                                </a:rPr>
                                <m:t>𝐬</m:t>
                              </m:r>
                              <m:r>
                                <a:rPr lang="en-US" b="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𝐠</m:t>
                              </m:r>
                              <m:r>
                                <a:rPr lang="en-US" b="1">
                                  <a:latin typeface="Cambria Math" panose="02040503050406030204" pitchFamily="18" charset="0"/>
                                  <a:ea typeface="Cambria Math" panose="02040503050406030204" pitchFamily="18" charset="0"/>
                                </a:rPr>
                                <m:t>.</m:t>
                              </m:r>
                            </m:e>
                            <m:sub>
                              <m:r>
                                <a:rPr lang="en-US" b="1">
                                  <a:latin typeface="Cambria Math" panose="02040503050406030204" pitchFamily="18" charset="0"/>
                                  <a:ea typeface="Cambria Math" panose="02040503050406030204" pitchFamily="18" charset="0"/>
                                </a:rPr>
                                <m:t>𝐜𝐨𝐧𝐜</m:t>
                              </m:r>
                            </m:sub>
                          </m:sSub>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𝟏</m:t>
                          </m:r>
                        </m:den>
                      </m:f>
                    </m:oMath>
                  </m:oMathPara>
                </a14:m>
                <a:endParaRPr lang="en-US" b="1" dirty="0"/>
              </a:p>
            </p:txBody>
          </p:sp>
        </mc:Choice>
        <mc:Fallback xmlns="">
          <p:sp>
            <p:nvSpPr>
              <p:cNvPr id="6" name="TextBox 5">
                <a:extLst>
                  <a:ext uri="{FF2B5EF4-FFF2-40B4-BE49-F238E27FC236}">
                    <a16:creationId xmlns:a16="http://schemas.microsoft.com/office/drawing/2014/main" id="{FF78AC03-8AC6-4B57-9F53-2EF90D77EA3D}"/>
                  </a:ext>
                </a:extLst>
              </p:cNvPr>
              <p:cNvSpPr txBox="1">
                <a:spLocks noRot="1" noChangeAspect="1" noMove="1" noResize="1" noEditPoints="1" noAdjustHandles="1" noChangeArrowheads="1" noChangeShapeType="1" noTextEdit="1"/>
              </p:cNvSpPr>
              <p:nvPr/>
            </p:nvSpPr>
            <p:spPr>
              <a:xfrm>
                <a:off x="332996" y="5230276"/>
                <a:ext cx="3164403" cy="914400"/>
              </a:xfrm>
              <a:prstGeom prst="rect">
                <a:avLst/>
              </a:prstGeom>
              <a:blipFill>
                <a:blip r:embed="rId2"/>
                <a:stretch>
                  <a:fillRect/>
                </a:stretch>
              </a:blipFill>
              <a:ln>
                <a:solidFill>
                  <a:schemeClr val="bg2">
                    <a:lumMod val="10000"/>
                  </a:schemeClr>
                </a:solidFill>
              </a:ln>
            </p:spPr>
            <p:txBody>
              <a:bodyPr/>
              <a:lstStyle/>
              <a:p>
                <a:r>
                  <a:rPr lang="en-US">
                    <a:noFill/>
                  </a:rPr>
                  <a:t> </a:t>
                </a:r>
              </a:p>
            </p:txBody>
          </p:sp>
        </mc:Fallback>
      </mc:AlternateContent>
      <p:sp>
        <p:nvSpPr>
          <p:cNvPr id="3" name="Cube 2">
            <a:extLst>
              <a:ext uri="{FF2B5EF4-FFF2-40B4-BE49-F238E27FC236}">
                <a16:creationId xmlns:a16="http://schemas.microsoft.com/office/drawing/2014/main" id="{FDA87E6C-CAA0-437E-9A7C-A7A5CAED3167}"/>
              </a:ext>
            </a:extLst>
          </p:cNvPr>
          <p:cNvSpPr/>
          <p:nvPr/>
        </p:nvSpPr>
        <p:spPr>
          <a:xfrm>
            <a:off x="4063388" y="3440665"/>
            <a:ext cx="4354503" cy="2155371"/>
          </a:xfrm>
          <a:prstGeom prst="cube">
            <a:avLst>
              <a:gd name="adj" fmla="val 61158"/>
            </a:avLst>
          </a:prstGeom>
          <a:solidFill>
            <a:schemeClr val="accent6">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 name="Straight Arrow Connector 6">
            <a:extLst>
              <a:ext uri="{FF2B5EF4-FFF2-40B4-BE49-F238E27FC236}">
                <a16:creationId xmlns:a16="http://schemas.microsoft.com/office/drawing/2014/main" id="{64C2D6A2-74AA-4A5E-91D6-A5A767086D19}"/>
              </a:ext>
            </a:extLst>
          </p:cNvPr>
          <p:cNvCxnSpPr>
            <a:cxnSpLocks/>
            <a:stCxn id="3" idx="3"/>
            <a:endCxn id="3" idx="1"/>
          </p:cNvCxnSpPr>
          <p:nvPr/>
        </p:nvCxnSpPr>
        <p:spPr>
          <a:xfrm flipV="1">
            <a:off x="5581549" y="4758847"/>
            <a:ext cx="0" cy="837189"/>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027E1C2-F895-4D0D-AB39-0DCE2A5B571C}"/>
              </a:ext>
            </a:extLst>
          </p:cNvPr>
          <p:cNvSpPr txBox="1"/>
          <p:nvPr/>
        </p:nvSpPr>
        <p:spPr>
          <a:xfrm>
            <a:off x="5581549" y="4990827"/>
            <a:ext cx="286163" cy="373228"/>
          </a:xfrm>
          <a:prstGeom prst="rect">
            <a:avLst/>
          </a:prstGeom>
          <a:noFill/>
        </p:spPr>
        <p:txBody>
          <a:bodyPr wrap="square" rtlCol="0">
            <a:spAutoFit/>
          </a:bodyPr>
          <a:lstStyle/>
          <a:p>
            <a:pPr algn="l" rtl="0"/>
            <a:r>
              <a:rPr lang="en-US" b="1" dirty="0"/>
              <a:t>T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194D04D-18FC-498B-9386-387CF5D86B84}"/>
                  </a:ext>
                </a:extLst>
              </p:cNvPr>
              <p:cNvSpPr txBox="1"/>
              <p:nvPr/>
            </p:nvSpPr>
            <p:spPr>
              <a:xfrm>
                <a:off x="332996" y="3302165"/>
                <a:ext cx="889666" cy="27699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ea typeface="Cambria Math" panose="02040503050406030204" pitchFamily="18" charset="0"/>
                        </a:rPr>
                        <m:t>𝐅𝟏</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𝐅𝟐</m:t>
                      </m:r>
                    </m:oMath>
                  </m:oMathPara>
                </a14:m>
                <a:endParaRPr lang="en-US" b="1" dirty="0"/>
              </a:p>
            </p:txBody>
          </p:sp>
        </mc:Choice>
        <mc:Fallback xmlns="">
          <p:sp>
            <p:nvSpPr>
              <p:cNvPr id="12" name="TextBox 11">
                <a:extLst>
                  <a:ext uri="{FF2B5EF4-FFF2-40B4-BE49-F238E27FC236}">
                    <a16:creationId xmlns:a16="http://schemas.microsoft.com/office/drawing/2014/main" id="{4194D04D-18FC-498B-9386-387CF5D86B84}"/>
                  </a:ext>
                </a:extLst>
              </p:cNvPr>
              <p:cNvSpPr txBox="1">
                <a:spLocks noRot="1" noChangeAspect="1" noMove="1" noResize="1" noEditPoints="1" noAdjustHandles="1" noChangeArrowheads="1" noChangeShapeType="1" noTextEdit="1"/>
              </p:cNvSpPr>
              <p:nvPr/>
            </p:nvSpPr>
            <p:spPr>
              <a:xfrm>
                <a:off x="332996" y="3302165"/>
                <a:ext cx="889666" cy="276999"/>
              </a:xfrm>
              <a:prstGeom prst="rect">
                <a:avLst/>
              </a:prstGeom>
              <a:blipFill>
                <a:blip r:embed="rId3"/>
                <a:stretch>
                  <a:fillRect l="-6164" r="-6164" b="-6667"/>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160752A-667C-4B0E-AA47-071BC098CF35}"/>
              </a:ext>
            </a:extLst>
          </p:cNvPr>
          <p:cNvSpPr txBox="1"/>
          <p:nvPr/>
        </p:nvSpPr>
        <p:spPr>
          <a:xfrm>
            <a:off x="5069708" y="3987559"/>
            <a:ext cx="286163" cy="373228"/>
          </a:xfrm>
          <a:prstGeom prst="rect">
            <a:avLst/>
          </a:prstGeom>
          <a:noFill/>
        </p:spPr>
        <p:txBody>
          <a:bodyPr wrap="square" rtlCol="0">
            <a:spAutoFit/>
          </a:bodyPr>
          <a:lstStyle/>
          <a:p>
            <a:pPr algn="l" rtl="0"/>
            <a:r>
              <a:rPr lang="en-US" b="1" dirty="0"/>
              <a:t>A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F6E6CD9-8160-423B-ADEB-DFF73A7A8C29}"/>
                  </a:ext>
                </a:extLst>
              </p:cNvPr>
              <p:cNvSpPr txBox="1"/>
              <p:nvPr/>
            </p:nvSpPr>
            <p:spPr>
              <a:xfrm>
                <a:off x="382120" y="4212419"/>
                <a:ext cx="3286797" cy="276999"/>
              </a:xfrm>
              <a:prstGeom prst="rect">
                <a:avLst/>
              </a:prstGeom>
              <a:noFill/>
            </p:spPr>
            <p:txBody>
              <a:bodyPr wrap="none" lIns="0" tIns="0" rIns="0" bIns="0" rtlCol="0">
                <a:spAutoFit/>
              </a:bodyPr>
              <a:lstStyle/>
              <a:p>
                <a:pPr algn="l" rtl="0"/>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ea typeface="Cambria Math" panose="02040503050406030204" pitchFamily="18" charset="0"/>
                        </a:rPr>
                        <m:t>𝐡</m:t>
                      </m:r>
                      <m:r>
                        <a:rPr lang="en-US" b="1" i="0" smtClean="0">
                          <a:latin typeface="Cambria Math" panose="02040503050406030204" pitchFamily="18" charset="0"/>
                          <a:ea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𝐀</m:t>
                      </m:r>
                      <m:r>
                        <a:rPr lang="en-US" b="1" i="0" smtClean="0">
                          <a:latin typeface="Cambria Math" panose="02040503050406030204" pitchFamily="18" charset="0"/>
                          <a:ea typeface="Cambria Math" panose="02040503050406030204" pitchFamily="18" charset="0"/>
                        </a:rPr>
                        <m:t>  .   </m:t>
                      </m:r>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𝛄</m:t>
                          </m:r>
                        </m:e>
                        <m:sub>
                          <m:r>
                            <a:rPr lang="en-US" b="1" i="0" smtClean="0">
                              <a:latin typeface="Cambria Math" panose="02040503050406030204" pitchFamily="18" charset="0"/>
                              <a:ea typeface="Cambria Math" panose="02040503050406030204" pitchFamily="18" charset="0"/>
                            </a:rPr>
                            <m:t>𝐰</m:t>
                          </m:r>
                        </m:sub>
                      </m:sSub>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𝐓</m:t>
                      </m:r>
                      <m:r>
                        <a:rPr lang="en-US" b="1" i="0" smtClean="0">
                          <a:latin typeface="Cambria Math" panose="02040503050406030204" pitchFamily="18" charset="0"/>
                          <a:ea typeface="Cambria Math" panose="02040503050406030204" pitchFamily="18" charset="0"/>
                        </a:rPr>
                        <m:t>  .  </m:t>
                      </m:r>
                      <m:r>
                        <a:rPr lang="en-US" b="1" i="0" smtClean="0">
                          <a:latin typeface="Cambria Math" panose="02040503050406030204" pitchFamily="18" charset="0"/>
                          <a:ea typeface="Cambria Math" panose="02040503050406030204" pitchFamily="18" charset="0"/>
                        </a:rPr>
                        <m:t>𝐀</m:t>
                      </m:r>
                      <m:r>
                        <a:rPr lang="en-US" b="1" i="0" smtClean="0">
                          <a:latin typeface="Cambria Math" panose="02040503050406030204" pitchFamily="18" charset="0"/>
                          <a:ea typeface="Cambria Math" panose="02040503050406030204" pitchFamily="18" charset="0"/>
                        </a:rPr>
                        <m:t>   .</m:t>
                      </m:r>
                      <m:d>
                        <m:dPr>
                          <m:ctrlPr>
                            <a:rPr lang="en-US" b="1" i="1" smtClean="0">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𝛄</m:t>
                              </m:r>
                            </m:e>
                            <m:sub>
                              <m:r>
                                <a:rPr lang="en-US" b="1" i="0" smtClean="0">
                                  <a:latin typeface="Cambria Math" panose="02040503050406030204" pitchFamily="18" charset="0"/>
                                  <a:ea typeface="Cambria Math" panose="02040503050406030204" pitchFamily="18" charset="0"/>
                                </a:rPr>
                                <m:t>𝐂</m:t>
                              </m:r>
                            </m:sub>
                          </m:sSub>
                          <m:r>
                            <a:rPr lang="en-US" b="1" i="0"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𝛄</m:t>
                              </m:r>
                            </m:e>
                            <m:sub>
                              <m:r>
                                <a:rPr lang="en-US" b="1" i="0">
                                  <a:latin typeface="Cambria Math" panose="02040503050406030204" pitchFamily="18" charset="0"/>
                                  <a:ea typeface="Cambria Math" panose="02040503050406030204" pitchFamily="18" charset="0"/>
                                </a:rPr>
                                <m:t>𝐰</m:t>
                              </m:r>
                            </m:sub>
                          </m:sSub>
                        </m:e>
                      </m:d>
                    </m:oMath>
                  </m:oMathPara>
                </a14:m>
                <a:endParaRPr lang="en-US" b="1" dirty="0"/>
              </a:p>
            </p:txBody>
          </p:sp>
        </mc:Choice>
        <mc:Fallback xmlns="">
          <p:sp>
            <p:nvSpPr>
              <p:cNvPr id="15" name="TextBox 14">
                <a:extLst>
                  <a:ext uri="{FF2B5EF4-FFF2-40B4-BE49-F238E27FC236}">
                    <a16:creationId xmlns:a16="http://schemas.microsoft.com/office/drawing/2014/main" id="{4F6E6CD9-8160-423B-ADEB-DFF73A7A8C29}"/>
                  </a:ext>
                </a:extLst>
              </p:cNvPr>
              <p:cNvSpPr txBox="1">
                <a:spLocks noRot="1" noChangeAspect="1" noMove="1" noResize="1" noEditPoints="1" noAdjustHandles="1" noChangeArrowheads="1" noChangeShapeType="1" noTextEdit="1"/>
              </p:cNvSpPr>
              <p:nvPr/>
            </p:nvSpPr>
            <p:spPr>
              <a:xfrm>
                <a:off x="382120" y="4212419"/>
                <a:ext cx="3286797" cy="276999"/>
              </a:xfrm>
              <a:prstGeom prst="rect">
                <a:avLst/>
              </a:prstGeom>
              <a:blipFill>
                <a:blip r:embed="rId4"/>
                <a:stretch>
                  <a:fillRect l="-2783" b="-24444"/>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855F6B5-AD82-4312-B833-533DABE95865}"/>
              </a:ext>
            </a:extLst>
          </p:cNvPr>
          <p:cNvSpPr txBox="1"/>
          <p:nvPr/>
        </p:nvSpPr>
        <p:spPr>
          <a:xfrm>
            <a:off x="6240639" y="2747617"/>
            <a:ext cx="531028" cy="369332"/>
          </a:xfrm>
          <a:prstGeom prst="rect">
            <a:avLst/>
          </a:prstGeom>
          <a:noFill/>
        </p:spPr>
        <p:txBody>
          <a:bodyPr wrap="square" rtlCol="0">
            <a:spAutoFit/>
          </a:bodyPr>
          <a:lstStyle/>
          <a:p>
            <a:pPr algn="l" rtl="0"/>
            <a:r>
              <a:rPr lang="en-US" b="1" dirty="0"/>
              <a:t>F2 </a:t>
            </a:r>
          </a:p>
        </p:txBody>
      </p:sp>
      <p:sp>
        <p:nvSpPr>
          <p:cNvPr id="20" name="TextBox 19">
            <a:extLst>
              <a:ext uri="{FF2B5EF4-FFF2-40B4-BE49-F238E27FC236}">
                <a16:creationId xmlns:a16="http://schemas.microsoft.com/office/drawing/2014/main" id="{0F7A671A-CDAF-40E1-A99C-C3B9A409A5BD}"/>
              </a:ext>
            </a:extLst>
          </p:cNvPr>
          <p:cNvSpPr txBox="1"/>
          <p:nvPr/>
        </p:nvSpPr>
        <p:spPr>
          <a:xfrm>
            <a:off x="5646603" y="6133122"/>
            <a:ext cx="531028" cy="369332"/>
          </a:xfrm>
          <a:prstGeom prst="rect">
            <a:avLst/>
          </a:prstGeom>
          <a:noFill/>
        </p:spPr>
        <p:txBody>
          <a:bodyPr wrap="square" rtlCol="0">
            <a:spAutoFit/>
          </a:bodyPr>
          <a:lstStyle/>
          <a:p>
            <a:pPr algn="l" rtl="0"/>
            <a:r>
              <a:rPr lang="en-US" b="1" dirty="0"/>
              <a:t>F1 </a:t>
            </a:r>
          </a:p>
        </p:txBody>
      </p:sp>
      <p:sp>
        <p:nvSpPr>
          <p:cNvPr id="21" name="TextBox 20">
            <a:extLst>
              <a:ext uri="{FF2B5EF4-FFF2-40B4-BE49-F238E27FC236}">
                <a16:creationId xmlns:a16="http://schemas.microsoft.com/office/drawing/2014/main" id="{A0698763-41CE-49B1-A66C-C0B044678AE6}"/>
              </a:ext>
            </a:extLst>
          </p:cNvPr>
          <p:cNvSpPr txBox="1"/>
          <p:nvPr/>
        </p:nvSpPr>
        <p:spPr>
          <a:xfrm>
            <a:off x="7082348" y="5723131"/>
            <a:ext cx="531028" cy="369332"/>
          </a:xfrm>
          <a:prstGeom prst="rect">
            <a:avLst/>
          </a:prstGeom>
          <a:noFill/>
        </p:spPr>
        <p:txBody>
          <a:bodyPr wrap="square" rtlCol="0">
            <a:spAutoFit/>
          </a:bodyPr>
          <a:lstStyle/>
          <a:p>
            <a:pPr algn="l" rtl="0"/>
            <a:r>
              <a:rPr lang="en-US" b="1" dirty="0"/>
              <a:t>h</a:t>
            </a:r>
          </a:p>
        </p:txBody>
      </p:sp>
      <p:cxnSp>
        <p:nvCxnSpPr>
          <p:cNvPr id="22" name="Straight Connector 21">
            <a:extLst>
              <a:ext uri="{FF2B5EF4-FFF2-40B4-BE49-F238E27FC236}">
                <a16:creationId xmlns:a16="http://schemas.microsoft.com/office/drawing/2014/main" id="{98F89061-AFED-4C8C-91B4-38AFE72EC90C}"/>
              </a:ext>
            </a:extLst>
          </p:cNvPr>
          <p:cNvCxnSpPr>
            <a:cxnSpLocks/>
          </p:cNvCxnSpPr>
          <p:nvPr/>
        </p:nvCxnSpPr>
        <p:spPr>
          <a:xfrm rot="5400000">
            <a:off x="5469272" y="3472267"/>
            <a:ext cx="1371600" cy="0"/>
          </a:xfrm>
          <a:prstGeom prst="line">
            <a:avLst/>
          </a:prstGeom>
          <a:noFill/>
          <a:ln w="762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a:extLst>
              <a:ext uri="{FF2B5EF4-FFF2-40B4-BE49-F238E27FC236}">
                <a16:creationId xmlns:a16="http://schemas.microsoft.com/office/drawing/2014/main" id="{222918DC-C011-49DF-9334-7ABEEE74AD49}"/>
              </a:ext>
            </a:extLst>
          </p:cNvPr>
          <p:cNvCxnSpPr>
            <a:cxnSpLocks/>
          </p:cNvCxnSpPr>
          <p:nvPr/>
        </p:nvCxnSpPr>
        <p:spPr>
          <a:xfrm rot="16200000" flipV="1">
            <a:off x="3789068" y="5870356"/>
            <a:ext cx="548640" cy="0"/>
          </a:xfrm>
          <a:prstGeom prst="line">
            <a:avLst/>
          </a:prstGeom>
          <a:noFill/>
          <a:ln w="381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a:extLst>
              <a:ext uri="{FF2B5EF4-FFF2-40B4-BE49-F238E27FC236}">
                <a16:creationId xmlns:a16="http://schemas.microsoft.com/office/drawing/2014/main" id="{9AA960B1-CB5F-4DE4-ADE2-E0DCFB20EF6C}"/>
              </a:ext>
            </a:extLst>
          </p:cNvPr>
          <p:cNvCxnSpPr>
            <a:cxnSpLocks/>
          </p:cNvCxnSpPr>
          <p:nvPr/>
        </p:nvCxnSpPr>
        <p:spPr>
          <a:xfrm rot="16200000" flipV="1">
            <a:off x="4292228" y="5870356"/>
            <a:ext cx="548640" cy="0"/>
          </a:xfrm>
          <a:prstGeom prst="line">
            <a:avLst/>
          </a:prstGeom>
          <a:noFill/>
          <a:ln w="381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id="{F8737009-4A32-4C3C-B1BA-AE0B798265D4}"/>
              </a:ext>
            </a:extLst>
          </p:cNvPr>
          <p:cNvCxnSpPr>
            <a:cxnSpLocks/>
          </p:cNvCxnSpPr>
          <p:nvPr/>
        </p:nvCxnSpPr>
        <p:spPr>
          <a:xfrm rot="16200000" flipV="1">
            <a:off x="4795388" y="5870356"/>
            <a:ext cx="548640" cy="0"/>
          </a:xfrm>
          <a:prstGeom prst="line">
            <a:avLst/>
          </a:prstGeom>
          <a:noFill/>
          <a:ln w="381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9D4A9DF6-AAC3-4C97-960F-EB4D0840DA62}"/>
              </a:ext>
            </a:extLst>
          </p:cNvPr>
          <p:cNvCxnSpPr>
            <a:cxnSpLocks/>
          </p:cNvCxnSpPr>
          <p:nvPr/>
        </p:nvCxnSpPr>
        <p:spPr>
          <a:xfrm rot="16200000" flipV="1">
            <a:off x="5298548" y="5870356"/>
            <a:ext cx="548640" cy="0"/>
          </a:xfrm>
          <a:prstGeom prst="line">
            <a:avLst/>
          </a:prstGeom>
          <a:noFill/>
          <a:ln w="381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id="{CBAF43CF-BED9-436A-A3C4-B8B9D3DB294A}"/>
              </a:ext>
            </a:extLst>
          </p:cNvPr>
          <p:cNvCxnSpPr>
            <a:cxnSpLocks/>
          </p:cNvCxnSpPr>
          <p:nvPr/>
        </p:nvCxnSpPr>
        <p:spPr>
          <a:xfrm rot="16200000" flipV="1">
            <a:off x="5801708" y="5870356"/>
            <a:ext cx="548640" cy="0"/>
          </a:xfrm>
          <a:prstGeom prst="line">
            <a:avLst/>
          </a:prstGeom>
          <a:noFill/>
          <a:ln w="381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F550605D-308D-4469-8C5F-45EB47AEF26A}"/>
              </a:ext>
            </a:extLst>
          </p:cNvPr>
          <p:cNvCxnSpPr>
            <a:cxnSpLocks/>
          </p:cNvCxnSpPr>
          <p:nvPr/>
        </p:nvCxnSpPr>
        <p:spPr>
          <a:xfrm rot="16200000" flipV="1">
            <a:off x="6304868" y="5870356"/>
            <a:ext cx="548640" cy="0"/>
          </a:xfrm>
          <a:prstGeom prst="line">
            <a:avLst/>
          </a:prstGeom>
          <a:noFill/>
          <a:ln w="381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82174A72-CEE3-49A6-92CD-EC876303F328}"/>
              </a:ext>
            </a:extLst>
          </p:cNvPr>
          <p:cNvCxnSpPr>
            <a:cxnSpLocks/>
          </p:cNvCxnSpPr>
          <p:nvPr/>
        </p:nvCxnSpPr>
        <p:spPr>
          <a:xfrm rot="16200000" flipV="1">
            <a:off x="6808028" y="5870356"/>
            <a:ext cx="548640" cy="0"/>
          </a:xfrm>
          <a:prstGeom prst="line">
            <a:avLst/>
          </a:prstGeom>
          <a:noFill/>
          <a:ln w="381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B88FA1DF-8EA2-4573-BCA0-3C77635EE466}"/>
              </a:ext>
            </a:extLst>
          </p:cNvPr>
          <p:cNvCxnSpPr>
            <a:cxnSpLocks/>
          </p:cNvCxnSpPr>
          <p:nvPr/>
        </p:nvCxnSpPr>
        <p:spPr>
          <a:xfrm rot="16200000" flipV="1">
            <a:off x="7165702" y="5568042"/>
            <a:ext cx="548640" cy="0"/>
          </a:xfrm>
          <a:prstGeom prst="line">
            <a:avLst/>
          </a:prstGeom>
          <a:noFill/>
          <a:ln w="381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id="{910DBDA8-0D45-4C04-8550-5BB20D8024B9}"/>
              </a:ext>
            </a:extLst>
          </p:cNvPr>
          <p:cNvCxnSpPr>
            <a:cxnSpLocks/>
          </p:cNvCxnSpPr>
          <p:nvPr/>
        </p:nvCxnSpPr>
        <p:spPr>
          <a:xfrm rot="16200000" flipV="1">
            <a:off x="7476719" y="5237154"/>
            <a:ext cx="548640" cy="0"/>
          </a:xfrm>
          <a:prstGeom prst="line">
            <a:avLst/>
          </a:prstGeom>
          <a:noFill/>
          <a:ln w="381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D1EA7806-A4F0-46A5-BCD3-87653E72D784}"/>
              </a:ext>
            </a:extLst>
          </p:cNvPr>
          <p:cNvCxnSpPr>
            <a:cxnSpLocks/>
          </p:cNvCxnSpPr>
          <p:nvPr/>
        </p:nvCxnSpPr>
        <p:spPr>
          <a:xfrm rot="16200000" flipV="1">
            <a:off x="7849185" y="4884459"/>
            <a:ext cx="548640" cy="0"/>
          </a:xfrm>
          <a:prstGeom prst="line">
            <a:avLst/>
          </a:prstGeom>
          <a:noFill/>
          <a:ln w="381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50BF87A1-2200-4189-882C-6D3C9E0FAEDE}"/>
              </a:ext>
            </a:extLst>
          </p:cNvPr>
          <p:cNvCxnSpPr>
            <a:cxnSpLocks/>
          </p:cNvCxnSpPr>
          <p:nvPr/>
        </p:nvCxnSpPr>
        <p:spPr>
          <a:xfrm rot="16200000" flipV="1">
            <a:off x="8133892" y="4596111"/>
            <a:ext cx="548640" cy="0"/>
          </a:xfrm>
          <a:prstGeom prst="line">
            <a:avLst/>
          </a:prstGeom>
          <a:noFill/>
          <a:ln w="38100">
            <a:solidFill>
              <a:srgbClr val="00B0F0"/>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31" name="TextBox 30">
            <a:extLst>
              <a:ext uri="{FF2B5EF4-FFF2-40B4-BE49-F238E27FC236}">
                <a16:creationId xmlns:a16="http://schemas.microsoft.com/office/drawing/2014/main" id="{38094BB8-64D3-42A7-9319-D7B59CB13B74}"/>
              </a:ext>
            </a:extLst>
          </p:cNvPr>
          <p:cNvSpPr txBox="1"/>
          <p:nvPr/>
        </p:nvSpPr>
        <p:spPr>
          <a:xfrm>
            <a:off x="4498108" y="6588890"/>
            <a:ext cx="695555" cy="369332"/>
          </a:xfrm>
          <a:prstGeom prst="rect">
            <a:avLst/>
          </a:prstGeom>
          <a:noFill/>
        </p:spPr>
        <p:txBody>
          <a:bodyPr wrap="square" rtlCol="0">
            <a:spAutoFit/>
          </a:bodyPr>
          <a:lstStyle/>
          <a:p>
            <a:pPr algn="l" rtl="0"/>
            <a:r>
              <a:rPr lang="en-US" dirty="0"/>
              <a:t>28</a:t>
            </a:r>
          </a:p>
        </p:txBody>
      </p:sp>
    </p:spTree>
    <p:extLst>
      <p:ext uri="{BB962C8B-B14F-4D97-AF65-F5344CB8AC3E}">
        <p14:creationId xmlns:p14="http://schemas.microsoft.com/office/powerpoint/2010/main" val="428056936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F7DF33-FB12-4384-9062-070B5B2F7937}"/>
              </a:ext>
            </a:extLst>
          </p:cNvPr>
          <p:cNvSpPr/>
          <p:nvPr/>
        </p:nvSpPr>
        <p:spPr>
          <a:xfrm>
            <a:off x="168342" y="389166"/>
            <a:ext cx="2780131"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Open Channel</a:t>
            </a:r>
          </a:p>
        </p:txBody>
      </p:sp>
      <p:sp>
        <p:nvSpPr>
          <p:cNvPr id="6" name="TextBox 5">
            <a:extLst>
              <a:ext uri="{FF2B5EF4-FFF2-40B4-BE49-F238E27FC236}">
                <a16:creationId xmlns:a16="http://schemas.microsoft.com/office/drawing/2014/main" id="{DB324A0B-1A5C-4AC8-AA15-0B0B0E6E940A}"/>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sp>
        <p:nvSpPr>
          <p:cNvPr id="2" name="Rectangle 1">
            <a:extLst>
              <a:ext uri="{FF2B5EF4-FFF2-40B4-BE49-F238E27FC236}">
                <a16:creationId xmlns:a16="http://schemas.microsoft.com/office/drawing/2014/main" id="{E7EF2E51-0657-45C4-8495-F246B2511388}"/>
              </a:ext>
            </a:extLst>
          </p:cNvPr>
          <p:cNvSpPr/>
          <p:nvPr/>
        </p:nvSpPr>
        <p:spPr>
          <a:xfrm>
            <a:off x="168342" y="858296"/>
            <a:ext cx="8667260" cy="2570704"/>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An open channel is the one in which stream is not complete enclosed by solid boundaries and therefore has a free surface subjected only to atmosphere pressure. The flow in such channels is caused only by gravitational component along the slope of channel. Examples of open channel are Rivers, canals,  streams, &amp; sewerage system etc.</a:t>
            </a:r>
          </a:p>
        </p:txBody>
      </p:sp>
      <p:cxnSp>
        <p:nvCxnSpPr>
          <p:cNvPr id="7" name="Straight Connector 6">
            <a:extLst>
              <a:ext uri="{FF2B5EF4-FFF2-40B4-BE49-F238E27FC236}">
                <a16:creationId xmlns:a16="http://schemas.microsoft.com/office/drawing/2014/main" id="{27CAFFF1-7D50-4055-A22D-B4DBB317D626}"/>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Diagram 7">
            <a:extLst>
              <a:ext uri="{FF2B5EF4-FFF2-40B4-BE49-F238E27FC236}">
                <a16:creationId xmlns:a16="http://schemas.microsoft.com/office/drawing/2014/main" id="{0FBEA5E3-18AA-4A3B-B62E-979EA7B419CB}"/>
              </a:ext>
            </a:extLst>
          </p:cNvPr>
          <p:cNvGraphicFramePr/>
          <p:nvPr>
            <p:extLst>
              <p:ext uri="{D42A27DB-BD31-4B8C-83A1-F6EECF244321}">
                <p14:modId xmlns:p14="http://schemas.microsoft.com/office/powerpoint/2010/main" val="2254468354"/>
              </p:ext>
            </p:extLst>
          </p:nvPr>
        </p:nvGraphicFramePr>
        <p:xfrm>
          <a:off x="168342" y="3648269"/>
          <a:ext cx="8682922" cy="31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47390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167C01-A3C4-4735-9059-3E1B1247F489}"/>
              </a:ext>
            </a:extLst>
          </p:cNvPr>
          <p:cNvSpPr/>
          <p:nvPr/>
        </p:nvSpPr>
        <p:spPr>
          <a:xfrm>
            <a:off x="4551081" y="2354697"/>
            <a:ext cx="2341983" cy="498663"/>
          </a:xfrm>
          <a:prstGeom prst="rect">
            <a:avLst/>
          </a:prstGeom>
        </p:spPr>
        <p:txBody>
          <a:bodyPr wrap="square">
            <a:spAutoFit/>
          </a:bodyPr>
          <a:lstStyle/>
          <a:p>
            <a:pPr algn="ctr" rtl="0">
              <a:lnSpc>
                <a:spcPct val="150000"/>
              </a:lnSpc>
            </a:pPr>
            <a:r>
              <a:rPr lang="en-US" sz="2000" dirty="0">
                <a:solidFill>
                  <a:srgbClr val="000000"/>
                </a:solidFill>
                <a:latin typeface="Times New Roman" panose="02020603050405020304" pitchFamily="18" charset="0"/>
                <a:cs typeface="Times New Roman" panose="02020603050405020304" pitchFamily="18" charset="0"/>
              </a:rPr>
              <a:t>Trapezoidal channel</a:t>
            </a:r>
          </a:p>
        </p:txBody>
      </p:sp>
      <p:sp>
        <p:nvSpPr>
          <p:cNvPr id="3" name="Rectangle 2">
            <a:extLst>
              <a:ext uri="{FF2B5EF4-FFF2-40B4-BE49-F238E27FC236}">
                <a16:creationId xmlns:a16="http://schemas.microsoft.com/office/drawing/2014/main" id="{E5A699B6-9CFE-4921-8B4C-AFF0669C09BD}"/>
              </a:ext>
            </a:extLst>
          </p:cNvPr>
          <p:cNvSpPr/>
          <p:nvPr/>
        </p:nvSpPr>
        <p:spPr>
          <a:xfrm>
            <a:off x="177673" y="352169"/>
            <a:ext cx="3373039"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Shapes of channels</a:t>
            </a:r>
          </a:p>
        </p:txBody>
      </p:sp>
      <p:sp>
        <p:nvSpPr>
          <p:cNvPr id="7" name="Rectangle 6">
            <a:extLst>
              <a:ext uri="{FF2B5EF4-FFF2-40B4-BE49-F238E27FC236}">
                <a16:creationId xmlns:a16="http://schemas.microsoft.com/office/drawing/2014/main" id="{EED476C8-FDB2-4C48-B7CF-30B268B80FA5}"/>
              </a:ext>
            </a:extLst>
          </p:cNvPr>
          <p:cNvSpPr/>
          <p:nvPr/>
        </p:nvSpPr>
        <p:spPr>
          <a:xfrm>
            <a:off x="-1816" y="2359702"/>
            <a:ext cx="1883850" cy="498663"/>
          </a:xfrm>
          <a:prstGeom prst="rect">
            <a:avLst/>
          </a:prstGeom>
        </p:spPr>
        <p:txBody>
          <a:bodyPr wrap="none">
            <a:spAutoFit/>
          </a:bodyPr>
          <a:lstStyle/>
          <a:p>
            <a:pPr algn="ctr" rtl="0">
              <a:lnSpc>
                <a:spcPct val="150000"/>
              </a:lnSpc>
            </a:pPr>
            <a:r>
              <a:rPr lang="en-US" sz="2000" dirty="0">
                <a:solidFill>
                  <a:srgbClr val="000000"/>
                </a:solidFill>
                <a:latin typeface="Times New Roman" panose="02020603050405020304" pitchFamily="18" charset="0"/>
                <a:cs typeface="Times New Roman" panose="02020603050405020304" pitchFamily="18" charset="0"/>
              </a:rPr>
              <a:t>Circular channel</a:t>
            </a:r>
          </a:p>
        </p:txBody>
      </p:sp>
      <p:sp>
        <p:nvSpPr>
          <p:cNvPr id="8" name="Rectangle 7">
            <a:extLst>
              <a:ext uri="{FF2B5EF4-FFF2-40B4-BE49-F238E27FC236}">
                <a16:creationId xmlns:a16="http://schemas.microsoft.com/office/drawing/2014/main" id="{8F56669A-52A4-4C53-B966-480457E773EB}"/>
              </a:ext>
            </a:extLst>
          </p:cNvPr>
          <p:cNvSpPr/>
          <p:nvPr/>
        </p:nvSpPr>
        <p:spPr>
          <a:xfrm>
            <a:off x="7014560" y="2354697"/>
            <a:ext cx="2180983" cy="498663"/>
          </a:xfrm>
          <a:prstGeom prst="rect">
            <a:avLst/>
          </a:prstGeom>
        </p:spPr>
        <p:txBody>
          <a:bodyPr wrap="none">
            <a:spAutoFit/>
          </a:bodyPr>
          <a:lstStyle/>
          <a:p>
            <a:pPr algn="ctr" rtl="0">
              <a:lnSpc>
                <a:spcPct val="150000"/>
              </a:lnSpc>
            </a:pPr>
            <a:r>
              <a:rPr lang="en-US" sz="2000" dirty="0">
                <a:solidFill>
                  <a:srgbClr val="000000"/>
                </a:solidFill>
                <a:latin typeface="Times New Roman" panose="02020603050405020304" pitchFamily="18" charset="0"/>
                <a:cs typeface="Times New Roman" panose="02020603050405020304" pitchFamily="18" charset="0"/>
              </a:rPr>
              <a:t>Triangular channel </a:t>
            </a:r>
          </a:p>
        </p:txBody>
      </p:sp>
      <p:sp>
        <p:nvSpPr>
          <p:cNvPr id="9" name="Rectangle 8">
            <a:extLst>
              <a:ext uri="{FF2B5EF4-FFF2-40B4-BE49-F238E27FC236}">
                <a16:creationId xmlns:a16="http://schemas.microsoft.com/office/drawing/2014/main" id="{39B1D527-1134-4CE7-8EC1-C40CA26BDCC6}"/>
              </a:ext>
            </a:extLst>
          </p:cNvPr>
          <p:cNvSpPr/>
          <p:nvPr/>
        </p:nvSpPr>
        <p:spPr>
          <a:xfrm>
            <a:off x="2188028" y="2354697"/>
            <a:ext cx="2347117" cy="498663"/>
          </a:xfrm>
          <a:prstGeom prst="rect">
            <a:avLst/>
          </a:prstGeom>
        </p:spPr>
        <p:txBody>
          <a:bodyPr wrap="none">
            <a:spAutoFit/>
          </a:bodyPr>
          <a:lstStyle/>
          <a:p>
            <a:pPr algn="ctr" rtl="0">
              <a:lnSpc>
                <a:spcPct val="150000"/>
              </a:lnSpc>
            </a:pPr>
            <a:r>
              <a:rPr lang="en-US" sz="2000" dirty="0">
                <a:solidFill>
                  <a:srgbClr val="000000"/>
                </a:solidFill>
                <a:latin typeface="Times New Roman" panose="02020603050405020304" pitchFamily="18" charset="0"/>
                <a:cs typeface="Times New Roman" panose="02020603050405020304" pitchFamily="18" charset="0"/>
              </a:rPr>
              <a:t>Rectangular channel </a:t>
            </a:r>
          </a:p>
        </p:txBody>
      </p:sp>
      <p:sp>
        <p:nvSpPr>
          <p:cNvPr id="11" name="TextBox 10">
            <a:extLst>
              <a:ext uri="{FF2B5EF4-FFF2-40B4-BE49-F238E27FC236}">
                <a16:creationId xmlns:a16="http://schemas.microsoft.com/office/drawing/2014/main" id="{DD650490-304B-434A-9E7F-007A2AD151A9}"/>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13" name="Straight Connector 12">
            <a:extLst>
              <a:ext uri="{FF2B5EF4-FFF2-40B4-BE49-F238E27FC236}">
                <a16:creationId xmlns:a16="http://schemas.microsoft.com/office/drawing/2014/main" id="{7434748C-31D7-4CB1-B715-06B617B5B8BB}"/>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BCF803B-7F37-453D-AE55-7236481A2FE5}"/>
              </a:ext>
            </a:extLst>
          </p:cNvPr>
          <p:cNvPicPr>
            <a:picLocks noChangeAspect="1"/>
          </p:cNvPicPr>
          <p:nvPr/>
        </p:nvPicPr>
        <p:blipFill>
          <a:blip r:embed="rId2"/>
          <a:stretch>
            <a:fillRect/>
          </a:stretch>
        </p:blipFill>
        <p:spPr>
          <a:xfrm>
            <a:off x="123978" y="1157304"/>
            <a:ext cx="8896044" cy="1255788"/>
          </a:xfrm>
          <a:prstGeom prst="rect">
            <a:avLst/>
          </a:prstGeom>
        </p:spPr>
      </p:pic>
      <p:sp>
        <p:nvSpPr>
          <p:cNvPr id="14" name="Rectangle 13">
            <a:extLst>
              <a:ext uri="{FF2B5EF4-FFF2-40B4-BE49-F238E27FC236}">
                <a16:creationId xmlns:a16="http://schemas.microsoft.com/office/drawing/2014/main" id="{8B384EE4-478E-4823-9B41-43FC83E79D65}"/>
              </a:ext>
            </a:extLst>
          </p:cNvPr>
          <p:cNvSpPr/>
          <p:nvPr/>
        </p:nvSpPr>
        <p:spPr>
          <a:xfrm>
            <a:off x="191473" y="3121319"/>
            <a:ext cx="3993111"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Open Channel Design</a:t>
            </a:r>
          </a:p>
        </p:txBody>
      </p:sp>
      <p:sp>
        <p:nvSpPr>
          <p:cNvPr id="15" name="Rectangle 14">
            <a:extLst>
              <a:ext uri="{FF2B5EF4-FFF2-40B4-BE49-F238E27FC236}">
                <a16:creationId xmlns:a16="http://schemas.microsoft.com/office/drawing/2014/main" id="{D552CCCA-7056-4074-93BC-29CCDB591AE2}"/>
              </a:ext>
            </a:extLst>
          </p:cNvPr>
          <p:cNvSpPr/>
          <p:nvPr/>
        </p:nvSpPr>
        <p:spPr>
          <a:xfrm>
            <a:off x="123978" y="3708483"/>
            <a:ext cx="8761054" cy="1047210"/>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It is the process to obtain a shape, slope and geometry of channel/canal which should not have objectionable silting and scouring.</a:t>
            </a:r>
          </a:p>
        </p:txBody>
      </p:sp>
      <p:pic>
        <p:nvPicPr>
          <p:cNvPr id="5" name="Picture 4">
            <a:extLst>
              <a:ext uri="{FF2B5EF4-FFF2-40B4-BE49-F238E27FC236}">
                <a16:creationId xmlns:a16="http://schemas.microsoft.com/office/drawing/2014/main" id="{79FFC902-2B09-427F-9C55-B7CFB3E23EC5}"/>
              </a:ext>
            </a:extLst>
          </p:cNvPr>
          <p:cNvPicPr>
            <a:picLocks noChangeAspect="1"/>
          </p:cNvPicPr>
          <p:nvPr/>
        </p:nvPicPr>
        <p:blipFill>
          <a:blip r:embed="rId3"/>
          <a:stretch>
            <a:fillRect/>
          </a:stretch>
        </p:blipFill>
        <p:spPr>
          <a:xfrm>
            <a:off x="496639" y="4751925"/>
            <a:ext cx="8258175" cy="2085975"/>
          </a:xfrm>
          <a:prstGeom prst="rect">
            <a:avLst/>
          </a:prstGeom>
        </p:spPr>
      </p:pic>
    </p:spTree>
    <p:extLst>
      <p:ext uri="{BB962C8B-B14F-4D97-AF65-F5344CB8AC3E}">
        <p14:creationId xmlns:p14="http://schemas.microsoft.com/office/powerpoint/2010/main" val="368523254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397394-59E7-41E2-9A0E-78FAC3B0E613}"/>
              </a:ext>
            </a:extLst>
          </p:cNvPr>
          <p:cNvSpPr/>
          <p:nvPr/>
        </p:nvSpPr>
        <p:spPr>
          <a:xfrm>
            <a:off x="168342" y="-4751"/>
            <a:ext cx="8835699" cy="3078535"/>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For example for a trapezoidal channel, it consists of determining; </a:t>
            </a:r>
          </a:p>
          <a:p>
            <a:pPr marL="457200" indent="-457200" algn="just" rtl="0">
              <a:lnSpc>
                <a:spcPct val="150000"/>
              </a:lnSpc>
              <a:buFont typeface="+mj-lt"/>
              <a:buAutoNum type="arabicParenR"/>
            </a:pPr>
            <a:r>
              <a:rPr lang="en-US" sz="2200" dirty="0">
                <a:solidFill>
                  <a:srgbClr val="000000"/>
                </a:solidFill>
                <a:latin typeface="Times New Roman" panose="02020603050405020304" pitchFamily="18" charset="0"/>
                <a:cs typeface="Times New Roman" panose="02020603050405020304" pitchFamily="18" charset="0"/>
              </a:rPr>
              <a:t>depth, </a:t>
            </a:r>
          </a:p>
          <a:p>
            <a:pPr marL="457200" indent="-457200" algn="just" rtl="0">
              <a:lnSpc>
                <a:spcPct val="150000"/>
              </a:lnSpc>
              <a:buFont typeface="+mj-lt"/>
              <a:buAutoNum type="arabicParenR"/>
            </a:pPr>
            <a:r>
              <a:rPr lang="en-US" sz="2200" dirty="0">
                <a:solidFill>
                  <a:srgbClr val="000000"/>
                </a:solidFill>
                <a:latin typeface="Times New Roman" panose="02020603050405020304" pitchFamily="18" charset="0"/>
                <a:cs typeface="Times New Roman" panose="02020603050405020304" pitchFamily="18" charset="0"/>
              </a:rPr>
              <a:t>bed width, </a:t>
            </a:r>
          </a:p>
          <a:p>
            <a:pPr marL="457200" indent="-457200" algn="just" rtl="0">
              <a:lnSpc>
                <a:spcPct val="150000"/>
              </a:lnSpc>
              <a:buFont typeface="+mj-lt"/>
              <a:buAutoNum type="arabicParenR"/>
            </a:pPr>
            <a:r>
              <a:rPr lang="en-US" sz="2200" dirty="0">
                <a:solidFill>
                  <a:srgbClr val="000000"/>
                </a:solidFill>
                <a:latin typeface="Times New Roman" panose="02020603050405020304" pitchFamily="18" charset="0"/>
                <a:cs typeface="Times New Roman" panose="02020603050405020304" pitchFamily="18" charset="0"/>
              </a:rPr>
              <a:t>side slope and </a:t>
            </a:r>
          </a:p>
          <a:p>
            <a:pPr marL="457200" indent="-457200" algn="just" rtl="0">
              <a:lnSpc>
                <a:spcPct val="150000"/>
              </a:lnSpc>
              <a:buFont typeface="+mj-lt"/>
              <a:buAutoNum type="arabicParenR"/>
            </a:pPr>
            <a:r>
              <a:rPr lang="en-US" sz="2200" dirty="0">
                <a:solidFill>
                  <a:srgbClr val="000000"/>
                </a:solidFill>
                <a:latin typeface="Times New Roman" panose="02020603050405020304" pitchFamily="18" charset="0"/>
                <a:cs typeface="Times New Roman" panose="02020603050405020304" pitchFamily="18" charset="0"/>
              </a:rPr>
              <a:t>longitudinal slope of the channel so as to produce a non-silting and non-scouring velocity for the given discharge and sediment load.</a:t>
            </a:r>
          </a:p>
        </p:txBody>
      </p:sp>
      <p:sp>
        <p:nvSpPr>
          <p:cNvPr id="6" name="TextBox 5">
            <a:extLst>
              <a:ext uri="{FF2B5EF4-FFF2-40B4-BE49-F238E27FC236}">
                <a16:creationId xmlns:a16="http://schemas.microsoft.com/office/drawing/2014/main" id="{C6023DF8-F3C6-4D53-A7CE-00DAF35DFBB8}"/>
              </a:ext>
            </a:extLst>
          </p:cNvPr>
          <p:cNvSpPr txBox="1"/>
          <p:nvPr/>
        </p:nvSpPr>
        <p:spPr>
          <a:xfrm>
            <a:off x="4498109" y="6588890"/>
            <a:ext cx="397164" cy="369332"/>
          </a:xfrm>
          <a:prstGeom prst="rect">
            <a:avLst/>
          </a:prstGeom>
          <a:noFill/>
        </p:spPr>
        <p:txBody>
          <a:bodyPr wrap="square" rtlCol="0">
            <a:spAutoFit/>
          </a:bodyPr>
          <a:lstStyle/>
          <a:p>
            <a:pPr algn="l" rtl="0"/>
            <a:r>
              <a:rPr lang="en-US" dirty="0"/>
              <a:t>4</a:t>
            </a:r>
          </a:p>
        </p:txBody>
      </p:sp>
      <p:sp>
        <p:nvSpPr>
          <p:cNvPr id="4" name="Rectangle 3">
            <a:extLst>
              <a:ext uri="{FF2B5EF4-FFF2-40B4-BE49-F238E27FC236}">
                <a16:creationId xmlns:a16="http://schemas.microsoft.com/office/drawing/2014/main" id="{3BC7F336-7A84-4A96-A03F-57FFCFBC7891}"/>
              </a:ext>
            </a:extLst>
          </p:cNvPr>
          <p:cNvSpPr/>
          <p:nvPr/>
        </p:nvSpPr>
        <p:spPr>
          <a:xfrm>
            <a:off x="174082" y="5104273"/>
            <a:ext cx="5479399" cy="1555041"/>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where: Q : discharge in m</a:t>
            </a:r>
            <a:r>
              <a:rPr lang="en-US" sz="2200" baseline="30000" dirty="0">
                <a:solidFill>
                  <a:srgbClr val="000000"/>
                </a:solidFill>
                <a:latin typeface="Times New Roman" panose="02020603050405020304" pitchFamily="18" charset="0"/>
                <a:cs typeface="Times New Roman" panose="02020603050405020304" pitchFamily="18" charset="0"/>
              </a:rPr>
              <a:t>3</a:t>
            </a:r>
            <a:r>
              <a:rPr lang="en-US" sz="2200" dirty="0">
                <a:solidFill>
                  <a:srgbClr val="000000"/>
                </a:solidFill>
                <a:latin typeface="Times New Roman" panose="02020603050405020304" pitchFamily="18" charset="0"/>
                <a:cs typeface="Times New Roman" panose="02020603050405020304" pitchFamily="18" charset="0"/>
              </a:rPr>
              <a:t>/sec, </a:t>
            </a:r>
          </a:p>
          <a:p>
            <a:pPr lvl="1"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      A : wetted cross-sectional area in m</a:t>
            </a:r>
            <a:r>
              <a:rPr lang="en-US" sz="2200" baseline="30000" dirty="0">
                <a:solidFill>
                  <a:srgbClr val="000000"/>
                </a:solidFill>
                <a:latin typeface="Times New Roman" panose="02020603050405020304" pitchFamily="18" charset="0"/>
                <a:cs typeface="Times New Roman" panose="02020603050405020304" pitchFamily="18" charset="0"/>
              </a:rPr>
              <a:t>2</a:t>
            </a:r>
            <a:endParaRPr lang="en-US" sz="2200" dirty="0">
              <a:solidFill>
                <a:srgbClr val="000000"/>
              </a:solidFill>
              <a:latin typeface="Times New Roman" panose="02020603050405020304" pitchFamily="18" charset="0"/>
              <a:cs typeface="Times New Roman" panose="02020603050405020304" pitchFamily="18" charset="0"/>
            </a:endParaRPr>
          </a:p>
          <a:p>
            <a:pPr lvl="1"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      R : hydraulic radius in m, R = A / P</a:t>
            </a:r>
          </a:p>
        </p:txBody>
      </p:sp>
      <p:sp>
        <p:nvSpPr>
          <p:cNvPr id="5" name="Rectangle 4">
            <a:extLst>
              <a:ext uri="{FF2B5EF4-FFF2-40B4-BE49-F238E27FC236}">
                <a16:creationId xmlns:a16="http://schemas.microsoft.com/office/drawing/2014/main" id="{8E19B2AE-C02A-4FBD-8C1C-A5DBEAA46812}"/>
              </a:ext>
            </a:extLst>
          </p:cNvPr>
          <p:cNvSpPr/>
          <p:nvPr/>
        </p:nvSpPr>
        <p:spPr>
          <a:xfrm>
            <a:off x="168342" y="3309563"/>
            <a:ext cx="3075907"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Manning formula</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060D1DD-868E-4661-BFEE-CF95510782E2}"/>
                  </a:ext>
                </a:extLst>
              </p:cNvPr>
              <p:cNvSpPr txBox="1"/>
              <p:nvPr/>
            </p:nvSpPr>
            <p:spPr>
              <a:xfrm>
                <a:off x="168343" y="4070415"/>
                <a:ext cx="3107238" cy="1005840"/>
              </a:xfrm>
              <a:prstGeom prst="rect">
                <a:avLst/>
              </a:prstGeom>
              <a:noFill/>
              <a:ln>
                <a:solidFill>
                  <a:srgbClr val="000000"/>
                </a:solidFill>
              </a:ln>
            </p:spPr>
            <p:txBody>
              <a:bodyPr wrap="none" lIns="0" tIns="0" rIns="0" bIns="0" rtlCol="0" anchor="ctr">
                <a:noAutofit/>
              </a:bodyPr>
              <a:lstStyle/>
              <a:p>
                <a:pPr algn="l" rtl="0"/>
                <a14:m>
                  <m:oMathPara xmlns:m="http://schemas.openxmlformats.org/officeDocument/2006/math">
                    <m:oMathParaPr>
                      <m:jc m:val="centerGroup"/>
                    </m:oMathParaPr>
                    <m:oMath xmlns:m="http://schemas.openxmlformats.org/officeDocument/2006/math">
                      <m:r>
                        <a:rPr lang="en-US" sz="2200" b="1" i="0" smtClean="0">
                          <a:latin typeface="Cambria Math" panose="02040503050406030204" pitchFamily="18" charset="0"/>
                        </a:rPr>
                        <m:t>𝐐</m:t>
                      </m:r>
                      <m:r>
                        <a:rPr lang="en-US" sz="2200" b="1" i="0" smtClean="0">
                          <a:latin typeface="Cambria Math" panose="02040503050406030204" pitchFamily="18" charset="0"/>
                        </a:rPr>
                        <m:t>=</m:t>
                      </m:r>
                      <m:f>
                        <m:fPr>
                          <m:ctrlPr>
                            <a:rPr lang="en-US" sz="2200" b="1" i="1" smtClean="0">
                              <a:latin typeface="Cambria Math" panose="02040503050406030204" pitchFamily="18" charset="0"/>
                            </a:rPr>
                          </m:ctrlPr>
                        </m:fPr>
                        <m:num>
                          <m:r>
                            <a:rPr lang="en-US" sz="2200" b="1" i="0" smtClean="0">
                              <a:latin typeface="Cambria Math" panose="02040503050406030204" pitchFamily="18" charset="0"/>
                            </a:rPr>
                            <m:t>𝟏</m:t>
                          </m:r>
                        </m:num>
                        <m:den>
                          <m:r>
                            <a:rPr lang="en-US" sz="2200" b="1" i="0" smtClean="0">
                              <a:latin typeface="Cambria Math" panose="02040503050406030204" pitchFamily="18" charset="0"/>
                            </a:rPr>
                            <m:t>𝐧</m:t>
                          </m:r>
                        </m:den>
                      </m:f>
                      <m:r>
                        <a:rPr lang="en-US" sz="2200" b="1" i="0" smtClean="0">
                          <a:latin typeface="Cambria Math" panose="02040503050406030204" pitchFamily="18" charset="0"/>
                        </a:rPr>
                        <m:t> </m:t>
                      </m:r>
                      <m:r>
                        <a:rPr lang="en-US" sz="2200" b="1" i="0" smtClean="0">
                          <a:latin typeface="Cambria Math" panose="02040503050406030204" pitchFamily="18" charset="0"/>
                        </a:rPr>
                        <m:t>𝐀</m:t>
                      </m:r>
                      <m:r>
                        <a:rPr lang="en-US" sz="2200" b="1" i="0" smtClean="0">
                          <a:latin typeface="Cambria Math" panose="02040503050406030204" pitchFamily="18" charset="0"/>
                        </a:rPr>
                        <m:t> </m:t>
                      </m:r>
                      <m:sSup>
                        <m:sSupPr>
                          <m:ctrlPr>
                            <a:rPr lang="en-US" sz="2200" b="1" i="1" smtClean="0">
                              <a:latin typeface="Cambria Math" panose="02040503050406030204" pitchFamily="18" charset="0"/>
                            </a:rPr>
                          </m:ctrlPr>
                        </m:sSupPr>
                        <m:e>
                          <m:r>
                            <a:rPr lang="en-US" sz="2200" b="1" i="0" smtClean="0">
                              <a:latin typeface="Cambria Math" panose="02040503050406030204" pitchFamily="18" charset="0"/>
                            </a:rPr>
                            <m:t>𝐑</m:t>
                          </m:r>
                        </m:e>
                        <m:sup>
                          <m:d>
                            <m:dPr>
                              <m:ctrlPr>
                                <a:rPr lang="en-US" sz="2200" b="1" i="1" smtClean="0">
                                  <a:latin typeface="Cambria Math" panose="02040503050406030204" pitchFamily="18" charset="0"/>
                                </a:rPr>
                              </m:ctrlPr>
                            </m:dPr>
                            <m:e>
                              <m:f>
                                <m:fPr>
                                  <m:type m:val="lin"/>
                                  <m:ctrlPr>
                                    <a:rPr lang="en-US" sz="2200" b="1" i="1" smtClean="0">
                                      <a:latin typeface="Cambria Math" panose="02040503050406030204" pitchFamily="18" charset="0"/>
                                    </a:rPr>
                                  </m:ctrlPr>
                                </m:fPr>
                                <m:num>
                                  <m:r>
                                    <a:rPr lang="en-US" sz="2200" b="1" i="1" smtClean="0">
                                      <a:latin typeface="Cambria Math" panose="02040503050406030204" pitchFamily="18" charset="0"/>
                                    </a:rPr>
                                    <m:t>𝟐</m:t>
                                  </m:r>
                                </m:num>
                                <m:den>
                                  <m:r>
                                    <a:rPr lang="en-US" sz="2200" b="1" i="1" smtClean="0">
                                      <a:latin typeface="Cambria Math" panose="02040503050406030204" pitchFamily="18" charset="0"/>
                                    </a:rPr>
                                    <m:t>𝟑</m:t>
                                  </m:r>
                                </m:den>
                              </m:f>
                            </m:e>
                          </m:d>
                        </m:sup>
                      </m:sSup>
                      <m:r>
                        <a:rPr lang="en-US" sz="2200" b="1" i="0" smtClean="0">
                          <a:latin typeface="Cambria Math" panose="02040503050406030204" pitchFamily="18" charset="0"/>
                        </a:rPr>
                        <m:t>  </m:t>
                      </m:r>
                      <m:sSup>
                        <m:sSupPr>
                          <m:ctrlPr>
                            <a:rPr lang="en-US" sz="2200" b="1" i="1" smtClean="0">
                              <a:latin typeface="Cambria Math" panose="02040503050406030204" pitchFamily="18" charset="0"/>
                            </a:rPr>
                          </m:ctrlPr>
                        </m:sSupPr>
                        <m:e>
                          <m:r>
                            <a:rPr lang="en-US" sz="2200" b="1" i="0" smtClean="0">
                              <a:latin typeface="Cambria Math" panose="02040503050406030204" pitchFamily="18" charset="0"/>
                            </a:rPr>
                            <m:t>𝐒</m:t>
                          </m:r>
                        </m:e>
                        <m:sup>
                          <m:d>
                            <m:dPr>
                              <m:ctrlPr>
                                <a:rPr lang="en-US" sz="2200" b="1" i="1">
                                  <a:latin typeface="Cambria Math" panose="02040503050406030204" pitchFamily="18" charset="0"/>
                                </a:rPr>
                              </m:ctrlPr>
                            </m:dPr>
                            <m:e>
                              <m:f>
                                <m:fPr>
                                  <m:type m:val="lin"/>
                                  <m:ctrlPr>
                                    <a:rPr lang="en-US" sz="2200" b="1" i="1" smtClean="0">
                                      <a:latin typeface="Cambria Math" panose="02040503050406030204" pitchFamily="18" charset="0"/>
                                    </a:rPr>
                                  </m:ctrlPr>
                                </m:fPr>
                                <m:num>
                                  <m:r>
                                    <a:rPr lang="en-US" sz="2200" b="1" i="1" smtClean="0">
                                      <a:latin typeface="Cambria Math" panose="02040503050406030204" pitchFamily="18" charset="0"/>
                                    </a:rPr>
                                    <m:t>𝟏</m:t>
                                  </m:r>
                                </m:num>
                                <m:den>
                                  <m:r>
                                    <a:rPr lang="en-US" sz="2200" b="1" i="1" smtClean="0">
                                      <a:latin typeface="Cambria Math" panose="02040503050406030204" pitchFamily="18" charset="0"/>
                                    </a:rPr>
                                    <m:t>𝟐</m:t>
                                  </m:r>
                                </m:den>
                              </m:f>
                            </m:e>
                          </m:d>
                        </m:sup>
                      </m:sSup>
                    </m:oMath>
                  </m:oMathPara>
                </a14:m>
                <a:endParaRPr lang="en-US" sz="2200" b="1" dirty="0"/>
              </a:p>
            </p:txBody>
          </p:sp>
        </mc:Choice>
        <mc:Fallback xmlns="">
          <p:sp>
            <p:nvSpPr>
              <p:cNvPr id="7" name="TextBox 6">
                <a:extLst>
                  <a:ext uri="{FF2B5EF4-FFF2-40B4-BE49-F238E27FC236}">
                    <a16:creationId xmlns:a16="http://schemas.microsoft.com/office/drawing/2014/main" id="{C060D1DD-868E-4661-BFEE-CF95510782E2}"/>
                  </a:ext>
                </a:extLst>
              </p:cNvPr>
              <p:cNvSpPr txBox="1">
                <a:spLocks noRot="1" noChangeAspect="1" noMove="1" noResize="1" noEditPoints="1" noAdjustHandles="1" noChangeArrowheads="1" noChangeShapeType="1" noTextEdit="1"/>
              </p:cNvSpPr>
              <p:nvPr/>
            </p:nvSpPr>
            <p:spPr>
              <a:xfrm>
                <a:off x="168343" y="4070415"/>
                <a:ext cx="3107238" cy="1005840"/>
              </a:xfrm>
              <a:prstGeom prst="rect">
                <a:avLst/>
              </a:prstGeom>
              <a:blipFill>
                <a:blip r:embed="rId2"/>
                <a:stretch>
                  <a:fillRect/>
                </a:stretch>
              </a:blipFill>
              <a:ln>
                <a:solidFill>
                  <a:srgbClr val="00000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F686030C-8BE5-4A72-8BA1-0626755F8A58}"/>
              </a:ext>
            </a:extLst>
          </p:cNvPr>
          <p:cNvGrpSpPr>
            <a:grpSpLocks noChangeAspect="1"/>
          </p:cNvGrpSpPr>
          <p:nvPr/>
        </p:nvGrpSpPr>
        <p:grpSpPr>
          <a:xfrm>
            <a:off x="3714728" y="3854155"/>
            <a:ext cx="5204718" cy="2210829"/>
            <a:chOff x="2395783" y="1445847"/>
            <a:chExt cx="6505897" cy="2763536"/>
          </a:xfrm>
        </p:grpSpPr>
        <p:sp>
          <p:nvSpPr>
            <p:cNvPr id="10" name="Trapezoid 9">
              <a:extLst>
                <a:ext uri="{FF2B5EF4-FFF2-40B4-BE49-F238E27FC236}">
                  <a16:creationId xmlns:a16="http://schemas.microsoft.com/office/drawing/2014/main" id="{2A17A1F5-1252-430C-9518-35F7D912A910}"/>
                </a:ext>
              </a:extLst>
            </p:cNvPr>
            <p:cNvSpPr/>
            <p:nvPr/>
          </p:nvSpPr>
          <p:spPr>
            <a:xfrm flipV="1">
              <a:off x="2865142" y="1562351"/>
              <a:ext cx="5565198" cy="2043029"/>
            </a:xfrm>
            <a:prstGeom prst="trapezoid">
              <a:avLst>
                <a:gd name="adj" fmla="val 59710"/>
              </a:avLst>
            </a:prstGeom>
            <a:solidFill>
              <a:schemeClr val="accent1">
                <a:lumMod val="40000"/>
                <a:lumOff val="60000"/>
              </a:schemeClr>
            </a:solidFill>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11" name="Trapezoid 10">
              <a:extLst>
                <a:ext uri="{FF2B5EF4-FFF2-40B4-BE49-F238E27FC236}">
                  <a16:creationId xmlns:a16="http://schemas.microsoft.com/office/drawing/2014/main" id="{4673F690-F9BA-492B-865F-AC3AFCE1A2F2}"/>
                </a:ext>
              </a:extLst>
            </p:cNvPr>
            <p:cNvSpPr/>
            <p:nvPr/>
          </p:nvSpPr>
          <p:spPr>
            <a:xfrm flipV="1">
              <a:off x="2838842" y="1445847"/>
              <a:ext cx="5626454" cy="398431"/>
            </a:xfrm>
            <a:prstGeom prst="trapezoid">
              <a:avLst>
                <a:gd name="adj" fmla="val 608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2" name="Freeform: Shape 11">
              <a:extLst>
                <a:ext uri="{FF2B5EF4-FFF2-40B4-BE49-F238E27FC236}">
                  <a16:creationId xmlns:a16="http://schemas.microsoft.com/office/drawing/2014/main" id="{32430827-2D36-4365-A82A-3C984444B3C4}"/>
                </a:ext>
              </a:extLst>
            </p:cNvPr>
            <p:cNvSpPr/>
            <p:nvPr/>
          </p:nvSpPr>
          <p:spPr>
            <a:xfrm>
              <a:off x="2865142" y="2003319"/>
              <a:ext cx="5565198" cy="1824209"/>
            </a:xfrm>
            <a:custGeom>
              <a:avLst/>
              <a:gdLst>
                <a:gd name="connsiteX0" fmla="*/ 0 w 3526971"/>
                <a:gd name="connsiteY0" fmla="*/ 0 h 1232677"/>
                <a:gd name="connsiteX1" fmla="*/ 709126 w 3526971"/>
                <a:gd name="connsiteY1" fmla="*/ 1147665 h 1232677"/>
                <a:gd name="connsiteX2" fmla="*/ 709126 w 3526971"/>
                <a:gd name="connsiteY2" fmla="*/ 1147665 h 1232677"/>
                <a:gd name="connsiteX3" fmla="*/ 2808514 w 3526971"/>
                <a:gd name="connsiteY3" fmla="*/ 1147665 h 1232677"/>
                <a:gd name="connsiteX4" fmla="*/ 3526971 w 3526971"/>
                <a:gd name="connsiteY4" fmla="*/ 0 h 1232677"/>
                <a:gd name="connsiteX0" fmla="*/ 0 w 3526971"/>
                <a:gd name="connsiteY0" fmla="*/ 0 h 1232677"/>
                <a:gd name="connsiteX1" fmla="*/ 709126 w 3526971"/>
                <a:gd name="connsiteY1" fmla="*/ 1147665 h 1232677"/>
                <a:gd name="connsiteX2" fmla="*/ 709126 w 3526971"/>
                <a:gd name="connsiteY2" fmla="*/ 1147665 h 1232677"/>
                <a:gd name="connsiteX3" fmla="*/ 2808514 w 3526971"/>
                <a:gd name="connsiteY3" fmla="*/ 1147665 h 1232677"/>
                <a:gd name="connsiteX4" fmla="*/ 3526971 w 3526971"/>
                <a:gd name="connsiteY4" fmla="*/ 0 h 1232677"/>
                <a:gd name="connsiteX0" fmla="*/ 0 w 3526971"/>
                <a:gd name="connsiteY0" fmla="*/ 0 h 1147665"/>
                <a:gd name="connsiteX1" fmla="*/ 709126 w 3526971"/>
                <a:gd name="connsiteY1" fmla="*/ 1147665 h 1147665"/>
                <a:gd name="connsiteX2" fmla="*/ 709126 w 3526971"/>
                <a:gd name="connsiteY2" fmla="*/ 1147665 h 1147665"/>
                <a:gd name="connsiteX3" fmla="*/ 2808514 w 3526971"/>
                <a:gd name="connsiteY3" fmla="*/ 1147665 h 1147665"/>
                <a:gd name="connsiteX4" fmla="*/ 3526971 w 3526971"/>
                <a:gd name="connsiteY4" fmla="*/ 0 h 1147665"/>
                <a:gd name="connsiteX0" fmla="*/ 0 w 3526971"/>
                <a:gd name="connsiteY0" fmla="*/ 0 h 1147665"/>
                <a:gd name="connsiteX1" fmla="*/ 709126 w 3526971"/>
                <a:gd name="connsiteY1" fmla="*/ 1147665 h 1147665"/>
                <a:gd name="connsiteX2" fmla="*/ 709126 w 3526971"/>
                <a:gd name="connsiteY2" fmla="*/ 1147665 h 1147665"/>
                <a:gd name="connsiteX3" fmla="*/ 2808514 w 3526971"/>
                <a:gd name="connsiteY3" fmla="*/ 1147665 h 1147665"/>
                <a:gd name="connsiteX4" fmla="*/ 3526971 w 3526971"/>
                <a:gd name="connsiteY4" fmla="*/ 0 h 1147665"/>
                <a:gd name="connsiteX0" fmla="*/ 0 w 3526971"/>
                <a:gd name="connsiteY0" fmla="*/ 0 h 1147665"/>
                <a:gd name="connsiteX1" fmla="*/ 709126 w 3526971"/>
                <a:gd name="connsiteY1" fmla="*/ 1147665 h 1147665"/>
                <a:gd name="connsiteX2" fmla="*/ 709126 w 3526971"/>
                <a:gd name="connsiteY2" fmla="*/ 1147665 h 1147665"/>
                <a:gd name="connsiteX3" fmla="*/ 2808514 w 3526971"/>
                <a:gd name="connsiteY3" fmla="*/ 1147665 h 1147665"/>
                <a:gd name="connsiteX4" fmla="*/ 3526971 w 3526971"/>
                <a:gd name="connsiteY4" fmla="*/ 0 h 1147665"/>
                <a:gd name="connsiteX0" fmla="*/ 0 w 3526971"/>
                <a:gd name="connsiteY0" fmla="*/ 0 h 1232677"/>
                <a:gd name="connsiteX1" fmla="*/ 709126 w 3526971"/>
                <a:gd name="connsiteY1" fmla="*/ 1147665 h 1232677"/>
                <a:gd name="connsiteX2" fmla="*/ 709126 w 3526971"/>
                <a:gd name="connsiteY2" fmla="*/ 1147665 h 1232677"/>
                <a:gd name="connsiteX3" fmla="*/ 2808514 w 3526971"/>
                <a:gd name="connsiteY3" fmla="*/ 1147665 h 1232677"/>
                <a:gd name="connsiteX4" fmla="*/ 3526971 w 3526971"/>
                <a:gd name="connsiteY4" fmla="*/ 0 h 1232677"/>
                <a:gd name="connsiteX0" fmla="*/ 0 w 3526971"/>
                <a:gd name="connsiteY0" fmla="*/ 0 h 1232677"/>
                <a:gd name="connsiteX1" fmla="*/ 709126 w 3526971"/>
                <a:gd name="connsiteY1" fmla="*/ 1147665 h 1232677"/>
                <a:gd name="connsiteX2" fmla="*/ 709126 w 3526971"/>
                <a:gd name="connsiteY2" fmla="*/ 1147665 h 1232677"/>
                <a:gd name="connsiteX3" fmla="*/ 2808514 w 3526971"/>
                <a:gd name="connsiteY3" fmla="*/ 1147665 h 1232677"/>
                <a:gd name="connsiteX4" fmla="*/ 3526971 w 3526971"/>
                <a:gd name="connsiteY4" fmla="*/ 0 h 1232677"/>
                <a:gd name="connsiteX0" fmla="*/ 0 w 3526971"/>
                <a:gd name="connsiteY0" fmla="*/ 0 h 1147665"/>
                <a:gd name="connsiteX1" fmla="*/ 709126 w 3526971"/>
                <a:gd name="connsiteY1" fmla="*/ 1147665 h 1147665"/>
                <a:gd name="connsiteX2" fmla="*/ 709126 w 3526971"/>
                <a:gd name="connsiteY2" fmla="*/ 1147665 h 1147665"/>
                <a:gd name="connsiteX3" fmla="*/ 2808514 w 3526971"/>
                <a:gd name="connsiteY3" fmla="*/ 1147665 h 1147665"/>
                <a:gd name="connsiteX4" fmla="*/ 3526971 w 3526971"/>
                <a:gd name="connsiteY4" fmla="*/ 0 h 1147665"/>
                <a:gd name="connsiteX0" fmla="*/ 0 w 3526971"/>
                <a:gd name="connsiteY0" fmla="*/ 0 h 1147665"/>
                <a:gd name="connsiteX1" fmla="*/ 709126 w 3526971"/>
                <a:gd name="connsiteY1" fmla="*/ 1147665 h 1147665"/>
                <a:gd name="connsiteX2" fmla="*/ 709126 w 3526971"/>
                <a:gd name="connsiteY2" fmla="*/ 1147665 h 1147665"/>
                <a:gd name="connsiteX3" fmla="*/ 2808514 w 3526971"/>
                <a:gd name="connsiteY3" fmla="*/ 1147665 h 1147665"/>
                <a:gd name="connsiteX4" fmla="*/ 3526971 w 3526971"/>
                <a:gd name="connsiteY4" fmla="*/ 0 h 1147665"/>
                <a:gd name="connsiteX0" fmla="*/ 0 w 3526971"/>
                <a:gd name="connsiteY0" fmla="*/ 0 h 1147665"/>
                <a:gd name="connsiteX1" fmla="*/ 709126 w 3526971"/>
                <a:gd name="connsiteY1" fmla="*/ 1147665 h 1147665"/>
                <a:gd name="connsiteX2" fmla="*/ 709126 w 3526971"/>
                <a:gd name="connsiteY2" fmla="*/ 1147665 h 1147665"/>
                <a:gd name="connsiteX3" fmla="*/ 2808514 w 3526971"/>
                <a:gd name="connsiteY3" fmla="*/ 1147665 h 1147665"/>
                <a:gd name="connsiteX4" fmla="*/ 3526971 w 3526971"/>
                <a:gd name="connsiteY4" fmla="*/ 0 h 114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971" h="1147665">
                  <a:moveTo>
                    <a:pt x="0" y="0"/>
                  </a:moveTo>
                  <a:lnTo>
                    <a:pt x="709126" y="1147665"/>
                  </a:lnTo>
                  <a:lnTo>
                    <a:pt x="709126" y="1147665"/>
                  </a:lnTo>
                  <a:lnTo>
                    <a:pt x="2808514" y="1147665"/>
                  </a:lnTo>
                  <a:cubicBezTo>
                    <a:pt x="3324808" y="387221"/>
                    <a:pt x="2861388" y="1103345"/>
                    <a:pt x="3526971" y="0"/>
                  </a:cubicBezTo>
                </a:path>
              </a:pathLst>
            </a:custGeom>
            <a:ln w="19050">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a:p>
          </p:txBody>
        </p:sp>
        <p:sp>
          <p:nvSpPr>
            <p:cNvPr id="13" name="Rectangle 12">
              <a:extLst>
                <a:ext uri="{FF2B5EF4-FFF2-40B4-BE49-F238E27FC236}">
                  <a16:creationId xmlns:a16="http://schemas.microsoft.com/office/drawing/2014/main" id="{A5AEAD56-85ED-4F44-85CF-A1C7CF1997F4}"/>
                </a:ext>
              </a:extLst>
            </p:cNvPr>
            <p:cNvSpPr/>
            <p:nvPr/>
          </p:nvSpPr>
          <p:spPr>
            <a:xfrm>
              <a:off x="5476862" y="3687606"/>
              <a:ext cx="387125" cy="521777"/>
            </a:xfrm>
            <a:prstGeom prst="rect">
              <a:avLst/>
            </a:prstGeom>
          </p:spPr>
          <p:txBody>
            <a:bodyPr wrap="none">
              <a:spAutoFit/>
            </a:bodyPr>
            <a:lstStyle/>
            <a:p>
              <a:pPr algn="l" rtl="0">
                <a:lnSpc>
                  <a:spcPct val="150000"/>
                </a:lnSpc>
              </a:pPr>
              <a:r>
                <a:rPr lang="en-US" sz="1600" b="1" dirty="0">
                  <a:solidFill>
                    <a:srgbClr val="000000"/>
                  </a:solidFill>
                  <a:latin typeface="Times New Roman" panose="02020603050405020304" pitchFamily="18" charset="0"/>
                  <a:cs typeface="Times New Roman" panose="02020603050405020304" pitchFamily="18" charset="0"/>
                </a:rPr>
                <a:t>P</a:t>
              </a:r>
            </a:p>
          </p:txBody>
        </p:sp>
        <p:sp>
          <p:nvSpPr>
            <p:cNvPr id="14" name="Rectangle 13">
              <a:extLst>
                <a:ext uri="{FF2B5EF4-FFF2-40B4-BE49-F238E27FC236}">
                  <a16:creationId xmlns:a16="http://schemas.microsoft.com/office/drawing/2014/main" id="{6FC054B3-BA2D-4FC9-A636-3B86889DFDBB}"/>
                </a:ext>
              </a:extLst>
            </p:cNvPr>
            <p:cNvSpPr/>
            <p:nvPr/>
          </p:nvSpPr>
          <p:spPr>
            <a:xfrm>
              <a:off x="5376377" y="2475497"/>
              <a:ext cx="415177" cy="521777"/>
            </a:xfrm>
            <a:prstGeom prst="rect">
              <a:avLst/>
            </a:prstGeom>
          </p:spPr>
          <p:txBody>
            <a:bodyPr wrap="none">
              <a:spAutoFit/>
            </a:bodyPr>
            <a:lstStyle/>
            <a:p>
              <a:pPr algn="l" rtl="0">
                <a:lnSpc>
                  <a:spcPct val="150000"/>
                </a:lnSpc>
              </a:pPr>
              <a:r>
                <a:rPr lang="en-US" sz="1600" b="1" dirty="0">
                  <a:solidFill>
                    <a:srgbClr val="000000"/>
                  </a:solidFill>
                  <a:latin typeface="Times New Roman" panose="02020603050405020304" pitchFamily="18" charset="0"/>
                  <a:cs typeface="Times New Roman" panose="02020603050405020304" pitchFamily="18" charset="0"/>
                </a:rPr>
                <a:t>A</a:t>
              </a:r>
            </a:p>
          </p:txBody>
        </p:sp>
        <p:cxnSp>
          <p:nvCxnSpPr>
            <p:cNvPr id="15" name="Straight Arrow Connector 14">
              <a:extLst>
                <a:ext uri="{FF2B5EF4-FFF2-40B4-BE49-F238E27FC236}">
                  <a16:creationId xmlns:a16="http://schemas.microsoft.com/office/drawing/2014/main" id="{34672480-0EA6-4A27-B910-42E06C73057F}"/>
                </a:ext>
              </a:extLst>
            </p:cNvPr>
            <p:cNvCxnSpPr>
              <a:cxnSpLocks/>
            </p:cNvCxnSpPr>
            <p:nvPr/>
          </p:nvCxnSpPr>
          <p:spPr>
            <a:xfrm flipV="1">
              <a:off x="6494748" y="1844278"/>
              <a:ext cx="0" cy="1694737"/>
            </a:xfrm>
            <a:prstGeom prst="straightConnector1">
              <a:avLst/>
            </a:prstGeom>
            <a:ln w="19050">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278B240-D52E-43A6-B233-E6DE8FB171D8}"/>
                    </a:ext>
                  </a:extLst>
                </p:cNvPr>
                <p:cNvSpPr txBox="1"/>
                <p:nvPr/>
              </p:nvSpPr>
              <p:spPr>
                <a:xfrm>
                  <a:off x="6248891" y="2614528"/>
                  <a:ext cx="336275" cy="307776"/>
                </a:xfrm>
                <a:prstGeom prst="rect">
                  <a:avLst/>
                </a:prstGeom>
                <a:noFill/>
              </p:spPr>
              <p:txBody>
                <a:bodyPr wrap="square" lIns="0" tIns="0" rIns="0" bIns="0" rtlCol="0">
                  <a:spAutoFit/>
                </a:bodyPr>
                <a:lstStyle/>
                <a:p>
                  <a:pPr algn="l" rtl="0"/>
                  <a14:m>
                    <m:oMathPara xmlns:m="http://schemas.openxmlformats.org/officeDocument/2006/math">
                      <m:oMathParaPr>
                        <m:jc m:val="left"/>
                      </m:oMathParaPr>
                      <m:oMath xmlns:m="http://schemas.openxmlformats.org/officeDocument/2006/math">
                        <m:r>
                          <a:rPr lang="en-US" sz="1600" b="1" i="1" smtClean="0">
                            <a:latin typeface="Cambria Math" panose="02040503050406030204" pitchFamily="18" charset="0"/>
                            <a:ea typeface="Cambria Math" panose="02040503050406030204" pitchFamily="18" charset="0"/>
                          </a:rPr>
                          <m:t>𝐝</m:t>
                        </m:r>
                      </m:oMath>
                    </m:oMathPara>
                  </a14:m>
                  <a:endParaRPr lang="en-US" sz="1600" b="1" dirty="0"/>
                </a:p>
              </p:txBody>
            </p:sp>
          </mc:Choice>
          <mc:Fallback xmlns="">
            <p:sp>
              <p:nvSpPr>
                <p:cNvPr id="16" name="TextBox 15">
                  <a:extLst>
                    <a:ext uri="{FF2B5EF4-FFF2-40B4-BE49-F238E27FC236}">
                      <a16:creationId xmlns:a16="http://schemas.microsoft.com/office/drawing/2014/main" id="{5278B240-D52E-43A6-B233-E6DE8FB171D8}"/>
                    </a:ext>
                  </a:extLst>
                </p:cNvPr>
                <p:cNvSpPr txBox="1">
                  <a:spLocks noRot="1" noChangeAspect="1" noMove="1" noResize="1" noEditPoints="1" noAdjustHandles="1" noChangeArrowheads="1" noChangeShapeType="1" noTextEdit="1"/>
                </p:cNvSpPr>
                <p:nvPr/>
              </p:nvSpPr>
              <p:spPr>
                <a:xfrm>
                  <a:off x="6248891" y="2614528"/>
                  <a:ext cx="336275" cy="307776"/>
                </a:xfrm>
                <a:prstGeom prst="rect">
                  <a:avLst/>
                </a:prstGeom>
                <a:blipFill>
                  <a:blip r:embed="rId3"/>
                  <a:stretch>
                    <a:fillRect l="-27273" b="-7500"/>
                  </a:stretch>
                </a:blipFill>
              </p:spPr>
              <p:txBody>
                <a:bodyPr/>
                <a:lstStyle/>
                <a:p>
                  <a:r>
                    <a:rPr lang="en-US">
                      <a:noFill/>
                    </a:rPr>
                    <a:t> </a:t>
                  </a:r>
                </a:p>
              </p:txBody>
            </p:sp>
          </mc:Fallback>
        </mc:AlternateContent>
        <p:sp>
          <p:nvSpPr>
            <p:cNvPr id="17" name="Right Triangle 16">
              <a:extLst>
                <a:ext uri="{FF2B5EF4-FFF2-40B4-BE49-F238E27FC236}">
                  <a16:creationId xmlns:a16="http://schemas.microsoft.com/office/drawing/2014/main" id="{F5EDA84A-AFD4-4EDC-92A7-4270F521C2AA}"/>
                </a:ext>
              </a:extLst>
            </p:cNvPr>
            <p:cNvSpPr/>
            <p:nvPr/>
          </p:nvSpPr>
          <p:spPr>
            <a:xfrm flipV="1">
              <a:off x="7427814" y="2275691"/>
              <a:ext cx="550485" cy="899429"/>
            </a:xfrm>
            <a:prstGeom prst="r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TextBox 17">
              <a:extLst>
                <a:ext uri="{FF2B5EF4-FFF2-40B4-BE49-F238E27FC236}">
                  <a16:creationId xmlns:a16="http://schemas.microsoft.com/office/drawing/2014/main" id="{DB9DAEDB-D248-4734-98B5-397767B6B51F}"/>
                </a:ext>
              </a:extLst>
            </p:cNvPr>
            <p:cNvSpPr txBox="1"/>
            <p:nvPr/>
          </p:nvSpPr>
          <p:spPr>
            <a:xfrm>
              <a:off x="7225781" y="2552714"/>
              <a:ext cx="336275" cy="307776"/>
            </a:xfrm>
            <a:prstGeom prst="rect">
              <a:avLst/>
            </a:prstGeom>
            <a:noFill/>
          </p:spPr>
          <p:txBody>
            <a:bodyPr wrap="square" lIns="0" tIns="0" rIns="0" bIns="0" rtlCol="0">
              <a:spAutoFit/>
            </a:bodyPr>
            <a:lstStyle/>
            <a:p>
              <a:pPr algn="l" rtl="0"/>
              <a:r>
                <a:rPr lang="en-US" sz="1600" b="1" dirty="0"/>
                <a:t>1</a:t>
              </a:r>
            </a:p>
          </p:txBody>
        </p:sp>
        <p:sp>
          <p:nvSpPr>
            <p:cNvPr id="19" name="TextBox 18">
              <a:extLst>
                <a:ext uri="{FF2B5EF4-FFF2-40B4-BE49-F238E27FC236}">
                  <a16:creationId xmlns:a16="http://schemas.microsoft.com/office/drawing/2014/main" id="{E7D81D35-6B1F-44BA-BC04-17B4684406B7}"/>
                </a:ext>
              </a:extLst>
            </p:cNvPr>
            <p:cNvSpPr txBox="1"/>
            <p:nvPr/>
          </p:nvSpPr>
          <p:spPr>
            <a:xfrm>
              <a:off x="7580723" y="1997333"/>
              <a:ext cx="336275" cy="307776"/>
            </a:xfrm>
            <a:prstGeom prst="rect">
              <a:avLst/>
            </a:prstGeom>
            <a:noFill/>
          </p:spPr>
          <p:txBody>
            <a:bodyPr wrap="square" lIns="0" tIns="0" rIns="0" bIns="0" rtlCol="0">
              <a:spAutoFit/>
            </a:bodyPr>
            <a:lstStyle/>
            <a:p>
              <a:pPr algn="l" rtl="0"/>
              <a:r>
                <a:rPr lang="en-US" sz="1600" b="1" dirty="0"/>
                <a:t>m</a:t>
              </a:r>
            </a:p>
          </p:txBody>
        </p:sp>
        <p:sp>
          <p:nvSpPr>
            <p:cNvPr id="20" name="Right Triangle 19">
              <a:extLst>
                <a:ext uri="{FF2B5EF4-FFF2-40B4-BE49-F238E27FC236}">
                  <a16:creationId xmlns:a16="http://schemas.microsoft.com/office/drawing/2014/main" id="{F3931CF4-C077-4052-A334-7B3043F9CACF}"/>
                </a:ext>
              </a:extLst>
            </p:cNvPr>
            <p:cNvSpPr/>
            <p:nvPr/>
          </p:nvSpPr>
          <p:spPr>
            <a:xfrm flipH="1" flipV="1">
              <a:off x="3329227" y="2288893"/>
              <a:ext cx="550485" cy="899429"/>
            </a:xfrm>
            <a:prstGeom prst="r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a:extLst>
                <a:ext uri="{FF2B5EF4-FFF2-40B4-BE49-F238E27FC236}">
                  <a16:creationId xmlns:a16="http://schemas.microsoft.com/office/drawing/2014/main" id="{75735050-76D3-49AD-ABCF-21334EE63D33}"/>
                </a:ext>
              </a:extLst>
            </p:cNvPr>
            <p:cNvSpPr txBox="1"/>
            <p:nvPr/>
          </p:nvSpPr>
          <p:spPr>
            <a:xfrm flipH="1">
              <a:off x="3960077" y="2565917"/>
              <a:ext cx="336275" cy="307776"/>
            </a:xfrm>
            <a:prstGeom prst="rect">
              <a:avLst/>
            </a:prstGeom>
            <a:noFill/>
          </p:spPr>
          <p:txBody>
            <a:bodyPr wrap="square" lIns="0" tIns="0" rIns="0" bIns="0" rtlCol="0">
              <a:spAutoFit/>
            </a:bodyPr>
            <a:lstStyle/>
            <a:p>
              <a:pPr algn="l" rtl="0"/>
              <a:r>
                <a:rPr lang="en-US" sz="1600" b="1" dirty="0"/>
                <a:t>1</a:t>
              </a:r>
            </a:p>
          </p:txBody>
        </p:sp>
        <p:sp>
          <p:nvSpPr>
            <p:cNvPr id="22" name="TextBox 21">
              <a:extLst>
                <a:ext uri="{FF2B5EF4-FFF2-40B4-BE49-F238E27FC236}">
                  <a16:creationId xmlns:a16="http://schemas.microsoft.com/office/drawing/2014/main" id="{6EEF7509-F4A6-4C10-8C06-65EA28EE1739}"/>
                </a:ext>
              </a:extLst>
            </p:cNvPr>
            <p:cNvSpPr txBox="1"/>
            <p:nvPr/>
          </p:nvSpPr>
          <p:spPr>
            <a:xfrm flipH="1">
              <a:off x="3474505" y="2010534"/>
              <a:ext cx="336275" cy="307776"/>
            </a:xfrm>
            <a:prstGeom prst="rect">
              <a:avLst/>
            </a:prstGeom>
            <a:noFill/>
          </p:spPr>
          <p:txBody>
            <a:bodyPr wrap="square" lIns="0" tIns="0" rIns="0" bIns="0" rtlCol="0">
              <a:spAutoFit/>
            </a:bodyPr>
            <a:lstStyle/>
            <a:p>
              <a:pPr algn="l" rtl="0"/>
              <a:r>
                <a:rPr lang="en-US" sz="1600" b="1" dirty="0"/>
                <a:t>m</a:t>
              </a:r>
            </a:p>
          </p:txBody>
        </p:sp>
        <p:cxnSp>
          <p:nvCxnSpPr>
            <p:cNvPr id="23" name="Straight Arrow Connector 22">
              <a:extLst>
                <a:ext uri="{FF2B5EF4-FFF2-40B4-BE49-F238E27FC236}">
                  <a16:creationId xmlns:a16="http://schemas.microsoft.com/office/drawing/2014/main" id="{B099ABE7-0AF0-467C-944A-68C00BB24D12}"/>
                </a:ext>
              </a:extLst>
            </p:cNvPr>
            <p:cNvCxnSpPr>
              <a:cxnSpLocks/>
            </p:cNvCxnSpPr>
            <p:nvPr/>
          </p:nvCxnSpPr>
          <p:spPr>
            <a:xfrm flipV="1">
              <a:off x="6494748" y="1458495"/>
              <a:ext cx="0" cy="365760"/>
            </a:xfrm>
            <a:prstGeom prst="straightConnector1">
              <a:avLst/>
            </a:prstGeom>
            <a:ln w="19050">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278B60D-42EC-4E49-9CD8-376279F9AA20}"/>
                    </a:ext>
                  </a:extLst>
                </p:cNvPr>
                <p:cNvSpPr txBox="1"/>
                <p:nvPr/>
              </p:nvSpPr>
              <p:spPr>
                <a:xfrm>
                  <a:off x="6099736" y="1526452"/>
                  <a:ext cx="336275" cy="307776"/>
                </a:xfrm>
                <a:prstGeom prst="rect">
                  <a:avLst/>
                </a:prstGeom>
                <a:noFill/>
              </p:spPr>
              <p:txBody>
                <a:bodyPr wrap="square" lIns="0" tIns="0" rIns="0" bIns="0" rtlCol="0">
                  <a:spAutoFit/>
                </a:bodyPr>
                <a:lstStyle/>
                <a:p>
                  <a:pPr algn="l" rtl="0"/>
                  <a14:m>
                    <m:oMathPara xmlns:m="http://schemas.openxmlformats.org/officeDocument/2006/math">
                      <m:oMathParaPr>
                        <m:jc m:val="left"/>
                      </m:oMathParaPr>
                      <m:oMath xmlns:m="http://schemas.openxmlformats.org/officeDocument/2006/math">
                        <m:r>
                          <a:rPr lang="en-US" sz="1600" b="1" i="0" smtClean="0">
                            <a:latin typeface="Cambria Math" panose="02040503050406030204" pitchFamily="18" charset="0"/>
                            <a:ea typeface="Cambria Math" panose="02040503050406030204" pitchFamily="18" charset="0"/>
                          </a:rPr>
                          <m:t>𝐅𝐁</m:t>
                        </m:r>
                      </m:oMath>
                    </m:oMathPara>
                  </a14:m>
                  <a:endParaRPr lang="en-US" sz="1600" b="1" dirty="0"/>
                </a:p>
              </p:txBody>
            </p:sp>
          </mc:Choice>
          <mc:Fallback xmlns="">
            <p:sp>
              <p:nvSpPr>
                <p:cNvPr id="24" name="TextBox 23">
                  <a:extLst>
                    <a:ext uri="{FF2B5EF4-FFF2-40B4-BE49-F238E27FC236}">
                      <a16:creationId xmlns:a16="http://schemas.microsoft.com/office/drawing/2014/main" id="{A278B60D-42EC-4E49-9CD8-376279F9AA20}"/>
                    </a:ext>
                  </a:extLst>
                </p:cNvPr>
                <p:cNvSpPr txBox="1">
                  <a:spLocks noRot="1" noChangeAspect="1" noMove="1" noResize="1" noEditPoints="1" noAdjustHandles="1" noChangeArrowheads="1" noChangeShapeType="1" noTextEdit="1"/>
                </p:cNvSpPr>
                <p:nvPr/>
              </p:nvSpPr>
              <p:spPr>
                <a:xfrm>
                  <a:off x="6099736" y="1526452"/>
                  <a:ext cx="336275" cy="307776"/>
                </a:xfrm>
                <a:prstGeom prst="rect">
                  <a:avLst/>
                </a:prstGeom>
                <a:blipFill>
                  <a:blip r:embed="rId4"/>
                  <a:stretch>
                    <a:fillRect l="-24444" r="-17778" b="-5000"/>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B898C29D-1BF0-4868-ADC1-EAC8EDA078B7}"/>
                </a:ext>
              </a:extLst>
            </p:cNvPr>
            <p:cNvCxnSpPr/>
            <p:nvPr/>
          </p:nvCxnSpPr>
          <p:spPr>
            <a:xfrm>
              <a:off x="6068530" y="1445847"/>
              <a:ext cx="1143000" cy="0"/>
            </a:xfrm>
            <a:prstGeom prst="line">
              <a:avLst/>
            </a:prstGeom>
            <a:noFill/>
            <a:ln>
              <a:solidFill>
                <a:srgbClr val="000000"/>
              </a:solidFill>
            </a:ln>
          </p:spPr>
        </p:cxnSp>
        <p:cxnSp>
          <p:nvCxnSpPr>
            <p:cNvPr id="26" name="Straight Connector 25">
              <a:extLst>
                <a:ext uri="{FF2B5EF4-FFF2-40B4-BE49-F238E27FC236}">
                  <a16:creationId xmlns:a16="http://schemas.microsoft.com/office/drawing/2014/main" id="{7C7547A2-2FB1-4B6A-88EC-FEF76F6A9214}"/>
                </a:ext>
              </a:extLst>
            </p:cNvPr>
            <p:cNvCxnSpPr/>
            <p:nvPr/>
          </p:nvCxnSpPr>
          <p:spPr>
            <a:xfrm flipH="1">
              <a:off x="2395783" y="1562351"/>
              <a:ext cx="471340" cy="0"/>
            </a:xfrm>
            <a:prstGeom prst="line">
              <a:avLst/>
            </a:prstGeom>
            <a:solidFill>
              <a:schemeClr val="accent1">
                <a:lumMod val="40000"/>
                <a:lumOff val="60000"/>
              </a:schemeClr>
            </a:solidFill>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B238DD-2F9A-4245-966E-99A1887244D6}"/>
                </a:ext>
              </a:extLst>
            </p:cNvPr>
            <p:cNvCxnSpPr/>
            <p:nvPr/>
          </p:nvCxnSpPr>
          <p:spPr>
            <a:xfrm flipH="1">
              <a:off x="8430340" y="1564579"/>
              <a:ext cx="471340" cy="0"/>
            </a:xfrm>
            <a:prstGeom prst="line">
              <a:avLst/>
            </a:prstGeom>
            <a:solidFill>
              <a:schemeClr val="accent1">
                <a:lumMod val="40000"/>
                <a:lumOff val="60000"/>
              </a:schemeClr>
            </a:solidFill>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332984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484" y="3123775"/>
            <a:ext cx="8653780" cy="3586366"/>
          </a:xfrm>
          <a:prstGeom prst="rect">
            <a:avLst/>
          </a:prstGeom>
        </p:spPr>
        <p:txBody>
          <a:bodyPr wrap="square">
            <a:spAutoFit/>
          </a:bodyPr>
          <a:lstStyle/>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Hydraulic structures such as dams, weirs, barrages, head regulators, cross-drainage works, etc. may either be founded on an impervious solid rock foundation or on a pervious foundation. </a:t>
            </a:r>
          </a:p>
          <a:p>
            <a:pPr algn="just" rtl="0">
              <a:lnSpc>
                <a:spcPct val="150000"/>
              </a:lnSpc>
            </a:pPr>
            <a:r>
              <a:rPr lang="en-US" sz="2200" dirty="0">
                <a:solidFill>
                  <a:srgbClr val="000000"/>
                </a:solidFill>
                <a:latin typeface="Times New Roman" panose="02020603050405020304" pitchFamily="18" charset="0"/>
                <a:cs typeface="Times New Roman" panose="02020603050405020304" pitchFamily="18" charset="0"/>
              </a:rPr>
              <a:t>Whenever, such a structure is founded on a pervious foundation, it is subjected to seepage of water beneath the structure, in addition to all other forces to which it will be subjected when founded on an impervious rock foundation.</a:t>
            </a:r>
          </a:p>
        </p:txBody>
      </p:sp>
      <p:sp>
        <p:nvSpPr>
          <p:cNvPr id="4" name="Rectangle 3"/>
          <p:cNvSpPr/>
          <p:nvPr/>
        </p:nvSpPr>
        <p:spPr>
          <a:xfrm>
            <a:off x="197486" y="2523998"/>
            <a:ext cx="2366606"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l" rtl="0"/>
            <a:r>
              <a:rPr lang="en-US" sz="3200" dirty="0">
                <a:solidFill>
                  <a:schemeClr val="lt1"/>
                </a:solidFill>
              </a:rPr>
              <a:t>Introduction </a:t>
            </a:r>
          </a:p>
        </p:txBody>
      </p:sp>
      <p:sp>
        <p:nvSpPr>
          <p:cNvPr id="9" name="TextBox 8">
            <a:extLst>
              <a:ext uri="{FF2B5EF4-FFF2-40B4-BE49-F238E27FC236}">
                <a16:creationId xmlns:a16="http://schemas.microsoft.com/office/drawing/2014/main" id="{B44763B6-0B6F-40B0-B74A-01B12DE70519}"/>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sp>
        <p:nvSpPr>
          <p:cNvPr id="6" name="Rectangle 5">
            <a:extLst>
              <a:ext uri="{FF2B5EF4-FFF2-40B4-BE49-F238E27FC236}">
                <a16:creationId xmlns:a16="http://schemas.microsoft.com/office/drawing/2014/main" id="{B9D86DFE-320A-4825-9152-654C8A5111AB}"/>
              </a:ext>
            </a:extLst>
          </p:cNvPr>
          <p:cNvSpPr/>
          <p:nvPr/>
        </p:nvSpPr>
        <p:spPr>
          <a:xfrm>
            <a:off x="262136" y="385279"/>
            <a:ext cx="8604000"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0"/>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CHAPTER TWO </a:t>
            </a:r>
          </a:p>
          <a:p>
            <a:pPr algn="ctr" rtl="0"/>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HYDRAULIC STRUCTURES ON PERVIOUS FOUNDATIONS</a:t>
            </a:r>
          </a:p>
        </p:txBody>
      </p:sp>
      <p:cxnSp>
        <p:nvCxnSpPr>
          <p:cNvPr id="7" name="Straight Connector 6">
            <a:extLst>
              <a:ext uri="{FF2B5EF4-FFF2-40B4-BE49-F238E27FC236}">
                <a16:creationId xmlns:a16="http://schemas.microsoft.com/office/drawing/2014/main" id="{95465973-3655-4ECC-8471-AE948A92B6D2}"/>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2819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DEC40D46-6BCB-401D-96E7-674470EC2059}"/>
              </a:ext>
            </a:extLst>
          </p:cNvPr>
          <p:cNvSpPr/>
          <p:nvPr/>
        </p:nvSpPr>
        <p:spPr>
          <a:xfrm>
            <a:off x="7539868" y="4719273"/>
            <a:ext cx="215611" cy="765576"/>
          </a:xfrm>
          <a:custGeom>
            <a:avLst/>
            <a:gdLst/>
            <a:ahLst/>
            <a:cxnLst/>
            <a:rect l="0" t="0" r="0" b="0"/>
            <a:pathLst>
              <a:path>
                <a:moveTo>
                  <a:pt x="45720" y="0"/>
                </a:moveTo>
                <a:lnTo>
                  <a:pt x="45720" y="435588"/>
                </a:lnTo>
                <a:lnTo>
                  <a:pt x="53990" y="435588"/>
                </a:lnTo>
                <a:lnTo>
                  <a:pt x="53990" y="581245"/>
                </a:lnTo>
              </a:path>
            </a:pathLst>
          </a:custGeom>
          <a:noFill/>
          <a:ln w="28575" cap="flat" cmpd="sng" algn="ctr">
            <a:no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0959725F-0FAA-4125-AF3F-CC63C955D3AA}"/>
              </a:ext>
            </a:extLst>
          </p:cNvPr>
          <p:cNvSpPr/>
          <p:nvPr/>
        </p:nvSpPr>
        <p:spPr>
          <a:xfrm>
            <a:off x="6850579" y="2909085"/>
            <a:ext cx="904900" cy="699349"/>
          </a:xfrm>
          <a:custGeom>
            <a:avLst/>
            <a:gdLst/>
            <a:ahLst/>
            <a:cxnLst/>
            <a:rect l="0" t="0" r="0" b="0"/>
            <a:pathLst>
              <a:path>
                <a:moveTo>
                  <a:pt x="0" y="0"/>
                </a:moveTo>
                <a:lnTo>
                  <a:pt x="0" y="649609"/>
                </a:lnTo>
                <a:lnTo>
                  <a:pt x="904900" y="649609"/>
                </a:lnTo>
                <a:lnTo>
                  <a:pt x="904900" y="795267"/>
                </a:lnTo>
              </a:path>
            </a:pathLst>
          </a:custGeom>
          <a:noFill/>
          <a:ln w="28575">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C7FE22B4-EDCA-48F9-AA3F-C4F739ECD524}"/>
              </a:ext>
            </a:extLst>
          </p:cNvPr>
          <p:cNvSpPr/>
          <p:nvPr/>
        </p:nvSpPr>
        <p:spPr>
          <a:xfrm>
            <a:off x="5833760" y="2909085"/>
            <a:ext cx="1016818" cy="699349"/>
          </a:xfrm>
          <a:custGeom>
            <a:avLst/>
            <a:gdLst/>
            <a:ahLst/>
            <a:cxnLst/>
            <a:rect l="0" t="0" r="0" b="0"/>
            <a:pathLst>
              <a:path>
                <a:moveTo>
                  <a:pt x="1016818" y="0"/>
                </a:moveTo>
                <a:lnTo>
                  <a:pt x="1016818" y="649609"/>
                </a:lnTo>
                <a:lnTo>
                  <a:pt x="0" y="649609"/>
                </a:lnTo>
                <a:lnTo>
                  <a:pt x="0" y="795267"/>
                </a:lnTo>
              </a:path>
            </a:pathLst>
          </a:custGeom>
          <a:noFill/>
          <a:ln w="28575">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73A3CBD6-E3DC-445C-A6C9-927F1C538943}"/>
              </a:ext>
            </a:extLst>
          </p:cNvPr>
          <p:cNvSpPr/>
          <p:nvPr/>
        </p:nvSpPr>
        <p:spPr>
          <a:xfrm>
            <a:off x="4402260" y="1363570"/>
            <a:ext cx="2448319" cy="621040"/>
          </a:xfrm>
          <a:custGeom>
            <a:avLst/>
            <a:gdLst/>
            <a:ahLst/>
            <a:cxnLst/>
            <a:rect l="0" t="0" r="0" b="0"/>
            <a:pathLst>
              <a:path>
                <a:moveTo>
                  <a:pt x="0" y="0"/>
                </a:moveTo>
                <a:lnTo>
                  <a:pt x="0" y="560560"/>
                </a:lnTo>
                <a:lnTo>
                  <a:pt x="2448319" y="560560"/>
                </a:lnTo>
                <a:lnTo>
                  <a:pt x="2448319" y="706217"/>
                </a:lnTo>
              </a:path>
            </a:pathLst>
          </a:custGeom>
          <a:noFill/>
          <a:ln w="28575">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C86B5EF6-B17C-457B-BAB3-4A1BA7858577}"/>
              </a:ext>
            </a:extLst>
          </p:cNvPr>
          <p:cNvSpPr/>
          <p:nvPr/>
        </p:nvSpPr>
        <p:spPr>
          <a:xfrm>
            <a:off x="3277879" y="4719273"/>
            <a:ext cx="1171233" cy="765576"/>
          </a:xfrm>
          <a:custGeom>
            <a:avLst/>
            <a:gdLst/>
            <a:ahLst/>
            <a:cxnLst/>
            <a:rect l="0" t="0" r="0" b="0"/>
            <a:pathLst>
              <a:path>
                <a:moveTo>
                  <a:pt x="0" y="0"/>
                </a:moveTo>
                <a:lnTo>
                  <a:pt x="0" y="435588"/>
                </a:lnTo>
                <a:lnTo>
                  <a:pt x="1199189" y="435588"/>
                </a:lnTo>
                <a:lnTo>
                  <a:pt x="1199189" y="581245"/>
                </a:lnTo>
              </a:path>
            </a:pathLst>
          </a:custGeom>
          <a:noFill/>
          <a:ln w="28575" cap="flat" cmpd="sng" algn="ctr">
            <a:no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698A2707-CBEA-4BD9-BE9D-D3F33AA639A6}"/>
              </a:ext>
            </a:extLst>
          </p:cNvPr>
          <p:cNvSpPr/>
          <p:nvPr/>
        </p:nvSpPr>
        <p:spPr>
          <a:xfrm>
            <a:off x="2103200" y="2909085"/>
            <a:ext cx="1174678" cy="699349"/>
          </a:xfrm>
          <a:custGeom>
            <a:avLst/>
            <a:gdLst/>
            <a:ahLst/>
            <a:cxnLst/>
            <a:rect l="0" t="0" r="0" b="0"/>
            <a:pathLst>
              <a:path>
                <a:moveTo>
                  <a:pt x="0" y="0"/>
                </a:moveTo>
                <a:lnTo>
                  <a:pt x="0" y="649609"/>
                </a:lnTo>
                <a:lnTo>
                  <a:pt x="1174678" y="649609"/>
                </a:lnTo>
                <a:lnTo>
                  <a:pt x="1174678" y="795267"/>
                </a:lnTo>
              </a:path>
            </a:pathLst>
          </a:custGeom>
          <a:noFill/>
          <a:ln w="28575">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27D6944F-766A-4636-AB6C-F4419707BB92}"/>
              </a:ext>
            </a:extLst>
          </p:cNvPr>
          <p:cNvSpPr/>
          <p:nvPr/>
        </p:nvSpPr>
        <p:spPr>
          <a:xfrm>
            <a:off x="1124369" y="4719273"/>
            <a:ext cx="148143" cy="765576"/>
          </a:xfrm>
          <a:custGeom>
            <a:avLst/>
            <a:gdLst/>
            <a:ahLst/>
            <a:cxnLst/>
            <a:rect l="0" t="0" r="0" b="0"/>
            <a:pathLst>
              <a:path>
                <a:moveTo>
                  <a:pt x="45720" y="0"/>
                </a:moveTo>
                <a:lnTo>
                  <a:pt x="45720" y="435588"/>
                </a:lnTo>
                <a:lnTo>
                  <a:pt x="53990" y="435588"/>
                </a:lnTo>
                <a:lnTo>
                  <a:pt x="53990" y="581245"/>
                </a:lnTo>
              </a:path>
            </a:pathLst>
          </a:custGeom>
          <a:noFill/>
          <a:ln w="28575" cap="flat" cmpd="sng" algn="ctr">
            <a:no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911689A9-B10F-4A65-B328-7938BE6BD5C4}"/>
              </a:ext>
            </a:extLst>
          </p:cNvPr>
          <p:cNvSpPr/>
          <p:nvPr/>
        </p:nvSpPr>
        <p:spPr>
          <a:xfrm>
            <a:off x="1124369" y="2909085"/>
            <a:ext cx="978831" cy="699349"/>
          </a:xfrm>
          <a:custGeom>
            <a:avLst/>
            <a:gdLst/>
            <a:ahLst/>
            <a:cxnLst/>
            <a:rect l="0" t="0" r="0" b="0"/>
            <a:pathLst>
              <a:path>
                <a:moveTo>
                  <a:pt x="978831" y="0"/>
                </a:moveTo>
                <a:lnTo>
                  <a:pt x="978831" y="649609"/>
                </a:lnTo>
                <a:lnTo>
                  <a:pt x="0" y="649609"/>
                </a:lnTo>
                <a:lnTo>
                  <a:pt x="0" y="795267"/>
                </a:lnTo>
              </a:path>
            </a:pathLst>
          </a:custGeom>
          <a:noFill/>
          <a:ln w="28575">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0018E5E2-0B22-4400-BDA0-BA18294D482E}"/>
              </a:ext>
            </a:extLst>
          </p:cNvPr>
          <p:cNvSpPr/>
          <p:nvPr/>
        </p:nvSpPr>
        <p:spPr>
          <a:xfrm>
            <a:off x="2103200" y="1363570"/>
            <a:ext cx="2299059" cy="621040"/>
          </a:xfrm>
          <a:custGeom>
            <a:avLst/>
            <a:gdLst/>
            <a:ahLst/>
            <a:cxnLst/>
            <a:rect l="0" t="0" r="0" b="0"/>
            <a:pathLst>
              <a:path>
                <a:moveTo>
                  <a:pt x="2299059" y="0"/>
                </a:moveTo>
                <a:lnTo>
                  <a:pt x="2299059" y="560560"/>
                </a:lnTo>
                <a:lnTo>
                  <a:pt x="0" y="560560"/>
                </a:lnTo>
                <a:lnTo>
                  <a:pt x="0" y="706217"/>
                </a:lnTo>
              </a:path>
            </a:pathLst>
          </a:custGeom>
          <a:noFill/>
          <a:ln w="28575">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Rectangle: Rounded Corners 16">
            <a:extLst>
              <a:ext uri="{FF2B5EF4-FFF2-40B4-BE49-F238E27FC236}">
                <a16:creationId xmlns:a16="http://schemas.microsoft.com/office/drawing/2014/main" id="{3DC516E7-44E6-4AAF-85C4-2780B1B8E74D}"/>
              </a:ext>
            </a:extLst>
          </p:cNvPr>
          <p:cNvSpPr/>
          <p:nvPr/>
        </p:nvSpPr>
        <p:spPr>
          <a:xfrm>
            <a:off x="2417156" y="449853"/>
            <a:ext cx="3970207" cy="88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48BB61B6-F42A-476E-8EED-5FADCD0CB242}"/>
              </a:ext>
            </a:extLst>
          </p:cNvPr>
          <p:cNvSpPr/>
          <p:nvPr/>
        </p:nvSpPr>
        <p:spPr>
          <a:xfrm>
            <a:off x="2591858" y="615820"/>
            <a:ext cx="3970207" cy="884523"/>
          </a:xfrm>
          <a:custGeom>
            <a:avLst/>
            <a:gdLst>
              <a:gd name="connsiteX0" fmla="*/ 0 w 3970207"/>
              <a:gd name="connsiteY0" fmla="*/ 100584 h 1005838"/>
              <a:gd name="connsiteX1" fmla="*/ 100584 w 3970207"/>
              <a:gd name="connsiteY1" fmla="*/ 0 h 1005838"/>
              <a:gd name="connsiteX2" fmla="*/ 3869623 w 3970207"/>
              <a:gd name="connsiteY2" fmla="*/ 0 h 1005838"/>
              <a:gd name="connsiteX3" fmla="*/ 3970207 w 3970207"/>
              <a:gd name="connsiteY3" fmla="*/ 100584 h 1005838"/>
              <a:gd name="connsiteX4" fmla="*/ 3970207 w 3970207"/>
              <a:gd name="connsiteY4" fmla="*/ 905254 h 1005838"/>
              <a:gd name="connsiteX5" fmla="*/ 3869623 w 3970207"/>
              <a:gd name="connsiteY5" fmla="*/ 1005838 h 1005838"/>
              <a:gd name="connsiteX6" fmla="*/ 100584 w 3970207"/>
              <a:gd name="connsiteY6" fmla="*/ 1005838 h 1005838"/>
              <a:gd name="connsiteX7" fmla="*/ 0 w 3970207"/>
              <a:gd name="connsiteY7" fmla="*/ 905254 h 1005838"/>
              <a:gd name="connsiteX8" fmla="*/ 0 w 3970207"/>
              <a:gd name="connsiteY8" fmla="*/ 100584 h 100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0207" h="1005838">
                <a:moveTo>
                  <a:pt x="0" y="100584"/>
                </a:moveTo>
                <a:cubicBezTo>
                  <a:pt x="0" y="45033"/>
                  <a:pt x="45033" y="0"/>
                  <a:pt x="100584" y="0"/>
                </a:cubicBezTo>
                <a:lnTo>
                  <a:pt x="3869623" y="0"/>
                </a:lnTo>
                <a:cubicBezTo>
                  <a:pt x="3925174" y="0"/>
                  <a:pt x="3970207" y="45033"/>
                  <a:pt x="3970207" y="100584"/>
                </a:cubicBezTo>
                <a:lnTo>
                  <a:pt x="3970207" y="905254"/>
                </a:lnTo>
                <a:cubicBezTo>
                  <a:pt x="3970207" y="960805"/>
                  <a:pt x="3925174" y="1005838"/>
                  <a:pt x="3869623" y="1005838"/>
                </a:cubicBezTo>
                <a:lnTo>
                  <a:pt x="100584" y="1005838"/>
                </a:lnTo>
                <a:cubicBezTo>
                  <a:pt x="45033" y="1005838"/>
                  <a:pt x="0" y="960805"/>
                  <a:pt x="0" y="905254"/>
                </a:cubicBezTo>
                <a:lnTo>
                  <a:pt x="0" y="100584"/>
                </a:lnTo>
                <a:close/>
              </a:path>
            </a:pathLst>
          </a:custGeom>
          <a:ln w="28575">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040" tIns="98040" rIns="98040" bIns="9804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Causes of Failure of Hydraulic Structures on Pervious Foundations</a:t>
            </a:r>
          </a:p>
        </p:txBody>
      </p:sp>
      <p:sp>
        <p:nvSpPr>
          <p:cNvPr id="19" name="Rectangle: Rounded Corners 18">
            <a:extLst>
              <a:ext uri="{FF2B5EF4-FFF2-40B4-BE49-F238E27FC236}">
                <a16:creationId xmlns:a16="http://schemas.microsoft.com/office/drawing/2014/main" id="{35419BDF-E2AA-469F-88DB-3FF2CD15708D}"/>
              </a:ext>
            </a:extLst>
          </p:cNvPr>
          <p:cNvSpPr/>
          <p:nvPr/>
        </p:nvSpPr>
        <p:spPr>
          <a:xfrm>
            <a:off x="1143082" y="2105925"/>
            <a:ext cx="1920237" cy="88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D2EFDD3D-A2C8-4F39-9FB4-7A86A00ACB23}"/>
              </a:ext>
            </a:extLst>
          </p:cNvPr>
          <p:cNvSpPr/>
          <p:nvPr/>
        </p:nvSpPr>
        <p:spPr>
          <a:xfrm>
            <a:off x="1317783" y="2271892"/>
            <a:ext cx="1920237" cy="884523"/>
          </a:xfrm>
          <a:custGeom>
            <a:avLst/>
            <a:gdLst>
              <a:gd name="connsiteX0" fmla="*/ 0 w 1920237"/>
              <a:gd name="connsiteY0" fmla="*/ 100584 h 1005838"/>
              <a:gd name="connsiteX1" fmla="*/ 100584 w 1920237"/>
              <a:gd name="connsiteY1" fmla="*/ 0 h 1005838"/>
              <a:gd name="connsiteX2" fmla="*/ 1819653 w 1920237"/>
              <a:gd name="connsiteY2" fmla="*/ 0 h 1005838"/>
              <a:gd name="connsiteX3" fmla="*/ 1920237 w 1920237"/>
              <a:gd name="connsiteY3" fmla="*/ 100584 h 1005838"/>
              <a:gd name="connsiteX4" fmla="*/ 1920237 w 1920237"/>
              <a:gd name="connsiteY4" fmla="*/ 905254 h 1005838"/>
              <a:gd name="connsiteX5" fmla="*/ 1819653 w 1920237"/>
              <a:gd name="connsiteY5" fmla="*/ 1005838 h 1005838"/>
              <a:gd name="connsiteX6" fmla="*/ 100584 w 1920237"/>
              <a:gd name="connsiteY6" fmla="*/ 1005838 h 1005838"/>
              <a:gd name="connsiteX7" fmla="*/ 0 w 1920237"/>
              <a:gd name="connsiteY7" fmla="*/ 905254 h 1005838"/>
              <a:gd name="connsiteX8" fmla="*/ 0 w 1920237"/>
              <a:gd name="connsiteY8" fmla="*/ 100584 h 100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237" h="1005838">
                <a:moveTo>
                  <a:pt x="0" y="100584"/>
                </a:moveTo>
                <a:cubicBezTo>
                  <a:pt x="0" y="45033"/>
                  <a:pt x="45033" y="0"/>
                  <a:pt x="100584" y="0"/>
                </a:cubicBezTo>
                <a:lnTo>
                  <a:pt x="1819653" y="0"/>
                </a:lnTo>
                <a:cubicBezTo>
                  <a:pt x="1875204" y="0"/>
                  <a:pt x="1920237" y="45033"/>
                  <a:pt x="1920237" y="100584"/>
                </a:cubicBezTo>
                <a:lnTo>
                  <a:pt x="1920237" y="905254"/>
                </a:lnTo>
                <a:cubicBezTo>
                  <a:pt x="1920237" y="960805"/>
                  <a:pt x="1875204" y="1005838"/>
                  <a:pt x="1819653" y="1005838"/>
                </a:cubicBezTo>
                <a:lnTo>
                  <a:pt x="100584" y="1005838"/>
                </a:lnTo>
                <a:cubicBezTo>
                  <a:pt x="45033" y="1005838"/>
                  <a:pt x="0" y="960805"/>
                  <a:pt x="0" y="905254"/>
                </a:cubicBezTo>
                <a:lnTo>
                  <a:pt x="0" y="100584"/>
                </a:lnTo>
                <a:close/>
              </a:path>
            </a:pathLst>
          </a:custGeom>
          <a:ln w="28575">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040" tIns="98040" rIns="98040" bIns="9804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cs typeface="Times New Roman" panose="02020603050405020304" pitchFamily="18" charset="0"/>
              </a:rPr>
              <a:t>Failure by Subsurface Flow </a:t>
            </a:r>
            <a:endParaRPr lang="en-US" sz="1800" b="1" kern="1200"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96D68C0C-FC4A-4E92-8363-5D00A6378FBE}"/>
              </a:ext>
            </a:extLst>
          </p:cNvPr>
          <p:cNvSpPr/>
          <p:nvPr/>
        </p:nvSpPr>
        <p:spPr>
          <a:xfrm>
            <a:off x="338211" y="3729748"/>
            <a:ext cx="1572315" cy="88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AEFD03F8-7585-4FCF-ACDF-625B395F2EF8}"/>
              </a:ext>
            </a:extLst>
          </p:cNvPr>
          <p:cNvSpPr/>
          <p:nvPr/>
        </p:nvSpPr>
        <p:spPr>
          <a:xfrm>
            <a:off x="512913" y="3895714"/>
            <a:ext cx="1572315" cy="884523"/>
          </a:xfrm>
          <a:custGeom>
            <a:avLst/>
            <a:gdLst>
              <a:gd name="connsiteX0" fmla="*/ 0 w 1572315"/>
              <a:gd name="connsiteY0" fmla="*/ 100584 h 1005838"/>
              <a:gd name="connsiteX1" fmla="*/ 100584 w 1572315"/>
              <a:gd name="connsiteY1" fmla="*/ 0 h 1005838"/>
              <a:gd name="connsiteX2" fmla="*/ 1471731 w 1572315"/>
              <a:gd name="connsiteY2" fmla="*/ 0 h 1005838"/>
              <a:gd name="connsiteX3" fmla="*/ 1572315 w 1572315"/>
              <a:gd name="connsiteY3" fmla="*/ 100584 h 1005838"/>
              <a:gd name="connsiteX4" fmla="*/ 1572315 w 1572315"/>
              <a:gd name="connsiteY4" fmla="*/ 905254 h 1005838"/>
              <a:gd name="connsiteX5" fmla="*/ 1471731 w 1572315"/>
              <a:gd name="connsiteY5" fmla="*/ 1005838 h 1005838"/>
              <a:gd name="connsiteX6" fmla="*/ 100584 w 1572315"/>
              <a:gd name="connsiteY6" fmla="*/ 1005838 h 1005838"/>
              <a:gd name="connsiteX7" fmla="*/ 0 w 1572315"/>
              <a:gd name="connsiteY7" fmla="*/ 905254 h 1005838"/>
              <a:gd name="connsiteX8" fmla="*/ 0 w 1572315"/>
              <a:gd name="connsiteY8" fmla="*/ 100584 h 100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15" h="1005838">
                <a:moveTo>
                  <a:pt x="0" y="100584"/>
                </a:moveTo>
                <a:cubicBezTo>
                  <a:pt x="0" y="45033"/>
                  <a:pt x="45033" y="0"/>
                  <a:pt x="100584" y="0"/>
                </a:cubicBezTo>
                <a:lnTo>
                  <a:pt x="1471731" y="0"/>
                </a:lnTo>
                <a:cubicBezTo>
                  <a:pt x="1527282" y="0"/>
                  <a:pt x="1572315" y="45033"/>
                  <a:pt x="1572315" y="100584"/>
                </a:cubicBezTo>
                <a:lnTo>
                  <a:pt x="1572315" y="905254"/>
                </a:lnTo>
                <a:cubicBezTo>
                  <a:pt x="1572315" y="960805"/>
                  <a:pt x="1527282" y="1005838"/>
                  <a:pt x="1471731" y="1005838"/>
                </a:cubicBezTo>
                <a:lnTo>
                  <a:pt x="100584" y="1005838"/>
                </a:lnTo>
                <a:cubicBezTo>
                  <a:pt x="45033" y="1005838"/>
                  <a:pt x="0" y="960805"/>
                  <a:pt x="0" y="905254"/>
                </a:cubicBezTo>
                <a:lnTo>
                  <a:pt x="0" y="100584"/>
                </a:lnTo>
                <a:close/>
              </a:path>
            </a:pathLst>
          </a:custGeom>
          <a:ln w="28575">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040" tIns="98040" rIns="98040" bIns="9804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By Piping or undermining </a:t>
            </a:r>
          </a:p>
        </p:txBody>
      </p:sp>
      <p:sp>
        <p:nvSpPr>
          <p:cNvPr id="23" name="Rectangle: Rounded Corners 22">
            <a:extLst>
              <a:ext uri="{FF2B5EF4-FFF2-40B4-BE49-F238E27FC236}">
                <a16:creationId xmlns:a16="http://schemas.microsoft.com/office/drawing/2014/main" id="{CE063265-BA17-4258-8351-8567D0C9A1F6}"/>
              </a:ext>
            </a:extLst>
          </p:cNvPr>
          <p:cNvSpPr/>
          <p:nvPr/>
        </p:nvSpPr>
        <p:spPr>
          <a:xfrm>
            <a:off x="305980" y="5602180"/>
            <a:ext cx="1933067" cy="8554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A4FE6270-A79B-4B8C-98BE-62AB531BA267}"/>
              </a:ext>
            </a:extLst>
          </p:cNvPr>
          <p:cNvSpPr/>
          <p:nvPr/>
        </p:nvSpPr>
        <p:spPr>
          <a:xfrm>
            <a:off x="480681" y="5768147"/>
            <a:ext cx="1933067" cy="855470"/>
          </a:xfrm>
          <a:custGeom>
            <a:avLst/>
            <a:gdLst>
              <a:gd name="connsiteX0" fmla="*/ 0 w 1933067"/>
              <a:gd name="connsiteY0" fmla="*/ 97280 h 972800"/>
              <a:gd name="connsiteX1" fmla="*/ 97280 w 1933067"/>
              <a:gd name="connsiteY1" fmla="*/ 0 h 972800"/>
              <a:gd name="connsiteX2" fmla="*/ 1835787 w 1933067"/>
              <a:gd name="connsiteY2" fmla="*/ 0 h 972800"/>
              <a:gd name="connsiteX3" fmla="*/ 1933067 w 1933067"/>
              <a:gd name="connsiteY3" fmla="*/ 97280 h 972800"/>
              <a:gd name="connsiteX4" fmla="*/ 1933067 w 1933067"/>
              <a:gd name="connsiteY4" fmla="*/ 875520 h 972800"/>
              <a:gd name="connsiteX5" fmla="*/ 1835787 w 1933067"/>
              <a:gd name="connsiteY5" fmla="*/ 972800 h 972800"/>
              <a:gd name="connsiteX6" fmla="*/ 97280 w 1933067"/>
              <a:gd name="connsiteY6" fmla="*/ 972800 h 972800"/>
              <a:gd name="connsiteX7" fmla="*/ 0 w 1933067"/>
              <a:gd name="connsiteY7" fmla="*/ 875520 h 972800"/>
              <a:gd name="connsiteX8" fmla="*/ 0 w 1933067"/>
              <a:gd name="connsiteY8" fmla="*/ 97280 h 9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067" h="972800">
                <a:moveTo>
                  <a:pt x="0" y="97280"/>
                </a:moveTo>
                <a:cubicBezTo>
                  <a:pt x="0" y="43554"/>
                  <a:pt x="43554" y="0"/>
                  <a:pt x="97280" y="0"/>
                </a:cubicBezTo>
                <a:lnTo>
                  <a:pt x="1835787" y="0"/>
                </a:lnTo>
                <a:cubicBezTo>
                  <a:pt x="1889513" y="0"/>
                  <a:pt x="1933067" y="43554"/>
                  <a:pt x="1933067" y="97280"/>
                </a:cubicBezTo>
                <a:lnTo>
                  <a:pt x="1933067" y="875520"/>
                </a:lnTo>
                <a:cubicBezTo>
                  <a:pt x="1933067" y="929246"/>
                  <a:pt x="1889513" y="972800"/>
                  <a:pt x="1835787" y="972800"/>
                </a:cubicBezTo>
                <a:lnTo>
                  <a:pt x="97280" y="972800"/>
                </a:lnTo>
                <a:cubicBezTo>
                  <a:pt x="43554" y="972800"/>
                  <a:pt x="0" y="929246"/>
                  <a:pt x="0" y="875520"/>
                </a:cubicBezTo>
                <a:lnTo>
                  <a:pt x="0" y="97280"/>
                </a:lnTo>
                <a:close/>
              </a:path>
            </a:pathLst>
          </a:custGeom>
          <a:solidFill>
            <a:prstClr val="white">
              <a:alpha val="90000"/>
              <a:hueOff val="0"/>
              <a:satOff val="0"/>
              <a:lumOff val="0"/>
              <a:alphaOff val="0"/>
            </a:prstClr>
          </a:solidFill>
          <a:ln w="28575" cap="flat" cmpd="sng" algn="ctr">
            <a:solidFill>
              <a:srgbClr val="5B9BD5"/>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7072" tIns="97072" rIns="97072" bIns="97072"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prstClr val="black"/>
                </a:solidFill>
                <a:latin typeface="Times New Roman" panose="02020603050405020304" pitchFamily="18" charset="0"/>
                <a:ea typeface="+mn-ea"/>
                <a:cs typeface="Times New Roman" panose="02020603050405020304" pitchFamily="18" charset="0"/>
              </a:rPr>
              <a:t>Controlled by Floor Length (b)</a:t>
            </a:r>
          </a:p>
        </p:txBody>
      </p:sp>
      <p:sp>
        <p:nvSpPr>
          <p:cNvPr id="25" name="Rectangle: Rounded Corners 24">
            <a:extLst>
              <a:ext uri="{FF2B5EF4-FFF2-40B4-BE49-F238E27FC236}">
                <a16:creationId xmlns:a16="http://schemas.microsoft.com/office/drawing/2014/main" id="{104518A1-78C4-401C-93E9-51EE43BF40A3}"/>
              </a:ext>
            </a:extLst>
          </p:cNvPr>
          <p:cNvSpPr/>
          <p:nvPr/>
        </p:nvSpPr>
        <p:spPr>
          <a:xfrm>
            <a:off x="2491721" y="3729748"/>
            <a:ext cx="1572315" cy="88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43CDC41C-7CFB-41D2-A057-DA6F4A0EAFD6}"/>
              </a:ext>
            </a:extLst>
          </p:cNvPr>
          <p:cNvSpPr/>
          <p:nvPr/>
        </p:nvSpPr>
        <p:spPr>
          <a:xfrm>
            <a:off x="2666423" y="3895714"/>
            <a:ext cx="1572315" cy="884523"/>
          </a:xfrm>
          <a:custGeom>
            <a:avLst/>
            <a:gdLst>
              <a:gd name="connsiteX0" fmla="*/ 0 w 1572315"/>
              <a:gd name="connsiteY0" fmla="*/ 100584 h 1005838"/>
              <a:gd name="connsiteX1" fmla="*/ 100584 w 1572315"/>
              <a:gd name="connsiteY1" fmla="*/ 0 h 1005838"/>
              <a:gd name="connsiteX2" fmla="*/ 1471731 w 1572315"/>
              <a:gd name="connsiteY2" fmla="*/ 0 h 1005838"/>
              <a:gd name="connsiteX3" fmla="*/ 1572315 w 1572315"/>
              <a:gd name="connsiteY3" fmla="*/ 100584 h 1005838"/>
              <a:gd name="connsiteX4" fmla="*/ 1572315 w 1572315"/>
              <a:gd name="connsiteY4" fmla="*/ 905254 h 1005838"/>
              <a:gd name="connsiteX5" fmla="*/ 1471731 w 1572315"/>
              <a:gd name="connsiteY5" fmla="*/ 1005838 h 1005838"/>
              <a:gd name="connsiteX6" fmla="*/ 100584 w 1572315"/>
              <a:gd name="connsiteY6" fmla="*/ 1005838 h 1005838"/>
              <a:gd name="connsiteX7" fmla="*/ 0 w 1572315"/>
              <a:gd name="connsiteY7" fmla="*/ 905254 h 1005838"/>
              <a:gd name="connsiteX8" fmla="*/ 0 w 1572315"/>
              <a:gd name="connsiteY8" fmla="*/ 100584 h 100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15" h="1005838">
                <a:moveTo>
                  <a:pt x="0" y="100584"/>
                </a:moveTo>
                <a:cubicBezTo>
                  <a:pt x="0" y="45033"/>
                  <a:pt x="45033" y="0"/>
                  <a:pt x="100584" y="0"/>
                </a:cubicBezTo>
                <a:lnTo>
                  <a:pt x="1471731" y="0"/>
                </a:lnTo>
                <a:cubicBezTo>
                  <a:pt x="1527282" y="0"/>
                  <a:pt x="1572315" y="45033"/>
                  <a:pt x="1572315" y="100584"/>
                </a:cubicBezTo>
                <a:lnTo>
                  <a:pt x="1572315" y="905254"/>
                </a:lnTo>
                <a:cubicBezTo>
                  <a:pt x="1572315" y="960805"/>
                  <a:pt x="1527282" y="1005838"/>
                  <a:pt x="1471731" y="1005838"/>
                </a:cubicBezTo>
                <a:lnTo>
                  <a:pt x="100584" y="1005838"/>
                </a:lnTo>
                <a:cubicBezTo>
                  <a:pt x="45033" y="1005838"/>
                  <a:pt x="0" y="960805"/>
                  <a:pt x="0" y="905254"/>
                </a:cubicBezTo>
                <a:lnTo>
                  <a:pt x="0" y="100584"/>
                </a:lnTo>
                <a:close/>
              </a:path>
            </a:pathLst>
          </a:custGeom>
          <a:ln w="28575">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040" tIns="98040" rIns="98040" bIns="9804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chemeClr val="tx1"/>
                </a:solidFill>
                <a:latin typeface="Times New Roman" panose="02020603050405020304" pitchFamily="18" charset="0"/>
                <a:cs typeface="Times New Roman" panose="02020603050405020304" pitchFamily="18" charset="0"/>
              </a:rPr>
              <a:t>By Direct uplift </a:t>
            </a:r>
          </a:p>
        </p:txBody>
      </p:sp>
      <p:sp>
        <p:nvSpPr>
          <p:cNvPr id="27" name="Rectangle: Rounded Corners 26">
            <a:extLst>
              <a:ext uri="{FF2B5EF4-FFF2-40B4-BE49-F238E27FC236}">
                <a16:creationId xmlns:a16="http://schemas.microsoft.com/office/drawing/2014/main" id="{4235F65D-01C7-43DD-AF9D-3E781EA41056}"/>
              </a:ext>
            </a:extLst>
          </p:cNvPr>
          <p:cNvSpPr/>
          <p:nvPr/>
        </p:nvSpPr>
        <p:spPr>
          <a:xfrm>
            <a:off x="2902593" y="5605270"/>
            <a:ext cx="3017520" cy="8780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id="{F063AB02-993B-4573-BFAA-8761B7DB77FA}"/>
              </a:ext>
            </a:extLst>
          </p:cNvPr>
          <p:cNvSpPr/>
          <p:nvPr/>
        </p:nvSpPr>
        <p:spPr>
          <a:xfrm>
            <a:off x="3077295" y="5771237"/>
            <a:ext cx="3017520" cy="878000"/>
          </a:xfrm>
          <a:custGeom>
            <a:avLst/>
            <a:gdLst>
              <a:gd name="connsiteX0" fmla="*/ 0 w 2215958"/>
              <a:gd name="connsiteY0" fmla="*/ 99842 h 998420"/>
              <a:gd name="connsiteX1" fmla="*/ 99842 w 2215958"/>
              <a:gd name="connsiteY1" fmla="*/ 0 h 998420"/>
              <a:gd name="connsiteX2" fmla="*/ 2116116 w 2215958"/>
              <a:gd name="connsiteY2" fmla="*/ 0 h 998420"/>
              <a:gd name="connsiteX3" fmla="*/ 2215958 w 2215958"/>
              <a:gd name="connsiteY3" fmla="*/ 99842 h 998420"/>
              <a:gd name="connsiteX4" fmla="*/ 2215958 w 2215958"/>
              <a:gd name="connsiteY4" fmla="*/ 898578 h 998420"/>
              <a:gd name="connsiteX5" fmla="*/ 2116116 w 2215958"/>
              <a:gd name="connsiteY5" fmla="*/ 998420 h 998420"/>
              <a:gd name="connsiteX6" fmla="*/ 99842 w 2215958"/>
              <a:gd name="connsiteY6" fmla="*/ 998420 h 998420"/>
              <a:gd name="connsiteX7" fmla="*/ 0 w 2215958"/>
              <a:gd name="connsiteY7" fmla="*/ 898578 h 998420"/>
              <a:gd name="connsiteX8" fmla="*/ 0 w 2215958"/>
              <a:gd name="connsiteY8" fmla="*/ 99842 h 99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5958" h="998420">
                <a:moveTo>
                  <a:pt x="0" y="99842"/>
                </a:moveTo>
                <a:cubicBezTo>
                  <a:pt x="0" y="44701"/>
                  <a:pt x="44701" y="0"/>
                  <a:pt x="99842" y="0"/>
                </a:cubicBezTo>
                <a:lnTo>
                  <a:pt x="2116116" y="0"/>
                </a:lnTo>
                <a:cubicBezTo>
                  <a:pt x="2171257" y="0"/>
                  <a:pt x="2215958" y="44701"/>
                  <a:pt x="2215958" y="99842"/>
                </a:cubicBezTo>
                <a:lnTo>
                  <a:pt x="2215958" y="898578"/>
                </a:lnTo>
                <a:cubicBezTo>
                  <a:pt x="2215958" y="953719"/>
                  <a:pt x="2171257" y="998420"/>
                  <a:pt x="2116116" y="998420"/>
                </a:cubicBezTo>
                <a:lnTo>
                  <a:pt x="99842" y="998420"/>
                </a:lnTo>
                <a:cubicBezTo>
                  <a:pt x="44701" y="998420"/>
                  <a:pt x="0" y="953719"/>
                  <a:pt x="0" y="898578"/>
                </a:cubicBezTo>
                <a:lnTo>
                  <a:pt x="0" y="99842"/>
                </a:lnTo>
                <a:close/>
              </a:path>
            </a:pathLst>
          </a:custGeom>
          <a:solidFill>
            <a:prstClr val="white">
              <a:alpha val="90000"/>
              <a:hueOff val="0"/>
              <a:satOff val="0"/>
              <a:lumOff val="0"/>
              <a:alphaOff val="0"/>
            </a:prstClr>
          </a:solidFill>
          <a:ln w="28575" cap="flat" cmpd="sng" algn="ctr">
            <a:solidFill>
              <a:srgbClr val="5B9BD5"/>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7823" tIns="97823" rIns="97823" bIns="97823"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prstClr val="black"/>
                </a:solidFill>
                <a:latin typeface="Times New Roman" panose="02020603050405020304" pitchFamily="18" charset="0"/>
                <a:ea typeface="+mn-ea"/>
                <a:cs typeface="Times New Roman" panose="02020603050405020304" pitchFamily="18" charset="0"/>
              </a:rPr>
              <a:t>Controlled by Floor Thickness (t)</a:t>
            </a:r>
          </a:p>
        </p:txBody>
      </p:sp>
      <p:sp>
        <p:nvSpPr>
          <p:cNvPr id="29" name="Rectangle: Rounded Corners 28">
            <a:extLst>
              <a:ext uri="{FF2B5EF4-FFF2-40B4-BE49-F238E27FC236}">
                <a16:creationId xmlns:a16="http://schemas.microsoft.com/office/drawing/2014/main" id="{D3C517AE-5BCE-47DA-8020-C38D8872E773}"/>
              </a:ext>
            </a:extLst>
          </p:cNvPr>
          <p:cNvSpPr/>
          <p:nvPr/>
        </p:nvSpPr>
        <p:spPr>
          <a:xfrm>
            <a:off x="5890460" y="2105925"/>
            <a:ext cx="1920237" cy="88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1327F8F1-F316-4C45-86BB-BB0DF88F1A81}"/>
              </a:ext>
            </a:extLst>
          </p:cNvPr>
          <p:cNvSpPr/>
          <p:nvPr/>
        </p:nvSpPr>
        <p:spPr>
          <a:xfrm>
            <a:off x="6065162" y="2271892"/>
            <a:ext cx="1920237" cy="884523"/>
          </a:xfrm>
          <a:custGeom>
            <a:avLst/>
            <a:gdLst>
              <a:gd name="connsiteX0" fmla="*/ 0 w 1920237"/>
              <a:gd name="connsiteY0" fmla="*/ 100584 h 1005838"/>
              <a:gd name="connsiteX1" fmla="*/ 100584 w 1920237"/>
              <a:gd name="connsiteY1" fmla="*/ 0 h 1005838"/>
              <a:gd name="connsiteX2" fmla="*/ 1819653 w 1920237"/>
              <a:gd name="connsiteY2" fmla="*/ 0 h 1005838"/>
              <a:gd name="connsiteX3" fmla="*/ 1920237 w 1920237"/>
              <a:gd name="connsiteY3" fmla="*/ 100584 h 1005838"/>
              <a:gd name="connsiteX4" fmla="*/ 1920237 w 1920237"/>
              <a:gd name="connsiteY4" fmla="*/ 905254 h 1005838"/>
              <a:gd name="connsiteX5" fmla="*/ 1819653 w 1920237"/>
              <a:gd name="connsiteY5" fmla="*/ 1005838 h 1005838"/>
              <a:gd name="connsiteX6" fmla="*/ 100584 w 1920237"/>
              <a:gd name="connsiteY6" fmla="*/ 1005838 h 1005838"/>
              <a:gd name="connsiteX7" fmla="*/ 0 w 1920237"/>
              <a:gd name="connsiteY7" fmla="*/ 905254 h 1005838"/>
              <a:gd name="connsiteX8" fmla="*/ 0 w 1920237"/>
              <a:gd name="connsiteY8" fmla="*/ 100584 h 100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237" h="1005838">
                <a:moveTo>
                  <a:pt x="0" y="100584"/>
                </a:moveTo>
                <a:cubicBezTo>
                  <a:pt x="0" y="45033"/>
                  <a:pt x="45033" y="0"/>
                  <a:pt x="100584" y="0"/>
                </a:cubicBezTo>
                <a:lnTo>
                  <a:pt x="1819653" y="0"/>
                </a:lnTo>
                <a:cubicBezTo>
                  <a:pt x="1875204" y="0"/>
                  <a:pt x="1920237" y="45033"/>
                  <a:pt x="1920237" y="100584"/>
                </a:cubicBezTo>
                <a:lnTo>
                  <a:pt x="1920237" y="905254"/>
                </a:lnTo>
                <a:cubicBezTo>
                  <a:pt x="1920237" y="960805"/>
                  <a:pt x="1875204" y="1005838"/>
                  <a:pt x="1819653" y="1005838"/>
                </a:cubicBezTo>
                <a:lnTo>
                  <a:pt x="100584" y="1005838"/>
                </a:lnTo>
                <a:cubicBezTo>
                  <a:pt x="45033" y="1005838"/>
                  <a:pt x="0" y="960805"/>
                  <a:pt x="0" y="905254"/>
                </a:cubicBezTo>
                <a:lnTo>
                  <a:pt x="0" y="100584"/>
                </a:lnTo>
                <a:close/>
              </a:path>
            </a:pathLst>
          </a:custGeom>
          <a:ln w="28575">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040" tIns="98040" rIns="98040" bIns="9804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cs typeface="Times New Roman" panose="02020603050405020304" pitchFamily="18" charset="0"/>
              </a:rPr>
              <a:t>Failure by Surface Flow </a:t>
            </a:r>
            <a:endParaRPr lang="en-US" sz="1800" b="1" kern="1200" dirty="0">
              <a:solidFill>
                <a:schemeClr val="tx1"/>
              </a:solidFill>
              <a:latin typeface="Times New Roman" panose="02020603050405020304" pitchFamily="18"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36F321FC-706C-4490-AB41-F9DFD9D0B900}"/>
              </a:ext>
            </a:extLst>
          </p:cNvPr>
          <p:cNvSpPr/>
          <p:nvPr/>
        </p:nvSpPr>
        <p:spPr>
          <a:xfrm>
            <a:off x="4832998" y="3729748"/>
            <a:ext cx="1572315" cy="88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739E7716-3DE7-4DF7-A5B8-290FBD9814B0}"/>
              </a:ext>
            </a:extLst>
          </p:cNvPr>
          <p:cNvSpPr/>
          <p:nvPr/>
        </p:nvSpPr>
        <p:spPr>
          <a:xfrm>
            <a:off x="5007699" y="3895714"/>
            <a:ext cx="1572315" cy="884523"/>
          </a:xfrm>
          <a:custGeom>
            <a:avLst/>
            <a:gdLst>
              <a:gd name="connsiteX0" fmla="*/ 0 w 1572315"/>
              <a:gd name="connsiteY0" fmla="*/ 100584 h 1005838"/>
              <a:gd name="connsiteX1" fmla="*/ 100584 w 1572315"/>
              <a:gd name="connsiteY1" fmla="*/ 0 h 1005838"/>
              <a:gd name="connsiteX2" fmla="*/ 1471731 w 1572315"/>
              <a:gd name="connsiteY2" fmla="*/ 0 h 1005838"/>
              <a:gd name="connsiteX3" fmla="*/ 1572315 w 1572315"/>
              <a:gd name="connsiteY3" fmla="*/ 100584 h 1005838"/>
              <a:gd name="connsiteX4" fmla="*/ 1572315 w 1572315"/>
              <a:gd name="connsiteY4" fmla="*/ 905254 h 1005838"/>
              <a:gd name="connsiteX5" fmla="*/ 1471731 w 1572315"/>
              <a:gd name="connsiteY5" fmla="*/ 1005838 h 1005838"/>
              <a:gd name="connsiteX6" fmla="*/ 100584 w 1572315"/>
              <a:gd name="connsiteY6" fmla="*/ 1005838 h 1005838"/>
              <a:gd name="connsiteX7" fmla="*/ 0 w 1572315"/>
              <a:gd name="connsiteY7" fmla="*/ 905254 h 1005838"/>
              <a:gd name="connsiteX8" fmla="*/ 0 w 1572315"/>
              <a:gd name="connsiteY8" fmla="*/ 100584 h 100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15" h="1005838">
                <a:moveTo>
                  <a:pt x="0" y="100584"/>
                </a:moveTo>
                <a:cubicBezTo>
                  <a:pt x="0" y="45033"/>
                  <a:pt x="45033" y="0"/>
                  <a:pt x="100584" y="0"/>
                </a:cubicBezTo>
                <a:lnTo>
                  <a:pt x="1471731" y="0"/>
                </a:lnTo>
                <a:cubicBezTo>
                  <a:pt x="1527282" y="0"/>
                  <a:pt x="1572315" y="45033"/>
                  <a:pt x="1572315" y="100584"/>
                </a:cubicBezTo>
                <a:lnTo>
                  <a:pt x="1572315" y="905254"/>
                </a:lnTo>
                <a:cubicBezTo>
                  <a:pt x="1572315" y="960805"/>
                  <a:pt x="1527282" y="1005838"/>
                  <a:pt x="1471731" y="1005838"/>
                </a:cubicBezTo>
                <a:lnTo>
                  <a:pt x="100584" y="1005838"/>
                </a:lnTo>
                <a:cubicBezTo>
                  <a:pt x="45033" y="1005838"/>
                  <a:pt x="0" y="960805"/>
                  <a:pt x="0" y="905254"/>
                </a:cubicBezTo>
                <a:lnTo>
                  <a:pt x="0" y="100584"/>
                </a:lnTo>
                <a:close/>
              </a:path>
            </a:pathLst>
          </a:custGeom>
          <a:ln w="28575">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040" tIns="98040" rIns="98040" bIns="9804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000000"/>
                </a:solidFill>
                <a:latin typeface="Times New Roman" panose="02020603050405020304" pitchFamily="18" charset="0"/>
                <a:cs typeface="Times New Roman" panose="02020603050405020304" pitchFamily="18" charset="0"/>
              </a:rPr>
              <a:t>By Hydraulic Jump </a:t>
            </a:r>
            <a:endParaRPr lang="en-US" sz="1800" b="1" kern="1200" dirty="0">
              <a:solidFill>
                <a:schemeClr val="tx1"/>
              </a:solidFill>
              <a:latin typeface="Times New Roman" panose="02020603050405020304" pitchFamily="18"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4DD5E71D-A30E-4EE2-8A50-45BE72C0DF98}"/>
              </a:ext>
            </a:extLst>
          </p:cNvPr>
          <p:cNvSpPr/>
          <p:nvPr/>
        </p:nvSpPr>
        <p:spPr>
          <a:xfrm>
            <a:off x="6969322" y="3729748"/>
            <a:ext cx="1572315" cy="88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1AD3BB5-454F-4986-8CD2-DF819AB36D7B}"/>
              </a:ext>
            </a:extLst>
          </p:cNvPr>
          <p:cNvSpPr/>
          <p:nvPr/>
        </p:nvSpPr>
        <p:spPr>
          <a:xfrm>
            <a:off x="7144023" y="3895714"/>
            <a:ext cx="1572315" cy="884523"/>
          </a:xfrm>
          <a:custGeom>
            <a:avLst/>
            <a:gdLst>
              <a:gd name="connsiteX0" fmla="*/ 0 w 1572315"/>
              <a:gd name="connsiteY0" fmla="*/ 100584 h 1005838"/>
              <a:gd name="connsiteX1" fmla="*/ 100584 w 1572315"/>
              <a:gd name="connsiteY1" fmla="*/ 0 h 1005838"/>
              <a:gd name="connsiteX2" fmla="*/ 1471731 w 1572315"/>
              <a:gd name="connsiteY2" fmla="*/ 0 h 1005838"/>
              <a:gd name="connsiteX3" fmla="*/ 1572315 w 1572315"/>
              <a:gd name="connsiteY3" fmla="*/ 100584 h 1005838"/>
              <a:gd name="connsiteX4" fmla="*/ 1572315 w 1572315"/>
              <a:gd name="connsiteY4" fmla="*/ 905254 h 1005838"/>
              <a:gd name="connsiteX5" fmla="*/ 1471731 w 1572315"/>
              <a:gd name="connsiteY5" fmla="*/ 1005838 h 1005838"/>
              <a:gd name="connsiteX6" fmla="*/ 100584 w 1572315"/>
              <a:gd name="connsiteY6" fmla="*/ 1005838 h 1005838"/>
              <a:gd name="connsiteX7" fmla="*/ 0 w 1572315"/>
              <a:gd name="connsiteY7" fmla="*/ 905254 h 1005838"/>
              <a:gd name="connsiteX8" fmla="*/ 0 w 1572315"/>
              <a:gd name="connsiteY8" fmla="*/ 100584 h 100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15" h="1005838">
                <a:moveTo>
                  <a:pt x="0" y="100584"/>
                </a:moveTo>
                <a:cubicBezTo>
                  <a:pt x="0" y="45033"/>
                  <a:pt x="45033" y="0"/>
                  <a:pt x="100584" y="0"/>
                </a:cubicBezTo>
                <a:lnTo>
                  <a:pt x="1471731" y="0"/>
                </a:lnTo>
                <a:cubicBezTo>
                  <a:pt x="1527282" y="0"/>
                  <a:pt x="1572315" y="45033"/>
                  <a:pt x="1572315" y="100584"/>
                </a:cubicBezTo>
                <a:lnTo>
                  <a:pt x="1572315" y="905254"/>
                </a:lnTo>
                <a:cubicBezTo>
                  <a:pt x="1572315" y="960805"/>
                  <a:pt x="1527282" y="1005838"/>
                  <a:pt x="1471731" y="1005838"/>
                </a:cubicBezTo>
                <a:lnTo>
                  <a:pt x="100584" y="1005838"/>
                </a:lnTo>
                <a:cubicBezTo>
                  <a:pt x="45033" y="1005838"/>
                  <a:pt x="0" y="960805"/>
                  <a:pt x="0" y="905254"/>
                </a:cubicBezTo>
                <a:lnTo>
                  <a:pt x="0" y="100584"/>
                </a:lnTo>
                <a:close/>
              </a:path>
            </a:pathLst>
          </a:custGeom>
          <a:ln w="28575">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040" tIns="98040" rIns="98040" bIns="98040" numCol="1" spcCol="1270" anchor="ctr" anchorCtr="0">
            <a:noAutofit/>
          </a:bodyPr>
          <a:lstStyle/>
          <a:p>
            <a:pPr marL="0" lvl="0" indent="0" algn="ctr" defTabSz="800100">
              <a:lnSpc>
                <a:spcPct val="150000"/>
              </a:lnSpc>
              <a:spcBef>
                <a:spcPct val="0"/>
              </a:spcBef>
              <a:spcAft>
                <a:spcPct val="35000"/>
              </a:spcAft>
              <a:buNone/>
            </a:pPr>
            <a:r>
              <a:rPr lang="en-US" sz="1800" b="1" kern="1200">
                <a:solidFill>
                  <a:srgbClr val="000000"/>
                </a:solidFill>
                <a:latin typeface="Times New Roman" panose="02020603050405020304" pitchFamily="18" charset="0"/>
                <a:cs typeface="Times New Roman" panose="02020603050405020304" pitchFamily="18" charset="0"/>
              </a:rPr>
              <a:t>By Scouring</a:t>
            </a:r>
            <a:endParaRPr lang="en-US" sz="1800" b="1" kern="1200" dirty="0">
              <a:solidFill>
                <a:srgbClr val="000000"/>
              </a:solidFill>
              <a:latin typeface="Times New Roman" panose="02020603050405020304" pitchFamily="18"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3A965147-AD85-4090-857E-56DD2BC4D64A}"/>
              </a:ext>
            </a:extLst>
          </p:cNvPr>
          <p:cNvSpPr/>
          <p:nvPr/>
        </p:nvSpPr>
        <p:spPr>
          <a:xfrm>
            <a:off x="6478610" y="5605270"/>
            <a:ext cx="2122516" cy="8780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Freeform: Shape 35">
            <a:extLst>
              <a:ext uri="{FF2B5EF4-FFF2-40B4-BE49-F238E27FC236}">
                <a16:creationId xmlns:a16="http://schemas.microsoft.com/office/drawing/2014/main" id="{0BE4C713-5CE2-4880-861F-D11DA66E98BA}"/>
              </a:ext>
            </a:extLst>
          </p:cNvPr>
          <p:cNvSpPr/>
          <p:nvPr/>
        </p:nvSpPr>
        <p:spPr>
          <a:xfrm>
            <a:off x="6653312" y="5771237"/>
            <a:ext cx="2122516" cy="878000"/>
          </a:xfrm>
          <a:custGeom>
            <a:avLst/>
            <a:gdLst>
              <a:gd name="connsiteX0" fmla="*/ 0 w 2122516"/>
              <a:gd name="connsiteY0" fmla="*/ 99842 h 998420"/>
              <a:gd name="connsiteX1" fmla="*/ 99842 w 2122516"/>
              <a:gd name="connsiteY1" fmla="*/ 0 h 998420"/>
              <a:gd name="connsiteX2" fmla="*/ 2022674 w 2122516"/>
              <a:gd name="connsiteY2" fmla="*/ 0 h 998420"/>
              <a:gd name="connsiteX3" fmla="*/ 2122516 w 2122516"/>
              <a:gd name="connsiteY3" fmla="*/ 99842 h 998420"/>
              <a:gd name="connsiteX4" fmla="*/ 2122516 w 2122516"/>
              <a:gd name="connsiteY4" fmla="*/ 898578 h 998420"/>
              <a:gd name="connsiteX5" fmla="*/ 2022674 w 2122516"/>
              <a:gd name="connsiteY5" fmla="*/ 998420 h 998420"/>
              <a:gd name="connsiteX6" fmla="*/ 99842 w 2122516"/>
              <a:gd name="connsiteY6" fmla="*/ 998420 h 998420"/>
              <a:gd name="connsiteX7" fmla="*/ 0 w 2122516"/>
              <a:gd name="connsiteY7" fmla="*/ 898578 h 998420"/>
              <a:gd name="connsiteX8" fmla="*/ 0 w 2122516"/>
              <a:gd name="connsiteY8" fmla="*/ 99842 h 99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516" h="998420">
                <a:moveTo>
                  <a:pt x="0" y="99842"/>
                </a:moveTo>
                <a:cubicBezTo>
                  <a:pt x="0" y="44701"/>
                  <a:pt x="44701" y="0"/>
                  <a:pt x="99842" y="0"/>
                </a:cubicBezTo>
                <a:lnTo>
                  <a:pt x="2022674" y="0"/>
                </a:lnTo>
                <a:cubicBezTo>
                  <a:pt x="2077815" y="0"/>
                  <a:pt x="2122516" y="44701"/>
                  <a:pt x="2122516" y="99842"/>
                </a:cubicBezTo>
                <a:lnTo>
                  <a:pt x="2122516" y="898578"/>
                </a:lnTo>
                <a:cubicBezTo>
                  <a:pt x="2122516" y="953719"/>
                  <a:pt x="2077815" y="998420"/>
                  <a:pt x="2022674" y="998420"/>
                </a:cubicBezTo>
                <a:lnTo>
                  <a:pt x="99842" y="998420"/>
                </a:lnTo>
                <a:cubicBezTo>
                  <a:pt x="44701" y="998420"/>
                  <a:pt x="0" y="953719"/>
                  <a:pt x="0" y="898578"/>
                </a:cubicBezTo>
                <a:lnTo>
                  <a:pt x="0" y="99842"/>
                </a:lnTo>
                <a:close/>
              </a:path>
            </a:pathLst>
          </a:custGeom>
          <a:solidFill>
            <a:prstClr val="white">
              <a:alpha val="90000"/>
              <a:hueOff val="0"/>
              <a:satOff val="0"/>
              <a:lumOff val="0"/>
              <a:alphaOff val="0"/>
            </a:prstClr>
          </a:solidFill>
          <a:ln w="28575" cap="flat" cmpd="sng" algn="ctr">
            <a:solidFill>
              <a:srgbClr val="5B9BD5"/>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7823" tIns="97823" rIns="97823" bIns="97823"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prstClr val="black"/>
                </a:solidFill>
                <a:latin typeface="Times New Roman" panose="02020603050405020304" pitchFamily="18" charset="0"/>
                <a:ea typeface="+mn-ea"/>
                <a:cs typeface="Times New Roman" panose="02020603050405020304" pitchFamily="18" charset="0"/>
              </a:rPr>
              <a:t>Controlled by Protection Works</a:t>
            </a:r>
          </a:p>
        </p:txBody>
      </p:sp>
      <p:sp>
        <p:nvSpPr>
          <p:cNvPr id="2" name="Arrow: Down 1">
            <a:extLst>
              <a:ext uri="{FF2B5EF4-FFF2-40B4-BE49-F238E27FC236}">
                <a16:creationId xmlns:a16="http://schemas.microsoft.com/office/drawing/2014/main" id="{9C35D2B2-BDE4-47DB-9859-D8740158156A}"/>
              </a:ext>
            </a:extLst>
          </p:cNvPr>
          <p:cNvSpPr/>
          <p:nvPr/>
        </p:nvSpPr>
        <p:spPr>
          <a:xfrm>
            <a:off x="1091679" y="4955039"/>
            <a:ext cx="671804" cy="531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1E732E19-779A-474C-82A3-E052B2989BC1}"/>
              </a:ext>
            </a:extLst>
          </p:cNvPr>
          <p:cNvSpPr/>
          <p:nvPr/>
        </p:nvSpPr>
        <p:spPr>
          <a:xfrm>
            <a:off x="7557796" y="4955038"/>
            <a:ext cx="671804" cy="531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F8311307-0500-4519-BBB2-1D6A6B5DC08F}"/>
              </a:ext>
            </a:extLst>
          </p:cNvPr>
          <p:cNvSpPr/>
          <p:nvPr/>
        </p:nvSpPr>
        <p:spPr>
          <a:xfrm>
            <a:off x="3182955" y="4955037"/>
            <a:ext cx="671804" cy="531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20C2F87-3144-47DB-8D5E-D1CD0106970D}"/>
              </a:ext>
            </a:extLst>
          </p:cNvPr>
          <p:cNvSpPr/>
          <p:nvPr/>
        </p:nvSpPr>
        <p:spPr>
          <a:xfrm>
            <a:off x="5131838" y="4955037"/>
            <a:ext cx="671804" cy="531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7F0607C-4D47-4F5C-B4F1-176C8938AE4C}"/>
              </a:ext>
            </a:extLst>
          </p:cNvPr>
          <p:cNvSpPr txBox="1"/>
          <p:nvPr/>
        </p:nvSpPr>
        <p:spPr>
          <a:xfrm>
            <a:off x="5634182" y="-79500"/>
            <a:ext cx="3217082" cy="369332"/>
          </a:xfrm>
          <a:prstGeom prst="rect">
            <a:avLst/>
          </a:prstGeom>
          <a:noFill/>
        </p:spPr>
        <p:txBody>
          <a:bodyPr wrap="square" rtlCol="0">
            <a:spAutoFit/>
          </a:bodyPr>
          <a:lstStyle/>
          <a:p>
            <a:pPr rtl="0"/>
            <a:r>
              <a:rPr lang="en-US" dirty="0"/>
              <a:t>Set by: Othman K. Mohammed</a:t>
            </a:r>
          </a:p>
        </p:txBody>
      </p:sp>
      <p:cxnSp>
        <p:nvCxnSpPr>
          <p:cNvPr id="37" name="Straight Connector 36">
            <a:extLst>
              <a:ext uri="{FF2B5EF4-FFF2-40B4-BE49-F238E27FC236}">
                <a16:creationId xmlns:a16="http://schemas.microsoft.com/office/drawing/2014/main" id="{0ACB2676-8A58-4197-B2D8-BD574AF08114}"/>
              </a:ext>
            </a:extLst>
          </p:cNvPr>
          <p:cNvCxnSpPr/>
          <p:nvPr/>
        </p:nvCxnSpPr>
        <p:spPr>
          <a:xfrm flipV="1">
            <a:off x="-1816" y="230913"/>
            <a:ext cx="9144000"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3058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5723</TotalTime>
  <Words>2576</Words>
  <Application>Microsoft Office PowerPoint</Application>
  <PresentationFormat>On-screen Show (4:3)</PresentationFormat>
  <Paragraphs>529</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Bahnschrift Condensed</vt:lpstr>
      <vt:lpstr>Britannic Bold</vt:lpstr>
      <vt:lpstr>Calibri</vt:lpstr>
      <vt:lpstr>Calibri Light</vt:lpstr>
      <vt:lpstr>Cambria Math</vt:lpstr>
      <vt:lpstr>Franklin Gothic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KAWA IT</dc:creator>
  <cp:lastModifiedBy>Othman Mohammed</cp:lastModifiedBy>
  <cp:revision>678</cp:revision>
  <dcterms:created xsi:type="dcterms:W3CDTF">2014-12-19T13:10:09Z</dcterms:created>
  <dcterms:modified xsi:type="dcterms:W3CDTF">2022-05-22T15:56:09Z</dcterms:modified>
</cp:coreProperties>
</file>