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98" r:id="rId2"/>
    <p:sldId id="263" r:id="rId3"/>
    <p:sldId id="432" r:id="rId4"/>
    <p:sldId id="288" r:id="rId5"/>
    <p:sldId id="341" r:id="rId6"/>
    <p:sldId id="305" r:id="rId7"/>
    <p:sldId id="304" r:id="rId8"/>
    <p:sldId id="303" r:id="rId9"/>
    <p:sldId id="442" r:id="rId10"/>
    <p:sldId id="323" r:id="rId11"/>
    <p:sldId id="287" r:id="rId12"/>
    <p:sldId id="309" r:id="rId13"/>
    <p:sldId id="322" r:id="rId14"/>
    <p:sldId id="328" r:id="rId15"/>
    <p:sldId id="326" r:id="rId16"/>
    <p:sldId id="327" r:id="rId17"/>
    <p:sldId id="286" r:id="rId18"/>
    <p:sldId id="325" r:id="rId19"/>
    <p:sldId id="329" r:id="rId20"/>
  </p:sldIdLst>
  <p:sldSz cx="9144000" cy="6858000" type="screen4x3"/>
  <p:notesSz cx="6735763" cy="98694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BFCFD"/>
    <a:srgbClr val="B4C7E7"/>
    <a:srgbClr val="C6E0A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599" autoAdjust="0"/>
  </p:normalViewPr>
  <p:slideViewPr>
    <p:cSldViewPr snapToGrid="0">
      <p:cViewPr varScale="1">
        <p:scale>
          <a:sx n="78" d="100"/>
          <a:sy n="78" d="100"/>
        </p:scale>
        <p:origin x="1536" y="11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352" y="0"/>
            <a:ext cx="2919413" cy="4953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19412" cy="495300"/>
          </a:xfrm>
          <a:prstGeom prst="rect">
            <a:avLst/>
          </a:prstGeom>
        </p:spPr>
        <p:txBody>
          <a:bodyPr vert="horz" lIns="91440" tIns="45720" rIns="91440" bIns="45720" rtlCol="1"/>
          <a:lstStyle>
            <a:lvl1pPr algn="l">
              <a:defRPr sz="1200"/>
            </a:lvl1pPr>
          </a:lstStyle>
          <a:p>
            <a:fld id="{C9F11589-128C-4830-AD2C-8CA0F3B87D70}" type="datetime4">
              <a:rPr lang="en-US" smtClean="0"/>
              <a:t>May 24, 2024</a:t>
            </a:fld>
            <a:endParaRPr lang="ar-IQ"/>
          </a:p>
        </p:txBody>
      </p:sp>
      <p:sp>
        <p:nvSpPr>
          <p:cNvPr id="4" name="Footer Placeholder 3"/>
          <p:cNvSpPr>
            <a:spLocks noGrp="1"/>
          </p:cNvSpPr>
          <p:nvPr>
            <p:ph type="ftr" sz="quarter" idx="2"/>
          </p:nvPr>
        </p:nvSpPr>
        <p:spPr>
          <a:xfrm>
            <a:off x="3816352" y="9374188"/>
            <a:ext cx="2919413" cy="4953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9374188"/>
            <a:ext cx="2919412" cy="495300"/>
          </a:xfrm>
          <a:prstGeom prst="rect">
            <a:avLst/>
          </a:prstGeom>
        </p:spPr>
        <p:txBody>
          <a:bodyPr vert="horz" lIns="91440" tIns="45720" rIns="91440" bIns="45720" rtlCol="1" anchor="b"/>
          <a:lstStyle>
            <a:lvl1pPr algn="l">
              <a:defRPr sz="1200"/>
            </a:lvl1pPr>
          </a:lstStyle>
          <a:p>
            <a:fld id="{981A6953-37ED-450D-A617-0E525E9C5580}" type="slidenum">
              <a:rPr lang="ar-IQ" smtClean="0"/>
              <a:t>‹#›</a:t>
            </a:fld>
            <a:endParaRPr lang="ar-IQ"/>
          </a:p>
        </p:txBody>
      </p:sp>
    </p:spTree>
    <p:extLst>
      <p:ext uri="{BB962C8B-B14F-4D97-AF65-F5344CB8AC3E}">
        <p14:creationId xmlns:p14="http://schemas.microsoft.com/office/powerpoint/2010/main" val="15919645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351" y="0"/>
            <a:ext cx="2919413" cy="4953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19412" cy="495300"/>
          </a:xfrm>
          <a:prstGeom prst="rect">
            <a:avLst/>
          </a:prstGeom>
        </p:spPr>
        <p:txBody>
          <a:bodyPr vert="horz" lIns="91440" tIns="45720" rIns="91440" bIns="45720" rtlCol="1"/>
          <a:lstStyle>
            <a:lvl1pPr algn="l">
              <a:defRPr sz="1200"/>
            </a:lvl1pPr>
          </a:lstStyle>
          <a:p>
            <a:fld id="{E15036D4-6974-4A4D-BDBF-EE038F6C26A6}" type="datetime4">
              <a:rPr lang="en-US" smtClean="0"/>
              <a:t>May 24, 2024</a:t>
            </a:fld>
            <a:endParaRPr lang="ar-IQ"/>
          </a:p>
        </p:txBody>
      </p:sp>
      <p:sp>
        <p:nvSpPr>
          <p:cNvPr id="4" name="Slide Image Placeholder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3101" y="4749802"/>
            <a:ext cx="5389563" cy="3886199"/>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16351" y="9374188"/>
            <a:ext cx="2919413" cy="4953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9374188"/>
            <a:ext cx="2919412" cy="495300"/>
          </a:xfrm>
          <a:prstGeom prst="rect">
            <a:avLst/>
          </a:prstGeom>
        </p:spPr>
        <p:txBody>
          <a:bodyPr vert="horz" lIns="91440" tIns="45720" rIns="91440" bIns="45720" rtlCol="1" anchor="b"/>
          <a:lstStyle>
            <a:lvl1pPr algn="l">
              <a:defRPr sz="1200"/>
            </a:lvl1pPr>
          </a:lstStyle>
          <a:p>
            <a:fld id="{768C8D9B-7E0B-4BE4-B16D-FE8F118D7937}" type="slidenum">
              <a:rPr lang="ar-IQ" smtClean="0"/>
              <a:t>‹#›</a:t>
            </a:fld>
            <a:endParaRPr lang="ar-IQ"/>
          </a:p>
        </p:txBody>
      </p:sp>
    </p:spTree>
    <p:extLst>
      <p:ext uri="{BB962C8B-B14F-4D97-AF65-F5344CB8AC3E}">
        <p14:creationId xmlns:p14="http://schemas.microsoft.com/office/powerpoint/2010/main" val="2467546834"/>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92" indent="0" algn="ctr">
              <a:buNone/>
              <a:defRPr sz="2000"/>
            </a:lvl2pPr>
            <a:lvl3pPr marL="914382" indent="0" algn="ctr">
              <a:buNone/>
              <a:defRPr sz="1800"/>
            </a:lvl3pPr>
            <a:lvl4pPr marL="1371572" indent="0" algn="ctr">
              <a:buNone/>
              <a:defRPr sz="1600"/>
            </a:lvl4pPr>
            <a:lvl5pPr marL="1828762" indent="0" algn="ctr">
              <a:buNone/>
              <a:defRPr sz="1600"/>
            </a:lvl5pPr>
            <a:lvl6pPr marL="2285954" indent="0" algn="ctr">
              <a:buNone/>
              <a:defRPr sz="1600"/>
            </a:lvl6pPr>
            <a:lvl7pPr marL="2743145" indent="0" algn="ctr">
              <a:buNone/>
              <a:defRPr sz="1600"/>
            </a:lvl7pPr>
            <a:lvl8pPr marL="3200335" indent="0" algn="ctr">
              <a:buNone/>
              <a:defRPr sz="1600"/>
            </a:lvl8pPr>
            <a:lvl9pPr marL="3657525"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A873B8-740C-452C-BEB5-1155BC8EF698}" type="datetime8">
              <a:rPr lang="ar-IQ" smtClean="0"/>
              <a:t>24 أيار، 24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366083472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C0864D-83DB-4C02-958E-D254F25C0C29}" type="datetime8">
              <a:rPr lang="ar-IQ" smtClean="0"/>
              <a:t>24 أيار، 24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322783808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3"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1C02A6-4797-4808-8BFD-FA378874F9C7}" type="datetime8">
              <a:rPr lang="ar-IQ" smtClean="0"/>
              <a:t>24 أيار، 24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3774497199"/>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ED4FB-D64A-4AE2-9708-8A4D4AB4BE28}" type="datetime8">
              <a:rPr lang="ar-IQ" smtClean="0"/>
              <a:t>24 أيار، 24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315513323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5"/>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90" y="4589470"/>
            <a:ext cx="7886700" cy="1500187"/>
          </a:xfrm>
        </p:spPr>
        <p:txBody>
          <a:bodyPr/>
          <a:lstStyle>
            <a:lvl1pPr marL="0" indent="0">
              <a:buNone/>
              <a:defRPr sz="2400">
                <a:solidFill>
                  <a:schemeClr val="tx1"/>
                </a:solidFill>
              </a:defRPr>
            </a:lvl1pPr>
            <a:lvl2pPr marL="457192" indent="0">
              <a:buNone/>
              <a:defRPr sz="2000">
                <a:solidFill>
                  <a:schemeClr val="tx1">
                    <a:tint val="75000"/>
                  </a:schemeClr>
                </a:solidFill>
              </a:defRPr>
            </a:lvl2pPr>
            <a:lvl3pPr marL="914382" indent="0">
              <a:buNone/>
              <a:defRPr sz="1800">
                <a:solidFill>
                  <a:schemeClr val="tx1">
                    <a:tint val="75000"/>
                  </a:schemeClr>
                </a:solidFill>
              </a:defRPr>
            </a:lvl3pPr>
            <a:lvl4pPr marL="1371572" indent="0">
              <a:buNone/>
              <a:defRPr sz="1600">
                <a:solidFill>
                  <a:schemeClr val="tx1">
                    <a:tint val="75000"/>
                  </a:schemeClr>
                </a:solidFill>
              </a:defRPr>
            </a:lvl4pPr>
            <a:lvl5pPr marL="1828762" indent="0">
              <a:buNone/>
              <a:defRPr sz="1600">
                <a:solidFill>
                  <a:schemeClr val="tx1">
                    <a:tint val="75000"/>
                  </a:schemeClr>
                </a:solidFill>
              </a:defRPr>
            </a:lvl5pPr>
            <a:lvl6pPr marL="2285954" indent="0">
              <a:buNone/>
              <a:defRPr sz="1600">
                <a:solidFill>
                  <a:schemeClr val="tx1">
                    <a:tint val="75000"/>
                  </a:schemeClr>
                </a:solidFill>
              </a:defRPr>
            </a:lvl6pPr>
            <a:lvl7pPr marL="2743145" indent="0">
              <a:buNone/>
              <a:defRPr sz="1600">
                <a:solidFill>
                  <a:schemeClr val="tx1">
                    <a:tint val="75000"/>
                  </a:schemeClr>
                </a:solidFill>
              </a:defRPr>
            </a:lvl7pPr>
            <a:lvl8pPr marL="3200335" indent="0">
              <a:buNone/>
              <a:defRPr sz="1600">
                <a:solidFill>
                  <a:schemeClr val="tx1">
                    <a:tint val="75000"/>
                  </a:schemeClr>
                </a:solidFill>
              </a:defRPr>
            </a:lvl8pPr>
            <a:lvl9pPr marL="365752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A6EF9-D210-4736-B86C-35028928FB7A}" type="datetime8">
              <a:rPr lang="ar-IQ" smtClean="0"/>
              <a:t>24 أيار، 24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42570439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A72617-A3E9-4861-9534-2F2E5B609201}" type="datetime8">
              <a:rPr lang="ar-IQ" smtClean="0"/>
              <a:t>24 أيار، 24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2526079035"/>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4"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92" indent="0">
              <a:buNone/>
              <a:defRPr sz="2000" b="1"/>
            </a:lvl2pPr>
            <a:lvl3pPr marL="914382" indent="0">
              <a:buNone/>
              <a:defRPr sz="1800" b="1"/>
            </a:lvl3pPr>
            <a:lvl4pPr marL="1371572" indent="0">
              <a:buNone/>
              <a:defRPr sz="1600" b="1"/>
            </a:lvl4pPr>
            <a:lvl5pPr marL="1828762" indent="0">
              <a:buNone/>
              <a:defRPr sz="1600" b="1"/>
            </a:lvl5pPr>
            <a:lvl6pPr marL="2285954" indent="0">
              <a:buNone/>
              <a:defRPr sz="1600" b="1"/>
            </a:lvl6pPr>
            <a:lvl7pPr marL="2743145" indent="0">
              <a:buNone/>
              <a:defRPr sz="1600" b="1"/>
            </a:lvl7pPr>
            <a:lvl8pPr marL="3200335" indent="0">
              <a:buNone/>
              <a:defRPr sz="1600" b="1"/>
            </a:lvl8pPr>
            <a:lvl9pPr marL="3657525"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92" indent="0">
              <a:buNone/>
              <a:defRPr sz="2000" b="1"/>
            </a:lvl2pPr>
            <a:lvl3pPr marL="914382" indent="0">
              <a:buNone/>
              <a:defRPr sz="1800" b="1"/>
            </a:lvl3pPr>
            <a:lvl4pPr marL="1371572" indent="0">
              <a:buNone/>
              <a:defRPr sz="1600" b="1"/>
            </a:lvl4pPr>
            <a:lvl5pPr marL="1828762" indent="0">
              <a:buNone/>
              <a:defRPr sz="1600" b="1"/>
            </a:lvl5pPr>
            <a:lvl6pPr marL="2285954" indent="0">
              <a:buNone/>
              <a:defRPr sz="1600" b="1"/>
            </a:lvl6pPr>
            <a:lvl7pPr marL="2743145" indent="0">
              <a:buNone/>
              <a:defRPr sz="1600" b="1"/>
            </a:lvl7pPr>
            <a:lvl8pPr marL="3200335" indent="0">
              <a:buNone/>
              <a:defRPr sz="1600" b="1"/>
            </a:lvl8pPr>
            <a:lvl9pPr marL="365752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A69306-6222-4818-B3E0-03E61CEA3444}" type="datetime8">
              <a:rPr lang="ar-IQ" smtClean="0"/>
              <a:t>24 أيار، 24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110033376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DC4F0E-38EE-4226-8C86-AB7FF08A6402}" type="datetime8">
              <a:rPr lang="ar-IQ" smtClean="0"/>
              <a:t>24 أيار، 24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1586564152"/>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9C34D-46D5-484B-8C0F-08D5822F1A3B}" type="datetime8">
              <a:rPr lang="ar-IQ" smtClean="0"/>
              <a:t>24 أيار، 24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10698433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3" y="2057400"/>
            <a:ext cx="2949178" cy="3811588"/>
          </a:xfrm>
        </p:spPr>
        <p:txBody>
          <a:bodyPr/>
          <a:lstStyle>
            <a:lvl1pPr marL="0" indent="0">
              <a:buNone/>
              <a:defRPr sz="1600"/>
            </a:lvl1pPr>
            <a:lvl2pPr marL="457192" indent="0">
              <a:buNone/>
              <a:defRPr sz="1400"/>
            </a:lvl2pPr>
            <a:lvl3pPr marL="914382" indent="0">
              <a:buNone/>
              <a:defRPr sz="1200"/>
            </a:lvl3pPr>
            <a:lvl4pPr marL="1371572" indent="0">
              <a:buNone/>
              <a:defRPr sz="1000"/>
            </a:lvl4pPr>
            <a:lvl5pPr marL="1828762" indent="0">
              <a:buNone/>
              <a:defRPr sz="1000"/>
            </a:lvl5pPr>
            <a:lvl6pPr marL="2285954" indent="0">
              <a:buNone/>
              <a:defRPr sz="1000"/>
            </a:lvl6pPr>
            <a:lvl7pPr marL="2743145" indent="0">
              <a:buNone/>
              <a:defRPr sz="1000"/>
            </a:lvl7pPr>
            <a:lvl8pPr marL="3200335" indent="0">
              <a:buNone/>
              <a:defRPr sz="1000"/>
            </a:lvl8pPr>
            <a:lvl9pPr marL="365752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25C13A-3596-4277-97B2-9E5A6AFA43D3}" type="datetime8">
              <a:rPr lang="ar-IQ" smtClean="0"/>
              <a:t>24 أيار، 24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334705044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2"/>
            <a:ext cx="4629150" cy="4873625"/>
          </a:xfrm>
        </p:spPr>
        <p:txBody>
          <a:bodyPr anchor="t"/>
          <a:lstStyle>
            <a:lvl1pPr marL="0" indent="0">
              <a:buNone/>
              <a:defRPr sz="3200"/>
            </a:lvl1pPr>
            <a:lvl2pPr marL="457192" indent="0">
              <a:buNone/>
              <a:defRPr sz="2800"/>
            </a:lvl2pPr>
            <a:lvl3pPr marL="914382" indent="0">
              <a:buNone/>
              <a:defRPr sz="2400"/>
            </a:lvl3pPr>
            <a:lvl4pPr marL="1371572" indent="0">
              <a:buNone/>
              <a:defRPr sz="2000"/>
            </a:lvl4pPr>
            <a:lvl5pPr marL="1828762" indent="0">
              <a:buNone/>
              <a:defRPr sz="2000"/>
            </a:lvl5pPr>
            <a:lvl6pPr marL="2285954" indent="0">
              <a:buNone/>
              <a:defRPr sz="2000"/>
            </a:lvl6pPr>
            <a:lvl7pPr marL="2743145" indent="0">
              <a:buNone/>
              <a:defRPr sz="2000"/>
            </a:lvl7pPr>
            <a:lvl8pPr marL="3200335" indent="0">
              <a:buNone/>
              <a:defRPr sz="2000"/>
            </a:lvl8pPr>
            <a:lvl9pPr marL="365752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3" y="2057400"/>
            <a:ext cx="2949178" cy="3811588"/>
          </a:xfrm>
        </p:spPr>
        <p:txBody>
          <a:bodyPr/>
          <a:lstStyle>
            <a:lvl1pPr marL="0" indent="0">
              <a:buNone/>
              <a:defRPr sz="1600"/>
            </a:lvl1pPr>
            <a:lvl2pPr marL="457192" indent="0">
              <a:buNone/>
              <a:defRPr sz="1400"/>
            </a:lvl2pPr>
            <a:lvl3pPr marL="914382" indent="0">
              <a:buNone/>
              <a:defRPr sz="1200"/>
            </a:lvl3pPr>
            <a:lvl4pPr marL="1371572" indent="0">
              <a:buNone/>
              <a:defRPr sz="1000"/>
            </a:lvl4pPr>
            <a:lvl5pPr marL="1828762" indent="0">
              <a:buNone/>
              <a:defRPr sz="1000"/>
            </a:lvl5pPr>
            <a:lvl6pPr marL="2285954" indent="0">
              <a:buNone/>
              <a:defRPr sz="1000"/>
            </a:lvl6pPr>
            <a:lvl7pPr marL="2743145" indent="0">
              <a:buNone/>
              <a:defRPr sz="1000"/>
            </a:lvl7pPr>
            <a:lvl8pPr marL="3200335" indent="0">
              <a:buNone/>
              <a:defRPr sz="1000"/>
            </a:lvl8pPr>
            <a:lvl9pPr marL="365752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57F65E-0FE6-44CB-8139-C4CADE397B62}" type="datetime8">
              <a:rPr lang="ar-IQ" smtClean="0"/>
              <a:t>24 أيار، 24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891B7B-B084-43CE-8F58-545F5A783681}" type="slidenum">
              <a:rPr lang="ar-IQ" smtClean="0"/>
              <a:t>‹#›</a:t>
            </a:fld>
            <a:endParaRPr lang="ar-IQ"/>
          </a:p>
        </p:txBody>
      </p:sp>
    </p:spTree>
    <p:extLst>
      <p:ext uri="{BB962C8B-B14F-4D97-AF65-F5344CB8AC3E}">
        <p14:creationId xmlns:p14="http://schemas.microsoft.com/office/powerpoint/2010/main" val="161950513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2"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2"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E338D-F523-4243-9628-160B6CF28C81}" type="datetime8">
              <a:rPr lang="ar-IQ" smtClean="0"/>
              <a:t>24 أيار، 24</a:t>
            </a:fld>
            <a:endParaRPr lang="ar-IQ"/>
          </a:p>
        </p:txBody>
      </p:sp>
      <p:sp>
        <p:nvSpPr>
          <p:cNvPr id="5" name="Footer Placeholder 4"/>
          <p:cNvSpPr>
            <a:spLocks noGrp="1"/>
          </p:cNvSpPr>
          <p:nvPr>
            <p:ph type="ftr" sz="quarter" idx="3"/>
          </p:nvPr>
        </p:nvSpPr>
        <p:spPr>
          <a:xfrm>
            <a:off x="3028952"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91B7B-B084-43CE-8F58-545F5A783681}" type="slidenum">
              <a:rPr lang="ar-IQ" smtClean="0"/>
              <a:t>‹#›</a:t>
            </a:fld>
            <a:endParaRPr lang="ar-IQ"/>
          </a:p>
        </p:txBody>
      </p:sp>
    </p:spTree>
    <p:extLst>
      <p:ext uri="{BB962C8B-B14F-4D97-AF65-F5344CB8AC3E}">
        <p14:creationId xmlns:p14="http://schemas.microsoft.com/office/powerpoint/2010/main" val="41964886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hf sldNum="0" hdr="0" ftr="0" dt="0"/>
  <p:txStyles>
    <p:titleStyle>
      <a:lvl1pPr algn="l" defTabSz="914382"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5" indent="-228595" algn="r" defTabSz="914382"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6" indent="-228595" algn="r" defTabSz="914382"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7" indent="-228595" algn="r" defTabSz="914382"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7"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58"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48"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40"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30"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20" indent="-228595" algn="r" defTabSz="914382"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382" rtl="1" eaLnBrk="1" latinLnBrk="0" hangingPunct="1">
        <a:defRPr sz="1800" kern="1200">
          <a:solidFill>
            <a:schemeClr val="tx1"/>
          </a:solidFill>
          <a:latin typeface="+mn-lt"/>
          <a:ea typeface="+mn-ea"/>
          <a:cs typeface="+mn-cs"/>
        </a:defRPr>
      </a:lvl1pPr>
      <a:lvl2pPr marL="457192" algn="r" defTabSz="914382" rtl="1" eaLnBrk="1" latinLnBrk="0" hangingPunct="1">
        <a:defRPr sz="1800" kern="1200">
          <a:solidFill>
            <a:schemeClr val="tx1"/>
          </a:solidFill>
          <a:latin typeface="+mn-lt"/>
          <a:ea typeface="+mn-ea"/>
          <a:cs typeface="+mn-cs"/>
        </a:defRPr>
      </a:lvl2pPr>
      <a:lvl3pPr marL="914382" algn="r" defTabSz="914382" rtl="1" eaLnBrk="1" latinLnBrk="0" hangingPunct="1">
        <a:defRPr sz="1800" kern="1200">
          <a:solidFill>
            <a:schemeClr val="tx1"/>
          </a:solidFill>
          <a:latin typeface="+mn-lt"/>
          <a:ea typeface="+mn-ea"/>
          <a:cs typeface="+mn-cs"/>
        </a:defRPr>
      </a:lvl3pPr>
      <a:lvl4pPr marL="1371572" algn="r" defTabSz="914382" rtl="1" eaLnBrk="1" latinLnBrk="0" hangingPunct="1">
        <a:defRPr sz="1800" kern="1200">
          <a:solidFill>
            <a:schemeClr val="tx1"/>
          </a:solidFill>
          <a:latin typeface="+mn-lt"/>
          <a:ea typeface="+mn-ea"/>
          <a:cs typeface="+mn-cs"/>
        </a:defRPr>
      </a:lvl4pPr>
      <a:lvl5pPr marL="1828762" algn="r" defTabSz="914382" rtl="1" eaLnBrk="1" latinLnBrk="0" hangingPunct="1">
        <a:defRPr sz="1800" kern="1200">
          <a:solidFill>
            <a:schemeClr val="tx1"/>
          </a:solidFill>
          <a:latin typeface="+mn-lt"/>
          <a:ea typeface="+mn-ea"/>
          <a:cs typeface="+mn-cs"/>
        </a:defRPr>
      </a:lvl5pPr>
      <a:lvl6pPr marL="2285954" algn="r" defTabSz="914382" rtl="1" eaLnBrk="1" latinLnBrk="0" hangingPunct="1">
        <a:defRPr sz="1800" kern="1200">
          <a:solidFill>
            <a:schemeClr val="tx1"/>
          </a:solidFill>
          <a:latin typeface="+mn-lt"/>
          <a:ea typeface="+mn-ea"/>
          <a:cs typeface="+mn-cs"/>
        </a:defRPr>
      </a:lvl6pPr>
      <a:lvl7pPr marL="2743145" algn="r" defTabSz="914382" rtl="1" eaLnBrk="1" latinLnBrk="0" hangingPunct="1">
        <a:defRPr sz="1800" kern="1200">
          <a:solidFill>
            <a:schemeClr val="tx1"/>
          </a:solidFill>
          <a:latin typeface="+mn-lt"/>
          <a:ea typeface="+mn-ea"/>
          <a:cs typeface="+mn-cs"/>
        </a:defRPr>
      </a:lvl7pPr>
      <a:lvl8pPr marL="3200335" algn="r" defTabSz="914382" rtl="1" eaLnBrk="1" latinLnBrk="0" hangingPunct="1">
        <a:defRPr sz="1800" kern="1200">
          <a:solidFill>
            <a:schemeClr val="tx1"/>
          </a:solidFill>
          <a:latin typeface="+mn-lt"/>
          <a:ea typeface="+mn-ea"/>
          <a:cs typeface="+mn-cs"/>
        </a:defRPr>
      </a:lvl8pPr>
      <a:lvl9pPr marL="3657525" algn="r" defTabSz="914382"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11.png"/><Relationship Id="rId3" Type="http://schemas.openxmlformats.org/officeDocument/2006/relationships/image" Target="../media/image361.png"/><Relationship Id="rId7" Type="http://schemas.openxmlformats.org/officeDocument/2006/relationships/image" Target="../media/image403.png"/><Relationship Id="rId2" Type="http://schemas.openxmlformats.org/officeDocument/2006/relationships/image" Target="../media/image350.png"/><Relationship Id="rId1" Type="http://schemas.openxmlformats.org/officeDocument/2006/relationships/slideLayout" Target="../slideLayouts/slideLayout1.xml"/><Relationship Id="rId6" Type="http://schemas.openxmlformats.org/officeDocument/2006/relationships/image" Target="../media/image390.png"/><Relationship Id="rId5" Type="http://schemas.openxmlformats.org/officeDocument/2006/relationships/image" Target="../media/image381.png"/><Relationship Id="rId10" Type="http://schemas.openxmlformats.org/officeDocument/2006/relationships/image" Target="../media/image430.png"/><Relationship Id="rId4" Type="http://schemas.openxmlformats.org/officeDocument/2006/relationships/image" Target="../media/image371.png"/><Relationship Id="rId9" Type="http://schemas.openxmlformats.org/officeDocument/2006/relationships/image" Target="../media/image422.png"/></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02.png"/><Relationship Id="rId2"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461.png"/><Relationship Id="rId3" Type="http://schemas.openxmlformats.org/officeDocument/2006/relationships/image" Target="../media/image412.png"/><Relationship Id="rId7" Type="http://schemas.openxmlformats.org/officeDocument/2006/relationships/image" Target="../media/image451.png"/><Relationship Id="rId2" Type="http://schemas.openxmlformats.org/officeDocument/2006/relationships/image" Target="../media/image402.png"/><Relationship Id="rId1" Type="http://schemas.openxmlformats.org/officeDocument/2006/relationships/slideLayout" Target="../slideLayouts/slideLayout1.xml"/><Relationship Id="rId6" Type="http://schemas.openxmlformats.org/officeDocument/2006/relationships/image" Target="../media/image440.png"/><Relationship Id="rId5" Type="http://schemas.openxmlformats.org/officeDocument/2006/relationships/image" Target="../media/image431.png"/><Relationship Id="rId4" Type="http://schemas.openxmlformats.org/officeDocument/2006/relationships/image" Target="../media/image421.png"/><Relationship Id="rId9" Type="http://schemas.openxmlformats.org/officeDocument/2006/relationships/image" Target="../media/image471.png"/></Relationships>
</file>

<file path=ppt/slides/_rels/slide14.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50.png"/><Relationship Id="rId7" Type="http://schemas.openxmlformats.org/officeDocument/2006/relationships/image" Target="../media/image470.png"/><Relationship Id="rId2" Type="http://schemas.openxmlformats.org/officeDocument/2006/relationships/image" Target="../media/image51.png"/><Relationship Id="rId1" Type="http://schemas.openxmlformats.org/officeDocument/2006/relationships/slideLayout" Target="../slideLayouts/slideLayout1.xml"/><Relationship Id="rId6" Type="http://schemas.openxmlformats.org/officeDocument/2006/relationships/image" Target="../media/image510.png"/><Relationship Id="rId5" Type="http://schemas.openxmlformats.org/officeDocument/2006/relationships/image" Target="../media/image410.png"/><Relationship Id="rId4" Type="http://schemas.openxmlformats.org/officeDocument/2006/relationships/image" Target="../media/image400.png"/><Relationship Id="rId9" Type="http://schemas.openxmlformats.org/officeDocument/2006/relationships/image" Target="../media/image360.png"/></Relationships>
</file>

<file path=ppt/slides/_rels/slide15.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53.png"/><Relationship Id="rId7" Type="http://schemas.openxmlformats.org/officeDocument/2006/relationships/image" Target="../media/image58.png"/><Relationship Id="rId2" Type="http://schemas.openxmlformats.org/officeDocument/2006/relationships/image" Target="../media/image500.png"/><Relationship Id="rId1" Type="http://schemas.openxmlformats.org/officeDocument/2006/relationships/slideLayout" Target="../slideLayouts/slideLayout1.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 Id="rId9" Type="http://schemas.openxmlformats.org/officeDocument/2006/relationships/image" Target="../media/image60.png"/></Relationships>
</file>

<file path=ppt/slides/_rels/slide16.xml.rels><?xml version="1.0" encoding="UTF-8" standalone="yes"?>
<Relationships xmlns="http://schemas.openxmlformats.org/package/2006/relationships"><Relationship Id="rId8" Type="http://schemas.openxmlformats.org/officeDocument/2006/relationships/image" Target="../media/image560.png"/><Relationship Id="rId3" Type="http://schemas.openxmlformats.org/officeDocument/2006/relationships/image" Target="../media/image450.png"/><Relationship Id="rId7" Type="http://schemas.openxmlformats.org/officeDocument/2006/relationships/image" Target="../media/image580.png"/><Relationship Id="rId2" Type="http://schemas.openxmlformats.org/officeDocument/2006/relationships/image" Target="../media/image380.png"/><Relationship Id="rId1" Type="http://schemas.openxmlformats.org/officeDocument/2006/relationships/slideLayout" Target="../slideLayouts/slideLayout1.xml"/><Relationship Id="rId6" Type="http://schemas.openxmlformats.org/officeDocument/2006/relationships/image" Target="../media/image460.png"/><Relationship Id="rId5" Type="http://schemas.openxmlformats.org/officeDocument/2006/relationships/image" Target="../media/image410.png"/><Relationship Id="rId4" Type="http://schemas.openxmlformats.org/officeDocument/2006/relationships/image" Target="../media/image400.png"/><Relationship Id="rId9" Type="http://schemas.openxmlformats.org/officeDocument/2006/relationships/image" Target="../media/image590.pn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1.xml"/><Relationship Id="rId4" Type="http://schemas.openxmlformats.org/officeDocument/2006/relationships/image" Target="../media/image35.png"/></Relationships>
</file>

<file path=ppt/slides/_rels/slide18.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0.png"/><Relationship Id="rId7" Type="http://schemas.openxmlformats.org/officeDocument/2006/relationships/image" Target="../media/image66.png"/><Relationship Id="rId2" Type="http://schemas.openxmlformats.org/officeDocument/2006/relationships/image" Target="../media/image610.png"/><Relationship Id="rId1" Type="http://schemas.openxmlformats.org/officeDocument/2006/relationships/slideLayout" Target="../slideLayouts/slideLayout1.xml"/><Relationship Id="rId6" Type="http://schemas.openxmlformats.org/officeDocument/2006/relationships/image" Target="../media/image65.png"/><Relationship Id="rId5" Type="http://schemas.openxmlformats.org/officeDocument/2006/relationships/image" Target="../media/image64.png"/><Relationship Id="rId10" Type="http://schemas.openxmlformats.org/officeDocument/2006/relationships/image" Target="../media/image36.png"/><Relationship Id="rId4" Type="http://schemas.openxmlformats.org/officeDocument/2006/relationships/image" Target="../media/image63.png"/><Relationship Id="rId9" Type="http://schemas.openxmlformats.org/officeDocument/2006/relationships/image" Target="../media/image68.png"/></Relationships>
</file>

<file path=ppt/slides/_rels/slide19.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49.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png"/><Relationship Id="rId17" Type="http://schemas.openxmlformats.org/officeDocument/2006/relationships/image" Target="../media/image62.png"/><Relationship Id="rId2" Type="http://schemas.openxmlformats.org/officeDocument/2006/relationships/image" Target="../media/image37.png"/><Relationship Id="rId16" Type="http://schemas.openxmlformats.org/officeDocument/2006/relationships/image" Target="../media/image61.png"/><Relationship Id="rId1" Type="http://schemas.openxmlformats.org/officeDocument/2006/relationships/slideLayout" Target="../slideLayouts/slideLayout1.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5" Type="http://schemas.openxmlformats.org/officeDocument/2006/relationships/image" Target="../media/image54.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 Id="rId14" Type="http://schemas.openxmlformats.org/officeDocument/2006/relationships/image" Target="../media/image5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11.png"/><Relationship Id="rId2" Type="http://schemas.openxmlformats.org/officeDocument/2006/relationships/image" Target="../media/image413.png"/><Relationship Id="rId1" Type="http://schemas.openxmlformats.org/officeDocument/2006/relationships/slideLayout" Target="../slideLayouts/slideLayout1.xml"/><Relationship Id="rId6" Type="http://schemas.openxmlformats.org/officeDocument/2006/relationships/image" Target="../media/image710.png"/><Relationship Id="rId5" Type="http://schemas.openxmlformats.org/officeDocument/2006/relationships/image" Target="../media/image142.png"/><Relationship Id="rId4" Type="http://schemas.openxmlformats.org/officeDocument/2006/relationships/image" Target="../media/image612.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00.png"/><Relationship Id="rId3" Type="http://schemas.openxmlformats.org/officeDocument/2006/relationships/image" Target="../media/image91.png"/><Relationship Id="rId7" Type="http://schemas.openxmlformats.org/officeDocument/2006/relationships/image" Target="../media/image131.png"/><Relationship Id="rId2" Type="http://schemas.openxmlformats.org/officeDocument/2006/relationships/image" Target="../media/image800.png"/><Relationship Id="rId1" Type="http://schemas.openxmlformats.org/officeDocument/2006/relationships/slideLayout" Target="../slideLayouts/slideLayout2.xml"/><Relationship Id="rId6" Type="http://schemas.openxmlformats.org/officeDocument/2006/relationships/image" Target="../media/image120.png"/><Relationship Id="rId5" Type="http://schemas.openxmlformats.org/officeDocument/2006/relationships/image" Target="../media/image110.png"/><Relationship Id="rId10" Type="http://schemas.openxmlformats.org/officeDocument/2006/relationships/image" Target="../media/image130.png"/><Relationship Id="rId4" Type="http://schemas.openxmlformats.org/officeDocument/2006/relationships/image" Target="../media/image101.png"/><Relationship Id="rId9" Type="http://schemas.openxmlformats.org/officeDocument/2006/relationships/image" Target="../media/image100.png"/></Relationships>
</file>

<file path=ppt/slides/_rels/slide7.xml.rels><?xml version="1.0" encoding="UTF-8" standalone="yes"?>
<Relationships xmlns="http://schemas.openxmlformats.org/package/2006/relationships"><Relationship Id="rId8" Type="http://schemas.openxmlformats.org/officeDocument/2006/relationships/image" Target="../media/image200.png"/><Relationship Id="rId13" Type="http://schemas.openxmlformats.org/officeDocument/2006/relationships/image" Target="../media/image250.png"/><Relationship Id="rId3" Type="http://schemas.openxmlformats.org/officeDocument/2006/relationships/image" Target="../media/image150.png"/><Relationship Id="rId7" Type="http://schemas.openxmlformats.org/officeDocument/2006/relationships/image" Target="../media/image190.png"/><Relationship Id="rId12" Type="http://schemas.openxmlformats.org/officeDocument/2006/relationships/image" Target="../media/image240.png"/><Relationship Id="rId2" Type="http://schemas.openxmlformats.org/officeDocument/2006/relationships/image" Target="../media/image140.png"/><Relationship Id="rId16" Type="http://schemas.openxmlformats.org/officeDocument/2006/relationships/image" Target="../media/image280.png"/><Relationship Id="rId1" Type="http://schemas.openxmlformats.org/officeDocument/2006/relationships/slideLayout" Target="../slideLayouts/slideLayout2.xml"/><Relationship Id="rId6" Type="http://schemas.openxmlformats.org/officeDocument/2006/relationships/image" Target="../media/image180.png"/><Relationship Id="rId11" Type="http://schemas.openxmlformats.org/officeDocument/2006/relationships/image" Target="../media/image230.png"/><Relationship Id="rId5" Type="http://schemas.openxmlformats.org/officeDocument/2006/relationships/image" Target="../media/image170.png"/><Relationship Id="rId15" Type="http://schemas.openxmlformats.org/officeDocument/2006/relationships/image" Target="../media/image270.png"/><Relationship Id="rId10" Type="http://schemas.openxmlformats.org/officeDocument/2006/relationships/image" Target="../media/image220.png"/><Relationship Id="rId4" Type="http://schemas.openxmlformats.org/officeDocument/2006/relationships/image" Target="../media/image160.png"/><Relationship Id="rId9" Type="http://schemas.openxmlformats.org/officeDocument/2006/relationships/image" Target="../media/image211.png"/><Relationship Id="rId14" Type="http://schemas.openxmlformats.org/officeDocument/2006/relationships/image" Target="../media/image260.png"/></Relationships>
</file>

<file path=ppt/slides/_rels/slide8.xml.rels><?xml version="1.0" encoding="UTF-8" standalone="yes"?>
<Relationships xmlns="http://schemas.openxmlformats.org/package/2006/relationships"><Relationship Id="rId8" Type="http://schemas.openxmlformats.org/officeDocument/2006/relationships/image" Target="../media/image351.png"/><Relationship Id="rId3" Type="http://schemas.openxmlformats.org/officeDocument/2006/relationships/image" Target="../media/image300.png"/><Relationship Id="rId7" Type="http://schemas.openxmlformats.org/officeDocument/2006/relationships/image" Target="../media/image340.png"/><Relationship Id="rId2" Type="http://schemas.openxmlformats.org/officeDocument/2006/relationships/image" Target="../media/image121.png"/><Relationship Id="rId1" Type="http://schemas.openxmlformats.org/officeDocument/2006/relationships/slideLayout" Target="../slideLayouts/slideLayout2.xml"/><Relationship Id="rId6" Type="http://schemas.openxmlformats.org/officeDocument/2006/relationships/image" Target="../media/image330.png"/><Relationship Id="rId11" Type="http://schemas.openxmlformats.org/officeDocument/2006/relationships/image" Target="../media/image38.png"/><Relationship Id="rId5" Type="http://schemas.openxmlformats.org/officeDocument/2006/relationships/image" Target="../media/image320.png"/><Relationship Id="rId10" Type="http://schemas.openxmlformats.org/officeDocument/2006/relationships/image" Target="../media/image372.png"/><Relationship Id="rId4" Type="http://schemas.openxmlformats.org/officeDocument/2006/relationships/image" Target="../media/image311.png"/><Relationship Id="rId9" Type="http://schemas.openxmlformats.org/officeDocument/2006/relationships/image" Target="../media/image362.png"/></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4.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image" Target="../media/image133.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354564"/>
            <a:ext cx="9233434" cy="6219138"/>
          </a:xfrm>
          <a:prstGeom prst="rect">
            <a:avLst/>
          </a:prstGeom>
          <a:ln>
            <a:noFill/>
          </a:ln>
        </p:spPr>
        <p:txBody>
          <a:bodyPr wrap="square">
            <a:spAutoFit/>
          </a:bodyPr>
          <a:lstStyle/>
          <a:p>
            <a:pPr lvl="2" indent="-457200" algn="l" rtl="0"/>
            <a:r>
              <a:rPr lang="en-US" sz="2800" b="1" dirty="0">
                <a:ln w="12700">
                  <a:solidFill>
                    <a:schemeClr val="tx1"/>
                  </a:solidFill>
                </a:ln>
                <a:latin typeface="Franklin Gothic Medium" panose="020B0603020102020204" pitchFamily="34" charset="0"/>
                <a:cs typeface="Segoe UI Semibold" panose="020B0702040204020203" pitchFamily="34" charset="0"/>
              </a:rPr>
              <a:t>University of </a:t>
            </a:r>
            <a:r>
              <a:rPr lang="en-US" sz="2800" b="1" dirty="0" err="1">
                <a:ln w="12700">
                  <a:solidFill>
                    <a:schemeClr val="tx1"/>
                  </a:solidFill>
                </a:ln>
                <a:latin typeface="Franklin Gothic Medium" panose="020B0603020102020204" pitchFamily="34" charset="0"/>
                <a:cs typeface="Segoe UI Semibold" panose="020B0702040204020203" pitchFamily="34" charset="0"/>
              </a:rPr>
              <a:t>Salahaddin</a:t>
            </a:r>
            <a:r>
              <a:rPr lang="en-US" sz="2800" b="1" dirty="0">
                <a:ln w="12700">
                  <a:solidFill>
                    <a:schemeClr val="tx1"/>
                  </a:solidFill>
                </a:ln>
                <a:latin typeface="Franklin Gothic Medium" panose="020B0603020102020204" pitchFamily="34" charset="0"/>
                <a:cs typeface="Segoe UI Semibold" panose="020B0702040204020203" pitchFamily="34" charset="0"/>
              </a:rPr>
              <a:t> – </a:t>
            </a:r>
            <a:r>
              <a:rPr lang="en-US" sz="2800" b="1" dirty="0" err="1">
                <a:ln w="12700">
                  <a:solidFill>
                    <a:schemeClr val="tx1"/>
                  </a:solidFill>
                </a:ln>
                <a:latin typeface="Franklin Gothic Medium" panose="020B0603020102020204" pitchFamily="34" charset="0"/>
                <a:cs typeface="Segoe UI Semibold" panose="020B0702040204020203" pitchFamily="34" charset="0"/>
              </a:rPr>
              <a:t>Hawler</a:t>
            </a:r>
            <a:endParaRPr lang="en-US" sz="2800" b="1" dirty="0">
              <a:ln w="12700">
                <a:solidFill>
                  <a:schemeClr val="tx1"/>
                </a:solidFill>
              </a:ln>
              <a:latin typeface="Franklin Gothic Medium" panose="020B0603020102020204" pitchFamily="34" charset="0"/>
              <a:cs typeface="Segoe UI Semibold" panose="020B0702040204020203" pitchFamily="34" charset="0"/>
            </a:endParaRPr>
          </a:p>
          <a:p>
            <a:pPr marL="1828800" lvl="6" indent="-457200" algn="l" rtl="0"/>
            <a:r>
              <a:rPr lang="en-US" sz="2800" b="1" dirty="0">
                <a:ln w="12700">
                  <a:solidFill>
                    <a:schemeClr val="tx1"/>
                  </a:solidFill>
                </a:ln>
                <a:latin typeface="Franklin Gothic Medium" panose="020B0603020102020204" pitchFamily="34" charset="0"/>
                <a:cs typeface="Segoe UI Semibold" panose="020B0702040204020203" pitchFamily="34" charset="0"/>
              </a:rPr>
              <a:t>College of Engineering</a:t>
            </a:r>
          </a:p>
          <a:p>
            <a:pPr marL="1371600" lvl="4" indent="-457200" algn="l" rtl="0"/>
            <a:r>
              <a:rPr lang="en-US" sz="2800" b="1" dirty="0">
                <a:ln w="12700">
                  <a:solidFill>
                    <a:schemeClr val="tx1"/>
                  </a:solidFill>
                </a:ln>
                <a:latin typeface="Franklin Gothic Medium" panose="020B0603020102020204" pitchFamily="34" charset="0"/>
                <a:cs typeface="Segoe UI Semibold" panose="020B0702040204020203" pitchFamily="34" charset="0"/>
              </a:rPr>
              <a:t>Civil Engineering Department</a:t>
            </a:r>
          </a:p>
          <a:p>
            <a:pPr marL="1371600" lvl="4" indent="-457200" algn="l" rtl="0"/>
            <a:endParaRPr lang="en-US" sz="2800" b="1" dirty="0">
              <a:ln w="12700">
                <a:solidFill>
                  <a:schemeClr val="tx1"/>
                </a:solidFill>
              </a:ln>
              <a:latin typeface="Franklin Gothic Medium" panose="020B0603020102020204" pitchFamily="34" charset="0"/>
              <a:cs typeface="Segoe UI Semibold" panose="020B0702040204020203" pitchFamily="34" charset="0"/>
            </a:endParaRPr>
          </a:p>
          <a:p>
            <a:pPr marL="1371600" lvl="4" indent="-457200" algn="l" rtl="0"/>
            <a:endParaRPr lang="en-US" sz="2800" b="1" dirty="0">
              <a:ln w="12700">
                <a:solidFill>
                  <a:schemeClr val="tx1"/>
                </a:solidFill>
              </a:ln>
              <a:latin typeface="Franklin Gothic Medium" panose="020B0603020102020204" pitchFamily="34" charset="0"/>
              <a:cs typeface="Segoe UI Semibold" panose="020B0702040204020203" pitchFamily="34" charset="0"/>
            </a:endParaRPr>
          </a:p>
          <a:p>
            <a:pPr algn="l" rtl="0"/>
            <a:endParaRPr lang="en-US" sz="4400" b="1" dirty="0">
              <a:ln>
                <a:solidFill>
                  <a:schemeClr val="tx1"/>
                </a:solidFill>
              </a:ln>
              <a:latin typeface="Britannic Bold" panose="020B0903060703020204" pitchFamily="34" charset="0"/>
            </a:endParaRPr>
          </a:p>
          <a:p>
            <a:pPr algn="ctr" rtl="0"/>
            <a:endParaRPr lang="en-US" sz="4400" b="1" dirty="0">
              <a:ln>
                <a:solidFill>
                  <a:schemeClr val="tx1"/>
                </a:solidFill>
              </a:ln>
              <a:latin typeface="Britannic Bold" panose="020B0903060703020204" pitchFamily="34" charset="0"/>
            </a:endParaRPr>
          </a:p>
          <a:p>
            <a:pPr algn="ctr" rtl="0"/>
            <a:r>
              <a:rPr lang="en-US" sz="8000" b="1" dirty="0">
                <a:ln w="19050">
                  <a:solidFill>
                    <a:schemeClr val="tx1"/>
                  </a:solidFill>
                </a:ln>
                <a:latin typeface="Bahnschrift Condensed" panose="020B0502040204020203" pitchFamily="34" charset="0"/>
              </a:rPr>
              <a:t>HYDRAULIC STRUCTURES</a:t>
            </a:r>
            <a:endParaRPr lang="en-US" sz="3200" b="1" dirty="0">
              <a:ln w="19050">
                <a:solidFill>
                  <a:schemeClr val="tx1"/>
                </a:solidFill>
              </a:ln>
              <a:latin typeface="Britannic Bold" panose="020B0903060703020204" pitchFamily="34" charset="0"/>
              <a:cs typeface="Segoe UI Semibold" panose="020B0702040204020203" pitchFamily="34" charset="0"/>
            </a:endParaRPr>
          </a:p>
          <a:p>
            <a:pPr algn="ctr" rtl="0">
              <a:lnSpc>
                <a:spcPct val="150000"/>
              </a:lnSpc>
            </a:pPr>
            <a:endParaRPr lang="en-US" sz="3200" b="1" dirty="0">
              <a:ln>
                <a:solidFill>
                  <a:schemeClr val="tx1"/>
                </a:solidFill>
              </a:ln>
              <a:latin typeface="Britannic Bold" panose="020B0903060703020204" pitchFamily="34" charset="0"/>
              <a:cs typeface="Segoe UI Semibold" panose="020B0702040204020203" pitchFamily="34" charset="0"/>
            </a:endParaRPr>
          </a:p>
          <a:p>
            <a:pPr algn="ctr" rtl="0">
              <a:lnSpc>
                <a:spcPct val="150000"/>
              </a:lnSpc>
            </a:pPr>
            <a:r>
              <a:rPr lang="en-US" sz="3200" b="1" dirty="0">
                <a:ln w="12700">
                  <a:solidFill>
                    <a:schemeClr val="tx1"/>
                  </a:solidFill>
                </a:ln>
                <a:latin typeface="Franklin Gothic Medium" panose="020B0603020102020204" pitchFamily="34" charset="0"/>
                <a:cs typeface="Segoe UI Semibold" panose="020B0702040204020203" pitchFamily="34" charset="0"/>
              </a:rPr>
              <a:t>Lecturer: Othman K. Mohammed</a:t>
            </a:r>
          </a:p>
        </p:txBody>
      </p:sp>
      <p:pic>
        <p:nvPicPr>
          <p:cNvPr id="5" name="Picture 4">
            <a:extLst>
              <a:ext uri="{FF2B5EF4-FFF2-40B4-BE49-F238E27FC236}">
                <a16:creationId xmlns:a16="http://schemas.microsoft.com/office/drawing/2014/main" id="{7A15D578-6D5A-4C29-A263-A5678DC58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796" y="177282"/>
            <a:ext cx="1427585" cy="1427585"/>
          </a:xfrm>
          <a:prstGeom prst="rect">
            <a:avLst/>
          </a:prstGeom>
        </p:spPr>
      </p:pic>
    </p:spTree>
    <p:extLst>
      <p:ext uri="{BB962C8B-B14F-4D97-AF65-F5344CB8AC3E}">
        <p14:creationId xmlns:p14="http://schemas.microsoft.com/office/powerpoint/2010/main" val="189139451"/>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reeform: Shape 49">
            <a:extLst>
              <a:ext uri="{FF2B5EF4-FFF2-40B4-BE49-F238E27FC236}">
                <a16:creationId xmlns:a16="http://schemas.microsoft.com/office/drawing/2014/main" id="{44C61227-638D-479D-915B-74B2A0F97624}"/>
              </a:ext>
            </a:extLst>
          </p:cNvPr>
          <p:cNvSpPr/>
          <p:nvPr/>
        </p:nvSpPr>
        <p:spPr>
          <a:xfrm flipV="1">
            <a:off x="988395" y="982191"/>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959652"/>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959652"/>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2026591"/>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2740899"/>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0" smtClean="0">
                              <a:latin typeface="Cambria Math" panose="02040503050406030204" pitchFamily="18" charset="0"/>
                            </a:rPr>
                            <m:t>𝟏</m:t>
                          </m:r>
                        </m:sub>
                      </m:sSub>
                    </m:oMath>
                  </m:oMathPara>
                </a14:m>
                <a:endParaRPr lang="en-US" b="1" dirty="0"/>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2740899"/>
                <a:ext cx="442365" cy="276999"/>
              </a:xfrm>
              <a:prstGeom prst="rect">
                <a:avLst/>
              </a:prstGeom>
              <a:blipFill>
                <a:blip r:embed="rId2"/>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3969140"/>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𝟐</m:t>
                          </m:r>
                        </m:sub>
                      </m:sSub>
                    </m:oMath>
                  </m:oMathPara>
                </a14:m>
                <a:endParaRPr lang="en-US" b="1" dirty="0"/>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3969140"/>
                <a:ext cx="442365" cy="276999"/>
              </a:xfrm>
              <a:prstGeom prst="rect">
                <a:avLst/>
              </a:prstGeom>
              <a:blipFill>
                <a:blip r:embed="rId3"/>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3698749"/>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3698749"/>
                <a:ext cx="442365" cy="276999"/>
              </a:xfrm>
              <a:prstGeom prst="rect">
                <a:avLst/>
              </a:prstGeom>
              <a:blipFill>
                <a:blip r:embed="rId4"/>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2745481"/>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2745481"/>
                <a:ext cx="442365" cy="276999"/>
              </a:xfrm>
              <a:prstGeom prst="rect">
                <a:avLst/>
              </a:prstGeom>
              <a:blipFill>
                <a:blip r:embed="rId5"/>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98513" y="3739589"/>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𝐄𝟐</m:t>
                          </m:r>
                        </m:sub>
                      </m:sSub>
                    </m:oMath>
                  </m:oMathPara>
                </a14:m>
                <a:endParaRPr lang="en-US" b="1" dirty="0"/>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98513" y="3739589"/>
                <a:ext cx="442365" cy="276999"/>
              </a:xfrm>
              <a:prstGeom prst="rect">
                <a:avLst/>
              </a:prstGeom>
              <a:blipFill>
                <a:blip r:embed="rId6"/>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3703331"/>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𝐄𝟑</m:t>
                          </m:r>
                        </m:sub>
                      </m:sSub>
                    </m:oMath>
                  </m:oMathPara>
                </a14:m>
                <a:endParaRPr lang="en-US" b="1" dirty="0"/>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3703331"/>
                <a:ext cx="442365" cy="276999"/>
              </a:xfrm>
              <a:prstGeom prst="rect">
                <a:avLst/>
              </a:prstGeom>
              <a:blipFill>
                <a:blip r:embed="rId7"/>
                <a:stretch>
                  <a:fillRect l="-18056" r="-6944" b="-33333"/>
                </a:stretch>
              </a:blipFill>
            </p:spPr>
            <p:txBody>
              <a:bodyPr/>
              <a:lstStyle/>
              <a:p>
                <a:r>
                  <a:rPr lang="en-US">
                    <a:noFill/>
                  </a:rPr>
                  <a:t> </a:t>
                </a:r>
              </a:p>
            </p:txBody>
          </p:sp>
        </mc:Fallback>
      </mc:AlternateContent>
      <p:sp>
        <p:nvSpPr>
          <p:cNvPr id="2" name="Rectangle 1">
            <a:extLst>
              <a:ext uri="{FF2B5EF4-FFF2-40B4-BE49-F238E27FC236}">
                <a16:creationId xmlns:a16="http://schemas.microsoft.com/office/drawing/2014/main" id="{BED84DF3-8061-4E80-860D-1430CFCA22A9}"/>
              </a:ext>
            </a:extLst>
          </p:cNvPr>
          <p:cNvSpPr/>
          <p:nvPr/>
        </p:nvSpPr>
        <p:spPr>
          <a:xfrm>
            <a:off x="635311" y="4876201"/>
            <a:ext cx="1101584" cy="646331"/>
          </a:xfrm>
          <a:prstGeom prst="rect">
            <a:avLst/>
          </a:prstGeom>
        </p:spPr>
        <p:txBody>
          <a:bodyPr wrap="none">
            <a:spAutoFit/>
          </a:bodyPr>
          <a:lstStyle/>
          <a:p>
            <a:pPr algn="ctr"/>
            <a:r>
              <a:rPr lang="en-US" b="1" dirty="0">
                <a:solidFill>
                  <a:srgbClr val="000000"/>
                </a:solidFill>
                <a:latin typeface="Times New Roman" panose="02020603050405020304" pitchFamily="18" charset="0"/>
                <a:cs typeface="Times New Roman" panose="02020603050405020304" pitchFamily="18" charset="0"/>
              </a:rPr>
              <a:t>US</a:t>
            </a:r>
          </a:p>
          <a:p>
            <a:pPr algn="ctr"/>
            <a:r>
              <a:rPr lang="en-US" b="1" dirty="0">
                <a:solidFill>
                  <a:srgbClr val="000000"/>
                </a:solidFill>
                <a:latin typeface="Times New Roman" panose="02020603050405020304" pitchFamily="18" charset="0"/>
                <a:cs typeface="Times New Roman" panose="02020603050405020304" pitchFamily="18" charset="0"/>
              </a:rPr>
              <a:t>sheet pile</a:t>
            </a:r>
            <a:endParaRPr lang="en-US" b="1" dirty="0"/>
          </a:p>
        </p:txBody>
      </p:sp>
      <p:sp>
        <p:nvSpPr>
          <p:cNvPr id="28" name="Rectangle 27">
            <a:extLst>
              <a:ext uri="{FF2B5EF4-FFF2-40B4-BE49-F238E27FC236}">
                <a16:creationId xmlns:a16="http://schemas.microsoft.com/office/drawing/2014/main" id="{706C00B2-49F6-4F80-835F-2718177CE6E4}"/>
              </a:ext>
            </a:extLst>
          </p:cNvPr>
          <p:cNvSpPr/>
          <p:nvPr/>
        </p:nvSpPr>
        <p:spPr>
          <a:xfrm>
            <a:off x="7714645" y="5764587"/>
            <a:ext cx="1101584" cy="646331"/>
          </a:xfrm>
          <a:prstGeom prst="rect">
            <a:avLst/>
          </a:prstGeom>
        </p:spPr>
        <p:txBody>
          <a:bodyPr wrap="none">
            <a:spAutoFit/>
          </a:bodyPr>
          <a:lstStyle/>
          <a:p>
            <a:pPr algn="ctr"/>
            <a:r>
              <a:rPr lang="en-US" b="1" dirty="0">
                <a:solidFill>
                  <a:srgbClr val="000000"/>
                </a:solidFill>
                <a:latin typeface="Times New Roman" panose="02020603050405020304" pitchFamily="18" charset="0"/>
                <a:cs typeface="Times New Roman" panose="02020603050405020304" pitchFamily="18" charset="0"/>
              </a:rPr>
              <a:t>DS</a:t>
            </a:r>
          </a:p>
          <a:p>
            <a:r>
              <a:rPr lang="en-US" b="1" dirty="0">
                <a:solidFill>
                  <a:srgbClr val="000000"/>
                </a:solidFill>
                <a:latin typeface="Times New Roman" panose="02020603050405020304" pitchFamily="18" charset="0"/>
                <a:cs typeface="Times New Roman" panose="02020603050405020304" pitchFamily="18" charset="0"/>
              </a:rPr>
              <a:t>sheet pile</a:t>
            </a:r>
            <a:endParaRPr lang="en-US" b="1" dirty="0"/>
          </a:p>
        </p:txBody>
      </p:sp>
      <p:sp>
        <p:nvSpPr>
          <p:cNvPr id="30" name="Rectangle 29">
            <a:extLst>
              <a:ext uri="{FF2B5EF4-FFF2-40B4-BE49-F238E27FC236}">
                <a16:creationId xmlns:a16="http://schemas.microsoft.com/office/drawing/2014/main" id="{8DD60277-9B48-4E42-BC3D-7035A30A8219}"/>
              </a:ext>
            </a:extLst>
          </p:cNvPr>
          <p:cNvSpPr/>
          <p:nvPr/>
        </p:nvSpPr>
        <p:spPr>
          <a:xfrm>
            <a:off x="3765681" y="5929129"/>
            <a:ext cx="1524777" cy="646331"/>
          </a:xfrm>
          <a:prstGeom prst="rect">
            <a:avLst/>
          </a:prstGeom>
        </p:spPr>
        <p:txBody>
          <a:bodyPr wrap="none">
            <a:spAutoFit/>
          </a:bodyPr>
          <a:lstStyle/>
          <a:p>
            <a:pPr algn="ctr"/>
            <a:r>
              <a:rPr lang="en-US" b="1" dirty="0">
                <a:solidFill>
                  <a:srgbClr val="000000"/>
                </a:solidFill>
                <a:latin typeface="Times New Roman" panose="02020603050405020304" pitchFamily="18" charset="0"/>
                <a:cs typeface="Times New Roman" panose="02020603050405020304" pitchFamily="18" charset="0"/>
              </a:rPr>
              <a:t>Intermediate </a:t>
            </a:r>
          </a:p>
          <a:p>
            <a:pPr algn="ctr"/>
            <a:r>
              <a:rPr lang="en-US" b="1" dirty="0">
                <a:solidFill>
                  <a:srgbClr val="000000"/>
                </a:solidFill>
                <a:latin typeface="Times New Roman" panose="02020603050405020304" pitchFamily="18" charset="0"/>
                <a:cs typeface="Times New Roman" panose="02020603050405020304" pitchFamily="18" charset="0"/>
              </a:rPr>
              <a:t>sheet pile</a:t>
            </a:r>
            <a:endParaRPr lang="en-US" b="1" dirty="0"/>
          </a:p>
        </p:txBody>
      </p: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27C089E5-C18C-4A26-A424-0CD65244DA9E}"/>
                  </a:ext>
                </a:extLst>
              </p:cNvPr>
              <p:cNvSpPr txBox="1"/>
              <p:nvPr/>
            </p:nvSpPr>
            <p:spPr>
              <a:xfrm>
                <a:off x="977460" y="4252276"/>
                <a:ext cx="464807"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𝐃𝟏</m:t>
                          </m:r>
                        </m:sub>
                      </m:sSub>
                    </m:oMath>
                  </m:oMathPara>
                </a14:m>
                <a:endParaRPr lang="en-US" b="1" dirty="0"/>
              </a:p>
            </p:txBody>
          </p:sp>
        </mc:Choice>
        <mc:Fallback xmlns="">
          <p:sp>
            <p:nvSpPr>
              <p:cNvPr id="29" name="TextBox 28">
                <a:extLst>
                  <a:ext uri="{FF2B5EF4-FFF2-40B4-BE49-F238E27FC236}">
                    <a16:creationId xmlns:a16="http://schemas.microsoft.com/office/drawing/2014/main" id="{27C089E5-C18C-4A26-A424-0CD65244DA9E}"/>
                  </a:ext>
                </a:extLst>
              </p:cNvPr>
              <p:cNvSpPr txBox="1">
                <a:spLocks noRot="1" noChangeAspect="1" noMove="1" noResize="1" noEditPoints="1" noAdjustHandles="1" noChangeArrowheads="1" noChangeShapeType="1" noTextEdit="1"/>
              </p:cNvSpPr>
              <p:nvPr/>
            </p:nvSpPr>
            <p:spPr>
              <a:xfrm>
                <a:off x="977460" y="4252276"/>
                <a:ext cx="464807" cy="276999"/>
              </a:xfrm>
              <a:prstGeom prst="rect">
                <a:avLst/>
              </a:prstGeom>
              <a:blipFill>
                <a:blip r:embed="rId8"/>
                <a:stretch>
                  <a:fillRect l="-15584" r="-5195"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14E79231-992B-4ACE-AAB6-3490650B4CEA}"/>
                  </a:ext>
                </a:extLst>
              </p:cNvPr>
              <p:cNvSpPr txBox="1"/>
              <p:nvPr/>
            </p:nvSpPr>
            <p:spPr>
              <a:xfrm>
                <a:off x="4336361" y="5436709"/>
                <a:ext cx="464807"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𝐃𝟐</m:t>
                          </m:r>
                        </m:sub>
                      </m:sSub>
                    </m:oMath>
                  </m:oMathPara>
                </a14:m>
                <a:endParaRPr lang="en-US" b="1" dirty="0"/>
              </a:p>
            </p:txBody>
          </p:sp>
        </mc:Choice>
        <mc:Fallback xmlns="">
          <p:sp>
            <p:nvSpPr>
              <p:cNvPr id="33" name="TextBox 32">
                <a:extLst>
                  <a:ext uri="{FF2B5EF4-FFF2-40B4-BE49-F238E27FC236}">
                    <a16:creationId xmlns:a16="http://schemas.microsoft.com/office/drawing/2014/main" id="{14E79231-992B-4ACE-AAB6-3490650B4CEA}"/>
                  </a:ext>
                </a:extLst>
              </p:cNvPr>
              <p:cNvSpPr txBox="1">
                <a:spLocks noRot="1" noChangeAspect="1" noMove="1" noResize="1" noEditPoints="1" noAdjustHandles="1" noChangeArrowheads="1" noChangeShapeType="1" noTextEdit="1"/>
              </p:cNvSpPr>
              <p:nvPr/>
            </p:nvSpPr>
            <p:spPr>
              <a:xfrm>
                <a:off x="4336361" y="5436709"/>
                <a:ext cx="464807" cy="276999"/>
              </a:xfrm>
              <a:prstGeom prst="rect">
                <a:avLst/>
              </a:prstGeom>
              <a:blipFill>
                <a:blip r:embed="rId9"/>
                <a:stretch>
                  <a:fillRect l="-15584" r="-5195"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65F61F1C-3930-4180-8E18-12AAF889F2A0}"/>
                  </a:ext>
                </a:extLst>
              </p:cNvPr>
              <p:cNvSpPr txBox="1"/>
              <p:nvPr/>
            </p:nvSpPr>
            <p:spPr>
              <a:xfrm>
                <a:off x="8078301" y="5162032"/>
                <a:ext cx="464807"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𝐃𝟑</m:t>
                          </m:r>
                        </m:sub>
                      </m:sSub>
                    </m:oMath>
                  </m:oMathPara>
                </a14:m>
                <a:endParaRPr lang="en-US" b="1" dirty="0"/>
              </a:p>
            </p:txBody>
          </p:sp>
        </mc:Choice>
        <mc:Fallback xmlns="">
          <p:sp>
            <p:nvSpPr>
              <p:cNvPr id="34" name="TextBox 33">
                <a:extLst>
                  <a:ext uri="{FF2B5EF4-FFF2-40B4-BE49-F238E27FC236}">
                    <a16:creationId xmlns:a16="http://schemas.microsoft.com/office/drawing/2014/main" id="{65F61F1C-3930-4180-8E18-12AAF889F2A0}"/>
                  </a:ext>
                </a:extLst>
              </p:cNvPr>
              <p:cNvSpPr txBox="1">
                <a:spLocks noRot="1" noChangeAspect="1" noMove="1" noResize="1" noEditPoints="1" noAdjustHandles="1" noChangeArrowheads="1" noChangeShapeType="1" noTextEdit="1"/>
              </p:cNvSpPr>
              <p:nvPr/>
            </p:nvSpPr>
            <p:spPr>
              <a:xfrm>
                <a:off x="8078301" y="5162032"/>
                <a:ext cx="464807" cy="276999"/>
              </a:xfrm>
              <a:prstGeom prst="rect">
                <a:avLst/>
              </a:prstGeom>
              <a:blipFill>
                <a:blip r:embed="rId10"/>
                <a:stretch>
                  <a:fillRect l="-15789" r="-6579" b="-33333"/>
                </a:stretch>
              </a:blipFill>
            </p:spPr>
            <p:txBody>
              <a:bodyPr/>
              <a:lstStyle/>
              <a:p>
                <a:r>
                  <a:rPr lang="en-US">
                    <a:noFill/>
                  </a:rPr>
                  <a:t> </a:t>
                </a:r>
              </a:p>
            </p:txBody>
          </p:sp>
        </mc:Fallback>
      </mc:AlternateContent>
      <p:grpSp>
        <p:nvGrpSpPr>
          <p:cNvPr id="6" name="Group 5">
            <a:extLst>
              <a:ext uri="{FF2B5EF4-FFF2-40B4-BE49-F238E27FC236}">
                <a16:creationId xmlns:a16="http://schemas.microsoft.com/office/drawing/2014/main" id="{B2BD1983-686D-4334-A05E-28A9D120E9C0}"/>
              </a:ext>
            </a:extLst>
          </p:cNvPr>
          <p:cNvGrpSpPr/>
          <p:nvPr/>
        </p:nvGrpSpPr>
        <p:grpSpPr>
          <a:xfrm>
            <a:off x="957133" y="2985720"/>
            <a:ext cx="458384" cy="1263986"/>
            <a:chOff x="2553742" y="3666307"/>
            <a:chExt cx="640700" cy="1263986"/>
          </a:xfrm>
        </p:grpSpPr>
        <p:sp>
          <p:nvSpPr>
            <p:cNvPr id="4" name="Double Bracket 3">
              <a:extLst>
                <a:ext uri="{FF2B5EF4-FFF2-40B4-BE49-F238E27FC236}">
                  <a16:creationId xmlns:a16="http://schemas.microsoft.com/office/drawing/2014/main" id="{9349608E-871D-42AB-BEF1-C8607245D419}"/>
                </a:ext>
              </a:extLst>
            </p:cNvPr>
            <p:cNvSpPr/>
            <p:nvPr/>
          </p:nvSpPr>
          <p:spPr>
            <a:xfrm>
              <a:off x="2553742" y="3666307"/>
              <a:ext cx="640079" cy="925084"/>
            </a:xfrm>
            <a:prstGeom prst="bracketPair">
              <a:avLst>
                <a:gd name="adj" fmla="val 0"/>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a:extLst>
                <a:ext uri="{FF2B5EF4-FFF2-40B4-BE49-F238E27FC236}">
                  <a16:creationId xmlns:a16="http://schemas.microsoft.com/office/drawing/2014/main" id="{E6FD32CC-38AA-49EA-9E86-8A1AAF3800BB}"/>
                </a:ext>
              </a:extLst>
            </p:cNvPr>
            <p:cNvSpPr/>
            <p:nvPr/>
          </p:nvSpPr>
          <p:spPr>
            <a:xfrm flipV="1">
              <a:off x="2554363" y="4473093"/>
              <a:ext cx="640079" cy="457200"/>
            </a:xfrm>
            <a:prstGeom prst="arc">
              <a:avLst>
                <a:gd name="adj1" fmla="val 10699752"/>
                <a:gd name="adj2" fmla="val 0"/>
              </a:avLst>
            </a:prstGeom>
            <a:ln w="28575">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D0899EB1-3940-4E07-AB56-8C3F27CDA65A}"/>
              </a:ext>
            </a:extLst>
          </p:cNvPr>
          <p:cNvGrpSpPr/>
          <p:nvPr/>
        </p:nvGrpSpPr>
        <p:grpSpPr>
          <a:xfrm>
            <a:off x="4350513" y="4290705"/>
            <a:ext cx="458384" cy="1193770"/>
            <a:chOff x="2553742" y="3736523"/>
            <a:chExt cx="640700" cy="1193770"/>
          </a:xfrm>
        </p:grpSpPr>
        <p:sp>
          <p:nvSpPr>
            <p:cNvPr id="39" name="Double Bracket 38">
              <a:extLst>
                <a:ext uri="{FF2B5EF4-FFF2-40B4-BE49-F238E27FC236}">
                  <a16:creationId xmlns:a16="http://schemas.microsoft.com/office/drawing/2014/main" id="{FAB8DC05-AE25-4E8A-A473-9732BFA0948B}"/>
                </a:ext>
              </a:extLst>
            </p:cNvPr>
            <p:cNvSpPr/>
            <p:nvPr/>
          </p:nvSpPr>
          <p:spPr>
            <a:xfrm>
              <a:off x="2553742" y="3736523"/>
              <a:ext cx="640079" cy="854867"/>
            </a:xfrm>
            <a:prstGeom prst="bracketPair">
              <a:avLst>
                <a:gd name="adj" fmla="val 0"/>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BDD46006-A604-4519-99FD-841117FFEAC6}"/>
                </a:ext>
              </a:extLst>
            </p:cNvPr>
            <p:cNvSpPr/>
            <p:nvPr/>
          </p:nvSpPr>
          <p:spPr>
            <a:xfrm flipV="1">
              <a:off x="2554363" y="4473093"/>
              <a:ext cx="640079" cy="457200"/>
            </a:xfrm>
            <a:prstGeom prst="arc">
              <a:avLst>
                <a:gd name="adj1" fmla="val 10699752"/>
                <a:gd name="adj2" fmla="val 0"/>
              </a:avLst>
            </a:prstGeom>
            <a:ln w="28575">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D4314E4F-C5AA-4634-81F4-9492F66EE8CC}"/>
              </a:ext>
            </a:extLst>
          </p:cNvPr>
          <p:cNvGrpSpPr/>
          <p:nvPr/>
        </p:nvGrpSpPr>
        <p:grpSpPr>
          <a:xfrm>
            <a:off x="8077857" y="4002411"/>
            <a:ext cx="458384" cy="1193770"/>
            <a:chOff x="2553742" y="3736523"/>
            <a:chExt cx="640700" cy="1193770"/>
          </a:xfrm>
        </p:grpSpPr>
        <p:sp>
          <p:nvSpPr>
            <p:cNvPr id="42" name="Double Bracket 41">
              <a:extLst>
                <a:ext uri="{FF2B5EF4-FFF2-40B4-BE49-F238E27FC236}">
                  <a16:creationId xmlns:a16="http://schemas.microsoft.com/office/drawing/2014/main" id="{523FFE0E-CFDB-4B89-83A3-76EB2D015841}"/>
                </a:ext>
              </a:extLst>
            </p:cNvPr>
            <p:cNvSpPr/>
            <p:nvPr/>
          </p:nvSpPr>
          <p:spPr>
            <a:xfrm>
              <a:off x="2553742" y="3736523"/>
              <a:ext cx="640079" cy="854867"/>
            </a:xfrm>
            <a:prstGeom prst="bracketPair">
              <a:avLst>
                <a:gd name="adj" fmla="val 0"/>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Arc 42">
              <a:extLst>
                <a:ext uri="{FF2B5EF4-FFF2-40B4-BE49-F238E27FC236}">
                  <a16:creationId xmlns:a16="http://schemas.microsoft.com/office/drawing/2014/main" id="{DB48E959-C618-4173-8913-6AB71A6A620E}"/>
                </a:ext>
              </a:extLst>
            </p:cNvPr>
            <p:cNvSpPr/>
            <p:nvPr/>
          </p:nvSpPr>
          <p:spPr>
            <a:xfrm flipV="1">
              <a:off x="2554363" y="4473093"/>
              <a:ext cx="640079" cy="457200"/>
            </a:xfrm>
            <a:prstGeom prst="arc">
              <a:avLst>
                <a:gd name="adj1" fmla="val 10699752"/>
                <a:gd name="adj2" fmla="val 0"/>
              </a:avLst>
            </a:prstGeom>
            <a:ln w="28575">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8" name="Straight Connector 7">
            <a:extLst>
              <a:ext uri="{FF2B5EF4-FFF2-40B4-BE49-F238E27FC236}">
                <a16:creationId xmlns:a16="http://schemas.microsoft.com/office/drawing/2014/main" id="{4EB6F5FF-2888-47D5-A693-8DA918AD92D8}"/>
              </a:ext>
            </a:extLst>
          </p:cNvPr>
          <p:cNvCxnSpPr>
            <a:cxnSpLocks/>
          </p:cNvCxnSpPr>
          <p:nvPr/>
        </p:nvCxnSpPr>
        <p:spPr>
          <a:xfrm flipH="1">
            <a:off x="1415073" y="2985720"/>
            <a:ext cx="1188168" cy="0"/>
          </a:xfrm>
          <a:prstGeom prst="line">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89B0140-28AA-41D5-BEDF-AC4AF98B8234}"/>
              </a:ext>
            </a:extLst>
          </p:cNvPr>
          <p:cNvCxnSpPr>
            <a:cxnSpLocks/>
          </p:cNvCxnSpPr>
          <p:nvPr/>
        </p:nvCxnSpPr>
        <p:spPr>
          <a:xfrm flipH="1" flipV="1">
            <a:off x="3621111" y="2998971"/>
            <a:ext cx="712114" cy="1214783"/>
          </a:xfrm>
          <a:prstGeom prst="line">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22725A11-C26A-4061-B760-A4526637D134}"/>
              </a:ext>
            </a:extLst>
          </p:cNvPr>
          <p:cNvCxnSpPr>
            <a:cxnSpLocks/>
          </p:cNvCxnSpPr>
          <p:nvPr/>
        </p:nvCxnSpPr>
        <p:spPr>
          <a:xfrm rot="10800000" flipV="1">
            <a:off x="6340053" y="4021494"/>
            <a:ext cx="1737360" cy="274320"/>
          </a:xfrm>
          <a:prstGeom prst="bentConnector3">
            <a:avLst>
              <a:gd name="adj1" fmla="val 50834"/>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80E44E8-3DC2-4A89-8EEB-F4B2C1DC3805}"/>
              </a:ext>
            </a:extLst>
          </p:cNvPr>
          <p:cNvCxnSpPr>
            <a:cxnSpLocks/>
          </p:cNvCxnSpPr>
          <p:nvPr/>
        </p:nvCxnSpPr>
        <p:spPr>
          <a:xfrm flipH="1">
            <a:off x="4808453" y="4282084"/>
            <a:ext cx="1463040" cy="0"/>
          </a:xfrm>
          <a:prstGeom prst="line">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B4929F23-B865-4D2F-829B-267A6BD892E5}"/>
              </a:ext>
            </a:extLst>
          </p:cNvPr>
          <p:cNvSpPr/>
          <p:nvPr/>
        </p:nvSpPr>
        <p:spPr>
          <a:xfrm>
            <a:off x="197485" y="94516"/>
            <a:ext cx="6996418"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l" rtl="0"/>
            <a:r>
              <a:rPr lang="en-US" sz="3200" dirty="0"/>
              <a:t>Uplift Pressure Coefficients at </a:t>
            </a:r>
            <a:r>
              <a:rPr lang="en-US" sz="3200" dirty="0">
                <a:solidFill>
                  <a:schemeClr val="lt1"/>
                </a:solidFill>
              </a:rPr>
              <a:t>Key Points</a:t>
            </a:r>
          </a:p>
        </p:txBody>
      </p:sp>
      <p:cxnSp>
        <p:nvCxnSpPr>
          <p:cNvPr id="48" name="Straight Connector 47">
            <a:extLst>
              <a:ext uri="{FF2B5EF4-FFF2-40B4-BE49-F238E27FC236}">
                <a16:creationId xmlns:a16="http://schemas.microsoft.com/office/drawing/2014/main" id="{BEEFF8C1-35A0-4623-9FC5-37157B824EC1}"/>
              </a:ext>
            </a:extLst>
          </p:cNvPr>
          <p:cNvCxnSpPr>
            <a:cxnSpLocks/>
          </p:cNvCxnSpPr>
          <p:nvPr/>
        </p:nvCxnSpPr>
        <p:spPr>
          <a:xfrm flipH="1">
            <a:off x="2408544" y="2985720"/>
            <a:ext cx="1188168" cy="0"/>
          </a:xfrm>
          <a:prstGeom prst="line">
            <a:avLst/>
          </a:prstGeom>
          <a:ln w="28575">
            <a:prstDash val="lgDash"/>
            <a:headEnd type="stealth" w="lg" len="lg"/>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74AF0A2-A862-4F01-A4D9-547BF2291AE5}"/>
              </a:ext>
            </a:extLst>
          </p:cNvPr>
          <p:cNvSpPr txBox="1"/>
          <p:nvPr/>
        </p:nvSpPr>
        <p:spPr>
          <a:xfrm>
            <a:off x="4498108" y="6588890"/>
            <a:ext cx="695555" cy="369332"/>
          </a:xfrm>
          <a:prstGeom prst="rect">
            <a:avLst/>
          </a:prstGeom>
          <a:noFill/>
        </p:spPr>
        <p:txBody>
          <a:bodyPr wrap="square" rtlCol="0">
            <a:spAutoFit/>
          </a:bodyPr>
          <a:lstStyle/>
          <a:p>
            <a:pPr algn="l" rtl="0"/>
            <a:r>
              <a:rPr lang="en-US" dirty="0"/>
              <a:t>13</a:t>
            </a:r>
          </a:p>
        </p:txBody>
      </p:sp>
    </p:spTree>
    <p:extLst>
      <p:ext uri="{BB962C8B-B14F-4D97-AF65-F5344CB8AC3E}">
        <p14:creationId xmlns:p14="http://schemas.microsoft.com/office/powerpoint/2010/main" val="371310739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484" y="2268554"/>
            <a:ext cx="5652958"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marL="514350" indent="-514350" algn="l" rtl="0">
              <a:buFont typeface="+mj-lt"/>
              <a:buAutoNum type="arabicPeriod"/>
            </a:pPr>
            <a:r>
              <a:rPr lang="en-US" sz="3200" dirty="0">
                <a:solidFill>
                  <a:schemeClr val="lt1"/>
                </a:solidFill>
              </a:rPr>
              <a:t>Correction for floor thickness </a:t>
            </a:r>
          </a:p>
        </p:txBody>
      </p:sp>
      <p:sp>
        <p:nvSpPr>
          <p:cNvPr id="5" name="Rectangle 4"/>
          <p:cNvSpPr/>
          <p:nvPr/>
        </p:nvSpPr>
        <p:spPr>
          <a:xfrm>
            <a:off x="197484" y="2853329"/>
            <a:ext cx="8653780"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The correction to the evaluated values at key points </a:t>
            </a:r>
            <a:r>
              <a:rPr lang="en-US" sz="2200" b="1" dirty="0">
                <a:solidFill>
                  <a:srgbClr val="000000"/>
                </a:solidFill>
                <a:latin typeface="Times New Roman" panose="02020603050405020304" pitchFamily="18" charset="0"/>
                <a:cs typeface="Times New Roman" panose="02020603050405020304" pitchFamily="18" charset="0"/>
              </a:rPr>
              <a:t>E and C </a:t>
            </a:r>
            <a:r>
              <a:rPr lang="en-US" sz="2200" dirty="0">
                <a:solidFill>
                  <a:srgbClr val="000000"/>
                </a:solidFill>
                <a:latin typeface="Times New Roman" panose="02020603050405020304" pitchFamily="18" charset="0"/>
                <a:cs typeface="Times New Roman" panose="02020603050405020304" pitchFamily="18" charset="0"/>
              </a:rPr>
              <a:t>that is applied considering a floor thickness</a:t>
            </a:r>
            <a:r>
              <a:rPr lang="en-US" sz="2200" b="1" dirty="0">
                <a:solidFill>
                  <a:srgbClr val="000000"/>
                </a:solidFill>
                <a:latin typeface="Times New Roman" panose="02020603050405020304" pitchFamily="18" charset="0"/>
                <a:cs typeface="Times New Roman" panose="02020603050405020304" pitchFamily="18" charset="0"/>
              </a:rPr>
              <a:t> t </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281F45D-FF20-4730-A294-8D517D8FC4EA}"/>
                  </a:ext>
                </a:extLst>
              </p:cNvPr>
              <p:cNvSpPr txBox="1"/>
              <p:nvPr/>
            </p:nvSpPr>
            <p:spPr>
              <a:xfrm>
                <a:off x="263003" y="5862682"/>
                <a:ext cx="3468146"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r>
                        <a:rPr lang="en-US" b="1" i="0" smtClean="0">
                          <a:latin typeface="Cambria Math" panose="02040503050406030204" pitchFamily="18" charset="0"/>
                        </a:rPr>
                        <m:t>𝐂𝐨𝐫𝐫</m:t>
                      </m:r>
                      <m:r>
                        <a:rPr lang="en-US" b="1" i="0" smtClean="0">
                          <a:latin typeface="Cambria Math" panose="02040503050406030204" pitchFamily="18" charset="0"/>
                        </a:rPr>
                        <m:t>.  </m:t>
                      </m:r>
                      <m:r>
                        <a:rPr lang="en-US" b="1" i="0" smtClean="0">
                          <a:latin typeface="Cambria Math" panose="02040503050406030204" pitchFamily="18" charset="0"/>
                        </a:rPr>
                        <m:t>𝐟𝐨𝐫</m:t>
                      </m:r>
                      <m:r>
                        <a:rPr lang="en-US" b="1" i="0" smtClean="0">
                          <a:latin typeface="Cambria Math" panose="02040503050406030204" pitchFamily="18" charset="0"/>
                        </a:rPr>
                        <m:t> </m:t>
                      </m:r>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a:latin typeface="Cambria Math" panose="02040503050406030204" pitchFamily="18" charset="0"/>
                              <a:ea typeface="Cambria Math" panose="02040503050406030204" pitchFamily="18" charset="0"/>
                            </a:rPr>
                            <m:t>𝐄</m:t>
                          </m:r>
                        </m:sub>
                      </m:sSub>
                      <m:r>
                        <a:rPr lang="en-US" b="1" i="0" smtClean="0">
                          <a:latin typeface="Cambria Math" panose="02040503050406030204" pitchFamily="18" charset="0"/>
                        </a:rPr>
                        <m:t>=</m:t>
                      </m:r>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m:t>
                              </m:r>
                            </m:sub>
                          </m:sSub>
                          <m:r>
                            <a:rPr lang="en-US" b="1" i="0" smtClean="0">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sub>
                          </m:sSub>
                        </m:num>
                        <m:den>
                          <m:sSub>
                            <m:sSubPr>
                              <m:ctrlPr>
                                <a:rPr lang="en-US" b="1" i="1">
                                  <a:latin typeface="Cambria Math" panose="02040503050406030204" pitchFamily="18" charset="0"/>
                                  <a:ea typeface="Cambria Math" panose="02040503050406030204" pitchFamily="18" charset="0"/>
                                </a:rPr>
                              </m:ctrlPr>
                            </m:sSubPr>
                            <m:e>
                              <m:r>
                                <a:rPr lang="en-US" b="1">
                                  <a:latin typeface="Cambria Math" panose="02040503050406030204" pitchFamily="18" charset="0"/>
                                  <a:ea typeface="Cambria Math" panose="02040503050406030204" pitchFamily="18" charset="0"/>
                                </a:rPr>
                                <m:t>𝐝</m:t>
                              </m:r>
                            </m:e>
                            <m:sub>
                              <m:r>
                                <a:rPr lang="en-US" b="1">
                                  <a:latin typeface="Cambria Math" panose="02040503050406030204" pitchFamily="18" charset="0"/>
                                  <a:ea typeface="Cambria Math" panose="02040503050406030204" pitchFamily="18" charset="0"/>
                                </a:rPr>
                                <m:t>𝐨</m:t>
                              </m:r>
                            </m:sub>
                          </m:sSub>
                        </m:den>
                      </m:f>
                      <m:d>
                        <m:dPr>
                          <m:ctrlPr>
                            <a:rPr lang="en-US" b="1" i="1" smtClean="0">
                              <a:latin typeface="Cambria Math" panose="02040503050406030204" pitchFamily="18" charset="0"/>
                            </a:rPr>
                          </m:ctrlPr>
                        </m:dPr>
                        <m:e>
                          <m:r>
                            <a:rPr lang="en-US" b="1" i="0" smtClean="0">
                              <a:latin typeface="Cambria Math" panose="02040503050406030204" pitchFamily="18" charset="0"/>
                            </a:rPr>
                            <m:t>𝐭</m:t>
                          </m:r>
                        </m:e>
                      </m:d>
                    </m:oMath>
                  </m:oMathPara>
                </a14:m>
                <a:endParaRPr lang="en-US" b="1" dirty="0"/>
              </a:p>
            </p:txBody>
          </p:sp>
        </mc:Choice>
        <mc:Fallback xmlns="">
          <p:sp>
            <p:nvSpPr>
              <p:cNvPr id="22" name="TextBox 21">
                <a:extLst>
                  <a:ext uri="{FF2B5EF4-FFF2-40B4-BE49-F238E27FC236}">
                    <a16:creationId xmlns:a16="http://schemas.microsoft.com/office/drawing/2014/main" id="{E281F45D-FF20-4730-A294-8D517D8FC4EA}"/>
                  </a:ext>
                </a:extLst>
              </p:cNvPr>
              <p:cNvSpPr txBox="1">
                <a:spLocks noRot="1" noChangeAspect="1" noMove="1" noResize="1" noEditPoints="1" noAdjustHandles="1" noChangeArrowheads="1" noChangeShapeType="1" noTextEdit="1"/>
              </p:cNvSpPr>
              <p:nvPr/>
            </p:nvSpPr>
            <p:spPr>
              <a:xfrm>
                <a:off x="263003" y="5862682"/>
                <a:ext cx="3468146" cy="91440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3C53195-FC74-48F2-BF57-A9545A3DAF6D}"/>
                  </a:ext>
                </a:extLst>
              </p:cNvPr>
              <p:cNvSpPr txBox="1"/>
              <p:nvPr/>
            </p:nvSpPr>
            <p:spPr>
              <a:xfrm>
                <a:off x="5459906" y="5862682"/>
                <a:ext cx="3468146"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r>
                        <a:rPr lang="en-US" b="1" i="0" smtClean="0">
                          <a:latin typeface="Cambria Math" panose="02040503050406030204" pitchFamily="18" charset="0"/>
                        </a:rPr>
                        <m:t>𝐂𝐨𝐫𝐫</m:t>
                      </m:r>
                      <m:r>
                        <a:rPr lang="en-US" b="1" i="0" smtClean="0">
                          <a:latin typeface="Cambria Math" panose="02040503050406030204" pitchFamily="18" charset="0"/>
                        </a:rPr>
                        <m:t>.  </m:t>
                      </m:r>
                      <m:r>
                        <a:rPr lang="en-US" b="1" i="0" smtClean="0">
                          <a:latin typeface="Cambria Math" panose="02040503050406030204" pitchFamily="18" charset="0"/>
                        </a:rPr>
                        <m:t>𝐟𝐨𝐫</m:t>
                      </m:r>
                      <m:r>
                        <a:rPr lang="en-US" b="1" i="0" smtClean="0">
                          <a:latin typeface="Cambria Math" panose="02040503050406030204" pitchFamily="18" charset="0"/>
                        </a:rPr>
                        <m:t> </m:t>
                      </m:r>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sub>
                      </m:sSub>
                      <m:r>
                        <a:rPr lang="en-US" b="1" i="0" smtClean="0">
                          <a:latin typeface="Cambria Math" panose="02040503050406030204" pitchFamily="18" charset="0"/>
                        </a:rPr>
                        <m:t>=</m:t>
                      </m:r>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m:t>
                              </m:r>
                            </m:sub>
                          </m:sSub>
                          <m:r>
                            <a:rPr lang="en-US" b="1" i="0" smtClean="0">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sub>
                          </m:sSub>
                        </m:num>
                        <m:den>
                          <m:sSub>
                            <m:sSubPr>
                              <m:ctrlPr>
                                <a:rPr lang="en-US" b="1" i="1">
                                  <a:latin typeface="Cambria Math" panose="02040503050406030204" pitchFamily="18" charset="0"/>
                                  <a:ea typeface="Cambria Math" panose="02040503050406030204" pitchFamily="18" charset="0"/>
                                </a:rPr>
                              </m:ctrlPr>
                            </m:sSubPr>
                            <m:e>
                              <m:r>
                                <a:rPr lang="en-US" b="1">
                                  <a:latin typeface="Cambria Math" panose="02040503050406030204" pitchFamily="18" charset="0"/>
                                  <a:ea typeface="Cambria Math" panose="02040503050406030204" pitchFamily="18" charset="0"/>
                                </a:rPr>
                                <m:t>𝐝</m:t>
                              </m:r>
                            </m:e>
                            <m:sub>
                              <m:r>
                                <a:rPr lang="en-US" b="1">
                                  <a:latin typeface="Cambria Math" panose="02040503050406030204" pitchFamily="18" charset="0"/>
                                  <a:ea typeface="Cambria Math" panose="02040503050406030204" pitchFamily="18" charset="0"/>
                                </a:rPr>
                                <m:t>𝐨</m:t>
                              </m:r>
                            </m:sub>
                          </m:sSub>
                        </m:den>
                      </m:f>
                      <m:d>
                        <m:dPr>
                          <m:ctrlPr>
                            <a:rPr lang="en-US" b="1" i="1" smtClean="0">
                              <a:latin typeface="Cambria Math" panose="02040503050406030204" pitchFamily="18" charset="0"/>
                            </a:rPr>
                          </m:ctrlPr>
                        </m:dPr>
                        <m:e>
                          <m:r>
                            <a:rPr lang="en-US" b="1" i="0" smtClean="0">
                              <a:latin typeface="Cambria Math" panose="02040503050406030204" pitchFamily="18" charset="0"/>
                            </a:rPr>
                            <m:t>𝐭</m:t>
                          </m:r>
                        </m:e>
                      </m:d>
                    </m:oMath>
                  </m:oMathPara>
                </a14:m>
                <a:endParaRPr lang="en-US" b="1" dirty="0"/>
              </a:p>
            </p:txBody>
          </p:sp>
        </mc:Choice>
        <mc:Fallback xmlns="">
          <p:sp>
            <p:nvSpPr>
              <p:cNvPr id="24" name="TextBox 23">
                <a:extLst>
                  <a:ext uri="{FF2B5EF4-FFF2-40B4-BE49-F238E27FC236}">
                    <a16:creationId xmlns:a16="http://schemas.microsoft.com/office/drawing/2014/main" id="{13C53195-FC74-48F2-BF57-A9545A3DAF6D}"/>
                  </a:ext>
                </a:extLst>
              </p:cNvPr>
              <p:cNvSpPr txBox="1">
                <a:spLocks noRot="1" noChangeAspect="1" noMove="1" noResize="1" noEditPoints="1" noAdjustHandles="1" noChangeArrowheads="1" noChangeShapeType="1" noTextEdit="1"/>
              </p:cNvSpPr>
              <p:nvPr/>
            </p:nvSpPr>
            <p:spPr>
              <a:xfrm>
                <a:off x="5459906" y="5862682"/>
                <a:ext cx="3468146" cy="914400"/>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16" name="TextBox 15">
            <a:extLst>
              <a:ext uri="{FF2B5EF4-FFF2-40B4-BE49-F238E27FC236}">
                <a16:creationId xmlns:a16="http://schemas.microsoft.com/office/drawing/2014/main" id="{601D59FE-D664-460F-8C16-8043C88DE3E0}"/>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11" name="Straight Connector 10">
            <a:extLst>
              <a:ext uri="{FF2B5EF4-FFF2-40B4-BE49-F238E27FC236}">
                <a16:creationId xmlns:a16="http://schemas.microsoft.com/office/drawing/2014/main" id="{E9A5D8F1-6F9A-44DC-9B4C-F824E533404D}"/>
              </a:ext>
            </a:extLst>
          </p:cNvPr>
          <p:cNvCxnSpPr>
            <a:cxnSpLocks/>
          </p:cNvCxnSpPr>
          <p:nvPr/>
        </p:nvCxnSpPr>
        <p:spPr>
          <a:xfrm rot="5400000">
            <a:off x="3804097" y="554287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F95848E3-D52D-4474-9BC9-ACCDC25BDBD1}"/>
                  </a:ext>
                </a:extLst>
              </p:cNvPr>
              <p:cNvSpPr txBox="1"/>
              <p:nvPr/>
            </p:nvSpPr>
            <p:spPr>
              <a:xfrm>
                <a:off x="4614954" y="4930836"/>
                <a:ext cx="34137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sub>
                      </m:sSub>
                    </m:oMath>
                  </m:oMathPara>
                </a14:m>
                <a:endParaRPr lang="en-US" b="1" dirty="0"/>
              </a:p>
            </p:txBody>
          </p:sp>
        </mc:Choice>
        <mc:Fallback xmlns="">
          <p:sp>
            <p:nvSpPr>
              <p:cNvPr id="12" name="TextBox 11">
                <a:extLst>
                  <a:ext uri="{FF2B5EF4-FFF2-40B4-BE49-F238E27FC236}">
                    <a16:creationId xmlns:a16="http://schemas.microsoft.com/office/drawing/2014/main" id="{F95848E3-D52D-4474-9BC9-ACCDC25BDBD1}"/>
                  </a:ext>
                </a:extLst>
              </p:cNvPr>
              <p:cNvSpPr txBox="1">
                <a:spLocks noRot="1" noChangeAspect="1" noMove="1" noResize="1" noEditPoints="1" noAdjustHandles="1" noChangeArrowheads="1" noChangeShapeType="1" noTextEdit="1"/>
              </p:cNvSpPr>
              <p:nvPr/>
            </p:nvSpPr>
            <p:spPr>
              <a:xfrm>
                <a:off x="4614954" y="4930836"/>
                <a:ext cx="341376" cy="276999"/>
              </a:xfrm>
              <a:prstGeom prst="rect">
                <a:avLst/>
              </a:prstGeom>
              <a:blipFill>
                <a:blip r:embed="rId4"/>
                <a:stretch>
                  <a:fillRect l="-21429" r="-7143"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0EA654A-FFF6-4617-9859-E0F929443367}"/>
                  </a:ext>
                </a:extLst>
              </p:cNvPr>
              <p:cNvSpPr txBox="1"/>
              <p:nvPr/>
            </p:nvSpPr>
            <p:spPr>
              <a:xfrm>
                <a:off x="4031349" y="4935418"/>
                <a:ext cx="34137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sub>
                      </m:sSub>
                    </m:oMath>
                  </m:oMathPara>
                </a14:m>
                <a:endParaRPr lang="en-US" b="1" dirty="0"/>
              </a:p>
            </p:txBody>
          </p:sp>
        </mc:Choice>
        <mc:Fallback xmlns="">
          <p:sp>
            <p:nvSpPr>
              <p:cNvPr id="13" name="TextBox 12">
                <a:extLst>
                  <a:ext uri="{FF2B5EF4-FFF2-40B4-BE49-F238E27FC236}">
                    <a16:creationId xmlns:a16="http://schemas.microsoft.com/office/drawing/2014/main" id="{80EA654A-FFF6-4617-9859-E0F929443367}"/>
                  </a:ext>
                </a:extLst>
              </p:cNvPr>
              <p:cNvSpPr txBox="1">
                <a:spLocks noRot="1" noChangeAspect="1" noMove="1" noResize="1" noEditPoints="1" noAdjustHandles="1" noChangeArrowheads="1" noChangeShapeType="1" noTextEdit="1"/>
              </p:cNvSpPr>
              <p:nvPr/>
            </p:nvSpPr>
            <p:spPr>
              <a:xfrm>
                <a:off x="4031349" y="4935418"/>
                <a:ext cx="341376" cy="276999"/>
              </a:xfrm>
              <a:prstGeom prst="rect">
                <a:avLst/>
              </a:prstGeom>
              <a:blipFill>
                <a:blip r:embed="rId5"/>
                <a:stretch>
                  <a:fillRect l="-21429" r="-8929" b="-33333"/>
                </a:stretch>
              </a:blipFill>
            </p:spPr>
            <p:txBody>
              <a:bodyPr/>
              <a:lstStyle/>
              <a:p>
                <a:r>
                  <a:rPr lang="en-US">
                    <a:noFill/>
                  </a:rPr>
                  <a:t> </a:t>
                </a:r>
              </a:p>
            </p:txBody>
          </p:sp>
        </mc:Fallback>
      </mc:AlternateContent>
      <p:sp>
        <p:nvSpPr>
          <p:cNvPr id="15" name="Rectangle 14">
            <a:extLst>
              <a:ext uri="{FF2B5EF4-FFF2-40B4-BE49-F238E27FC236}">
                <a16:creationId xmlns:a16="http://schemas.microsoft.com/office/drawing/2014/main" id="{E34D50F6-DCCC-477E-9519-32D418B54B6E}"/>
              </a:ext>
            </a:extLst>
          </p:cNvPr>
          <p:cNvSpPr/>
          <p:nvPr/>
        </p:nvSpPr>
        <p:spPr>
          <a:xfrm>
            <a:off x="2837927" y="4256304"/>
            <a:ext cx="3468146" cy="596149"/>
          </a:xfrm>
          <a:prstGeom prst="rect">
            <a:avLst/>
          </a:prstGeom>
          <a:pattFill prst="ltUpDiag">
            <a:fgClr>
              <a:schemeClr val="accent1"/>
            </a:fgClr>
            <a:bgClr>
              <a:schemeClr val="bg1"/>
            </a:bgClr>
          </a:patt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18" name="Straight Connector 17">
            <a:extLst>
              <a:ext uri="{FF2B5EF4-FFF2-40B4-BE49-F238E27FC236}">
                <a16:creationId xmlns:a16="http://schemas.microsoft.com/office/drawing/2014/main" id="{D28AD9E7-916A-410C-A16D-998AD3344257}"/>
              </a:ext>
            </a:extLst>
          </p:cNvPr>
          <p:cNvCxnSpPr>
            <a:cxnSpLocks/>
          </p:cNvCxnSpPr>
          <p:nvPr/>
        </p:nvCxnSpPr>
        <p:spPr>
          <a:xfrm flipV="1">
            <a:off x="4488022" y="4293627"/>
            <a:ext cx="0" cy="54864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a:extLst>
              <a:ext uri="{FF2B5EF4-FFF2-40B4-BE49-F238E27FC236}">
                <a16:creationId xmlns:a16="http://schemas.microsoft.com/office/drawing/2014/main" id="{71A61923-E842-4ED0-B7D8-3386841A1A90}"/>
              </a:ext>
            </a:extLst>
          </p:cNvPr>
          <p:cNvCxnSpPr>
            <a:cxnSpLocks/>
          </p:cNvCxnSpPr>
          <p:nvPr/>
        </p:nvCxnSpPr>
        <p:spPr>
          <a:xfrm flipV="1">
            <a:off x="5197155" y="4293627"/>
            <a:ext cx="0" cy="1935934"/>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93ECFB3-9791-4914-9260-74869240068F}"/>
                  </a:ext>
                </a:extLst>
              </p:cNvPr>
              <p:cNvSpPr txBox="1"/>
              <p:nvPr/>
            </p:nvSpPr>
            <p:spPr>
              <a:xfrm>
                <a:off x="5248535" y="5080019"/>
                <a:ext cx="286163" cy="373228"/>
              </a:xfrm>
              <a:prstGeom prst="rect">
                <a:avLst/>
              </a:prstGeom>
              <a:noFill/>
            </p:spPr>
            <p:txBody>
              <a:bodyPr wrap="square"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𝐝</m:t>
                          </m:r>
                        </m:e>
                        <m:sub>
                          <m:r>
                            <a:rPr lang="en-US" b="1" i="0" smtClean="0">
                              <a:latin typeface="Cambria Math" panose="02040503050406030204" pitchFamily="18" charset="0"/>
                              <a:ea typeface="Cambria Math" panose="02040503050406030204" pitchFamily="18" charset="0"/>
                            </a:rPr>
                            <m:t>𝐨</m:t>
                          </m:r>
                        </m:sub>
                      </m:sSub>
                    </m:oMath>
                  </m:oMathPara>
                </a14:m>
                <a:endParaRPr lang="en-US" b="1" dirty="0"/>
              </a:p>
            </p:txBody>
          </p:sp>
        </mc:Choice>
        <mc:Fallback xmlns="">
          <p:sp>
            <p:nvSpPr>
              <p:cNvPr id="21" name="TextBox 20">
                <a:extLst>
                  <a:ext uri="{FF2B5EF4-FFF2-40B4-BE49-F238E27FC236}">
                    <a16:creationId xmlns:a16="http://schemas.microsoft.com/office/drawing/2014/main" id="{593ECFB3-9791-4914-9260-74869240068F}"/>
                  </a:ext>
                </a:extLst>
              </p:cNvPr>
              <p:cNvSpPr txBox="1">
                <a:spLocks noRot="1" noChangeAspect="1" noMove="1" noResize="1" noEditPoints="1" noAdjustHandles="1" noChangeArrowheads="1" noChangeShapeType="1" noTextEdit="1"/>
              </p:cNvSpPr>
              <p:nvPr/>
            </p:nvSpPr>
            <p:spPr>
              <a:xfrm>
                <a:off x="5248535" y="5080019"/>
                <a:ext cx="286163" cy="373228"/>
              </a:xfrm>
              <a:prstGeom prst="rect">
                <a:avLst/>
              </a:prstGeom>
              <a:blipFill>
                <a:blip r:embed="rId6"/>
                <a:stretch>
                  <a:fillRect r="-2978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EB3B8509-B592-464A-9B93-48128CFE6967}"/>
                  </a:ext>
                </a:extLst>
              </p:cNvPr>
              <p:cNvSpPr txBox="1"/>
              <p:nvPr/>
            </p:nvSpPr>
            <p:spPr>
              <a:xfrm>
                <a:off x="4319209" y="6331412"/>
                <a:ext cx="36862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𝐃</m:t>
                          </m:r>
                        </m:sub>
                      </m:sSub>
                    </m:oMath>
                  </m:oMathPara>
                </a14:m>
                <a:endParaRPr lang="en-US" b="1" dirty="0"/>
              </a:p>
            </p:txBody>
          </p:sp>
        </mc:Choice>
        <mc:Fallback xmlns="">
          <p:sp>
            <p:nvSpPr>
              <p:cNvPr id="23" name="TextBox 22">
                <a:extLst>
                  <a:ext uri="{FF2B5EF4-FFF2-40B4-BE49-F238E27FC236}">
                    <a16:creationId xmlns:a16="http://schemas.microsoft.com/office/drawing/2014/main" id="{EB3B8509-B592-464A-9B93-48128CFE6967}"/>
                  </a:ext>
                </a:extLst>
              </p:cNvPr>
              <p:cNvSpPr txBox="1">
                <a:spLocks noRot="1" noChangeAspect="1" noMove="1" noResize="1" noEditPoints="1" noAdjustHandles="1" noChangeArrowheads="1" noChangeShapeType="1" noTextEdit="1"/>
              </p:cNvSpPr>
              <p:nvPr/>
            </p:nvSpPr>
            <p:spPr>
              <a:xfrm>
                <a:off x="4319209" y="6331412"/>
                <a:ext cx="368626" cy="276999"/>
              </a:xfrm>
              <a:prstGeom prst="rect">
                <a:avLst/>
              </a:prstGeom>
              <a:blipFill>
                <a:blip r:embed="rId7"/>
                <a:stretch>
                  <a:fillRect l="-21667" r="-6667" b="-33333"/>
                </a:stretch>
              </a:blipFill>
            </p:spPr>
            <p:txBody>
              <a:bodyPr/>
              <a:lstStyle/>
              <a:p>
                <a:r>
                  <a:rPr lang="en-US">
                    <a:noFill/>
                  </a:rPr>
                  <a:t> </a:t>
                </a:r>
              </a:p>
            </p:txBody>
          </p:sp>
        </mc:Fallback>
      </mc:AlternateContent>
      <p:sp>
        <p:nvSpPr>
          <p:cNvPr id="25" name="Rectangle 24">
            <a:extLst>
              <a:ext uri="{FF2B5EF4-FFF2-40B4-BE49-F238E27FC236}">
                <a16:creationId xmlns:a16="http://schemas.microsoft.com/office/drawing/2014/main" id="{8AAAED8F-65B7-446D-A2BD-59F21AF79F01}"/>
              </a:ext>
            </a:extLst>
          </p:cNvPr>
          <p:cNvSpPr/>
          <p:nvPr/>
        </p:nvSpPr>
        <p:spPr>
          <a:xfrm>
            <a:off x="4605051" y="4309948"/>
            <a:ext cx="284052" cy="523220"/>
          </a:xfrm>
          <a:prstGeom prst="rect">
            <a:avLst/>
          </a:prstGeom>
          <a:noFill/>
        </p:spPr>
        <p:txBody>
          <a:bodyPr wrap="none">
            <a:spAutoFit/>
          </a:bodyPr>
          <a:lstStyle/>
          <a:p>
            <a:pPr algn="l" rtl="0"/>
            <a:r>
              <a:rPr lang="en-US" sz="2800" dirty="0">
                <a:solidFill>
                  <a:srgbClr val="000000"/>
                </a:solidFill>
                <a:effectLst>
                  <a:glow rad="317500">
                    <a:schemeClr val="bg1"/>
                  </a:glow>
                </a:effectLst>
                <a:latin typeface="Times New Roman" panose="02020603050405020304" pitchFamily="18" charset="0"/>
                <a:cs typeface="Times New Roman" panose="02020603050405020304" pitchFamily="18" charset="0"/>
              </a:rPr>
              <a:t>t</a:t>
            </a:r>
          </a:p>
        </p:txBody>
      </p:sp>
      <p:cxnSp>
        <p:nvCxnSpPr>
          <p:cNvPr id="17" name="Straight Connector 16">
            <a:extLst>
              <a:ext uri="{FF2B5EF4-FFF2-40B4-BE49-F238E27FC236}">
                <a16:creationId xmlns:a16="http://schemas.microsoft.com/office/drawing/2014/main" id="{5F58D4F7-5D9D-49E5-A88F-62866C4F658D}"/>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D14962D-2BB9-4BE6-98B8-6AFBC168DC72}"/>
              </a:ext>
            </a:extLst>
          </p:cNvPr>
          <p:cNvSpPr/>
          <p:nvPr/>
        </p:nvSpPr>
        <p:spPr>
          <a:xfrm>
            <a:off x="203135" y="400497"/>
            <a:ext cx="5269584"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l" rtl="0"/>
            <a:r>
              <a:rPr lang="en-US" sz="3200" dirty="0">
                <a:solidFill>
                  <a:schemeClr val="lt1"/>
                </a:solidFill>
              </a:rPr>
              <a:t>Corrections in Khosla’s theory </a:t>
            </a:r>
          </a:p>
        </p:txBody>
      </p:sp>
      <p:sp>
        <p:nvSpPr>
          <p:cNvPr id="26" name="Rectangle 25">
            <a:extLst>
              <a:ext uri="{FF2B5EF4-FFF2-40B4-BE49-F238E27FC236}">
                <a16:creationId xmlns:a16="http://schemas.microsoft.com/office/drawing/2014/main" id="{00192F80-FDE9-4F5A-9222-7E4FED7A8230}"/>
              </a:ext>
            </a:extLst>
          </p:cNvPr>
          <p:cNvSpPr/>
          <p:nvPr/>
        </p:nvSpPr>
        <p:spPr>
          <a:xfrm>
            <a:off x="203135" y="929289"/>
            <a:ext cx="8749032"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The pressures obtained at the key points by considering simple profile are then corrected for the following:</a:t>
            </a:r>
          </a:p>
        </p:txBody>
      </p:sp>
    </p:spTree>
    <p:extLst>
      <p:ext uri="{BB962C8B-B14F-4D97-AF65-F5344CB8AC3E}">
        <p14:creationId xmlns:p14="http://schemas.microsoft.com/office/powerpoint/2010/main" val="140826445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484" y="56429"/>
            <a:ext cx="8849026"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marL="514350" indent="-514350" algn="l" rtl="0">
              <a:buFont typeface="+mj-lt"/>
              <a:buAutoNum type="arabicPeriod" startAt="2"/>
            </a:pPr>
            <a:r>
              <a:rPr lang="en-US" sz="3200" dirty="0">
                <a:solidFill>
                  <a:schemeClr val="lt1"/>
                </a:solidFill>
              </a:rPr>
              <a:t>Correction for mutual interference of sheet piles </a:t>
            </a:r>
          </a:p>
        </p:txBody>
      </p:sp>
      <p:sp>
        <p:nvSpPr>
          <p:cNvPr id="6" name="Rectangle 5"/>
          <p:cNvSpPr/>
          <p:nvPr/>
        </p:nvSpPr>
        <p:spPr>
          <a:xfrm>
            <a:off x="197484" y="652635"/>
            <a:ext cx="7360312" cy="539378"/>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The correction C for interference of one sheet pile on the other. </a:t>
            </a:r>
          </a:p>
        </p:txBody>
      </p:sp>
      <p:sp>
        <p:nvSpPr>
          <p:cNvPr id="3" name="Rectangle 2">
            <a:extLst>
              <a:ext uri="{FF2B5EF4-FFF2-40B4-BE49-F238E27FC236}">
                <a16:creationId xmlns:a16="http://schemas.microsoft.com/office/drawing/2014/main" id="{181F7D51-ADE1-41AF-8288-730221D8108B}"/>
              </a:ext>
            </a:extLst>
          </p:cNvPr>
          <p:cNvSpPr/>
          <p:nvPr/>
        </p:nvSpPr>
        <p:spPr>
          <a:xfrm>
            <a:off x="192048" y="1900138"/>
            <a:ext cx="8759904" cy="3078535"/>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Where,  </a:t>
            </a:r>
          </a:p>
          <a:p>
            <a:pPr marL="342900" indent="-342900" algn="just" rtl="0">
              <a:lnSpc>
                <a:spcPct val="150000"/>
              </a:lnSpc>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D = vertical distance measured from the key point to the bottom of the interfering sheet pile.</a:t>
            </a:r>
          </a:p>
          <a:p>
            <a:pPr marL="342900" indent="-342900" algn="just" rtl="0">
              <a:lnSpc>
                <a:spcPct val="150000"/>
              </a:lnSpc>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b′ = The horizontal distance between two pile lines </a:t>
            </a:r>
          </a:p>
          <a:p>
            <a:pPr marL="342900" indent="-342900" algn="just" rtl="0">
              <a:lnSpc>
                <a:spcPct val="150000"/>
              </a:lnSpc>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d = The depth of the pile on which the effect is considered  </a:t>
            </a:r>
          </a:p>
          <a:p>
            <a:pPr marL="342900" indent="-342900" algn="just" rtl="0">
              <a:lnSpc>
                <a:spcPct val="150000"/>
              </a:lnSpc>
              <a:buFont typeface="Arial" panose="020B0604020202020204" pitchFamily="34" charset="0"/>
              <a:buChar char="•"/>
            </a:pPr>
            <a:r>
              <a:rPr lang="en-US" sz="2200" dirty="0">
                <a:solidFill>
                  <a:srgbClr val="000000"/>
                </a:solidFill>
                <a:latin typeface="Times New Roman" panose="02020603050405020304" pitchFamily="18" charset="0"/>
                <a:cs typeface="Times New Roman" panose="02020603050405020304" pitchFamily="18" charset="0"/>
              </a:rPr>
              <a:t>b = Total floor length</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2CC9D29-AC88-45C8-84D3-9C6AC8029349}"/>
                  </a:ext>
                </a:extLst>
              </p:cNvPr>
              <p:cNvSpPr txBox="1"/>
              <p:nvPr/>
            </p:nvSpPr>
            <p:spPr>
              <a:xfrm>
                <a:off x="2919698" y="1365602"/>
                <a:ext cx="3575369"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r>
                        <a:rPr lang="en-US" b="1" i="0" smtClean="0">
                          <a:latin typeface="Cambria Math" panose="02040503050406030204" pitchFamily="18" charset="0"/>
                        </a:rPr>
                        <m:t>𝐂</m:t>
                      </m:r>
                      <m:r>
                        <a:rPr lang="en-US" b="1" i="0" smtClean="0">
                          <a:latin typeface="Cambria Math" panose="02040503050406030204" pitchFamily="18" charset="0"/>
                        </a:rPr>
                        <m:t>=</m:t>
                      </m:r>
                      <m:r>
                        <a:rPr lang="en-US" b="1" i="1"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 </m:t>
                      </m:r>
                      <m:r>
                        <a:rPr lang="en-US" b="1" i="0" smtClean="0">
                          <a:latin typeface="Cambria Math" panose="02040503050406030204" pitchFamily="18" charset="0"/>
                        </a:rPr>
                        <m:t>𝟎</m:t>
                      </m:r>
                      <m:r>
                        <a:rPr lang="en-US" b="1" i="0" smtClean="0">
                          <a:latin typeface="Cambria Math" panose="02040503050406030204" pitchFamily="18" charset="0"/>
                        </a:rPr>
                        <m:t>.</m:t>
                      </m:r>
                      <m:r>
                        <a:rPr lang="en-US" b="1" i="0" smtClean="0">
                          <a:latin typeface="Cambria Math" panose="02040503050406030204" pitchFamily="18" charset="0"/>
                        </a:rPr>
                        <m:t>𝟏𝟗</m:t>
                      </m:r>
                      <m:rad>
                        <m:radPr>
                          <m:degHide m:val="on"/>
                          <m:ctrlPr>
                            <a:rPr lang="en-US" b="1" i="1" smtClean="0">
                              <a:latin typeface="Cambria Math" panose="02040503050406030204" pitchFamily="18" charset="0"/>
                            </a:rPr>
                          </m:ctrlPr>
                        </m:radPr>
                        <m:deg/>
                        <m:e>
                          <m:r>
                            <a:rPr lang="en-US" b="1" i="1" smtClean="0">
                              <a:latin typeface="Cambria Math" panose="02040503050406030204" pitchFamily="18" charset="0"/>
                            </a:rPr>
                            <m:t>  </m:t>
                          </m:r>
                          <m:f>
                            <m:fPr>
                              <m:ctrlPr>
                                <a:rPr lang="en-US" b="1" i="1" smtClean="0">
                                  <a:latin typeface="Cambria Math" panose="02040503050406030204" pitchFamily="18" charset="0"/>
                                </a:rPr>
                              </m:ctrlPr>
                            </m:fPr>
                            <m:num>
                              <m:r>
                                <a:rPr lang="en-US" b="1" i="0" smtClean="0">
                                  <a:latin typeface="Cambria Math" panose="02040503050406030204" pitchFamily="18" charset="0"/>
                                </a:rPr>
                                <m:t>𝐃</m:t>
                              </m:r>
                            </m:num>
                            <m:den>
                              <m:sSup>
                                <m:sSupPr>
                                  <m:ctrlPr>
                                    <a:rPr lang="en-US" b="1" i="1" smtClean="0">
                                      <a:latin typeface="Cambria Math" panose="02040503050406030204" pitchFamily="18" charset="0"/>
                                    </a:rPr>
                                  </m:ctrlPr>
                                </m:sSupPr>
                                <m:e>
                                  <m:r>
                                    <a:rPr lang="en-US" b="1" i="0" smtClean="0">
                                      <a:latin typeface="Cambria Math" panose="02040503050406030204" pitchFamily="18" charset="0"/>
                                    </a:rPr>
                                    <m:t>𝐛</m:t>
                                  </m:r>
                                </m:e>
                                <m:sup>
                                  <m:r>
                                    <a:rPr lang="en-US" b="1" i="0" smtClean="0">
                                      <a:latin typeface="Cambria Math" panose="02040503050406030204" pitchFamily="18" charset="0"/>
                                    </a:rPr>
                                    <m:t>′</m:t>
                                  </m:r>
                                </m:sup>
                              </m:sSup>
                            </m:den>
                          </m:f>
                          <m:r>
                            <a:rPr lang="en-US" b="1" i="1" smtClean="0">
                              <a:latin typeface="Cambria Math" panose="02040503050406030204" pitchFamily="18" charset="0"/>
                            </a:rPr>
                            <m:t>   </m:t>
                          </m:r>
                        </m:e>
                      </m:rad>
                      <m:r>
                        <a:rPr lang="en-US" b="1" i="0" smtClean="0">
                          <a:latin typeface="Cambria Math" panose="02040503050406030204" pitchFamily="18" charset="0"/>
                        </a:rPr>
                        <m:t> </m:t>
                      </m:r>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0" smtClean="0">
                                  <a:latin typeface="Cambria Math" panose="02040503050406030204" pitchFamily="18" charset="0"/>
                                </a:rPr>
                                <m:t>𝐝</m:t>
                              </m:r>
                              <m:r>
                                <a:rPr lang="en-US" b="1" i="0" smtClean="0">
                                  <a:latin typeface="Cambria Math" panose="02040503050406030204" pitchFamily="18" charset="0"/>
                                </a:rPr>
                                <m:t>+</m:t>
                              </m:r>
                              <m:r>
                                <a:rPr lang="en-US" b="1" i="0" smtClean="0">
                                  <a:latin typeface="Cambria Math" panose="02040503050406030204" pitchFamily="18" charset="0"/>
                                </a:rPr>
                                <m:t>𝐃</m:t>
                              </m:r>
                            </m:num>
                            <m:den>
                              <m:r>
                                <a:rPr lang="en-US" b="1" i="0" smtClean="0">
                                  <a:latin typeface="Cambria Math" panose="02040503050406030204" pitchFamily="18" charset="0"/>
                                </a:rPr>
                                <m:t>𝐛</m:t>
                              </m:r>
                            </m:den>
                          </m:f>
                        </m:e>
                      </m:d>
                    </m:oMath>
                  </m:oMathPara>
                </a14:m>
                <a:endParaRPr lang="en-US" b="1" dirty="0"/>
              </a:p>
            </p:txBody>
          </p:sp>
        </mc:Choice>
        <mc:Fallback xmlns="">
          <p:sp>
            <p:nvSpPr>
              <p:cNvPr id="7" name="TextBox 6">
                <a:extLst>
                  <a:ext uri="{FF2B5EF4-FFF2-40B4-BE49-F238E27FC236}">
                    <a16:creationId xmlns:a16="http://schemas.microsoft.com/office/drawing/2014/main" id="{92CC9D29-AC88-45C8-84D3-9C6AC8029349}"/>
                  </a:ext>
                </a:extLst>
              </p:cNvPr>
              <p:cNvSpPr txBox="1">
                <a:spLocks noRot="1" noChangeAspect="1" noMove="1" noResize="1" noEditPoints="1" noAdjustHandles="1" noChangeArrowheads="1" noChangeShapeType="1" noTextEdit="1"/>
              </p:cNvSpPr>
              <p:nvPr/>
            </p:nvSpPr>
            <p:spPr>
              <a:xfrm>
                <a:off x="2919698" y="1365602"/>
                <a:ext cx="3575369" cy="91440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A65BFB00-4D71-4354-9D3B-6BE74C819A23}"/>
                  </a:ext>
                </a:extLst>
              </p:cNvPr>
              <p:cNvSpPr/>
              <p:nvPr/>
            </p:nvSpPr>
            <p:spPr>
              <a:xfrm>
                <a:off x="192049" y="5088197"/>
                <a:ext cx="8759903" cy="1555041"/>
              </a:xfrm>
              <a:prstGeom prst="rect">
                <a:avLst/>
              </a:prstGeom>
            </p:spPr>
            <p:txBody>
              <a:bodyPr wrap="square">
                <a:spAutoFit/>
              </a:bodyPr>
              <a:lstStyle/>
              <a:p>
                <a:pPr algn="just" rtl="0">
                  <a:lnSpc>
                    <a:spcPct val="150000"/>
                  </a:lnSpc>
                </a:pPr>
                <a:r>
                  <a:rPr lang="en-US" sz="2200" b="1" u="sng" dirty="0">
                    <a:solidFill>
                      <a:srgbClr val="000000"/>
                    </a:solidFill>
                    <a:latin typeface="Times New Roman" panose="02020603050405020304" pitchFamily="18" charset="0"/>
                    <a:cs typeface="Times New Roman" panose="02020603050405020304" pitchFamily="18" charset="0"/>
                  </a:rPr>
                  <a:t>Note:</a:t>
                </a:r>
                <a:r>
                  <a:rPr lang="en-US" sz="2200" b="1" dirty="0">
                    <a:solidFill>
                      <a:srgbClr val="000000"/>
                    </a:solidFill>
                    <a:latin typeface="Times New Roman" panose="02020603050405020304" pitchFamily="18" charset="0"/>
                    <a:cs typeface="Times New Roman" panose="02020603050405020304" pitchFamily="18" charset="0"/>
                  </a:rPr>
                  <a:t> Mutual Interference </a:t>
                </a:r>
                <a:r>
                  <a:rPr lang="en-US" sz="2200" dirty="0">
                    <a:solidFill>
                      <a:srgbClr val="000000"/>
                    </a:solidFill>
                    <a:latin typeface="Times New Roman" panose="02020603050405020304" pitchFamily="18" charset="0"/>
                    <a:cs typeface="Times New Roman" panose="02020603050405020304" pitchFamily="18" charset="0"/>
                  </a:rPr>
                  <a:t>corrections are: </a:t>
                </a:r>
              </a:p>
              <a:p>
                <a:pPr lvl="2" algn="just" rtl="0">
                  <a:lnSpc>
                    <a:spcPct val="150000"/>
                  </a:lnSpc>
                </a:pPr>
                <a:r>
                  <a:rPr lang="en-US" sz="2200" b="1" dirty="0">
                    <a:solidFill>
                      <a:srgbClr val="000000"/>
                    </a:solidFill>
                    <a:latin typeface="Times New Roman" panose="02020603050405020304" pitchFamily="18" charset="0"/>
                    <a:cs typeface="Times New Roman" panose="02020603050405020304" pitchFamily="18" charset="0"/>
                  </a:rPr>
                  <a:t>(+) for </a:t>
                </a:r>
                <a:r>
                  <a:rPr lang="en-US" sz="2200" dirty="0">
                    <a:solidFill>
                      <a:srgbClr val="000000"/>
                    </a:solidFill>
                    <a:latin typeface="Times New Roman" panose="02020603050405020304" pitchFamily="18" charset="0"/>
                    <a:cs typeface="Times New Roman" panose="02020603050405020304" pitchFamily="18" charset="0"/>
                  </a:rPr>
                  <a:t>points </a:t>
                </a:r>
                <a:r>
                  <a:rPr lang="en-US" sz="2200" b="1" dirty="0">
                    <a:solidFill>
                      <a:srgbClr val="000000"/>
                    </a:solidFill>
                    <a:latin typeface="Times New Roman" panose="02020603050405020304" pitchFamily="18" charset="0"/>
                    <a:cs typeface="Times New Roman" panose="02020603050405020304" pitchFamily="18" charset="0"/>
                  </a:rPr>
                  <a:t>(C) </a:t>
                </a:r>
              </a:p>
              <a:p>
                <a:pPr lvl="2" algn="just" rtl="0">
                  <a:lnSpc>
                    <a:spcPct val="150000"/>
                  </a:lnSpc>
                </a:pPr>
                <a:r>
                  <a:rPr lang="en-US" sz="2200" b="1" dirty="0">
                    <a:solidFill>
                      <a:srgbClr val="000000"/>
                    </a:solidFill>
                    <a:latin typeface="Times New Roman" panose="02020603050405020304" pitchFamily="18" charset="0"/>
                    <a:cs typeface="Times New Roman" panose="02020603050405020304" pitchFamily="18" charset="0"/>
                  </a:rPr>
                  <a:t>(</a:t>
                </a:r>
                <a14:m>
                  <m:oMath xmlns:m="http://schemas.openxmlformats.org/officeDocument/2006/math">
                    <m:r>
                      <a:rPr lang="en-US" sz="2200" b="1" i="1">
                        <a:solidFill>
                          <a:srgbClr val="000000"/>
                        </a:solidFill>
                        <a:latin typeface="Cambria Math" panose="02040503050406030204" pitchFamily="18" charset="0"/>
                        <a:cs typeface="Times New Roman" panose="02020603050405020304" pitchFamily="18" charset="0"/>
                      </a:rPr>
                      <m:t>−</m:t>
                    </m:r>
                  </m:oMath>
                </a14:m>
                <a:r>
                  <a:rPr lang="en-US" sz="2200" b="1" dirty="0">
                    <a:solidFill>
                      <a:srgbClr val="000000"/>
                    </a:solidFill>
                    <a:latin typeface="Times New Roman" panose="02020603050405020304" pitchFamily="18" charset="0"/>
                    <a:cs typeface="Times New Roman" panose="02020603050405020304" pitchFamily="18" charset="0"/>
                  </a:rPr>
                  <a:t>) for </a:t>
                </a:r>
                <a:r>
                  <a:rPr lang="en-US" sz="2200" dirty="0">
                    <a:solidFill>
                      <a:srgbClr val="000000"/>
                    </a:solidFill>
                    <a:latin typeface="Times New Roman" panose="02020603050405020304" pitchFamily="18" charset="0"/>
                    <a:cs typeface="Times New Roman" panose="02020603050405020304" pitchFamily="18" charset="0"/>
                  </a:rPr>
                  <a:t>points </a:t>
                </a:r>
                <a:r>
                  <a:rPr lang="en-US" sz="2200" b="1" dirty="0">
                    <a:solidFill>
                      <a:srgbClr val="000000"/>
                    </a:solidFill>
                    <a:latin typeface="Times New Roman" panose="02020603050405020304" pitchFamily="18" charset="0"/>
                    <a:cs typeface="Times New Roman" panose="02020603050405020304" pitchFamily="18" charset="0"/>
                  </a:rPr>
                  <a:t>(E)</a:t>
                </a:r>
                <a:endParaRPr lang="en-US" sz="2200"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4" name="Rectangle 3">
                <a:extLst>
                  <a:ext uri="{FF2B5EF4-FFF2-40B4-BE49-F238E27FC236}">
                    <a16:creationId xmlns:a16="http://schemas.microsoft.com/office/drawing/2014/main" id="{A65BFB00-4D71-4354-9D3B-6BE74C819A23}"/>
                  </a:ext>
                </a:extLst>
              </p:cNvPr>
              <p:cNvSpPr>
                <a:spLocks noRot="1" noChangeAspect="1" noMove="1" noResize="1" noEditPoints="1" noAdjustHandles="1" noChangeArrowheads="1" noChangeShapeType="1" noTextEdit="1"/>
              </p:cNvSpPr>
              <p:nvPr/>
            </p:nvSpPr>
            <p:spPr>
              <a:xfrm>
                <a:off x="192049" y="5088197"/>
                <a:ext cx="8759903" cy="1555041"/>
              </a:xfrm>
              <a:prstGeom prst="rect">
                <a:avLst/>
              </a:prstGeom>
              <a:blipFill>
                <a:blip r:embed="rId3"/>
                <a:stretch>
                  <a:fillRect l="-905" b="-7059"/>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B60981C5-A0A5-451F-8E9E-219A5D4EFC8A}"/>
              </a:ext>
            </a:extLst>
          </p:cNvPr>
          <p:cNvSpPr txBox="1"/>
          <p:nvPr/>
        </p:nvSpPr>
        <p:spPr>
          <a:xfrm>
            <a:off x="4498108" y="6588890"/>
            <a:ext cx="695555" cy="369332"/>
          </a:xfrm>
          <a:prstGeom prst="rect">
            <a:avLst/>
          </a:prstGeom>
          <a:noFill/>
        </p:spPr>
        <p:txBody>
          <a:bodyPr wrap="square" rtlCol="0">
            <a:spAutoFit/>
          </a:bodyPr>
          <a:lstStyle/>
          <a:p>
            <a:pPr algn="l" rtl="0"/>
            <a:r>
              <a:rPr lang="en-US" dirty="0"/>
              <a:t>14</a:t>
            </a:r>
          </a:p>
        </p:txBody>
      </p:sp>
    </p:spTree>
    <p:extLst>
      <p:ext uri="{BB962C8B-B14F-4D97-AF65-F5344CB8AC3E}">
        <p14:creationId xmlns:p14="http://schemas.microsoft.com/office/powerpoint/2010/main" val="416345968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A47DC242-F03F-4ECF-AD6E-D537F9AD6BA6}"/>
              </a:ext>
            </a:extLst>
          </p:cNvPr>
          <p:cNvSpPr/>
          <p:nvPr/>
        </p:nvSpPr>
        <p:spPr>
          <a:xfrm flipV="1">
            <a:off x="988395" y="730276"/>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707720"/>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707720"/>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1774659"/>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248896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𝐂</m:t>
                          </m:r>
                          <m:r>
                            <a:rPr lang="en-US" b="1" i="0" smtClean="0">
                              <a:solidFill>
                                <a:srgbClr val="FF0000"/>
                              </a:solidFill>
                              <a:latin typeface="Cambria Math" panose="02040503050406030204" pitchFamily="18" charset="0"/>
                            </a:rPr>
                            <m:t>𝟏</m:t>
                          </m:r>
                        </m:sub>
                      </m:sSub>
                    </m:oMath>
                  </m:oMathPara>
                </a14:m>
                <a:endParaRPr lang="en-US" b="1" dirty="0">
                  <a:solidFill>
                    <a:srgbClr val="FF0000"/>
                  </a:solidFill>
                </a:endParaRPr>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2488967"/>
                <a:ext cx="442365" cy="276999"/>
              </a:xfrm>
              <a:prstGeom prst="rect">
                <a:avLst/>
              </a:prstGeom>
              <a:blipFill>
                <a:blip r:embed="rId2"/>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3717208"/>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𝐂</m:t>
                          </m:r>
                          <m:r>
                            <a:rPr lang="en-US" b="1" i="1" smtClean="0">
                              <a:solidFill>
                                <a:schemeClr val="tx1"/>
                              </a:solidFill>
                              <a:latin typeface="Cambria Math" panose="02040503050406030204" pitchFamily="18" charset="0"/>
                              <a:ea typeface="Cambria Math" panose="02040503050406030204" pitchFamily="18" charset="0"/>
                            </a:rPr>
                            <m:t>𝟐</m:t>
                          </m:r>
                        </m:sub>
                      </m:sSub>
                    </m:oMath>
                  </m:oMathPara>
                </a14:m>
                <a:endParaRPr lang="en-US" b="1" dirty="0">
                  <a:solidFill>
                    <a:schemeClr val="tx1"/>
                  </a:solidFill>
                </a:endParaRPr>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3717208"/>
                <a:ext cx="442365" cy="276999"/>
              </a:xfrm>
              <a:prstGeom prst="rect">
                <a:avLst/>
              </a:prstGeom>
              <a:blipFill>
                <a:blip r:embed="rId3"/>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344681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3446817"/>
                <a:ext cx="442365" cy="276999"/>
              </a:xfrm>
              <a:prstGeom prst="rect">
                <a:avLst/>
              </a:prstGeom>
              <a:blipFill>
                <a:blip r:embed="rId4"/>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2493549"/>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2493549"/>
                <a:ext cx="442365" cy="276999"/>
              </a:xfrm>
              <a:prstGeom prst="rect">
                <a:avLst/>
              </a:prstGeom>
              <a:blipFill>
                <a:blip r:embed="rId5"/>
                <a:stretch>
                  <a:fillRect l="-18056" r="-6944"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52367" y="3721790"/>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𝐄𝟐</m:t>
                          </m:r>
                        </m:sub>
                      </m:sSub>
                    </m:oMath>
                  </m:oMathPara>
                </a14:m>
                <a:endParaRPr lang="en-US" b="1" dirty="0">
                  <a:solidFill>
                    <a:schemeClr val="tx1"/>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52367" y="3721790"/>
                <a:ext cx="442365" cy="276999"/>
              </a:xfrm>
              <a:prstGeom prst="rect">
                <a:avLst/>
              </a:prstGeom>
              <a:blipFill>
                <a:blip r:embed="rId6"/>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3451399"/>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𝐄𝟑</m:t>
                          </m:r>
                        </m:sub>
                      </m:sSub>
                    </m:oMath>
                  </m:oMathPara>
                </a14:m>
                <a:endParaRPr lang="en-US" b="1" dirty="0">
                  <a:solidFill>
                    <a:schemeClr val="tx1"/>
                  </a:solidFill>
                </a:endParaRPr>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3451399"/>
                <a:ext cx="442365" cy="276999"/>
              </a:xfrm>
              <a:prstGeom prst="rect">
                <a:avLst/>
              </a:prstGeom>
              <a:blipFill>
                <a:blip r:embed="rId7"/>
                <a:stretch>
                  <a:fillRect l="-18056" r="-6944" b="-32609"/>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68A559A8-8641-473D-A264-F73D5A58D80E}"/>
              </a:ext>
            </a:extLst>
          </p:cNvPr>
          <p:cNvCxnSpPr>
            <a:cxnSpLocks/>
          </p:cNvCxnSpPr>
          <p:nvPr/>
        </p:nvCxnSpPr>
        <p:spPr>
          <a:xfrm flipH="1" flipV="1">
            <a:off x="954835" y="5436572"/>
            <a:ext cx="7606935"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33" name="Rectangle 32">
            <a:extLst>
              <a:ext uri="{FF2B5EF4-FFF2-40B4-BE49-F238E27FC236}">
                <a16:creationId xmlns:a16="http://schemas.microsoft.com/office/drawing/2014/main" id="{EA471317-DB32-422E-9EEB-90575978CE8A}"/>
              </a:ext>
            </a:extLst>
          </p:cNvPr>
          <p:cNvSpPr/>
          <p:nvPr/>
        </p:nvSpPr>
        <p:spPr>
          <a:xfrm>
            <a:off x="4415546" y="5268139"/>
            <a:ext cx="312906" cy="369332"/>
          </a:xfrm>
          <a:prstGeom prst="rect">
            <a:avLst/>
          </a:prstGeom>
          <a:solidFill>
            <a:schemeClr val="bg1"/>
          </a:solidFill>
        </p:spPr>
        <p:txBody>
          <a:bodyPr wrap="none">
            <a:spAutoFit/>
          </a:bodyPr>
          <a:lstStyle/>
          <a:p>
            <a:pPr algn="l" rtl="0"/>
            <a:r>
              <a:rPr lang="en-US" b="1" dirty="0">
                <a:solidFill>
                  <a:srgbClr val="000000"/>
                </a:solidFill>
                <a:latin typeface="Times New Roman" panose="02020603050405020304" pitchFamily="18" charset="0"/>
                <a:cs typeface="Times New Roman" panose="02020603050405020304" pitchFamily="18" charset="0"/>
              </a:rPr>
              <a:t>b</a:t>
            </a:r>
          </a:p>
        </p:txBody>
      </p:sp>
      <p:cxnSp>
        <p:nvCxnSpPr>
          <p:cNvPr id="34" name="Straight Connector 33">
            <a:extLst>
              <a:ext uri="{FF2B5EF4-FFF2-40B4-BE49-F238E27FC236}">
                <a16:creationId xmlns:a16="http://schemas.microsoft.com/office/drawing/2014/main" id="{628904A9-EA1F-48DC-9AA1-EB4A2562AE14}"/>
              </a:ext>
            </a:extLst>
          </p:cNvPr>
          <p:cNvCxnSpPr>
            <a:cxnSpLocks/>
          </p:cNvCxnSpPr>
          <p:nvPr/>
        </p:nvCxnSpPr>
        <p:spPr>
          <a:xfrm flipH="1">
            <a:off x="1187080" y="4518033"/>
            <a:ext cx="330765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E41FAB58-58B1-497F-9F79-60D6128B0422}"/>
                  </a:ext>
                </a:extLst>
              </p:cNvPr>
              <p:cNvSpPr/>
              <p:nvPr/>
            </p:nvSpPr>
            <p:spPr>
              <a:xfrm>
                <a:off x="2693438" y="4333367"/>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smtClean="0">
                              <a:solidFill>
                                <a:schemeClr val="tx1"/>
                              </a:solidFill>
                              <a:latin typeface="Cambria Math" panose="02040503050406030204" pitchFamily="18" charset="0"/>
                            </a:rPr>
                          </m:ctrlPr>
                        </m:sSupPr>
                        <m:e>
                          <m:r>
                            <a:rPr lang="en-US" b="1">
                              <a:solidFill>
                                <a:schemeClr val="tx1"/>
                              </a:solidFill>
                              <a:latin typeface="Cambria Math" panose="02040503050406030204" pitchFamily="18" charset="0"/>
                            </a:rPr>
                            <m:t>𝐛</m:t>
                          </m:r>
                        </m:e>
                        <m:sup>
                          <m:r>
                            <a:rPr lang="en-US" b="1">
                              <a:solidFill>
                                <a:schemeClr val="tx1"/>
                              </a:solidFill>
                              <a:latin typeface="Cambria Math" panose="02040503050406030204" pitchFamily="18" charset="0"/>
                            </a:rPr>
                            <m:t>′</m:t>
                          </m:r>
                        </m:sup>
                      </m:sSup>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E41FAB58-58B1-497F-9F79-60D6128B0422}"/>
                  </a:ext>
                </a:extLst>
              </p:cNvPr>
              <p:cNvSpPr>
                <a:spLocks noRot="1" noChangeAspect="1" noMove="1" noResize="1" noEditPoints="1" noAdjustHandles="1" noChangeArrowheads="1" noChangeShapeType="1" noTextEdit="1"/>
              </p:cNvSpPr>
              <p:nvPr/>
            </p:nvSpPr>
            <p:spPr>
              <a:xfrm>
                <a:off x="2693438" y="4333367"/>
                <a:ext cx="450701" cy="369332"/>
              </a:xfrm>
              <a:prstGeom prst="rect">
                <a:avLst/>
              </a:prstGeom>
              <a:blipFill>
                <a:blip r:embed="rId8"/>
                <a:stretch>
                  <a:fillRect/>
                </a:stretch>
              </a:blipFill>
            </p:spPr>
            <p:txBody>
              <a:bodyPr/>
              <a:lstStyle/>
              <a:p>
                <a:r>
                  <a:rPr lang="en-US">
                    <a:noFill/>
                  </a:rPr>
                  <a:t> </a:t>
                </a:r>
              </a:p>
            </p:txBody>
          </p:sp>
        </mc:Fallback>
      </mc:AlternateContent>
      <p:cxnSp>
        <p:nvCxnSpPr>
          <p:cNvPr id="36" name="Straight Connector 35">
            <a:extLst>
              <a:ext uri="{FF2B5EF4-FFF2-40B4-BE49-F238E27FC236}">
                <a16:creationId xmlns:a16="http://schemas.microsoft.com/office/drawing/2014/main" id="{2E71F86F-B930-4F68-994B-F0635D45E0FB}"/>
              </a:ext>
            </a:extLst>
          </p:cNvPr>
          <p:cNvCxnSpPr>
            <a:cxnSpLocks/>
          </p:cNvCxnSpPr>
          <p:nvPr/>
        </p:nvCxnSpPr>
        <p:spPr>
          <a:xfrm flipH="1" flipV="1">
            <a:off x="2088235" y="2488967"/>
            <a:ext cx="0" cy="2560196"/>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61D6D693-DEF8-4727-9339-8FFC0B996317}"/>
                  </a:ext>
                </a:extLst>
              </p:cNvPr>
              <p:cNvSpPr/>
              <p:nvPr/>
            </p:nvSpPr>
            <p:spPr>
              <a:xfrm>
                <a:off x="1880486" y="3570761"/>
                <a:ext cx="415498"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𝑫</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7" name="Rectangle 36">
                <a:extLst>
                  <a:ext uri="{FF2B5EF4-FFF2-40B4-BE49-F238E27FC236}">
                    <a16:creationId xmlns:a16="http://schemas.microsoft.com/office/drawing/2014/main" id="{61D6D693-DEF8-4727-9339-8FFC0B996317}"/>
                  </a:ext>
                </a:extLst>
              </p:cNvPr>
              <p:cNvSpPr>
                <a:spLocks noRot="1" noChangeAspect="1" noMove="1" noResize="1" noEditPoints="1" noAdjustHandles="1" noChangeArrowheads="1" noChangeShapeType="1" noTextEdit="1"/>
              </p:cNvSpPr>
              <p:nvPr/>
            </p:nvSpPr>
            <p:spPr>
              <a:xfrm>
                <a:off x="1880486" y="3570761"/>
                <a:ext cx="415498" cy="369332"/>
              </a:xfrm>
              <a:prstGeom prst="rect">
                <a:avLst/>
              </a:prstGeom>
              <a:blipFill>
                <a:blip r:embed="rId9"/>
                <a:stretch>
                  <a:fillRect/>
                </a:stretch>
              </a:blipFill>
            </p:spPr>
            <p:txBody>
              <a:bodyPr/>
              <a:lstStyle/>
              <a:p>
                <a:r>
                  <a:rPr lang="en-US">
                    <a:noFill/>
                  </a:rPr>
                  <a:t> </a:t>
                </a:r>
              </a:p>
            </p:txBody>
          </p:sp>
        </mc:Fallback>
      </mc:AlternateContent>
      <p:cxnSp>
        <p:nvCxnSpPr>
          <p:cNvPr id="40" name="Straight Connector 39">
            <a:extLst>
              <a:ext uri="{FF2B5EF4-FFF2-40B4-BE49-F238E27FC236}">
                <a16:creationId xmlns:a16="http://schemas.microsoft.com/office/drawing/2014/main" id="{13452944-3B6D-42EF-82D3-74D306482D42}"/>
              </a:ext>
            </a:extLst>
          </p:cNvPr>
          <p:cNvCxnSpPr>
            <a:cxnSpLocks/>
          </p:cNvCxnSpPr>
          <p:nvPr/>
        </p:nvCxnSpPr>
        <p:spPr>
          <a:xfrm>
            <a:off x="1818896" y="5049163"/>
            <a:ext cx="182880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38" name="TextBox 37">
            <a:extLst>
              <a:ext uri="{FF2B5EF4-FFF2-40B4-BE49-F238E27FC236}">
                <a16:creationId xmlns:a16="http://schemas.microsoft.com/office/drawing/2014/main" id="{BD5D746D-FA66-4603-9A52-E57BAD3F5AF6}"/>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39" name="Straight Connector 38">
            <a:extLst>
              <a:ext uri="{FF2B5EF4-FFF2-40B4-BE49-F238E27FC236}">
                <a16:creationId xmlns:a16="http://schemas.microsoft.com/office/drawing/2014/main" id="{149BA12B-365F-4D80-AA65-67BEFE620A1C}"/>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58991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81CFFCF2-72D7-4FE5-86F3-9B24BD7A6E01}"/>
              </a:ext>
            </a:extLst>
          </p:cNvPr>
          <p:cNvSpPr/>
          <p:nvPr/>
        </p:nvSpPr>
        <p:spPr>
          <a:xfrm flipV="1">
            <a:off x="988395" y="394371"/>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371818"/>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371818"/>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1438757"/>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a:off x="785862" y="4167595"/>
              <a:ext cx="0" cy="1882606"/>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215306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𝐂</m:t>
                          </m:r>
                          <m:r>
                            <a:rPr lang="en-US" b="1" i="0" smtClean="0">
                              <a:solidFill>
                                <a:schemeClr val="tx1"/>
                              </a:solidFill>
                              <a:latin typeface="Cambria Math" panose="02040503050406030204" pitchFamily="18" charset="0"/>
                            </a:rPr>
                            <m:t>𝟏</m:t>
                          </m:r>
                        </m:sub>
                      </m:sSub>
                    </m:oMath>
                  </m:oMathPara>
                </a14:m>
                <a:endParaRPr lang="en-US" b="1" dirty="0">
                  <a:solidFill>
                    <a:schemeClr val="tx1"/>
                  </a:solidFill>
                </a:endParaRPr>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2153065"/>
                <a:ext cx="442365" cy="276999"/>
              </a:xfrm>
              <a:prstGeom prst="rect">
                <a:avLst/>
              </a:prstGeom>
              <a:blipFill>
                <a:blip r:embed="rId2"/>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3381306"/>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𝐂</m:t>
                          </m:r>
                          <m:r>
                            <a:rPr lang="en-US" b="1" i="1" smtClean="0">
                              <a:solidFill>
                                <a:schemeClr val="tx1"/>
                              </a:solidFill>
                              <a:latin typeface="Cambria Math" panose="02040503050406030204" pitchFamily="18" charset="0"/>
                              <a:ea typeface="Cambria Math" panose="02040503050406030204" pitchFamily="18" charset="0"/>
                            </a:rPr>
                            <m:t>𝟐</m:t>
                          </m:r>
                        </m:sub>
                      </m:sSub>
                    </m:oMath>
                  </m:oMathPara>
                </a14:m>
                <a:endParaRPr lang="en-US" b="1" dirty="0">
                  <a:solidFill>
                    <a:schemeClr val="tx1"/>
                  </a:solidFill>
                </a:endParaRPr>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3381306"/>
                <a:ext cx="442365" cy="276999"/>
              </a:xfrm>
              <a:prstGeom prst="rect">
                <a:avLst/>
              </a:prstGeom>
              <a:blipFill>
                <a:blip r:embed="rId3"/>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311091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3110915"/>
                <a:ext cx="442365" cy="276999"/>
              </a:xfrm>
              <a:prstGeom prst="rect">
                <a:avLst/>
              </a:prstGeom>
              <a:blipFill>
                <a:blip r:embed="rId4"/>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215764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2157647"/>
                <a:ext cx="442365" cy="276999"/>
              </a:xfrm>
              <a:prstGeom prst="rect">
                <a:avLst/>
              </a:prstGeom>
              <a:blipFill>
                <a:blip r:embed="rId5"/>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52367" y="3385888"/>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𝐄𝟐</m:t>
                          </m:r>
                        </m:sub>
                      </m:sSub>
                    </m:oMath>
                  </m:oMathPara>
                </a14:m>
                <a:endParaRPr lang="en-US" b="1" dirty="0">
                  <a:solidFill>
                    <a:srgbClr val="FF0000"/>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52367" y="3385888"/>
                <a:ext cx="442365" cy="276999"/>
              </a:xfrm>
              <a:prstGeom prst="rect">
                <a:avLst/>
              </a:prstGeom>
              <a:blipFill>
                <a:blip r:embed="rId6"/>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311549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𝐄𝟑</m:t>
                          </m:r>
                        </m:sub>
                      </m:sSub>
                    </m:oMath>
                  </m:oMathPara>
                </a14:m>
                <a:endParaRPr lang="en-US" b="1" dirty="0">
                  <a:solidFill>
                    <a:schemeClr val="tx1"/>
                  </a:solidFill>
                </a:endParaRPr>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3115497"/>
                <a:ext cx="442365" cy="276999"/>
              </a:xfrm>
              <a:prstGeom prst="rect">
                <a:avLst/>
              </a:prstGeom>
              <a:blipFill>
                <a:blip r:embed="rId7"/>
                <a:stretch>
                  <a:fillRect l="-18056" r="-6944" b="-32609"/>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68A559A8-8641-473D-A264-F73D5A58D80E}"/>
              </a:ext>
            </a:extLst>
          </p:cNvPr>
          <p:cNvCxnSpPr>
            <a:cxnSpLocks/>
          </p:cNvCxnSpPr>
          <p:nvPr/>
        </p:nvCxnSpPr>
        <p:spPr>
          <a:xfrm flipH="1" flipV="1">
            <a:off x="954835" y="5100670"/>
            <a:ext cx="7606935"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33" name="Rectangle 32">
            <a:extLst>
              <a:ext uri="{FF2B5EF4-FFF2-40B4-BE49-F238E27FC236}">
                <a16:creationId xmlns:a16="http://schemas.microsoft.com/office/drawing/2014/main" id="{EA471317-DB32-422E-9EEB-90575978CE8A}"/>
              </a:ext>
            </a:extLst>
          </p:cNvPr>
          <p:cNvSpPr/>
          <p:nvPr/>
        </p:nvSpPr>
        <p:spPr>
          <a:xfrm>
            <a:off x="4415546" y="4932237"/>
            <a:ext cx="312906" cy="369332"/>
          </a:xfrm>
          <a:prstGeom prst="rect">
            <a:avLst/>
          </a:prstGeom>
          <a:solidFill>
            <a:schemeClr val="bg1"/>
          </a:solidFill>
        </p:spPr>
        <p:txBody>
          <a:bodyPr wrap="none">
            <a:spAutoFit/>
          </a:bodyPr>
          <a:lstStyle/>
          <a:p>
            <a:pPr algn="l" rtl="0"/>
            <a:r>
              <a:rPr lang="en-US" b="1" dirty="0">
                <a:solidFill>
                  <a:srgbClr val="000000"/>
                </a:solidFill>
                <a:latin typeface="Times New Roman" panose="02020603050405020304" pitchFamily="18" charset="0"/>
                <a:cs typeface="Times New Roman" panose="02020603050405020304" pitchFamily="18" charset="0"/>
              </a:rPr>
              <a:t>b</a:t>
            </a:r>
          </a:p>
        </p:txBody>
      </p:sp>
      <p:cxnSp>
        <p:nvCxnSpPr>
          <p:cNvPr id="34" name="Straight Connector 33">
            <a:extLst>
              <a:ext uri="{FF2B5EF4-FFF2-40B4-BE49-F238E27FC236}">
                <a16:creationId xmlns:a16="http://schemas.microsoft.com/office/drawing/2014/main" id="{628904A9-EA1F-48DC-9AA1-EB4A2562AE14}"/>
              </a:ext>
            </a:extLst>
          </p:cNvPr>
          <p:cNvCxnSpPr>
            <a:cxnSpLocks/>
          </p:cNvCxnSpPr>
          <p:nvPr/>
        </p:nvCxnSpPr>
        <p:spPr>
          <a:xfrm flipH="1">
            <a:off x="1187080" y="4667323"/>
            <a:ext cx="330765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E41FAB58-58B1-497F-9F79-60D6128B0422}"/>
                  </a:ext>
                </a:extLst>
              </p:cNvPr>
              <p:cNvSpPr/>
              <p:nvPr/>
            </p:nvSpPr>
            <p:spPr>
              <a:xfrm>
                <a:off x="2693438" y="4482657"/>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smtClean="0">
                              <a:solidFill>
                                <a:schemeClr val="tx1"/>
                              </a:solidFill>
                              <a:latin typeface="Cambria Math" panose="02040503050406030204" pitchFamily="18" charset="0"/>
                            </a:rPr>
                          </m:ctrlPr>
                        </m:sSupPr>
                        <m:e>
                          <m:r>
                            <a:rPr lang="en-US" b="1">
                              <a:solidFill>
                                <a:schemeClr val="tx1"/>
                              </a:solidFill>
                              <a:latin typeface="Cambria Math" panose="02040503050406030204" pitchFamily="18" charset="0"/>
                            </a:rPr>
                            <m:t>𝐛</m:t>
                          </m:r>
                        </m:e>
                        <m:sup>
                          <m:r>
                            <a:rPr lang="en-US" b="1">
                              <a:solidFill>
                                <a:schemeClr val="tx1"/>
                              </a:solidFill>
                              <a:latin typeface="Cambria Math" panose="02040503050406030204" pitchFamily="18" charset="0"/>
                            </a:rPr>
                            <m:t>′</m:t>
                          </m:r>
                        </m:sup>
                      </m:sSup>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E41FAB58-58B1-497F-9F79-60D6128B0422}"/>
                  </a:ext>
                </a:extLst>
              </p:cNvPr>
              <p:cNvSpPr>
                <a:spLocks noRot="1" noChangeAspect="1" noMove="1" noResize="1" noEditPoints="1" noAdjustHandles="1" noChangeArrowheads="1" noChangeShapeType="1" noTextEdit="1"/>
              </p:cNvSpPr>
              <p:nvPr/>
            </p:nvSpPr>
            <p:spPr>
              <a:xfrm>
                <a:off x="2693438" y="4482657"/>
                <a:ext cx="450701" cy="369332"/>
              </a:xfrm>
              <a:prstGeom prst="rect">
                <a:avLst/>
              </a:prstGeom>
              <a:blipFill>
                <a:blip r:embed="rId8"/>
                <a:stretch>
                  <a:fillRect/>
                </a:stretch>
              </a:blipFill>
            </p:spPr>
            <p:txBody>
              <a:bodyPr/>
              <a:lstStyle/>
              <a:p>
                <a:r>
                  <a:rPr lang="en-US">
                    <a:noFill/>
                  </a:rPr>
                  <a:t> </a:t>
                </a:r>
              </a:p>
            </p:txBody>
          </p:sp>
        </mc:Fallback>
      </mc:AlternateContent>
      <p:cxnSp>
        <p:nvCxnSpPr>
          <p:cNvPr id="30" name="Straight Connector 29">
            <a:extLst>
              <a:ext uri="{FF2B5EF4-FFF2-40B4-BE49-F238E27FC236}">
                <a16:creationId xmlns:a16="http://schemas.microsoft.com/office/drawing/2014/main" id="{2850D638-4FE2-4DFF-962E-909723CFA151}"/>
              </a:ext>
            </a:extLst>
          </p:cNvPr>
          <p:cNvCxnSpPr>
            <a:cxnSpLocks/>
          </p:cNvCxnSpPr>
          <p:nvPr/>
        </p:nvCxnSpPr>
        <p:spPr>
          <a:xfrm flipV="1">
            <a:off x="3006551" y="3341661"/>
            <a:ext cx="0" cy="655804"/>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96592B91-4B63-4132-991D-D6187EDCD0F2}"/>
                  </a:ext>
                </a:extLst>
              </p:cNvPr>
              <p:cNvSpPr/>
              <p:nvPr/>
            </p:nvSpPr>
            <p:spPr>
              <a:xfrm>
                <a:off x="3051800" y="3446043"/>
                <a:ext cx="415498"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𝑫</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6" name="Rectangle 35">
                <a:extLst>
                  <a:ext uri="{FF2B5EF4-FFF2-40B4-BE49-F238E27FC236}">
                    <a16:creationId xmlns:a16="http://schemas.microsoft.com/office/drawing/2014/main" id="{96592B91-4B63-4132-991D-D6187EDCD0F2}"/>
                  </a:ext>
                </a:extLst>
              </p:cNvPr>
              <p:cNvSpPr>
                <a:spLocks noRot="1" noChangeAspect="1" noMove="1" noResize="1" noEditPoints="1" noAdjustHandles="1" noChangeArrowheads="1" noChangeShapeType="1" noTextEdit="1"/>
              </p:cNvSpPr>
              <p:nvPr/>
            </p:nvSpPr>
            <p:spPr>
              <a:xfrm>
                <a:off x="3051800" y="3446043"/>
                <a:ext cx="415498" cy="369332"/>
              </a:xfrm>
              <a:prstGeom prst="rect">
                <a:avLst/>
              </a:prstGeom>
              <a:blipFill>
                <a:blip r:embed="rId9"/>
                <a:stretch>
                  <a:fillRect/>
                </a:stretch>
              </a:blipFill>
            </p:spPr>
            <p:txBody>
              <a:bodyPr/>
              <a:lstStyle/>
              <a:p>
                <a:r>
                  <a:rPr lang="en-US">
                    <a:noFill/>
                  </a:rPr>
                  <a:t> </a:t>
                </a:r>
              </a:p>
            </p:txBody>
          </p:sp>
        </mc:Fallback>
      </mc:AlternateContent>
      <p:cxnSp>
        <p:nvCxnSpPr>
          <p:cNvPr id="38" name="Straight Connector 37">
            <a:extLst>
              <a:ext uri="{FF2B5EF4-FFF2-40B4-BE49-F238E27FC236}">
                <a16:creationId xmlns:a16="http://schemas.microsoft.com/office/drawing/2014/main" id="{D7B0C233-3D37-4240-BC74-A739B4470971}"/>
              </a:ext>
            </a:extLst>
          </p:cNvPr>
          <p:cNvCxnSpPr>
            <a:cxnSpLocks/>
          </p:cNvCxnSpPr>
          <p:nvPr/>
        </p:nvCxnSpPr>
        <p:spPr>
          <a:xfrm>
            <a:off x="1407467" y="3997465"/>
            <a:ext cx="182880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Connector 38">
            <a:extLst>
              <a:ext uri="{FF2B5EF4-FFF2-40B4-BE49-F238E27FC236}">
                <a16:creationId xmlns:a16="http://schemas.microsoft.com/office/drawing/2014/main" id="{29A5D4B4-B3B7-43D2-8CE1-D3ED9653F07E}"/>
              </a:ext>
            </a:extLst>
          </p:cNvPr>
          <p:cNvCxnSpPr>
            <a:cxnSpLocks/>
          </p:cNvCxnSpPr>
          <p:nvPr/>
        </p:nvCxnSpPr>
        <p:spPr>
          <a:xfrm>
            <a:off x="2753775" y="3311412"/>
            <a:ext cx="118872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40" name="TextBox 39">
            <a:extLst>
              <a:ext uri="{FF2B5EF4-FFF2-40B4-BE49-F238E27FC236}">
                <a16:creationId xmlns:a16="http://schemas.microsoft.com/office/drawing/2014/main" id="{DA7B9273-E6BB-4D3E-B4E7-3EB177D45B45}"/>
              </a:ext>
            </a:extLst>
          </p:cNvPr>
          <p:cNvSpPr txBox="1"/>
          <p:nvPr/>
        </p:nvSpPr>
        <p:spPr>
          <a:xfrm>
            <a:off x="4498108" y="6588890"/>
            <a:ext cx="695555" cy="369332"/>
          </a:xfrm>
          <a:prstGeom prst="rect">
            <a:avLst/>
          </a:prstGeom>
          <a:noFill/>
        </p:spPr>
        <p:txBody>
          <a:bodyPr wrap="square" rtlCol="0">
            <a:spAutoFit/>
          </a:bodyPr>
          <a:lstStyle/>
          <a:p>
            <a:pPr algn="l" rtl="0"/>
            <a:r>
              <a:rPr lang="en-US" dirty="0"/>
              <a:t>15</a:t>
            </a:r>
          </a:p>
        </p:txBody>
      </p:sp>
    </p:spTree>
    <p:extLst>
      <p:ext uri="{BB962C8B-B14F-4D97-AF65-F5344CB8AC3E}">
        <p14:creationId xmlns:p14="http://schemas.microsoft.com/office/powerpoint/2010/main" val="269916754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FCCD58B0-26DB-4F28-9B23-4DFF66AD9D3C}"/>
              </a:ext>
            </a:extLst>
          </p:cNvPr>
          <p:cNvSpPr/>
          <p:nvPr/>
        </p:nvSpPr>
        <p:spPr>
          <a:xfrm flipV="1">
            <a:off x="988395" y="916890"/>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912994"/>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912994"/>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1979933"/>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2694241"/>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0" smtClean="0">
                              <a:latin typeface="Cambria Math" panose="02040503050406030204" pitchFamily="18" charset="0"/>
                            </a:rPr>
                            <m:t>𝟏</m:t>
                          </m:r>
                        </m:sub>
                      </m:sSub>
                    </m:oMath>
                  </m:oMathPara>
                </a14:m>
                <a:endParaRPr lang="en-US" b="1" dirty="0"/>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2694241"/>
                <a:ext cx="442365" cy="276999"/>
              </a:xfrm>
              <a:prstGeom prst="rect">
                <a:avLst/>
              </a:prstGeom>
              <a:blipFill>
                <a:blip r:embed="rId2"/>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3922482"/>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𝐂</m:t>
                          </m:r>
                          <m:r>
                            <a:rPr lang="en-US" b="1" i="1" smtClean="0">
                              <a:solidFill>
                                <a:srgbClr val="FF0000"/>
                              </a:solidFill>
                              <a:latin typeface="Cambria Math" panose="02040503050406030204" pitchFamily="18" charset="0"/>
                              <a:ea typeface="Cambria Math" panose="02040503050406030204" pitchFamily="18" charset="0"/>
                            </a:rPr>
                            <m:t>𝟐</m:t>
                          </m:r>
                        </m:sub>
                      </m:sSub>
                    </m:oMath>
                  </m:oMathPara>
                </a14:m>
                <a:endParaRPr lang="en-US" b="1" dirty="0">
                  <a:solidFill>
                    <a:srgbClr val="FF0000"/>
                  </a:solidFill>
                </a:endParaRPr>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3922482"/>
                <a:ext cx="442365" cy="276999"/>
              </a:xfrm>
              <a:prstGeom prst="rect">
                <a:avLst/>
              </a:prstGeom>
              <a:blipFill>
                <a:blip r:embed="rId3"/>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3652091"/>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3652091"/>
                <a:ext cx="442365" cy="276999"/>
              </a:xfrm>
              <a:prstGeom prst="rect">
                <a:avLst/>
              </a:prstGeom>
              <a:blipFill>
                <a:blip r:embed="rId4"/>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2698823"/>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2698823"/>
                <a:ext cx="442365" cy="276999"/>
              </a:xfrm>
              <a:prstGeom prst="rect">
                <a:avLst/>
              </a:prstGeom>
              <a:blipFill>
                <a:blip r:embed="rId5"/>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52367" y="3927064"/>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𝐄𝟐</m:t>
                          </m:r>
                        </m:sub>
                      </m:sSub>
                    </m:oMath>
                  </m:oMathPara>
                </a14:m>
                <a:endParaRPr lang="en-US" b="1" dirty="0">
                  <a:solidFill>
                    <a:schemeClr val="tx1"/>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52367" y="3927064"/>
                <a:ext cx="442365" cy="276999"/>
              </a:xfrm>
              <a:prstGeom prst="rect">
                <a:avLst/>
              </a:prstGeom>
              <a:blipFill>
                <a:blip r:embed="rId6"/>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3656673"/>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𝐄𝟑</m:t>
                          </m:r>
                        </m:sub>
                      </m:sSub>
                    </m:oMath>
                  </m:oMathPara>
                </a14:m>
                <a:endParaRPr lang="en-US" b="1" dirty="0"/>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3656673"/>
                <a:ext cx="442365" cy="276999"/>
              </a:xfrm>
              <a:prstGeom prst="rect">
                <a:avLst/>
              </a:prstGeom>
              <a:blipFill>
                <a:blip r:embed="rId7"/>
                <a:stretch>
                  <a:fillRect l="-18056" r="-6944" b="-33333"/>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68A559A8-8641-473D-A264-F73D5A58D80E}"/>
              </a:ext>
            </a:extLst>
          </p:cNvPr>
          <p:cNvCxnSpPr>
            <a:cxnSpLocks/>
          </p:cNvCxnSpPr>
          <p:nvPr/>
        </p:nvCxnSpPr>
        <p:spPr>
          <a:xfrm flipH="1" flipV="1">
            <a:off x="954835" y="5641846"/>
            <a:ext cx="7606935"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33" name="Rectangle 32">
            <a:extLst>
              <a:ext uri="{FF2B5EF4-FFF2-40B4-BE49-F238E27FC236}">
                <a16:creationId xmlns:a16="http://schemas.microsoft.com/office/drawing/2014/main" id="{EA471317-DB32-422E-9EEB-90575978CE8A}"/>
              </a:ext>
            </a:extLst>
          </p:cNvPr>
          <p:cNvSpPr/>
          <p:nvPr/>
        </p:nvSpPr>
        <p:spPr>
          <a:xfrm>
            <a:off x="4415546" y="5473413"/>
            <a:ext cx="312906" cy="369332"/>
          </a:xfrm>
          <a:prstGeom prst="rect">
            <a:avLst/>
          </a:prstGeom>
          <a:solidFill>
            <a:schemeClr val="bg1"/>
          </a:solidFill>
        </p:spPr>
        <p:txBody>
          <a:bodyPr wrap="none">
            <a:spAutoFit/>
          </a:bodyPr>
          <a:lstStyle/>
          <a:p>
            <a:pPr algn="l" rtl="0"/>
            <a:r>
              <a:rPr lang="en-US" b="1" dirty="0">
                <a:solidFill>
                  <a:srgbClr val="000000"/>
                </a:solidFill>
                <a:latin typeface="Times New Roman" panose="02020603050405020304" pitchFamily="18" charset="0"/>
                <a:cs typeface="Times New Roman" panose="02020603050405020304" pitchFamily="18" charset="0"/>
              </a:rPr>
              <a:t>b</a:t>
            </a:r>
          </a:p>
        </p:txBody>
      </p:sp>
      <p:cxnSp>
        <p:nvCxnSpPr>
          <p:cNvPr id="34" name="Straight Connector 33">
            <a:extLst>
              <a:ext uri="{FF2B5EF4-FFF2-40B4-BE49-F238E27FC236}">
                <a16:creationId xmlns:a16="http://schemas.microsoft.com/office/drawing/2014/main" id="{628904A9-EA1F-48DC-9AA1-EB4A2562AE14}"/>
              </a:ext>
            </a:extLst>
          </p:cNvPr>
          <p:cNvCxnSpPr>
            <a:cxnSpLocks/>
          </p:cNvCxnSpPr>
          <p:nvPr/>
        </p:nvCxnSpPr>
        <p:spPr>
          <a:xfrm flipH="1">
            <a:off x="4572000" y="4667323"/>
            <a:ext cx="372029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E41FAB58-58B1-497F-9F79-60D6128B0422}"/>
                  </a:ext>
                </a:extLst>
              </p:cNvPr>
              <p:cNvSpPr/>
              <p:nvPr/>
            </p:nvSpPr>
            <p:spPr>
              <a:xfrm>
                <a:off x="6239070" y="4482657"/>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a:latin typeface="Cambria Math" panose="02040503050406030204" pitchFamily="18" charset="0"/>
                            </a:rPr>
                          </m:ctrlPr>
                        </m:sSupPr>
                        <m:e>
                          <m:r>
                            <a:rPr lang="en-US" b="1">
                              <a:latin typeface="Cambria Math" panose="02040503050406030204" pitchFamily="18" charset="0"/>
                            </a:rPr>
                            <m:t>𝐛</m:t>
                          </m:r>
                        </m:e>
                        <m:sup>
                          <m:r>
                            <a:rPr lang="en-US" b="1">
                              <a:latin typeface="Cambria Math" panose="02040503050406030204" pitchFamily="18" charset="0"/>
                            </a:rPr>
                            <m:t>′</m:t>
                          </m:r>
                        </m:sup>
                      </m:sSup>
                    </m:oMath>
                  </m:oMathPara>
                </a14:m>
                <a:endParaRPr lang="en-US" b="1"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E41FAB58-58B1-497F-9F79-60D6128B0422}"/>
                  </a:ext>
                </a:extLst>
              </p:cNvPr>
              <p:cNvSpPr>
                <a:spLocks noRot="1" noChangeAspect="1" noMove="1" noResize="1" noEditPoints="1" noAdjustHandles="1" noChangeArrowheads="1" noChangeShapeType="1" noTextEdit="1"/>
              </p:cNvSpPr>
              <p:nvPr/>
            </p:nvSpPr>
            <p:spPr>
              <a:xfrm>
                <a:off x="6239070" y="4482657"/>
                <a:ext cx="450701" cy="369332"/>
              </a:xfrm>
              <a:prstGeom prst="rect">
                <a:avLst/>
              </a:prstGeom>
              <a:blipFill>
                <a:blip r:embed="rId8"/>
                <a:stretch>
                  <a:fillRect/>
                </a:stretch>
              </a:blipFill>
            </p:spPr>
            <p:txBody>
              <a:bodyPr/>
              <a:lstStyle/>
              <a:p>
                <a:r>
                  <a:rPr lang="en-US">
                    <a:noFill/>
                  </a:rPr>
                  <a:t> </a:t>
                </a:r>
              </a:p>
            </p:txBody>
          </p:sp>
        </mc:Fallback>
      </mc:AlternateContent>
      <p:cxnSp>
        <p:nvCxnSpPr>
          <p:cNvPr id="30" name="Straight Connector 29">
            <a:extLst>
              <a:ext uri="{FF2B5EF4-FFF2-40B4-BE49-F238E27FC236}">
                <a16:creationId xmlns:a16="http://schemas.microsoft.com/office/drawing/2014/main" id="{6E4434EC-B3CB-4405-A76D-10351A5FC55E}"/>
              </a:ext>
            </a:extLst>
          </p:cNvPr>
          <p:cNvCxnSpPr>
            <a:cxnSpLocks/>
          </p:cNvCxnSpPr>
          <p:nvPr/>
        </p:nvCxnSpPr>
        <p:spPr>
          <a:xfrm flipH="1" flipV="1">
            <a:off x="5536990" y="3968940"/>
            <a:ext cx="0" cy="1018314"/>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05FD0662-E214-4023-BF18-25498285C597}"/>
                  </a:ext>
                </a:extLst>
              </p:cNvPr>
              <p:cNvSpPr/>
              <p:nvPr/>
            </p:nvSpPr>
            <p:spPr>
              <a:xfrm>
                <a:off x="5329241" y="4213010"/>
                <a:ext cx="415498"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𝑫</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6" name="Rectangle 35">
                <a:extLst>
                  <a:ext uri="{FF2B5EF4-FFF2-40B4-BE49-F238E27FC236}">
                    <a16:creationId xmlns:a16="http://schemas.microsoft.com/office/drawing/2014/main" id="{05FD0662-E214-4023-BF18-25498285C597}"/>
                  </a:ext>
                </a:extLst>
              </p:cNvPr>
              <p:cNvSpPr>
                <a:spLocks noRot="1" noChangeAspect="1" noMove="1" noResize="1" noEditPoints="1" noAdjustHandles="1" noChangeArrowheads="1" noChangeShapeType="1" noTextEdit="1"/>
              </p:cNvSpPr>
              <p:nvPr/>
            </p:nvSpPr>
            <p:spPr>
              <a:xfrm>
                <a:off x="5329241" y="4213010"/>
                <a:ext cx="415498" cy="369332"/>
              </a:xfrm>
              <a:prstGeom prst="rect">
                <a:avLst/>
              </a:prstGeom>
              <a:blipFill>
                <a:blip r:embed="rId9"/>
                <a:stretch>
                  <a:fillRect/>
                </a:stretch>
              </a:blipFill>
            </p:spPr>
            <p:txBody>
              <a:bodyPr/>
              <a:lstStyle/>
              <a:p>
                <a:r>
                  <a:rPr lang="en-US">
                    <a:noFill/>
                  </a:rPr>
                  <a:t> </a:t>
                </a:r>
              </a:p>
            </p:txBody>
          </p:sp>
        </mc:Fallback>
      </mc:AlternateContent>
      <p:cxnSp>
        <p:nvCxnSpPr>
          <p:cNvPr id="38" name="Straight Connector 37">
            <a:extLst>
              <a:ext uri="{FF2B5EF4-FFF2-40B4-BE49-F238E27FC236}">
                <a16:creationId xmlns:a16="http://schemas.microsoft.com/office/drawing/2014/main" id="{6DC930AA-6362-405A-A7B0-7868E784628E}"/>
              </a:ext>
            </a:extLst>
          </p:cNvPr>
          <p:cNvCxnSpPr>
            <a:cxnSpLocks/>
          </p:cNvCxnSpPr>
          <p:nvPr/>
        </p:nvCxnSpPr>
        <p:spPr>
          <a:xfrm>
            <a:off x="5329241" y="4987254"/>
            <a:ext cx="2732408"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a16="http://schemas.microsoft.com/office/drawing/2014/main" id="{E82DD7B3-C83C-4FCE-8025-556AE7CA2FE2}"/>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37" name="Straight Connector 36">
            <a:extLst>
              <a:ext uri="{FF2B5EF4-FFF2-40B4-BE49-F238E27FC236}">
                <a16:creationId xmlns:a16="http://schemas.microsoft.com/office/drawing/2014/main" id="{293374BA-D14C-4594-B80F-A8916BBEB957}"/>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50824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DA4ECCAA-0FF2-4CAD-8A84-9CEEF41C61C9}"/>
              </a:ext>
            </a:extLst>
          </p:cNvPr>
          <p:cNvSpPr/>
          <p:nvPr/>
        </p:nvSpPr>
        <p:spPr>
          <a:xfrm flipV="1">
            <a:off x="988395" y="394372"/>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371818"/>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371818"/>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1438757"/>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215306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0" smtClean="0">
                              <a:latin typeface="Cambria Math" panose="02040503050406030204" pitchFamily="18" charset="0"/>
                            </a:rPr>
                            <m:t>𝟏</m:t>
                          </m:r>
                        </m:sub>
                      </m:sSub>
                    </m:oMath>
                  </m:oMathPara>
                </a14:m>
                <a:endParaRPr lang="en-US" b="1" dirty="0"/>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2153065"/>
                <a:ext cx="442365" cy="276999"/>
              </a:xfrm>
              <a:prstGeom prst="rect">
                <a:avLst/>
              </a:prstGeom>
              <a:blipFill>
                <a:blip r:embed="rId2"/>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3381306"/>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𝐂</m:t>
                          </m:r>
                          <m:r>
                            <a:rPr lang="en-US" b="1" i="1" smtClean="0">
                              <a:solidFill>
                                <a:schemeClr val="tx1"/>
                              </a:solidFill>
                              <a:latin typeface="Cambria Math" panose="02040503050406030204" pitchFamily="18" charset="0"/>
                              <a:ea typeface="Cambria Math" panose="02040503050406030204" pitchFamily="18" charset="0"/>
                            </a:rPr>
                            <m:t>𝟐</m:t>
                          </m:r>
                        </m:sub>
                      </m:sSub>
                    </m:oMath>
                  </m:oMathPara>
                </a14:m>
                <a:endParaRPr lang="en-US" b="1" dirty="0">
                  <a:solidFill>
                    <a:schemeClr val="tx1"/>
                  </a:solidFill>
                </a:endParaRPr>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3381306"/>
                <a:ext cx="442365" cy="276999"/>
              </a:xfrm>
              <a:prstGeom prst="rect">
                <a:avLst/>
              </a:prstGeom>
              <a:blipFill>
                <a:blip r:embed="rId3"/>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311091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3110915"/>
                <a:ext cx="442365" cy="276999"/>
              </a:xfrm>
              <a:prstGeom prst="rect">
                <a:avLst/>
              </a:prstGeom>
              <a:blipFill>
                <a:blip r:embed="rId4"/>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215764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2157647"/>
                <a:ext cx="442365" cy="276999"/>
              </a:xfrm>
              <a:prstGeom prst="rect">
                <a:avLst/>
              </a:prstGeom>
              <a:blipFill>
                <a:blip r:embed="rId5"/>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52367" y="3385888"/>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0">
                              <a:solidFill>
                                <a:schemeClr val="tx1"/>
                              </a:solidFill>
                              <a:latin typeface="Cambria Math" panose="02040503050406030204" pitchFamily="18" charset="0"/>
                              <a:ea typeface="Cambria Math" panose="02040503050406030204" pitchFamily="18" charset="0"/>
                            </a:rPr>
                            <m:t>𝛟</m:t>
                          </m:r>
                        </m:e>
                        <m:sub>
                          <m:r>
                            <a:rPr lang="en-US" b="1" i="0" smtClean="0">
                              <a:solidFill>
                                <a:schemeClr val="tx1"/>
                              </a:solidFill>
                              <a:latin typeface="Cambria Math" panose="02040503050406030204" pitchFamily="18" charset="0"/>
                              <a:ea typeface="Cambria Math" panose="02040503050406030204" pitchFamily="18" charset="0"/>
                            </a:rPr>
                            <m:t>𝐄𝟐</m:t>
                          </m:r>
                        </m:sub>
                      </m:sSub>
                    </m:oMath>
                  </m:oMathPara>
                </a14:m>
                <a:endParaRPr lang="en-US" b="1" dirty="0">
                  <a:solidFill>
                    <a:schemeClr val="tx1"/>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52367" y="3385888"/>
                <a:ext cx="442365" cy="276999"/>
              </a:xfrm>
              <a:prstGeom prst="rect">
                <a:avLst/>
              </a:prstGeom>
              <a:blipFill>
                <a:blip r:embed="rId6"/>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311549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𝐄𝟑</m:t>
                          </m:r>
                        </m:sub>
                      </m:sSub>
                    </m:oMath>
                  </m:oMathPara>
                </a14:m>
                <a:endParaRPr lang="en-US" b="1" dirty="0">
                  <a:solidFill>
                    <a:srgbClr val="FF0000"/>
                  </a:solidFill>
                </a:endParaRPr>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3115497"/>
                <a:ext cx="442365" cy="276999"/>
              </a:xfrm>
              <a:prstGeom prst="rect">
                <a:avLst/>
              </a:prstGeom>
              <a:blipFill>
                <a:blip r:embed="rId7"/>
                <a:stretch>
                  <a:fillRect l="-18056" r="-6944" b="-32609"/>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68A559A8-8641-473D-A264-F73D5A58D80E}"/>
              </a:ext>
            </a:extLst>
          </p:cNvPr>
          <p:cNvCxnSpPr>
            <a:cxnSpLocks/>
          </p:cNvCxnSpPr>
          <p:nvPr/>
        </p:nvCxnSpPr>
        <p:spPr>
          <a:xfrm flipH="1" flipV="1">
            <a:off x="954835" y="5100670"/>
            <a:ext cx="7606935"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33" name="Rectangle 32">
            <a:extLst>
              <a:ext uri="{FF2B5EF4-FFF2-40B4-BE49-F238E27FC236}">
                <a16:creationId xmlns:a16="http://schemas.microsoft.com/office/drawing/2014/main" id="{EA471317-DB32-422E-9EEB-90575978CE8A}"/>
              </a:ext>
            </a:extLst>
          </p:cNvPr>
          <p:cNvSpPr/>
          <p:nvPr/>
        </p:nvSpPr>
        <p:spPr>
          <a:xfrm>
            <a:off x="4415546" y="4932237"/>
            <a:ext cx="312906" cy="369332"/>
          </a:xfrm>
          <a:prstGeom prst="rect">
            <a:avLst/>
          </a:prstGeom>
          <a:solidFill>
            <a:schemeClr val="bg1"/>
          </a:solidFill>
        </p:spPr>
        <p:txBody>
          <a:bodyPr wrap="none">
            <a:spAutoFit/>
          </a:bodyPr>
          <a:lstStyle/>
          <a:p>
            <a:pPr algn="l" rtl="0"/>
            <a:r>
              <a:rPr lang="en-US" b="1" dirty="0">
                <a:solidFill>
                  <a:srgbClr val="000000"/>
                </a:solidFill>
                <a:latin typeface="Times New Roman" panose="02020603050405020304" pitchFamily="18" charset="0"/>
                <a:cs typeface="Times New Roman" panose="02020603050405020304" pitchFamily="18" charset="0"/>
              </a:rPr>
              <a:t>b</a:t>
            </a:r>
          </a:p>
        </p:txBody>
      </p:sp>
      <p:cxnSp>
        <p:nvCxnSpPr>
          <p:cNvPr id="34" name="Straight Connector 33">
            <a:extLst>
              <a:ext uri="{FF2B5EF4-FFF2-40B4-BE49-F238E27FC236}">
                <a16:creationId xmlns:a16="http://schemas.microsoft.com/office/drawing/2014/main" id="{628904A9-EA1F-48DC-9AA1-EB4A2562AE14}"/>
              </a:ext>
            </a:extLst>
          </p:cNvPr>
          <p:cNvCxnSpPr>
            <a:cxnSpLocks/>
          </p:cNvCxnSpPr>
          <p:nvPr/>
        </p:nvCxnSpPr>
        <p:spPr>
          <a:xfrm flipH="1">
            <a:off x="4572000" y="4126147"/>
            <a:ext cx="372029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E41FAB58-58B1-497F-9F79-60D6128B0422}"/>
                  </a:ext>
                </a:extLst>
              </p:cNvPr>
              <p:cNvSpPr/>
              <p:nvPr/>
            </p:nvSpPr>
            <p:spPr>
              <a:xfrm>
                <a:off x="6239070" y="3941481"/>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a:latin typeface="Cambria Math" panose="02040503050406030204" pitchFamily="18" charset="0"/>
                            </a:rPr>
                          </m:ctrlPr>
                        </m:sSupPr>
                        <m:e>
                          <m:r>
                            <a:rPr lang="en-US" b="1">
                              <a:latin typeface="Cambria Math" panose="02040503050406030204" pitchFamily="18" charset="0"/>
                            </a:rPr>
                            <m:t>𝐛</m:t>
                          </m:r>
                        </m:e>
                        <m:sup>
                          <m:r>
                            <a:rPr lang="en-US" b="1">
                              <a:latin typeface="Cambria Math" panose="02040503050406030204" pitchFamily="18" charset="0"/>
                            </a:rPr>
                            <m:t>′</m:t>
                          </m:r>
                        </m:sup>
                      </m:sSup>
                    </m:oMath>
                  </m:oMathPara>
                </a14:m>
                <a:endParaRPr lang="en-US" b="1"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E41FAB58-58B1-497F-9F79-60D6128B0422}"/>
                  </a:ext>
                </a:extLst>
              </p:cNvPr>
              <p:cNvSpPr>
                <a:spLocks noRot="1" noChangeAspect="1" noMove="1" noResize="1" noEditPoints="1" noAdjustHandles="1" noChangeArrowheads="1" noChangeShapeType="1" noTextEdit="1"/>
              </p:cNvSpPr>
              <p:nvPr/>
            </p:nvSpPr>
            <p:spPr>
              <a:xfrm>
                <a:off x="6239070" y="3941481"/>
                <a:ext cx="450701" cy="369332"/>
              </a:xfrm>
              <a:prstGeom prst="rect">
                <a:avLst/>
              </a:prstGeom>
              <a:blipFill>
                <a:blip r:embed="rId8"/>
                <a:stretch>
                  <a:fillRect/>
                </a:stretch>
              </a:blipFill>
            </p:spPr>
            <p:txBody>
              <a:bodyPr/>
              <a:lstStyle/>
              <a:p>
                <a:r>
                  <a:rPr lang="en-US">
                    <a:noFill/>
                  </a:rPr>
                  <a:t> </a:t>
                </a:r>
              </a:p>
            </p:txBody>
          </p:sp>
        </mc:Fallback>
      </mc:AlternateContent>
      <p:cxnSp>
        <p:nvCxnSpPr>
          <p:cNvPr id="30" name="Straight Connector 29">
            <a:extLst>
              <a:ext uri="{FF2B5EF4-FFF2-40B4-BE49-F238E27FC236}">
                <a16:creationId xmlns:a16="http://schemas.microsoft.com/office/drawing/2014/main" id="{59DCEF48-A582-4137-893D-55798EA0DDF8}"/>
              </a:ext>
            </a:extLst>
          </p:cNvPr>
          <p:cNvCxnSpPr>
            <a:cxnSpLocks/>
          </p:cNvCxnSpPr>
          <p:nvPr/>
        </p:nvCxnSpPr>
        <p:spPr>
          <a:xfrm flipV="1">
            <a:off x="7473820" y="3141818"/>
            <a:ext cx="0" cy="1571443"/>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6" name="Rectangle 35">
                <a:extLst>
                  <a:ext uri="{FF2B5EF4-FFF2-40B4-BE49-F238E27FC236}">
                    <a16:creationId xmlns:a16="http://schemas.microsoft.com/office/drawing/2014/main" id="{8422A88C-60AF-400B-B4C5-2E31A321A7FC}"/>
                  </a:ext>
                </a:extLst>
              </p:cNvPr>
              <p:cNvSpPr/>
              <p:nvPr/>
            </p:nvSpPr>
            <p:spPr>
              <a:xfrm>
                <a:off x="7268347" y="3618721"/>
                <a:ext cx="415498"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𝑫</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6" name="Rectangle 35">
                <a:extLst>
                  <a:ext uri="{FF2B5EF4-FFF2-40B4-BE49-F238E27FC236}">
                    <a16:creationId xmlns:a16="http://schemas.microsoft.com/office/drawing/2014/main" id="{8422A88C-60AF-400B-B4C5-2E31A321A7FC}"/>
                  </a:ext>
                </a:extLst>
              </p:cNvPr>
              <p:cNvSpPr>
                <a:spLocks noRot="1" noChangeAspect="1" noMove="1" noResize="1" noEditPoints="1" noAdjustHandles="1" noChangeArrowheads="1" noChangeShapeType="1" noTextEdit="1"/>
              </p:cNvSpPr>
              <p:nvPr/>
            </p:nvSpPr>
            <p:spPr>
              <a:xfrm>
                <a:off x="7268347" y="3618721"/>
                <a:ext cx="415498" cy="369332"/>
              </a:xfrm>
              <a:prstGeom prst="rect">
                <a:avLst/>
              </a:prstGeom>
              <a:blipFill>
                <a:blip r:embed="rId9"/>
                <a:stretch>
                  <a:fillRect/>
                </a:stretch>
              </a:blipFill>
            </p:spPr>
            <p:txBody>
              <a:bodyPr/>
              <a:lstStyle/>
              <a:p>
                <a:r>
                  <a:rPr lang="en-US">
                    <a:noFill/>
                  </a:rPr>
                  <a:t> </a:t>
                </a:r>
              </a:p>
            </p:txBody>
          </p:sp>
        </mc:Fallback>
      </mc:AlternateContent>
      <p:cxnSp>
        <p:nvCxnSpPr>
          <p:cNvPr id="38" name="Straight Connector 37">
            <a:extLst>
              <a:ext uri="{FF2B5EF4-FFF2-40B4-BE49-F238E27FC236}">
                <a16:creationId xmlns:a16="http://schemas.microsoft.com/office/drawing/2014/main" id="{4444BB3E-7CEA-47D8-B7D3-4C7E62FBA3C7}"/>
              </a:ext>
            </a:extLst>
          </p:cNvPr>
          <p:cNvCxnSpPr>
            <a:cxnSpLocks/>
          </p:cNvCxnSpPr>
          <p:nvPr/>
        </p:nvCxnSpPr>
        <p:spPr>
          <a:xfrm>
            <a:off x="4851918" y="4741254"/>
            <a:ext cx="2942256"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39" name="TextBox 38">
            <a:extLst>
              <a:ext uri="{FF2B5EF4-FFF2-40B4-BE49-F238E27FC236}">
                <a16:creationId xmlns:a16="http://schemas.microsoft.com/office/drawing/2014/main" id="{453053DF-9B66-41BC-B982-CB87BFC09C5F}"/>
              </a:ext>
            </a:extLst>
          </p:cNvPr>
          <p:cNvSpPr txBox="1"/>
          <p:nvPr/>
        </p:nvSpPr>
        <p:spPr>
          <a:xfrm>
            <a:off x="4498108" y="6588890"/>
            <a:ext cx="695555" cy="369332"/>
          </a:xfrm>
          <a:prstGeom prst="rect">
            <a:avLst/>
          </a:prstGeom>
          <a:noFill/>
        </p:spPr>
        <p:txBody>
          <a:bodyPr wrap="square" rtlCol="0">
            <a:spAutoFit/>
          </a:bodyPr>
          <a:lstStyle/>
          <a:p>
            <a:pPr algn="l" rtl="0"/>
            <a:r>
              <a:rPr lang="en-US" dirty="0"/>
              <a:t>16</a:t>
            </a:r>
          </a:p>
        </p:txBody>
      </p:sp>
      <p:cxnSp>
        <p:nvCxnSpPr>
          <p:cNvPr id="41" name="Straight Connector 40">
            <a:extLst>
              <a:ext uri="{FF2B5EF4-FFF2-40B4-BE49-F238E27FC236}">
                <a16:creationId xmlns:a16="http://schemas.microsoft.com/office/drawing/2014/main" id="{4935CD81-1F70-41C4-9332-E435834CC331}"/>
              </a:ext>
            </a:extLst>
          </p:cNvPr>
          <p:cNvCxnSpPr>
            <a:cxnSpLocks/>
          </p:cNvCxnSpPr>
          <p:nvPr/>
        </p:nvCxnSpPr>
        <p:spPr>
          <a:xfrm rot="5400000" flipH="1">
            <a:off x="-118271" y="4267429"/>
            <a:ext cx="210312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42" name="Straight Connector 41">
            <a:extLst>
              <a:ext uri="{FF2B5EF4-FFF2-40B4-BE49-F238E27FC236}">
                <a16:creationId xmlns:a16="http://schemas.microsoft.com/office/drawing/2014/main" id="{1C26CD43-CB96-4CAD-813A-1170063DB1D3}"/>
              </a:ext>
            </a:extLst>
          </p:cNvPr>
          <p:cNvCxnSpPr>
            <a:cxnSpLocks/>
          </p:cNvCxnSpPr>
          <p:nvPr/>
        </p:nvCxnSpPr>
        <p:spPr>
          <a:xfrm rot="5400000" flipH="1">
            <a:off x="7839581" y="4560954"/>
            <a:ext cx="146304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419643551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484" y="344345"/>
            <a:ext cx="6080960"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marL="514350" indent="-514350" algn="l" rtl="0">
              <a:buFont typeface="+mj-lt"/>
              <a:buAutoNum type="arabicPeriod" startAt="3"/>
            </a:pPr>
            <a:r>
              <a:rPr lang="en-US" sz="3200" dirty="0">
                <a:solidFill>
                  <a:schemeClr val="lt1"/>
                </a:solidFill>
              </a:rPr>
              <a:t>Correction for slope of the floor </a:t>
            </a:r>
          </a:p>
        </p:txBody>
      </p:sp>
      <p:sp>
        <p:nvSpPr>
          <p:cNvPr id="6" name="Rectangle 5"/>
          <p:cNvSpPr/>
          <p:nvPr/>
        </p:nvSpPr>
        <p:spPr>
          <a:xfrm>
            <a:off x="191135" y="3285098"/>
            <a:ext cx="6686641" cy="1555041"/>
          </a:xfrm>
          <a:prstGeom prst="rect">
            <a:avLst/>
          </a:prstGeom>
        </p:spPr>
        <p:txBody>
          <a:bodyPr wrap="square">
            <a:spAutoFit/>
          </a:bodyPr>
          <a:lstStyle/>
          <a:p>
            <a:pPr algn="just" rtl="0">
              <a:lnSpc>
                <a:spcPct val="150000"/>
              </a:lnSpc>
            </a:pPr>
            <a:r>
              <a:rPr lang="en-US" sz="2200" b="1" dirty="0">
                <a:solidFill>
                  <a:srgbClr val="000000"/>
                </a:solidFill>
                <a:latin typeface="Times New Roman" panose="02020603050405020304" pitchFamily="18" charset="0"/>
                <a:cs typeface="Times New Roman" panose="02020603050405020304" pitchFamily="18" charset="0"/>
              </a:rPr>
              <a:t>bs</a:t>
            </a:r>
            <a:r>
              <a:rPr lang="en-US" sz="2200" dirty="0">
                <a:solidFill>
                  <a:srgbClr val="000000"/>
                </a:solidFill>
                <a:latin typeface="Times New Roman" panose="02020603050405020304" pitchFamily="18" charset="0"/>
                <a:cs typeface="Times New Roman" panose="02020603050405020304" pitchFamily="18" charset="0"/>
              </a:rPr>
              <a:t> is the horizontal length of the slope</a:t>
            </a:r>
          </a:p>
          <a:p>
            <a:pPr algn="just" rtl="0">
              <a:lnSpc>
                <a:spcPct val="150000"/>
              </a:lnSpc>
            </a:pPr>
            <a:r>
              <a:rPr lang="en-US" sz="2200" b="1" dirty="0">
                <a:solidFill>
                  <a:srgbClr val="000000"/>
                </a:solidFill>
                <a:latin typeface="Times New Roman" panose="02020603050405020304" pitchFamily="18" charset="0"/>
                <a:cs typeface="Times New Roman" panose="02020603050405020304" pitchFamily="18" charset="0"/>
              </a:rPr>
              <a:t>b’ </a:t>
            </a:r>
            <a:r>
              <a:rPr lang="en-US" sz="2200" dirty="0">
                <a:solidFill>
                  <a:srgbClr val="000000"/>
                </a:solidFill>
                <a:latin typeface="Times New Roman" panose="02020603050405020304" pitchFamily="18" charset="0"/>
                <a:cs typeface="Times New Roman" panose="02020603050405020304" pitchFamily="18" charset="0"/>
              </a:rPr>
              <a:t>is the distance between the two pile lines between which the sloping floor is located. </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7729886-7415-4000-8EF5-8A29A7ADADBE}"/>
                  </a:ext>
                </a:extLst>
              </p:cNvPr>
              <p:cNvSpPr txBox="1"/>
              <p:nvPr/>
            </p:nvSpPr>
            <p:spPr>
              <a:xfrm>
                <a:off x="2726714" y="2204201"/>
                <a:ext cx="2642531"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r>
                        <a:rPr lang="en-US" b="1" i="0" smtClean="0">
                          <a:latin typeface="Cambria Math" panose="02040503050406030204" pitchFamily="18" charset="0"/>
                        </a:rPr>
                        <m:t>𝐂</m:t>
                      </m:r>
                      <m:r>
                        <a:rPr lang="en-US" b="1" i="0" smtClean="0">
                          <a:latin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sSub>
                        <m:sSubPr>
                          <m:ctrlPr>
                            <a:rPr lang="en-US" b="1" i="1">
                              <a:latin typeface="Cambria Math" panose="02040503050406030204" pitchFamily="18" charset="0"/>
                            </a:rPr>
                          </m:ctrlPr>
                        </m:sSubPr>
                        <m:e>
                          <m:r>
                            <a:rPr lang="en-US" b="1" i="0">
                              <a:latin typeface="Cambria Math" panose="02040503050406030204" pitchFamily="18" charset="0"/>
                            </a:rPr>
                            <m:t>𝐂</m:t>
                          </m:r>
                        </m:e>
                        <m:sub>
                          <m:r>
                            <a:rPr lang="en-US" b="1" i="0">
                              <a:latin typeface="Cambria Math" panose="02040503050406030204" pitchFamily="18" charset="0"/>
                            </a:rPr>
                            <m:t>𝐬</m:t>
                          </m:r>
                        </m:sub>
                      </m:sSub>
                      <m:r>
                        <a:rPr lang="en-US" b="1" i="0" smtClean="0">
                          <a:latin typeface="Cambria Math" panose="02040503050406030204" pitchFamily="18" charset="0"/>
                        </a:rPr>
                        <m:t> </m:t>
                      </m:r>
                      <m:f>
                        <m:fPr>
                          <m:ctrlPr>
                            <a:rPr lang="en-US" b="1" i="1">
                              <a:latin typeface="Cambria Math" panose="02040503050406030204" pitchFamily="18" charset="0"/>
                            </a:rPr>
                          </m:ctrlPr>
                        </m:fPr>
                        <m:num>
                          <m:r>
                            <a:rPr lang="en-US" b="1" i="0" smtClean="0">
                              <a:latin typeface="Cambria Math" panose="02040503050406030204" pitchFamily="18" charset="0"/>
                            </a:rPr>
                            <m:t>𝐛𝐬</m:t>
                          </m:r>
                        </m:num>
                        <m:den>
                          <m:sSup>
                            <m:sSupPr>
                              <m:ctrlPr>
                                <a:rPr lang="en-US" b="1" i="1">
                                  <a:latin typeface="Cambria Math" panose="02040503050406030204" pitchFamily="18" charset="0"/>
                                </a:rPr>
                              </m:ctrlPr>
                            </m:sSupPr>
                            <m:e>
                              <m:r>
                                <a:rPr lang="en-US" b="1" i="0">
                                  <a:latin typeface="Cambria Math" panose="02040503050406030204" pitchFamily="18" charset="0"/>
                                </a:rPr>
                                <m:t>𝐛</m:t>
                              </m:r>
                            </m:e>
                            <m:sup>
                              <m:r>
                                <a:rPr lang="en-US" b="1" i="0">
                                  <a:latin typeface="Cambria Math" panose="02040503050406030204" pitchFamily="18" charset="0"/>
                                </a:rPr>
                                <m:t>′</m:t>
                              </m:r>
                            </m:sup>
                          </m:sSup>
                        </m:den>
                      </m:f>
                    </m:oMath>
                  </m:oMathPara>
                </a14:m>
                <a:endParaRPr lang="en-US" b="1" dirty="0"/>
              </a:p>
            </p:txBody>
          </p:sp>
        </mc:Choice>
        <mc:Fallback xmlns="">
          <p:sp>
            <p:nvSpPr>
              <p:cNvPr id="7" name="TextBox 6">
                <a:extLst>
                  <a:ext uri="{FF2B5EF4-FFF2-40B4-BE49-F238E27FC236}">
                    <a16:creationId xmlns:a16="http://schemas.microsoft.com/office/drawing/2014/main" id="{47729886-7415-4000-8EF5-8A29A7ADADBE}"/>
                  </a:ext>
                </a:extLst>
              </p:cNvPr>
              <p:cNvSpPr txBox="1">
                <a:spLocks noRot="1" noChangeAspect="1" noMove="1" noResize="1" noEditPoints="1" noAdjustHandles="1" noChangeArrowheads="1" noChangeShapeType="1" noTextEdit="1"/>
              </p:cNvSpPr>
              <p:nvPr/>
            </p:nvSpPr>
            <p:spPr>
              <a:xfrm>
                <a:off x="2726714" y="2204201"/>
                <a:ext cx="2642531" cy="914400"/>
              </a:xfrm>
              <a:prstGeom prst="rect">
                <a:avLst/>
              </a:prstGeom>
              <a:blipFill>
                <a:blip r:embed="rId2"/>
                <a:stretch>
                  <a:fillRect/>
                </a:stretch>
              </a:blipFill>
              <a:ln>
                <a:solidFill>
                  <a:schemeClr val="tx1"/>
                </a:solidFill>
              </a:ln>
            </p:spPr>
            <p:txBody>
              <a:bodyPr/>
              <a:lstStyle/>
              <a:p>
                <a:r>
                  <a:rPr lang="en-US">
                    <a:noFill/>
                  </a:rPr>
                  <a:t> </a:t>
                </a:r>
              </a:p>
            </p:txBody>
          </p:sp>
        </mc:Fallback>
      </mc:AlternateContent>
      <p:sp>
        <p:nvSpPr>
          <p:cNvPr id="5" name="TextBox 4">
            <a:extLst>
              <a:ext uri="{FF2B5EF4-FFF2-40B4-BE49-F238E27FC236}">
                <a16:creationId xmlns:a16="http://schemas.microsoft.com/office/drawing/2014/main" id="{18B4BA14-FA58-4212-9D90-748FF62959E7}"/>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9" name="Straight Connector 8">
            <a:extLst>
              <a:ext uri="{FF2B5EF4-FFF2-40B4-BE49-F238E27FC236}">
                <a16:creationId xmlns:a16="http://schemas.microsoft.com/office/drawing/2014/main" id="{AE17DAC9-2A27-4DB3-985F-B595448711E6}"/>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80B3FBB-567E-4036-80D7-497243B493F5}"/>
                  </a:ext>
                </a:extLst>
              </p:cNvPr>
              <p:cNvSpPr/>
              <p:nvPr/>
            </p:nvSpPr>
            <p:spPr>
              <a:xfrm>
                <a:off x="197484" y="4937153"/>
                <a:ext cx="6080960" cy="1851276"/>
              </a:xfrm>
              <a:prstGeom prst="rect">
                <a:avLst/>
              </a:prstGeom>
            </p:spPr>
            <p:txBody>
              <a:bodyPr wrap="square">
                <a:spAutoFit/>
              </a:bodyPr>
              <a:lstStyle/>
              <a:p>
                <a:pPr algn="just" rtl="0">
                  <a:lnSpc>
                    <a:spcPct val="150000"/>
                  </a:lnSpc>
                </a:pPr>
                <a:r>
                  <a:rPr lang="en-US" sz="2200" b="1" u="sng" dirty="0">
                    <a:solidFill>
                      <a:srgbClr val="000000"/>
                    </a:solidFill>
                    <a:latin typeface="Times New Roman" panose="02020603050405020304" pitchFamily="18" charset="0"/>
                    <a:cs typeface="Times New Roman" panose="02020603050405020304" pitchFamily="18" charset="0"/>
                  </a:rPr>
                  <a:t>Notes: </a:t>
                </a:r>
                <a:r>
                  <a:rPr lang="en-US" sz="2200" dirty="0">
                    <a:solidFill>
                      <a:srgbClr val="000000"/>
                    </a:solidFill>
                    <a:latin typeface="Times New Roman" panose="02020603050405020304" pitchFamily="18" charset="0"/>
                    <a:cs typeface="Times New Roman" panose="02020603050405020304" pitchFamily="18" charset="0"/>
                  </a:rPr>
                  <a:t>This correction is This correction is taken as </a:t>
                </a:r>
              </a:p>
              <a:p>
                <a:pPr lvl="1" algn="l" rtl="0">
                  <a:lnSpc>
                    <a:spcPct val="200000"/>
                  </a:lnSpc>
                </a:pPr>
                <a:r>
                  <a:rPr lang="en-US" sz="2200" b="1" dirty="0">
                    <a:solidFill>
                      <a:srgbClr val="000000"/>
                    </a:solidFill>
                    <a:latin typeface="Times New Roman" panose="02020603050405020304" pitchFamily="18" charset="0"/>
                    <a:cs typeface="Times New Roman" panose="02020603050405020304" pitchFamily="18" charset="0"/>
                  </a:rPr>
                  <a:t>(+) for the downward </a:t>
                </a:r>
                <a:r>
                  <a:rPr lang="en-US" sz="2200" dirty="0">
                    <a:solidFill>
                      <a:srgbClr val="000000"/>
                    </a:solidFill>
                    <a:latin typeface="Times New Roman" panose="02020603050405020304" pitchFamily="18" charset="0"/>
                    <a:cs typeface="Times New Roman" panose="02020603050405020304" pitchFamily="18" charset="0"/>
                  </a:rPr>
                  <a:t>slope </a:t>
                </a:r>
              </a:p>
              <a:p>
                <a:pPr lvl="1" algn="l" rtl="0">
                  <a:lnSpc>
                    <a:spcPct val="200000"/>
                  </a:lnSpc>
                </a:pPr>
                <a:r>
                  <a:rPr lang="en-US" sz="2200" b="1" dirty="0">
                    <a:solidFill>
                      <a:srgbClr val="000000"/>
                    </a:solidFill>
                    <a:latin typeface="Times New Roman" panose="02020603050405020304" pitchFamily="18" charset="0"/>
                    <a:cs typeface="Times New Roman" panose="02020603050405020304" pitchFamily="18" charset="0"/>
                  </a:rPr>
                  <a:t>(</a:t>
                </a:r>
                <a14:m>
                  <m:oMath xmlns:m="http://schemas.openxmlformats.org/officeDocument/2006/math">
                    <m:r>
                      <a:rPr lang="en-US" sz="2200" b="1" i="1" smtClean="0">
                        <a:solidFill>
                          <a:srgbClr val="000000"/>
                        </a:solidFill>
                        <a:latin typeface="Cambria Math" panose="02040503050406030204" pitchFamily="18" charset="0"/>
                        <a:cs typeface="Times New Roman" panose="02020603050405020304" pitchFamily="18" charset="0"/>
                      </a:rPr>
                      <m:t>−</m:t>
                    </m:r>
                  </m:oMath>
                </a14:m>
                <a:r>
                  <a:rPr lang="en-US" sz="2200" b="1" dirty="0">
                    <a:solidFill>
                      <a:srgbClr val="000000"/>
                    </a:solidFill>
                    <a:latin typeface="Times New Roman" panose="02020603050405020304" pitchFamily="18" charset="0"/>
                    <a:cs typeface="Times New Roman" panose="02020603050405020304" pitchFamily="18" charset="0"/>
                  </a:rPr>
                  <a:t>) for the upward </a:t>
                </a:r>
                <a:r>
                  <a:rPr lang="en-US" sz="2200" dirty="0">
                    <a:solidFill>
                      <a:srgbClr val="000000"/>
                    </a:solidFill>
                    <a:latin typeface="Times New Roman" panose="02020603050405020304" pitchFamily="18" charset="0"/>
                    <a:cs typeface="Times New Roman" panose="02020603050405020304" pitchFamily="18" charset="0"/>
                  </a:rPr>
                  <a:t>slope</a:t>
                </a:r>
              </a:p>
            </p:txBody>
          </p:sp>
        </mc:Choice>
        <mc:Fallback xmlns="">
          <p:sp>
            <p:nvSpPr>
              <p:cNvPr id="8" name="Rectangle 7">
                <a:extLst>
                  <a:ext uri="{FF2B5EF4-FFF2-40B4-BE49-F238E27FC236}">
                    <a16:creationId xmlns:a16="http://schemas.microsoft.com/office/drawing/2014/main" id="{780B3FBB-567E-4036-80D7-497243B493F5}"/>
                  </a:ext>
                </a:extLst>
              </p:cNvPr>
              <p:cNvSpPr>
                <a:spLocks noRot="1" noChangeAspect="1" noMove="1" noResize="1" noEditPoints="1" noAdjustHandles="1" noChangeArrowheads="1" noChangeShapeType="1" noTextEdit="1"/>
              </p:cNvSpPr>
              <p:nvPr/>
            </p:nvSpPr>
            <p:spPr>
              <a:xfrm>
                <a:off x="197484" y="4937153"/>
                <a:ext cx="6080960" cy="1851276"/>
              </a:xfrm>
              <a:prstGeom prst="rect">
                <a:avLst/>
              </a:prstGeom>
              <a:blipFill>
                <a:blip r:embed="rId3"/>
                <a:stretch>
                  <a:fillRect l="-1303" b="-5592"/>
                </a:stretch>
              </a:blipFill>
            </p:spPr>
            <p:txBody>
              <a:bodyPr/>
              <a:lstStyle/>
              <a:p>
                <a:r>
                  <a:rPr lang="en-US">
                    <a:noFill/>
                  </a:rPr>
                  <a:t> </a:t>
                </a:r>
              </a:p>
            </p:txBody>
          </p:sp>
        </mc:Fallback>
      </mc:AlternateContent>
      <p:sp>
        <p:nvSpPr>
          <p:cNvPr id="24" name="Oval 23">
            <a:extLst>
              <a:ext uri="{FF2B5EF4-FFF2-40B4-BE49-F238E27FC236}">
                <a16:creationId xmlns:a16="http://schemas.microsoft.com/office/drawing/2014/main" id="{E65C77D2-8C9E-4C3D-96C9-D94F035C32E5}"/>
              </a:ext>
            </a:extLst>
          </p:cNvPr>
          <p:cNvSpPr/>
          <p:nvPr/>
        </p:nvSpPr>
        <p:spPr>
          <a:xfrm>
            <a:off x="8039223" y="3262150"/>
            <a:ext cx="365760" cy="36575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a:t>
            </a:r>
          </a:p>
        </p:txBody>
      </p:sp>
      <mc:AlternateContent xmlns:mc="http://schemas.openxmlformats.org/markup-compatibility/2006" xmlns:a14="http://schemas.microsoft.com/office/drawing/2010/main">
        <mc:Choice Requires="a14">
          <p:sp>
            <p:nvSpPr>
              <p:cNvPr id="25" name="Oval 24">
                <a:extLst>
                  <a:ext uri="{FF2B5EF4-FFF2-40B4-BE49-F238E27FC236}">
                    <a16:creationId xmlns:a16="http://schemas.microsoft.com/office/drawing/2014/main" id="{774C1D9A-5910-4FCE-AA58-0043501B19DD}"/>
                  </a:ext>
                </a:extLst>
              </p:cNvPr>
              <p:cNvSpPr/>
              <p:nvPr/>
            </p:nvSpPr>
            <p:spPr>
              <a:xfrm>
                <a:off x="7533848" y="5992440"/>
                <a:ext cx="365760" cy="36575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14:m>
                  <m:oMathPara xmlns:m="http://schemas.openxmlformats.org/officeDocument/2006/math">
                    <m:oMathParaPr>
                      <m:jc m:val="center"/>
                    </m:oMathParaPr>
                    <m:oMath xmlns:m="http://schemas.openxmlformats.org/officeDocument/2006/math">
                      <m:r>
                        <a:rPr lang="en-US" sz="2000" b="1" i="0">
                          <a:solidFill>
                            <a:srgbClr val="000000"/>
                          </a:solidFill>
                          <a:latin typeface="Cambria Math" panose="02040503050406030204" pitchFamily="18" charset="0"/>
                          <a:cs typeface="Times New Roman" panose="02020603050405020304" pitchFamily="18" charset="0"/>
                        </a:rPr>
                        <m:t>−</m:t>
                      </m:r>
                    </m:oMath>
                  </m:oMathPara>
                </a14:m>
                <a:endParaRPr lang="en-US" sz="2000" b="1" dirty="0">
                  <a:solidFill>
                    <a:schemeClr val="tx1"/>
                  </a:solidFill>
                </a:endParaRPr>
              </a:p>
            </p:txBody>
          </p:sp>
        </mc:Choice>
        <mc:Fallback xmlns="">
          <p:sp>
            <p:nvSpPr>
              <p:cNvPr id="25" name="Oval 24">
                <a:extLst>
                  <a:ext uri="{FF2B5EF4-FFF2-40B4-BE49-F238E27FC236}">
                    <a16:creationId xmlns:a16="http://schemas.microsoft.com/office/drawing/2014/main" id="{774C1D9A-5910-4FCE-AA58-0043501B19DD}"/>
                  </a:ext>
                </a:extLst>
              </p:cNvPr>
              <p:cNvSpPr>
                <a:spLocks noRot="1" noChangeAspect="1" noMove="1" noResize="1" noEditPoints="1" noAdjustHandles="1" noChangeArrowheads="1" noChangeShapeType="1" noTextEdit="1"/>
              </p:cNvSpPr>
              <p:nvPr/>
            </p:nvSpPr>
            <p:spPr>
              <a:xfrm>
                <a:off x="7533848" y="5992440"/>
                <a:ext cx="365760" cy="365759"/>
              </a:xfrm>
              <a:prstGeom prst="ellipse">
                <a:avLst/>
              </a:prstGeom>
              <a:blipFill>
                <a:blip r:embed="rId4"/>
                <a:stretch>
                  <a:fillRect/>
                </a:stretch>
              </a:blipFill>
              <a:ln w="19050">
                <a:solidFill>
                  <a:schemeClr val="tx1"/>
                </a:solidFill>
              </a:ln>
            </p:spPr>
            <p:txBody>
              <a:bodyPr/>
              <a:lstStyle/>
              <a:p>
                <a:r>
                  <a:rPr lang="en-US">
                    <a:noFill/>
                  </a:rPr>
                  <a:t> </a:t>
                </a:r>
              </a:p>
            </p:txBody>
          </p:sp>
        </mc:Fallback>
      </mc:AlternateContent>
      <p:cxnSp>
        <p:nvCxnSpPr>
          <p:cNvPr id="13" name="Straight Connector 12">
            <a:extLst>
              <a:ext uri="{FF2B5EF4-FFF2-40B4-BE49-F238E27FC236}">
                <a16:creationId xmlns:a16="http://schemas.microsoft.com/office/drawing/2014/main" id="{1EA376A6-E026-43B6-97F6-936322A42A6D}"/>
              </a:ext>
            </a:extLst>
          </p:cNvPr>
          <p:cNvCxnSpPr>
            <a:cxnSpLocks/>
          </p:cNvCxnSpPr>
          <p:nvPr/>
        </p:nvCxnSpPr>
        <p:spPr>
          <a:xfrm rot="5400000">
            <a:off x="8071487" y="3551634"/>
            <a:ext cx="82296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262461A-2207-424F-B763-CF53A0B00A07}"/>
              </a:ext>
            </a:extLst>
          </p:cNvPr>
          <p:cNvCxnSpPr>
            <a:cxnSpLocks/>
          </p:cNvCxnSpPr>
          <p:nvPr/>
        </p:nvCxnSpPr>
        <p:spPr>
          <a:xfrm rot="16200000" flipH="1">
            <a:off x="7008902" y="6403921"/>
            <a:ext cx="82296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309EC9A4-E979-4FA8-87EA-175E743F797E}"/>
              </a:ext>
            </a:extLst>
          </p:cNvPr>
          <p:cNvCxnSpPr/>
          <p:nvPr/>
        </p:nvCxnSpPr>
        <p:spPr>
          <a:xfrm>
            <a:off x="7316250" y="2301769"/>
            <a:ext cx="1166717" cy="934822"/>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F157A0B-5368-4CCA-90AE-6747D6192707}"/>
              </a:ext>
            </a:extLst>
          </p:cNvPr>
          <p:cNvCxnSpPr>
            <a:cxnSpLocks/>
          </p:cNvCxnSpPr>
          <p:nvPr/>
        </p:nvCxnSpPr>
        <p:spPr>
          <a:xfrm>
            <a:off x="8482967" y="3236591"/>
            <a:ext cx="457200" cy="0"/>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944903A-9259-40DB-AF63-4ECE613AB8BC}"/>
              </a:ext>
            </a:extLst>
          </p:cNvPr>
          <p:cNvCxnSpPr>
            <a:cxnSpLocks noChangeAspect="1"/>
          </p:cNvCxnSpPr>
          <p:nvPr/>
        </p:nvCxnSpPr>
        <p:spPr>
          <a:xfrm>
            <a:off x="7230932" y="2660833"/>
            <a:ext cx="813561" cy="651861"/>
          </a:xfrm>
          <a:prstGeom prst="line">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8A6D37D-0179-431F-9C0A-9DF773ED1753}"/>
              </a:ext>
            </a:extLst>
          </p:cNvPr>
          <p:cNvCxnSpPr/>
          <p:nvPr/>
        </p:nvCxnSpPr>
        <p:spPr>
          <a:xfrm flipH="1">
            <a:off x="7401720" y="5057619"/>
            <a:ext cx="1166717" cy="934822"/>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23B295A-4679-441C-BF5D-6F3CC1AC9C88}"/>
              </a:ext>
            </a:extLst>
          </p:cNvPr>
          <p:cNvCxnSpPr>
            <a:cxnSpLocks/>
          </p:cNvCxnSpPr>
          <p:nvPr/>
        </p:nvCxnSpPr>
        <p:spPr>
          <a:xfrm flipH="1">
            <a:off x="6877781" y="5992441"/>
            <a:ext cx="548640" cy="0"/>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E6B118F-A3FF-4D4A-B2A6-EE4DB470638B}"/>
              </a:ext>
            </a:extLst>
          </p:cNvPr>
          <p:cNvCxnSpPr>
            <a:cxnSpLocks noChangeAspect="1"/>
          </p:cNvCxnSpPr>
          <p:nvPr/>
        </p:nvCxnSpPr>
        <p:spPr>
          <a:xfrm rot="10800000" flipH="1">
            <a:off x="7818721" y="5372834"/>
            <a:ext cx="813561" cy="651861"/>
          </a:xfrm>
          <a:prstGeom prst="line">
            <a:avLst/>
          </a:prstGeom>
          <a:ln w="285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4E5E19C-593A-4C1F-9542-03AAC2985502}"/>
              </a:ext>
            </a:extLst>
          </p:cNvPr>
          <p:cNvCxnSpPr>
            <a:cxnSpLocks/>
          </p:cNvCxnSpPr>
          <p:nvPr/>
        </p:nvCxnSpPr>
        <p:spPr>
          <a:xfrm flipH="1">
            <a:off x="8528662" y="5063600"/>
            <a:ext cx="457200" cy="0"/>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FF16F5E-C337-4D0B-86B2-886299168610}"/>
              </a:ext>
            </a:extLst>
          </p:cNvPr>
          <p:cNvCxnSpPr>
            <a:cxnSpLocks/>
          </p:cNvCxnSpPr>
          <p:nvPr/>
        </p:nvCxnSpPr>
        <p:spPr>
          <a:xfrm flipH="1">
            <a:off x="6909747" y="2311100"/>
            <a:ext cx="457200" cy="0"/>
          </a:xfrm>
          <a:prstGeom prst="line">
            <a:avLst/>
          </a:prstGeom>
          <a:ln w="155575">
            <a:solidFill>
              <a:srgbClr val="00B050"/>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AA842874-F057-4F9F-A04F-430F4BFE75A8}"/>
              </a:ext>
            </a:extLst>
          </p:cNvPr>
          <p:cNvSpPr/>
          <p:nvPr/>
        </p:nvSpPr>
        <p:spPr>
          <a:xfrm>
            <a:off x="191136" y="962956"/>
            <a:ext cx="8749031"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This correction is applicable only to the </a:t>
            </a:r>
            <a:r>
              <a:rPr lang="en-US" sz="2200" b="1" dirty="0">
                <a:solidFill>
                  <a:srgbClr val="000000"/>
                </a:solidFill>
                <a:latin typeface="Times New Roman" panose="02020603050405020304" pitchFamily="18" charset="0"/>
                <a:cs typeface="Times New Roman" panose="02020603050405020304" pitchFamily="18" charset="0"/>
              </a:rPr>
              <a:t>key points </a:t>
            </a:r>
            <a:r>
              <a:rPr lang="en-US" sz="2200" dirty="0">
                <a:solidFill>
                  <a:srgbClr val="000000"/>
                </a:solidFill>
                <a:latin typeface="Times New Roman" panose="02020603050405020304" pitchFamily="18" charset="0"/>
                <a:cs typeface="Times New Roman" panose="02020603050405020304" pitchFamily="18" charset="0"/>
              </a:rPr>
              <a:t>of the pile line fixed at the </a:t>
            </a:r>
            <a:r>
              <a:rPr lang="en-US" sz="2200" b="1" dirty="0">
                <a:solidFill>
                  <a:srgbClr val="000000"/>
                </a:solidFill>
                <a:latin typeface="Times New Roman" panose="02020603050405020304" pitchFamily="18" charset="0"/>
                <a:cs typeface="Times New Roman" panose="02020603050405020304" pitchFamily="18" charset="0"/>
              </a:rPr>
              <a:t>Start </a:t>
            </a:r>
            <a:r>
              <a:rPr lang="en-US" sz="2200" dirty="0">
                <a:solidFill>
                  <a:srgbClr val="000000"/>
                </a:solidFill>
                <a:latin typeface="Times New Roman" panose="02020603050405020304" pitchFamily="18" charset="0"/>
                <a:cs typeface="Times New Roman" panose="02020603050405020304" pitchFamily="18" charset="0"/>
              </a:rPr>
              <a:t>or the </a:t>
            </a:r>
            <a:r>
              <a:rPr lang="en-US" sz="2200" b="1" dirty="0">
                <a:solidFill>
                  <a:srgbClr val="000000"/>
                </a:solidFill>
                <a:latin typeface="Times New Roman" panose="02020603050405020304" pitchFamily="18" charset="0"/>
                <a:cs typeface="Times New Roman" panose="02020603050405020304" pitchFamily="18" charset="0"/>
              </a:rPr>
              <a:t>End</a:t>
            </a:r>
            <a:r>
              <a:rPr lang="en-US" sz="2200" dirty="0">
                <a:solidFill>
                  <a:srgbClr val="000000"/>
                </a:solidFill>
                <a:latin typeface="Times New Roman" panose="02020603050405020304" pitchFamily="18" charset="0"/>
                <a:cs typeface="Times New Roman" panose="02020603050405020304" pitchFamily="18" charset="0"/>
              </a:rPr>
              <a:t> of the slope. </a:t>
            </a:r>
          </a:p>
        </p:txBody>
      </p:sp>
    </p:spTree>
    <p:extLst>
      <p:ext uri="{BB962C8B-B14F-4D97-AF65-F5344CB8AC3E}">
        <p14:creationId xmlns:p14="http://schemas.microsoft.com/office/powerpoint/2010/main" val="262237028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0F4175B5-2F73-4EBE-8B52-D09DC644CB25}"/>
              </a:ext>
            </a:extLst>
          </p:cNvPr>
          <p:cNvSpPr/>
          <p:nvPr/>
        </p:nvSpPr>
        <p:spPr>
          <a:xfrm flipV="1">
            <a:off x="988395" y="2036561"/>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a:extLst>
              <a:ext uri="{FF2B5EF4-FFF2-40B4-BE49-F238E27FC236}">
                <a16:creationId xmlns:a16="http://schemas.microsoft.com/office/drawing/2014/main" id="{C12A63E2-876D-4153-9E79-FEB8D71D44A1}"/>
              </a:ext>
            </a:extLst>
          </p:cNvPr>
          <p:cNvSpPr>
            <a:spLocks noChangeAspect="1"/>
          </p:cNvSpPr>
          <p:nvPr/>
        </p:nvSpPr>
        <p:spPr>
          <a:xfrm>
            <a:off x="4020447" y="4129349"/>
            <a:ext cx="304052" cy="448707"/>
          </a:xfrm>
          <a:prstGeom prst="rtTriangl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77460" y="2014007"/>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83061" y="2014007"/>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945504" y="3080946"/>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69583" y="3795254"/>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0" smtClean="0">
                              <a:latin typeface="Cambria Math" panose="02040503050406030204" pitchFamily="18" charset="0"/>
                            </a:rPr>
                            <m:t>𝟏</m:t>
                          </m:r>
                        </m:sub>
                      </m:sSub>
                    </m:oMath>
                  </m:oMathPara>
                </a14:m>
                <a:endParaRPr lang="en-US" b="1" dirty="0"/>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69583" y="3795254"/>
                <a:ext cx="442365" cy="276999"/>
              </a:xfrm>
              <a:prstGeom prst="rect">
                <a:avLst/>
              </a:prstGeom>
              <a:blipFill>
                <a:blip r:embed="rId2"/>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512B29B1-A008-476E-8566-D4786F509AE2}"/>
                  </a:ext>
                </a:extLst>
              </p:cNvPr>
              <p:cNvSpPr txBox="1"/>
              <p:nvPr/>
            </p:nvSpPr>
            <p:spPr>
              <a:xfrm>
                <a:off x="4635972" y="502349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𝟐</m:t>
                          </m:r>
                        </m:sub>
                      </m:sSub>
                    </m:oMath>
                  </m:oMathPara>
                </a14:m>
                <a:endParaRPr lang="en-US" b="1" dirty="0"/>
              </a:p>
            </p:txBody>
          </p:sp>
        </mc:Choice>
        <mc:Fallback xmlns="">
          <p:sp>
            <p:nvSpPr>
              <p:cNvPr id="86" name="TextBox 85">
                <a:extLst>
                  <a:ext uri="{FF2B5EF4-FFF2-40B4-BE49-F238E27FC236}">
                    <a16:creationId xmlns:a16="http://schemas.microsoft.com/office/drawing/2014/main" id="{512B29B1-A008-476E-8566-D4786F509AE2}"/>
                  </a:ext>
                </a:extLst>
              </p:cNvPr>
              <p:cNvSpPr txBox="1">
                <a:spLocks noRot="1" noChangeAspect="1" noMove="1" noResize="1" noEditPoints="1" noAdjustHandles="1" noChangeArrowheads="1" noChangeShapeType="1" noTextEdit="1"/>
              </p:cNvSpPr>
              <p:nvPr/>
            </p:nvSpPr>
            <p:spPr>
              <a:xfrm>
                <a:off x="4635972" y="5023495"/>
                <a:ext cx="442365" cy="276999"/>
              </a:xfrm>
              <a:prstGeom prst="rect">
                <a:avLst/>
              </a:prstGeom>
              <a:blipFill>
                <a:blip r:embed="rId3"/>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78439" y="4753104"/>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78439" y="4753104"/>
                <a:ext cx="442365" cy="276999"/>
              </a:xfrm>
              <a:prstGeom prst="rect">
                <a:avLst/>
              </a:prstGeom>
              <a:blipFill>
                <a:blip r:embed="rId4"/>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85978" y="3799836"/>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85978" y="3799836"/>
                <a:ext cx="442365" cy="276999"/>
              </a:xfrm>
              <a:prstGeom prst="rect">
                <a:avLst/>
              </a:prstGeom>
              <a:blipFill>
                <a:blip r:embed="rId5"/>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52367" y="502807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𝐄𝟐</m:t>
                          </m:r>
                        </m:sub>
                      </m:sSub>
                    </m:oMath>
                  </m:oMathPara>
                </a14:m>
                <a:endParaRPr lang="en-US" b="1" dirty="0">
                  <a:solidFill>
                    <a:srgbClr val="FF0000"/>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52367" y="5028077"/>
                <a:ext cx="442365" cy="276999"/>
              </a:xfrm>
              <a:prstGeom prst="rect">
                <a:avLst/>
              </a:prstGeom>
              <a:blipFill>
                <a:blip r:embed="rId6"/>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39F7BF23-A13A-4AD9-839C-1AF33315A5C7}"/>
                  </a:ext>
                </a:extLst>
              </p:cNvPr>
              <p:cNvSpPr txBox="1"/>
              <p:nvPr/>
            </p:nvSpPr>
            <p:spPr>
              <a:xfrm>
                <a:off x="7794834" y="4757686"/>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𝐄𝟑</m:t>
                          </m:r>
                        </m:sub>
                      </m:sSub>
                    </m:oMath>
                  </m:oMathPara>
                </a14:m>
                <a:endParaRPr lang="en-US" b="1" dirty="0"/>
              </a:p>
            </p:txBody>
          </p:sp>
        </mc:Choice>
        <mc:Fallback xmlns="">
          <p:sp>
            <p:nvSpPr>
              <p:cNvPr id="90" name="TextBox 89">
                <a:extLst>
                  <a:ext uri="{FF2B5EF4-FFF2-40B4-BE49-F238E27FC236}">
                    <a16:creationId xmlns:a16="http://schemas.microsoft.com/office/drawing/2014/main" id="{39F7BF23-A13A-4AD9-839C-1AF33315A5C7}"/>
                  </a:ext>
                </a:extLst>
              </p:cNvPr>
              <p:cNvSpPr txBox="1">
                <a:spLocks noRot="1" noChangeAspect="1" noMove="1" noResize="1" noEditPoints="1" noAdjustHandles="1" noChangeArrowheads="1" noChangeShapeType="1" noTextEdit="1"/>
              </p:cNvSpPr>
              <p:nvPr/>
            </p:nvSpPr>
            <p:spPr>
              <a:xfrm>
                <a:off x="7794834" y="4757686"/>
                <a:ext cx="442365" cy="276999"/>
              </a:xfrm>
              <a:prstGeom prst="rect">
                <a:avLst/>
              </a:prstGeom>
              <a:blipFill>
                <a:blip r:embed="rId7"/>
                <a:stretch>
                  <a:fillRect l="-18056" r="-6944" b="-32609"/>
                </a:stretch>
              </a:blipFill>
            </p:spPr>
            <p:txBody>
              <a:bodyPr/>
              <a:lstStyle/>
              <a:p>
                <a:r>
                  <a:rPr lang="en-US">
                    <a:noFill/>
                  </a:rPr>
                  <a:t> </a:t>
                </a:r>
              </a:p>
            </p:txBody>
          </p:sp>
        </mc:Fallback>
      </mc:AlternateContent>
      <p:cxnSp>
        <p:nvCxnSpPr>
          <p:cNvPr id="29" name="Straight Connector 28">
            <a:extLst>
              <a:ext uri="{FF2B5EF4-FFF2-40B4-BE49-F238E27FC236}">
                <a16:creationId xmlns:a16="http://schemas.microsoft.com/office/drawing/2014/main" id="{EC2F6606-BF72-4364-B6AB-3788068208A5}"/>
              </a:ext>
            </a:extLst>
          </p:cNvPr>
          <p:cNvCxnSpPr>
            <a:cxnSpLocks/>
          </p:cNvCxnSpPr>
          <p:nvPr/>
        </p:nvCxnSpPr>
        <p:spPr>
          <a:xfrm flipH="1">
            <a:off x="1196411" y="6234868"/>
            <a:ext cx="330765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3" name="Rectangle 32">
                <a:extLst>
                  <a:ext uri="{FF2B5EF4-FFF2-40B4-BE49-F238E27FC236}">
                    <a16:creationId xmlns:a16="http://schemas.microsoft.com/office/drawing/2014/main" id="{B12522E5-1D82-40C0-9565-A03C5411D5C6}"/>
                  </a:ext>
                </a:extLst>
              </p:cNvPr>
              <p:cNvSpPr/>
              <p:nvPr/>
            </p:nvSpPr>
            <p:spPr>
              <a:xfrm>
                <a:off x="2702769" y="6050202"/>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smtClean="0">
                              <a:solidFill>
                                <a:schemeClr val="tx1"/>
                              </a:solidFill>
                              <a:latin typeface="Cambria Math" panose="02040503050406030204" pitchFamily="18" charset="0"/>
                            </a:rPr>
                          </m:ctrlPr>
                        </m:sSupPr>
                        <m:e>
                          <m:r>
                            <a:rPr lang="en-US" b="1">
                              <a:solidFill>
                                <a:schemeClr val="tx1"/>
                              </a:solidFill>
                              <a:latin typeface="Cambria Math" panose="02040503050406030204" pitchFamily="18" charset="0"/>
                            </a:rPr>
                            <m:t>𝐛</m:t>
                          </m:r>
                        </m:e>
                        <m:sup>
                          <m:r>
                            <a:rPr lang="en-US" b="1">
                              <a:solidFill>
                                <a:schemeClr val="tx1"/>
                              </a:solidFill>
                              <a:latin typeface="Cambria Math" panose="02040503050406030204" pitchFamily="18" charset="0"/>
                            </a:rPr>
                            <m:t>′</m:t>
                          </m:r>
                        </m:sup>
                      </m:sSup>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3" name="Rectangle 32">
                <a:extLst>
                  <a:ext uri="{FF2B5EF4-FFF2-40B4-BE49-F238E27FC236}">
                    <a16:creationId xmlns:a16="http://schemas.microsoft.com/office/drawing/2014/main" id="{B12522E5-1D82-40C0-9565-A03C5411D5C6}"/>
                  </a:ext>
                </a:extLst>
              </p:cNvPr>
              <p:cNvSpPr>
                <a:spLocks noRot="1" noChangeAspect="1" noMove="1" noResize="1" noEditPoints="1" noAdjustHandles="1" noChangeArrowheads="1" noChangeShapeType="1" noTextEdit="1"/>
              </p:cNvSpPr>
              <p:nvPr/>
            </p:nvSpPr>
            <p:spPr>
              <a:xfrm>
                <a:off x="2702769" y="6050202"/>
                <a:ext cx="450701" cy="369332"/>
              </a:xfrm>
              <a:prstGeom prst="rect">
                <a:avLst/>
              </a:prstGeom>
              <a:blipFill>
                <a:blip r:embed="rId8"/>
                <a:stretch>
                  <a:fillRect/>
                </a:stretch>
              </a:blipFill>
            </p:spPr>
            <p:txBody>
              <a:bodyPr/>
              <a:lstStyle/>
              <a:p>
                <a:r>
                  <a:rPr lang="en-US">
                    <a:noFill/>
                  </a:rPr>
                  <a:t> </a:t>
                </a:r>
              </a:p>
            </p:txBody>
          </p:sp>
        </mc:Fallback>
      </mc:AlternateContent>
      <p:cxnSp>
        <p:nvCxnSpPr>
          <p:cNvPr id="34" name="Straight Connector 33">
            <a:extLst>
              <a:ext uri="{FF2B5EF4-FFF2-40B4-BE49-F238E27FC236}">
                <a16:creationId xmlns:a16="http://schemas.microsoft.com/office/drawing/2014/main" id="{1FF8FBF4-29BF-4341-A1CE-89A9D59EFDEC}"/>
              </a:ext>
            </a:extLst>
          </p:cNvPr>
          <p:cNvCxnSpPr>
            <a:cxnSpLocks/>
          </p:cNvCxnSpPr>
          <p:nvPr/>
        </p:nvCxnSpPr>
        <p:spPr>
          <a:xfrm flipH="1" flipV="1">
            <a:off x="3800049" y="5865770"/>
            <a:ext cx="694799"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DCEBDBAE-2BDE-4944-AD7F-105051E22637}"/>
                  </a:ext>
                </a:extLst>
              </p:cNvPr>
              <p:cNvSpPr/>
              <p:nvPr/>
            </p:nvSpPr>
            <p:spPr>
              <a:xfrm>
                <a:off x="3865840" y="5431784"/>
                <a:ext cx="497252"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0" smtClean="0">
                          <a:solidFill>
                            <a:schemeClr val="tx1"/>
                          </a:solidFill>
                          <a:latin typeface="Cambria Math" panose="02040503050406030204" pitchFamily="18" charset="0"/>
                        </a:rPr>
                        <m:t>𝐛𝐬</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DCEBDBAE-2BDE-4944-AD7F-105051E22637}"/>
                  </a:ext>
                </a:extLst>
              </p:cNvPr>
              <p:cNvSpPr>
                <a:spLocks noRot="1" noChangeAspect="1" noMove="1" noResize="1" noEditPoints="1" noAdjustHandles="1" noChangeArrowheads="1" noChangeShapeType="1" noTextEdit="1"/>
              </p:cNvSpPr>
              <p:nvPr/>
            </p:nvSpPr>
            <p:spPr>
              <a:xfrm>
                <a:off x="3865840" y="5431784"/>
                <a:ext cx="497252" cy="369332"/>
              </a:xfrm>
              <a:prstGeom prst="rect">
                <a:avLst/>
              </a:prstGeom>
              <a:blipFill>
                <a:blip r:embed="rId9"/>
                <a:stretch>
                  <a:fillRect/>
                </a:stretch>
              </a:blipFill>
            </p:spPr>
            <p:txBody>
              <a:bodyPr/>
              <a:lstStyle/>
              <a:p>
                <a:r>
                  <a:rPr lang="en-US">
                    <a:noFill/>
                  </a:rPr>
                  <a:t> </a:t>
                </a:r>
              </a:p>
            </p:txBody>
          </p:sp>
        </mc:Fallback>
      </mc:AlternateContent>
      <p:cxnSp>
        <p:nvCxnSpPr>
          <p:cNvPr id="36" name="Straight Connector 35">
            <a:extLst>
              <a:ext uri="{FF2B5EF4-FFF2-40B4-BE49-F238E27FC236}">
                <a16:creationId xmlns:a16="http://schemas.microsoft.com/office/drawing/2014/main" id="{6CE8E65C-442F-4402-A2F8-41249F99013D}"/>
              </a:ext>
            </a:extLst>
          </p:cNvPr>
          <p:cNvCxnSpPr>
            <a:cxnSpLocks/>
          </p:cNvCxnSpPr>
          <p:nvPr/>
        </p:nvCxnSpPr>
        <p:spPr>
          <a:xfrm flipV="1">
            <a:off x="3780144" y="3933753"/>
            <a:ext cx="0" cy="2119509"/>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54806881-3721-45A1-A7A1-F9C3CB455320}"/>
                  </a:ext>
                </a:extLst>
              </p:cNvPr>
              <p:cNvGraphicFramePr>
                <a:graphicFrameLocks noGrp="1"/>
              </p:cNvGraphicFramePr>
              <p:nvPr>
                <p:extLst>
                  <p:ext uri="{D42A27DB-BD31-4B8C-83A1-F6EECF244321}">
                    <p14:modId xmlns:p14="http://schemas.microsoft.com/office/powerpoint/2010/main" val="1130086433"/>
                  </p:ext>
                </p:extLst>
              </p:nvPr>
            </p:nvGraphicFramePr>
            <p:xfrm>
              <a:off x="250119" y="234121"/>
              <a:ext cx="8641080" cy="1554480"/>
            </p:xfrm>
            <a:graphic>
              <a:graphicData uri="http://schemas.openxmlformats.org/drawingml/2006/table">
                <a:tbl>
                  <a:tblPr firstRow="1" bandRow="1">
                    <a:tableStyleId>{5C22544A-7EE6-4342-B048-85BDC9FD1C3A}</a:tableStyleId>
                  </a:tblPr>
                  <a:tblGrid>
                    <a:gridCol w="960120">
                      <a:extLst>
                        <a:ext uri="{9D8B030D-6E8A-4147-A177-3AD203B41FA5}">
                          <a16:colId xmlns:a16="http://schemas.microsoft.com/office/drawing/2014/main" val="3823512812"/>
                        </a:ext>
                      </a:extLst>
                    </a:gridCol>
                    <a:gridCol w="960120">
                      <a:extLst>
                        <a:ext uri="{9D8B030D-6E8A-4147-A177-3AD203B41FA5}">
                          <a16:colId xmlns:a16="http://schemas.microsoft.com/office/drawing/2014/main" val="1785524713"/>
                        </a:ext>
                      </a:extLst>
                    </a:gridCol>
                    <a:gridCol w="960120">
                      <a:extLst>
                        <a:ext uri="{9D8B030D-6E8A-4147-A177-3AD203B41FA5}">
                          <a16:colId xmlns:a16="http://schemas.microsoft.com/office/drawing/2014/main" val="2772354139"/>
                        </a:ext>
                      </a:extLst>
                    </a:gridCol>
                    <a:gridCol w="960120">
                      <a:extLst>
                        <a:ext uri="{9D8B030D-6E8A-4147-A177-3AD203B41FA5}">
                          <a16:colId xmlns:a16="http://schemas.microsoft.com/office/drawing/2014/main" val="3389431798"/>
                        </a:ext>
                      </a:extLst>
                    </a:gridCol>
                    <a:gridCol w="960120">
                      <a:extLst>
                        <a:ext uri="{9D8B030D-6E8A-4147-A177-3AD203B41FA5}">
                          <a16:colId xmlns:a16="http://schemas.microsoft.com/office/drawing/2014/main" val="3747323982"/>
                        </a:ext>
                      </a:extLst>
                    </a:gridCol>
                    <a:gridCol w="960120">
                      <a:extLst>
                        <a:ext uri="{9D8B030D-6E8A-4147-A177-3AD203B41FA5}">
                          <a16:colId xmlns:a16="http://schemas.microsoft.com/office/drawing/2014/main" val="301284538"/>
                        </a:ext>
                      </a:extLst>
                    </a:gridCol>
                    <a:gridCol w="960120">
                      <a:extLst>
                        <a:ext uri="{9D8B030D-6E8A-4147-A177-3AD203B41FA5}">
                          <a16:colId xmlns:a16="http://schemas.microsoft.com/office/drawing/2014/main" val="1284984857"/>
                        </a:ext>
                      </a:extLst>
                    </a:gridCol>
                    <a:gridCol w="960120">
                      <a:extLst>
                        <a:ext uri="{9D8B030D-6E8A-4147-A177-3AD203B41FA5}">
                          <a16:colId xmlns:a16="http://schemas.microsoft.com/office/drawing/2014/main" val="2980712506"/>
                        </a:ext>
                      </a:extLst>
                    </a:gridCol>
                    <a:gridCol w="960120">
                      <a:extLst>
                        <a:ext uri="{9D8B030D-6E8A-4147-A177-3AD203B41FA5}">
                          <a16:colId xmlns:a16="http://schemas.microsoft.com/office/drawing/2014/main" val="1454334227"/>
                        </a:ext>
                      </a:extLst>
                    </a:gridCol>
                  </a:tblGrid>
                  <a:tr h="777240">
                    <a:tc>
                      <a:txBody>
                        <a:bodyPr/>
                        <a:lstStyle/>
                        <a:p>
                          <a:pPr algn="ctr" rtl="0"/>
                          <a:r>
                            <a:rPr lang="en-US" b="1" i="0" baseline="0" dirty="0">
                              <a:solidFill>
                                <a:schemeClr val="tx1"/>
                              </a:solidFill>
                              <a:latin typeface="Times New Roman" panose="02020603050405020304" pitchFamily="18" charset="0"/>
                            </a:rPr>
                            <a:t>Slope   </a:t>
                          </a:r>
                        </a:p>
                        <a:p>
                          <a:pPr algn="ctr" rtl="0"/>
                          <a:r>
                            <a:rPr lang="en-US" b="1" i="0" baseline="0" dirty="0">
                              <a:solidFill>
                                <a:schemeClr val="tx1"/>
                              </a:solidFill>
                              <a:latin typeface="Times New Roman" panose="02020603050405020304" pitchFamily="18" charset="0"/>
                            </a:rPr>
                            <a:t>H : 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1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2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3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4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5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6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7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8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9680137"/>
                      </a:ext>
                    </a:extLst>
                  </a:tr>
                  <a:tr h="777240">
                    <a:tc>
                      <a:txBody>
                        <a:bodyPr/>
                        <a:lstStyle/>
                        <a:p>
                          <a:pPr algn="ctr" rtl="0"/>
                          <a14:m>
                            <m:oMathPara xmlns:m="http://schemas.openxmlformats.org/officeDocument/2006/math">
                              <m:oMathParaPr>
                                <m:jc m:val="centerGroup"/>
                              </m:oMathParaPr>
                              <m:oMath xmlns:m="http://schemas.openxmlformats.org/officeDocument/2006/math">
                                <m:sSub>
                                  <m:sSubPr>
                                    <m:ctrlPr>
                                      <a:rPr lang="en-US" b="1" i="1" baseline="0" smtClean="0">
                                        <a:latin typeface="Cambria Math" panose="02040503050406030204" pitchFamily="18" charset="0"/>
                                      </a:rPr>
                                    </m:ctrlPr>
                                  </m:sSubPr>
                                  <m:e>
                                    <m:r>
                                      <a:rPr lang="en-US" b="1" i="0" baseline="0" smtClean="0">
                                        <a:latin typeface="Cambria Math" panose="02040503050406030204" pitchFamily="18" charset="0"/>
                                      </a:rPr>
                                      <m:t>𝐂</m:t>
                                    </m:r>
                                  </m:e>
                                  <m:sub>
                                    <m:r>
                                      <a:rPr lang="en-US" b="1" i="0" baseline="0" smtClean="0">
                                        <a:latin typeface="Cambria Math" panose="02040503050406030204" pitchFamily="18" charset="0"/>
                                      </a:rPr>
                                      <m:t>𝐬</m:t>
                                    </m:r>
                                  </m:sub>
                                </m:sSub>
                              </m:oMath>
                            </m:oMathPara>
                          </a14:m>
                          <a:endParaRPr lang="en-US" b="1" i="0" baseline="0" dirty="0">
                            <a:solidFill>
                              <a:schemeClr val="tx1"/>
                            </a:solidFill>
                            <a:latin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0.112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0763204"/>
                      </a:ext>
                    </a:extLst>
                  </a:tr>
                </a:tbl>
              </a:graphicData>
            </a:graphic>
          </p:graphicFrame>
        </mc:Choice>
        <mc:Fallback xmlns="">
          <p:graphicFrame>
            <p:nvGraphicFramePr>
              <p:cNvPr id="4" name="Table 3">
                <a:extLst>
                  <a:ext uri="{FF2B5EF4-FFF2-40B4-BE49-F238E27FC236}">
                    <a16:creationId xmlns:a16="http://schemas.microsoft.com/office/drawing/2014/main" id="{54806881-3721-45A1-A7A1-F9C3CB455320}"/>
                  </a:ext>
                </a:extLst>
              </p:cNvPr>
              <p:cNvGraphicFramePr>
                <a:graphicFrameLocks noGrp="1"/>
              </p:cNvGraphicFramePr>
              <p:nvPr>
                <p:extLst>
                  <p:ext uri="{D42A27DB-BD31-4B8C-83A1-F6EECF244321}">
                    <p14:modId xmlns:p14="http://schemas.microsoft.com/office/powerpoint/2010/main" val="1130086433"/>
                  </p:ext>
                </p:extLst>
              </p:nvPr>
            </p:nvGraphicFramePr>
            <p:xfrm>
              <a:off x="250119" y="234121"/>
              <a:ext cx="8641080" cy="1554480"/>
            </p:xfrm>
            <a:graphic>
              <a:graphicData uri="http://schemas.openxmlformats.org/drawingml/2006/table">
                <a:tbl>
                  <a:tblPr firstRow="1" bandRow="1">
                    <a:tableStyleId>{5C22544A-7EE6-4342-B048-85BDC9FD1C3A}</a:tableStyleId>
                  </a:tblPr>
                  <a:tblGrid>
                    <a:gridCol w="960120">
                      <a:extLst>
                        <a:ext uri="{9D8B030D-6E8A-4147-A177-3AD203B41FA5}">
                          <a16:colId xmlns:a16="http://schemas.microsoft.com/office/drawing/2014/main" val="3823512812"/>
                        </a:ext>
                      </a:extLst>
                    </a:gridCol>
                    <a:gridCol w="960120">
                      <a:extLst>
                        <a:ext uri="{9D8B030D-6E8A-4147-A177-3AD203B41FA5}">
                          <a16:colId xmlns:a16="http://schemas.microsoft.com/office/drawing/2014/main" val="1785524713"/>
                        </a:ext>
                      </a:extLst>
                    </a:gridCol>
                    <a:gridCol w="960120">
                      <a:extLst>
                        <a:ext uri="{9D8B030D-6E8A-4147-A177-3AD203B41FA5}">
                          <a16:colId xmlns:a16="http://schemas.microsoft.com/office/drawing/2014/main" val="2772354139"/>
                        </a:ext>
                      </a:extLst>
                    </a:gridCol>
                    <a:gridCol w="960120">
                      <a:extLst>
                        <a:ext uri="{9D8B030D-6E8A-4147-A177-3AD203B41FA5}">
                          <a16:colId xmlns:a16="http://schemas.microsoft.com/office/drawing/2014/main" val="3389431798"/>
                        </a:ext>
                      </a:extLst>
                    </a:gridCol>
                    <a:gridCol w="960120">
                      <a:extLst>
                        <a:ext uri="{9D8B030D-6E8A-4147-A177-3AD203B41FA5}">
                          <a16:colId xmlns:a16="http://schemas.microsoft.com/office/drawing/2014/main" val="3747323982"/>
                        </a:ext>
                      </a:extLst>
                    </a:gridCol>
                    <a:gridCol w="960120">
                      <a:extLst>
                        <a:ext uri="{9D8B030D-6E8A-4147-A177-3AD203B41FA5}">
                          <a16:colId xmlns:a16="http://schemas.microsoft.com/office/drawing/2014/main" val="301284538"/>
                        </a:ext>
                      </a:extLst>
                    </a:gridCol>
                    <a:gridCol w="960120">
                      <a:extLst>
                        <a:ext uri="{9D8B030D-6E8A-4147-A177-3AD203B41FA5}">
                          <a16:colId xmlns:a16="http://schemas.microsoft.com/office/drawing/2014/main" val="1284984857"/>
                        </a:ext>
                      </a:extLst>
                    </a:gridCol>
                    <a:gridCol w="960120">
                      <a:extLst>
                        <a:ext uri="{9D8B030D-6E8A-4147-A177-3AD203B41FA5}">
                          <a16:colId xmlns:a16="http://schemas.microsoft.com/office/drawing/2014/main" val="2980712506"/>
                        </a:ext>
                      </a:extLst>
                    </a:gridCol>
                    <a:gridCol w="960120">
                      <a:extLst>
                        <a:ext uri="{9D8B030D-6E8A-4147-A177-3AD203B41FA5}">
                          <a16:colId xmlns:a16="http://schemas.microsoft.com/office/drawing/2014/main" val="1454334227"/>
                        </a:ext>
                      </a:extLst>
                    </a:gridCol>
                  </a:tblGrid>
                  <a:tr h="777240">
                    <a:tc>
                      <a:txBody>
                        <a:bodyPr/>
                        <a:lstStyle/>
                        <a:p>
                          <a:pPr algn="ctr" rtl="0"/>
                          <a:r>
                            <a:rPr lang="en-US" b="1" i="0" baseline="0" dirty="0">
                              <a:solidFill>
                                <a:schemeClr val="tx1"/>
                              </a:solidFill>
                              <a:latin typeface="Times New Roman" panose="02020603050405020304" pitchFamily="18" charset="0"/>
                            </a:rPr>
                            <a:t>Slope   </a:t>
                          </a:r>
                        </a:p>
                        <a:p>
                          <a:pPr algn="ctr" rtl="0"/>
                          <a:r>
                            <a:rPr lang="en-US" b="1" i="0" baseline="0" dirty="0">
                              <a:solidFill>
                                <a:schemeClr val="tx1"/>
                              </a:solidFill>
                              <a:latin typeface="Times New Roman" panose="02020603050405020304" pitchFamily="18" charset="0"/>
                            </a:rPr>
                            <a:t>H : 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1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2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3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4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5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6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7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382"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8 :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9680137"/>
                      </a:ext>
                    </a:extLst>
                  </a:tr>
                  <a:tr h="77724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10"/>
                          <a:stretch>
                            <a:fillRect l="-1266" t="-100781" r="-798734" b="-1563"/>
                          </a:stretch>
                        </a:blipFill>
                      </a:tcPr>
                    </a:tc>
                    <a:tc>
                      <a:txBody>
                        <a:bodyPr/>
                        <a:lstStyle/>
                        <a:p>
                          <a:pPr algn="ctr" rtl="0"/>
                          <a:r>
                            <a:rPr lang="en-US" b="1" i="0" baseline="0" dirty="0">
                              <a:solidFill>
                                <a:schemeClr val="tx1"/>
                              </a:solidFill>
                              <a:latin typeface="Times New Roman" panose="02020603050405020304" pitchFamily="18" charset="0"/>
                            </a:rPr>
                            <a:t>0.112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a:r>
                            <a:rPr lang="en-US" b="1" i="0" baseline="0" dirty="0">
                              <a:solidFill>
                                <a:schemeClr val="tx1"/>
                              </a:solidFill>
                              <a:latin typeface="Times New Roman" panose="02020603050405020304" pitchFamily="18" charset="0"/>
                            </a:rPr>
                            <a:t>0.02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0763204"/>
                      </a:ext>
                    </a:extLst>
                  </a:tr>
                </a:tbl>
              </a:graphicData>
            </a:graphic>
          </p:graphicFrame>
        </mc:Fallback>
      </mc:AlternateContent>
      <p:cxnSp>
        <p:nvCxnSpPr>
          <p:cNvPr id="39" name="Straight Connector 38">
            <a:extLst>
              <a:ext uri="{FF2B5EF4-FFF2-40B4-BE49-F238E27FC236}">
                <a16:creationId xmlns:a16="http://schemas.microsoft.com/office/drawing/2014/main" id="{EADA09BD-F88C-4FB3-A9AE-D38B195DAD0F}"/>
              </a:ext>
            </a:extLst>
          </p:cNvPr>
          <p:cNvCxnSpPr>
            <a:cxnSpLocks/>
          </p:cNvCxnSpPr>
          <p:nvPr/>
        </p:nvCxnSpPr>
        <p:spPr>
          <a:xfrm rot="5400000" flipH="1">
            <a:off x="715572" y="5926447"/>
            <a:ext cx="91440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3" name="Rectangle 2">
            <a:extLst>
              <a:ext uri="{FF2B5EF4-FFF2-40B4-BE49-F238E27FC236}">
                <a16:creationId xmlns:a16="http://schemas.microsoft.com/office/drawing/2014/main" id="{7001C80C-DF5E-461E-9F4E-1D08FC9D6FC5}"/>
              </a:ext>
            </a:extLst>
          </p:cNvPr>
          <p:cNvSpPr/>
          <p:nvPr/>
        </p:nvSpPr>
        <p:spPr>
          <a:xfrm>
            <a:off x="4011042" y="4543569"/>
            <a:ext cx="344966" cy="338554"/>
          </a:xfrm>
          <a:prstGeom prst="rect">
            <a:avLst/>
          </a:prstGeom>
        </p:spPr>
        <p:txBody>
          <a:bodyPr wrap="none">
            <a:spAutoFit/>
          </a:bodyPr>
          <a:lstStyle/>
          <a:p>
            <a:r>
              <a:rPr lang="en-US" sz="1600" b="1" dirty="0">
                <a:latin typeface="Times New Roman" panose="02020603050405020304" pitchFamily="18" charset="0"/>
              </a:rPr>
              <a:t>H</a:t>
            </a:r>
            <a:endParaRPr lang="en-US" sz="1600" dirty="0"/>
          </a:p>
        </p:txBody>
      </p:sp>
      <p:sp>
        <p:nvSpPr>
          <p:cNvPr id="37" name="Rectangle 36">
            <a:extLst>
              <a:ext uri="{FF2B5EF4-FFF2-40B4-BE49-F238E27FC236}">
                <a16:creationId xmlns:a16="http://schemas.microsoft.com/office/drawing/2014/main" id="{CD17F8A9-8750-44ED-AC44-64988E2484F1}"/>
              </a:ext>
            </a:extLst>
          </p:cNvPr>
          <p:cNvSpPr/>
          <p:nvPr/>
        </p:nvSpPr>
        <p:spPr>
          <a:xfrm>
            <a:off x="3743043" y="4201969"/>
            <a:ext cx="332142" cy="338554"/>
          </a:xfrm>
          <a:prstGeom prst="rect">
            <a:avLst/>
          </a:prstGeom>
        </p:spPr>
        <p:txBody>
          <a:bodyPr wrap="none">
            <a:spAutoFit/>
          </a:bodyPr>
          <a:lstStyle/>
          <a:p>
            <a:r>
              <a:rPr lang="en-US" sz="1600" b="1" dirty="0">
                <a:latin typeface="Times New Roman" panose="02020603050405020304" pitchFamily="18" charset="0"/>
              </a:rPr>
              <a:t>V</a:t>
            </a:r>
            <a:endParaRPr lang="en-US" sz="1600" dirty="0"/>
          </a:p>
        </p:txBody>
      </p:sp>
      <p:sp>
        <p:nvSpPr>
          <p:cNvPr id="38" name="TextBox 37">
            <a:extLst>
              <a:ext uri="{FF2B5EF4-FFF2-40B4-BE49-F238E27FC236}">
                <a16:creationId xmlns:a16="http://schemas.microsoft.com/office/drawing/2014/main" id="{1FED8F9A-76C9-483E-A9FA-34556F895C78}"/>
              </a:ext>
            </a:extLst>
          </p:cNvPr>
          <p:cNvSpPr txBox="1"/>
          <p:nvPr/>
        </p:nvSpPr>
        <p:spPr>
          <a:xfrm>
            <a:off x="4498108" y="6588890"/>
            <a:ext cx="695555" cy="369332"/>
          </a:xfrm>
          <a:prstGeom prst="rect">
            <a:avLst/>
          </a:prstGeom>
          <a:noFill/>
        </p:spPr>
        <p:txBody>
          <a:bodyPr wrap="square" rtlCol="0">
            <a:spAutoFit/>
          </a:bodyPr>
          <a:lstStyle/>
          <a:p>
            <a:pPr algn="l" rtl="0"/>
            <a:r>
              <a:rPr lang="en-US" dirty="0"/>
              <a:t>17</a:t>
            </a:r>
          </a:p>
        </p:txBody>
      </p:sp>
    </p:spTree>
    <p:extLst>
      <p:ext uri="{BB962C8B-B14F-4D97-AF65-F5344CB8AC3E}">
        <p14:creationId xmlns:p14="http://schemas.microsoft.com/office/powerpoint/2010/main" val="365966161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8B2483E4-45F5-4CD2-A570-491FD7B8AC91}"/>
              </a:ext>
            </a:extLst>
          </p:cNvPr>
          <p:cNvSpPr/>
          <p:nvPr/>
        </p:nvSpPr>
        <p:spPr>
          <a:xfrm flipV="1">
            <a:off x="940234" y="1280779"/>
            <a:ext cx="2166673" cy="1434783"/>
          </a:xfrm>
          <a:custGeom>
            <a:avLst/>
            <a:gdLst>
              <a:gd name="connsiteX0" fmla="*/ 0 w 2166673"/>
              <a:gd name="connsiteY0" fmla="*/ 1434783 h 1434783"/>
              <a:gd name="connsiteX1" fmla="*/ 2166673 w 2166673"/>
              <a:gd name="connsiteY1" fmla="*/ 1434783 h 1434783"/>
              <a:gd name="connsiteX2" fmla="*/ 2166673 w 2166673"/>
              <a:gd name="connsiteY2" fmla="*/ 390821 h 1434783"/>
              <a:gd name="connsiteX3" fmla="*/ 1799809 w 2166673"/>
              <a:gd name="connsiteY3" fmla="*/ 390821 h 1434783"/>
              <a:gd name="connsiteX4" fmla="*/ 1408541 w 2166673"/>
              <a:gd name="connsiteY4" fmla="*/ 3801 h 1434783"/>
              <a:gd name="connsiteX5" fmla="*/ 1408541 w 2166673"/>
              <a:gd name="connsiteY5" fmla="*/ 390821 h 1434783"/>
              <a:gd name="connsiteX6" fmla="*/ 1407852 w 2166673"/>
              <a:gd name="connsiteY6" fmla="*/ 390821 h 1434783"/>
              <a:gd name="connsiteX7" fmla="*/ 1407852 w 2166673"/>
              <a:gd name="connsiteY7" fmla="*/ 0 h 1434783"/>
              <a:gd name="connsiteX8" fmla="*/ 0 w 2166673"/>
              <a:gd name="connsiteY8" fmla="*/ 0 h 1434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66673" h="1434783">
                <a:moveTo>
                  <a:pt x="0" y="1434783"/>
                </a:moveTo>
                <a:lnTo>
                  <a:pt x="2166673" y="1434783"/>
                </a:lnTo>
                <a:lnTo>
                  <a:pt x="2166673" y="390821"/>
                </a:lnTo>
                <a:lnTo>
                  <a:pt x="1799809" y="390821"/>
                </a:lnTo>
                <a:lnTo>
                  <a:pt x="1408541" y="3801"/>
                </a:lnTo>
                <a:lnTo>
                  <a:pt x="1408541" y="390821"/>
                </a:lnTo>
                <a:lnTo>
                  <a:pt x="1407852" y="390821"/>
                </a:lnTo>
                <a:lnTo>
                  <a:pt x="1407852" y="0"/>
                </a:lnTo>
                <a:lnTo>
                  <a:pt x="0" y="0"/>
                </a:lnTo>
                <a:close/>
              </a:path>
            </a:pathLst>
          </a:custGeom>
          <a:gradFill flip="none" rotWithShape="1">
            <a:gsLst>
              <a:gs pos="0">
                <a:schemeClr val="accent1">
                  <a:tint val="66000"/>
                  <a:satMod val="160000"/>
                </a:schemeClr>
              </a:gs>
              <a:gs pos="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7EEEA0A4-E96C-4C4E-81D7-CA0F0D4B03FE}"/>
              </a:ext>
            </a:extLst>
          </p:cNvPr>
          <p:cNvCxnSpPr>
            <a:cxnSpLocks/>
          </p:cNvCxnSpPr>
          <p:nvPr/>
        </p:nvCxnSpPr>
        <p:spPr>
          <a:xfrm>
            <a:off x="929299" y="1258227"/>
            <a:ext cx="2205601" cy="0"/>
          </a:xfrm>
          <a:prstGeom prst="line">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a:extLst>
              <a:ext uri="{FF2B5EF4-FFF2-40B4-BE49-F238E27FC236}">
                <a16:creationId xmlns:a16="http://schemas.microsoft.com/office/drawing/2014/main" id="{401F2759-7D35-4E4F-B746-8CB1A4A59DDA}"/>
              </a:ext>
            </a:extLst>
          </p:cNvPr>
          <p:cNvCxnSpPr>
            <a:cxnSpLocks/>
          </p:cNvCxnSpPr>
          <p:nvPr/>
        </p:nvCxnSpPr>
        <p:spPr>
          <a:xfrm>
            <a:off x="3134900" y="1258227"/>
            <a:ext cx="0" cy="1062756"/>
          </a:xfrm>
          <a:prstGeom prst="lin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p:nvGrpSpPr>
          <p:cNvPr id="60" name="Group 59">
            <a:extLst>
              <a:ext uri="{FF2B5EF4-FFF2-40B4-BE49-F238E27FC236}">
                <a16:creationId xmlns:a16="http://schemas.microsoft.com/office/drawing/2014/main" id="{4F4E6460-AD7F-4DC3-8CDB-6CD995026649}"/>
              </a:ext>
            </a:extLst>
          </p:cNvPr>
          <p:cNvGrpSpPr/>
          <p:nvPr/>
        </p:nvGrpSpPr>
        <p:grpSpPr>
          <a:xfrm>
            <a:off x="897343" y="2325166"/>
            <a:ext cx="7625597" cy="3274504"/>
            <a:chOff x="544287" y="3491493"/>
            <a:chExt cx="7625597" cy="3274504"/>
          </a:xfrm>
        </p:grpSpPr>
        <p:cxnSp>
          <p:nvCxnSpPr>
            <p:cNvPr id="61" name="Straight Connector 60">
              <a:extLst>
                <a:ext uri="{FF2B5EF4-FFF2-40B4-BE49-F238E27FC236}">
                  <a16:creationId xmlns:a16="http://schemas.microsoft.com/office/drawing/2014/main" id="{08FD7566-E983-4837-820F-4A7DFE855E47}"/>
                </a:ext>
              </a:extLst>
            </p:cNvPr>
            <p:cNvCxnSpPr/>
            <p:nvPr/>
          </p:nvCxnSpPr>
          <p:spPr>
            <a:xfrm>
              <a:off x="544287" y="3893899"/>
              <a:ext cx="14630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C5CE43-9C27-4CC3-99B2-7868A224533D}"/>
                </a:ext>
              </a:extLst>
            </p:cNvPr>
            <p:cNvCxnSpPr/>
            <p:nvPr/>
          </p:nvCxnSpPr>
          <p:spPr>
            <a:xfrm>
              <a:off x="2292221" y="3495793"/>
              <a:ext cx="109728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3CD1394-B810-4C41-8893-C1A08C33A4C4}"/>
                </a:ext>
              </a:extLst>
            </p:cNvPr>
            <p:cNvCxnSpPr>
              <a:cxnSpLocks/>
            </p:cNvCxnSpPr>
            <p:nvPr/>
          </p:nvCxnSpPr>
          <p:spPr>
            <a:xfrm>
              <a:off x="4889241" y="4842509"/>
              <a:ext cx="3280643"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730983B-3BB2-4B49-85D3-D5955F801FCE}"/>
                </a:ext>
              </a:extLst>
            </p:cNvPr>
            <p:cNvCxnSpPr>
              <a:cxnSpLocks/>
            </p:cNvCxnSpPr>
            <p:nvPr/>
          </p:nvCxnSpPr>
          <p:spPr>
            <a:xfrm flipV="1">
              <a:off x="2007327" y="3491493"/>
              <a:ext cx="309144" cy="402406"/>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B8D33ED-EC8F-4EF3-950D-05A31C4958D0}"/>
                </a:ext>
              </a:extLst>
            </p:cNvPr>
            <p:cNvCxnSpPr>
              <a:cxnSpLocks/>
            </p:cNvCxnSpPr>
            <p:nvPr/>
          </p:nvCxnSpPr>
          <p:spPr>
            <a:xfrm flipH="1" flipV="1">
              <a:off x="3389501" y="3495794"/>
              <a:ext cx="1499740" cy="1355649"/>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99B707B-2D51-47C8-9AEE-322F5D533334}"/>
                </a:ext>
              </a:extLst>
            </p:cNvPr>
            <p:cNvCxnSpPr>
              <a:cxnSpLocks/>
            </p:cNvCxnSpPr>
            <p:nvPr/>
          </p:nvCxnSpPr>
          <p:spPr>
            <a:xfrm rot="5400000">
              <a:off x="100062" y="4853395"/>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a:extLst>
                <a:ext uri="{FF2B5EF4-FFF2-40B4-BE49-F238E27FC236}">
                  <a16:creationId xmlns:a16="http://schemas.microsoft.com/office/drawing/2014/main" id="{3F32453A-D110-4AF5-98CC-801D15E3F85C}"/>
                </a:ext>
              </a:extLst>
            </p:cNvPr>
            <p:cNvCxnSpPr>
              <a:cxnSpLocks/>
            </p:cNvCxnSpPr>
            <p:nvPr/>
          </p:nvCxnSpPr>
          <p:spPr>
            <a:xfrm>
              <a:off x="544287" y="4176925"/>
              <a:ext cx="28346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7905241-FD31-4B4C-AD56-36E2E4BD86C6}"/>
                </a:ext>
              </a:extLst>
            </p:cNvPr>
            <p:cNvCxnSpPr>
              <a:cxnSpLocks/>
            </p:cNvCxnSpPr>
            <p:nvPr/>
          </p:nvCxnSpPr>
          <p:spPr>
            <a:xfrm>
              <a:off x="4164027" y="5403729"/>
              <a:ext cx="237744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FDB3D90-C016-41A4-872E-14E4BB84EE4A}"/>
                </a:ext>
              </a:extLst>
            </p:cNvPr>
            <p:cNvCxnSpPr>
              <a:cxnSpLocks/>
            </p:cNvCxnSpPr>
            <p:nvPr/>
          </p:nvCxnSpPr>
          <p:spPr>
            <a:xfrm flipH="1" flipV="1">
              <a:off x="3389501" y="4168219"/>
              <a:ext cx="773578" cy="123551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460E2D0-6D75-4A33-B812-51459A0385B6}"/>
                </a:ext>
              </a:extLst>
            </p:cNvPr>
            <p:cNvCxnSpPr>
              <a:cxnSpLocks/>
            </p:cNvCxnSpPr>
            <p:nvPr/>
          </p:nvCxnSpPr>
          <p:spPr>
            <a:xfrm>
              <a:off x="6523964" y="5154911"/>
              <a:ext cx="16459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9DE7B03-FEDB-4943-AC16-B085C97413BA}"/>
                </a:ext>
              </a:extLst>
            </p:cNvPr>
            <p:cNvCxnSpPr>
              <a:cxnSpLocks/>
            </p:cNvCxnSpPr>
            <p:nvPr/>
          </p:nvCxnSpPr>
          <p:spPr>
            <a:xfrm rot="5400000">
              <a:off x="416458" y="4031059"/>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6FA101C-AA59-45B5-B235-6985A6F22230}"/>
                </a:ext>
              </a:extLst>
            </p:cNvPr>
            <p:cNvCxnSpPr>
              <a:cxnSpLocks/>
            </p:cNvCxnSpPr>
            <p:nvPr/>
          </p:nvCxnSpPr>
          <p:spPr>
            <a:xfrm rot="5400000">
              <a:off x="6386804" y="5292071"/>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838F5F48-D07C-4006-8032-CDFB2D324129}"/>
                </a:ext>
              </a:extLst>
            </p:cNvPr>
            <p:cNvCxnSpPr>
              <a:cxnSpLocks/>
            </p:cNvCxnSpPr>
            <p:nvPr/>
          </p:nvCxnSpPr>
          <p:spPr>
            <a:xfrm rot="5400000">
              <a:off x="8023393" y="4988603"/>
              <a:ext cx="27432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697F112F-7AFC-4C64-82B2-93AC54B54CE2}"/>
                </a:ext>
              </a:extLst>
            </p:cNvPr>
            <p:cNvCxnSpPr>
              <a:cxnSpLocks/>
            </p:cNvCxnSpPr>
            <p:nvPr/>
          </p:nvCxnSpPr>
          <p:spPr>
            <a:xfrm rot="5400000">
              <a:off x="3477279" y="6080197"/>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cxnSp>
          <p:nvCxnSpPr>
            <p:cNvPr id="75" name="Straight Connector 74">
              <a:extLst>
                <a:ext uri="{FF2B5EF4-FFF2-40B4-BE49-F238E27FC236}">
                  <a16:creationId xmlns:a16="http://schemas.microsoft.com/office/drawing/2014/main" id="{0CE200FB-CAE3-47FB-B203-FD069130CB59}"/>
                </a:ext>
              </a:extLst>
            </p:cNvPr>
            <p:cNvCxnSpPr>
              <a:cxnSpLocks/>
            </p:cNvCxnSpPr>
            <p:nvPr/>
          </p:nvCxnSpPr>
          <p:spPr>
            <a:xfrm rot="5400000">
              <a:off x="7222350" y="5813014"/>
              <a:ext cx="1371600" cy="0"/>
            </a:xfrm>
            <a:prstGeom prst="line">
              <a:avLst/>
            </a:prstGeom>
            <a:no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cxnSp>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39068F79-7022-4A2C-B87A-9D01A25C1CC9}"/>
                  </a:ext>
                </a:extLst>
              </p:cNvPr>
              <p:cNvSpPr txBox="1"/>
              <p:nvPr/>
            </p:nvSpPr>
            <p:spPr>
              <a:xfrm>
                <a:off x="1221422" y="3039474"/>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𝐂</m:t>
                          </m:r>
                          <m:r>
                            <a:rPr lang="en-US" b="1" i="0" smtClean="0">
                              <a:solidFill>
                                <a:srgbClr val="FF0000"/>
                              </a:solidFill>
                              <a:latin typeface="Cambria Math" panose="02040503050406030204" pitchFamily="18" charset="0"/>
                            </a:rPr>
                            <m:t>𝟏</m:t>
                          </m:r>
                        </m:sub>
                      </m:sSub>
                    </m:oMath>
                  </m:oMathPara>
                </a14:m>
                <a:endParaRPr lang="en-US" b="1" dirty="0">
                  <a:solidFill>
                    <a:srgbClr val="FF0000"/>
                  </a:solidFill>
                </a:endParaRPr>
              </a:p>
            </p:txBody>
          </p:sp>
        </mc:Choice>
        <mc:Fallback xmlns="">
          <p:sp>
            <p:nvSpPr>
              <p:cNvPr id="85" name="TextBox 84">
                <a:extLst>
                  <a:ext uri="{FF2B5EF4-FFF2-40B4-BE49-F238E27FC236}">
                    <a16:creationId xmlns:a16="http://schemas.microsoft.com/office/drawing/2014/main" id="{39068F79-7022-4A2C-B87A-9D01A25C1CC9}"/>
                  </a:ext>
                </a:extLst>
              </p:cNvPr>
              <p:cNvSpPr txBox="1">
                <a:spLocks noRot="1" noChangeAspect="1" noMove="1" noResize="1" noEditPoints="1" noAdjustHandles="1" noChangeArrowheads="1" noChangeShapeType="1" noTextEdit="1"/>
              </p:cNvSpPr>
              <p:nvPr/>
            </p:nvSpPr>
            <p:spPr>
              <a:xfrm>
                <a:off x="1221422" y="3039474"/>
                <a:ext cx="442365" cy="276999"/>
              </a:xfrm>
              <a:prstGeom prst="rect">
                <a:avLst/>
              </a:prstGeom>
              <a:blipFill>
                <a:blip r:embed="rId2"/>
                <a:stretch>
                  <a:fillRect l="-16438" r="-5479"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1DFD035E-E7A1-4EDB-AC3B-DC0025F09DBC}"/>
                  </a:ext>
                </a:extLst>
              </p:cNvPr>
              <p:cNvSpPr txBox="1"/>
              <p:nvPr/>
            </p:nvSpPr>
            <p:spPr>
              <a:xfrm>
                <a:off x="8330278" y="3997324"/>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r>
                            <a:rPr lang="en-US" b="1" i="1" smtClean="0">
                              <a:latin typeface="Cambria Math" panose="02040503050406030204" pitchFamily="18" charset="0"/>
                              <a:ea typeface="Cambria Math" panose="02040503050406030204" pitchFamily="18" charset="0"/>
                            </a:rPr>
                            <m:t>𝟑</m:t>
                          </m:r>
                        </m:sub>
                      </m:sSub>
                    </m:oMath>
                  </m:oMathPara>
                </a14:m>
                <a:endParaRPr lang="en-US" b="1" dirty="0"/>
              </a:p>
            </p:txBody>
          </p:sp>
        </mc:Choice>
        <mc:Fallback xmlns="">
          <p:sp>
            <p:nvSpPr>
              <p:cNvPr id="87" name="TextBox 86">
                <a:extLst>
                  <a:ext uri="{FF2B5EF4-FFF2-40B4-BE49-F238E27FC236}">
                    <a16:creationId xmlns:a16="http://schemas.microsoft.com/office/drawing/2014/main" id="{1DFD035E-E7A1-4EDB-AC3B-DC0025F09DBC}"/>
                  </a:ext>
                </a:extLst>
              </p:cNvPr>
              <p:cNvSpPr txBox="1">
                <a:spLocks noRot="1" noChangeAspect="1" noMove="1" noResize="1" noEditPoints="1" noAdjustHandles="1" noChangeArrowheads="1" noChangeShapeType="1" noTextEdit="1"/>
              </p:cNvSpPr>
              <p:nvPr/>
            </p:nvSpPr>
            <p:spPr>
              <a:xfrm>
                <a:off x="8330278" y="3997324"/>
                <a:ext cx="442365" cy="276999"/>
              </a:xfrm>
              <a:prstGeom prst="rect">
                <a:avLst/>
              </a:prstGeom>
              <a:blipFill>
                <a:blip r:embed="rId3"/>
                <a:stretch>
                  <a:fillRect l="-18056" r="-694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Box 87">
                <a:extLst>
                  <a:ext uri="{FF2B5EF4-FFF2-40B4-BE49-F238E27FC236}">
                    <a16:creationId xmlns:a16="http://schemas.microsoft.com/office/drawing/2014/main" id="{ED74B90E-4BB0-49C0-B752-96A3EB10AA4D}"/>
                  </a:ext>
                </a:extLst>
              </p:cNvPr>
              <p:cNvSpPr txBox="1"/>
              <p:nvPr/>
            </p:nvSpPr>
            <p:spPr>
              <a:xfrm>
                <a:off x="637817" y="3044056"/>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𝐄</m:t>
                          </m:r>
                          <m:r>
                            <a:rPr lang="en-US" b="1" i="0" smtClean="0">
                              <a:latin typeface="Cambria Math" panose="02040503050406030204" pitchFamily="18" charset="0"/>
                            </a:rPr>
                            <m:t>𝟏</m:t>
                          </m:r>
                        </m:sub>
                      </m:sSub>
                    </m:oMath>
                  </m:oMathPara>
                </a14:m>
                <a:endParaRPr lang="en-US" b="1" dirty="0"/>
              </a:p>
            </p:txBody>
          </p:sp>
        </mc:Choice>
        <mc:Fallback xmlns="">
          <p:sp>
            <p:nvSpPr>
              <p:cNvPr id="88" name="TextBox 87">
                <a:extLst>
                  <a:ext uri="{FF2B5EF4-FFF2-40B4-BE49-F238E27FC236}">
                    <a16:creationId xmlns:a16="http://schemas.microsoft.com/office/drawing/2014/main" id="{ED74B90E-4BB0-49C0-B752-96A3EB10AA4D}"/>
                  </a:ext>
                </a:extLst>
              </p:cNvPr>
              <p:cNvSpPr txBox="1">
                <a:spLocks noRot="1" noChangeAspect="1" noMove="1" noResize="1" noEditPoints="1" noAdjustHandles="1" noChangeArrowheads="1" noChangeShapeType="1" noTextEdit="1"/>
              </p:cNvSpPr>
              <p:nvPr/>
            </p:nvSpPr>
            <p:spPr>
              <a:xfrm>
                <a:off x="637817" y="3044056"/>
                <a:ext cx="442365" cy="276999"/>
              </a:xfrm>
              <a:prstGeom prst="rect">
                <a:avLst/>
              </a:prstGeom>
              <a:blipFill>
                <a:blip r:embed="rId4"/>
                <a:stretch>
                  <a:fillRect l="-18056" r="-694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A353F22D-26EC-4C0D-973F-E7DBDB109367}"/>
                  </a:ext>
                </a:extLst>
              </p:cNvPr>
              <p:cNvSpPr txBox="1"/>
              <p:nvPr/>
            </p:nvSpPr>
            <p:spPr>
              <a:xfrm>
                <a:off x="4004206" y="4272297"/>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𝐄𝟐</m:t>
                          </m:r>
                        </m:sub>
                      </m:sSub>
                    </m:oMath>
                  </m:oMathPara>
                </a14:m>
                <a:endParaRPr lang="en-US" b="1" dirty="0">
                  <a:solidFill>
                    <a:srgbClr val="FF0000"/>
                  </a:solidFill>
                </a:endParaRPr>
              </a:p>
            </p:txBody>
          </p:sp>
        </mc:Choice>
        <mc:Fallback xmlns="">
          <p:sp>
            <p:nvSpPr>
              <p:cNvPr id="89" name="TextBox 88">
                <a:extLst>
                  <a:ext uri="{FF2B5EF4-FFF2-40B4-BE49-F238E27FC236}">
                    <a16:creationId xmlns:a16="http://schemas.microsoft.com/office/drawing/2014/main" id="{A353F22D-26EC-4C0D-973F-E7DBDB109367}"/>
                  </a:ext>
                </a:extLst>
              </p:cNvPr>
              <p:cNvSpPr txBox="1">
                <a:spLocks noRot="1" noChangeAspect="1" noMove="1" noResize="1" noEditPoints="1" noAdjustHandles="1" noChangeArrowheads="1" noChangeShapeType="1" noTextEdit="1"/>
              </p:cNvSpPr>
              <p:nvPr/>
            </p:nvSpPr>
            <p:spPr>
              <a:xfrm>
                <a:off x="4004206" y="4272297"/>
                <a:ext cx="442365" cy="276999"/>
              </a:xfrm>
              <a:prstGeom prst="rect">
                <a:avLst/>
              </a:prstGeom>
              <a:blipFill>
                <a:blip r:embed="rId5"/>
                <a:stretch>
                  <a:fillRect l="-18056" r="-6944" b="-33333"/>
                </a:stretch>
              </a:blipFill>
            </p:spPr>
            <p:txBody>
              <a:bodyPr/>
              <a:lstStyle/>
              <a:p>
                <a:r>
                  <a:rPr lang="en-US">
                    <a:noFill/>
                  </a:rPr>
                  <a:t> </a:t>
                </a:r>
              </a:p>
            </p:txBody>
          </p:sp>
        </mc:Fallback>
      </mc:AlternateContent>
      <p:sp>
        <p:nvSpPr>
          <p:cNvPr id="33" name="Rectangle 32">
            <a:extLst>
              <a:ext uri="{FF2B5EF4-FFF2-40B4-BE49-F238E27FC236}">
                <a16:creationId xmlns:a16="http://schemas.microsoft.com/office/drawing/2014/main" id="{302B38E8-C900-4806-ABE5-6C65CA5F60B2}"/>
              </a:ext>
            </a:extLst>
          </p:cNvPr>
          <p:cNvSpPr/>
          <p:nvPr/>
        </p:nvSpPr>
        <p:spPr>
          <a:xfrm>
            <a:off x="197484" y="374439"/>
            <a:ext cx="8623320"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l" rtl="0"/>
            <a:r>
              <a:rPr lang="en-US" sz="3200" dirty="0"/>
              <a:t>Uplift Pressure Coefficients at Intermediate </a:t>
            </a:r>
            <a:r>
              <a:rPr lang="en-US" sz="3200" dirty="0">
                <a:solidFill>
                  <a:schemeClr val="lt1"/>
                </a:solidFill>
              </a:rPr>
              <a:t>Points</a:t>
            </a:r>
          </a:p>
        </p:txBody>
      </p:sp>
      <p:cxnSp>
        <p:nvCxnSpPr>
          <p:cNvPr id="34" name="Straight Connector 33">
            <a:extLst>
              <a:ext uri="{FF2B5EF4-FFF2-40B4-BE49-F238E27FC236}">
                <a16:creationId xmlns:a16="http://schemas.microsoft.com/office/drawing/2014/main" id="{6B062E1E-59F6-410F-8FD8-6BD4D7481924}"/>
              </a:ext>
            </a:extLst>
          </p:cNvPr>
          <p:cNvCxnSpPr>
            <a:cxnSpLocks/>
          </p:cNvCxnSpPr>
          <p:nvPr/>
        </p:nvCxnSpPr>
        <p:spPr>
          <a:xfrm flipH="1">
            <a:off x="1138919" y="5451097"/>
            <a:ext cx="330765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5" name="Rectangle 34">
                <a:extLst>
                  <a:ext uri="{FF2B5EF4-FFF2-40B4-BE49-F238E27FC236}">
                    <a16:creationId xmlns:a16="http://schemas.microsoft.com/office/drawing/2014/main" id="{D5BEB79C-8154-4203-804A-3635D711857E}"/>
                  </a:ext>
                </a:extLst>
              </p:cNvPr>
              <p:cNvSpPr/>
              <p:nvPr/>
            </p:nvSpPr>
            <p:spPr>
              <a:xfrm>
                <a:off x="2645277" y="5266431"/>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smtClean="0">
                              <a:solidFill>
                                <a:schemeClr val="tx1"/>
                              </a:solidFill>
                              <a:latin typeface="Cambria Math" panose="02040503050406030204" pitchFamily="18" charset="0"/>
                            </a:rPr>
                          </m:ctrlPr>
                        </m:sSupPr>
                        <m:e>
                          <m:r>
                            <a:rPr lang="en-US" b="1">
                              <a:solidFill>
                                <a:schemeClr val="tx1"/>
                              </a:solidFill>
                              <a:latin typeface="Cambria Math" panose="02040503050406030204" pitchFamily="18" charset="0"/>
                            </a:rPr>
                            <m:t>𝐛</m:t>
                          </m:r>
                        </m:e>
                        <m:sup>
                          <m:r>
                            <a:rPr lang="en-US" b="1">
                              <a:solidFill>
                                <a:schemeClr val="tx1"/>
                              </a:solidFill>
                              <a:latin typeface="Cambria Math" panose="02040503050406030204" pitchFamily="18" charset="0"/>
                            </a:rPr>
                            <m:t>′</m:t>
                          </m:r>
                        </m:sup>
                      </m:sSup>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5" name="Rectangle 34">
                <a:extLst>
                  <a:ext uri="{FF2B5EF4-FFF2-40B4-BE49-F238E27FC236}">
                    <a16:creationId xmlns:a16="http://schemas.microsoft.com/office/drawing/2014/main" id="{D5BEB79C-8154-4203-804A-3635D711857E}"/>
                  </a:ext>
                </a:extLst>
              </p:cNvPr>
              <p:cNvSpPr>
                <a:spLocks noRot="1" noChangeAspect="1" noMove="1" noResize="1" noEditPoints="1" noAdjustHandles="1" noChangeArrowheads="1" noChangeShapeType="1" noTextEdit="1"/>
              </p:cNvSpPr>
              <p:nvPr/>
            </p:nvSpPr>
            <p:spPr>
              <a:xfrm>
                <a:off x="2645277" y="5266431"/>
                <a:ext cx="450701" cy="369332"/>
              </a:xfrm>
              <a:prstGeom prst="rect">
                <a:avLst/>
              </a:prstGeom>
              <a:blipFill>
                <a:blip r:embed="rId6"/>
                <a:stretch>
                  <a:fillRect/>
                </a:stretch>
              </a:blipFill>
            </p:spPr>
            <p:txBody>
              <a:bodyPr/>
              <a:lstStyle/>
              <a:p>
                <a:r>
                  <a:rPr lang="en-US">
                    <a:noFill/>
                  </a:rPr>
                  <a:t> </a:t>
                </a:r>
              </a:p>
            </p:txBody>
          </p:sp>
        </mc:Fallback>
      </mc:AlternateContent>
      <p:cxnSp>
        <p:nvCxnSpPr>
          <p:cNvPr id="36" name="Straight Connector 35">
            <a:extLst>
              <a:ext uri="{FF2B5EF4-FFF2-40B4-BE49-F238E27FC236}">
                <a16:creationId xmlns:a16="http://schemas.microsoft.com/office/drawing/2014/main" id="{1B2AAB20-C618-45C8-A86E-65CBA86B9B63}"/>
              </a:ext>
            </a:extLst>
          </p:cNvPr>
          <p:cNvCxnSpPr>
            <a:cxnSpLocks/>
          </p:cNvCxnSpPr>
          <p:nvPr/>
        </p:nvCxnSpPr>
        <p:spPr>
          <a:xfrm>
            <a:off x="3441488" y="4933571"/>
            <a:ext cx="1019495"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37" name="Rectangle 36">
                <a:extLst>
                  <a:ext uri="{FF2B5EF4-FFF2-40B4-BE49-F238E27FC236}">
                    <a16:creationId xmlns:a16="http://schemas.microsoft.com/office/drawing/2014/main" id="{5C021BF5-D944-4F57-9341-3219F7488849}"/>
                  </a:ext>
                </a:extLst>
              </p:cNvPr>
              <p:cNvSpPr/>
              <p:nvPr/>
            </p:nvSpPr>
            <p:spPr>
              <a:xfrm>
                <a:off x="3636060" y="4725161"/>
                <a:ext cx="575799"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𝑳</m:t>
                      </m:r>
                      <m:r>
                        <a:rPr lang="en-US" b="1" i="1" smtClean="0">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𝑨</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7" name="Rectangle 36">
                <a:extLst>
                  <a:ext uri="{FF2B5EF4-FFF2-40B4-BE49-F238E27FC236}">
                    <a16:creationId xmlns:a16="http://schemas.microsoft.com/office/drawing/2014/main" id="{5C021BF5-D944-4F57-9341-3219F7488849}"/>
                  </a:ext>
                </a:extLst>
              </p:cNvPr>
              <p:cNvSpPr>
                <a:spLocks noRot="1" noChangeAspect="1" noMove="1" noResize="1" noEditPoints="1" noAdjustHandles="1" noChangeArrowheads="1" noChangeShapeType="1" noTextEdit="1"/>
              </p:cNvSpPr>
              <p:nvPr/>
            </p:nvSpPr>
            <p:spPr>
              <a:xfrm>
                <a:off x="3636060" y="4725161"/>
                <a:ext cx="575799"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Rectangle 37">
                <a:extLst>
                  <a:ext uri="{FF2B5EF4-FFF2-40B4-BE49-F238E27FC236}">
                    <a16:creationId xmlns:a16="http://schemas.microsoft.com/office/drawing/2014/main" id="{6857188A-DF5F-4B5E-9A31-6D17DD749C9B}"/>
                  </a:ext>
                </a:extLst>
              </p:cNvPr>
              <p:cNvSpPr/>
              <p:nvPr/>
            </p:nvSpPr>
            <p:spPr>
              <a:xfrm>
                <a:off x="3244158" y="2569287"/>
                <a:ext cx="394659"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𝑨</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8" name="Rectangle 37">
                <a:extLst>
                  <a:ext uri="{FF2B5EF4-FFF2-40B4-BE49-F238E27FC236}">
                    <a16:creationId xmlns:a16="http://schemas.microsoft.com/office/drawing/2014/main" id="{6857188A-DF5F-4B5E-9A31-6D17DD749C9B}"/>
                  </a:ext>
                </a:extLst>
              </p:cNvPr>
              <p:cNvSpPr>
                <a:spLocks noRot="1" noChangeAspect="1" noMove="1" noResize="1" noEditPoints="1" noAdjustHandles="1" noChangeArrowheads="1" noChangeShapeType="1" noTextEdit="1"/>
              </p:cNvSpPr>
              <p:nvPr/>
            </p:nvSpPr>
            <p:spPr>
              <a:xfrm>
                <a:off x="3244158" y="2569287"/>
                <a:ext cx="394659" cy="369332"/>
              </a:xfrm>
              <a:prstGeom prst="rect">
                <a:avLst/>
              </a:prstGeom>
              <a:blipFill>
                <a:blip r:embed="rId8"/>
                <a:stretch>
                  <a:fillRect/>
                </a:stretch>
              </a:blipFill>
            </p:spPr>
            <p:txBody>
              <a:bodyPr/>
              <a:lstStyle/>
              <a:p>
                <a:r>
                  <a:rPr lang="en-US">
                    <a:noFill/>
                  </a:rPr>
                  <a:t> </a:t>
                </a:r>
              </a:p>
            </p:txBody>
          </p:sp>
        </mc:Fallback>
      </mc:AlternateContent>
      <p:cxnSp>
        <p:nvCxnSpPr>
          <p:cNvPr id="39" name="Straight Connector 38">
            <a:extLst>
              <a:ext uri="{FF2B5EF4-FFF2-40B4-BE49-F238E27FC236}">
                <a16:creationId xmlns:a16="http://schemas.microsoft.com/office/drawing/2014/main" id="{74ACFB12-F080-4C5B-BFEE-6F1063DC152C}"/>
              </a:ext>
            </a:extLst>
          </p:cNvPr>
          <p:cNvCxnSpPr>
            <a:cxnSpLocks/>
          </p:cNvCxnSpPr>
          <p:nvPr/>
        </p:nvCxnSpPr>
        <p:spPr>
          <a:xfrm>
            <a:off x="3441487" y="3039474"/>
            <a:ext cx="0" cy="2074219"/>
          </a:xfrm>
          <a:prstGeom prst="line">
            <a:avLst/>
          </a:prstGeom>
          <a:noFill/>
          <a:ln w="19050">
            <a:solidFill>
              <a:schemeClr val="tx1"/>
            </a:solidFill>
            <a:prstDash val="sysDot"/>
            <a:headEnd type="oval"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66A0B4B1-3AFC-42F5-93DC-13AC329FE4B3}"/>
                  </a:ext>
                </a:extLst>
              </p:cNvPr>
              <p:cNvSpPr txBox="1"/>
              <p:nvPr/>
            </p:nvSpPr>
            <p:spPr>
              <a:xfrm>
                <a:off x="3264387" y="3096018"/>
                <a:ext cx="354200" cy="276999"/>
              </a:xfrm>
              <a:prstGeom prst="rect">
                <a:avLst/>
              </a:prstGeom>
              <a:solidFill>
                <a:schemeClr val="bg1"/>
              </a:solid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1" smtClean="0">
                              <a:latin typeface="Cambria Math" panose="02040503050406030204" pitchFamily="18" charset="0"/>
                              <a:ea typeface="Cambria Math" panose="02040503050406030204" pitchFamily="18" charset="0"/>
                            </a:rPr>
                            <m:t>𝑨</m:t>
                          </m:r>
                        </m:sub>
                      </m:sSub>
                    </m:oMath>
                  </m:oMathPara>
                </a14:m>
                <a:endParaRPr lang="en-US" b="1" dirty="0"/>
              </a:p>
            </p:txBody>
          </p:sp>
        </mc:Choice>
        <mc:Fallback xmlns="">
          <p:sp>
            <p:nvSpPr>
              <p:cNvPr id="43" name="TextBox 42">
                <a:extLst>
                  <a:ext uri="{FF2B5EF4-FFF2-40B4-BE49-F238E27FC236}">
                    <a16:creationId xmlns:a16="http://schemas.microsoft.com/office/drawing/2014/main" id="{66A0B4B1-3AFC-42F5-93DC-13AC329FE4B3}"/>
                  </a:ext>
                </a:extLst>
              </p:cNvPr>
              <p:cNvSpPr txBox="1">
                <a:spLocks noRot="1" noChangeAspect="1" noMove="1" noResize="1" noEditPoints="1" noAdjustHandles="1" noChangeArrowheads="1" noChangeShapeType="1" noTextEdit="1"/>
              </p:cNvSpPr>
              <p:nvPr/>
            </p:nvSpPr>
            <p:spPr>
              <a:xfrm>
                <a:off x="3264387" y="3096018"/>
                <a:ext cx="354200" cy="276999"/>
              </a:xfrm>
              <a:prstGeom prst="rect">
                <a:avLst/>
              </a:prstGeom>
              <a:blipFill>
                <a:blip r:embed="rId9"/>
                <a:stretch>
                  <a:fillRect l="-20339" r="-6780"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a:extLst>
                  <a:ext uri="{FF2B5EF4-FFF2-40B4-BE49-F238E27FC236}">
                    <a16:creationId xmlns:a16="http://schemas.microsoft.com/office/drawing/2014/main" id="{1468627D-AA6A-4E8A-BF2A-3CA91BD8C807}"/>
                  </a:ext>
                </a:extLst>
              </p:cNvPr>
              <p:cNvSpPr txBox="1"/>
              <p:nvPr/>
            </p:nvSpPr>
            <p:spPr>
              <a:xfrm>
                <a:off x="446884" y="5838640"/>
                <a:ext cx="3700708"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sSub>
                        <m:sSubPr>
                          <m:ctrlPr>
                            <a:rPr lang="en-US" b="1" i="1" smtClean="0">
                              <a:solidFill>
                                <a:schemeClr val="tx1"/>
                              </a:solidFill>
                              <a:latin typeface="Cambria Math" panose="02040503050406030204" pitchFamily="18" charset="0"/>
                            </a:rPr>
                          </m:ctrlPr>
                        </m:sSubPr>
                        <m:e>
                          <m:r>
                            <a:rPr lang="en-US" b="1" i="1" smtClean="0">
                              <a:solidFill>
                                <a:schemeClr val="tx1"/>
                              </a:solidFill>
                              <a:latin typeface="Cambria Math" panose="02040503050406030204" pitchFamily="18" charset="0"/>
                              <a:ea typeface="Cambria Math" panose="02040503050406030204" pitchFamily="18" charset="0"/>
                            </a:rPr>
                            <m:t>𝝓</m:t>
                          </m:r>
                        </m:e>
                        <m:sub>
                          <m:r>
                            <a:rPr lang="en-US" b="1" i="1" smtClean="0">
                              <a:solidFill>
                                <a:schemeClr val="tx1"/>
                              </a:solidFill>
                              <a:latin typeface="Cambria Math" panose="02040503050406030204" pitchFamily="18" charset="0"/>
                            </a:rPr>
                            <m:t>𝑨</m:t>
                          </m:r>
                        </m:sub>
                      </m:sSub>
                      <m:r>
                        <a:rPr lang="en-US" b="1" i="1" smtClean="0">
                          <a:solidFill>
                            <a:schemeClr val="tx1"/>
                          </a:solidFill>
                          <a:latin typeface="Cambria Math" panose="02040503050406030204" pitchFamily="18" charset="0"/>
                        </a:rPr>
                        <m:t>=</m:t>
                      </m:r>
                      <m:sSub>
                        <m:sSubPr>
                          <m:ctrlPr>
                            <a:rPr lang="en-US" b="1" i="1">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ea typeface="Cambria Math" panose="02040503050406030204" pitchFamily="18" charset="0"/>
                            </a:rPr>
                            <m:t>𝝓</m:t>
                          </m:r>
                        </m:e>
                        <m:sub>
                          <m:r>
                            <a:rPr lang="en-US" b="1" i="1">
                              <a:solidFill>
                                <a:schemeClr val="tx1"/>
                              </a:solidFill>
                              <a:latin typeface="Cambria Math" panose="02040503050406030204" pitchFamily="18" charset="0"/>
                            </a:rPr>
                            <m:t>𝑬</m:t>
                          </m:r>
                          <m:r>
                            <a:rPr lang="en-US" b="1" i="1">
                              <a:solidFill>
                                <a:schemeClr val="tx1"/>
                              </a:solidFill>
                              <a:latin typeface="Cambria Math" panose="02040503050406030204" pitchFamily="18" charset="0"/>
                            </a:rPr>
                            <m:t>𝟐</m:t>
                          </m:r>
                        </m:sub>
                      </m:sSub>
                      <m:r>
                        <a:rPr lang="en-US" b="1" i="1" smtClean="0">
                          <a:solidFill>
                            <a:schemeClr val="tx1"/>
                          </a:solidFill>
                          <a:latin typeface="Cambria Math" panose="02040503050406030204" pitchFamily="18" charset="0"/>
                        </a:rPr>
                        <m:t>+</m:t>
                      </m:r>
                      <m:f>
                        <m:fPr>
                          <m:ctrlPr>
                            <a:rPr lang="en-US" b="1" i="1">
                              <a:solidFill>
                                <a:schemeClr val="tx1"/>
                              </a:solidFill>
                              <a:latin typeface="Cambria Math" panose="02040503050406030204" pitchFamily="18" charset="0"/>
                            </a:rPr>
                          </m:ctrlPr>
                        </m:fPr>
                        <m:num>
                          <m:r>
                            <a:rPr lang="en-US" b="1" i="1" smtClean="0">
                              <a:solidFill>
                                <a:schemeClr val="tx1"/>
                              </a:solidFill>
                              <a:latin typeface="Cambria Math" panose="02040503050406030204" pitchFamily="18" charset="0"/>
                            </a:rPr>
                            <m:t>𝑳</m:t>
                          </m:r>
                          <m:r>
                            <a:rPr lang="en-US" b="1" i="1" smtClean="0">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𝑨</m:t>
                          </m:r>
                        </m:num>
                        <m:den>
                          <m:sSup>
                            <m:sSupPr>
                              <m:ctrlPr>
                                <a:rPr lang="en-US" b="1" i="1">
                                  <a:solidFill>
                                    <a:schemeClr val="tx1"/>
                                  </a:solidFill>
                                  <a:latin typeface="Cambria Math" panose="02040503050406030204" pitchFamily="18" charset="0"/>
                                </a:rPr>
                              </m:ctrlPr>
                            </m:sSupPr>
                            <m:e>
                              <m:r>
                                <a:rPr lang="en-US" b="1" i="1" smtClean="0">
                                  <a:solidFill>
                                    <a:schemeClr val="tx1"/>
                                  </a:solidFill>
                                  <a:latin typeface="Cambria Math" panose="02040503050406030204" pitchFamily="18" charset="0"/>
                                </a:rPr>
                                <m:t>𝒃</m:t>
                              </m:r>
                            </m:e>
                            <m:sup>
                              <m:r>
                                <a:rPr lang="en-US" b="1" i="1">
                                  <a:solidFill>
                                    <a:schemeClr val="tx1"/>
                                  </a:solidFill>
                                  <a:latin typeface="Cambria Math" panose="02040503050406030204" pitchFamily="18" charset="0"/>
                                </a:rPr>
                                <m:t>′</m:t>
                              </m:r>
                            </m:sup>
                          </m:sSup>
                        </m:den>
                      </m:f>
                      <m:d>
                        <m:dPr>
                          <m:ctrlPr>
                            <a:rPr lang="en-US" b="1" i="1" smtClean="0">
                              <a:solidFill>
                                <a:schemeClr val="tx1"/>
                              </a:solidFill>
                              <a:latin typeface="Cambria Math" panose="02040503050406030204" pitchFamily="18" charset="0"/>
                            </a:rPr>
                          </m:ctrlPr>
                        </m:dPr>
                        <m:e>
                          <m:sSub>
                            <m:sSubPr>
                              <m:ctrlPr>
                                <a:rPr lang="en-US" b="1" i="1">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ea typeface="Cambria Math" panose="02040503050406030204" pitchFamily="18" charset="0"/>
                                </a:rPr>
                                <m:t>𝝓</m:t>
                              </m:r>
                            </m:e>
                            <m:sub>
                              <m:r>
                                <a:rPr lang="en-US" b="1" i="1">
                                  <a:solidFill>
                                    <a:schemeClr val="tx1"/>
                                  </a:solidFill>
                                  <a:latin typeface="Cambria Math" panose="02040503050406030204" pitchFamily="18" charset="0"/>
                                  <a:ea typeface="Cambria Math" panose="02040503050406030204" pitchFamily="18" charset="0"/>
                                </a:rPr>
                                <m:t>𝑪</m:t>
                              </m:r>
                              <m:r>
                                <a:rPr lang="en-US" b="1" i="1">
                                  <a:solidFill>
                                    <a:schemeClr val="tx1"/>
                                  </a:solidFill>
                                  <a:latin typeface="Cambria Math" panose="02040503050406030204" pitchFamily="18" charset="0"/>
                                  <a:ea typeface="Cambria Math" panose="02040503050406030204" pitchFamily="18" charset="0"/>
                                </a:rPr>
                                <m:t>𝟏</m:t>
                              </m:r>
                            </m:sub>
                          </m:sSub>
                          <m:r>
                            <a:rPr lang="en-US" b="1" i="1">
                              <a:solidFill>
                                <a:schemeClr val="tx1"/>
                              </a:solidFill>
                              <a:latin typeface="Cambria Math" panose="02040503050406030204" pitchFamily="18" charset="0"/>
                              <a:ea typeface="Cambria Math" panose="02040503050406030204" pitchFamily="18" charset="0"/>
                            </a:rPr>
                            <m:t>−</m:t>
                          </m:r>
                          <m:sSub>
                            <m:sSubPr>
                              <m:ctrlPr>
                                <a:rPr lang="en-US" b="1" i="1">
                                  <a:solidFill>
                                    <a:schemeClr val="tx1"/>
                                  </a:solidFill>
                                  <a:latin typeface="Cambria Math" panose="02040503050406030204" pitchFamily="18" charset="0"/>
                                </a:rPr>
                              </m:ctrlPr>
                            </m:sSubPr>
                            <m:e>
                              <m:r>
                                <a:rPr lang="en-US" b="1" i="1">
                                  <a:solidFill>
                                    <a:schemeClr val="tx1"/>
                                  </a:solidFill>
                                  <a:latin typeface="Cambria Math" panose="02040503050406030204" pitchFamily="18" charset="0"/>
                                  <a:ea typeface="Cambria Math" panose="02040503050406030204" pitchFamily="18" charset="0"/>
                                </a:rPr>
                                <m:t>𝝓</m:t>
                              </m:r>
                            </m:e>
                            <m:sub>
                              <m:r>
                                <a:rPr lang="en-US" b="1" i="1">
                                  <a:solidFill>
                                    <a:schemeClr val="tx1"/>
                                  </a:solidFill>
                                  <a:latin typeface="Cambria Math" panose="02040503050406030204" pitchFamily="18" charset="0"/>
                                </a:rPr>
                                <m:t>𝑬</m:t>
                              </m:r>
                              <m:r>
                                <a:rPr lang="en-US" b="1" i="1">
                                  <a:solidFill>
                                    <a:schemeClr val="tx1"/>
                                  </a:solidFill>
                                  <a:latin typeface="Cambria Math" panose="02040503050406030204" pitchFamily="18" charset="0"/>
                                </a:rPr>
                                <m:t>𝟐</m:t>
                              </m:r>
                            </m:sub>
                          </m:sSub>
                        </m:e>
                      </m:d>
                    </m:oMath>
                  </m:oMathPara>
                </a14:m>
                <a:endParaRPr lang="en-US" b="1" i="1" dirty="0">
                  <a:solidFill>
                    <a:schemeClr val="tx1"/>
                  </a:solidFill>
                </a:endParaRPr>
              </a:p>
            </p:txBody>
          </p:sp>
        </mc:Choice>
        <mc:Fallback xmlns="">
          <p:sp>
            <p:nvSpPr>
              <p:cNvPr id="44" name="TextBox 43">
                <a:extLst>
                  <a:ext uri="{FF2B5EF4-FFF2-40B4-BE49-F238E27FC236}">
                    <a16:creationId xmlns:a16="http://schemas.microsoft.com/office/drawing/2014/main" id="{1468627D-AA6A-4E8A-BF2A-3CA91BD8C807}"/>
                  </a:ext>
                </a:extLst>
              </p:cNvPr>
              <p:cNvSpPr txBox="1">
                <a:spLocks noRot="1" noChangeAspect="1" noMove="1" noResize="1" noEditPoints="1" noAdjustHandles="1" noChangeArrowheads="1" noChangeShapeType="1" noTextEdit="1"/>
              </p:cNvSpPr>
              <p:nvPr/>
            </p:nvSpPr>
            <p:spPr>
              <a:xfrm>
                <a:off x="446884" y="5838640"/>
                <a:ext cx="3700708" cy="914400"/>
              </a:xfrm>
              <a:prstGeom prst="rect">
                <a:avLst/>
              </a:prstGeom>
              <a:blipFill>
                <a:blip r:embed="rId10"/>
                <a:stretch>
                  <a:fillRect/>
                </a:stretch>
              </a:blipFill>
              <a:ln>
                <a:solidFill>
                  <a:schemeClr val="tx1"/>
                </a:solidFill>
              </a:ln>
            </p:spPr>
            <p:txBody>
              <a:bodyPr/>
              <a:lstStyle/>
              <a:p>
                <a:r>
                  <a:rPr lang="en-US">
                    <a:noFill/>
                  </a:rPr>
                  <a:t> </a:t>
                </a:r>
              </a:p>
            </p:txBody>
          </p:sp>
        </mc:Fallback>
      </mc:AlternateContent>
      <p:sp>
        <p:nvSpPr>
          <p:cNvPr id="40" name="TextBox 39">
            <a:extLst>
              <a:ext uri="{FF2B5EF4-FFF2-40B4-BE49-F238E27FC236}">
                <a16:creationId xmlns:a16="http://schemas.microsoft.com/office/drawing/2014/main" id="{B725389C-7C69-4BFA-82D1-F4BB80B9C6E2}"/>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45" name="Straight Connector 44">
            <a:extLst>
              <a:ext uri="{FF2B5EF4-FFF2-40B4-BE49-F238E27FC236}">
                <a16:creationId xmlns:a16="http://schemas.microsoft.com/office/drawing/2014/main" id="{BB86F135-7103-4E0E-90E4-5B4105098FC7}"/>
              </a:ext>
            </a:extLst>
          </p:cNvPr>
          <p:cNvCxnSpPr>
            <a:cxnSpLocks/>
          </p:cNvCxnSpPr>
          <p:nvPr/>
        </p:nvCxnSpPr>
        <p:spPr>
          <a:xfrm rot="5400000" flipH="1">
            <a:off x="667411" y="5152005"/>
            <a:ext cx="914400" cy="0"/>
          </a:xfrm>
          <a:prstGeom prst="line">
            <a:avLst/>
          </a:prstGeom>
          <a:noFill/>
          <a:ln w="19050">
            <a:solidFill>
              <a:schemeClr val="tx1"/>
            </a:solidFill>
            <a:prstDash val="sysDot"/>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46" name="Straight Connector 45">
            <a:extLst>
              <a:ext uri="{FF2B5EF4-FFF2-40B4-BE49-F238E27FC236}">
                <a16:creationId xmlns:a16="http://schemas.microsoft.com/office/drawing/2014/main" id="{65278CB3-9EA8-4D89-8966-7F271169A77C}"/>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F8AED746-EF41-44AA-9915-65C5A9F880D0}"/>
                  </a:ext>
                </a:extLst>
              </p:cNvPr>
              <p:cNvSpPr txBox="1"/>
              <p:nvPr/>
            </p:nvSpPr>
            <p:spPr>
              <a:xfrm>
                <a:off x="4996409" y="5838640"/>
                <a:ext cx="3776234" cy="91440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𝑩</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rPr>
                            <m:t>𝑬</m:t>
                          </m:r>
                          <m:r>
                            <a:rPr lang="en-US" b="1" i="1">
                              <a:latin typeface="Cambria Math" panose="02040503050406030204" pitchFamily="18" charset="0"/>
                            </a:rPr>
                            <m:t>𝟑</m:t>
                          </m:r>
                        </m:sub>
                      </m:sSub>
                      <m:r>
                        <a:rPr lang="en-US" b="1" i="1" smtClean="0">
                          <a:latin typeface="Cambria Math" panose="02040503050406030204" pitchFamily="18" charset="0"/>
                        </a:rPr>
                        <m:t>+</m:t>
                      </m:r>
                      <m:f>
                        <m:fPr>
                          <m:ctrlPr>
                            <a:rPr lang="en-US" b="1" i="1">
                              <a:latin typeface="Cambria Math" panose="02040503050406030204" pitchFamily="18" charset="0"/>
                            </a:rPr>
                          </m:ctrlPr>
                        </m:fPr>
                        <m:num>
                          <m:r>
                            <a:rPr lang="en-US" b="1" i="1" smtClean="0">
                              <a:latin typeface="Cambria Math" panose="02040503050406030204" pitchFamily="18" charset="0"/>
                            </a:rPr>
                            <m:t>𝑳</m:t>
                          </m:r>
                          <m:r>
                            <a:rPr lang="en-US" b="1" i="1" smtClean="0">
                              <a:latin typeface="Cambria Math" panose="02040503050406030204" pitchFamily="18" charset="0"/>
                            </a:rPr>
                            <m:t> </m:t>
                          </m:r>
                          <m:r>
                            <a:rPr lang="en-US" b="1" i="1" smtClean="0">
                              <a:latin typeface="Cambria Math" panose="02040503050406030204" pitchFamily="18" charset="0"/>
                            </a:rPr>
                            <m:t>𝑩</m:t>
                          </m:r>
                        </m:num>
                        <m:den>
                          <m:sSup>
                            <m:sSupPr>
                              <m:ctrlPr>
                                <a:rPr lang="en-US" b="1" i="1">
                                  <a:latin typeface="Cambria Math" panose="02040503050406030204" pitchFamily="18" charset="0"/>
                                </a:rPr>
                              </m:ctrlPr>
                            </m:sSupPr>
                            <m:e>
                              <m:r>
                                <a:rPr lang="en-US" b="1" i="1">
                                  <a:latin typeface="Cambria Math" panose="02040503050406030204" pitchFamily="18" charset="0"/>
                                </a:rPr>
                                <m:t>𝒃</m:t>
                              </m:r>
                            </m:e>
                            <m:sup>
                              <m:r>
                                <a:rPr lang="en-US" b="1" i="1">
                                  <a:latin typeface="Cambria Math" panose="02040503050406030204" pitchFamily="18" charset="0"/>
                                </a:rPr>
                                <m:t>′</m:t>
                              </m:r>
                            </m:sup>
                          </m:sSup>
                        </m:den>
                      </m:f>
                      <m:d>
                        <m:dPr>
                          <m:ctrlPr>
                            <a:rPr lang="en-US" b="1" i="1" smtClean="0">
                              <a:latin typeface="Cambria Math" panose="02040503050406030204" pitchFamily="18" charset="0"/>
                            </a:rPr>
                          </m:ctrlPr>
                        </m:dPr>
                        <m:e>
                          <m:sSub>
                            <m:sSubPr>
                              <m:ctrlPr>
                                <a:rPr lang="en-US" b="1" i="1">
                                  <a:latin typeface="Cambria Math" panose="02040503050406030204" pitchFamily="18" charset="0"/>
                                </a:rPr>
                              </m:ctrlPr>
                            </m:sSubPr>
                            <m:e>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ea typeface="Cambria Math" panose="02040503050406030204" pitchFamily="18" charset="0"/>
                                    </a:rPr>
                                    <m:t>𝑪</m:t>
                                  </m:r>
                                  <m:r>
                                    <a:rPr lang="en-US" b="1" i="1">
                                      <a:latin typeface="Cambria Math" panose="02040503050406030204" pitchFamily="18" charset="0"/>
                                      <a:ea typeface="Cambria Math" panose="02040503050406030204" pitchFamily="18" charset="0"/>
                                    </a:rPr>
                                    <m:t>𝟐</m:t>
                                  </m:r>
                                </m:sub>
                              </m:sSub>
                              <m:r>
                                <a:rPr lang="en-US" b="1" i="1" smtClean="0">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𝑬</m:t>
                              </m:r>
                              <m:r>
                                <a:rPr lang="en-US" b="1" i="1" smtClean="0">
                                  <a:latin typeface="Cambria Math" panose="02040503050406030204" pitchFamily="18" charset="0"/>
                                </a:rPr>
                                <m:t>𝟑</m:t>
                              </m:r>
                            </m:sub>
                          </m:sSub>
                        </m:e>
                      </m:d>
                    </m:oMath>
                  </m:oMathPara>
                </a14:m>
                <a:endParaRPr lang="en-US" b="1" i="1" dirty="0"/>
              </a:p>
            </p:txBody>
          </p:sp>
        </mc:Choice>
        <mc:Fallback xmlns="">
          <p:sp>
            <p:nvSpPr>
              <p:cNvPr id="41" name="TextBox 40">
                <a:extLst>
                  <a:ext uri="{FF2B5EF4-FFF2-40B4-BE49-F238E27FC236}">
                    <a16:creationId xmlns:a16="http://schemas.microsoft.com/office/drawing/2014/main" id="{F8AED746-EF41-44AA-9915-65C5A9F880D0}"/>
                  </a:ext>
                </a:extLst>
              </p:cNvPr>
              <p:cNvSpPr txBox="1">
                <a:spLocks noRot="1" noChangeAspect="1" noMove="1" noResize="1" noEditPoints="1" noAdjustHandles="1" noChangeArrowheads="1" noChangeShapeType="1" noTextEdit="1"/>
              </p:cNvSpPr>
              <p:nvPr/>
            </p:nvSpPr>
            <p:spPr>
              <a:xfrm>
                <a:off x="4996409" y="5838640"/>
                <a:ext cx="3776234" cy="914400"/>
              </a:xfrm>
              <a:prstGeom prst="rect">
                <a:avLst/>
              </a:prstGeom>
              <a:blipFill>
                <a:blip r:embed="rId11"/>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7" name="TextBox 56">
                <a:extLst>
                  <a:ext uri="{FF2B5EF4-FFF2-40B4-BE49-F238E27FC236}">
                    <a16:creationId xmlns:a16="http://schemas.microsoft.com/office/drawing/2014/main" id="{4CF08A23-250C-4963-9C7B-CF6836F30247}"/>
                  </a:ext>
                </a:extLst>
              </p:cNvPr>
              <p:cNvSpPr txBox="1"/>
              <p:nvPr/>
            </p:nvSpPr>
            <p:spPr>
              <a:xfrm>
                <a:off x="4635972" y="4286373"/>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𝐂</m:t>
                          </m:r>
                          <m:r>
                            <a:rPr lang="en-US" b="1" i="1" smtClean="0">
                              <a:solidFill>
                                <a:srgbClr val="FF0000"/>
                              </a:solidFill>
                              <a:latin typeface="Cambria Math" panose="02040503050406030204" pitchFamily="18" charset="0"/>
                              <a:ea typeface="Cambria Math" panose="02040503050406030204" pitchFamily="18" charset="0"/>
                            </a:rPr>
                            <m:t>𝟐</m:t>
                          </m:r>
                        </m:sub>
                      </m:sSub>
                    </m:oMath>
                  </m:oMathPara>
                </a14:m>
                <a:endParaRPr lang="en-US" b="1" dirty="0">
                  <a:solidFill>
                    <a:srgbClr val="FF0000"/>
                  </a:solidFill>
                </a:endParaRPr>
              </a:p>
            </p:txBody>
          </p:sp>
        </mc:Choice>
        <mc:Fallback xmlns="">
          <p:sp>
            <p:nvSpPr>
              <p:cNvPr id="57" name="TextBox 56">
                <a:extLst>
                  <a:ext uri="{FF2B5EF4-FFF2-40B4-BE49-F238E27FC236}">
                    <a16:creationId xmlns:a16="http://schemas.microsoft.com/office/drawing/2014/main" id="{4CF08A23-250C-4963-9C7B-CF6836F30247}"/>
                  </a:ext>
                </a:extLst>
              </p:cNvPr>
              <p:cNvSpPr txBox="1">
                <a:spLocks noRot="1" noChangeAspect="1" noMove="1" noResize="1" noEditPoints="1" noAdjustHandles="1" noChangeArrowheads="1" noChangeShapeType="1" noTextEdit="1"/>
              </p:cNvSpPr>
              <p:nvPr/>
            </p:nvSpPr>
            <p:spPr>
              <a:xfrm>
                <a:off x="4635972" y="4286373"/>
                <a:ext cx="442365" cy="276999"/>
              </a:xfrm>
              <a:prstGeom prst="rect">
                <a:avLst/>
              </a:prstGeom>
              <a:blipFill>
                <a:blip r:embed="rId12"/>
                <a:stretch>
                  <a:fillRect l="-16438" r="-547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8C72A34F-226F-488B-92C4-B77356E61955}"/>
                  </a:ext>
                </a:extLst>
              </p:cNvPr>
              <p:cNvSpPr txBox="1"/>
              <p:nvPr/>
            </p:nvSpPr>
            <p:spPr>
              <a:xfrm>
                <a:off x="7794834" y="3992575"/>
                <a:ext cx="442365"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solidFill>
                                <a:srgbClr val="FF0000"/>
                              </a:solidFill>
                              <a:latin typeface="Cambria Math" panose="02040503050406030204" pitchFamily="18" charset="0"/>
                            </a:rPr>
                          </m:ctrlPr>
                        </m:sSubPr>
                        <m:e>
                          <m:r>
                            <a:rPr lang="en-US" b="1" i="0">
                              <a:solidFill>
                                <a:srgbClr val="FF0000"/>
                              </a:solidFill>
                              <a:latin typeface="Cambria Math" panose="02040503050406030204" pitchFamily="18" charset="0"/>
                              <a:ea typeface="Cambria Math" panose="02040503050406030204" pitchFamily="18" charset="0"/>
                            </a:rPr>
                            <m:t>𝛟</m:t>
                          </m:r>
                        </m:e>
                        <m:sub>
                          <m:r>
                            <a:rPr lang="en-US" b="1" i="0" smtClean="0">
                              <a:solidFill>
                                <a:srgbClr val="FF0000"/>
                              </a:solidFill>
                              <a:latin typeface="Cambria Math" panose="02040503050406030204" pitchFamily="18" charset="0"/>
                              <a:ea typeface="Cambria Math" panose="02040503050406030204" pitchFamily="18" charset="0"/>
                            </a:rPr>
                            <m:t>𝐄𝟑</m:t>
                          </m:r>
                        </m:sub>
                      </m:sSub>
                    </m:oMath>
                  </m:oMathPara>
                </a14:m>
                <a:endParaRPr lang="en-US" b="1" dirty="0">
                  <a:solidFill>
                    <a:srgbClr val="FF0000"/>
                  </a:solidFill>
                </a:endParaRPr>
              </a:p>
            </p:txBody>
          </p:sp>
        </mc:Choice>
        <mc:Fallback xmlns="">
          <p:sp>
            <p:nvSpPr>
              <p:cNvPr id="59" name="TextBox 58">
                <a:extLst>
                  <a:ext uri="{FF2B5EF4-FFF2-40B4-BE49-F238E27FC236}">
                    <a16:creationId xmlns:a16="http://schemas.microsoft.com/office/drawing/2014/main" id="{8C72A34F-226F-488B-92C4-B77356E61955}"/>
                  </a:ext>
                </a:extLst>
              </p:cNvPr>
              <p:cNvSpPr txBox="1">
                <a:spLocks noRot="1" noChangeAspect="1" noMove="1" noResize="1" noEditPoints="1" noAdjustHandles="1" noChangeArrowheads="1" noChangeShapeType="1" noTextEdit="1"/>
              </p:cNvSpPr>
              <p:nvPr/>
            </p:nvSpPr>
            <p:spPr>
              <a:xfrm>
                <a:off x="7794834" y="3992575"/>
                <a:ext cx="442365" cy="276999"/>
              </a:xfrm>
              <a:prstGeom prst="rect">
                <a:avLst/>
              </a:prstGeom>
              <a:blipFill>
                <a:blip r:embed="rId13"/>
                <a:stretch>
                  <a:fillRect l="-18056" r="-6944" b="-33333"/>
                </a:stretch>
              </a:blipFill>
            </p:spPr>
            <p:txBody>
              <a:bodyPr/>
              <a:lstStyle/>
              <a:p>
                <a:r>
                  <a:rPr lang="en-US">
                    <a:noFill/>
                  </a:rPr>
                  <a:t> </a:t>
                </a:r>
              </a:p>
            </p:txBody>
          </p:sp>
        </mc:Fallback>
      </mc:AlternateContent>
      <p:cxnSp>
        <p:nvCxnSpPr>
          <p:cNvPr id="76" name="Straight Connector 75">
            <a:extLst>
              <a:ext uri="{FF2B5EF4-FFF2-40B4-BE49-F238E27FC236}">
                <a16:creationId xmlns:a16="http://schemas.microsoft.com/office/drawing/2014/main" id="{323530CE-6177-4E6A-8607-B3ED86D6BD62}"/>
              </a:ext>
            </a:extLst>
          </p:cNvPr>
          <p:cNvCxnSpPr>
            <a:cxnSpLocks/>
          </p:cNvCxnSpPr>
          <p:nvPr/>
        </p:nvCxnSpPr>
        <p:spPr>
          <a:xfrm flipH="1">
            <a:off x="4572000" y="5451097"/>
            <a:ext cx="3720292"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77" name="Rectangle 76">
                <a:extLst>
                  <a:ext uri="{FF2B5EF4-FFF2-40B4-BE49-F238E27FC236}">
                    <a16:creationId xmlns:a16="http://schemas.microsoft.com/office/drawing/2014/main" id="{C802A35D-25CC-4D93-B9B4-280D719E51A6}"/>
                  </a:ext>
                </a:extLst>
              </p:cNvPr>
              <p:cNvSpPr/>
              <p:nvPr/>
            </p:nvSpPr>
            <p:spPr>
              <a:xfrm>
                <a:off x="6239070" y="5266431"/>
                <a:ext cx="45070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sSup>
                        <m:sSupPr>
                          <m:ctrlPr>
                            <a:rPr lang="en-US" b="1" i="1">
                              <a:latin typeface="Cambria Math" panose="02040503050406030204" pitchFamily="18" charset="0"/>
                            </a:rPr>
                          </m:ctrlPr>
                        </m:sSupPr>
                        <m:e>
                          <m:r>
                            <a:rPr lang="en-US" b="1">
                              <a:latin typeface="Cambria Math" panose="02040503050406030204" pitchFamily="18" charset="0"/>
                            </a:rPr>
                            <m:t>𝐛</m:t>
                          </m:r>
                        </m:e>
                        <m:sup>
                          <m:r>
                            <a:rPr lang="en-US" b="1">
                              <a:latin typeface="Cambria Math" panose="02040503050406030204" pitchFamily="18" charset="0"/>
                            </a:rPr>
                            <m:t>′</m:t>
                          </m:r>
                        </m:sup>
                      </m:sSup>
                    </m:oMath>
                  </m:oMathPara>
                </a14:m>
                <a:endParaRPr lang="en-US" b="1" dirty="0">
                  <a:solidFill>
                    <a:srgbClr val="000000"/>
                  </a:solidFill>
                  <a:latin typeface="Times New Roman" panose="02020603050405020304" pitchFamily="18" charset="0"/>
                  <a:cs typeface="Times New Roman" panose="02020603050405020304" pitchFamily="18" charset="0"/>
                </a:endParaRPr>
              </a:p>
            </p:txBody>
          </p:sp>
        </mc:Choice>
        <mc:Fallback xmlns="">
          <p:sp>
            <p:nvSpPr>
              <p:cNvPr id="77" name="Rectangle 76">
                <a:extLst>
                  <a:ext uri="{FF2B5EF4-FFF2-40B4-BE49-F238E27FC236}">
                    <a16:creationId xmlns:a16="http://schemas.microsoft.com/office/drawing/2014/main" id="{C802A35D-25CC-4D93-B9B4-280D719E51A6}"/>
                  </a:ext>
                </a:extLst>
              </p:cNvPr>
              <p:cNvSpPr>
                <a:spLocks noRot="1" noChangeAspect="1" noMove="1" noResize="1" noEditPoints="1" noAdjustHandles="1" noChangeArrowheads="1" noChangeShapeType="1" noTextEdit="1"/>
              </p:cNvSpPr>
              <p:nvPr/>
            </p:nvSpPr>
            <p:spPr>
              <a:xfrm>
                <a:off x="6239070" y="5266431"/>
                <a:ext cx="450701" cy="369332"/>
              </a:xfrm>
              <a:prstGeom prst="rect">
                <a:avLst/>
              </a:prstGeom>
              <a:blipFill>
                <a:blip r:embed="rId14"/>
                <a:stretch>
                  <a:fillRect/>
                </a:stretch>
              </a:blipFill>
            </p:spPr>
            <p:txBody>
              <a:bodyPr/>
              <a:lstStyle/>
              <a:p>
                <a:r>
                  <a:rPr lang="en-US">
                    <a:noFill/>
                  </a:rPr>
                  <a:t> </a:t>
                </a:r>
              </a:p>
            </p:txBody>
          </p:sp>
        </mc:Fallback>
      </mc:AlternateContent>
      <p:cxnSp>
        <p:nvCxnSpPr>
          <p:cNvPr id="78" name="Straight Connector 77">
            <a:extLst>
              <a:ext uri="{FF2B5EF4-FFF2-40B4-BE49-F238E27FC236}">
                <a16:creationId xmlns:a16="http://schemas.microsoft.com/office/drawing/2014/main" id="{06B92DD6-519F-4BA0-93AF-E92FAFF06C66}"/>
              </a:ext>
            </a:extLst>
          </p:cNvPr>
          <p:cNvCxnSpPr>
            <a:cxnSpLocks/>
          </p:cNvCxnSpPr>
          <p:nvPr/>
        </p:nvCxnSpPr>
        <p:spPr>
          <a:xfrm>
            <a:off x="6376936" y="4933779"/>
            <a:ext cx="1915356" cy="0"/>
          </a:xfrm>
          <a:prstGeom prst="line">
            <a:avLst/>
          </a:prstGeom>
          <a:noFill/>
          <a:ln w="19050">
            <a:solidFill>
              <a:schemeClr val="tx1"/>
            </a:solidFill>
            <a:headEnd type="arrow"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79" name="Rectangle 78">
                <a:extLst>
                  <a:ext uri="{FF2B5EF4-FFF2-40B4-BE49-F238E27FC236}">
                    <a16:creationId xmlns:a16="http://schemas.microsoft.com/office/drawing/2014/main" id="{5460AF17-3C80-4295-B855-BD7656FDCDA7}"/>
                  </a:ext>
                </a:extLst>
              </p:cNvPr>
              <p:cNvSpPr/>
              <p:nvPr/>
            </p:nvSpPr>
            <p:spPr>
              <a:xfrm>
                <a:off x="7051101" y="4703754"/>
                <a:ext cx="593431"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𝑳</m:t>
                      </m:r>
                      <m:r>
                        <a:rPr lang="en-US" b="1" i="1" smtClean="0">
                          <a:solidFill>
                            <a:schemeClr val="tx1"/>
                          </a:solidFill>
                          <a:latin typeface="Cambria Math" panose="02040503050406030204" pitchFamily="18" charset="0"/>
                        </a:rPr>
                        <m:t> </m:t>
                      </m:r>
                      <m:r>
                        <a:rPr lang="en-US" b="1" i="1" smtClean="0">
                          <a:solidFill>
                            <a:schemeClr val="tx1"/>
                          </a:solidFill>
                          <a:latin typeface="Cambria Math" panose="02040503050406030204" pitchFamily="18" charset="0"/>
                        </a:rPr>
                        <m:t>𝑩</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79" name="Rectangle 78">
                <a:extLst>
                  <a:ext uri="{FF2B5EF4-FFF2-40B4-BE49-F238E27FC236}">
                    <a16:creationId xmlns:a16="http://schemas.microsoft.com/office/drawing/2014/main" id="{5460AF17-3C80-4295-B855-BD7656FDCDA7}"/>
                  </a:ext>
                </a:extLst>
              </p:cNvPr>
              <p:cNvSpPr>
                <a:spLocks noRot="1" noChangeAspect="1" noMove="1" noResize="1" noEditPoints="1" noAdjustHandles="1" noChangeArrowheads="1" noChangeShapeType="1" noTextEdit="1"/>
              </p:cNvSpPr>
              <p:nvPr/>
            </p:nvSpPr>
            <p:spPr>
              <a:xfrm>
                <a:off x="7051101" y="4703754"/>
                <a:ext cx="593431" cy="369332"/>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Rectangle 79">
                <a:extLst>
                  <a:ext uri="{FF2B5EF4-FFF2-40B4-BE49-F238E27FC236}">
                    <a16:creationId xmlns:a16="http://schemas.microsoft.com/office/drawing/2014/main" id="{4F7C9200-07E6-403D-B5F9-CD0796C81766}"/>
                  </a:ext>
                </a:extLst>
              </p:cNvPr>
              <p:cNvSpPr/>
              <p:nvPr/>
            </p:nvSpPr>
            <p:spPr>
              <a:xfrm>
                <a:off x="6163090" y="3811767"/>
                <a:ext cx="409086" cy="369332"/>
              </a:xfrm>
              <a:prstGeom prst="rect">
                <a:avLst/>
              </a:prstGeom>
              <a:solidFill>
                <a:schemeClr val="bg1"/>
              </a:solidFill>
            </p:spPr>
            <p:txBody>
              <a:bodyPr wrap="none">
                <a:spAutoFit/>
              </a:bodyPr>
              <a:lstStyle/>
              <a:p>
                <a:pPr algn="l" rtl="0"/>
                <a14:m>
                  <m:oMathPara xmlns:m="http://schemas.openxmlformats.org/officeDocument/2006/math">
                    <m:oMathParaPr>
                      <m:jc m:val="centerGroup"/>
                    </m:oMathParaPr>
                    <m:oMath xmlns:m="http://schemas.openxmlformats.org/officeDocument/2006/math">
                      <m:r>
                        <a:rPr lang="en-US" b="1" i="1" smtClean="0">
                          <a:solidFill>
                            <a:schemeClr val="tx1"/>
                          </a:solidFill>
                          <a:latin typeface="Cambria Math" panose="02040503050406030204" pitchFamily="18" charset="0"/>
                        </a:rPr>
                        <m:t>𝑩</m:t>
                      </m:r>
                    </m:oMath>
                  </m:oMathPara>
                </a14:m>
                <a:endParaRPr lang="en-US" b="1"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80" name="Rectangle 79">
                <a:extLst>
                  <a:ext uri="{FF2B5EF4-FFF2-40B4-BE49-F238E27FC236}">
                    <a16:creationId xmlns:a16="http://schemas.microsoft.com/office/drawing/2014/main" id="{4F7C9200-07E6-403D-B5F9-CD0796C81766}"/>
                  </a:ext>
                </a:extLst>
              </p:cNvPr>
              <p:cNvSpPr>
                <a:spLocks noRot="1" noChangeAspect="1" noMove="1" noResize="1" noEditPoints="1" noAdjustHandles="1" noChangeArrowheads="1" noChangeShapeType="1" noTextEdit="1"/>
              </p:cNvSpPr>
              <p:nvPr/>
            </p:nvSpPr>
            <p:spPr>
              <a:xfrm>
                <a:off x="6163090" y="3811767"/>
                <a:ext cx="409086" cy="369332"/>
              </a:xfrm>
              <a:prstGeom prst="rect">
                <a:avLst/>
              </a:prstGeom>
              <a:blipFill>
                <a:blip r:embed="rId16"/>
                <a:stretch>
                  <a:fillRect/>
                </a:stretch>
              </a:blipFill>
            </p:spPr>
            <p:txBody>
              <a:bodyPr/>
              <a:lstStyle/>
              <a:p>
                <a:r>
                  <a:rPr lang="en-US">
                    <a:noFill/>
                  </a:rPr>
                  <a:t> </a:t>
                </a:r>
              </a:p>
            </p:txBody>
          </p:sp>
        </mc:Fallback>
      </mc:AlternateContent>
      <p:cxnSp>
        <p:nvCxnSpPr>
          <p:cNvPr id="81" name="Straight Connector 80">
            <a:extLst>
              <a:ext uri="{FF2B5EF4-FFF2-40B4-BE49-F238E27FC236}">
                <a16:creationId xmlns:a16="http://schemas.microsoft.com/office/drawing/2014/main" id="{536137B7-B7A1-4E84-9120-C4001E36BC09}"/>
              </a:ext>
            </a:extLst>
          </p:cNvPr>
          <p:cNvCxnSpPr>
            <a:cxnSpLocks/>
          </p:cNvCxnSpPr>
          <p:nvPr/>
        </p:nvCxnSpPr>
        <p:spPr>
          <a:xfrm>
            <a:off x="6386266" y="4269574"/>
            <a:ext cx="0" cy="822960"/>
          </a:xfrm>
          <a:prstGeom prst="line">
            <a:avLst/>
          </a:prstGeom>
          <a:noFill/>
          <a:ln w="19050">
            <a:solidFill>
              <a:schemeClr val="tx1"/>
            </a:solidFill>
            <a:prstDash val="sysDot"/>
            <a:headEnd type="oval"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mc:AlternateContent xmlns:mc="http://schemas.openxmlformats.org/markup-compatibility/2006" xmlns:a14="http://schemas.microsoft.com/office/drawing/2010/main">
        <mc:Choice Requires="a14">
          <p:sp>
            <p:nvSpPr>
              <p:cNvPr id="82" name="TextBox 81">
                <a:extLst>
                  <a:ext uri="{FF2B5EF4-FFF2-40B4-BE49-F238E27FC236}">
                    <a16:creationId xmlns:a16="http://schemas.microsoft.com/office/drawing/2014/main" id="{3164489A-6969-43AB-AC2F-A86D882AD0CA}"/>
                  </a:ext>
                </a:extLst>
              </p:cNvPr>
              <p:cNvSpPr txBox="1"/>
              <p:nvPr/>
            </p:nvSpPr>
            <p:spPr>
              <a:xfrm>
                <a:off x="6227475" y="4332805"/>
                <a:ext cx="363818" cy="276999"/>
              </a:xfrm>
              <a:prstGeom prst="rect">
                <a:avLst/>
              </a:prstGeom>
              <a:solidFill>
                <a:schemeClr val="bg1"/>
              </a:solid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𝛟</m:t>
                          </m:r>
                        </m:e>
                        <m:sub>
                          <m:r>
                            <a:rPr lang="en-US" b="1" i="1" smtClean="0">
                              <a:latin typeface="Cambria Math" panose="02040503050406030204" pitchFamily="18" charset="0"/>
                              <a:ea typeface="Cambria Math" panose="02040503050406030204" pitchFamily="18" charset="0"/>
                            </a:rPr>
                            <m:t>𝑩</m:t>
                          </m:r>
                        </m:sub>
                      </m:sSub>
                    </m:oMath>
                  </m:oMathPara>
                </a14:m>
                <a:endParaRPr lang="en-US" b="1" dirty="0"/>
              </a:p>
            </p:txBody>
          </p:sp>
        </mc:Choice>
        <mc:Fallback xmlns="">
          <p:sp>
            <p:nvSpPr>
              <p:cNvPr id="82" name="TextBox 81">
                <a:extLst>
                  <a:ext uri="{FF2B5EF4-FFF2-40B4-BE49-F238E27FC236}">
                    <a16:creationId xmlns:a16="http://schemas.microsoft.com/office/drawing/2014/main" id="{3164489A-6969-43AB-AC2F-A86D882AD0CA}"/>
                  </a:ext>
                </a:extLst>
              </p:cNvPr>
              <p:cNvSpPr txBox="1">
                <a:spLocks noRot="1" noChangeAspect="1" noMove="1" noResize="1" noEditPoints="1" noAdjustHandles="1" noChangeArrowheads="1" noChangeShapeType="1" noTextEdit="1"/>
              </p:cNvSpPr>
              <p:nvPr/>
            </p:nvSpPr>
            <p:spPr>
              <a:xfrm>
                <a:off x="6227475" y="4332805"/>
                <a:ext cx="363818" cy="276999"/>
              </a:xfrm>
              <a:prstGeom prst="rect">
                <a:avLst/>
              </a:prstGeom>
              <a:blipFill>
                <a:blip r:embed="rId17"/>
                <a:stretch>
                  <a:fillRect l="-22034" r="-8475" b="-33333"/>
                </a:stretch>
              </a:blipFill>
            </p:spPr>
            <p:txBody>
              <a:bodyPr/>
              <a:lstStyle/>
              <a:p>
                <a:r>
                  <a:rPr lang="en-US">
                    <a:noFill/>
                  </a:rPr>
                  <a:t> </a:t>
                </a:r>
              </a:p>
            </p:txBody>
          </p:sp>
        </mc:Fallback>
      </mc:AlternateContent>
    </p:spTree>
    <p:extLst>
      <p:ext uri="{BB962C8B-B14F-4D97-AF65-F5344CB8AC3E}">
        <p14:creationId xmlns:p14="http://schemas.microsoft.com/office/powerpoint/2010/main" val="3852485714"/>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B324A0B-1A5C-4AC8-AA15-0B0B0E6E940A}"/>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10" name="Straight Connector 9">
            <a:extLst>
              <a:ext uri="{FF2B5EF4-FFF2-40B4-BE49-F238E27FC236}">
                <a16:creationId xmlns:a16="http://schemas.microsoft.com/office/drawing/2014/main" id="{66F353AE-D9AF-4216-9F34-B1D357D36ADE}"/>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3D8B2E02-0869-4053-A05C-8B2990CE8E57}"/>
              </a:ext>
            </a:extLst>
          </p:cNvPr>
          <p:cNvSpPr/>
          <p:nvPr/>
        </p:nvSpPr>
        <p:spPr>
          <a:xfrm>
            <a:off x="168342" y="3743575"/>
            <a:ext cx="5031762"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l" rtl="0"/>
            <a:r>
              <a:rPr lang="en-US" sz="3200" dirty="0">
                <a:solidFill>
                  <a:schemeClr val="lt1"/>
                </a:solidFill>
              </a:rPr>
              <a:t>Types of Hydraulic Structures</a:t>
            </a:r>
          </a:p>
        </p:txBody>
      </p:sp>
      <p:sp>
        <p:nvSpPr>
          <p:cNvPr id="7" name="Rectangle 6">
            <a:extLst>
              <a:ext uri="{FF2B5EF4-FFF2-40B4-BE49-F238E27FC236}">
                <a16:creationId xmlns:a16="http://schemas.microsoft.com/office/drawing/2014/main" id="{69D06E42-F332-4053-9D31-E111B9B6A2F3}"/>
              </a:ext>
            </a:extLst>
          </p:cNvPr>
          <p:cNvSpPr/>
          <p:nvPr/>
        </p:nvSpPr>
        <p:spPr>
          <a:xfrm>
            <a:off x="168342" y="4289680"/>
            <a:ext cx="8697794" cy="2570704"/>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According to the purpose of its function </a:t>
            </a:r>
          </a:p>
          <a:p>
            <a:pPr algn="just" rtl="0">
              <a:lnSpc>
                <a:spcPct val="150000"/>
              </a:lnSpc>
            </a:pPr>
            <a:r>
              <a:rPr lang="en-US" sz="800" dirty="0">
                <a:solidFill>
                  <a:srgbClr val="000000"/>
                </a:solidFill>
                <a:latin typeface="Times New Roman" panose="02020603050405020304" pitchFamily="18" charset="0"/>
                <a:cs typeface="Times New Roman" panose="02020603050405020304" pitchFamily="18" charset="0"/>
              </a:rPr>
              <a:t> </a:t>
            </a:r>
          </a:p>
          <a:p>
            <a:pPr marL="457200" indent="-457200" algn="just" rtl="0">
              <a:lnSpc>
                <a:spcPct val="150000"/>
              </a:lnSpc>
              <a:buFont typeface="+mj-lt"/>
              <a:buAutoNum type="arabicPeriod"/>
            </a:pPr>
            <a:r>
              <a:rPr lang="en-US" sz="2200" b="1" u="sng" dirty="0">
                <a:solidFill>
                  <a:srgbClr val="000000"/>
                </a:solidFill>
                <a:latin typeface="Times New Roman" panose="02020603050405020304" pitchFamily="18" charset="0"/>
                <a:cs typeface="Times New Roman" panose="02020603050405020304" pitchFamily="18" charset="0"/>
              </a:rPr>
              <a:t>Storage Structures</a:t>
            </a:r>
            <a:r>
              <a:rPr lang="en-US" sz="2200" u="sng" dirty="0">
                <a:solidFill>
                  <a:srgbClr val="000000"/>
                </a:solidFill>
                <a:latin typeface="Times New Roman" panose="02020603050405020304" pitchFamily="18" charset="0"/>
                <a:cs typeface="Times New Roman" panose="02020603050405020304" pitchFamily="18" charset="0"/>
              </a:rPr>
              <a:t>:</a:t>
            </a:r>
            <a:r>
              <a:rPr lang="en-US" sz="2200" dirty="0">
                <a:solidFill>
                  <a:srgbClr val="000000"/>
                </a:solidFill>
                <a:latin typeface="Times New Roman" panose="02020603050405020304" pitchFamily="18" charset="0"/>
                <a:cs typeface="Times New Roman" panose="02020603050405020304" pitchFamily="18" charset="0"/>
              </a:rPr>
              <a:t> to store water such as Dams &amp; Tanks.</a:t>
            </a:r>
          </a:p>
          <a:p>
            <a:pPr marL="457200" indent="-457200" algn="just" rtl="0">
              <a:lnSpc>
                <a:spcPct val="150000"/>
              </a:lnSpc>
              <a:buFont typeface="+mj-lt"/>
              <a:buAutoNum type="arabicPeriod"/>
            </a:pPr>
            <a:endParaRPr lang="en-US" sz="1400" dirty="0">
              <a:solidFill>
                <a:srgbClr val="000000"/>
              </a:solidFill>
              <a:latin typeface="Times New Roman" panose="02020603050405020304" pitchFamily="18" charset="0"/>
              <a:cs typeface="Times New Roman" panose="02020603050405020304" pitchFamily="18" charset="0"/>
            </a:endParaRPr>
          </a:p>
          <a:p>
            <a:pPr marL="457200" indent="-457200" algn="just" rtl="0">
              <a:lnSpc>
                <a:spcPct val="150000"/>
              </a:lnSpc>
              <a:buFont typeface="+mj-lt"/>
              <a:buAutoNum type="arabicPeriod"/>
            </a:pPr>
            <a:r>
              <a:rPr lang="en-US" sz="2200" b="1" u="sng" dirty="0">
                <a:solidFill>
                  <a:srgbClr val="000000"/>
                </a:solidFill>
                <a:latin typeface="Times New Roman" panose="02020603050405020304" pitchFamily="18" charset="0"/>
                <a:cs typeface="Times New Roman" panose="02020603050405020304" pitchFamily="18" charset="0"/>
              </a:rPr>
              <a:t>Conveyance Structures:</a:t>
            </a:r>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to convey water from place to another such as pipelines, Siphons, Culverts, Tunnels, aqueducts and open channels. </a:t>
            </a:r>
          </a:p>
        </p:txBody>
      </p:sp>
      <p:sp>
        <p:nvSpPr>
          <p:cNvPr id="8" name="Rectangle 7">
            <a:extLst>
              <a:ext uri="{FF2B5EF4-FFF2-40B4-BE49-F238E27FC236}">
                <a16:creationId xmlns:a16="http://schemas.microsoft.com/office/drawing/2014/main" id="{FD3C576C-219E-4D64-9BBF-AF8E1F96F54E}"/>
              </a:ext>
            </a:extLst>
          </p:cNvPr>
          <p:cNvSpPr/>
          <p:nvPr/>
        </p:nvSpPr>
        <p:spPr>
          <a:xfrm>
            <a:off x="168342" y="2442538"/>
            <a:ext cx="8697794"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A hydraulic structure is a structure submerged or partially submerged in any body of water, which disrupts the natural flow of water. </a:t>
            </a:r>
          </a:p>
        </p:txBody>
      </p:sp>
      <p:sp>
        <p:nvSpPr>
          <p:cNvPr id="11" name="Rectangle 10">
            <a:extLst>
              <a:ext uri="{FF2B5EF4-FFF2-40B4-BE49-F238E27FC236}">
                <a16:creationId xmlns:a16="http://schemas.microsoft.com/office/drawing/2014/main" id="{D6362BAE-00F6-4EA8-A8C7-2FF5D61C6DBE}"/>
              </a:ext>
            </a:extLst>
          </p:cNvPr>
          <p:cNvSpPr/>
          <p:nvPr/>
        </p:nvSpPr>
        <p:spPr>
          <a:xfrm>
            <a:off x="168342" y="1887610"/>
            <a:ext cx="2360254"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l" rtl="0"/>
            <a:r>
              <a:rPr lang="en-US" sz="3200" dirty="0">
                <a:solidFill>
                  <a:schemeClr val="lt1"/>
                </a:solidFill>
              </a:rPr>
              <a:t>Introduction </a:t>
            </a:r>
          </a:p>
        </p:txBody>
      </p:sp>
      <p:sp>
        <p:nvSpPr>
          <p:cNvPr id="2" name="Rectangle 1">
            <a:extLst>
              <a:ext uri="{FF2B5EF4-FFF2-40B4-BE49-F238E27FC236}">
                <a16:creationId xmlns:a16="http://schemas.microsoft.com/office/drawing/2014/main" id="{1389B43B-B9C3-4D39-BFD0-0CDFDD4D442C}"/>
              </a:ext>
            </a:extLst>
          </p:cNvPr>
          <p:cNvSpPr/>
          <p:nvPr/>
        </p:nvSpPr>
        <p:spPr>
          <a:xfrm>
            <a:off x="262136" y="385279"/>
            <a:ext cx="8589128" cy="1077218"/>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rtl="0"/>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rPr>
              <a:t>CHAPTER ONE </a:t>
            </a:r>
          </a:p>
          <a:p>
            <a:pPr algn="ctr" rtl="0"/>
            <a:r>
              <a:rPr lang="en-US" sz="3200" b="1" dirty="0">
                <a:ln w="9525">
                  <a:solidFill>
                    <a:schemeClr val="bg1"/>
                  </a:solidFill>
                  <a:prstDash val="solid"/>
                </a:ln>
                <a:solidFill>
                  <a:schemeClr val="tx1"/>
                </a:solidFill>
                <a:effectLst>
                  <a:outerShdw blurRad="12700" dist="38100" dir="2700000" algn="tl" rotWithShape="0">
                    <a:schemeClr val="bg1">
                      <a:lumMod val="50000"/>
                    </a:schemeClr>
                  </a:outerShdw>
                </a:effectLst>
              </a:rPr>
              <a:t>CANAL DESIGN AND LINING</a:t>
            </a:r>
          </a:p>
        </p:txBody>
      </p:sp>
    </p:spTree>
    <p:extLst>
      <p:ext uri="{BB962C8B-B14F-4D97-AF65-F5344CB8AC3E}">
        <p14:creationId xmlns:p14="http://schemas.microsoft.com/office/powerpoint/2010/main" val="1075020868"/>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605DFC4-4747-4D1C-A163-075E6C1C6016}"/>
              </a:ext>
            </a:extLst>
          </p:cNvPr>
          <p:cNvSpPr/>
          <p:nvPr/>
        </p:nvSpPr>
        <p:spPr>
          <a:xfrm>
            <a:off x="168342" y="-27481"/>
            <a:ext cx="8697794" cy="6587188"/>
          </a:xfrm>
          <a:prstGeom prst="rect">
            <a:avLst/>
          </a:prstGeom>
        </p:spPr>
        <p:txBody>
          <a:bodyPr wrap="square">
            <a:spAutoFit/>
          </a:bodyPr>
          <a:lstStyle/>
          <a:p>
            <a:pPr marL="457200" indent="-457200" algn="just" rtl="0">
              <a:lnSpc>
                <a:spcPct val="150000"/>
              </a:lnSpc>
              <a:buFont typeface="+mj-lt"/>
              <a:buAutoNum type="arabicPeriod" startAt="3"/>
            </a:pPr>
            <a:r>
              <a:rPr lang="en-US" sz="2200" b="1" u="sng" dirty="0">
                <a:solidFill>
                  <a:srgbClr val="000000"/>
                </a:solidFill>
                <a:latin typeface="Times New Roman" panose="02020603050405020304" pitchFamily="18" charset="0"/>
                <a:cs typeface="Times New Roman" panose="02020603050405020304" pitchFamily="18" charset="0"/>
              </a:rPr>
              <a:t>Flow Diversion Structures:</a:t>
            </a:r>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to regulate and divert the quantities of flow to another structures or canals such as barrages and regulators.</a:t>
            </a:r>
          </a:p>
          <a:p>
            <a:pPr marL="457200" indent="-457200" algn="just" rtl="0">
              <a:lnSpc>
                <a:spcPct val="150000"/>
              </a:lnSpc>
              <a:buFont typeface="+mj-lt"/>
              <a:buAutoNum type="arabicPeriod" startAt="3"/>
            </a:pPr>
            <a:endParaRPr lang="en-US" sz="1400" dirty="0">
              <a:solidFill>
                <a:srgbClr val="000000"/>
              </a:solidFill>
              <a:latin typeface="Times New Roman" panose="02020603050405020304" pitchFamily="18" charset="0"/>
              <a:cs typeface="Times New Roman" panose="02020603050405020304" pitchFamily="18" charset="0"/>
            </a:endParaRPr>
          </a:p>
          <a:p>
            <a:pPr marL="457200" indent="-457200" algn="just" rtl="0">
              <a:lnSpc>
                <a:spcPct val="150000"/>
              </a:lnSpc>
              <a:buFont typeface="+mj-lt"/>
              <a:buAutoNum type="arabicPeriod" startAt="3"/>
            </a:pPr>
            <a:r>
              <a:rPr lang="en-US" sz="2200" b="1" u="sng" dirty="0">
                <a:solidFill>
                  <a:srgbClr val="000000"/>
                </a:solidFill>
                <a:latin typeface="Times New Roman" panose="02020603050405020304" pitchFamily="18" charset="0"/>
                <a:cs typeface="Times New Roman" panose="02020603050405020304" pitchFamily="18" charset="0"/>
              </a:rPr>
              <a:t>Flow measurement structures:</a:t>
            </a:r>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to measure the flow passing through it such as Weirs, Orifices, nozzles, Venturi and Parshall flume.  </a:t>
            </a:r>
          </a:p>
          <a:p>
            <a:pPr marL="457200" indent="-457200" algn="just" rtl="0">
              <a:lnSpc>
                <a:spcPct val="150000"/>
              </a:lnSpc>
              <a:buFont typeface="+mj-lt"/>
              <a:buAutoNum type="arabicPeriod" startAt="3"/>
            </a:pPr>
            <a:endParaRPr lang="en-US" sz="1400" dirty="0">
              <a:solidFill>
                <a:srgbClr val="000000"/>
              </a:solidFill>
              <a:latin typeface="Times New Roman" panose="02020603050405020304" pitchFamily="18" charset="0"/>
              <a:cs typeface="Times New Roman" panose="02020603050405020304" pitchFamily="18" charset="0"/>
            </a:endParaRPr>
          </a:p>
          <a:p>
            <a:pPr marL="457200" indent="-457200" algn="just" rtl="0">
              <a:lnSpc>
                <a:spcPct val="150000"/>
              </a:lnSpc>
              <a:buFont typeface="+mj-lt"/>
              <a:buAutoNum type="arabicPeriod" startAt="3"/>
            </a:pPr>
            <a:r>
              <a:rPr lang="en-US" sz="2200" b="1" u="sng" dirty="0">
                <a:solidFill>
                  <a:srgbClr val="000000"/>
                </a:solidFill>
                <a:latin typeface="Times New Roman" panose="02020603050405020304" pitchFamily="18" charset="0"/>
                <a:cs typeface="Times New Roman" panose="02020603050405020304" pitchFamily="18" charset="0"/>
              </a:rPr>
              <a:t>Energy dissipation structures:</a:t>
            </a:r>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to protect the floor of hydraulic structure from erosion and damage due to severe waves which impact with the body of structure such as Stilling basins, Surge tanks, Check dams and vertical drop. </a:t>
            </a:r>
          </a:p>
          <a:p>
            <a:pPr marL="457200" indent="-457200" algn="just" rtl="0">
              <a:lnSpc>
                <a:spcPct val="150000"/>
              </a:lnSpc>
              <a:buFont typeface="+mj-lt"/>
              <a:buAutoNum type="arabicPeriod" startAt="3"/>
            </a:pPr>
            <a:endParaRPr lang="en-US" sz="1400" dirty="0">
              <a:solidFill>
                <a:srgbClr val="000000"/>
              </a:solidFill>
              <a:latin typeface="Times New Roman" panose="02020603050405020304" pitchFamily="18" charset="0"/>
              <a:cs typeface="Times New Roman" panose="02020603050405020304" pitchFamily="18" charset="0"/>
            </a:endParaRPr>
          </a:p>
          <a:p>
            <a:pPr marL="457200" indent="-457200" algn="just" rtl="0">
              <a:lnSpc>
                <a:spcPct val="150000"/>
              </a:lnSpc>
              <a:buFont typeface="+mj-lt"/>
              <a:buAutoNum type="arabicPeriod" startAt="3"/>
            </a:pPr>
            <a:r>
              <a:rPr lang="en-US" sz="2200" b="1" u="sng" dirty="0">
                <a:solidFill>
                  <a:srgbClr val="000000"/>
                </a:solidFill>
                <a:latin typeface="Times New Roman" panose="02020603050405020304" pitchFamily="18" charset="0"/>
                <a:cs typeface="Times New Roman" panose="02020603050405020304" pitchFamily="18" charset="0"/>
              </a:rPr>
              <a:t>Sediment and Chemical Control Structures:</a:t>
            </a:r>
            <a:r>
              <a:rPr lang="en-US" sz="2200" b="1" dirty="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to control or remove sediments and other pollutants such as Sedimentation tanks, Screens, Traps, Filters &amp; mixing basins.</a:t>
            </a:r>
          </a:p>
        </p:txBody>
      </p:sp>
      <p:sp>
        <p:nvSpPr>
          <p:cNvPr id="3" name="TextBox 2">
            <a:extLst>
              <a:ext uri="{FF2B5EF4-FFF2-40B4-BE49-F238E27FC236}">
                <a16:creationId xmlns:a16="http://schemas.microsoft.com/office/drawing/2014/main" id="{FEF10ADC-8875-47D0-8DB0-B636CAFCCF03}"/>
              </a:ext>
            </a:extLst>
          </p:cNvPr>
          <p:cNvSpPr txBox="1"/>
          <p:nvPr/>
        </p:nvSpPr>
        <p:spPr>
          <a:xfrm>
            <a:off x="4498109" y="6588890"/>
            <a:ext cx="397164" cy="369332"/>
          </a:xfrm>
          <a:prstGeom prst="rect">
            <a:avLst/>
          </a:prstGeom>
          <a:noFill/>
        </p:spPr>
        <p:txBody>
          <a:bodyPr wrap="square" rtlCol="0">
            <a:spAutoFit/>
          </a:bodyPr>
          <a:lstStyle/>
          <a:p>
            <a:pPr algn="l" rtl="0"/>
            <a:r>
              <a:rPr lang="en-US" dirty="0"/>
              <a:t>2</a:t>
            </a:r>
          </a:p>
        </p:txBody>
      </p:sp>
    </p:spTree>
    <p:extLst>
      <p:ext uri="{BB962C8B-B14F-4D97-AF65-F5344CB8AC3E}">
        <p14:creationId xmlns:p14="http://schemas.microsoft.com/office/powerpoint/2010/main" val="379006561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484" y="2427272"/>
            <a:ext cx="8653780"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Gradient at the exit end is called exit gradient (GE) which is determined from the equation below: </a:t>
            </a:r>
          </a:p>
        </p:txBody>
      </p:sp>
      <p:sp>
        <p:nvSpPr>
          <p:cNvPr id="8" name="Rectangle 7"/>
          <p:cNvSpPr/>
          <p:nvPr/>
        </p:nvSpPr>
        <p:spPr>
          <a:xfrm>
            <a:off x="197484" y="1831997"/>
            <a:ext cx="3174908"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l" rtl="0"/>
            <a:r>
              <a:rPr lang="en-US" sz="3200" dirty="0">
                <a:solidFill>
                  <a:schemeClr val="lt1"/>
                </a:solidFill>
              </a:rPr>
              <a:t>Exit gradient (GE)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B40398A-17C7-4864-891C-6B5DB317BCCB}"/>
                  </a:ext>
                </a:extLst>
              </p:cNvPr>
              <p:cNvSpPr txBox="1"/>
              <p:nvPr/>
            </p:nvSpPr>
            <p:spPr>
              <a:xfrm>
                <a:off x="321785" y="4618977"/>
                <a:ext cx="2703885"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𝟏</m:t>
                          </m:r>
                          <m:r>
                            <a:rPr lang="en-US" b="1" i="0" smtClean="0">
                              <a:latin typeface="Cambria Math" panose="02040503050406030204" pitchFamily="18" charset="0"/>
                            </a:rPr>
                            <m:t>+</m:t>
                          </m:r>
                          <m:rad>
                            <m:radPr>
                              <m:degHide m:val="on"/>
                              <m:ctrlPr>
                                <a:rPr lang="en-US" b="1" i="1" smtClean="0">
                                  <a:latin typeface="Cambria Math" panose="02040503050406030204" pitchFamily="18" charset="0"/>
                                </a:rPr>
                              </m:ctrlPr>
                            </m:radPr>
                            <m:deg/>
                            <m:e>
                              <m:r>
                                <a:rPr lang="en-US" b="1" i="0" smtClean="0">
                                  <a:latin typeface="Cambria Math" panose="02040503050406030204" pitchFamily="18" charset="0"/>
                                </a:rPr>
                                <m:t>𝟏</m:t>
                              </m:r>
                              <m:r>
                                <a:rPr lang="en-US" b="1" i="0" smtClean="0">
                                  <a:latin typeface="Cambria Math" panose="02040503050406030204" pitchFamily="18" charset="0"/>
                                </a:rPr>
                                <m:t>+</m:t>
                              </m:r>
                              <m:sSup>
                                <m:sSupPr>
                                  <m:ctrlPr>
                                    <a:rPr lang="en-US" b="1" i="1" smtClean="0">
                                      <a:latin typeface="Cambria Math" panose="02040503050406030204" pitchFamily="18" charset="0"/>
                                    </a:rPr>
                                  </m:ctrlPr>
                                </m:sSupPr>
                                <m:e>
                                  <m:r>
                                    <a:rPr lang="en-US" b="1" i="0" smtClean="0">
                                      <a:latin typeface="Cambria Math" panose="02040503050406030204" pitchFamily="18" charset="0"/>
                                      <a:ea typeface="Cambria Math" panose="02040503050406030204" pitchFamily="18" charset="0"/>
                                    </a:rPr>
                                    <m:t>𝛂</m:t>
                                  </m:r>
                                </m:e>
                                <m:sup>
                                  <m:r>
                                    <a:rPr lang="en-US" b="1" i="0" smtClean="0">
                                      <a:latin typeface="Cambria Math" panose="02040503050406030204" pitchFamily="18" charset="0"/>
                                    </a:rPr>
                                    <m:t>𝟐</m:t>
                                  </m:r>
                                </m:sup>
                              </m:sSup>
                            </m:e>
                          </m:rad>
                        </m:num>
                        <m:den>
                          <m:r>
                            <a:rPr lang="en-US" b="1" i="0" smtClean="0">
                              <a:latin typeface="Cambria Math" panose="02040503050406030204" pitchFamily="18" charset="0"/>
                            </a:rPr>
                            <m:t>𝟐</m:t>
                          </m:r>
                        </m:den>
                      </m:f>
                    </m:oMath>
                  </m:oMathPara>
                </a14:m>
                <a:endParaRPr lang="en-US" b="1" dirty="0"/>
              </a:p>
            </p:txBody>
          </p:sp>
        </mc:Choice>
        <mc:Fallback xmlns="">
          <p:sp>
            <p:nvSpPr>
              <p:cNvPr id="5" name="TextBox 4">
                <a:extLst>
                  <a:ext uri="{FF2B5EF4-FFF2-40B4-BE49-F238E27FC236}">
                    <a16:creationId xmlns:a16="http://schemas.microsoft.com/office/drawing/2014/main" id="{2B40398A-17C7-4864-891C-6B5DB317BCCB}"/>
                  </a:ext>
                </a:extLst>
              </p:cNvPr>
              <p:cNvSpPr txBox="1">
                <a:spLocks noRot="1" noChangeAspect="1" noMove="1" noResize="1" noEditPoints="1" noAdjustHandles="1" noChangeArrowheads="1" noChangeShapeType="1" noTextEdit="1"/>
              </p:cNvSpPr>
              <p:nvPr/>
            </p:nvSpPr>
            <p:spPr>
              <a:xfrm>
                <a:off x="321785" y="4618977"/>
                <a:ext cx="2703885" cy="82296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E17464A-EEC5-4904-B48C-102DCF41B6A2}"/>
                  </a:ext>
                </a:extLst>
              </p:cNvPr>
              <p:cNvSpPr txBox="1"/>
              <p:nvPr/>
            </p:nvSpPr>
            <p:spPr>
              <a:xfrm>
                <a:off x="321781" y="5644352"/>
                <a:ext cx="1447738"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0" smtClean="0">
                          <a:latin typeface="Cambria Math" panose="02040503050406030204" pitchFamily="18" charset="0"/>
                          <a:ea typeface="Cambria Math" panose="02040503050406030204" pitchFamily="18" charset="0"/>
                        </a:rPr>
                        <m:t>𝛂</m:t>
                      </m:r>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𝐛</m:t>
                          </m:r>
                        </m:num>
                        <m:den>
                          <m:sSub>
                            <m:sSubPr>
                              <m:ctrlPr>
                                <a:rPr lang="en-US" b="1" i="1">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den>
                      </m:f>
                    </m:oMath>
                  </m:oMathPara>
                </a14:m>
                <a:endParaRPr lang="en-US" b="1" dirty="0"/>
              </a:p>
            </p:txBody>
          </p:sp>
        </mc:Choice>
        <mc:Fallback xmlns="">
          <p:sp>
            <p:nvSpPr>
              <p:cNvPr id="6" name="TextBox 5">
                <a:extLst>
                  <a:ext uri="{FF2B5EF4-FFF2-40B4-BE49-F238E27FC236}">
                    <a16:creationId xmlns:a16="http://schemas.microsoft.com/office/drawing/2014/main" id="{5E17464A-EEC5-4904-B48C-102DCF41B6A2}"/>
                  </a:ext>
                </a:extLst>
              </p:cNvPr>
              <p:cNvSpPr txBox="1">
                <a:spLocks noRot="1" noChangeAspect="1" noMove="1" noResize="1" noEditPoints="1" noAdjustHandles="1" noChangeArrowheads="1" noChangeShapeType="1" noTextEdit="1"/>
              </p:cNvSpPr>
              <p:nvPr/>
            </p:nvSpPr>
            <p:spPr>
              <a:xfrm>
                <a:off x="321781" y="5644352"/>
                <a:ext cx="1447738" cy="822960"/>
              </a:xfrm>
              <a:prstGeom prst="rect">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D7B7EF9-6B5F-476B-8D47-E205B5CCBB90}"/>
                  </a:ext>
                </a:extLst>
              </p:cNvPr>
              <p:cNvSpPr txBox="1"/>
              <p:nvPr/>
            </p:nvSpPr>
            <p:spPr>
              <a:xfrm>
                <a:off x="321781" y="3578102"/>
                <a:ext cx="2703889"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𝐆</m:t>
                          </m:r>
                        </m:e>
                        <m:sub>
                          <m:r>
                            <a:rPr lang="en-US" b="1" i="0" smtClean="0">
                              <a:latin typeface="Cambria Math" panose="02040503050406030204" pitchFamily="18" charset="0"/>
                              <a:ea typeface="Cambria Math" panose="02040503050406030204" pitchFamily="18" charset="0"/>
                            </a:rPr>
                            <m:t>𝐄</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𝚫</m:t>
                          </m:r>
                          <m:r>
                            <a:rPr lang="en-US" b="1" i="0" smtClean="0">
                              <a:latin typeface="Cambria Math" panose="02040503050406030204" pitchFamily="18" charset="0"/>
                              <a:ea typeface="Cambria Math" panose="02040503050406030204" pitchFamily="18" charset="0"/>
                            </a:rPr>
                            <m:t>𝐇</m:t>
                          </m:r>
                        </m:num>
                        <m:den>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𝐝</m:t>
                              </m:r>
                            </m:e>
                            <m:sub>
                              <m:r>
                                <a:rPr lang="en-US" b="1" i="0" smtClean="0">
                                  <a:latin typeface="Cambria Math" panose="02040503050406030204" pitchFamily="18" charset="0"/>
                                  <a:ea typeface="Cambria Math" panose="02040503050406030204" pitchFamily="18" charset="0"/>
                                </a:rPr>
                                <m:t>𝐨</m:t>
                              </m:r>
                            </m:sub>
                          </m:sSub>
                        </m:den>
                      </m:f>
                      <m:r>
                        <a:rPr lang="en-US" b="1" i="0" smtClean="0">
                          <a:latin typeface="Cambria Math" panose="02040503050406030204" pitchFamily="18" charset="0"/>
                          <a:ea typeface="Cambria Math" panose="02040503050406030204" pitchFamily="18" charset="0"/>
                        </a:rPr>
                        <m:t>×</m:t>
                      </m:r>
                      <m:f>
                        <m:fPr>
                          <m:ctrlPr>
                            <a:rPr lang="en-US" b="1" i="1" smtClean="0">
                              <a:latin typeface="Cambria Math" panose="02040503050406030204" pitchFamily="18" charset="0"/>
                              <a:ea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𝛑</m:t>
                          </m:r>
                          <m:rad>
                            <m:radPr>
                              <m:degHide m:val="on"/>
                              <m:ctrlPr>
                                <a:rPr lang="en-US" b="1" i="1" smtClean="0">
                                  <a:latin typeface="Cambria Math" panose="02040503050406030204" pitchFamily="18" charset="0"/>
                                  <a:ea typeface="Cambria Math" panose="02040503050406030204" pitchFamily="18" charset="0"/>
                                </a:rPr>
                              </m:ctrlPr>
                            </m:radPr>
                            <m:deg/>
                            <m:e>
                              <m:r>
                                <a:rPr lang="en-US" b="1" i="0" smtClean="0">
                                  <a:latin typeface="Cambria Math" panose="02040503050406030204" pitchFamily="18" charset="0"/>
                                  <a:ea typeface="Cambria Math" panose="02040503050406030204" pitchFamily="18" charset="0"/>
                                </a:rPr>
                                <m:t>𝛌</m:t>
                              </m:r>
                            </m:e>
                          </m:rad>
                        </m:den>
                      </m:f>
                    </m:oMath>
                  </m:oMathPara>
                </a14:m>
                <a:endParaRPr lang="en-US" b="1" dirty="0"/>
              </a:p>
            </p:txBody>
          </p:sp>
        </mc:Choice>
        <mc:Fallback xmlns="">
          <p:sp>
            <p:nvSpPr>
              <p:cNvPr id="9" name="TextBox 8">
                <a:extLst>
                  <a:ext uri="{FF2B5EF4-FFF2-40B4-BE49-F238E27FC236}">
                    <a16:creationId xmlns:a16="http://schemas.microsoft.com/office/drawing/2014/main" id="{8D7B7EF9-6B5F-476B-8D47-E205B5CCBB90}"/>
                  </a:ext>
                </a:extLst>
              </p:cNvPr>
              <p:cNvSpPr txBox="1">
                <a:spLocks noRot="1" noChangeAspect="1" noMove="1" noResize="1" noEditPoints="1" noAdjustHandles="1" noChangeArrowheads="1" noChangeShapeType="1" noTextEdit="1"/>
              </p:cNvSpPr>
              <p:nvPr/>
            </p:nvSpPr>
            <p:spPr>
              <a:xfrm>
                <a:off x="321781" y="3578102"/>
                <a:ext cx="2703889" cy="822960"/>
              </a:xfrm>
              <a:prstGeom prst="rect">
                <a:avLst/>
              </a:prstGeom>
              <a:blipFill>
                <a:blip r:embed="rId4"/>
                <a:stretch>
                  <a:fillRect/>
                </a:stretch>
              </a:blipFill>
              <a:ln>
                <a:solidFill>
                  <a:schemeClr val="tx1"/>
                </a:solidFill>
              </a:ln>
            </p:spPr>
            <p:txBody>
              <a:bodyPr/>
              <a:lstStyle/>
              <a:p>
                <a:r>
                  <a:rPr lang="en-US">
                    <a:noFill/>
                  </a:rPr>
                  <a:t> </a:t>
                </a:r>
              </a:p>
            </p:txBody>
          </p:sp>
        </mc:Fallback>
      </mc:AlternateContent>
      <p:sp>
        <p:nvSpPr>
          <p:cNvPr id="23" name="Rectangle 22">
            <a:extLst>
              <a:ext uri="{FF2B5EF4-FFF2-40B4-BE49-F238E27FC236}">
                <a16:creationId xmlns:a16="http://schemas.microsoft.com/office/drawing/2014/main" id="{222E25EB-15A9-49BA-AA97-31560247DBCC}"/>
              </a:ext>
            </a:extLst>
          </p:cNvPr>
          <p:cNvSpPr/>
          <p:nvPr/>
        </p:nvSpPr>
        <p:spPr>
          <a:xfrm>
            <a:off x="197484" y="131845"/>
            <a:ext cx="5940216" cy="584775"/>
          </a:xfrm>
          <a:prstGeom prst="rect">
            <a:avLst/>
          </a:prstGeom>
        </p:spPr>
        <p:style>
          <a:lnRef idx="3">
            <a:schemeClr val="lt1"/>
          </a:lnRef>
          <a:fillRef idx="1">
            <a:schemeClr val="accent5"/>
          </a:fillRef>
          <a:effectRef idx="1">
            <a:schemeClr val="accent5"/>
          </a:effectRef>
          <a:fontRef idx="minor">
            <a:schemeClr val="lt1"/>
          </a:fontRef>
        </p:style>
        <p:txBody>
          <a:bodyPr wrap="none">
            <a:spAutoFit/>
          </a:bodyPr>
          <a:lstStyle/>
          <a:p>
            <a:pPr algn="l" rtl="0"/>
            <a:r>
              <a:rPr lang="en-US" sz="3200" dirty="0">
                <a:solidFill>
                  <a:schemeClr val="lt1"/>
                </a:solidFill>
              </a:rPr>
              <a:t>3. Khosla’s theory of seepage flow </a:t>
            </a:r>
          </a:p>
        </p:txBody>
      </p:sp>
      <p:sp>
        <p:nvSpPr>
          <p:cNvPr id="24" name="Rectangle 23">
            <a:extLst>
              <a:ext uri="{FF2B5EF4-FFF2-40B4-BE49-F238E27FC236}">
                <a16:creationId xmlns:a16="http://schemas.microsoft.com/office/drawing/2014/main" id="{2023C3C7-4BDC-4EBD-B1F3-40E2A6BAF8ED}"/>
              </a:ext>
            </a:extLst>
          </p:cNvPr>
          <p:cNvSpPr/>
          <p:nvPr/>
        </p:nvSpPr>
        <p:spPr>
          <a:xfrm>
            <a:off x="4673258" y="4401062"/>
            <a:ext cx="1673645" cy="10019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b="1"/>
          </a:p>
        </p:txBody>
      </p:sp>
      <p:cxnSp>
        <p:nvCxnSpPr>
          <p:cNvPr id="25" name="Straight Connector 24">
            <a:extLst>
              <a:ext uri="{FF2B5EF4-FFF2-40B4-BE49-F238E27FC236}">
                <a16:creationId xmlns:a16="http://schemas.microsoft.com/office/drawing/2014/main" id="{8217BC35-F6ED-4781-BF43-32B58120EA3E}"/>
              </a:ext>
            </a:extLst>
          </p:cNvPr>
          <p:cNvCxnSpPr>
            <a:cxnSpLocks/>
          </p:cNvCxnSpPr>
          <p:nvPr/>
        </p:nvCxnSpPr>
        <p:spPr>
          <a:xfrm>
            <a:off x="4673258" y="5319020"/>
            <a:ext cx="3399321" cy="0"/>
          </a:xfrm>
          <a:prstGeom prst="line">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683E668-8454-426A-A509-9BA6E50FE6CA}"/>
              </a:ext>
            </a:extLst>
          </p:cNvPr>
          <p:cNvCxnSpPr/>
          <p:nvPr/>
        </p:nvCxnSpPr>
        <p:spPr>
          <a:xfrm>
            <a:off x="8060844" y="5402999"/>
            <a:ext cx="0" cy="9108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3D47AC9-C4F2-408D-B0B7-4505F71B9FA1}"/>
              </a:ext>
            </a:extLst>
          </p:cNvPr>
          <p:cNvCxnSpPr/>
          <p:nvPr/>
        </p:nvCxnSpPr>
        <p:spPr>
          <a:xfrm>
            <a:off x="6346903" y="4214440"/>
            <a:ext cx="0" cy="10058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729FC60-5BFE-4A8A-80BF-9FE0C4C85441}"/>
              </a:ext>
            </a:extLst>
          </p:cNvPr>
          <p:cNvCxnSpPr/>
          <p:nvPr/>
        </p:nvCxnSpPr>
        <p:spPr>
          <a:xfrm flipH="1">
            <a:off x="4654596" y="5860196"/>
            <a:ext cx="3387586" cy="0"/>
          </a:xfrm>
          <a:prstGeom prst="straightConnector1">
            <a:avLst/>
          </a:prstGeom>
          <a:ln w="19050">
            <a:solidFill>
              <a:schemeClr val="tx1"/>
            </a:solidFill>
            <a:prstDash val="sysDot"/>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80BC0AC-862E-40EC-B809-ACDF429838A2}"/>
              </a:ext>
            </a:extLst>
          </p:cNvPr>
          <p:cNvCxnSpPr>
            <a:cxnSpLocks/>
          </p:cNvCxnSpPr>
          <p:nvPr/>
        </p:nvCxnSpPr>
        <p:spPr>
          <a:xfrm flipV="1">
            <a:off x="8371059" y="5217878"/>
            <a:ext cx="0" cy="1097280"/>
          </a:xfrm>
          <a:prstGeom prst="straightConnector1">
            <a:avLst/>
          </a:prstGeom>
          <a:ln w="19050">
            <a:solidFill>
              <a:schemeClr val="tx1"/>
            </a:solidFill>
            <a:prstDash val="sysDot"/>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6D91B0C-4C3E-414E-9664-49BAC8687126}"/>
              </a:ext>
            </a:extLst>
          </p:cNvPr>
          <p:cNvSpPr txBox="1"/>
          <p:nvPr/>
        </p:nvSpPr>
        <p:spPr>
          <a:xfrm>
            <a:off x="6229836" y="5927406"/>
            <a:ext cx="286163" cy="373228"/>
          </a:xfrm>
          <a:prstGeom prst="rect">
            <a:avLst/>
          </a:prstGeom>
          <a:solidFill>
            <a:schemeClr val="bg1"/>
          </a:solidFill>
        </p:spPr>
        <p:txBody>
          <a:bodyPr wrap="square" rtlCol="0">
            <a:spAutoFit/>
          </a:bodyPr>
          <a:lstStyle/>
          <a:p>
            <a:pPr algn="l" rtl="0"/>
            <a:r>
              <a:rPr lang="en-US" b="1" dirty="0"/>
              <a:t>b</a:t>
            </a:r>
          </a:p>
        </p:txBody>
      </p:sp>
      <p:cxnSp>
        <p:nvCxnSpPr>
          <p:cNvPr id="37" name="Straight Arrow Connector 36">
            <a:extLst>
              <a:ext uri="{FF2B5EF4-FFF2-40B4-BE49-F238E27FC236}">
                <a16:creationId xmlns:a16="http://schemas.microsoft.com/office/drawing/2014/main" id="{E3F699BF-5C95-450F-8121-F0F5C83645B4}"/>
              </a:ext>
            </a:extLst>
          </p:cNvPr>
          <p:cNvCxnSpPr>
            <a:cxnSpLocks/>
          </p:cNvCxnSpPr>
          <p:nvPr/>
        </p:nvCxnSpPr>
        <p:spPr>
          <a:xfrm flipV="1">
            <a:off x="6788376" y="4405213"/>
            <a:ext cx="0" cy="815067"/>
          </a:xfrm>
          <a:prstGeom prst="straightConnector1">
            <a:avLst/>
          </a:prstGeom>
          <a:ln w="19050">
            <a:solidFill>
              <a:schemeClr val="tx1"/>
            </a:solidFill>
            <a:prstDash val="sysDot"/>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A8B8342-FAA1-43BF-AA4E-4922163E7486}"/>
              </a:ext>
            </a:extLst>
          </p:cNvPr>
          <p:cNvSpPr txBox="1"/>
          <p:nvPr/>
        </p:nvSpPr>
        <p:spPr>
          <a:xfrm>
            <a:off x="6850098" y="4637591"/>
            <a:ext cx="475031" cy="369332"/>
          </a:xfrm>
          <a:prstGeom prst="rect">
            <a:avLst/>
          </a:prstGeom>
          <a:solidFill>
            <a:schemeClr val="bg1"/>
          </a:solidFill>
        </p:spPr>
        <p:txBody>
          <a:bodyPr wrap="square" rtlCol="0">
            <a:spAutoFit/>
          </a:bodyPr>
          <a:lstStyle/>
          <a:p>
            <a:pPr algn="l" rtl="0"/>
            <a:r>
              <a:rPr lang="el-GR" b="1" dirty="0">
                <a:latin typeface="Calibri" panose="020F0502020204030204" pitchFamily="34" charset="0"/>
                <a:cs typeface="Calibri" panose="020F0502020204030204" pitchFamily="34" charset="0"/>
              </a:rPr>
              <a:t>Δ</a:t>
            </a:r>
            <a:r>
              <a:rPr lang="en-US" b="1" dirty="0">
                <a:latin typeface="Calibri" panose="020F0502020204030204" pitchFamily="34" charset="0"/>
                <a:cs typeface="Calibri" panose="020F0502020204030204" pitchFamily="34" charset="0"/>
              </a:rPr>
              <a:t>H</a:t>
            </a:r>
            <a:endParaRPr lang="en-US" b="1" dirty="0"/>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3F1C7075-4241-4F61-808C-405E39203149}"/>
                  </a:ext>
                </a:extLst>
              </p:cNvPr>
              <p:cNvSpPr txBox="1"/>
              <p:nvPr/>
            </p:nvSpPr>
            <p:spPr>
              <a:xfrm>
                <a:off x="8514989" y="5633532"/>
                <a:ext cx="336275" cy="276999"/>
              </a:xfrm>
              <a:prstGeom prst="rect">
                <a:avLst/>
              </a:prstGeom>
              <a:noFill/>
            </p:spPr>
            <p:txBody>
              <a:bodyPr wrap="square" lIns="0" tIns="0" rIns="0" bIns="0" rtlCol="0">
                <a:spAutoFit/>
              </a:bodyPr>
              <a:lstStyle/>
              <a:p>
                <a:pPr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oMath>
                  </m:oMathPara>
                </a14:m>
                <a:endParaRPr lang="en-US" b="1" dirty="0"/>
              </a:p>
            </p:txBody>
          </p:sp>
        </mc:Choice>
        <mc:Fallback xmlns="">
          <p:sp>
            <p:nvSpPr>
              <p:cNvPr id="39" name="TextBox 38">
                <a:extLst>
                  <a:ext uri="{FF2B5EF4-FFF2-40B4-BE49-F238E27FC236}">
                    <a16:creationId xmlns:a16="http://schemas.microsoft.com/office/drawing/2014/main" id="{3F1C7075-4241-4F61-808C-405E39203149}"/>
                  </a:ext>
                </a:extLst>
              </p:cNvPr>
              <p:cNvSpPr txBox="1">
                <a:spLocks noRot="1" noChangeAspect="1" noMove="1" noResize="1" noEditPoints="1" noAdjustHandles="1" noChangeArrowheads="1" noChangeShapeType="1" noTextEdit="1"/>
              </p:cNvSpPr>
              <p:nvPr/>
            </p:nvSpPr>
            <p:spPr>
              <a:xfrm>
                <a:off x="8514989" y="5633532"/>
                <a:ext cx="336275" cy="276999"/>
              </a:xfrm>
              <a:prstGeom prst="rect">
                <a:avLst/>
              </a:prstGeom>
              <a:blipFill>
                <a:blip r:embed="rId5"/>
                <a:stretch>
                  <a:fillRect l="-27273" b="-10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600C6C7C-A92D-4BE0-B89A-4D04AFF9CF2C}"/>
                  </a:ext>
                </a:extLst>
              </p:cNvPr>
              <p:cNvSpPr txBox="1"/>
              <p:nvPr/>
            </p:nvSpPr>
            <p:spPr>
              <a:xfrm>
                <a:off x="1913448" y="5644352"/>
                <a:ext cx="1984301"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r>
                        <a:rPr lang="en-US" b="1" i="0" smtClean="0">
                          <a:latin typeface="Cambria Math" panose="02040503050406030204" pitchFamily="18" charset="0"/>
                        </a:rPr>
                        <m:t>=</m:t>
                      </m:r>
                      <m:r>
                        <a:rPr lang="en-US" b="1" i="0" smtClean="0">
                          <a:latin typeface="Cambria Math" panose="02040503050406030204" pitchFamily="18" charset="0"/>
                        </a:rPr>
                        <m:t>𝐝</m:t>
                      </m:r>
                      <m:r>
                        <a:rPr lang="en-US" b="1" i="0" smtClean="0">
                          <a:latin typeface="Cambria Math" panose="02040503050406030204" pitchFamily="18" charset="0"/>
                        </a:rPr>
                        <m:t>+</m:t>
                      </m:r>
                      <m:r>
                        <a:rPr lang="en-US" b="1" i="0" smtClean="0">
                          <a:latin typeface="Cambria Math" panose="02040503050406030204" pitchFamily="18" charset="0"/>
                        </a:rPr>
                        <m:t>𝐭</m:t>
                      </m:r>
                    </m:oMath>
                  </m:oMathPara>
                </a14:m>
                <a:endParaRPr lang="en-US" b="1" dirty="0"/>
              </a:p>
            </p:txBody>
          </p:sp>
        </mc:Choice>
        <mc:Fallback xmlns="">
          <p:sp>
            <p:nvSpPr>
              <p:cNvPr id="40" name="TextBox 39">
                <a:extLst>
                  <a:ext uri="{FF2B5EF4-FFF2-40B4-BE49-F238E27FC236}">
                    <a16:creationId xmlns:a16="http://schemas.microsoft.com/office/drawing/2014/main" id="{600C6C7C-A92D-4BE0-B89A-4D04AFF9CF2C}"/>
                  </a:ext>
                </a:extLst>
              </p:cNvPr>
              <p:cNvSpPr txBox="1">
                <a:spLocks noRot="1" noChangeAspect="1" noMove="1" noResize="1" noEditPoints="1" noAdjustHandles="1" noChangeArrowheads="1" noChangeShapeType="1" noTextEdit="1"/>
              </p:cNvSpPr>
              <p:nvPr/>
            </p:nvSpPr>
            <p:spPr>
              <a:xfrm>
                <a:off x="1913448" y="5644352"/>
                <a:ext cx="1984301" cy="822960"/>
              </a:xfrm>
              <a:prstGeom prst="rect">
                <a:avLst/>
              </a:prstGeom>
              <a:blipFill>
                <a:blip r:embed="rId6"/>
                <a:stretch>
                  <a:fillRect/>
                </a:stretch>
              </a:blipFill>
              <a:ln>
                <a:solidFill>
                  <a:schemeClr val="tx1"/>
                </a:solidFill>
              </a:ln>
            </p:spPr>
            <p:txBody>
              <a:bodyPr/>
              <a:lstStyle/>
              <a:p>
                <a:r>
                  <a:rPr lang="en-US">
                    <a:noFill/>
                  </a:rPr>
                  <a:t> </a:t>
                </a:r>
              </a:p>
            </p:txBody>
          </p:sp>
        </mc:Fallback>
      </mc:AlternateContent>
      <p:sp>
        <p:nvSpPr>
          <p:cNvPr id="2" name="Rectangle 1">
            <a:extLst>
              <a:ext uri="{FF2B5EF4-FFF2-40B4-BE49-F238E27FC236}">
                <a16:creationId xmlns:a16="http://schemas.microsoft.com/office/drawing/2014/main" id="{00DB0CF5-EC32-45B0-BE62-65986E24DBE6}"/>
              </a:ext>
            </a:extLst>
          </p:cNvPr>
          <p:cNvSpPr/>
          <p:nvPr/>
        </p:nvSpPr>
        <p:spPr>
          <a:xfrm>
            <a:off x="200348" y="665894"/>
            <a:ext cx="8653767" cy="1047210"/>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In this method. a composite weir or barrage section is split up into a number of simple standard forms where analytical solutions are known</a:t>
            </a:r>
          </a:p>
        </p:txBody>
      </p:sp>
      <p:sp>
        <p:nvSpPr>
          <p:cNvPr id="20" name="TextBox 19">
            <a:extLst>
              <a:ext uri="{FF2B5EF4-FFF2-40B4-BE49-F238E27FC236}">
                <a16:creationId xmlns:a16="http://schemas.microsoft.com/office/drawing/2014/main" id="{7CF930CA-3279-40F3-8725-71AE04FDC930}"/>
              </a:ext>
            </a:extLst>
          </p:cNvPr>
          <p:cNvSpPr txBox="1"/>
          <p:nvPr/>
        </p:nvSpPr>
        <p:spPr>
          <a:xfrm>
            <a:off x="4498108" y="6588890"/>
            <a:ext cx="695555" cy="369332"/>
          </a:xfrm>
          <a:prstGeom prst="rect">
            <a:avLst/>
          </a:prstGeom>
          <a:noFill/>
        </p:spPr>
        <p:txBody>
          <a:bodyPr wrap="square" rtlCol="0">
            <a:spAutoFit/>
          </a:bodyPr>
          <a:lstStyle/>
          <a:p>
            <a:pPr algn="l" rtl="0"/>
            <a:r>
              <a:rPr lang="en-US" dirty="0"/>
              <a:t>10</a:t>
            </a:r>
          </a:p>
        </p:txBody>
      </p:sp>
    </p:spTree>
    <p:extLst>
      <p:ext uri="{BB962C8B-B14F-4D97-AF65-F5344CB8AC3E}">
        <p14:creationId xmlns:p14="http://schemas.microsoft.com/office/powerpoint/2010/main" val="212889146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ED67B8A-A7E4-417E-B5AC-37B6F6581844}"/>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mc:AlternateContent xmlns:mc="http://schemas.openxmlformats.org/markup-compatibility/2006" xmlns:a14="http://schemas.microsoft.com/office/drawing/2010/main">
        <mc:Choice Requires="a14">
          <p:graphicFrame>
            <p:nvGraphicFramePr>
              <p:cNvPr id="7" name="Table 8">
                <a:extLst>
                  <a:ext uri="{FF2B5EF4-FFF2-40B4-BE49-F238E27FC236}">
                    <a16:creationId xmlns:a16="http://schemas.microsoft.com/office/drawing/2014/main" id="{08050151-6B6B-468D-9B3A-962FF1910B91}"/>
                  </a:ext>
                </a:extLst>
              </p:cNvPr>
              <p:cNvGraphicFramePr>
                <a:graphicFrameLocks noGrp="1"/>
              </p:cNvGraphicFramePr>
              <p:nvPr>
                <p:extLst>
                  <p:ext uri="{D42A27DB-BD31-4B8C-83A1-F6EECF244321}">
                    <p14:modId xmlns:p14="http://schemas.microsoft.com/office/powerpoint/2010/main" val="4050367638"/>
                  </p:ext>
                </p:extLst>
              </p:nvPr>
            </p:nvGraphicFramePr>
            <p:xfrm>
              <a:off x="321780" y="3088433"/>
              <a:ext cx="8529483" cy="3552372"/>
            </p:xfrm>
            <a:graphic>
              <a:graphicData uri="http://schemas.openxmlformats.org/drawingml/2006/table">
                <a:tbl>
                  <a:tblPr firstRow="1" bandRow="1">
                    <a:tableStyleId>{5C22544A-7EE6-4342-B048-85BDC9FD1C3A}</a:tableStyleId>
                  </a:tblPr>
                  <a:tblGrid>
                    <a:gridCol w="693092">
                      <a:extLst>
                        <a:ext uri="{9D8B030D-6E8A-4147-A177-3AD203B41FA5}">
                          <a16:colId xmlns:a16="http://schemas.microsoft.com/office/drawing/2014/main" val="3279432643"/>
                        </a:ext>
                      </a:extLst>
                    </a:gridCol>
                    <a:gridCol w="4326227">
                      <a:extLst>
                        <a:ext uri="{9D8B030D-6E8A-4147-A177-3AD203B41FA5}">
                          <a16:colId xmlns:a16="http://schemas.microsoft.com/office/drawing/2014/main" val="3981234801"/>
                        </a:ext>
                      </a:extLst>
                    </a:gridCol>
                    <a:gridCol w="3510164">
                      <a:extLst>
                        <a:ext uri="{9D8B030D-6E8A-4147-A177-3AD203B41FA5}">
                          <a16:colId xmlns:a16="http://schemas.microsoft.com/office/drawing/2014/main" val="2140617254"/>
                        </a:ext>
                      </a:extLst>
                    </a:gridCol>
                  </a:tblGrid>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No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rtl="0"/>
                          <a:r>
                            <a:rPr lang="en-US" sz="2000" kern="1200" dirty="0">
                              <a:solidFill>
                                <a:srgbClr val="000000"/>
                              </a:solidFill>
                              <a:latin typeface="Times New Roman" panose="02020603050405020304" pitchFamily="18" charset="0"/>
                              <a:ea typeface="+mn-ea"/>
                              <a:cs typeface="Times New Roman" panose="02020603050405020304" pitchFamily="18" charset="0"/>
                            </a:rPr>
                            <a:t>Type of Soil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rtl="0"/>
                          <a:r>
                            <a:rPr lang="en-US" sz="2000" kern="1200" dirty="0">
                              <a:solidFill>
                                <a:srgbClr val="000000"/>
                              </a:solidFill>
                              <a:latin typeface="Times New Roman" panose="02020603050405020304" pitchFamily="18" charset="0"/>
                              <a:ea typeface="+mn-ea"/>
                              <a:cs typeface="Times New Roman" panose="02020603050405020304" pitchFamily="18" charset="0"/>
                            </a:rPr>
                            <a:t>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8188232"/>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rtl="0"/>
                          <a:r>
                            <a:rPr lang="en-US" sz="2000" kern="1200" dirty="0">
                              <a:solidFill>
                                <a:srgbClr val="000000"/>
                              </a:solidFill>
                              <a:latin typeface="Times New Roman" panose="02020603050405020304" pitchFamily="18" charset="0"/>
                              <a:ea typeface="+mn-ea"/>
                              <a:cs typeface="Times New Roman" panose="02020603050405020304" pitchFamily="18" charset="0"/>
                            </a:rPr>
                            <a:t>Shingle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rtl="0"/>
                          <a14:m>
                            <m:oMathPara xmlns:m="http://schemas.openxmlformats.org/officeDocument/2006/math">
                              <m:oMathParaPr>
                                <m:jc m:val="centerGroup"/>
                              </m:oMathParaPr>
                              <m:oMath xmlns:m="http://schemas.openxmlformats.org/officeDocument/2006/math">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0" smtClean="0">
                                        <a:latin typeface="Cambria Math" panose="02040503050406030204" pitchFamily="18" charset="0"/>
                                        <a:ea typeface="Cambria Math" panose="02040503050406030204" pitchFamily="18" charset="0"/>
                                      </a:rPr>
                                      <m:t>4</m:t>
                                    </m:r>
                                  </m:den>
                                </m:f>
                                <m:r>
                                  <a:rPr lang="en-US" sz="2000" b="0" i="0" smtClean="0">
                                    <a:latin typeface="Cambria Math" panose="02040503050406030204" pitchFamily="18" charset="0"/>
                                    <a:ea typeface="Cambria Math" panose="02040503050406030204" pitchFamily="18" charset="0"/>
                                  </a:rPr>
                                  <m:t>  </m:t>
                                </m:r>
                                <m:r>
                                  <m:rPr>
                                    <m:sty m:val="p"/>
                                  </m:rPr>
                                  <a:rPr lang="en-US" sz="2000" b="0" i="0" smtClean="0">
                                    <a:latin typeface="Cambria Math" panose="02040503050406030204" pitchFamily="18" charset="0"/>
                                    <a:ea typeface="Cambria Math" panose="02040503050406030204" pitchFamily="18" charset="0"/>
                                  </a:rPr>
                                  <m:t>to</m:t>
                                </m:r>
                                <m:r>
                                  <a:rPr lang="en-US" sz="2000" b="0" i="0" smtClean="0">
                                    <a:latin typeface="Cambria Math" panose="02040503050406030204" pitchFamily="18" charset="0"/>
                                    <a:ea typeface="Cambria Math" panose="02040503050406030204" pitchFamily="18" charset="0"/>
                                  </a:rPr>
                                  <m:t>  </m:t>
                                </m:r>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0" smtClean="0">
                                        <a:latin typeface="Cambria Math" panose="02040503050406030204" pitchFamily="18" charset="0"/>
                                      </a:rPr>
                                      <m:t>5</m:t>
                                    </m:r>
                                  </m:den>
                                </m:f>
                              </m:oMath>
                            </m:oMathPara>
                          </a14:m>
                          <a:endParaRPr lang="en-US" sz="2000" b="0" i="0" kern="1200" dirty="0">
                            <a:solidFill>
                              <a:srgbClr val="000000"/>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7655932"/>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192" marR="0" lvl="1" indent="0" algn="l" defTabSz="914382" rtl="0" eaLnBrk="1" fontAlgn="auto" latinLnBrk="0" hangingPunct="1">
                            <a:lnSpc>
                              <a:spcPct val="100000"/>
                            </a:lnSpc>
                            <a:spcBef>
                              <a:spcPts val="0"/>
                            </a:spcBef>
                            <a:spcAft>
                              <a:spcPts val="0"/>
                            </a:spcAft>
                            <a:buClrTx/>
                            <a:buSzTx/>
                            <a:buFontTx/>
                            <a:buNone/>
                            <a:tabLst/>
                            <a:defRPr/>
                          </a:pPr>
                          <a:r>
                            <a:rPr lang="en-US" sz="2000" kern="1200" dirty="0">
                              <a:solidFill>
                                <a:srgbClr val="000000"/>
                              </a:solidFill>
                              <a:latin typeface="Times New Roman" panose="02020603050405020304" pitchFamily="18" charset="0"/>
                              <a:ea typeface="+mn-ea"/>
                              <a:cs typeface="Times New Roman" panose="02020603050405020304" pitchFamily="18" charset="0"/>
                            </a:rPr>
                            <a:t>Coarse Sand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rtl="0"/>
                          <a14:m>
                            <m:oMathPara xmlns:m="http://schemas.openxmlformats.org/officeDocument/2006/math">
                              <m:oMathParaPr>
                                <m:jc m:val="centerGroup"/>
                              </m:oMathParaPr>
                              <m:oMath xmlns:m="http://schemas.openxmlformats.org/officeDocument/2006/math">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1" smtClean="0">
                                        <a:latin typeface="Cambria Math" panose="02040503050406030204" pitchFamily="18" charset="0"/>
                                      </a:rPr>
                                      <m:t>5</m:t>
                                    </m:r>
                                  </m:den>
                                </m:f>
                                <m:r>
                                  <a:rPr lang="en-US" sz="2000" b="0" i="0" smtClean="0">
                                    <a:latin typeface="Cambria Math" panose="02040503050406030204" pitchFamily="18" charset="0"/>
                                    <a:ea typeface="Cambria Math" panose="02040503050406030204" pitchFamily="18" charset="0"/>
                                  </a:rPr>
                                  <m:t>  </m:t>
                                </m:r>
                                <m:r>
                                  <m:rPr>
                                    <m:sty m:val="p"/>
                                  </m:rPr>
                                  <a:rPr lang="en-US" sz="2000" b="0" i="0" smtClean="0">
                                    <a:latin typeface="Cambria Math" panose="02040503050406030204" pitchFamily="18" charset="0"/>
                                    <a:ea typeface="Cambria Math" panose="02040503050406030204" pitchFamily="18" charset="0"/>
                                  </a:rPr>
                                  <m:t>to</m:t>
                                </m:r>
                                <m:r>
                                  <a:rPr lang="en-US" sz="2000" b="0" i="0" smtClean="0">
                                    <a:latin typeface="Cambria Math" panose="02040503050406030204" pitchFamily="18" charset="0"/>
                                    <a:ea typeface="Cambria Math" panose="02040503050406030204" pitchFamily="18" charset="0"/>
                                  </a:rPr>
                                  <m:t>  </m:t>
                                </m:r>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1" smtClean="0">
                                        <a:latin typeface="Cambria Math" panose="02040503050406030204" pitchFamily="18" charset="0"/>
                                      </a:rPr>
                                      <m:t>6</m:t>
                                    </m:r>
                                  </m:den>
                                </m:f>
                              </m:oMath>
                            </m:oMathPara>
                          </a14:m>
                          <a:endParaRPr lang="en-US" sz="2000" b="0" kern="1200" dirty="0">
                            <a:solidFill>
                              <a:srgbClr val="000000"/>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6960836"/>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192" marR="0" lvl="1" indent="0" algn="l" defTabSz="914382" rtl="0" eaLnBrk="1" fontAlgn="auto" latinLnBrk="0" hangingPunct="1">
                            <a:lnSpc>
                              <a:spcPct val="100000"/>
                            </a:lnSpc>
                            <a:spcBef>
                              <a:spcPts val="0"/>
                            </a:spcBef>
                            <a:spcAft>
                              <a:spcPts val="0"/>
                            </a:spcAft>
                            <a:buClrTx/>
                            <a:buSzTx/>
                            <a:buFontTx/>
                            <a:buNone/>
                            <a:tabLst/>
                            <a:defRPr/>
                          </a:pPr>
                          <a:r>
                            <a:rPr lang="en-US" sz="2000" kern="1200" dirty="0">
                              <a:solidFill>
                                <a:srgbClr val="000000"/>
                              </a:solidFill>
                              <a:latin typeface="Times New Roman" panose="02020603050405020304" pitchFamily="18" charset="0"/>
                              <a:ea typeface="+mn-ea"/>
                              <a:cs typeface="Times New Roman" panose="02020603050405020304" pitchFamily="18" charset="0"/>
                            </a:rPr>
                            <a:t>Fine Sand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rtl="0"/>
                          <a14:m>
                            <m:oMathPara xmlns:m="http://schemas.openxmlformats.org/officeDocument/2006/math">
                              <m:oMathParaPr>
                                <m:jc m:val="centerGroup"/>
                              </m:oMathParaPr>
                              <m:oMath xmlns:m="http://schemas.openxmlformats.org/officeDocument/2006/math">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1" smtClean="0">
                                        <a:latin typeface="Cambria Math" panose="02040503050406030204" pitchFamily="18" charset="0"/>
                                      </a:rPr>
                                      <m:t>6</m:t>
                                    </m:r>
                                  </m:den>
                                </m:f>
                                <m:r>
                                  <a:rPr lang="en-US" sz="2000" b="0" i="0" smtClean="0">
                                    <a:latin typeface="Cambria Math" panose="02040503050406030204" pitchFamily="18" charset="0"/>
                                    <a:ea typeface="Cambria Math" panose="02040503050406030204" pitchFamily="18" charset="0"/>
                                  </a:rPr>
                                  <m:t>  </m:t>
                                </m:r>
                                <m:r>
                                  <m:rPr>
                                    <m:sty m:val="p"/>
                                  </m:rPr>
                                  <a:rPr lang="en-US" sz="2000" b="0" i="0" smtClean="0">
                                    <a:latin typeface="Cambria Math" panose="02040503050406030204" pitchFamily="18" charset="0"/>
                                    <a:ea typeface="Cambria Math" panose="02040503050406030204" pitchFamily="18" charset="0"/>
                                  </a:rPr>
                                  <m:t>to</m:t>
                                </m:r>
                                <m:r>
                                  <a:rPr lang="en-US" sz="2000" b="0" i="0" smtClean="0">
                                    <a:latin typeface="Cambria Math" panose="02040503050406030204" pitchFamily="18" charset="0"/>
                                    <a:ea typeface="Cambria Math" panose="02040503050406030204" pitchFamily="18" charset="0"/>
                                  </a:rPr>
                                  <m:t>  </m:t>
                                </m:r>
                                <m:f>
                                  <m:fPr>
                                    <m:ctrlPr>
                                      <a:rPr lang="en-US" sz="2000" b="0" i="1" smtClean="0">
                                        <a:latin typeface="Cambria Math" panose="02040503050406030204" pitchFamily="18" charset="0"/>
                                      </a:rPr>
                                    </m:ctrlPr>
                                  </m:fPr>
                                  <m:num>
                                    <m:r>
                                      <a:rPr lang="en-US" sz="2000" b="0" i="0" smtClean="0">
                                        <a:latin typeface="Cambria Math" panose="02040503050406030204" pitchFamily="18" charset="0"/>
                                      </a:rPr>
                                      <m:t>1</m:t>
                                    </m:r>
                                  </m:num>
                                  <m:den>
                                    <m:r>
                                      <a:rPr lang="en-US" sz="2000" b="0" i="1" smtClean="0">
                                        <a:latin typeface="Cambria Math" panose="02040503050406030204" pitchFamily="18" charset="0"/>
                                      </a:rPr>
                                      <m:t>7</m:t>
                                    </m:r>
                                  </m:den>
                                </m:f>
                              </m:oMath>
                            </m:oMathPara>
                          </a14:m>
                          <a:endParaRPr lang="en-US" sz="2000" b="0" kern="1200" dirty="0">
                            <a:solidFill>
                              <a:srgbClr val="000000"/>
                            </a:solidFill>
                            <a:latin typeface="Times New Roman" panose="02020603050405020304" pitchFamily="18" charset="0"/>
                            <a:ea typeface="+mn-ea"/>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281736"/>
                      </a:ext>
                    </a:extLst>
                  </a:tr>
                </a:tbl>
              </a:graphicData>
            </a:graphic>
          </p:graphicFrame>
        </mc:Choice>
        <mc:Fallback xmlns="">
          <p:graphicFrame>
            <p:nvGraphicFramePr>
              <p:cNvPr id="7" name="Table 8">
                <a:extLst>
                  <a:ext uri="{FF2B5EF4-FFF2-40B4-BE49-F238E27FC236}">
                    <a16:creationId xmlns:a16="http://schemas.microsoft.com/office/drawing/2014/main" id="{08050151-6B6B-468D-9B3A-962FF1910B91}"/>
                  </a:ext>
                </a:extLst>
              </p:cNvPr>
              <p:cNvGraphicFramePr>
                <a:graphicFrameLocks noGrp="1"/>
              </p:cNvGraphicFramePr>
              <p:nvPr>
                <p:extLst>
                  <p:ext uri="{D42A27DB-BD31-4B8C-83A1-F6EECF244321}">
                    <p14:modId xmlns:p14="http://schemas.microsoft.com/office/powerpoint/2010/main" val="4050367638"/>
                  </p:ext>
                </p:extLst>
              </p:nvPr>
            </p:nvGraphicFramePr>
            <p:xfrm>
              <a:off x="321780" y="3088433"/>
              <a:ext cx="8529483" cy="3552372"/>
            </p:xfrm>
            <a:graphic>
              <a:graphicData uri="http://schemas.openxmlformats.org/drawingml/2006/table">
                <a:tbl>
                  <a:tblPr firstRow="1" bandRow="1">
                    <a:tableStyleId>{5C22544A-7EE6-4342-B048-85BDC9FD1C3A}</a:tableStyleId>
                  </a:tblPr>
                  <a:tblGrid>
                    <a:gridCol w="693092">
                      <a:extLst>
                        <a:ext uri="{9D8B030D-6E8A-4147-A177-3AD203B41FA5}">
                          <a16:colId xmlns:a16="http://schemas.microsoft.com/office/drawing/2014/main" val="3279432643"/>
                        </a:ext>
                      </a:extLst>
                    </a:gridCol>
                    <a:gridCol w="4326227">
                      <a:extLst>
                        <a:ext uri="{9D8B030D-6E8A-4147-A177-3AD203B41FA5}">
                          <a16:colId xmlns:a16="http://schemas.microsoft.com/office/drawing/2014/main" val="3981234801"/>
                        </a:ext>
                      </a:extLst>
                    </a:gridCol>
                    <a:gridCol w="3510164">
                      <a:extLst>
                        <a:ext uri="{9D8B030D-6E8A-4147-A177-3AD203B41FA5}">
                          <a16:colId xmlns:a16="http://schemas.microsoft.com/office/drawing/2014/main" val="2140617254"/>
                        </a:ext>
                      </a:extLst>
                    </a:gridCol>
                  </a:tblGrid>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No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rtl="0"/>
                          <a:r>
                            <a:rPr lang="en-US" sz="2000" kern="1200" dirty="0">
                              <a:solidFill>
                                <a:srgbClr val="000000"/>
                              </a:solidFill>
                              <a:latin typeface="Times New Roman" panose="02020603050405020304" pitchFamily="18" charset="0"/>
                              <a:ea typeface="+mn-ea"/>
                              <a:cs typeface="Times New Roman" panose="02020603050405020304" pitchFamily="18" charset="0"/>
                            </a:rPr>
                            <a:t>Type of Soil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gn="ctr" rtl="0"/>
                          <a:r>
                            <a:rPr lang="en-US" sz="2000" kern="1200" dirty="0">
                              <a:solidFill>
                                <a:srgbClr val="000000"/>
                              </a:solidFill>
                              <a:latin typeface="Times New Roman" panose="02020603050405020304" pitchFamily="18" charset="0"/>
                              <a:ea typeface="+mn-ea"/>
                              <a:cs typeface="Times New Roman" panose="02020603050405020304" pitchFamily="18" charset="0"/>
                            </a:rPr>
                            <a:t>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8188232"/>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1" algn="l" rtl="0"/>
                          <a:r>
                            <a:rPr lang="en-US" sz="2000" kern="1200" dirty="0">
                              <a:solidFill>
                                <a:srgbClr val="000000"/>
                              </a:solidFill>
                              <a:latin typeface="Times New Roman" panose="02020603050405020304" pitchFamily="18" charset="0"/>
                              <a:ea typeface="+mn-ea"/>
                              <a:cs typeface="Times New Roman" panose="02020603050405020304" pitchFamily="18" charset="0"/>
                            </a:rPr>
                            <a:t>Shingle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43229" t="-100685" r="-521" b="-201370"/>
                          </a:stretch>
                        </a:blipFill>
                      </a:tcPr>
                    </a:tc>
                    <a:extLst>
                      <a:ext uri="{0D108BD9-81ED-4DB2-BD59-A6C34878D82A}">
                        <a16:rowId xmlns:a16="http://schemas.microsoft.com/office/drawing/2014/main" val="3237655932"/>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192" marR="0" lvl="1" indent="0" algn="l" defTabSz="914382" rtl="0" eaLnBrk="1" fontAlgn="auto" latinLnBrk="0" hangingPunct="1">
                            <a:lnSpc>
                              <a:spcPct val="100000"/>
                            </a:lnSpc>
                            <a:spcBef>
                              <a:spcPts val="0"/>
                            </a:spcBef>
                            <a:spcAft>
                              <a:spcPts val="0"/>
                            </a:spcAft>
                            <a:buClrTx/>
                            <a:buSzTx/>
                            <a:buFontTx/>
                            <a:buNone/>
                            <a:tabLst/>
                            <a:defRPr/>
                          </a:pPr>
                          <a:r>
                            <a:rPr lang="en-US" sz="2000" kern="1200" dirty="0">
                              <a:solidFill>
                                <a:srgbClr val="000000"/>
                              </a:solidFill>
                              <a:latin typeface="Times New Roman" panose="02020603050405020304" pitchFamily="18" charset="0"/>
                              <a:ea typeface="+mn-ea"/>
                              <a:cs typeface="Times New Roman" panose="02020603050405020304" pitchFamily="18" charset="0"/>
                            </a:rPr>
                            <a:t>Coarse Sand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43229" t="-200685" r="-521" b="-101370"/>
                          </a:stretch>
                        </a:blipFill>
                      </a:tcPr>
                    </a:tc>
                    <a:extLst>
                      <a:ext uri="{0D108BD9-81ED-4DB2-BD59-A6C34878D82A}">
                        <a16:rowId xmlns:a16="http://schemas.microsoft.com/office/drawing/2014/main" val="1256960836"/>
                      </a:ext>
                    </a:extLst>
                  </a:tr>
                  <a:tr h="888093">
                    <a:tc>
                      <a:txBody>
                        <a:bodyPr/>
                        <a:lstStyle/>
                        <a:p>
                          <a:pPr algn="l" rtl="0"/>
                          <a:r>
                            <a:rPr lang="en-US" sz="2000" kern="1200" dirty="0">
                              <a:solidFill>
                                <a:srgbClr val="000000"/>
                              </a:solidFill>
                              <a:latin typeface="Times New Roman" panose="02020603050405020304" pitchFamily="18" charset="0"/>
                              <a:ea typeface="+mn-ea"/>
                              <a:cs typeface="Times New Roman" panose="02020603050405020304" pitchFamily="18"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192" marR="0" lvl="1" indent="0" algn="l" defTabSz="914382" rtl="0" eaLnBrk="1" fontAlgn="auto" latinLnBrk="0" hangingPunct="1">
                            <a:lnSpc>
                              <a:spcPct val="100000"/>
                            </a:lnSpc>
                            <a:spcBef>
                              <a:spcPts val="0"/>
                            </a:spcBef>
                            <a:spcAft>
                              <a:spcPts val="0"/>
                            </a:spcAft>
                            <a:buClrTx/>
                            <a:buSzTx/>
                            <a:buFontTx/>
                            <a:buNone/>
                            <a:tabLst/>
                            <a:defRPr/>
                          </a:pPr>
                          <a:r>
                            <a:rPr lang="en-US" sz="2000" kern="1200" dirty="0">
                              <a:solidFill>
                                <a:srgbClr val="000000"/>
                              </a:solidFill>
                              <a:latin typeface="Times New Roman" panose="02020603050405020304" pitchFamily="18" charset="0"/>
                              <a:ea typeface="+mn-ea"/>
                              <a:cs typeface="Times New Roman" panose="02020603050405020304" pitchFamily="18" charset="0"/>
                            </a:rPr>
                            <a:t>Fine Sand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43229" t="-300685" r="-521" b="-1370"/>
                          </a:stretch>
                        </a:blipFill>
                      </a:tcPr>
                    </a:tc>
                    <a:extLst>
                      <a:ext uri="{0D108BD9-81ED-4DB2-BD59-A6C34878D82A}">
                        <a16:rowId xmlns:a16="http://schemas.microsoft.com/office/drawing/2014/main" val="54281736"/>
                      </a:ext>
                    </a:extLst>
                  </a:tr>
                </a:tbl>
              </a:graphicData>
            </a:graphic>
          </p:graphicFrame>
        </mc:Fallback>
      </mc:AlternateContent>
      <p:sp>
        <p:nvSpPr>
          <p:cNvPr id="2" name="Rectangle 1">
            <a:extLst>
              <a:ext uri="{FF2B5EF4-FFF2-40B4-BE49-F238E27FC236}">
                <a16:creationId xmlns:a16="http://schemas.microsoft.com/office/drawing/2014/main" id="{78F2B8E7-3056-49CA-A69E-CD48141360E3}"/>
              </a:ext>
            </a:extLst>
          </p:cNvPr>
          <p:cNvSpPr/>
          <p:nvPr/>
        </p:nvSpPr>
        <p:spPr>
          <a:xfrm>
            <a:off x="321780" y="2445073"/>
            <a:ext cx="8210937" cy="400110"/>
          </a:xfrm>
          <a:prstGeom prst="rect">
            <a:avLst/>
          </a:prstGeom>
        </p:spPr>
        <p:txBody>
          <a:bodyPr wrap="square">
            <a:spAutoFit/>
          </a:bodyPr>
          <a:lstStyle/>
          <a:p>
            <a:pPr algn="l" rtl="0"/>
            <a:r>
              <a:rPr lang="en-US" sz="2000" b="1" dirty="0">
                <a:solidFill>
                  <a:srgbClr val="000000"/>
                </a:solidFill>
                <a:latin typeface="Times New Roman" panose="02020603050405020304" pitchFamily="18" charset="0"/>
                <a:cs typeface="Times New Roman" panose="02020603050405020304" pitchFamily="18" charset="0"/>
              </a:rPr>
              <a:t>Values of Khosla’s Safe Exit Gradient for different types of Soils</a:t>
            </a:r>
          </a:p>
        </p:txBody>
      </p:sp>
      <p:sp>
        <p:nvSpPr>
          <p:cNvPr id="11" name="Rectangle 10">
            <a:extLst>
              <a:ext uri="{FF2B5EF4-FFF2-40B4-BE49-F238E27FC236}">
                <a16:creationId xmlns:a16="http://schemas.microsoft.com/office/drawing/2014/main" id="{0E60DCF8-8A57-462B-8AF3-8264AB5F8444}"/>
              </a:ext>
            </a:extLst>
          </p:cNvPr>
          <p:cNvSpPr/>
          <p:nvPr/>
        </p:nvSpPr>
        <p:spPr>
          <a:xfrm>
            <a:off x="350823" y="466631"/>
            <a:ext cx="8624735" cy="539378"/>
          </a:xfrm>
          <a:prstGeom prst="rect">
            <a:avLst/>
          </a:prstGeom>
        </p:spPr>
        <p:txBody>
          <a:bodyPr wrap="square">
            <a:spAutoFit/>
          </a:bodyPr>
          <a:lstStyle/>
          <a:p>
            <a:pPr algn="just" rtl="0">
              <a:lnSpc>
                <a:spcPct val="150000"/>
              </a:lnSpc>
            </a:pPr>
            <a:r>
              <a:rPr lang="en-US" sz="2200" dirty="0">
                <a:solidFill>
                  <a:srgbClr val="000000"/>
                </a:solidFill>
                <a:latin typeface="Times New Roman" panose="02020603050405020304" pitchFamily="18" charset="0"/>
                <a:cs typeface="Times New Roman" panose="02020603050405020304" pitchFamily="18" charset="0"/>
              </a:rPr>
              <a:t>In order to keep the structure safe against </a:t>
            </a:r>
            <a:r>
              <a:rPr lang="en-US" sz="2200" b="1" dirty="0">
                <a:solidFill>
                  <a:srgbClr val="000000"/>
                </a:solidFill>
                <a:latin typeface="Times New Roman" panose="02020603050405020304" pitchFamily="18" charset="0"/>
                <a:cs typeface="Times New Roman" panose="02020603050405020304" pitchFamily="18" charset="0"/>
              </a:rPr>
              <a:t>piping. </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F5B5C9C-BABC-4E9F-9538-19AF2EC60895}"/>
                  </a:ext>
                </a:extLst>
              </p:cNvPr>
              <p:cNvSpPr txBox="1"/>
              <p:nvPr/>
            </p:nvSpPr>
            <p:spPr>
              <a:xfrm>
                <a:off x="350824" y="1255510"/>
                <a:ext cx="5575166" cy="789836"/>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m:rPr>
                          <m:nor/>
                        </m:rPr>
                        <a:rPr lang="en-US" b="1" dirty="0" smtClean="0">
                          <a:latin typeface="Cambria Math" panose="02040503050406030204" pitchFamily="18" charset="0"/>
                          <a:ea typeface="Cambria Math" panose="02040503050406030204" pitchFamily="18" charset="0"/>
                        </a:rPr>
                        <m:t>Exit</m:t>
                      </m:r>
                      <m:r>
                        <m:rPr>
                          <m:nor/>
                        </m:rPr>
                        <a:rPr lang="en-US" b="1" dirty="0" smtClean="0">
                          <a:latin typeface="Cambria Math" panose="02040503050406030204" pitchFamily="18" charset="0"/>
                          <a:ea typeface="Cambria Math" panose="02040503050406030204" pitchFamily="18" charset="0"/>
                        </a:rPr>
                        <m:t> </m:t>
                      </m:r>
                      <m:r>
                        <m:rPr>
                          <m:nor/>
                        </m:rPr>
                        <a:rPr lang="en-US" b="1" dirty="0" smtClean="0">
                          <a:latin typeface="Cambria Math" panose="02040503050406030204" pitchFamily="18" charset="0"/>
                          <a:ea typeface="Cambria Math" panose="02040503050406030204" pitchFamily="18" charset="0"/>
                        </a:rPr>
                        <m:t>gradient</m:t>
                      </m:r>
                      <m:r>
                        <a:rPr lang="en-US" b="1" dirty="0">
                          <a:latin typeface="Cambria Math" panose="02040503050406030204" pitchFamily="18" charset="0"/>
                          <a:ea typeface="Cambria Math" panose="02040503050406030204" pitchFamily="18" charset="0"/>
                        </a:rPr>
                        <m:t> </m:t>
                      </m:r>
                      <m:sSub>
                        <m:sSubPr>
                          <m:ctrlPr>
                            <a:rPr lang="en-US" b="1" i="1">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 (</m:t>
                          </m:r>
                          <m:r>
                            <a:rPr lang="en-US" b="1">
                              <a:latin typeface="Cambria Math" panose="02040503050406030204" pitchFamily="18" charset="0"/>
                              <a:ea typeface="Cambria Math" panose="02040503050406030204" pitchFamily="18" charset="0"/>
                            </a:rPr>
                            <m:t>𝐆</m:t>
                          </m:r>
                        </m:e>
                        <m:sub>
                          <m:r>
                            <a:rPr lang="en-US" b="1">
                              <a:latin typeface="Cambria Math" panose="02040503050406030204" pitchFamily="18" charset="0"/>
                              <a:ea typeface="Cambria Math" panose="02040503050406030204" pitchFamily="18" charset="0"/>
                            </a:rPr>
                            <m:t>𝐄</m:t>
                          </m:r>
                        </m:sub>
                      </m:sSub>
                      <m:r>
                        <a:rPr lang="en-US" b="1" i="0" smtClean="0">
                          <a:latin typeface="Cambria Math" panose="02040503050406030204" pitchFamily="18" charset="0"/>
                          <a:ea typeface="Cambria Math" panose="02040503050406030204" pitchFamily="18" charset="0"/>
                        </a:rPr>
                        <m:t>)&lt;</m:t>
                      </m:r>
                      <m:r>
                        <m:rPr>
                          <m:nor/>
                        </m:rPr>
                        <a:rPr lang="en-US" b="1" dirty="0">
                          <a:solidFill>
                            <a:srgbClr val="000000"/>
                          </a:solidFill>
                          <a:latin typeface="Times New Roman" panose="02020603050405020304" pitchFamily="18" charset="0"/>
                          <a:cs typeface="Times New Roman" panose="02020603050405020304" pitchFamily="18" charset="0"/>
                        </a:rPr>
                        <m:t>Safe</m:t>
                      </m:r>
                      <m:r>
                        <m:rPr>
                          <m:nor/>
                        </m:rPr>
                        <a:rPr lang="en-US" b="1" dirty="0">
                          <a:solidFill>
                            <a:srgbClr val="000000"/>
                          </a:solidFill>
                          <a:latin typeface="Times New Roman" panose="02020603050405020304" pitchFamily="18" charset="0"/>
                          <a:cs typeface="Times New Roman" panose="02020603050405020304" pitchFamily="18" charset="0"/>
                        </a:rPr>
                        <m:t> </m:t>
                      </m:r>
                      <m:r>
                        <m:rPr>
                          <m:nor/>
                        </m:rPr>
                        <a:rPr lang="en-US" b="1" dirty="0">
                          <a:solidFill>
                            <a:srgbClr val="000000"/>
                          </a:solidFill>
                          <a:latin typeface="Times New Roman" panose="02020603050405020304" pitchFamily="18" charset="0"/>
                          <a:cs typeface="Times New Roman" panose="02020603050405020304" pitchFamily="18" charset="0"/>
                        </a:rPr>
                        <m:t>Exit</m:t>
                      </m:r>
                      <m:r>
                        <m:rPr>
                          <m:nor/>
                        </m:rPr>
                        <a:rPr lang="en-US" b="1" dirty="0">
                          <a:solidFill>
                            <a:srgbClr val="000000"/>
                          </a:solidFill>
                          <a:latin typeface="Times New Roman" panose="02020603050405020304" pitchFamily="18" charset="0"/>
                          <a:cs typeface="Times New Roman" panose="02020603050405020304" pitchFamily="18" charset="0"/>
                        </a:rPr>
                        <m:t> </m:t>
                      </m:r>
                      <m:r>
                        <m:rPr>
                          <m:nor/>
                        </m:rPr>
                        <a:rPr lang="en-US" b="1" dirty="0">
                          <a:solidFill>
                            <a:srgbClr val="000000"/>
                          </a:solidFill>
                          <a:latin typeface="Times New Roman" panose="02020603050405020304" pitchFamily="18" charset="0"/>
                          <a:cs typeface="Times New Roman" panose="02020603050405020304" pitchFamily="18" charset="0"/>
                        </a:rPr>
                        <m:t>Gradient</m:t>
                      </m:r>
                      <m:r>
                        <m:rPr>
                          <m:nor/>
                        </m:rPr>
                        <a:rPr lang="en-US" b="1" i="0" dirty="0" smtClean="0">
                          <a:solidFill>
                            <a:srgbClr val="000000"/>
                          </a:solidFill>
                          <a:latin typeface="Times New Roman" panose="02020603050405020304" pitchFamily="18" charset="0"/>
                          <a:cs typeface="Times New Roman" panose="02020603050405020304" pitchFamily="18" charset="0"/>
                        </a:rPr>
                        <m:t> (</m:t>
                      </m:r>
                      <m:r>
                        <m:rPr>
                          <m:nor/>
                        </m:rPr>
                        <a:rPr lang="en-US" b="1" i="0" dirty="0" smtClean="0">
                          <a:solidFill>
                            <a:srgbClr val="000000"/>
                          </a:solidFill>
                          <a:latin typeface="Times New Roman" panose="02020603050405020304" pitchFamily="18" charset="0"/>
                          <a:cs typeface="Times New Roman" panose="02020603050405020304" pitchFamily="18" charset="0"/>
                        </a:rPr>
                        <m:t>Gs</m:t>
                      </m:r>
                      <m:r>
                        <m:rPr>
                          <m:nor/>
                        </m:rPr>
                        <a:rPr lang="en-US" b="1" i="0" dirty="0" smtClean="0">
                          <a:solidFill>
                            <a:srgbClr val="000000"/>
                          </a:solidFill>
                          <a:latin typeface="Times New Roman" panose="02020603050405020304" pitchFamily="18" charset="0"/>
                          <a:cs typeface="Times New Roman" panose="02020603050405020304" pitchFamily="18" charset="0"/>
                        </a:rPr>
                        <m:t>)</m:t>
                      </m:r>
                    </m:oMath>
                  </m:oMathPara>
                </a14:m>
                <a:endParaRPr lang="en-US" b="1" dirty="0">
                  <a:latin typeface="Cambria Math" panose="02040503050406030204" pitchFamily="18" charset="0"/>
                  <a:ea typeface="Cambria Math" panose="02040503050406030204" pitchFamily="18" charset="0"/>
                </a:endParaRPr>
              </a:p>
            </p:txBody>
          </p:sp>
        </mc:Choice>
        <mc:Fallback xmlns="">
          <p:sp>
            <p:nvSpPr>
              <p:cNvPr id="12" name="TextBox 11">
                <a:extLst>
                  <a:ext uri="{FF2B5EF4-FFF2-40B4-BE49-F238E27FC236}">
                    <a16:creationId xmlns:a16="http://schemas.microsoft.com/office/drawing/2014/main" id="{DF5B5C9C-BABC-4E9F-9538-19AF2EC60895}"/>
                  </a:ext>
                </a:extLst>
              </p:cNvPr>
              <p:cNvSpPr txBox="1">
                <a:spLocks noRot="1" noChangeAspect="1" noMove="1" noResize="1" noEditPoints="1" noAdjustHandles="1" noChangeArrowheads="1" noChangeShapeType="1" noTextEdit="1"/>
              </p:cNvSpPr>
              <p:nvPr/>
            </p:nvSpPr>
            <p:spPr>
              <a:xfrm>
                <a:off x="350824" y="1255510"/>
                <a:ext cx="5575166" cy="789836"/>
              </a:xfrm>
              <a:prstGeom prst="rect">
                <a:avLst/>
              </a:prstGeom>
              <a:blipFill>
                <a:blip r:embed="rId3"/>
                <a:stretch>
                  <a:fillRect/>
                </a:stretch>
              </a:blipFill>
              <a:ln>
                <a:solidFill>
                  <a:schemeClr val="tx1"/>
                </a:solidFill>
              </a:ln>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1FA35A76-A709-4A04-8EAA-B84F9AE20F48}"/>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656790"/>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898DB81-4699-40ED-9428-3C140CDCB191}"/>
                  </a:ext>
                </a:extLst>
              </p:cNvPr>
              <p:cNvSpPr txBox="1"/>
              <p:nvPr/>
            </p:nvSpPr>
            <p:spPr>
              <a:xfrm>
                <a:off x="986982" y="4364126"/>
                <a:ext cx="2468880" cy="82296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𝑬</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𝟐</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2" name="TextBox 1">
                <a:extLst>
                  <a:ext uri="{FF2B5EF4-FFF2-40B4-BE49-F238E27FC236}">
                    <a16:creationId xmlns:a16="http://schemas.microsoft.com/office/drawing/2014/main" id="{7898DB81-4699-40ED-9428-3C140CDCB191}"/>
                  </a:ext>
                </a:extLst>
              </p:cNvPr>
              <p:cNvSpPr txBox="1">
                <a:spLocks noRot="1" noChangeAspect="1" noMove="1" noResize="1" noEditPoints="1" noAdjustHandles="1" noChangeArrowheads="1" noChangeShapeType="1" noTextEdit="1"/>
              </p:cNvSpPr>
              <p:nvPr/>
            </p:nvSpPr>
            <p:spPr>
              <a:xfrm>
                <a:off x="986982" y="4364126"/>
                <a:ext cx="2468880" cy="82296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B7111AE-64EB-42DB-A5A8-A0285A645C53}"/>
                  </a:ext>
                </a:extLst>
              </p:cNvPr>
              <p:cNvSpPr txBox="1"/>
              <p:nvPr/>
            </p:nvSpPr>
            <p:spPr>
              <a:xfrm>
                <a:off x="3932270" y="4364126"/>
                <a:ext cx="2468880" cy="82296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𝑫</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6" name="TextBox 5">
                <a:extLst>
                  <a:ext uri="{FF2B5EF4-FFF2-40B4-BE49-F238E27FC236}">
                    <a16:creationId xmlns:a16="http://schemas.microsoft.com/office/drawing/2014/main" id="{6B7111AE-64EB-42DB-A5A8-A0285A645C53}"/>
                  </a:ext>
                </a:extLst>
              </p:cNvPr>
              <p:cNvSpPr txBox="1">
                <a:spLocks noRot="1" noChangeAspect="1" noMove="1" noResize="1" noEditPoints="1" noAdjustHandles="1" noChangeArrowheads="1" noChangeShapeType="1" noTextEdit="1"/>
              </p:cNvSpPr>
              <p:nvPr/>
            </p:nvSpPr>
            <p:spPr>
              <a:xfrm>
                <a:off x="3932270" y="4364126"/>
                <a:ext cx="2468880" cy="822960"/>
              </a:xfrm>
              <a:prstGeom prst="rect">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BC94D2-75EA-4B94-80D9-DFDA66B435EB}"/>
                  </a:ext>
                </a:extLst>
              </p:cNvPr>
              <p:cNvSpPr txBox="1"/>
              <p:nvPr/>
            </p:nvSpPr>
            <p:spPr>
              <a:xfrm>
                <a:off x="2331113" y="5555000"/>
                <a:ext cx="2468880"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r>
                            <a:rPr lang="en-US" b="1" i="1" smtClean="0">
                              <a:latin typeface="Cambria Math" panose="02040503050406030204" pitchFamily="18" charset="0"/>
                            </a:rPr>
                            <m:t>+</m:t>
                          </m:r>
                          <m:rad>
                            <m:radPr>
                              <m:degHide m:val="on"/>
                              <m:ctrlPr>
                                <a:rPr lang="en-US" b="1" i="1" smtClean="0">
                                  <a:latin typeface="Cambria Math" panose="02040503050406030204" pitchFamily="18" charset="0"/>
                                </a:rPr>
                              </m:ctrlPr>
                            </m:radPr>
                            <m:deg/>
                            <m:e>
                              <m:r>
                                <a:rPr lang="en-US" b="1" i="1" smtClean="0">
                                  <a:latin typeface="Cambria Math" panose="02040503050406030204" pitchFamily="18" charset="0"/>
                                </a:rPr>
                                <m:t>𝟏</m:t>
                              </m:r>
                              <m:r>
                                <a:rPr lang="en-US" b="1" i="1" smtClean="0">
                                  <a:latin typeface="Cambria Math" panose="02040503050406030204" pitchFamily="18" charset="0"/>
                                </a:rPr>
                                <m:t>+</m:t>
                              </m:r>
                              <m:sSup>
                                <m:sSupPr>
                                  <m:ctrlPr>
                                    <a:rPr lang="en-US" b="1" i="1" smtClean="0">
                                      <a:latin typeface="Cambria Math" panose="02040503050406030204" pitchFamily="18" charset="0"/>
                                    </a:rPr>
                                  </m:ctrlPr>
                                </m:sSupPr>
                                <m:e>
                                  <m:r>
                                    <a:rPr lang="en-US" b="1" i="1" smtClean="0">
                                      <a:latin typeface="Cambria Math" panose="02040503050406030204" pitchFamily="18" charset="0"/>
                                      <a:ea typeface="Cambria Math" panose="02040503050406030204" pitchFamily="18" charset="0"/>
                                    </a:rPr>
                                    <m:t>𝜶</m:t>
                                  </m:r>
                                </m:e>
                                <m:sup>
                                  <m:r>
                                    <a:rPr lang="en-US" b="1" i="1" smtClean="0">
                                      <a:latin typeface="Cambria Math" panose="02040503050406030204" pitchFamily="18" charset="0"/>
                                    </a:rPr>
                                    <m:t>𝟐</m:t>
                                  </m:r>
                                </m:sup>
                              </m:sSup>
                            </m:e>
                          </m:rad>
                        </m:num>
                        <m:den>
                          <m:r>
                            <a:rPr lang="en-US" b="1" i="1" smtClean="0">
                              <a:latin typeface="Cambria Math" panose="02040503050406030204" pitchFamily="18" charset="0"/>
                            </a:rPr>
                            <m:t>𝟐</m:t>
                          </m:r>
                        </m:den>
                      </m:f>
                    </m:oMath>
                  </m:oMathPara>
                </a14:m>
                <a:endParaRPr lang="en-US" b="1" dirty="0"/>
              </a:p>
            </p:txBody>
          </p:sp>
        </mc:Choice>
        <mc:Fallback xmlns="">
          <p:sp>
            <p:nvSpPr>
              <p:cNvPr id="7" name="TextBox 6">
                <a:extLst>
                  <a:ext uri="{FF2B5EF4-FFF2-40B4-BE49-F238E27FC236}">
                    <a16:creationId xmlns:a16="http://schemas.microsoft.com/office/drawing/2014/main" id="{68BC94D2-75EA-4B94-80D9-DFDA66B435EB}"/>
                  </a:ext>
                </a:extLst>
              </p:cNvPr>
              <p:cNvSpPr txBox="1">
                <a:spLocks noRot="1" noChangeAspect="1" noMove="1" noResize="1" noEditPoints="1" noAdjustHandles="1" noChangeArrowheads="1" noChangeShapeType="1" noTextEdit="1"/>
              </p:cNvSpPr>
              <p:nvPr/>
            </p:nvSpPr>
            <p:spPr>
              <a:xfrm>
                <a:off x="2331113" y="5555000"/>
                <a:ext cx="2468880" cy="822960"/>
              </a:xfrm>
              <a:prstGeom prst="rect">
                <a:avLst/>
              </a:prstGeom>
              <a:blipFill>
                <a:blip r:embed="rId4"/>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98130A7-A8AE-43C0-85FE-CC8B667CC21E}"/>
                  </a:ext>
                </a:extLst>
              </p:cNvPr>
              <p:cNvSpPr txBox="1"/>
              <p:nvPr/>
            </p:nvSpPr>
            <p:spPr>
              <a:xfrm>
                <a:off x="5229329" y="5551747"/>
                <a:ext cx="2154476" cy="82296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ea typeface="Cambria Math" panose="02040503050406030204" pitchFamily="18" charset="0"/>
                        </a:rPr>
                        <m:t>𝜶</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𝒃</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𝒐</m:t>
                              </m:r>
                            </m:sub>
                          </m:sSub>
                        </m:den>
                      </m:f>
                    </m:oMath>
                  </m:oMathPara>
                </a14:m>
                <a:endParaRPr lang="en-US" b="1" dirty="0"/>
              </a:p>
            </p:txBody>
          </p:sp>
        </mc:Choice>
        <mc:Fallback xmlns="">
          <p:sp>
            <p:nvSpPr>
              <p:cNvPr id="8" name="TextBox 7">
                <a:extLst>
                  <a:ext uri="{FF2B5EF4-FFF2-40B4-BE49-F238E27FC236}">
                    <a16:creationId xmlns:a16="http://schemas.microsoft.com/office/drawing/2014/main" id="{998130A7-A8AE-43C0-85FE-CC8B667CC21E}"/>
                  </a:ext>
                </a:extLst>
              </p:cNvPr>
              <p:cNvSpPr txBox="1">
                <a:spLocks noRot="1" noChangeAspect="1" noMove="1" noResize="1" noEditPoints="1" noAdjustHandles="1" noChangeArrowheads="1" noChangeShapeType="1" noTextEdit="1"/>
              </p:cNvSpPr>
              <p:nvPr/>
            </p:nvSpPr>
            <p:spPr>
              <a:xfrm>
                <a:off x="5229329" y="5551747"/>
                <a:ext cx="2154476" cy="822960"/>
              </a:xfrm>
              <a:prstGeom prst="rect">
                <a:avLst/>
              </a:prstGeom>
              <a:blipFill>
                <a:blip r:embed="rId5"/>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7485A1CB-B71F-4CA1-8185-AB8A76F091A2}"/>
                  </a:ext>
                </a:extLst>
              </p:cNvPr>
              <p:cNvSpPr txBox="1"/>
              <p:nvPr/>
            </p:nvSpPr>
            <p:spPr>
              <a:xfrm>
                <a:off x="6877558" y="4360873"/>
                <a:ext cx="1361369" cy="82296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sub>
                      </m:sSub>
                      <m:r>
                        <a:rPr lang="en-US" b="1" i="1" smtClean="0">
                          <a:latin typeface="Cambria Math" panose="02040503050406030204" pitchFamily="18" charset="0"/>
                        </a:rPr>
                        <m:t>=</m:t>
                      </m:r>
                      <m:r>
                        <a:rPr lang="en-US" b="1" i="1" smtClean="0">
                          <a:latin typeface="Cambria Math" panose="02040503050406030204" pitchFamily="18" charset="0"/>
                        </a:rPr>
                        <m:t>𝟎</m:t>
                      </m:r>
                    </m:oMath>
                  </m:oMathPara>
                </a14:m>
                <a:endParaRPr lang="en-US" b="1" dirty="0"/>
              </a:p>
            </p:txBody>
          </p:sp>
        </mc:Choice>
        <mc:Fallback xmlns="">
          <p:sp>
            <p:nvSpPr>
              <p:cNvPr id="40" name="TextBox 39">
                <a:extLst>
                  <a:ext uri="{FF2B5EF4-FFF2-40B4-BE49-F238E27FC236}">
                    <a16:creationId xmlns:a16="http://schemas.microsoft.com/office/drawing/2014/main" id="{7485A1CB-B71F-4CA1-8185-AB8A76F091A2}"/>
                  </a:ext>
                </a:extLst>
              </p:cNvPr>
              <p:cNvSpPr txBox="1">
                <a:spLocks noRot="1" noChangeAspect="1" noMove="1" noResize="1" noEditPoints="1" noAdjustHandles="1" noChangeArrowheads="1" noChangeShapeType="1" noTextEdit="1"/>
              </p:cNvSpPr>
              <p:nvPr/>
            </p:nvSpPr>
            <p:spPr>
              <a:xfrm>
                <a:off x="6877558" y="4360873"/>
                <a:ext cx="1361369" cy="822960"/>
              </a:xfrm>
              <a:prstGeom prst="rect">
                <a:avLst/>
              </a:prstGeom>
              <a:blipFill>
                <a:blip r:embed="rId6"/>
                <a:stretch>
                  <a:fillRect/>
                </a:stretch>
              </a:blipFill>
              <a:ln>
                <a:solidFill>
                  <a:schemeClr val="tx1"/>
                </a:solidFill>
              </a:ln>
            </p:spPr>
            <p:txBody>
              <a:bodyPr/>
              <a:lstStyle/>
              <a:p>
                <a:r>
                  <a:rPr lang="en-US">
                    <a:noFill/>
                  </a:rPr>
                  <a:t> </a:t>
                </a:r>
              </a:p>
            </p:txBody>
          </p:sp>
        </mc:Fallback>
      </mc:AlternateContent>
      <p:sp>
        <p:nvSpPr>
          <p:cNvPr id="33" name="Rectangle 32">
            <a:extLst>
              <a:ext uri="{FF2B5EF4-FFF2-40B4-BE49-F238E27FC236}">
                <a16:creationId xmlns:a16="http://schemas.microsoft.com/office/drawing/2014/main" id="{E7EABF35-B8DD-4EBA-98EF-659EFE4F4E2B}"/>
              </a:ext>
            </a:extLst>
          </p:cNvPr>
          <p:cNvSpPr/>
          <p:nvPr/>
        </p:nvSpPr>
        <p:spPr>
          <a:xfrm>
            <a:off x="2937643" y="1948595"/>
            <a:ext cx="1673645" cy="10019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b="1"/>
          </a:p>
        </p:txBody>
      </p:sp>
      <p:cxnSp>
        <p:nvCxnSpPr>
          <p:cNvPr id="34" name="Straight Connector 33">
            <a:extLst>
              <a:ext uri="{FF2B5EF4-FFF2-40B4-BE49-F238E27FC236}">
                <a16:creationId xmlns:a16="http://schemas.microsoft.com/office/drawing/2014/main" id="{61DEA73F-BF2A-4B00-B5B2-009EDDF60E5A}"/>
              </a:ext>
            </a:extLst>
          </p:cNvPr>
          <p:cNvCxnSpPr>
            <a:cxnSpLocks/>
          </p:cNvCxnSpPr>
          <p:nvPr/>
        </p:nvCxnSpPr>
        <p:spPr>
          <a:xfrm>
            <a:off x="2937643" y="2866553"/>
            <a:ext cx="3399321" cy="0"/>
          </a:xfrm>
          <a:prstGeom prst="line">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643944C-44AE-4D96-8C65-33A72F584B09}"/>
              </a:ext>
            </a:extLst>
          </p:cNvPr>
          <p:cNvCxnSpPr/>
          <p:nvPr/>
        </p:nvCxnSpPr>
        <p:spPr>
          <a:xfrm>
            <a:off x="6325229" y="2950532"/>
            <a:ext cx="0" cy="9108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A96E266-82FF-492D-AD1F-4DA41E5AE7AB}"/>
              </a:ext>
            </a:extLst>
          </p:cNvPr>
          <p:cNvCxnSpPr/>
          <p:nvPr/>
        </p:nvCxnSpPr>
        <p:spPr>
          <a:xfrm>
            <a:off x="4611288" y="1761973"/>
            <a:ext cx="0" cy="10058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916DBB4-B284-4CDB-90F3-B6DCCE74546A}"/>
              </a:ext>
            </a:extLst>
          </p:cNvPr>
          <p:cNvCxnSpPr/>
          <p:nvPr/>
        </p:nvCxnSpPr>
        <p:spPr>
          <a:xfrm flipH="1">
            <a:off x="2918981" y="3407729"/>
            <a:ext cx="3387586" cy="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6497F73-92B4-4233-BFDA-932D809AE373}"/>
              </a:ext>
            </a:extLst>
          </p:cNvPr>
          <p:cNvCxnSpPr>
            <a:cxnSpLocks/>
          </p:cNvCxnSpPr>
          <p:nvPr/>
        </p:nvCxnSpPr>
        <p:spPr>
          <a:xfrm flipV="1">
            <a:off x="7232605" y="2765411"/>
            <a:ext cx="0" cy="109728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0F8CFADB-23EF-4B01-81F2-1E6E42FBA432}"/>
              </a:ext>
            </a:extLst>
          </p:cNvPr>
          <p:cNvSpPr txBox="1"/>
          <p:nvPr/>
        </p:nvSpPr>
        <p:spPr>
          <a:xfrm>
            <a:off x="4494221" y="3474939"/>
            <a:ext cx="286163" cy="373228"/>
          </a:xfrm>
          <a:prstGeom prst="rect">
            <a:avLst/>
          </a:prstGeom>
          <a:solidFill>
            <a:schemeClr val="bg1"/>
          </a:solidFill>
        </p:spPr>
        <p:txBody>
          <a:bodyPr wrap="square" rtlCol="0">
            <a:spAutoFit/>
          </a:bodyPr>
          <a:lstStyle/>
          <a:p>
            <a:pPr algn="l" rtl="0"/>
            <a:r>
              <a:rPr lang="en-US" b="1" dirty="0"/>
              <a:t>b</a:t>
            </a:r>
          </a:p>
        </p:txBody>
      </p:sp>
      <p:cxnSp>
        <p:nvCxnSpPr>
          <p:cNvPr id="41" name="Straight Arrow Connector 40">
            <a:extLst>
              <a:ext uri="{FF2B5EF4-FFF2-40B4-BE49-F238E27FC236}">
                <a16:creationId xmlns:a16="http://schemas.microsoft.com/office/drawing/2014/main" id="{577D61E5-C0BE-4F93-B94C-12A7ADE1E436}"/>
              </a:ext>
            </a:extLst>
          </p:cNvPr>
          <p:cNvCxnSpPr>
            <a:cxnSpLocks/>
          </p:cNvCxnSpPr>
          <p:nvPr/>
        </p:nvCxnSpPr>
        <p:spPr>
          <a:xfrm flipV="1">
            <a:off x="5052761" y="1952746"/>
            <a:ext cx="0" cy="815067"/>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F53F8ED-C433-4D80-86AC-02E64B10C779}"/>
              </a:ext>
            </a:extLst>
          </p:cNvPr>
          <p:cNvSpPr txBox="1"/>
          <p:nvPr/>
        </p:nvSpPr>
        <p:spPr>
          <a:xfrm>
            <a:off x="5114483" y="2185124"/>
            <a:ext cx="475031" cy="369332"/>
          </a:xfrm>
          <a:prstGeom prst="rect">
            <a:avLst/>
          </a:prstGeom>
          <a:solidFill>
            <a:schemeClr val="bg1"/>
          </a:solidFill>
        </p:spPr>
        <p:txBody>
          <a:bodyPr wrap="square" rtlCol="0">
            <a:spAutoFit/>
          </a:bodyPr>
          <a:lstStyle/>
          <a:p>
            <a:pPr algn="l" rtl="0"/>
            <a:r>
              <a:rPr lang="el-GR" b="1" dirty="0">
                <a:latin typeface="Calibri" panose="020F0502020204030204" pitchFamily="34" charset="0"/>
                <a:cs typeface="Calibri" panose="020F0502020204030204" pitchFamily="34" charset="0"/>
              </a:rPr>
              <a:t>Δ</a:t>
            </a:r>
            <a:r>
              <a:rPr lang="en-US" b="1" dirty="0">
                <a:latin typeface="Calibri" panose="020F0502020204030204" pitchFamily="34" charset="0"/>
                <a:cs typeface="Calibri" panose="020F0502020204030204" pitchFamily="34" charset="0"/>
              </a:rPr>
              <a:t>H</a:t>
            </a:r>
            <a:endParaRPr lang="en-US" b="1" dirty="0"/>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E77E8218-505A-4EDE-890D-94BCC2265C93}"/>
                  </a:ext>
                </a:extLst>
              </p:cNvPr>
              <p:cNvSpPr txBox="1"/>
              <p:nvPr/>
            </p:nvSpPr>
            <p:spPr>
              <a:xfrm>
                <a:off x="7376535" y="3181065"/>
                <a:ext cx="336275" cy="276999"/>
              </a:xfrm>
              <a:prstGeom prst="rect">
                <a:avLst/>
              </a:prstGeom>
              <a:noFill/>
            </p:spPr>
            <p:txBody>
              <a:bodyPr wrap="square" lIns="0" tIns="0" rIns="0" bIns="0" rtlCol="0">
                <a:spAutoFit/>
              </a:bodyPr>
              <a:lstStyle/>
              <a:p>
                <a:pPr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oMath>
                  </m:oMathPara>
                </a14:m>
                <a:endParaRPr lang="en-US" b="1" dirty="0"/>
              </a:p>
            </p:txBody>
          </p:sp>
        </mc:Choice>
        <mc:Fallback xmlns="">
          <p:sp>
            <p:nvSpPr>
              <p:cNvPr id="43" name="TextBox 42">
                <a:extLst>
                  <a:ext uri="{FF2B5EF4-FFF2-40B4-BE49-F238E27FC236}">
                    <a16:creationId xmlns:a16="http://schemas.microsoft.com/office/drawing/2014/main" id="{E77E8218-505A-4EDE-890D-94BCC2265C93}"/>
                  </a:ext>
                </a:extLst>
              </p:cNvPr>
              <p:cNvSpPr txBox="1">
                <a:spLocks noRot="1" noChangeAspect="1" noMove="1" noResize="1" noEditPoints="1" noAdjustHandles="1" noChangeArrowheads="1" noChangeShapeType="1" noTextEdit="1"/>
              </p:cNvSpPr>
              <p:nvPr/>
            </p:nvSpPr>
            <p:spPr>
              <a:xfrm>
                <a:off x="7376535" y="3181065"/>
                <a:ext cx="336275" cy="276999"/>
              </a:xfrm>
              <a:prstGeom prst="rect">
                <a:avLst/>
              </a:prstGeom>
              <a:blipFill>
                <a:blip r:embed="rId7"/>
                <a:stretch>
                  <a:fillRect l="-25455" t="-2222" b="-11111"/>
                </a:stretch>
              </a:blipFill>
            </p:spPr>
            <p:txBody>
              <a:bodyPr/>
              <a:lstStyle/>
              <a:p>
                <a:r>
                  <a:rPr lang="en-US">
                    <a:noFill/>
                  </a:rPr>
                  <a:t> </a:t>
                </a:r>
              </a:p>
            </p:txBody>
          </p:sp>
        </mc:Fallback>
      </mc:AlternateContent>
      <p:sp>
        <p:nvSpPr>
          <p:cNvPr id="21" name="Rectangle 20">
            <a:extLst>
              <a:ext uri="{FF2B5EF4-FFF2-40B4-BE49-F238E27FC236}">
                <a16:creationId xmlns:a16="http://schemas.microsoft.com/office/drawing/2014/main" id="{07E08049-E7C8-41C7-9885-1441EE695EE8}"/>
              </a:ext>
            </a:extLst>
          </p:cNvPr>
          <p:cNvSpPr/>
          <p:nvPr/>
        </p:nvSpPr>
        <p:spPr>
          <a:xfrm>
            <a:off x="197483" y="878201"/>
            <a:ext cx="8694589" cy="1047210"/>
          </a:xfrm>
          <a:prstGeom prst="rect">
            <a:avLst/>
          </a:prstGeom>
        </p:spPr>
        <p:txBody>
          <a:bodyPr wrap="square">
            <a:spAutoFit/>
          </a:bodyPr>
          <a:lstStyle/>
          <a:p>
            <a:pPr marL="457200" indent="-457200" algn="just" rtl="0">
              <a:lnSpc>
                <a:spcPct val="150000"/>
              </a:lnSpc>
              <a:buFont typeface="+mj-lt"/>
              <a:buAutoNum type="arabicPeriod"/>
            </a:pPr>
            <a:r>
              <a:rPr lang="en-US" sz="2200" dirty="0">
                <a:solidFill>
                  <a:srgbClr val="000000"/>
                </a:solidFill>
                <a:latin typeface="Times New Roman" panose="02020603050405020304" pitchFamily="18" charset="0"/>
                <a:cs typeface="Times New Roman" panose="02020603050405020304" pitchFamily="18" charset="0"/>
              </a:rPr>
              <a:t>Straight horizontal floor of negligible thickness with Pile at downstream end. </a:t>
            </a:r>
          </a:p>
        </p:txBody>
      </p:sp>
      <p:sp>
        <p:nvSpPr>
          <p:cNvPr id="22" name="Rectangle 21">
            <a:extLst>
              <a:ext uri="{FF2B5EF4-FFF2-40B4-BE49-F238E27FC236}">
                <a16:creationId xmlns:a16="http://schemas.microsoft.com/office/drawing/2014/main" id="{20F44AAA-5B18-415B-B2AA-3E02F367AADF}"/>
              </a:ext>
            </a:extLst>
          </p:cNvPr>
          <p:cNvSpPr/>
          <p:nvPr/>
        </p:nvSpPr>
        <p:spPr>
          <a:xfrm>
            <a:off x="197484" y="131844"/>
            <a:ext cx="8694589"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l" rtl="0"/>
            <a:r>
              <a:rPr lang="en-US" sz="3200" dirty="0"/>
              <a:t>Uplift Coefficients at </a:t>
            </a:r>
            <a:r>
              <a:rPr lang="en-US" sz="3200" dirty="0">
                <a:solidFill>
                  <a:schemeClr val="lt1"/>
                </a:solidFill>
              </a:rPr>
              <a:t>Key Points in Standard forms </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3492FD84-8C49-4347-BF1B-58E8EE5FA68F}"/>
                  </a:ext>
                </a:extLst>
              </p:cNvPr>
              <p:cNvSpPr txBox="1"/>
              <p:nvPr/>
            </p:nvSpPr>
            <p:spPr>
              <a:xfrm>
                <a:off x="6460708" y="2937443"/>
                <a:ext cx="34137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sub>
                      </m:sSub>
                    </m:oMath>
                  </m:oMathPara>
                </a14:m>
                <a:endParaRPr lang="en-US" b="1" i="1" dirty="0"/>
              </a:p>
            </p:txBody>
          </p:sp>
        </mc:Choice>
        <mc:Fallback xmlns="">
          <p:sp>
            <p:nvSpPr>
              <p:cNvPr id="23" name="TextBox 22">
                <a:extLst>
                  <a:ext uri="{FF2B5EF4-FFF2-40B4-BE49-F238E27FC236}">
                    <a16:creationId xmlns:a16="http://schemas.microsoft.com/office/drawing/2014/main" id="{3492FD84-8C49-4347-BF1B-58E8EE5FA68F}"/>
                  </a:ext>
                </a:extLst>
              </p:cNvPr>
              <p:cNvSpPr txBox="1">
                <a:spLocks noRot="1" noChangeAspect="1" noMove="1" noResize="1" noEditPoints="1" noAdjustHandles="1" noChangeArrowheads="1" noChangeShapeType="1" noTextEdit="1"/>
              </p:cNvSpPr>
              <p:nvPr/>
            </p:nvSpPr>
            <p:spPr>
              <a:xfrm>
                <a:off x="6460708" y="2937443"/>
                <a:ext cx="341376" cy="276999"/>
              </a:xfrm>
              <a:prstGeom prst="rect">
                <a:avLst/>
              </a:prstGeom>
              <a:blipFill>
                <a:blip r:embed="rId8"/>
                <a:stretch>
                  <a:fillRect l="-25000" t="-2222" r="-8929"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5B884187-436C-406B-99A1-A31732D0AC64}"/>
                  </a:ext>
                </a:extLst>
              </p:cNvPr>
              <p:cNvSpPr txBox="1"/>
              <p:nvPr/>
            </p:nvSpPr>
            <p:spPr>
              <a:xfrm>
                <a:off x="5877103" y="2942025"/>
                <a:ext cx="349390"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sub>
                      </m:sSub>
                    </m:oMath>
                  </m:oMathPara>
                </a14:m>
                <a:endParaRPr lang="en-US" b="1" i="1" dirty="0"/>
              </a:p>
            </p:txBody>
          </p:sp>
        </mc:Choice>
        <mc:Fallback xmlns="">
          <p:sp>
            <p:nvSpPr>
              <p:cNvPr id="24" name="TextBox 23">
                <a:extLst>
                  <a:ext uri="{FF2B5EF4-FFF2-40B4-BE49-F238E27FC236}">
                    <a16:creationId xmlns:a16="http://schemas.microsoft.com/office/drawing/2014/main" id="{5B884187-436C-406B-99A1-A31732D0AC64}"/>
                  </a:ext>
                </a:extLst>
              </p:cNvPr>
              <p:cNvSpPr txBox="1">
                <a:spLocks noRot="1" noChangeAspect="1" noMove="1" noResize="1" noEditPoints="1" noAdjustHandles="1" noChangeArrowheads="1" noChangeShapeType="1" noTextEdit="1"/>
              </p:cNvSpPr>
              <p:nvPr/>
            </p:nvSpPr>
            <p:spPr>
              <a:xfrm>
                <a:off x="5877103" y="2942025"/>
                <a:ext cx="349390" cy="276999"/>
              </a:xfrm>
              <a:prstGeom prst="rect">
                <a:avLst/>
              </a:prstGeom>
              <a:blipFill>
                <a:blip r:embed="rId9"/>
                <a:stretch>
                  <a:fillRect l="-22807" t="-4444" r="-8772"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21516BEC-7066-408C-961F-9C3D5BBABAD3}"/>
                  </a:ext>
                </a:extLst>
              </p:cNvPr>
              <p:cNvSpPr txBox="1"/>
              <p:nvPr/>
            </p:nvSpPr>
            <p:spPr>
              <a:xfrm>
                <a:off x="6139893" y="3869940"/>
                <a:ext cx="368626" cy="356090"/>
              </a:xfrm>
              <a:prstGeom prst="rect">
                <a:avLst/>
              </a:prstGeom>
              <a:noFill/>
              <a:ln>
                <a:noFill/>
              </a:ln>
            </p:spPr>
            <p:txBody>
              <a:bodyPr wrap="none" lIns="0" tIns="0" rIns="0" bIns="0" rtlCol="0" anchor="ctr">
                <a:no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sub>
                      </m:sSub>
                    </m:oMath>
                  </m:oMathPara>
                </a14:m>
                <a:endParaRPr lang="en-US" b="1" i="1" dirty="0"/>
              </a:p>
            </p:txBody>
          </p:sp>
        </mc:Choice>
        <mc:Fallback xmlns="">
          <p:sp>
            <p:nvSpPr>
              <p:cNvPr id="25" name="TextBox 24">
                <a:extLst>
                  <a:ext uri="{FF2B5EF4-FFF2-40B4-BE49-F238E27FC236}">
                    <a16:creationId xmlns:a16="http://schemas.microsoft.com/office/drawing/2014/main" id="{21516BEC-7066-408C-961F-9C3D5BBABAD3}"/>
                  </a:ext>
                </a:extLst>
              </p:cNvPr>
              <p:cNvSpPr txBox="1">
                <a:spLocks noRot="1" noChangeAspect="1" noMove="1" noResize="1" noEditPoints="1" noAdjustHandles="1" noChangeArrowheads="1" noChangeShapeType="1" noTextEdit="1"/>
              </p:cNvSpPr>
              <p:nvPr/>
            </p:nvSpPr>
            <p:spPr>
              <a:xfrm>
                <a:off x="6139893" y="3869940"/>
                <a:ext cx="368626" cy="356090"/>
              </a:xfrm>
              <a:prstGeom prst="rect">
                <a:avLst/>
              </a:prstGeom>
              <a:blipFill>
                <a:blip r:embed="rId10"/>
                <a:stretch>
                  <a:fillRect l="-21311" r="-6557" b="-17241"/>
                </a:stretch>
              </a:blipFill>
              <a:ln>
                <a:noFill/>
              </a:ln>
            </p:spPr>
            <p:txBody>
              <a:bodyPr/>
              <a:lstStyle/>
              <a:p>
                <a:r>
                  <a:rPr lang="en-US">
                    <a:noFill/>
                  </a:rPr>
                  <a:t> </a:t>
                </a:r>
              </a:p>
            </p:txBody>
          </p:sp>
        </mc:Fallback>
      </mc:AlternateContent>
      <p:sp>
        <p:nvSpPr>
          <p:cNvPr id="26" name="TextBox 25">
            <a:extLst>
              <a:ext uri="{FF2B5EF4-FFF2-40B4-BE49-F238E27FC236}">
                <a16:creationId xmlns:a16="http://schemas.microsoft.com/office/drawing/2014/main" id="{64DAF939-98C3-45CC-A385-A83EAA04EF6F}"/>
              </a:ext>
            </a:extLst>
          </p:cNvPr>
          <p:cNvSpPr txBox="1"/>
          <p:nvPr/>
        </p:nvSpPr>
        <p:spPr>
          <a:xfrm>
            <a:off x="4498108" y="6588890"/>
            <a:ext cx="695555" cy="369332"/>
          </a:xfrm>
          <a:prstGeom prst="rect">
            <a:avLst/>
          </a:prstGeom>
          <a:noFill/>
        </p:spPr>
        <p:txBody>
          <a:bodyPr wrap="square" rtlCol="0">
            <a:spAutoFit/>
          </a:bodyPr>
          <a:lstStyle/>
          <a:p>
            <a:pPr algn="l" rtl="0"/>
            <a:r>
              <a:rPr lang="en-US" dirty="0"/>
              <a:t>11</a:t>
            </a:r>
          </a:p>
        </p:txBody>
      </p:sp>
    </p:spTree>
    <p:extLst>
      <p:ext uri="{BB962C8B-B14F-4D97-AF65-F5344CB8AC3E}">
        <p14:creationId xmlns:p14="http://schemas.microsoft.com/office/powerpoint/2010/main" val="4274032596"/>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898DB81-4699-40ED-9428-3C140CDCB191}"/>
                  </a:ext>
                </a:extLst>
              </p:cNvPr>
              <p:cNvSpPr txBox="1"/>
              <p:nvPr/>
            </p:nvSpPr>
            <p:spPr>
              <a:xfrm>
                <a:off x="5096481" y="3377326"/>
                <a:ext cx="2955837" cy="73152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𝑬</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𝟐</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2" name="TextBox 1">
                <a:extLst>
                  <a:ext uri="{FF2B5EF4-FFF2-40B4-BE49-F238E27FC236}">
                    <a16:creationId xmlns:a16="http://schemas.microsoft.com/office/drawing/2014/main" id="{7898DB81-4699-40ED-9428-3C140CDCB191}"/>
                  </a:ext>
                </a:extLst>
              </p:cNvPr>
              <p:cNvSpPr txBox="1">
                <a:spLocks noRot="1" noChangeAspect="1" noMove="1" noResize="1" noEditPoints="1" noAdjustHandles="1" noChangeArrowheads="1" noChangeShapeType="1" noTextEdit="1"/>
              </p:cNvSpPr>
              <p:nvPr/>
            </p:nvSpPr>
            <p:spPr>
              <a:xfrm>
                <a:off x="5096481" y="3377326"/>
                <a:ext cx="2955837" cy="73152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B7111AE-64EB-42DB-A5A8-A0285A645C53}"/>
                  </a:ext>
                </a:extLst>
              </p:cNvPr>
              <p:cNvSpPr txBox="1"/>
              <p:nvPr/>
            </p:nvSpPr>
            <p:spPr>
              <a:xfrm>
                <a:off x="5096481" y="4267218"/>
                <a:ext cx="2955837" cy="73152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𝑫</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6" name="TextBox 5">
                <a:extLst>
                  <a:ext uri="{FF2B5EF4-FFF2-40B4-BE49-F238E27FC236}">
                    <a16:creationId xmlns:a16="http://schemas.microsoft.com/office/drawing/2014/main" id="{6B7111AE-64EB-42DB-A5A8-A0285A645C53}"/>
                  </a:ext>
                </a:extLst>
              </p:cNvPr>
              <p:cNvSpPr txBox="1">
                <a:spLocks noRot="1" noChangeAspect="1" noMove="1" noResize="1" noEditPoints="1" noAdjustHandles="1" noChangeArrowheads="1" noChangeShapeType="1" noTextEdit="1"/>
              </p:cNvSpPr>
              <p:nvPr/>
            </p:nvSpPr>
            <p:spPr>
              <a:xfrm>
                <a:off x="5096481" y="4267218"/>
                <a:ext cx="2955837" cy="731520"/>
              </a:xfrm>
              <a:prstGeom prst="rect">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BC94D2-75EA-4B94-80D9-DFDA66B435EB}"/>
                  </a:ext>
                </a:extLst>
              </p:cNvPr>
              <p:cNvSpPr txBox="1"/>
              <p:nvPr/>
            </p:nvSpPr>
            <p:spPr>
              <a:xfrm>
                <a:off x="5114483" y="6054808"/>
                <a:ext cx="2935265"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r>
                            <a:rPr lang="en-US" b="1" i="1" smtClean="0">
                              <a:latin typeface="Cambria Math" panose="02040503050406030204" pitchFamily="18" charset="0"/>
                            </a:rPr>
                            <m:t>+</m:t>
                          </m:r>
                          <m:rad>
                            <m:radPr>
                              <m:degHide m:val="on"/>
                              <m:ctrlPr>
                                <a:rPr lang="en-US" b="1" i="1" smtClean="0">
                                  <a:latin typeface="Cambria Math" panose="02040503050406030204" pitchFamily="18" charset="0"/>
                                </a:rPr>
                              </m:ctrlPr>
                            </m:radPr>
                            <m:deg/>
                            <m:e>
                              <m:r>
                                <a:rPr lang="en-US" b="1" i="1" smtClean="0">
                                  <a:latin typeface="Cambria Math" panose="02040503050406030204" pitchFamily="18" charset="0"/>
                                </a:rPr>
                                <m:t>𝟏</m:t>
                              </m:r>
                              <m:r>
                                <a:rPr lang="en-US" b="1" i="1" smtClean="0">
                                  <a:latin typeface="Cambria Math" panose="02040503050406030204" pitchFamily="18" charset="0"/>
                                </a:rPr>
                                <m:t>+</m:t>
                              </m:r>
                              <m:sSup>
                                <m:sSupPr>
                                  <m:ctrlPr>
                                    <a:rPr lang="en-US" b="1" i="1" smtClean="0">
                                      <a:latin typeface="Cambria Math" panose="02040503050406030204" pitchFamily="18" charset="0"/>
                                    </a:rPr>
                                  </m:ctrlPr>
                                </m:sSupPr>
                                <m:e>
                                  <m:r>
                                    <a:rPr lang="en-US" b="1" i="1" smtClean="0">
                                      <a:latin typeface="Cambria Math" panose="02040503050406030204" pitchFamily="18" charset="0"/>
                                      <a:ea typeface="Cambria Math" panose="02040503050406030204" pitchFamily="18" charset="0"/>
                                    </a:rPr>
                                    <m:t>𝜶</m:t>
                                  </m:r>
                                </m:e>
                                <m:sup>
                                  <m:r>
                                    <a:rPr lang="en-US" b="1" i="1" smtClean="0">
                                      <a:latin typeface="Cambria Math" panose="02040503050406030204" pitchFamily="18" charset="0"/>
                                    </a:rPr>
                                    <m:t>𝟐</m:t>
                                  </m:r>
                                </m:sup>
                              </m:sSup>
                            </m:e>
                          </m:rad>
                        </m:num>
                        <m:den>
                          <m:r>
                            <a:rPr lang="en-US" b="1" i="1" smtClean="0">
                              <a:latin typeface="Cambria Math" panose="02040503050406030204" pitchFamily="18" charset="0"/>
                            </a:rPr>
                            <m:t>𝟐</m:t>
                          </m:r>
                        </m:den>
                      </m:f>
                    </m:oMath>
                  </m:oMathPara>
                </a14:m>
                <a:endParaRPr lang="en-US" b="1" dirty="0"/>
              </a:p>
            </p:txBody>
          </p:sp>
        </mc:Choice>
        <mc:Fallback xmlns="">
          <p:sp>
            <p:nvSpPr>
              <p:cNvPr id="7" name="TextBox 6">
                <a:extLst>
                  <a:ext uri="{FF2B5EF4-FFF2-40B4-BE49-F238E27FC236}">
                    <a16:creationId xmlns:a16="http://schemas.microsoft.com/office/drawing/2014/main" id="{68BC94D2-75EA-4B94-80D9-DFDA66B435EB}"/>
                  </a:ext>
                </a:extLst>
              </p:cNvPr>
              <p:cNvSpPr txBox="1">
                <a:spLocks noRot="1" noChangeAspect="1" noMove="1" noResize="1" noEditPoints="1" noAdjustHandles="1" noChangeArrowheads="1" noChangeShapeType="1" noTextEdit="1"/>
              </p:cNvSpPr>
              <p:nvPr/>
            </p:nvSpPr>
            <p:spPr>
              <a:xfrm>
                <a:off x="5114483" y="6054808"/>
                <a:ext cx="2935265" cy="731520"/>
              </a:xfrm>
              <a:prstGeom prst="rect">
                <a:avLst/>
              </a:prstGeom>
              <a:blipFill>
                <a:blip r:embed="rId4"/>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98130A7-A8AE-43C0-85FE-CC8B667CC21E}"/>
                  </a:ext>
                </a:extLst>
              </p:cNvPr>
              <p:cNvSpPr txBox="1"/>
              <p:nvPr/>
            </p:nvSpPr>
            <p:spPr>
              <a:xfrm>
                <a:off x="1250598" y="6054808"/>
                <a:ext cx="2572860"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ea typeface="Cambria Math" panose="02040503050406030204" pitchFamily="18" charset="0"/>
                        </a:rPr>
                        <m:t>𝜶</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𝒃</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𝒐</m:t>
                              </m:r>
                            </m:sub>
                          </m:sSub>
                        </m:den>
                      </m:f>
                    </m:oMath>
                  </m:oMathPara>
                </a14:m>
                <a:endParaRPr lang="en-US" b="1" dirty="0"/>
              </a:p>
            </p:txBody>
          </p:sp>
        </mc:Choice>
        <mc:Fallback xmlns="">
          <p:sp>
            <p:nvSpPr>
              <p:cNvPr id="8" name="TextBox 7">
                <a:extLst>
                  <a:ext uri="{FF2B5EF4-FFF2-40B4-BE49-F238E27FC236}">
                    <a16:creationId xmlns:a16="http://schemas.microsoft.com/office/drawing/2014/main" id="{998130A7-A8AE-43C0-85FE-CC8B667CC21E}"/>
                  </a:ext>
                </a:extLst>
              </p:cNvPr>
              <p:cNvSpPr txBox="1">
                <a:spLocks noRot="1" noChangeAspect="1" noMove="1" noResize="1" noEditPoints="1" noAdjustHandles="1" noChangeArrowheads="1" noChangeShapeType="1" noTextEdit="1"/>
              </p:cNvSpPr>
              <p:nvPr/>
            </p:nvSpPr>
            <p:spPr>
              <a:xfrm>
                <a:off x="1250598" y="6054808"/>
                <a:ext cx="2572860" cy="731520"/>
              </a:xfrm>
              <a:prstGeom prst="rect">
                <a:avLst/>
              </a:prstGeom>
              <a:blipFill>
                <a:blip r:embed="rId5"/>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54384589-A88F-4721-920B-163A3521458A}"/>
                  </a:ext>
                </a:extLst>
              </p:cNvPr>
              <p:cNvSpPr txBox="1"/>
              <p:nvPr/>
            </p:nvSpPr>
            <p:spPr>
              <a:xfrm>
                <a:off x="1236841" y="3371440"/>
                <a:ext cx="2586617"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𝑪</m:t>
                          </m:r>
                          <m:r>
                            <a:rPr lang="en-US" b="1" i="1" smtClean="0">
                              <a:latin typeface="Cambria Math" panose="02040503050406030204" pitchFamily="18" charset="0"/>
                            </a:rPr>
                            <m:t>𝟏</m:t>
                          </m:r>
                        </m:sub>
                      </m:sSub>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rPr>
                            <m:t>𝑬</m:t>
                          </m:r>
                        </m:sub>
                      </m:sSub>
                    </m:oMath>
                  </m:oMathPara>
                </a14:m>
                <a:endParaRPr lang="en-US" b="1" dirty="0"/>
              </a:p>
            </p:txBody>
          </p:sp>
        </mc:Choice>
        <mc:Fallback xmlns="">
          <p:sp>
            <p:nvSpPr>
              <p:cNvPr id="37" name="TextBox 36">
                <a:extLst>
                  <a:ext uri="{FF2B5EF4-FFF2-40B4-BE49-F238E27FC236}">
                    <a16:creationId xmlns:a16="http://schemas.microsoft.com/office/drawing/2014/main" id="{54384589-A88F-4721-920B-163A3521458A}"/>
                  </a:ext>
                </a:extLst>
              </p:cNvPr>
              <p:cNvSpPr txBox="1">
                <a:spLocks noRot="1" noChangeAspect="1" noMove="1" noResize="1" noEditPoints="1" noAdjustHandles="1" noChangeArrowheads="1" noChangeShapeType="1" noTextEdit="1"/>
              </p:cNvSpPr>
              <p:nvPr/>
            </p:nvSpPr>
            <p:spPr>
              <a:xfrm>
                <a:off x="1236841" y="3371440"/>
                <a:ext cx="2586617" cy="731520"/>
              </a:xfrm>
              <a:prstGeom prst="rect">
                <a:avLst/>
              </a:prstGeom>
              <a:blipFill>
                <a:blip r:embed="rId6"/>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6B3C8D6F-D23D-4043-9548-4F8BE8054C36}"/>
                  </a:ext>
                </a:extLst>
              </p:cNvPr>
              <p:cNvSpPr txBox="1"/>
              <p:nvPr/>
            </p:nvSpPr>
            <p:spPr>
              <a:xfrm>
                <a:off x="1250598" y="4267218"/>
                <a:ext cx="2586617"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r>
                            <a:rPr lang="en-US" b="1" i="1" smtClean="0">
                              <a:latin typeface="Cambria Math" panose="02040503050406030204" pitchFamily="18" charset="0"/>
                            </a:rPr>
                            <m:t>𝟏</m:t>
                          </m:r>
                        </m:sub>
                      </m:sSub>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sub>
                      </m:sSub>
                    </m:oMath>
                  </m:oMathPara>
                </a14:m>
                <a:endParaRPr lang="en-US" b="1" dirty="0"/>
              </a:p>
            </p:txBody>
          </p:sp>
        </mc:Choice>
        <mc:Fallback xmlns="">
          <p:sp>
            <p:nvSpPr>
              <p:cNvPr id="38" name="TextBox 37">
                <a:extLst>
                  <a:ext uri="{FF2B5EF4-FFF2-40B4-BE49-F238E27FC236}">
                    <a16:creationId xmlns:a16="http://schemas.microsoft.com/office/drawing/2014/main" id="{6B3C8D6F-D23D-4043-9548-4F8BE8054C36}"/>
                  </a:ext>
                </a:extLst>
              </p:cNvPr>
              <p:cNvSpPr txBox="1">
                <a:spLocks noRot="1" noChangeAspect="1" noMove="1" noResize="1" noEditPoints="1" noAdjustHandles="1" noChangeArrowheads="1" noChangeShapeType="1" noTextEdit="1"/>
              </p:cNvSpPr>
              <p:nvPr/>
            </p:nvSpPr>
            <p:spPr>
              <a:xfrm>
                <a:off x="1250598" y="4267218"/>
                <a:ext cx="2586617" cy="731520"/>
              </a:xfrm>
              <a:prstGeom prst="rect">
                <a:avLst/>
              </a:prstGeom>
              <a:blipFill>
                <a:blip r:embed="rId7"/>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503B1F0E-65BF-4084-B154-A6B6A07D9784}"/>
                  </a:ext>
                </a:extLst>
              </p:cNvPr>
              <p:cNvSpPr txBox="1"/>
              <p:nvPr/>
            </p:nvSpPr>
            <p:spPr>
              <a:xfrm>
                <a:off x="1236841" y="5161013"/>
                <a:ext cx="2586617"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r>
                            <a:rPr lang="en-US" b="1" i="1" smtClean="0">
                              <a:latin typeface="Cambria Math" panose="02040503050406030204" pitchFamily="18" charset="0"/>
                            </a:rPr>
                            <m:t>𝟏</m:t>
                          </m:r>
                        </m:sub>
                      </m:sSub>
                      <m:r>
                        <a:rPr lang="en-US" b="1" i="1" smtClean="0">
                          <a:latin typeface="Cambria Math" panose="02040503050406030204" pitchFamily="18" charset="0"/>
                        </a:rPr>
                        <m:t>=</m:t>
                      </m:r>
                      <m:r>
                        <a:rPr lang="en-US" b="1" i="1" smtClean="0">
                          <a:latin typeface="Cambria Math" panose="02040503050406030204" pitchFamily="18" charset="0"/>
                        </a:rPr>
                        <m:t>𝟏</m:t>
                      </m:r>
                    </m:oMath>
                  </m:oMathPara>
                </a14:m>
                <a:endParaRPr lang="en-US" b="1" dirty="0"/>
              </a:p>
            </p:txBody>
          </p:sp>
        </mc:Choice>
        <mc:Fallback xmlns="">
          <p:sp>
            <p:nvSpPr>
              <p:cNvPr id="39" name="TextBox 38">
                <a:extLst>
                  <a:ext uri="{FF2B5EF4-FFF2-40B4-BE49-F238E27FC236}">
                    <a16:creationId xmlns:a16="http://schemas.microsoft.com/office/drawing/2014/main" id="{503B1F0E-65BF-4084-B154-A6B6A07D9784}"/>
                  </a:ext>
                </a:extLst>
              </p:cNvPr>
              <p:cNvSpPr txBox="1">
                <a:spLocks noRot="1" noChangeAspect="1" noMove="1" noResize="1" noEditPoints="1" noAdjustHandles="1" noChangeArrowheads="1" noChangeShapeType="1" noTextEdit="1"/>
              </p:cNvSpPr>
              <p:nvPr/>
            </p:nvSpPr>
            <p:spPr>
              <a:xfrm>
                <a:off x="1236841" y="5161013"/>
                <a:ext cx="2586617" cy="731520"/>
              </a:xfrm>
              <a:prstGeom prst="rect">
                <a:avLst/>
              </a:prstGeom>
              <a:blipFill>
                <a:blip r:embed="rId8"/>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7485A1CB-B71F-4CA1-8185-AB8A76F091A2}"/>
                  </a:ext>
                </a:extLst>
              </p:cNvPr>
              <p:cNvSpPr txBox="1"/>
              <p:nvPr/>
            </p:nvSpPr>
            <p:spPr>
              <a:xfrm>
                <a:off x="5096481" y="5161013"/>
                <a:ext cx="2955837"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sub>
                      </m:sSub>
                      <m:r>
                        <a:rPr lang="en-US" b="1" i="1" smtClean="0">
                          <a:latin typeface="Cambria Math" panose="02040503050406030204" pitchFamily="18" charset="0"/>
                        </a:rPr>
                        <m:t>=</m:t>
                      </m:r>
                      <m:r>
                        <a:rPr lang="en-US" b="1" i="1" smtClean="0">
                          <a:latin typeface="Cambria Math" panose="02040503050406030204" pitchFamily="18" charset="0"/>
                        </a:rPr>
                        <m:t>𝟎</m:t>
                      </m:r>
                    </m:oMath>
                  </m:oMathPara>
                </a14:m>
                <a:endParaRPr lang="en-US" b="1" dirty="0"/>
              </a:p>
            </p:txBody>
          </p:sp>
        </mc:Choice>
        <mc:Fallback xmlns="">
          <p:sp>
            <p:nvSpPr>
              <p:cNvPr id="40" name="TextBox 39">
                <a:extLst>
                  <a:ext uri="{FF2B5EF4-FFF2-40B4-BE49-F238E27FC236}">
                    <a16:creationId xmlns:a16="http://schemas.microsoft.com/office/drawing/2014/main" id="{7485A1CB-B71F-4CA1-8185-AB8A76F091A2}"/>
                  </a:ext>
                </a:extLst>
              </p:cNvPr>
              <p:cNvSpPr txBox="1">
                <a:spLocks noRot="1" noChangeAspect="1" noMove="1" noResize="1" noEditPoints="1" noAdjustHandles="1" noChangeArrowheads="1" noChangeShapeType="1" noTextEdit="1"/>
              </p:cNvSpPr>
              <p:nvPr/>
            </p:nvSpPr>
            <p:spPr>
              <a:xfrm>
                <a:off x="5096481" y="5161013"/>
                <a:ext cx="2955837" cy="731520"/>
              </a:xfrm>
              <a:prstGeom prst="rect">
                <a:avLst/>
              </a:prstGeom>
              <a:blipFill>
                <a:blip r:embed="rId9"/>
                <a:stretch>
                  <a:fillRect/>
                </a:stretch>
              </a:blipFill>
              <a:ln>
                <a:solidFill>
                  <a:schemeClr val="tx1"/>
                </a:solidFill>
              </a:ln>
            </p:spPr>
            <p:txBody>
              <a:bodyPr/>
              <a:lstStyle/>
              <a:p>
                <a:r>
                  <a:rPr lang="en-US">
                    <a:noFill/>
                  </a:rPr>
                  <a:t> </a:t>
                </a:r>
              </a:p>
            </p:txBody>
          </p:sp>
        </mc:Fallback>
      </mc:AlternateContent>
      <p:sp>
        <p:nvSpPr>
          <p:cNvPr id="43" name="Rectangle 42">
            <a:extLst>
              <a:ext uri="{FF2B5EF4-FFF2-40B4-BE49-F238E27FC236}">
                <a16:creationId xmlns:a16="http://schemas.microsoft.com/office/drawing/2014/main" id="{6DEE93A1-FCE7-4CBD-AE23-BD0B1C30806E}"/>
              </a:ext>
            </a:extLst>
          </p:cNvPr>
          <p:cNvSpPr/>
          <p:nvPr/>
        </p:nvSpPr>
        <p:spPr>
          <a:xfrm>
            <a:off x="2937643" y="1127541"/>
            <a:ext cx="1673645" cy="10019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b="1"/>
          </a:p>
        </p:txBody>
      </p:sp>
      <p:cxnSp>
        <p:nvCxnSpPr>
          <p:cNvPr id="44" name="Straight Connector 43">
            <a:extLst>
              <a:ext uri="{FF2B5EF4-FFF2-40B4-BE49-F238E27FC236}">
                <a16:creationId xmlns:a16="http://schemas.microsoft.com/office/drawing/2014/main" id="{6315C279-71B3-43FB-9A47-C910AECCD058}"/>
              </a:ext>
            </a:extLst>
          </p:cNvPr>
          <p:cNvCxnSpPr>
            <a:cxnSpLocks/>
          </p:cNvCxnSpPr>
          <p:nvPr/>
        </p:nvCxnSpPr>
        <p:spPr>
          <a:xfrm>
            <a:off x="2937643" y="2045499"/>
            <a:ext cx="3399321" cy="0"/>
          </a:xfrm>
          <a:prstGeom prst="line">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0DAD657-8E5C-4446-83C2-7C74AB1D23C9}"/>
              </a:ext>
            </a:extLst>
          </p:cNvPr>
          <p:cNvCxnSpPr/>
          <p:nvPr/>
        </p:nvCxnSpPr>
        <p:spPr>
          <a:xfrm>
            <a:off x="6315898" y="2073491"/>
            <a:ext cx="0" cy="100584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8AA1E85-BB55-47BC-B75B-D78E95359D28}"/>
              </a:ext>
            </a:extLst>
          </p:cNvPr>
          <p:cNvCxnSpPr/>
          <p:nvPr/>
        </p:nvCxnSpPr>
        <p:spPr>
          <a:xfrm>
            <a:off x="4611288" y="940919"/>
            <a:ext cx="0" cy="10058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FEF9341-C678-4569-9EB7-9DAB081CDA73}"/>
              </a:ext>
            </a:extLst>
          </p:cNvPr>
          <p:cNvCxnSpPr/>
          <p:nvPr/>
        </p:nvCxnSpPr>
        <p:spPr>
          <a:xfrm flipH="1">
            <a:off x="2993629" y="2586675"/>
            <a:ext cx="3291840" cy="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8C8CB77-E8B4-4891-9758-EF60B0BE949B}"/>
              </a:ext>
            </a:extLst>
          </p:cNvPr>
          <p:cNvCxnSpPr>
            <a:cxnSpLocks/>
          </p:cNvCxnSpPr>
          <p:nvPr/>
        </p:nvCxnSpPr>
        <p:spPr>
          <a:xfrm flipV="1">
            <a:off x="6924696" y="1944357"/>
            <a:ext cx="0" cy="109728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25F20DAC-5A50-48A4-AFF9-6C1404AAA6AE}"/>
              </a:ext>
            </a:extLst>
          </p:cNvPr>
          <p:cNvSpPr txBox="1"/>
          <p:nvPr/>
        </p:nvSpPr>
        <p:spPr>
          <a:xfrm>
            <a:off x="4494221" y="2653885"/>
            <a:ext cx="286163" cy="373228"/>
          </a:xfrm>
          <a:prstGeom prst="rect">
            <a:avLst/>
          </a:prstGeom>
          <a:solidFill>
            <a:schemeClr val="bg1"/>
          </a:solidFill>
        </p:spPr>
        <p:txBody>
          <a:bodyPr wrap="square" rtlCol="0">
            <a:spAutoFit/>
          </a:bodyPr>
          <a:lstStyle/>
          <a:p>
            <a:pPr algn="l" rtl="0"/>
            <a:r>
              <a:rPr lang="en-US" b="1" dirty="0"/>
              <a:t>b</a:t>
            </a:r>
          </a:p>
        </p:txBody>
      </p:sp>
      <p:cxnSp>
        <p:nvCxnSpPr>
          <p:cNvPr id="50" name="Straight Arrow Connector 49">
            <a:extLst>
              <a:ext uri="{FF2B5EF4-FFF2-40B4-BE49-F238E27FC236}">
                <a16:creationId xmlns:a16="http://schemas.microsoft.com/office/drawing/2014/main" id="{E9EEB96B-5ED8-44C0-BB74-07BB6AB1175A}"/>
              </a:ext>
            </a:extLst>
          </p:cNvPr>
          <p:cNvCxnSpPr>
            <a:cxnSpLocks/>
          </p:cNvCxnSpPr>
          <p:nvPr/>
        </p:nvCxnSpPr>
        <p:spPr>
          <a:xfrm flipV="1">
            <a:off x="5052761" y="1131692"/>
            <a:ext cx="0" cy="815067"/>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B0BB4FB2-A1DF-4751-A3D3-F58AC9578230}"/>
              </a:ext>
            </a:extLst>
          </p:cNvPr>
          <p:cNvSpPr txBox="1"/>
          <p:nvPr/>
        </p:nvSpPr>
        <p:spPr>
          <a:xfrm>
            <a:off x="5114483" y="1364070"/>
            <a:ext cx="475031" cy="369332"/>
          </a:xfrm>
          <a:prstGeom prst="rect">
            <a:avLst/>
          </a:prstGeom>
          <a:solidFill>
            <a:schemeClr val="bg1"/>
          </a:solidFill>
        </p:spPr>
        <p:txBody>
          <a:bodyPr wrap="square" rtlCol="0">
            <a:spAutoFit/>
          </a:bodyPr>
          <a:lstStyle/>
          <a:p>
            <a:pPr algn="l" rtl="0"/>
            <a:r>
              <a:rPr lang="el-GR" b="1" dirty="0">
                <a:latin typeface="Calibri" panose="020F0502020204030204" pitchFamily="34" charset="0"/>
                <a:cs typeface="Calibri" panose="020F0502020204030204" pitchFamily="34" charset="0"/>
              </a:rPr>
              <a:t>Δ</a:t>
            </a:r>
            <a:r>
              <a:rPr lang="en-US" b="1" dirty="0">
                <a:latin typeface="Calibri" panose="020F0502020204030204" pitchFamily="34" charset="0"/>
                <a:cs typeface="Calibri" panose="020F0502020204030204" pitchFamily="34" charset="0"/>
              </a:rPr>
              <a:t>H</a:t>
            </a:r>
            <a:endParaRPr lang="en-US" b="1" dirty="0"/>
          </a:p>
        </p:txBody>
      </p:sp>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C3C89A66-9E9D-4693-8A3B-529F36BF39FF}"/>
                  </a:ext>
                </a:extLst>
              </p:cNvPr>
              <p:cNvSpPr txBox="1"/>
              <p:nvPr/>
            </p:nvSpPr>
            <p:spPr>
              <a:xfrm>
                <a:off x="7068626" y="2360011"/>
                <a:ext cx="336275" cy="276999"/>
              </a:xfrm>
              <a:prstGeom prst="rect">
                <a:avLst/>
              </a:prstGeom>
              <a:noFill/>
            </p:spPr>
            <p:txBody>
              <a:bodyPr wrap="square" lIns="0" tIns="0" rIns="0" bIns="0" rtlCol="0">
                <a:spAutoFit/>
              </a:bodyPr>
              <a:lstStyle/>
              <a:p>
                <a:pPr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oMath>
                  </m:oMathPara>
                </a14:m>
                <a:endParaRPr lang="en-US" b="1" dirty="0"/>
              </a:p>
            </p:txBody>
          </p:sp>
        </mc:Choice>
        <mc:Fallback xmlns="">
          <p:sp>
            <p:nvSpPr>
              <p:cNvPr id="52" name="TextBox 51">
                <a:extLst>
                  <a:ext uri="{FF2B5EF4-FFF2-40B4-BE49-F238E27FC236}">
                    <a16:creationId xmlns:a16="http://schemas.microsoft.com/office/drawing/2014/main" id="{C3C89A66-9E9D-4693-8A3B-529F36BF39FF}"/>
                  </a:ext>
                </a:extLst>
              </p:cNvPr>
              <p:cNvSpPr txBox="1">
                <a:spLocks noRot="1" noChangeAspect="1" noMove="1" noResize="1" noEditPoints="1" noAdjustHandles="1" noChangeArrowheads="1" noChangeShapeType="1" noTextEdit="1"/>
              </p:cNvSpPr>
              <p:nvPr/>
            </p:nvSpPr>
            <p:spPr>
              <a:xfrm>
                <a:off x="7068626" y="2360011"/>
                <a:ext cx="336275" cy="276999"/>
              </a:xfrm>
              <a:prstGeom prst="rect">
                <a:avLst/>
              </a:prstGeom>
              <a:blipFill>
                <a:blip r:embed="rId10"/>
                <a:stretch>
                  <a:fillRect l="-27273" b="-10870"/>
                </a:stretch>
              </a:blipFill>
            </p:spPr>
            <p:txBody>
              <a:bodyPr/>
              <a:lstStyle/>
              <a:p>
                <a:r>
                  <a:rPr lang="en-US">
                    <a:noFill/>
                  </a:rPr>
                  <a:t> </a:t>
                </a:r>
              </a:p>
            </p:txBody>
          </p:sp>
        </mc:Fallback>
      </mc:AlternateContent>
      <p:sp>
        <p:nvSpPr>
          <p:cNvPr id="28" name="Rectangle 27">
            <a:extLst>
              <a:ext uri="{FF2B5EF4-FFF2-40B4-BE49-F238E27FC236}">
                <a16:creationId xmlns:a16="http://schemas.microsoft.com/office/drawing/2014/main" id="{D97CF58C-77AA-4F4B-844A-C5DDAC0A9574}"/>
              </a:ext>
            </a:extLst>
          </p:cNvPr>
          <p:cNvSpPr/>
          <p:nvPr/>
        </p:nvSpPr>
        <p:spPr>
          <a:xfrm>
            <a:off x="197482" y="266962"/>
            <a:ext cx="8694589" cy="1047210"/>
          </a:xfrm>
          <a:prstGeom prst="rect">
            <a:avLst/>
          </a:prstGeom>
        </p:spPr>
        <p:txBody>
          <a:bodyPr wrap="square">
            <a:spAutoFit/>
          </a:bodyPr>
          <a:lstStyle/>
          <a:p>
            <a:pPr marL="457200" indent="-457200" algn="just" rtl="0">
              <a:lnSpc>
                <a:spcPct val="150000"/>
              </a:lnSpc>
              <a:buFont typeface="+mj-lt"/>
              <a:buAutoNum type="arabicPeriod" startAt="2"/>
            </a:pPr>
            <a:r>
              <a:rPr lang="en-US" sz="2200" dirty="0">
                <a:solidFill>
                  <a:srgbClr val="000000"/>
                </a:solidFill>
                <a:latin typeface="Times New Roman" panose="02020603050405020304" pitchFamily="18" charset="0"/>
                <a:cs typeface="Times New Roman" panose="02020603050405020304" pitchFamily="18" charset="0"/>
              </a:rPr>
              <a:t>Straight horizontal floor of negligible thickness with Pile at upstream end. </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17937EB1-E858-41E1-A985-8A3B7EEE156F}"/>
                  </a:ext>
                </a:extLst>
              </p:cNvPr>
              <p:cNvSpPr txBox="1"/>
              <p:nvPr/>
            </p:nvSpPr>
            <p:spPr>
              <a:xfrm>
                <a:off x="6460708" y="2088365"/>
                <a:ext cx="34137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sub>
                      </m:sSub>
                    </m:oMath>
                  </m:oMathPara>
                </a14:m>
                <a:endParaRPr lang="en-US" b="1" i="1" dirty="0"/>
              </a:p>
            </p:txBody>
          </p:sp>
        </mc:Choice>
        <mc:Fallback xmlns="">
          <p:sp>
            <p:nvSpPr>
              <p:cNvPr id="30" name="TextBox 29">
                <a:extLst>
                  <a:ext uri="{FF2B5EF4-FFF2-40B4-BE49-F238E27FC236}">
                    <a16:creationId xmlns:a16="http://schemas.microsoft.com/office/drawing/2014/main" id="{17937EB1-E858-41E1-A985-8A3B7EEE156F}"/>
                  </a:ext>
                </a:extLst>
              </p:cNvPr>
              <p:cNvSpPr txBox="1">
                <a:spLocks noRot="1" noChangeAspect="1" noMove="1" noResize="1" noEditPoints="1" noAdjustHandles="1" noChangeArrowheads="1" noChangeShapeType="1" noTextEdit="1"/>
              </p:cNvSpPr>
              <p:nvPr/>
            </p:nvSpPr>
            <p:spPr>
              <a:xfrm>
                <a:off x="6460708" y="2088365"/>
                <a:ext cx="341376" cy="276999"/>
              </a:xfrm>
              <a:prstGeom prst="rect">
                <a:avLst/>
              </a:prstGeom>
              <a:blipFill>
                <a:blip r:embed="rId11"/>
                <a:stretch>
                  <a:fillRect l="-25000" t="-4444" r="-8929"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69177362-3A9C-471A-9673-B3479AE29384}"/>
                  </a:ext>
                </a:extLst>
              </p:cNvPr>
              <p:cNvSpPr txBox="1"/>
              <p:nvPr/>
            </p:nvSpPr>
            <p:spPr>
              <a:xfrm>
                <a:off x="5877103" y="2092947"/>
                <a:ext cx="349390"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sub>
                      </m:sSub>
                    </m:oMath>
                  </m:oMathPara>
                </a14:m>
                <a:endParaRPr lang="en-US" b="1" i="1" dirty="0"/>
              </a:p>
            </p:txBody>
          </p:sp>
        </mc:Choice>
        <mc:Fallback xmlns="">
          <p:sp>
            <p:nvSpPr>
              <p:cNvPr id="34" name="TextBox 33">
                <a:extLst>
                  <a:ext uri="{FF2B5EF4-FFF2-40B4-BE49-F238E27FC236}">
                    <a16:creationId xmlns:a16="http://schemas.microsoft.com/office/drawing/2014/main" id="{69177362-3A9C-471A-9673-B3479AE29384}"/>
                  </a:ext>
                </a:extLst>
              </p:cNvPr>
              <p:cNvSpPr txBox="1">
                <a:spLocks noRot="1" noChangeAspect="1" noMove="1" noResize="1" noEditPoints="1" noAdjustHandles="1" noChangeArrowheads="1" noChangeShapeType="1" noTextEdit="1"/>
              </p:cNvSpPr>
              <p:nvPr/>
            </p:nvSpPr>
            <p:spPr>
              <a:xfrm>
                <a:off x="5877103" y="2092947"/>
                <a:ext cx="349390" cy="276999"/>
              </a:xfrm>
              <a:prstGeom prst="rect">
                <a:avLst/>
              </a:prstGeom>
              <a:blipFill>
                <a:blip r:embed="rId12"/>
                <a:stretch>
                  <a:fillRect l="-22807" t="-2174" r="-8772"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5AED7E4-A654-4D02-9258-60FED81589B2}"/>
                  </a:ext>
                </a:extLst>
              </p:cNvPr>
              <p:cNvSpPr txBox="1"/>
              <p:nvPr/>
            </p:nvSpPr>
            <p:spPr>
              <a:xfrm>
                <a:off x="6139893" y="3020862"/>
                <a:ext cx="36862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sub>
                      </m:sSub>
                    </m:oMath>
                  </m:oMathPara>
                </a14:m>
                <a:endParaRPr lang="en-US" b="1" i="1" dirty="0"/>
              </a:p>
            </p:txBody>
          </p:sp>
        </mc:Choice>
        <mc:Fallback xmlns="">
          <p:sp>
            <p:nvSpPr>
              <p:cNvPr id="35" name="TextBox 34">
                <a:extLst>
                  <a:ext uri="{FF2B5EF4-FFF2-40B4-BE49-F238E27FC236}">
                    <a16:creationId xmlns:a16="http://schemas.microsoft.com/office/drawing/2014/main" id="{C5AED7E4-A654-4D02-9258-60FED81589B2}"/>
                  </a:ext>
                </a:extLst>
              </p:cNvPr>
              <p:cNvSpPr txBox="1">
                <a:spLocks noRot="1" noChangeAspect="1" noMove="1" noResize="1" noEditPoints="1" noAdjustHandles="1" noChangeArrowheads="1" noChangeShapeType="1" noTextEdit="1"/>
              </p:cNvSpPr>
              <p:nvPr/>
            </p:nvSpPr>
            <p:spPr>
              <a:xfrm>
                <a:off x="6139893" y="3020862"/>
                <a:ext cx="368626" cy="276999"/>
              </a:xfrm>
              <a:prstGeom prst="rect">
                <a:avLst/>
              </a:prstGeom>
              <a:blipFill>
                <a:blip r:embed="rId13"/>
                <a:stretch>
                  <a:fillRect l="-21311" t="-4444" r="-6557" b="-35556"/>
                </a:stretch>
              </a:blipFill>
            </p:spPr>
            <p:txBody>
              <a:bodyPr/>
              <a:lstStyle/>
              <a:p>
                <a:r>
                  <a:rPr lang="en-US">
                    <a:noFill/>
                  </a:rPr>
                  <a:t> </a:t>
                </a:r>
              </a:p>
            </p:txBody>
          </p:sp>
        </mc:Fallback>
      </mc:AlternateContent>
      <p:cxnSp>
        <p:nvCxnSpPr>
          <p:cNvPr id="57" name="Straight Connector 56">
            <a:extLst>
              <a:ext uri="{FF2B5EF4-FFF2-40B4-BE49-F238E27FC236}">
                <a16:creationId xmlns:a16="http://schemas.microsoft.com/office/drawing/2014/main" id="{777D2FC8-9F9F-4F2B-9E10-0F26CB7C2025}"/>
              </a:ext>
            </a:extLst>
          </p:cNvPr>
          <p:cNvCxnSpPr/>
          <p:nvPr/>
        </p:nvCxnSpPr>
        <p:spPr>
          <a:xfrm>
            <a:off x="2969323" y="2132554"/>
            <a:ext cx="0" cy="9108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8" name="TextBox 57">
                <a:extLst>
                  <a:ext uri="{FF2B5EF4-FFF2-40B4-BE49-F238E27FC236}">
                    <a16:creationId xmlns:a16="http://schemas.microsoft.com/office/drawing/2014/main" id="{C90D2D41-D244-4CFA-8E94-0FF37824B497}"/>
                  </a:ext>
                </a:extLst>
              </p:cNvPr>
              <p:cNvSpPr txBox="1"/>
              <p:nvPr/>
            </p:nvSpPr>
            <p:spPr>
              <a:xfrm>
                <a:off x="3058147" y="2119465"/>
                <a:ext cx="445571"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r>
                            <a:rPr lang="en-US" b="1" i="1" smtClean="0">
                              <a:latin typeface="Cambria Math" panose="02040503050406030204" pitchFamily="18" charset="0"/>
                              <a:ea typeface="Cambria Math" panose="02040503050406030204" pitchFamily="18" charset="0"/>
                            </a:rPr>
                            <m:t>𝟏</m:t>
                          </m:r>
                        </m:sub>
                      </m:sSub>
                    </m:oMath>
                  </m:oMathPara>
                </a14:m>
                <a:endParaRPr lang="en-US" b="1" i="1" dirty="0"/>
              </a:p>
            </p:txBody>
          </p:sp>
        </mc:Choice>
        <mc:Fallback xmlns="">
          <p:sp>
            <p:nvSpPr>
              <p:cNvPr id="58" name="TextBox 57">
                <a:extLst>
                  <a:ext uri="{FF2B5EF4-FFF2-40B4-BE49-F238E27FC236}">
                    <a16:creationId xmlns:a16="http://schemas.microsoft.com/office/drawing/2014/main" id="{C90D2D41-D244-4CFA-8E94-0FF37824B497}"/>
                  </a:ext>
                </a:extLst>
              </p:cNvPr>
              <p:cNvSpPr txBox="1">
                <a:spLocks noRot="1" noChangeAspect="1" noMove="1" noResize="1" noEditPoints="1" noAdjustHandles="1" noChangeArrowheads="1" noChangeShapeType="1" noTextEdit="1"/>
              </p:cNvSpPr>
              <p:nvPr/>
            </p:nvSpPr>
            <p:spPr>
              <a:xfrm>
                <a:off x="3058147" y="2119465"/>
                <a:ext cx="445571" cy="276999"/>
              </a:xfrm>
              <a:prstGeom prst="rect">
                <a:avLst/>
              </a:prstGeom>
              <a:blipFill>
                <a:blip r:embed="rId14"/>
                <a:stretch>
                  <a:fillRect l="-17808" t="-4444" r="-6849"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6FA0BD71-10EA-4A66-B515-5B38736B6F72}"/>
                  </a:ext>
                </a:extLst>
              </p:cNvPr>
              <p:cNvSpPr txBox="1"/>
              <p:nvPr/>
            </p:nvSpPr>
            <p:spPr>
              <a:xfrm>
                <a:off x="2474542" y="2124047"/>
                <a:ext cx="450380"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r>
                            <a:rPr lang="en-US" b="1" i="1" smtClean="0">
                              <a:latin typeface="Cambria Math" panose="02040503050406030204" pitchFamily="18" charset="0"/>
                              <a:ea typeface="Cambria Math" panose="02040503050406030204" pitchFamily="18" charset="0"/>
                            </a:rPr>
                            <m:t>𝟏</m:t>
                          </m:r>
                        </m:sub>
                      </m:sSub>
                    </m:oMath>
                  </m:oMathPara>
                </a14:m>
                <a:endParaRPr lang="en-US" b="1" i="1" dirty="0"/>
              </a:p>
            </p:txBody>
          </p:sp>
        </mc:Choice>
        <mc:Fallback xmlns="">
          <p:sp>
            <p:nvSpPr>
              <p:cNvPr id="59" name="TextBox 58">
                <a:extLst>
                  <a:ext uri="{FF2B5EF4-FFF2-40B4-BE49-F238E27FC236}">
                    <a16:creationId xmlns:a16="http://schemas.microsoft.com/office/drawing/2014/main" id="{6FA0BD71-10EA-4A66-B515-5B38736B6F72}"/>
                  </a:ext>
                </a:extLst>
              </p:cNvPr>
              <p:cNvSpPr txBox="1">
                <a:spLocks noRot="1" noChangeAspect="1" noMove="1" noResize="1" noEditPoints="1" noAdjustHandles="1" noChangeArrowheads="1" noChangeShapeType="1" noTextEdit="1"/>
              </p:cNvSpPr>
              <p:nvPr/>
            </p:nvSpPr>
            <p:spPr>
              <a:xfrm>
                <a:off x="2474542" y="2124047"/>
                <a:ext cx="450380" cy="276999"/>
              </a:xfrm>
              <a:prstGeom prst="rect">
                <a:avLst/>
              </a:prstGeom>
              <a:blipFill>
                <a:blip r:embed="rId15"/>
                <a:stretch>
                  <a:fillRect l="-17568" t="-2174" r="-6757"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6AA08893-0F26-4963-B50B-553EE8C3CECE}"/>
                  </a:ext>
                </a:extLst>
              </p:cNvPr>
              <p:cNvSpPr txBox="1"/>
              <p:nvPr/>
            </p:nvSpPr>
            <p:spPr>
              <a:xfrm>
                <a:off x="2783987" y="3051962"/>
                <a:ext cx="466410"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r>
                            <a:rPr lang="en-US" b="1" i="1" smtClean="0">
                              <a:latin typeface="Cambria Math" panose="02040503050406030204" pitchFamily="18" charset="0"/>
                              <a:ea typeface="Cambria Math" panose="02040503050406030204" pitchFamily="18" charset="0"/>
                            </a:rPr>
                            <m:t>𝟏</m:t>
                          </m:r>
                        </m:sub>
                      </m:sSub>
                    </m:oMath>
                  </m:oMathPara>
                </a14:m>
                <a:endParaRPr lang="en-US" b="1" i="1" dirty="0"/>
              </a:p>
            </p:txBody>
          </p:sp>
        </mc:Choice>
        <mc:Fallback xmlns="">
          <p:sp>
            <p:nvSpPr>
              <p:cNvPr id="60" name="TextBox 59">
                <a:extLst>
                  <a:ext uri="{FF2B5EF4-FFF2-40B4-BE49-F238E27FC236}">
                    <a16:creationId xmlns:a16="http://schemas.microsoft.com/office/drawing/2014/main" id="{6AA08893-0F26-4963-B50B-553EE8C3CECE}"/>
                  </a:ext>
                </a:extLst>
              </p:cNvPr>
              <p:cNvSpPr txBox="1">
                <a:spLocks noRot="1" noChangeAspect="1" noMove="1" noResize="1" noEditPoints="1" noAdjustHandles="1" noChangeArrowheads="1" noChangeShapeType="1" noTextEdit="1"/>
              </p:cNvSpPr>
              <p:nvPr/>
            </p:nvSpPr>
            <p:spPr>
              <a:xfrm>
                <a:off x="2783987" y="3051962"/>
                <a:ext cx="466410" cy="276999"/>
              </a:xfrm>
              <a:prstGeom prst="rect">
                <a:avLst/>
              </a:prstGeom>
              <a:blipFill>
                <a:blip r:embed="rId16"/>
                <a:stretch>
                  <a:fillRect l="-17105" t="-4444" r="-6579" b="-35556"/>
                </a:stretch>
              </a:blipFill>
            </p:spPr>
            <p:txBody>
              <a:bodyPr/>
              <a:lstStyle/>
              <a:p>
                <a:r>
                  <a:rPr lang="en-US">
                    <a:noFill/>
                  </a:rPr>
                  <a:t> </a:t>
                </a:r>
              </a:p>
            </p:txBody>
          </p:sp>
        </mc:Fallback>
      </mc:AlternateContent>
      <p:sp>
        <p:nvSpPr>
          <p:cNvPr id="29" name="TextBox 28">
            <a:extLst>
              <a:ext uri="{FF2B5EF4-FFF2-40B4-BE49-F238E27FC236}">
                <a16:creationId xmlns:a16="http://schemas.microsoft.com/office/drawing/2014/main" id="{59A982E7-1FEC-441D-ABF0-9995B44D8782}"/>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cxnSp>
        <p:nvCxnSpPr>
          <p:cNvPr id="32" name="Straight Connector 31">
            <a:extLst>
              <a:ext uri="{FF2B5EF4-FFF2-40B4-BE49-F238E27FC236}">
                <a16:creationId xmlns:a16="http://schemas.microsoft.com/office/drawing/2014/main" id="{DCAE130A-F191-4389-B604-0794F80C247B}"/>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16670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898DB81-4699-40ED-9428-3C140CDCB191}"/>
                  </a:ext>
                </a:extLst>
              </p:cNvPr>
              <p:cNvSpPr txBox="1"/>
              <p:nvPr/>
            </p:nvSpPr>
            <p:spPr>
              <a:xfrm>
                <a:off x="432182" y="3407694"/>
                <a:ext cx="2588564" cy="91440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rPr>
                            <m:t>𝐄</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𝛑</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0" smtClean="0">
                                  <a:latin typeface="Cambria Math" panose="02040503050406030204" pitchFamily="18" charset="0"/>
                                </a:rPr>
                                <m:t>−</m:t>
                              </m:r>
                              <m:r>
                                <a:rPr lang="en-US" b="1" i="0"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ea typeface="Cambria Math" panose="02040503050406030204" pitchFamily="18" charset="0"/>
                                    </a:rPr>
                                    <m:t>𝟏</m:t>
                                  </m:r>
                                  <m:r>
                                    <a:rPr lang="en-US" b="1" i="0"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𝛌</m:t>
                                  </m:r>
                                </m:den>
                              </m:f>
                            </m:e>
                          </m:d>
                        </m:e>
                      </m:func>
                    </m:oMath>
                  </m:oMathPara>
                </a14:m>
                <a:endParaRPr lang="en-US" b="1" dirty="0"/>
              </a:p>
            </p:txBody>
          </p:sp>
        </mc:Choice>
        <mc:Fallback xmlns="">
          <p:sp>
            <p:nvSpPr>
              <p:cNvPr id="2" name="TextBox 1">
                <a:extLst>
                  <a:ext uri="{FF2B5EF4-FFF2-40B4-BE49-F238E27FC236}">
                    <a16:creationId xmlns:a16="http://schemas.microsoft.com/office/drawing/2014/main" id="{7898DB81-4699-40ED-9428-3C140CDCB191}"/>
                  </a:ext>
                </a:extLst>
              </p:cNvPr>
              <p:cNvSpPr txBox="1">
                <a:spLocks noRot="1" noChangeAspect="1" noMove="1" noResize="1" noEditPoints="1" noAdjustHandles="1" noChangeArrowheads="1" noChangeShapeType="1" noTextEdit="1"/>
              </p:cNvSpPr>
              <p:nvPr/>
            </p:nvSpPr>
            <p:spPr>
              <a:xfrm>
                <a:off x="432182" y="3407694"/>
                <a:ext cx="2588564" cy="91440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B7111AE-64EB-42DB-A5A8-A0285A645C53}"/>
                  </a:ext>
                </a:extLst>
              </p:cNvPr>
              <p:cNvSpPr txBox="1"/>
              <p:nvPr/>
            </p:nvSpPr>
            <p:spPr>
              <a:xfrm>
                <a:off x="3321698" y="3407694"/>
                <a:ext cx="2488367" cy="91440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rPr>
                            <m:t>𝐃</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𝛑</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0" smtClean="0">
                                  <a:latin typeface="Cambria Math" panose="02040503050406030204" pitchFamily="18" charset="0"/>
                                </a:rPr>
                                <m:t>−</m:t>
                              </m:r>
                              <m:r>
                                <a:rPr lang="en-US" b="1" i="0"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ea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𝛌</m:t>
                                  </m:r>
                                </m:den>
                              </m:f>
                            </m:e>
                          </m:d>
                        </m:e>
                      </m:func>
                    </m:oMath>
                  </m:oMathPara>
                </a14:m>
                <a:endParaRPr lang="en-US" b="1" dirty="0"/>
              </a:p>
            </p:txBody>
          </p:sp>
        </mc:Choice>
        <mc:Fallback xmlns="">
          <p:sp>
            <p:nvSpPr>
              <p:cNvPr id="6" name="TextBox 5">
                <a:extLst>
                  <a:ext uri="{FF2B5EF4-FFF2-40B4-BE49-F238E27FC236}">
                    <a16:creationId xmlns:a16="http://schemas.microsoft.com/office/drawing/2014/main" id="{6B7111AE-64EB-42DB-A5A8-A0285A645C53}"/>
                  </a:ext>
                </a:extLst>
              </p:cNvPr>
              <p:cNvSpPr txBox="1">
                <a:spLocks noRot="1" noChangeAspect="1" noMove="1" noResize="1" noEditPoints="1" noAdjustHandles="1" noChangeArrowheads="1" noChangeShapeType="1" noTextEdit="1"/>
              </p:cNvSpPr>
              <p:nvPr/>
            </p:nvSpPr>
            <p:spPr>
              <a:xfrm>
                <a:off x="3321698" y="3407694"/>
                <a:ext cx="2488367" cy="914400"/>
              </a:xfrm>
              <a:prstGeom prst="rect">
                <a:avLst/>
              </a:prstGeom>
              <a:blipFill>
                <a:blip r:embed="rId3"/>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8BC94D2-75EA-4B94-80D9-DFDA66B435EB}"/>
                  </a:ext>
                </a:extLst>
              </p:cNvPr>
              <p:cNvSpPr txBox="1"/>
              <p:nvPr/>
            </p:nvSpPr>
            <p:spPr>
              <a:xfrm>
                <a:off x="1082350" y="4537189"/>
                <a:ext cx="3222273" cy="91440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rPr>
                        <m:t>=</m:t>
                      </m:r>
                      <m:f>
                        <m:fPr>
                          <m:ctrlPr>
                            <a:rPr lang="en-US" b="1" i="1" smtClean="0">
                              <a:latin typeface="Cambria Math" panose="02040503050406030204" pitchFamily="18" charset="0"/>
                            </a:rPr>
                          </m:ctrlPr>
                        </m:fPr>
                        <m:num>
                          <m:rad>
                            <m:radPr>
                              <m:degHide m:val="on"/>
                              <m:ctrlPr>
                                <a:rPr lang="en-US" b="1" i="1" smtClean="0">
                                  <a:latin typeface="Cambria Math" panose="02040503050406030204" pitchFamily="18" charset="0"/>
                                </a:rPr>
                              </m:ctrlPr>
                            </m:radPr>
                            <m:deg/>
                            <m:e>
                              <m:r>
                                <a:rPr lang="en-US" b="1" i="0" smtClean="0">
                                  <a:latin typeface="Cambria Math" panose="02040503050406030204" pitchFamily="18" charset="0"/>
                                </a:rPr>
                                <m:t>𝟏</m:t>
                              </m:r>
                              <m:r>
                                <a:rPr lang="en-US" b="1" i="0" smtClean="0">
                                  <a:latin typeface="Cambria Math" panose="02040503050406030204" pitchFamily="18" charset="0"/>
                                </a:rPr>
                                <m:t>+</m:t>
                              </m:r>
                              <m:sSubSup>
                                <m:sSubSupPr>
                                  <m:ctrlPr>
                                    <a:rPr lang="en-US" b="1" i="1" smtClean="0">
                                      <a:latin typeface="Cambria Math" panose="02040503050406030204" pitchFamily="18" charset="0"/>
                                    </a:rPr>
                                  </m:ctrlPr>
                                </m:sSubSupPr>
                                <m:e>
                                  <m:r>
                                    <a:rPr lang="en-US" b="1" i="0" smtClean="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rPr>
                                    <m:t>𝟏</m:t>
                                  </m:r>
                                </m:sub>
                                <m:sup>
                                  <m:r>
                                    <a:rPr lang="en-US" b="1" i="0" smtClean="0">
                                      <a:latin typeface="Cambria Math" panose="02040503050406030204" pitchFamily="18" charset="0"/>
                                    </a:rPr>
                                    <m:t>𝟐</m:t>
                                  </m:r>
                                </m:sup>
                              </m:sSubSup>
                            </m:e>
                          </m:rad>
                          <m:r>
                            <a:rPr lang="en-US" b="1" i="0">
                              <a:latin typeface="Cambria Math" panose="02040503050406030204" pitchFamily="18" charset="0"/>
                            </a:rPr>
                            <m:t>+</m:t>
                          </m:r>
                          <m:rad>
                            <m:radPr>
                              <m:degHide m:val="on"/>
                              <m:ctrlPr>
                                <a:rPr lang="en-US" b="1" i="1">
                                  <a:latin typeface="Cambria Math" panose="02040503050406030204" pitchFamily="18" charset="0"/>
                                </a:rPr>
                              </m:ctrlPr>
                            </m:radPr>
                            <m:deg/>
                            <m:e>
                              <m:r>
                                <a:rPr lang="en-US" b="1" i="0">
                                  <a:latin typeface="Cambria Math" panose="02040503050406030204" pitchFamily="18" charset="0"/>
                                </a:rPr>
                                <m:t>𝟏</m:t>
                              </m:r>
                              <m:r>
                                <a:rPr lang="en-US" b="1" i="0">
                                  <a:latin typeface="Cambria Math" panose="02040503050406030204" pitchFamily="18" charset="0"/>
                                </a:rPr>
                                <m:t>+</m:t>
                              </m:r>
                              <m:sSubSup>
                                <m:sSubSupPr>
                                  <m:ctrlPr>
                                    <a:rPr lang="en-US" b="1" i="1">
                                      <a:latin typeface="Cambria Math" panose="02040503050406030204" pitchFamily="18" charset="0"/>
                                    </a:rPr>
                                  </m:ctrlPr>
                                </m:sSubSupPr>
                                <m:e>
                                  <m:r>
                                    <a:rPr lang="en-US" b="1" i="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ea typeface="Cambria Math" panose="02040503050406030204" pitchFamily="18" charset="0"/>
                                    </a:rPr>
                                    <m:t>𝟐</m:t>
                                  </m:r>
                                </m:sub>
                                <m:sup>
                                  <m:r>
                                    <a:rPr lang="en-US" b="1" i="0">
                                      <a:latin typeface="Cambria Math" panose="02040503050406030204" pitchFamily="18" charset="0"/>
                                    </a:rPr>
                                    <m:t>𝟐</m:t>
                                  </m:r>
                                </m:sup>
                              </m:sSubSup>
                            </m:e>
                          </m:rad>
                        </m:num>
                        <m:den>
                          <m:r>
                            <a:rPr lang="en-US" b="1" i="0" smtClean="0">
                              <a:latin typeface="Cambria Math" panose="02040503050406030204" pitchFamily="18" charset="0"/>
                            </a:rPr>
                            <m:t>𝟐</m:t>
                          </m:r>
                        </m:den>
                      </m:f>
                    </m:oMath>
                  </m:oMathPara>
                </a14:m>
                <a:endParaRPr lang="en-US" b="1" dirty="0"/>
              </a:p>
            </p:txBody>
          </p:sp>
        </mc:Choice>
        <mc:Fallback xmlns="">
          <p:sp>
            <p:nvSpPr>
              <p:cNvPr id="7" name="TextBox 6">
                <a:extLst>
                  <a:ext uri="{FF2B5EF4-FFF2-40B4-BE49-F238E27FC236}">
                    <a16:creationId xmlns:a16="http://schemas.microsoft.com/office/drawing/2014/main" id="{68BC94D2-75EA-4B94-80D9-DFDA66B435EB}"/>
                  </a:ext>
                </a:extLst>
              </p:cNvPr>
              <p:cNvSpPr txBox="1">
                <a:spLocks noRot="1" noChangeAspect="1" noMove="1" noResize="1" noEditPoints="1" noAdjustHandles="1" noChangeArrowheads="1" noChangeShapeType="1" noTextEdit="1"/>
              </p:cNvSpPr>
              <p:nvPr/>
            </p:nvSpPr>
            <p:spPr>
              <a:xfrm>
                <a:off x="1082350" y="4537189"/>
                <a:ext cx="3222273" cy="914400"/>
              </a:xfrm>
              <a:prstGeom prst="rect">
                <a:avLst/>
              </a:prstGeom>
              <a:blipFill>
                <a:blip r:embed="rId4"/>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98130A7-A8AE-43C0-85FE-CC8B667CC21E}"/>
                  </a:ext>
                </a:extLst>
              </p:cNvPr>
              <p:cNvSpPr txBox="1"/>
              <p:nvPr/>
            </p:nvSpPr>
            <p:spPr>
              <a:xfrm>
                <a:off x="2932839" y="5695584"/>
                <a:ext cx="3288165" cy="91440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ea typeface="Cambria Math" panose="02040503050406030204" pitchFamily="18" charset="0"/>
                            </a:rPr>
                            <m:t>𝟏</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sSub>
                            <m:sSubPr>
                              <m:ctrlPr>
                                <a:rPr lang="en-US" b="1" i="1" smtClean="0">
                                  <a:latin typeface="Cambria Math" panose="02040503050406030204" pitchFamily="18" charset="0"/>
                                </a:rPr>
                              </m:ctrlPr>
                            </m:sSubPr>
                            <m:e>
                              <m:r>
                                <a:rPr lang="en-US" b="1" i="0" smtClean="0">
                                  <a:latin typeface="Cambria Math" panose="02040503050406030204" pitchFamily="18" charset="0"/>
                                </a:rPr>
                                <m:t>𝐛</m:t>
                              </m:r>
                            </m:e>
                            <m:sub>
                              <m:r>
                                <a:rPr lang="en-US" b="1" i="0" smtClean="0">
                                  <a:latin typeface="Cambria Math" panose="02040503050406030204" pitchFamily="18" charset="0"/>
                                </a:rPr>
                                <m:t>𝟏</m:t>
                              </m:r>
                            </m:sub>
                          </m:sSub>
                        </m:num>
                        <m:den>
                          <m:sSub>
                            <m:sSubPr>
                              <m:ctrlPr>
                                <a:rPr lang="en-US" b="1" i="1">
                                  <a:latin typeface="Cambria Math" panose="02040503050406030204" pitchFamily="18" charset="0"/>
                                </a:rPr>
                              </m:ctrlPr>
                            </m:sSubPr>
                            <m:e>
                              <m:r>
                                <a:rPr lang="en-US" b="1" i="0">
                                  <a:latin typeface="Cambria Math" panose="02040503050406030204" pitchFamily="18" charset="0"/>
                                </a:rPr>
                                <m:t>𝐝</m:t>
                              </m:r>
                            </m:e>
                            <m:sub>
                              <m:r>
                                <a:rPr lang="en-US" b="1" i="0">
                                  <a:latin typeface="Cambria Math" panose="02040503050406030204" pitchFamily="18" charset="0"/>
                                </a:rPr>
                                <m:t>𝐨</m:t>
                              </m:r>
                            </m:sub>
                          </m:sSub>
                        </m:den>
                      </m:f>
                      <m:r>
                        <a:rPr lang="en-US" b="1" i="0" smtClean="0">
                          <a:latin typeface="Cambria Math" panose="02040503050406030204" pitchFamily="18" charset="0"/>
                        </a:rPr>
                        <m:t>          </m:t>
                      </m:r>
                      <m:sSub>
                        <m:sSubPr>
                          <m:ctrlPr>
                            <a:rPr lang="en-US" b="1" i="1">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ea typeface="Cambria Math" panose="02040503050406030204" pitchFamily="18" charset="0"/>
                            </a:rPr>
                            <m:t>𝟐</m:t>
                          </m:r>
                        </m:sub>
                      </m:sSub>
                      <m:r>
                        <a:rPr lang="en-US" b="1" i="0">
                          <a:latin typeface="Cambria Math" panose="02040503050406030204" pitchFamily="18" charset="0"/>
                        </a:rPr>
                        <m:t>=</m:t>
                      </m:r>
                      <m:f>
                        <m:fPr>
                          <m:ctrlPr>
                            <a:rPr lang="en-US" b="1" i="1">
                              <a:latin typeface="Cambria Math" panose="02040503050406030204" pitchFamily="18" charset="0"/>
                            </a:rPr>
                          </m:ctrlPr>
                        </m:fPr>
                        <m:num>
                          <m:sSub>
                            <m:sSubPr>
                              <m:ctrlPr>
                                <a:rPr lang="en-US" b="1" i="1">
                                  <a:latin typeface="Cambria Math" panose="02040503050406030204" pitchFamily="18" charset="0"/>
                                </a:rPr>
                              </m:ctrlPr>
                            </m:sSubPr>
                            <m:e>
                              <m:r>
                                <a:rPr lang="en-US" b="1" i="0">
                                  <a:latin typeface="Cambria Math" panose="02040503050406030204" pitchFamily="18" charset="0"/>
                                </a:rPr>
                                <m:t>𝐛</m:t>
                              </m:r>
                            </m:e>
                            <m:sub>
                              <m:r>
                                <a:rPr lang="en-US" b="1" i="0" smtClean="0">
                                  <a:latin typeface="Cambria Math" panose="02040503050406030204" pitchFamily="18" charset="0"/>
                                </a:rPr>
                                <m:t>𝟐</m:t>
                              </m:r>
                            </m:sub>
                          </m:sSub>
                        </m:num>
                        <m:den>
                          <m:sSub>
                            <m:sSubPr>
                              <m:ctrlPr>
                                <a:rPr lang="en-US" b="1" i="1">
                                  <a:latin typeface="Cambria Math" panose="02040503050406030204" pitchFamily="18" charset="0"/>
                                </a:rPr>
                              </m:ctrlPr>
                            </m:sSubPr>
                            <m:e>
                              <m:r>
                                <a:rPr lang="en-US" b="1" i="0">
                                  <a:latin typeface="Cambria Math" panose="02040503050406030204" pitchFamily="18" charset="0"/>
                                </a:rPr>
                                <m:t>𝐝</m:t>
                              </m:r>
                            </m:e>
                            <m:sub>
                              <m:r>
                                <a:rPr lang="en-US" b="1" i="0">
                                  <a:latin typeface="Cambria Math" panose="02040503050406030204" pitchFamily="18" charset="0"/>
                                </a:rPr>
                                <m:t>𝐨</m:t>
                              </m:r>
                            </m:sub>
                          </m:sSub>
                        </m:den>
                      </m:f>
                    </m:oMath>
                  </m:oMathPara>
                </a14:m>
                <a:endParaRPr lang="en-US" b="1" dirty="0"/>
              </a:p>
            </p:txBody>
          </p:sp>
        </mc:Choice>
        <mc:Fallback xmlns="">
          <p:sp>
            <p:nvSpPr>
              <p:cNvPr id="8" name="TextBox 7">
                <a:extLst>
                  <a:ext uri="{FF2B5EF4-FFF2-40B4-BE49-F238E27FC236}">
                    <a16:creationId xmlns:a16="http://schemas.microsoft.com/office/drawing/2014/main" id="{998130A7-A8AE-43C0-85FE-CC8B667CC21E}"/>
                  </a:ext>
                </a:extLst>
              </p:cNvPr>
              <p:cNvSpPr txBox="1">
                <a:spLocks noRot="1" noChangeAspect="1" noMove="1" noResize="1" noEditPoints="1" noAdjustHandles="1" noChangeArrowheads="1" noChangeShapeType="1" noTextEdit="1"/>
              </p:cNvSpPr>
              <p:nvPr/>
            </p:nvSpPr>
            <p:spPr>
              <a:xfrm>
                <a:off x="2932839" y="5695584"/>
                <a:ext cx="3288165" cy="914400"/>
              </a:xfrm>
              <a:prstGeom prst="rect">
                <a:avLst/>
              </a:prstGeom>
              <a:blipFill>
                <a:blip r:embed="rId5"/>
                <a:stretch>
                  <a:fillRect/>
                </a:stretch>
              </a:blipFill>
              <a:ln>
                <a:solidFill>
                  <a:schemeClr val="tx1"/>
                </a:solidFill>
              </a:ln>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94796ED2-CEB1-4E6D-A3A4-B998AF84DE4F}"/>
              </a:ext>
            </a:extLst>
          </p:cNvPr>
          <p:cNvCxnSpPr/>
          <p:nvPr/>
        </p:nvCxnSpPr>
        <p:spPr>
          <a:xfrm flipH="1">
            <a:off x="2982497" y="2466870"/>
            <a:ext cx="2286000" cy="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E4C2C7E-8A28-420B-94C5-EA5874147884}"/>
              </a:ext>
            </a:extLst>
          </p:cNvPr>
          <p:cNvSpPr txBox="1"/>
          <p:nvPr/>
        </p:nvSpPr>
        <p:spPr>
          <a:xfrm>
            <a:off x="4074478" y="2433369"/>
            <a:ext cx="423628" cy="369332"/>
          </a:xfrm>
          <a:prstGeom prst="rect">
            <a:avLst/>
          </a:prstGeom>
          <a:noFill/>
        </p:spPr>
        <p:txBody>
          <a:bodyPr wrap="square" rtlCol="0">
            <a:spAutoFit/>
          </a:bodyPr>
          <a:lstStyle/>
          <a:p>
            <a:pPr algn="l" rtl="0"/>
            <a:r>
              <a:rPr lang="en-US" dirty="0"/>
              <a:t>b1</a:t>
            </a:r>
          </a:p>
        </p:txBody>
      </p:sp>
      <p:cxnSp>
        <p:nvCxnSpPr>
          <p:cNvPr id="39" name="Straight Arrow Connector 38">
            <a:extLst>
              <a:ext uri="{FF2B5EF4-FFF2-40B4-BE49-F238E27FC236}">
                <a16:creationId xmlns:a16="http://schemas.microsoft.com/office/drawing/2014/main" id="{656D360E-D306-4682-8755-2AE5067DA58D}"/>
              </a:ext>
            </a:extLst>
          </p:cNvPr>
          <p:cNvCxnSpPr/>
          <p:nvPr/>
        </p:nvCxnSpPr>
        <p:spPr>
          <a:xfrm flipH="1">
            <a:off x="5332404" y="2466870"/>
            <a:ext cx="1097280" cy="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13DE9C6-12EB-4D79-B3D3-28DCEFAE7943}"/>
              </a:ext>
            </a:extLst>
          </p:cNvPr>
          <p:cNvSpPr txBox="1"/>
          <p:nvPr/>
        </p:nvSpPr>
        <p:spPr>
          <a:xfrm>
            <a:off x="5705926" y="2433369"/>
            <a:ext cx="423628" cy="369332"/>
          </a:xfrm>
          <a:prstGeom prst="rect">
            <a:avLst/>
          </a:prstGeom>
          <a:noFill/>
        </p:spPr>
        <p:txBody>
          <a:bodyPr wrap="square" rtlCol="0">
            <a:spAutoFit/>
          </a:bodyPr>
          <a:lstStyle/>
          <a:p>
            <a:pPr algn="l" rtl="0"/>
            <a:r>
              <a:rPr lang="en-US" dirty="0"/>
              <a:t>b2</a:t>
            </a:r>
          </a:p>
        </p:txBody>
      </p: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36E82BFD-31DE-459F-8C4F-55A2EA148784}"/>
                  </a:ext>
                </a:extLst>
              </p:cNvPr>
              <p:cNvSpPr txBox="1"/>
              <p:nvPr/>
            </p:nvSpPr>
            <p:spPr>
              <a:xfrm>
                <a:off x="6123256" y="3407694"/>
                <a:ext cx="2719102" cy="91440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𝛟</m:t>
                          </m:r>
                        </m:e>
                        <m:sub>
                          <m:r>
                            <a:rPr lang="en-US" b="1" i="0" smtClean="0">
                              <a:latin typeface="Cambria Math" panose="02040503050406030204" pitchFamily="18" charset="0"/>
                              <a:ea typeface="Cambria Math" panose="02040503050406030204" pitchFamily="18" charset="0"/>
                            </a:rPr>
                            <m:t>𝐂</m:t>
                          </m:r>
                        </m:sub>
                      </m:sSub>
                      <m:r>
                        <a:rPr lang="en-US" b="1" i="0" smtClean="0">
                          <a:latin typeface="Cambria Math" panose="02040503050406030204" pitchFamily="18" charset="0"/>
                        </a:rPr>
                        <m:t>=</m:t>
                      </m:r>
                      <m:f>
                        <m:fPr>
                          <m:ctrlPr>
                            <a:rPr lang="en-US" b="1" i="1" smtClean="0">
                              <a:latin typeface="Cambria Math" panose="02040503050406030204" pitchFamily="18" charset="0"/>
                            </a:rPr>
                          </m:ctrlPr>
                        </m:fPr>
                        <m:num>
                          <m:r>
                            <a:rPr lang="en-US" b="1" i="0" smtClean="0">
                              <a:latin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𝛑</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0" smtClean="0">
                                  <a:latin typeface="Cambria Math" panose="02040503050406030204" pitchFamily="18" charset="0"/>
                                </a:rPr>
                                <m:t>−</m:t>
                              </m:r>
                              <m:r>
                                <a:rPr lang="en-US" b="1" i="0"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ea typeface="Cambria Math" panose="02040503050406030204" pitchFamily="18" charset="0"/>
                                    </a:rPr>
                                    <m:t>𝟏</m:t>
                                  </m:r>
                                  <m:r>
                                    <a:rPr lang="en-US" b="1" i="0" smtClean="0">
                                      <a:latin typeface="Cambria Math" panose="02040503050406030204" pitchFamily="18" charset="0"/>
                                      <a:ea typeface="Cambria Math" panose="02040503050406030204" pitchFamily="18" charset="0"/>
                                    </a:rPr>
                                    <m:t>+</m:t>
                                  </m:r>
                                  <m:r>
                                    <a:rPr lang="en-US" b="1" i="0" smtClean="0">
                                      <a:latin typeface="Cambria Math" panose="02040503050406030204" pitchFamily="18" charset="0"/>
                                      <a:ea typeface="Cambria Math" panose="02040503050406030204" pitchFamily="18" charset="0"/>
                                    </a:rPr>
                                    <m:t>𝟏</m:t>
                                  </m:r>
                                </m:num>
                                <m:den>
                                  <m:r>
                                    <a:rPr lang="en-US" b="1" i="0" smtClean="0">
                                      <a:latin typeface="Cambria Math" panose="02040503050406030204" pitchFamily="18" charset="0"/>
                                      <a:ea typeface="Cambria Math" panose="02040503050406030204" pitchFamily="18" charset="0"/>
                                    </a:rPr>
                                    <m:t>𝛌</m:t>
                                  </m:r>
                                </m:den>
                              </m:f>
                            </m:e>
                          </m:d>
                        </m:e>
                      </m:func>
                    </m:oMath>
                  </m:oMathPara>
                </a14:m>
                <a:endParaRPr lang="en-US" b="1" dirty="0"/>
              </a:p>
            </p:txBody>
          </p:sp>
        </mc:Choice>
        <mc:Fallback xmlns="">
          <p:sp>
            <p:nvSpPr>
              <p:cNvPr id="41" name="TextBox 40">
                <a:extLst>
                  <a:ext uri="{FF2B5EF4-FFF2-40B4-BE49-F238E27FC236}">
                    <a16:creationId xmlns:a16="http://schemas.microsoft.com/office/drawing/2014/main" id="{36E82BFD-31DE-459F-8C4F-55A2EA148784}"/>
                  </a:ext>
                </a:extLst>
              </p:cNvPr>
              <p:cNvSpPr txBox="1">
                <a:spLocks noRot="1" noChangeAspect="1" noMove="1" noResize="1" noEditPoints="1" noAdjustHandles="1" noChangeArrowheads="1" noChangeShapeType="1" noTextEdit="1"/>
              </p:cNvSpPr>
              <p:nvPr/>
            </p:nvSpPr>
            <p:spPr>
              <a:xfrm>
                <a:off x="6123256" y="3407694"/>
                <a:ext cx="2719102" cy="914400"/>
              </a:xfrm>
              <a:prstGeom prst="rect">
                <a:avLst/>
              </a:prstGeom>
              <a:blipFill>
                <a:blip r:embed="rId6"/>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F35761FA-6E38-4356-9D32-3CB294D5D60A}"/>
                  </a:ext>
                </a:extLst>
              </p:cNvPr>
              <p:cNvSpPr txBox="1"/>
              <p:nvPr/>
            </p:nvSpPr>
            <p:spPr>
              <a:xfrm>
                <a:off x="4572000" y="4537189"/>
                <a:ext cx="3288165" cy="91440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0" smtClean="0">
                          <a:latin typeface="Cambria Math" panose="02040503050406030204" pitchFamily="18" charset="0"/>
                          <a:ea typeface="Cambria Math" panose="02040503050406030204" pitchFamily="18" charset="0"/>
                        </a:rPr>
                        <m:t>𝛌</m:t>
                      </m:r>
                      <m:r>
                        <a:rPr lang="en-US" b="1" i="0" smtClean="0">
                          <a:latin typeface="Cambria Math" panose="02040503050406030204" pitchFamily="18" charset="0"/>
                          <a:ea typeface="Cambria Math" panose="02040503050406030204" pitchFamily="18" charset="0"/>
                        </a:rPr>
                        <m:t>𝟏</m:t>
                      </m:r>
                      <m:r>
                        <a:rPr lang="en-US" b="1" i="0" smtClean="0">
                          <a:latin typeface="Cambria Math" panose="02040503050406030204" pitchFamily="18" charset="0"/>
                        </a:rPr>
                        <m:t>=</m:t>
                      </m:r>
                      <m:f>
                        <m:fPr>
                          <m:ctrlPr>
                            <a:rPr lang="en-US" b="1" i="1" smtClean="0">
                              <a:latin typeface="Cambria Math" panose="02040503050406030204" pitchFamily="18" charset="0"/>
                            </a:rPr>
                          </m:ctrlPr>
                        </m:fPr>
                        <m:num>
                          <m:rad>
                            <m:radPr>
                              <m:degHide m:val="on"/>
                              <m:ctrlPr>
                                <a:rPr lang="en-US" b="1" i="1" smtClean="0">
                                  <a:latin typeface="Cambria Math" panose="02040503050406030204" pitchFamily="18" charset="0"/>
                                </a:rPr>
                              </m:ctrlPr>
                            </m:radPr>
                            <m:deg/>
                            <m:e>
                              <m:r>
                                <a:rPr lang="en-US" b="1" i="0" smtClean="0">
                                  <a:latin typeface="Cambria Math" panose="02040503050406030204" pitchFamily="18" charset="0"/>
                                </a:rPr>
                                <m:t>𝟏</m:t>
                              </m:r>
                              <m:r>
                                <a:rPr lang="en-US" b="1" i="0" smtClean="0">
                                  <a:latin typeface="Cambria Math" panose="02040503050406030204" pitchFamily="18" charset="0"/>
                                </a:rPr>
                                <m:t>+</m:t>
                              </m:r>
                              <m:sSubSup>
                                <m:sSubSupPr>
                                  <m:ctrlPr>
                                    <a:rPr lang="en-US" b="1" i="1" smtClean="0">
                                      <a:latin typeface="Cambria Math" panose="02040503050406030204" pitchFamily="18" charset="0"/>
                                    </a:rPr>
                                  </m:ctrlPr>
                                </m:sSubSupPr>
                                <m:e>
                                  <m:r>
                                    <a:rPr lang="en-US" b="1" i="0" smtClean="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rPr>
                                    <m:t>𝟏</m:t>
                                  </m:r>
                                </m:sub>
                                <m:sup>
                                  <m:r>
                                    <a:rPr lang="en-US" b="1" i="0" smtClean="0">
                                      <a:latin typeface="Cambria Math" panose="02040503050406030204" pitchFamily="18" charset="0"/>
                                    </a:rPr>
                                    <m:t>𝟐</m:t>
                                  </m:r>
                                </m:sup>
                              </m:sSubSup>
                            </m:e>
                          </m:rad>
                          <m:r>
                            <a:rPr lang="en-US" b="1" i="0" smtClean="0">
                              <a:latin typeface="Cambria Math" panose="02040503050406030204" pitchFamily="18" charset="0"/>
                            </a:rPr>
                            <m:t>−</m:t>
                          </m:r>
                          <m:rad>
                            <m:radPr>
                              <m:degHide m:val="on"/>
                              <m:ctrlPr>
                                <a:rPr lang="en-US" b="1" i="1">
                                  <a:latin typeface="Cambria Math" panose="02040503050406030204" pitchFamily="18" charset="0"/>
                                </a:rPr>
                              </m:ctrlPr>
                            </m:radPr>
                            <m:deg/>
                            <m:e>
                              <m:r>
                                <a:rPr lang="en-US" b="1" i="0">
                                  <a:latin typeface="Cambria Math" panose="02040503050406030204" pitchFamily="18" charset="0"/>
                                </a:rPr>
                                <m:t>𝟏</m:t>
                              </m:r>
                              <m:r>
                                <a:rPr lang="en-US" b="1" i="0">
                                  <a:latin typeface="Cambria Math" panose="02040503050406030204" pitchFamily="18" charset="0"/>
                                </a:rPr>
                                <m:t>+</m:t>
                              </m:r>
                              <m:sSubSup>
                                <m:sSubSupPr>
                                  <m:ctrlPr>
                                    <a:rPr lang="en-US" b="1" i="1">
                                      <a:latin typeface="Cambria Math" panose="02040503050406030204" pitchFamily="18" charset="0"/>
                                    </a:rPr>
                                  </m:ctrlPr>
                                </m:sSubSupPr>
                                <m:e>
                                  <m:r>
                                    <a:rPr lang="en-US" b="1" i="0">
                                      <a:latin typeface="Cambria Math" panose="02040503050406030204" pitchFamily="18" charset="0"/>
                                      <a:ea typeface="Cambria Math" panose="02040503050406030204" pitchFamily="18" charset="0"/>
                                    </a:rPr>
                                    <m:t>𝛂</m:t>
                                  </m:r>
                                </m:e>
                                <m:sub>
                                  <m:r>
                                    <a:rPr lang="en-US" b="1" i="0" smtClean="0">
                                      <a:latin typeface="Cambria Math" panose="02040503050406030204" pitchFamily="18" charset="0"/>
                                      <a:ea typeface="Cambria Math" panose="02040503050406030204" pitchFamily="18" charset="0"/>
                                    </a:rPr>
                                    <m:t>𝟐</m:t>
                                  </m:r>
                                </m:sub>
                                <m:sup>
                                  <m:r>
                                    <a:rPr lang="en-US" b="1" i="0">
                                      <a:latin typeface="Cambria Math" panose="02040503050406030204" pitchFamily="18" charset="0"/>
                                    </a:rPr>
                                    <m:t>𝟐</m:t>
                                  </m:r>
                                </m:sup>
                              </m:sSubSup>
                            </m:e>
                          </m:rad>
                        </m:num>
                        <m:den>
                          <m:r>
                            <a:rPr lang="en-US" b="1" i="0" smtClean="0">
                              <a:latin typeface="Cambria Math" panose="02040503050406030204" pitchFamily="18" charset="0"/>
                            </a:rPr>
                            <m:t>𝟐</m:t>
                          </m:r>
                        </m:den>
                      </m:f>
                    </m:oMath>
                  </m:oMathPara>
                </a14:m>
                <a:endParaRPr lang="en-US" b="1" dirty="0"/>
              </a:p>
            </p:txBody>
          </p:sp>
        </mc:Choice>
        <mc:Fallback xmlns="">
          <p:sp>
            <p:nvSpPr>
              <p:cNvPr id="43" name="TextBox 42">
                <a:extLst>
                  <a:ext uri="{FF2B5EF4-FFF2-40B4-BE49-F238E27FC236}">
                    <a16:creationId xmlns:a16="http://schemas.microsoft.com/office/drawing/2014/main" id="{F35761FA-6E38-4356-9D32-3CB294D5D60A}"/>
                  </a:ext>
                </a:extLst>
              </p:cNvPr>
              <p:cNvSpPr txBox="1">
                <a:spLocks noRot="1" noChangeAspect="1" noMove="1" noResize="1" noEditPoints="1" noAdjustHandles="1" noChangeArrowheads="1" noChangeShapeType="1" noTextEdit="1"/>
              </p:cNvSpPr>
              <p:nvPr/>
            </p:nvSpPr>
            <p:spPr>
              <a:xfrm>
                <a:off x="4572000" y="4537189"/>
                <a:ext cx="3288165" cy="914400"/>
              </a:xfrm>
              <a:prstGeom prst="rect">
                <a:avLst/>
              </a:prstGeom>
              <a:blipFill>
                <a:blip r:embed="rId7"/>
                <a:stretch>
                  <a:fillRect/>
                </a:stretch>
              </a:blipFill>
              <a:ln>
                <a:solidFill>
                  <a:schemeClr val="tx1"/>
                </a:solidFill>
              </a:ln>
            </p:spPr>
            <p:txBody>
              <a:bodyPr/>
              <a:lstStyle/>
              <a:p>
                <a:r>
                  <a:rPr lang="en-US">
                    <a:noFill/>
                  </a:rPr>
                  <a:t> </a:t>
                </a:r>
              </a:p>
            </p:txBody>
          </p:sp>
        </mc:Fallback>
      </mc:AlternateContent>
      <p:sp>
        <p:nvSpPr>
          <p:cNvPr id="25" name="Rectangle 24">
            <a:extLst>
              <a:ext uri="{FF2B5EF4-FFF2-40B4-BE49-F238E27FC236}">
                <a16:creationId xmlns:a16="http://schemas.microsoft.com/office/drawing/2014/main" id="{28A6E2DC-FFCB-4F71-8639-0DAA4973AC5D}"/>
              </a:ext>
            </a:extLst>
          </p:cNvPr>
          <p:cNvSpPr/>
          <p:nvPr/>
        </p:nvSpPr>
        <p:spPr>
          <a:xfrm>
            <a:off x="2937643" y="1080876"/>
            <a:ext cx="1673645" cy="10019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en-US" b="1"/>
          </a:p>
        </p:txBody>
      </p:sp>
      <p:cxnSp>
        <p:nvCxnSpPr>
          <p:cNvPr id="26" name="Straight Connector 25">
            <a:extLst>
              <a:ext uri="{FF2B5EF4-FFF2-40B4-BE49-F238E27FC236}">
                <a16:creationId xmlns:a16="http://schemas.microsoft.com/office/drawing/2014/main" id="{1F7093A6-F368-410E-A52B-D606B8226184}"/>
              </a:ext>
            </a:extLst>
          </p:cNvPr>
          <p:cNvCxnSpPr>
            <a:cxnSpLocks/>
          </p:cNvCxnSpPr>
          <p:nvPr/>
        </p:nvCxnSpPr>
        <p:spPr>
          <a:xfrm>
            <a:off x="2937643" y="1998834"/>
            <a:ext cx="3399321" cy="0"/>
          </a:xfrm>
          <a:prstGeom prst="line">
            <a:avLst/>
          </a:prstGeom>
          <a:ln w="1905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BA58443-409D-439A-ABBE-BD72F4A6399C}"/>
              </a:ext>
            </a:extLst>
          </p:cNvPr>
          <p:cNvCxnSpPr/>
          <p:nvPr/>
        </p:nvCxnSpPr>
        <p:spPr>
          <a:xfrm>
            <a:off x="4611288" y="894254"/>
            <a:ext cx="0" cy="10058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79BE67DC-7472-4C10-B666-8DDD7235C45A}"/>
              </a:ext>
            </a:extLst>
          </p:cNvPr>
          <p:cNvCxnSpPr>
            <a:cxnSpLocks/>
          </p:cNvCxnSpPr>
          <p:nvPr/>
        </p:nvCxnSpPr>
        <p:spPr>
          <a:xfrm flipV="1">
            <a:off x="6803397" y="1897692"/>
            <a:ext cx="0" cy="1097280"/>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1ECD7BE-1945-4E21-B2C5-A6FDF9771502}"/>
              </a:ext>
            </a:extLst>
          </p:cNvPr>
          <p:cNvCxnSpPr>
            <a:cxnSpLocks/>
          </p:cNvCxnSpPr>
          <p:nvPr/>
        </p:nvCxnSpPr>
        <p:spPr>
          <a:xfrm flipV="1">
            <a:off x="5052761" y="1085027"/>
            <a:ext cx="0" cy="815067"/>
          </a:xfrm>
          <a:prstGeom prst="straightConnector1">
            <a:avLst/>
          </a:prstGeom>
          <a:ln w="19050">
            <a:solidFill>
              <a:schemeClr val="tx1"/>
            </a:solidFill>
            <a:prstDash val="sysDot"/>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0D20654-8DC3-4C26-AADC-F1952296C54D}"/>
              </a:ext>
            </a:extLst>
          </p:cNvPr>
          <p:cNvSpPr txBox="1"/>
          <p:nvPr/>
        </p:nvSpPr>
        <p:spPr>
          <a:xfrm>
            <a:off x="5114483" y="1317405"/>
            <a:ext cx="475031" cy="369332"/>
          </a:xfrm>
          <a:prstGeom prst="rect">
            <a:avLst/>
          </a:prstGeom>
          <a:solidFill>
            <a:schemeClr val="bg1"/>
          </a:solidFill>
        </p:spPr>
        <p:txBody>
          <a:bodyPr wrap="square" rtlCol="0">
            <a:spAutoFit/>
          </a:bodyPr>
          <a:lstStyle/>
          <a:p>
            <a:pPr algn="l" rtl="0"/>
            <a:r>
              <a:rPr lang="el-GR" b="1" dirty="0">
                <a:latin typeface="Calibri" panose="020F0502020204030204" pitchFamily="34" charset="0"/>
                <a:cs typeface="Calibri" panose="020F0502020204030204" pitchFamily="34" charset="0"/>
              </a:rPr>
              <a:t>Δ</a:t>
            </a:r>
            <a:r>
              <a:rPr lang="en-US" b="1" dirty="0">
                <a:latin typeface="Calibri" panose="020F0502020204030204" pitchFamily="34" charset="0"/>
                <a:cs typeface="Calibri" panose="020F0502020204030204" pitchFamily="34" charset="0"/>
              </a:rPr>
              <a:t>H</a:t>
            </a:r>
            <a:endParaRPr lang="en-US" b="1" dirty="0"/>
          </a:p>
        </p:txBody>
      </p: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C95E8418-1F03-4DBE-9DDB-FABAB0BB2C13}"/>
                  </a:ext>
                </a:extLst>
              </p:cNvPr>
              <p:cNvSpPr txBox="1"/>
              <p:nvPr/>
            </p:nvSpPr>
            <p:spPr>
              <a:xfrm>
                <a:off x="6947327" y="2313346"/>
                <a:ext cx="336275" cy="276999"/>
              </a:xfrm>
              <a:prstGeom prst="rect">
                <a:avLst/>
              </a:prstGeom>
              <a:noFill/>
            </p:spPr>
            <p:txBody>
              <a:bodyPr wrap="square" lIns="0" tIns="0" rIns="0" bIns="0" rtlCol="0">
                <a:spAutoFit/>
              </a:bodyPr>
              <a:lstStyle/>
              <a:p>
                <a:pPr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a:latin typeface="Cambria Math" panose="02040503050406030204" pitchFamily="18" charset="0"/>
                              <a:ea typeface="Cambria Math" panose="02040503050406030204" pitchFamily="18" charset="0"/>
                            </a:rPr>
                            <m:t>𝐝</m:t>
                          </m:r>
                        </m:e>
                        <m:sub>
                          <m:r>
                            <a:rPr lang="en-US" b="1" i="0">
                              <a:latin typeface="Cambria Math" panose="02040503050406030204" pitchFamily="18" charset="0"/>
                              <a:ea typeface="Cambria Math" panose="02040503050406030204" pitchFamily="18" charset="0"/>
                            </a:rPr>
                            <m:t>𝐨</m:t>
                          </m:r>
                        </m:sub>
                      </m:sSub>
                    </m:oMath>
                  </m:oMathPara>
                </a14:m>
                <a:endParaRPr lang="en-US" b="1" dirty="0"/>
              </a:p>
            </p:txBody>
          </p:sp>
        </mc:Choice>
        <mc:Fallback xmlns="">
          <p:sp>
            <p:nvSpPr>
              <p:cNvPr id="34" name="TextBox 33">
                <a:extLst>
                  <a:ext uri="{FF2B5EF4-FFF2-40B4-BE49-F238E27FC236}">
                    <a16:creationId xmlns:a16="http://schemas.microsoft.com/office/drawing/2014/main" id="{C95E8418-1F03-4DBE-9DDB-FABAB0BB2C13}"/>
                  </a:ext>
                </a:extLst>
              </p:cNvPr>
              <p:cNvSpPr txBox="1">
                <a:spLocks noRot="1" noChangeAspect="1" noMove="1" noResize="1" noEditPoints="1" noAdjustHandles="1" noChangeArrowheads="1" noChangeShapeType="1" noTextEdit="1"/>
              </p:cNvSpPr>
              <p:nvPr/>
            </p:nvSpPr>
            <p:spPr>
              <a:xfrm>
                <a:off x="6947327" y="2313346"/>
                <a:ext cx="336275" cy="276999"/>
              </a:xfrm>
              <a:prstGeom prst="rect">
                <a:avLst/>
              </a:prstGeom>
              <a:blipFill>
                <a:blip r:embed="rId8"/>
                <a:stretch>
                  <a:fillRect l="-27273" b="-10870"/>
                </a:stretch>
              </a:blipFill>
            </p:spPr>
            <p:txBody>
              <a:bodyPr/>
              <a:lstStyle/>
              <a:p>
                <a:r>
                  <a:rPr lang="en-US">
                    <a:noFill/>
                  </a:rPr>
                  <a:t> </a:t>
                </a:r>
              </a:p>
            </p:txBody>
          </p:sp>
        </mc:Fallback>
      </mc:AlternateContent>
      <p:sp>
        <p:nvSpPr>
          <p:cNvPr id="23" name="Rectangle 22">
            <a:extLst>
              <a:ext uri="{FF2B5EF4-FFF2-40B4-BE49-F238E27FC236}">
                <a16:creationId xmlns:a16="http://schemas.microsoft.com/office/drawing/2014/main" id="{647B88E9-015C-429D-9CDB-FC6D8939D414}"/>
              </a:ext>
            </a:extLst>
          </p:cNvPr>
          <p:cNvSpPr/>
          <p:nvPr/>
        </p:nvSpPr>
        <p:spPr>
          <a:xfrm>
            <a:off x="224705" y="29145"/>
            <a:ext cx="8694589" cy="1047210"/>
          </a:xfrm>
          <a:prstGeom prst="rect">
            <a:avLst/>
          </a:prstGeom>
        </p:spPr>
        <p:txBody>
          <a:bodyPr wrap="square">
            <a:spAutoFit/>
          </a:bodyPr>
          <a:lstStyle/>
          <a:p>
            <a:pPr marL="457200" indent="-457200" algn="just" rtl="0">
              <a:lnSpc>
                <a:spcPct val="150000"/>
              </a:lnSpc>
              <a:buFont typeface="+mj-lt"/>
              <a:buAutoNum type="arabicPeriod" startAt="3"/>
            </a:pPr>
            <a:r>
              <a:rPr lang="en-US" sz="2200" dirty="0">
                <a:solidFill>
                  <a:srgbClr val="000000"/>
                </a:solidFill>
                <a:latin typeface="Times New Roman" panose="02020603050405020304" pitchFamily="18" charset="0"/>
                <a:cs typeface="Times New Roman" panose="02020603050405020304" pitchFamily="18" charset="0"/>
              </a:rPr>
              <a:t>Straight horizontal floor of negligible thickness with Pile at intermediate points. </a:t>
            </a:r>
          </a:p>
        </p:txBody>
      </p:sp>
      <p:cxnSp>
        <p:nvCxnSpPr>
          <p:cNvPr id="24" name="Straight Connector 23">
            <a:extLst>
              <a:ext uri="{FF2B5EF4-FFF2-40B4-BE49-F238E27FC236}">
                <a16:creationId xmlns:a16="http://schemas.microsoft.com/office/drawing/2014/main" id="{01A2CC50-3003-4E90-8C1A-144B41B44F8F}"/>
              </a:ext>
            </a:extLst>
          </p:cNvPr>
          <p:cNvCxnSpPr/>
          <p:nvPr/>
        </p:nvCxnSpPr>
        <p:spPr>
          <a:xfrm>
            <a:off x="5300132" y="2070437"/>
            <a:ext cx="0" cy="91083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F35939D2-1AB6-4CA6-9735-18AC4BF1E421}"/>
                  </a:ext>
                </a:extLst>
              </p:cNvPr>
              <p:cNvSpPr txBox="1"/>
              <p:nvPr/>
            </p:nvSpPr>
            <p:spPr>
              <a:xfrm>
                <a:off x="5491597" y="2057348"/>
                <a:ext cx="34137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sub>
                      </m:sSub>
                    </m:oMath>
                  </m:oMathPara>
                </a14:m>
                <a:endParaRPr lang="en-US" b="1" i="1" dirty="0"/>
              </a:p>
            </p:txBody>
          </p:sp>
        </mc:Choice>
        <mc:Fallback xmlns="">
          <p:sp>
            <p:nvSpPr>
              <p:cNvPr id="27" name="TextBox 26">
                <a:extLst>
                  <a:ext uri="{FF2B5EF4-FFF2-40B4-BE49-F238E27FC236}">
                    <a16:creationId xmlns:a16="http://schemas.microsoft.com/office/drawing/2014/main" id="{F35939D2-1AB6-4CA6-9735-18AC4BF1E421}"/>
                  </a:ext>
                </a:extLst>
              </p:cNvPr>
              <p:cNvSpPr txBox="1">
                <a:spLocks noRot="1" noChangeAspect="1" noMove="1" noResize="1" noEditPoints="1" noAdjustHandles="1" noChangeArrowheads="1" noChangeShapeType="1" noTextEdit="1"/>
              </p:cNvSpPr>
              <p:nvPr/>
            </p:nvSpPr>
            <p:spPr>
              <a:xfrm>
                <a:off x="5491597" y="2057348"/>
                <a:ext cx="341376" cy="276999"/>
              </a:xfrm>
              <a:prstGeom prst="rect">
                <a:avLst/>
              </a:prstGeom>
              <a:blipFill>
                <a:blip r:embed="rId9"/>
                <a:stretch>
                  <a:fillRect l="-25000" t="-2174" r="-8929"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44EB8399-225B-477A-BFB2-820FA72EA612}"/>
                  </a:ext>
                </a:extLst>
              </p:cNvPr>
              <p:cNvSpPr txBox="1"/>
              <p:nvPr/>
            </p:nvSpPr>
            <p:spPr>
              <a:xfrm>
                <a:off x="4907992" y="2061930"/>
                <a:ext cx="349390"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sub>
                      </m:sSub>
                    </m:oMath>
                  </m:oMathPara>
                </a14:m>
                <a:endParaRPr lang="en-US" b="1" i="1" dirty="0"/>
              </a:p>
            </p:txBody>
          </p:sp>
        </mc:Choice>
        <mc:Fallback xmlns="">
          <p:sp>
            <p:nvSpPr>
              <p:cNvPr id="29" name="TextBox 28">
                <a:extLst>
                  <a:ext uri="{FF2B5EF4-FFF2-40B4-BE49-F238E27FC236}">
                    <a16:creationId xmlns:a16="http://schemas.microsoft.com/office/drawing/2014/main" id="{44EB8399-225B-477A-BFB2-820FA72EA612}"/>
                  </a:ext>
                </a:extLst>
              </p:cNvPr>
              <p:cNvSpPr txBox="1">
                <a:spLocks noRot="1" noChangeAspect="1" noMove="1" noResize="1" noEditPoints="1" noAdjustHandles="1" noChangeArrowheads="1" noChangeShapeType="1" noTextEdit="1"/>
              </p:cNvSpPr>
              <p:nvPr/>
            </p:nvSpPr>
            <p:spPr>
              <a:xfrm>
                <a:off x="4907992" y="2061930"/>
                <a:ext cx="349390" cy="276999"/>
              </a:xfrm>
              <a:prstGeom prst="rect">
                <a:avLst/>
              </a:prstGeom>
              <a:blipFill>
                <a:blip r:embed="rId10"/>
                <a:stretch>
                  <a:fillRect l="-22807" t="-2174" r="-8772"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BE761D05-9CAB-42C3-95BE-4ED002680831}"/>
                  </a:ext>
                </a:extLst>
              </p:cNvPr>
              <p:cNvSpPr txBox="1"/>
              <p:nvPr/>
            </p:nvSpPr>
            <p:spPr>
              <a:xfrm>
                <a:off x="5170782" y="2989845"/>
                <a:ext cx="368626" cy="276999"/>
              </a:xfrm>
              <a:prstGeom prst="rect">
                <a:avLst/>
              </a:prstGeom>
              <a:noFill/>
            </p:spPr>
            <p:txBody>
              <a:bodyPr wrap="none" lIns="0" tIns="0" rIns="0" bIns="0" rtlCol="0">
                <a:spAutoFit/>
              </a:bodyPr>
              <a:lstStyle/>
              <a:p>
                <a:pPr algn="l" rtl="0"/>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sub>
                      </m:sSub>
                    </m:oMath>
                  </m:oMathPara>
                </a14:m>
                <a:endParaRPr lang="en-US" b="1" i="1" dirty="0"/>
              </a:p>
            </p:txBody>
          </p:sp>
        </mc:Choice>
        <mc:Fallback xmlns="">
          <p:sp>
            <p:nvSpPr>
              <p:cNvPr id="31" name="TextBox 30">
                <a:extLst>
                  <a:ext uri="{FF2B5EF4-FFF2-40B4-BE49-F238E27FC236}">
                    <a16:creationId xmlns:a16="http://schemas.microsoft.com/office/drawing/2014/main" id="{BE761D05-9CAB-42C3-95BE-4ED002680831}"/>
                  </a:ext>
                </a:extLst>
              </p:cNvPr>
              <p:cNvSpPr txBox="1">
                <a:spLocks noRot="1" noChangeAspect="1" noMove="1" noResize="1" noEditPoints="1" noAdjustHandles="1" noChangeArrowheads="1" noChangeShapeType="1" noTextEdit="1"/>
              </p:cNvSpPr>
              <p:nvPr/>
            </p:nvSpPr>
            <p:spPr>
              <a:xfrm>
                <a:off x="5170782" y="2989845"/>
                <a:ext cx="368626" cy="276999"/>
              </a:xfrm>
              <a:prstGeom prst="rect">
                <a:avLst/>
              </a:prstGeom>
              <a:blipFill>
                <a:blip r:embed="rId11"/>
                <a:stretch>
                  <a:fillRect l="-21311" t="-2174" r="-6557" b="-32609"/>
                </a:stretch>
              </a:blipFill>
            </p:spPr>
            <p:txBody>
              <a:bodyPr/>
              <a:lstStyle/>
              <a:p>
                <a:r>
                  <a:rPr lang="en-US">
                    <a:noFill/>
                  </a:rPr>
                  <a:t> </a:t>
                </a:r>
              </a:p>
            </p:txBody>
          </p:sp>
        </mc:Fallback>
      </mc:AlternateContent>
      <p:sp>
        <p:nvSpPr>
          <p:cNvPr id="35" name="TextBox 34">
            <a:extLst>
              <a:ext uri="{FF2B5EF4-FFF2-40B4-BE49-F238E27FC236}">
                <a16:creationId xmlns:a16="http://schemas.microsoft.com/office/drawing/2014/main" id="{C700D73C-A0A4-461F-84BE-AEE5BD0E2BF5}"/>
              </a:ext>
            </a:extLst>
          </p:cNvPr>
          <p:cNvSpPr txBox="1"/>
          <p:nvPr/>
        </p:nvSpPr>
        <p:spPr>
          <a:xfrm>
            <a:off x="4498108" y="6588890"/>
            <a:ext cx="695555" cy="369332"/>
          </a:xfrm>
          <a:prstGeom prst="rect">
            <a:avLst/>
          </a:prstGeom>
          <a:noFill/>
        </p:spPr>
        <p:txBody>
          <a:bodyPr wrap="square" rtlCol="0">
            <a:spAutoFit/>
          </a:bodyPr>
          <a:lstStyle/>
          <a:p>
            <a:pPr algn="l" rtl="0"/>
            <a:r>
              <a:rPr lang="en-US" dirty="0"/>
              <a:t>12</a:t>
            </a:r>
          </a:p>
        </p:txBody>
      </p:sp>
    </p:spTree>
    <p:extLst>
      <p:ext uri="{BB962C8B-B14F-4D97-AF65-F5344CB8AC3E}">
        <p14:creationId xmlns:p14="http://schemas.microsoft.com/office/powerpoint/2010/main" val="192331134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E4D968-C23D-4C1A-B18E-B6A5728F2A74}"/>
              </a:ext>
            </a:extLst>
          </p:cNvPr>
          <p:cNvSpPr/>
          <p:nvPr/>
        </p:nvSpPr>
        <p:spPr>
          <a:xfrm>
            <a:off x="2949957" y="1006198"/>
            <a:ext cx="1673645" cy="10019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13" name="Straight Connector 12">
            <a:extLst>
              <a:ext uri="{FF2B5EF4-FFF2-40B4-BE49-F238E27FC236}">
                <a16:creationId xmlns:a16="http://schemas.microsoft.com/office/drawing/2014/main" id="{07A5C22F-6930-4BE5-B82C-AB160CFC16C1}"/>
              </a:ext>
            </a:extLst>
          </p:cNvPr>
          <p:cNvCxnSpPr/>
          <p:nvPr/>
        </p:nvCxnSpPr>
        <p:spPr>
          <a:xfrm>
            <a:off x="4623602" y="819576"/>
            <a:ext cx="0" cy="10058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4796ED2-CEB1-4E6D-A3A4-B998AF84DE4F}"/>
              </a:ext>
            </a:extLst>
          </p:cNvPr>
          <p:cNvCxnSpPr/>
          <p:nvPr/>
        </p:nvCxnSpPr>
        <p:spPr>
          <a:xfrm flipH="1">
            <a:off x="2931295" y="2757563"/>
            <a:ext cx="3387586" cy="0"/>
          </a:xfrm>
          <a:prstGeom prst="straightConnector1">
            <a:avLst/>
          </a:prstGeom>
          <a:ln w="1905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E4C2C7E-8A28-420B-94C5-EA5874147884}"/>
              </a:ext>
            </a:extLst>
          </p:cNvPr>
          <p:cNvSpPr txBox="1"/>
          <p:nvPr/>
        </p:nvSpPr>
        <p:spPr>
          <a:xfrm>
            <a:off x="4611107" y="2546778"/>
            <a:ext cx="286163" cy="373228"/>
          </a:xfrm>
          <a:prstGeom prst="rect">
            <a:avLst/>
          </a:prstGeom>
          <a:solidFill>
            <a:schemeClr val="bg1"/>
          </a:solidFill>
        </p:spPr>
        <p:txBody>
          <a:bodyPr wrap="square" rtlCol="0">
            <a:spAutoFit/>
          </a:bodyPr>
          <a:lstStyle/>
          <a:p>
            <a:pPr algn="l" rtl="0"/>
            <a:r>
              <a:rPr lang="en-US" b="1" dirty="0"/>
              <a:t>b</a:t>
            </a:r>
          </a:p>
        </p:txBody>
      </p:sp>
      <p:sp>
        <p:nvSpPr>
          <p:cNvPr id="23" name="Rectangle 22">
            <a:extLst>
              <a:ext uri="{FF2B5EF4-FFF2-40B4-BE49-F238E27FC236}">
                <a16:creationId xmlns:a16="http://schemas.microsoft.com/office/drawing/2014/main" id="{0D6FDC76-D0D8-41B7-B686-6F240205C04D}"/>
              </a:ext>
            </a:extLst>
          </p:cNvPr>
          <p:cNvSpPr/>
          <p:nvPr/>
        </p:nvSpPr>
        <p:spPr>
          <a:xfrm>
            <a:off x="2949957" y="1845691"/>
            <a:ext cx="3335552" cy="576964"/>
          </a:xfrm>
          <a:prstGeom prst="rect">
            <a:avLst/>
          </a:prstGeom>
          <a:pattFill prst="wdUpDiag">
            <a:fgClr>
              <a:schemeClr val="accent1"/>
            </a:fgClr>
            <a:bgClr>
              <a:schemeClr val="bg1"/>
            </a:bgClr>
          </a:patt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14" name="Straight Arrow Connector 13">
            <a:extLst>
              <a:ext uri="{FF2B5EF4-FFF2-40B4-BE49-F238E27FC236}">
                <a16:creationId xmlns:a16="http://schemas.microsoft.com/office/drawing/2014/main" id="{13A84FAB-6E28-4B85-A22B-E85AEDE306BA}"/>
              </a:ext>
            </a:extLst>
          </p:cNvPr>
          <p:cNvCxnSpPr>
            <a:cxnSpLocks/>
          </p:cNvCxnSpPr>
          <p:nvPr/>
        </p:nvCxnSpPr>
        <p:spPr>
          <a:xfrm flipV="1">
            <a:off x="5240478" y="1864547"/>
            <a:ext cx="0" cy="548640"/>
          </a:xfrm>
          <a:prstGeom prst="straightConnector1">
            <a:avLst/>
          </a:prstGeom>
          <a:ln w="19050">
            <a:solidFill>
              <a:schemeClr val="tx1"/>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036CE53E-80DE-4163-86D7-3D093E609FC0}"/>
                  </a:ext>
                </a:extLst>
              </p:cNvPr>
              <p:cNvSpPr txBox="1"/>
              <p:nvPr/>
            </p:nvSpPr>
            <p:spPr>
              <a:xfrm>
                <a:off x="5156464" y="2945669"/>
                <a:ext cx="3318234" cy="822960"/>
              </a:xfrm>
              <a:prstGeom prst="rect">
                <a:avLst/>
              </a:prstGeom>
              <a:noFill/>
              <a:ln>
                <a:solidFill>
                  <a:schemeClr val="tx1"/>
                </a:solidFill>
              </a:ln>
            </p:spPr>
            <p:txBody>
              <a:bodyPr wrap="square" lIns="0" tIns="0" rIns="0" bIns="0" rtlCol="0" anchor="ctr">
                <a:noAutofit/>
              </a:bodyPr>
              <a:lstStyle/>
              <a:p>
                <a:pPr algn="ctr"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r>
                            <a:rPr lang="en-US" b="1" i="1" smtClean="0">
                              <a:latin typeface="Cambria Math" panose="02040503050406030204" pitchFamily="18" charset="0"/>
                              <a:ea typeface="Cambria Math" panose="02040503050406030204" pitchFamily="18" charset="0"/>
                            </a:rPr>
                            <m:t>′</m:t>
                          </m:r>
                        </m:sub>
                      </m:sSub>
                      <m:r>
                        <a:rPr lang="en-US" b="1" i="1" smtClean="0">
                          <a:latin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ea typeface="Cambria Math" panose="02040503050406030204" pitchFamily="18" charset="0"/>
                            </a:rPr>
                            <m:t>𝑫</m:t>
                          </m:r>
                        </m:sub>
                      </m:sSub>
                      <m:r>
                        <a:rPr lang="en-US" b="1" i="1" smtClean="0">
                          <a:latin typeface="Cambria Math" panose="02040503050406030204" pitchFamily="18" charset="0"/>
                          <a:ea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𝟐</m:t>
                          </m:r>
                        </m:num>
                        <m:den>
                          <m:r>
                            <a:rPr lang="en-US" b="1" i="1" smtClean="0">
                              <a:latin typeface="Cambria Math" panose="02040503050406030204" pitchFamily="18" charset="0"/>
                            </a:rPr>
                            <m:t>𝟑</m:t>
                          </m:r>
                        </m:den>
                      </m:f>
                      <m:d>
                        <m:dPr>
                          <m:ctrlPr>
                            <a:rPr lang="en-US" b="1" i="1" smtClean="0">
                              <a:latin typeface="Cambria Math" panose="02040503050406030204" pitchFamily="18" charset="0"/>
                              <a:ea typeface="Cambria Math" panose="02040503050406030204" pitchFamily="18" charset="0"/>
                            </a:rPr>
                          </m:ctrlPr>
                        </m:dPr>
                        <m:e>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sub>
                          </m:sSub>
                          <m:r>
                            <a:rPr lang="en-US" b="1" i="1" smtClean="0">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ea typeface="Cambria Math" panose="02040503050406030204" pitchFamily="18" charset="0"/>
                                </a:rPr>
                                <m:t>𝑫</m:t>
                              </m:r>
                            </m:sub>
                          </m:sSub>
                        </m:e>
                      </m:d>
                      <m:r>
                        <a:rPr lang="en-US" b="1" i="1" smtClean="0">
                          <a:latin typeface="Cambria Math" panose="02040503050406030204" pitchFamily="18" charset="0"/>
                          <a:ea typeface="Cambria Math" panose="02040503050406030204" pitchFamily="18" charset="0"/>
                        </a:rPr>
                        <m:t>+</m:t>
                      </m:r>
                      <m:f>
                        <m:fPr>
                          <m:ctrlPr>
                            <a:rPr lang="en-US" b="1" i="1" smtClean="0">
                              <a:latin typeface="Cambria Math" panose="02040503050406030204" pitchFamily="18" charset="0"/>
                              <a:ea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𝟑</m:t>
                          </m:r>
                        </m:num>
                        <m:den>
                          <m:sSup>
                            <m:sSupPr>
                              <m:ctrlPr>
                                <a:rPr lang="en-US" b="1" i="1" smtClean="0">
                                  <a:latin typeface="Cambria Math" panose="02040503050406030204" pitchFamily="18" charset="0"/>
                                  <a:ea typeface="Cambria Math" panose="02040503050406030204" pitchFamily="18" charset="0"/>
                                </a:rPr>
                              </m:ctrlPr>
                            </m:sSupPr>
                            <m:e>
                              <m:r>
                                <a:rPr lang="en-US" b="1" i="1" smtClean="0">
                                  <a:latin typeface="Cambria Math" panose="02040503050406030204" pitchFamily="18" charset="0"/>
                                  <a:ea typeface="Cambria Math" panose="02040503050406030204" pitchFamily="18" charset="0"/>
                                </a:rPr>
                                <m:t>𝜶</m:t>
                              </m:r>
                            </m:e>
                            <m:sup>
                              <m:r>
                                <a:rPr lang="en-US" b="1" i="1" smtClean="0">
                                  <a:latin typeface="Cambria Math" panose="02040503050406030204" pitchFamily="18" charset="0"/>
                                  <a:ea typeface="Cambria Math" panose="02040503050406030204" pitchFamily="18" charset="0"/>
                                </a:rPr>
                                <m:t>𝟐</m:t>
                              </m:r>
                            </m:sup>
                          </m:sSup>
                        </m:den>
                      </m:f>
                    </m:oMath>
                  </m:oMathPara>
                </a14:m>
                <a:endParaRPr lang="en-US" b="1" dirty="0"/>
              </a:p>
            </p:txBody>
          </p:sp>
        </mc:Choice>
        <mc:Fallback xmlns="">
          <p:sp>
            <p:nvSpPr>
              <p:cNvPr id="26" name="TextBox 25">
                <a:extLst>
                  <a:ext uri="{FF2B5EF4-FFF2-40B4-BE49-F238E27FC236}">
                    <a16:creationId xmlns:a16="http://schemas.microsoft.com/office/drawing/2014/main" id="{036CE53E-80DE-4163-86D7-3D093E609FC0}"/>
                  </a:ext>
                </a:extLst>
              </p:cNvPr>
              <p:cNvSpPr txBox="1">
                <a:spLocks noRot="1" noChangeAspect="1" noMove="1" noResize="1" noEditPoints="1" noAdjustHandles="1" noChangeArrowheads="1" noChangeShapeType="1" noTextEdit="1"/>
              </p:cNvSpPr>
              <p:nvPr/>
            </p:nvSpPr>
            <p:spPr>
              <a:xfrm>
                <a:off x="5156464" y="2945669"/>
                <a:ext cx="3318234" cy="822960"/>
              </a:xfrm>
              <a:prstGeom prst="rect">
                <a:avLst/>
              </a:prstGeom>
              <a:blipFill>
                <a:blip r:embed="rId2"/>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CB7D5964-E6F7-4F51-AA76-C3B4C020E43A}"/>
                  </a:ext>
                </a:extLst>
              </p:cNvPr>
              <p:cNvSpPr txBox="1"/>
              <p:nvPr/>
            </p:nvSpPr>
            <p:spPr>
              <a:xfrm>
                <a:off x="985178" y="2945669"/>
                <a:ext cx="2955836" cy="822960"/>
              </a:xfrm>
              <a:prstGeom prst="rect">
                <a:avLst/>
              </a:prstGeom>
              <a:noFill/>
              <a:ln>
                <a:solidFill>
                  <a:schemeClr val="tx1"/>
                </a:solidFill>
              </a:ln>
            </p:spPr>
            <p:txBody>
              <a:bodyPr wrap="square" lIns="0" tIns="0" rIns="0" bIns="0" rtlCol="0" anchor="ctr">
                <a:noAutofit/>
              </a:bodyPr>
              <a:lstStyle/>
              <a:p>
                <a:pPr lvl="1" algn="ctr"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sSubSup>
                            <m:sSubSupPr>
                              <m:ctrlPr>
                                <a:rPr lang="en-US" b="1" i="1" smtClean="0">
                                  <a:latin typeface="Cambria Math" panose="02040503050406030204" pitchFamily="18" charset="0"/>
                                  <a:ea typeface="Cambria Math" panose="02040503050406030204" pitchFamily="18" charset="0"/>
                                </a:rPr>
                              </m:ctrlPr>
                            </m:sSubSupPr>
                            <m:e>
                              <m:r>
                                <a:rPr lang="en-US" b="1" i="1" smtClean="0">
                                  <a:latin typeface="Cambria Math" panose="02040503050406030204" pitchFamily="18" charset="0"/>
                                  <a:ea typeface="Cambria Math" panose="02040503050406030204" pitchFamily="18" charset="0"/>
                                </a:rPr>
                                <m:t>𝑫</m:t>
                              </m:r>
                            </m:e>
                            <m:sub>
                              <m:r>
                                <a:rPr lang="en-US" b="1" i="1" smtClean="0">
                                  <a:latin typeface="Cambria Math" panose="02040503050406030204" pitchFamily="18" charset="0"/>
                                  <a:ea typeface="Cambria Math" panose="02040503050406030204" pitchFamily="18" charset="0"/>
                                </a:rPr>
                                <m:t>𝟏</m:t>
                              </m:r>
                            </m:sub>
                            <m:sup>
                              <m:r>
                                <a:rPr lang="en-US" b="1" i="1" smtClean="0">
                                  <a:latin typeface="Cambria Math" panose="02040503050406030204" pitchFamily="18" charset="0"/>
                                  <a:ea typeface="Cambria Math" panose="02040503050406030204" pitchFamily="18" charset="0"/>
                                </a:rPr>
                                <m:t>′</m:t>
                              </m:r>
                            </m:sup>
                          </m:sSubSup>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𝟏</m:t>
                          </m:r>
                          <m:r>
                            <a:rPr lang="en-US" b="1" i="1" smtClean="0">
                              <a:latin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r>
                            <a:rPr lang="en-US" b="1" i="1" smtClean="0">
                              <a:latin typeface="Cambria Math" panose="02040503050406030204" pitchFamily="18" charset="0"/>
                              <a:ea typeface="Cambria Math" panose="02040503050406030204" pitchFamily="18" charset="0"/>
                            </a:rPr>
                            <m:t>′</m:t>
                          </m:r>
                        </m:sub>
                      </m:sSub>
                    </m:oMath>
                  </m:oMathPara>
                </a14:m>
                <a:endParaRPr lang="en-US" b="1" dirty="0"/>
              </a:p>
            </p:txBody>
          </p:sp>
        </mc:Choice>
        <mc:Fallback xmlns="">
          <p:sp>
            <p:nvSpPr>
              <p:cNvPr id="27" name="TextBox 26">
                <a:extLst>
                  <a:ext uri="{FF2B5EF4-FFF2-40B4-BE49-F238E27FC236}">
                    <a16:creationId xmlns:a16="http://schemas.microsoft.com/office/drawing/2014/main" id="{CB7D5964-E6F7-4F51-AA76-C3B4C020E43A}"/>
                  </a:ext>
                </a:extLst>
              </p:cNvPr>
              <p:cNvSpPr txBox="1">
                <a:spLocks noRot="1" noChangeAspect="1" noMove="1" noResize="1" noEditPoints="1" noAdjustHandles="1" noChangeArrowheads="1" noChangeShapeType="1" noTextEdit="1"/>
              </p:cNvSpPr>
              <p:nvPr/>
            </p:nvSpPr>
            <p:spPr>
              <a:xfrm>
                <a:off x="985178" y="2945669"/>
                <a:ext cx="2955836" cy="822960"/>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17" name="Rectangle 16">
            <a:extLst>
              <a:ext uri="{FF2B5EF4-FFF2-40B4-BE49-F238E27FC236}">
                <a16:creationId xmlns:a16="http://schemas.microsoft.com/office/drawing/2014/main" id="{73A0ACAD-F101-4956-9F03-1326981A0CBD}"/>
              </a:ext>
            </a:extLst>
          </p:cNvPr>
          <p:cNvSpPr/>
          <p:nvPr/>
        </p:nvSpPr>
        <p:spPr>
          <a:xfrm>
            <a:off x="224705" y="238510"/>
            <a:ext cx="8694589" cy="1047210"/>
          </a:xfrm>
          <a:prstGeom prst="rect">
            <a:avLst/>
          </a:prstGeom>
        </p:spPr>
        <p:txBody>
          <a:bodyPr wrap="square">
            <a:spAutoFit/>
          </a:bodyPr>
          <a:lstStyle/>
          <a:p>
            <a:pPr marL="457200" indent="-457200" algn="just" rtl="0">
              <a:lnSpc>
                <a:spcPct val="150000"/>
              </a:lnSpc>
              <a:buFont typeface="+mj-lt"/>
              <a:buAutoNum type="arabicPeriod" startAt="4"/>
            </a:pPr>
            <a:r>
              <a:rPr lang="en-US" sz="2200" dirty="0">
                <a:solidFill>
                  <a:srgbClr val="000000"/>
                </a:solidFill>
                <a:latin typeface="Times New Roman" panose="02020603050405020304" pitchFamily="18" charset="0"/>
                <a:cs typeface="Times New Roman" panose="02020603050405020304" pitchFamily="18" charset="0"/>
              </a:rPr>
              <a:t>Straight horizontal floor of Depressed thickness below the bed (with no cutoff)</a:t>
            </a: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388E14D8-E034-4AAE-A31E-5FF5B0911A73}"/>
                  </a:ext>
                </a:extLst>
              </p:cNvPr>
              <p:cNvSpPr txBox="1"/>
              <p:nvPr/>
            </p:nvSpPr>
            <p:spPr>
              <a:xfrm>
                <a:off x="6391147" y="2422655"/>
                <a:ext cx="488913" cy="276999"/>
              </a:xfrm>
              <a:prstGeom prst="rect">
                <a:avLst/>
              </a:prstGeom>
              <a:noFill/>
            </p:spPr>
            <p:txBody>
              <a:bodyPr wrap="square" lIns="0" tIns="0" rIns="0" bIns="0" rtlCol="0">
                <a:spAutoFit/>
              </a:bodyPr>
              <a:lstStyle/>
              <a:p>
                <a:pPr algn="ctr"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𝑫</m:t>
                          </m:r>
                          <m:r>
                            <a:rPr lang="en-US" b="1" i="1" smtClean="0">
                              <a:latin typeface="Cambria Math" panose="02040503050406030204" pitchFamily="18" charset="0"/>
                              <a:ea typeface="Cambria Math" panose="02040503050406030204" pitchFamily="18" charset="0"/>
                            </a:rPr>
                            <m:t>′</m:t>
                          </m:r>
                        </m:sub>
                      </m:sSub>
                    </m:oMath>
                  </m:oMathPara>
                </a14:m>
                <a:endParaRPr lang="en-US" b="1" dirty="0"/>
              </a:p>
            </p:txBody>
          </p:sp>
        </mc:Choice>
        <mc:Fallback xmlns="">
          <p:sp>
            <p:nvSpPr>
              <p:cNvPr id="18" name="TextBox 17">
                <a:extLst>
                  <a:ext uri="{FF2B5EF4-FFF2-40B4-BE49-F238E27FC236}">
                    <a16:creationId xmlns:a16="http://schemas.microsoft.com/office/drawing/2014/main" id="{388E14D8-E034-4AAE-A31E-5FF5B0911A73}"/>
                  </a:ext>
                </a:extLst>
              </p:cNvPr>
              <p:cNvSpPr txBox="1">
                <a:spLocks noRot="1" noChangeAspect="1" noMove="1" noResize="1" noEditPoints="1" noAdjustHandles="1" noChangeArrowheads="1" noChangeShapeType="1" noTextEdit="1"/>
              </p:cNvSpPr>
              <p:nvPr/>
            </p:nvSpPr>
            <p:spPr>
              <a:xfrm>
                <a:off x="6391147" y="2422655"/>
                <a:ext cx="488913" cy="276999"/>
              </a:xfrm>
              <a:prstGeom prst="rect">
                <a:avLst/>
              </a:prstGeom>
              <a:blipFill>
                <a:blip r:embed="rId4"/>
                <a:stretch>
                  <a:fillRect l="-22222" t="-2174"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9ABD880F-E55F-4684-81E4-876AC287B279}"/>
                  </a:ext>
                </a:extLst>
              </p:cNvPr>
              <p:cNvSpPr txBox="1"/>
              <p:nvPr/>
            </p:nvSpPr>
            <p:spPr>
              <a:xfrm>
                <a:off x="2442383" y="2422655"/>
                <a:ext cx="488912" cy="335285"/>
              </a:xfrm>
              <a:prstGeom prst="rect">
                <a:avLst/>
              </a:prstGeom>
              <a:noFill/>
            </p:spPr>
            <p:txBody>
              <a:bodyPr wrap="square" lIns="0" tIns="0" rIns="0" bIns="0" rtlCol="0">
                <a:spAutoFit/>
              </a:bodyPr>
              <a:lstStyle/>
              <a:p>
                <a:pPr algn="ctr"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sSubSup>
                            <m:sSubSupPr>
                              <m:ctrlPr>
                                <a:rPr lang="en-US" b="1" i="1" smtClean="0">
                                  <a:latin typeface="Cambria Math" panose="02040503050406030204" pitchFamily="18" charset="0"/>
                                  <a:ea typeface="Cambria Math" panose="02040503050406030204" pitchFamily="18" charset="0"/>
                                </a:rPr>
                              </m:ctrlPr>
                            </m:sSubSupPr>
                            <m:e>
                              <m:r>
                                <a:rPr lang="en-US" b="1" i="1" smtClean="0">
                                  <a:latin typeface="Cambria Math" panose="02040503050406030204" pitchFamily="18" charset="0"/>
                                  <a:ea typeface="Cambria Math" panose="02040503050406030204" pitchFamily="18" charset="0"/>
                                </a:rPr>
                                <m:t>𝑫</m:t>
                              </m:r>
                            </m:e>
                            <m:sub>
                              <m:r>
                                <a:rPr lang="en-US" b="1" i="1" smtClean="0">
                                  <a:latin typeface="Cambria Math" panose="02040503050406030204" pitchFamily="18" charset="0"/>
                                  <a:ea typeface="Cambria Math" panose="02040503050406030204" pitchFamily="18" charset="0"/>
                                </a:rPr>
                                <m:t>𝟏</m:t>
                              </m:r>
                            </m:sub>
                            <m:sup>
                              <m:r>
                                <a:rPr lang="en-US" b="1" i="1" smtClean="0">
                                  <a:latin typeface="Cambria Math" panose="02040503050406030204" pitchFamily="18" charset="0"/>
                                  <a:ea typeface="Cambria Math" panose="02040503050406030204" pitchFamily="18" charset="0"/>
                                </a:rPr>
                                <m:t>′</m:t>
                              </m:r>
                            </m:sup>
                          </m:sSubSup>
                        </m:sub>
                      </m:sSub>
                    </m:oMath>
                  </m:oMathPara>
                </a14:m>
                <a:endParaRPr lang="en-US" b="1" dirty="0"/>
              </a:p>
            </p:txBody>
          </p:sp>
        </mc:Choice>
        <mc:Fallback xmlns="">
          <p:sp>
            <p:nvSpPr>
              <p:cNvPr id="21" name="TextBox 20">
                <a:extLst>
                  <a:ext uri="{FF2B5EF4-FFF2-40B4-BE49-F238E27FC236}">
                    <a16:creationId xmlns:a16="http://schemas.microsoft.com/office/drawing/2014/main" id="{9ABD880F-E55F-4684-81E4-876AC287B279}"/>
                  </a:ext>
                </a:extLst>
              </p:cNvPr>
              <p:cNvSpPr txBox="1">
                <a:spLocks noRot="1" noChangeAspect="1" noMove="1" noResize="1" noEditPoints="1" noAdjustHandles="1" noChangeArrowheads="1" noChangeShapeType="1" noTextEdit="1"/>
              </p:cNvSpPr>
              <p:nvPr/>
            </p:nvSpPr>
            <p:spPr>
              <a:xfrm>
                <a:off x="2442383" y="2422655"/>
                <a:ext cx="488912" cy="335285"/>
              </a:xfrm>
              <a:prstGeom prst="rect">
                <a:avLst/>
              </a:prstGeom>
              <a:blipFill>
                <a:blip r:embed="rId5"/>
                <a:stretch>
                  <a:fillRect l="-22500" b="-14545"/>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88BEA162-4C25-4115-863F-E10255373CEA}"/>
              </a:ext>
            </a:extLst>
          </p:cNvPr>
          <p:cNvSpPr txBox="1"/>
          <p:nvPr/>
        </p:nvSpPr>
        <p:spPr>
          <a:xfrm>
            <a:off x="5634182" y="-79500"/>
            <a:ext cx="3217082" cy="369332"/>
          </a:xfrm>
          <a:prstGeom prst="rect">
            <a:avLst/>
          </a:prstGeom>
          <a:noFill/>
        </p:spPr>
        <p:txBody>
          <a:bodyPr wrap="square" rtlCol="0">
            <a:spAutoFit/>
          </a:bodyPr>
          <a:lstStyle/>
          <a:p>
            <a:pPr rtl="0"/>
            <a:r>
              <a:rPr lang="en-US" dirty="0"/>
              <a:t>Set by: Othman K. Mohammed</a:t>
            </a:r>
          </a:p>
        </p:txBody>
      </p:sp>
      <p:sp>
        <p:nvSpPr>
          <p:cNvPr id="25" name="Rectangle 24">
            <a:extLst>
              <a:ext uri="{FF2B5EF4-FFF2-40B4-BE49-F238E27FC236}">
                <a16:creationId xmlns:a16="http://schemas.microsoft.com/office/drawing/2014/main" id="{13F9761B-6EF4-4702-8C08-D4128F21662B}"/>
              </a:ext>
            </a:extLst>
          </p:cNvPr>
          <p:cNvSpPr/>
          <p:nvPr/>
        </p:nvSpPr>
        <p:spPr>
          <a:xfrm>
            <a:off x="5305573" y="1956678"/>
            <a:ext cx="455574" cy="400110"/>
          </a:xfrm>
          <a:prstGeom prst="rect">
            <a:avLst/>
          </a:prstGeom>
          <a:noFill/>
        </p:spPr>
        <p:txBody>
          <a:bodyPr wrap="none">
            <a:spAutoFit/>
          </a:bodyPr>
          <a:lstStyle/>
          <a:p>
            <a:pPr algn="l" rtl="0"/>
            <a:r>
              <a:rPr lang="en-US" sz="2000" b="1" dirty="0">
                <a:solidFill>
                  <a:srgbClr val="000000"/>
                </a:solidFill>
                <a:effectLst>
                  <a:glow rad="317500">
                    <a:schemeClr val="bg1"/>
                  </a:glow>
                </a:effectLst>
                <a:latin typeface="Times New Roman" panose="02020603050405020304" pitchFamily="18" charset="0"/>
                <a:cs typeface="Times New Roman" panose="02020603050405020304" pitchFamily="18" charset="0"/>
              </a:rPr>
              <a:t>do</a:t>
            </a:r>
          </a:p>
        </p:txBody>
      </p:sp>
      <p:cxnSp>
        <p:nvCxnSpPr>
          <p:cNvPr id="24" name="Straight Connector 23">
            <a:extLst>
              <a:ext uri="{FF2B5EF4-FFF2-40B4-BE49-F238E27FC236}">
                <a16:creationId xmlns:a16="http://schemas.microsoft.com/office/drawing/2014/main" id="{78596F6B-2A3B-41A9-898C-4EFD553E7FAD}"/>
              </a:ext>
            </a:extLst>
          </p:cNvPr>
          <p:cNvCxnSpPr/>
          <p:nvPr/>
        </p:nvCxnSpPr>
        <p:spPr>
          <a:xfrm flipV="1">
            <a:off x="-1816" y="230913"/>
            <a:ext cx="9144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F355A8E0-1F02-4AF8-8A4D-4655CBE6C23C}"/>
                  </a:ext>
                </a:extLst>
              </p:cNvPr>
              <p:cNvSpPr txBox="1"/>
              <p:nvPr/>
            </p:nvSpPr>
            <p:spPr>
              <a:xfrm>
                <a:off x="3277731" y="5981862"/>
                <a:ext cx="2703889" cy="82296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𝐆</m:t>
                          </m:r>
                        </m:e>
                        <m:sub>
                          <m:r>
                            <a:rPr lang="en-US" b="1" i="0" smtClean="0">
                              <a:latin typeface="Cambria Math" panose="02040503050406030204" pitchFamily="18" charset="0"/>
                              <a:ea typeface="Cambria Math" panose="02040503050406030204" pitchFamily="18" charset="0"/>
                            </a:rPr>
                            <m:t>𝐄</m:t>
                          </m:r>
                        </m:sub>
                      </m:sSub>
                      <m:r>
                        <a:rPr lang="en-US" b="1" i="0" smtClean="0">
                          <a:latin typeface="Cambria Math" panose="02040503050406030204" pitchFamily="18" charset="0"/>
                        </a:rPr>
                        <m:t>=</m:t>
                      </m:r>
                      <m:r>
                        <a:rPr lang="en-US" b="1" i="0" smtClean="0">
                          <a:latin typeface="Cambria Math" panose="02040503050406030204" pitchFamily="18" charset="0"/>
                        </a:rPr>
                        <m:t>𝟎</m:t>
                      </m:r>
                      <m:r>
                        <a:rPr lang="en-US" b="1" i="0" smtClean="0">
                          <a:latin typeface="Cambria Math" panose="02040503050406030204" pitchFamily="18" charset="0"/>
                        </a:rPr>
                        <m:t>.</m:t>
                      </m:r>
                      <m:r>
                        <a:rPr lang="en-US" b="1" i="0" smtClean="0">
                          <a:latin typeface="Cambria Math" panose="02040503050406030204" pitchFamily="18" charset="0"/>
                        </a:rPr>
                        <m:t>𝟖𝟒</m:t>
                      </m:r>
                      <m:r>
                        <a:rPr lang="en-US" b="1" i="0" smtClean="0">
                          <a:latin typeface="Cambria Math" panose="02040503050406030204" pitchFamily="18" charset="0"/>
                        </a:rPr>
                        <m:t> </m:t>
                      </m:r>
                      <m:f>
                        <m:fPr>
                          <m:ctrlPr>
                            <a:rPr lang="en-US" b="1" i="1" smtClean="0">
                              <a:latin typeface="Cambria Math" panose="02040503050406030204" pitchFamily="18" charset="0"/>
                            </a:rPr>
                          </m:ctrlPr>
                        </m:fPr>
                        <m:num>
                          <m:r>
                            <a:rPr lang="en-US" b="1" i="0" smtClean="0">
                              <a:latin typeface="Cambria Math" panose="02040503050406030204" pitchFamily="18" charset="0"/>
                              <a:ea typeface="Cambria Math" panose="02040503050406030204" pitchFamily="18" charset="0"/>
                            </a:rPr>
                            <m:t>𝚫</m:t>
                          </m:r>
                          <m:r>
                            <a:rPr lang="en-US" b="1" i="0" smtClean="0">
                              <a:latin typeface="Cambria Math" panose="02040503050406030204" pitchFamily="18" charset="0"/>
                              <a:ea typeface="Cambria Math" panose="02040503050406030204" pitchFamily="18" charset="0"/>
                            </a:rPr>
                            <m:t>𝐇</m:t>
                          </m:r>
                        </m:num>
                        <m:den>
                          <m:sSub>
                            <m:sSubPr>
                              <m:ctrlPr>
                                <a:rPr lang="en-US" b="1" i="1" smtClean="0">
                                  <a:latin typeface="Cambria Math" panose="02040503050406030204" pitchFamily="18" charset="0"/>
                                  <a:ea typeface="Cambria Math" panose="02040503050406030204" pitchFamily="18" charset="0"/>
                                </a:rPr>
                              </m:ctrlPr>
                            </m:sSubPr>
                            <m:e>
                              <m:r>
                                <a:rPr lang="en-US" b="1" i="0" smtClean="0">
                                  <a:latin typeface="Cambria Math" panose="02040503050406030204" pitchFamily="18" charset="0"/>
                                  <a:ea typeface="Cambria Math" panose="02040503050406030204" pitchFamily="18" charset="0"/>
                                </a:rPr>
                                <m:t>𝐝</m:t>
                              </m:r>
                            </m:e>
                            <m:sub>
                              <m:r>
                                <a:rPr lang="en-US" b="1" i="0" smtClean="0">
                                  <a:latin typeface="Cambria Math" panose="02040503050406030204" pitchFamily="18" charset="0"/>
                                  <a:ea typeface="Cambria Math" panose="02040503050406030204" pitchFamily="18" charset="0"/>
                                </a:rPr>
                                <m:t>𝐨</m:t>
                              </m:r>
                            </m:sub>
                          </m:sSub>
                        </m:den>
                      </m:f>
                      <m:sSub>
                        <m:sSubPr>
                          <m:ctrlPr>
                            <a:rPr lang="en-US" b="1" i="1">
                              <a:latin typeface="Cambria Math" panose="02040503050406030204" pitchFamily="18" charset="0"/>
                            </a:rPr>
                          </m:ctrlPr>
                        </m:sSubPr>
                        <m:e>
                          <m:r>
                            <a:rPr lang="en-US" b="1" i="1">
                              <a:latin typeface="Cambria Math" panose="02040503050406030204" pitchFamily="18" charset="0"/>
                              <a:ea typeface="Cambria Math" panose="02040503050406030204" pitchFamily="18" charset="0"/>
                            </a:rPr>
                            <m:t>𝝓</m:t>
                          </m:r>
                        </m:e>
                        <m:sub>
                          <m:r>
                            <a:rPr lang="en-US" b="1" i="1">
                              <a:latin typeface="Cambria Math" panose="02040503050406030204" pitchFamily="18" charset="0"/>
                              <a:ea typeface="Cambria Math" panose="02040503050406030204" pitchFamily="18" charset="0"/>
                            </a:rPr>
                            <m:t>𝑫</m:t>
                          </m:r>
                          <m:r>
                            <a:rPr lang="en-US" b="1" i="1">
                              <a:latin typeface="Cambria Math" panose="02040503050406030204" pitchFamily="18" charset="0"/>
                              <a:ea typeface="Cambria Math" panose="02040503050406030204" pitchFamily="18" charset="0"/>
                            </a:rPr>
                            <m:t>′</m:t>
                          </m:r>
                        </m:sub>
                      </m:sSub>
                    </m:oMath>
                  </m:oMathPara>
                </a14:m>
                <a:endParaRPr lang="en-US" b="1" dirty="0"/>
              </a:p>
            </p:txBody>
          </p:sp>
        </mc:Choice>
        <mc:Fallback xmlns="">
          <p:sp>
            <p:nvSpPr>
              <p:cNvPr id="28" name="TextBox 27">
                <a:extLst>
                  <a:ext uri="{FF2B5EF4-FFF2-40B4-BE49-F238E27FC236}">
                    <a16:creationId xmlns:a16="http://schemas.microsoft.com/office/drawing/2014/main" id="{F355A8E0-1F02-4AF8-8A4D-4655CBE6C23C}"/>
                  </a:ext>
                </a:extLst>
              </p:cNvPr>
              <p:cNvSpPr txBox="1">
                <a:spLocks noRot="1" noChangeAspect="1" noMove="1" noResize="1" noEditPoints="1" noAdjustHandles="1" noChangeArrowheads="1" noChangeShapeType="1" noTextEdit="1"/>
              </p:cNvSpPr>
              <p:nvPr/>
            </p:nvSpPr>
            <p:spPr>
              <a:xfrm>
                <a:off x="3277731" y="5981862"/>
                <a:ext cx="2703889" cy="822960"/>
              </a:xfrm>
              <a:prstGeom prst="rect">
                <a:avLst/>
              </a:prstGeom>
              <a:blipFill>
                <a:blip r:embed="rId6"/>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F51A473B-EC94-4E6A-8E5F-0BDD05248040}"/>
                  </a:ext>
                </a:extLst>
              </p:cNvPr>
              <p:cNvSpPr txBox="1"/>
              <p:nvPr/>
            </p:nvSpPr>
            <p:spPr>
              <a:xfrm>
                <a:off x="6372493" y="1680942"/>
                <a:ext cx="891748" cy="276999"/>
              </a:xfrm>
              <a:prstGeom prst="rect">
                <a:avLst/>
              </a:prstGeom>
              <a:noFill/>
            </p:spPr>
            <p:txBody>
              <a:bodyPr wrap="square" lIns="0" tIns="0" rIns="0" bIns="0" rtlCol="0">
                <a:spAutoFit/>
              </a:bodyPr>
              <a:lstStyle/>
              <a:p>
                <a:pPr algn="ctr"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𝑪</m:t>
                          </m:r>
                          <m:r>
                            <a:rPr lang="en-US" b="1" i="1" smtClean="0">
                              <a:latin typeface="Cambria Math" panose="02040503050406030204" pitchFamily="18" charset="0"/>
                              <a:ea typeface="Cambria Math" panose="02040503050406030204" pitchFamily="18" charset="0"/>
                            </a:rPr>
                            <m:t>′</m:t>
                          </m:r>
                        </m:sub>
                      </m:sSub>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𝟎</m:t>
                      </m:r>
                    </m:oMath>
                  </m:oMathPara>
                </a14:m>
                <a:endParaRPr lang="en-US" b="1" dirty="0"/>
              </a:p>
            </p:txBody>
          </p:sp>
        </mc:Choice>
        <mc:Fallback xmlns="">
          <p:sp>
            <p:nvSpPr>
              <p:cNvPr id="22" name="TextBox 21">
                <a:extLst>
                  <a:ext uri="{FF2B5EF4-FFF2-40B4-BE49-F238E27FC236}">
                    <a16:creationId xmlns:a16="http://schemas.microsoft.com/office/drawing/2014/main" id="{F51A473B-EC94-4E6A-8E5F-0BDD05248040}"/>
                  </a:ext>
                </a:extLst>
              </p:cNvPr>
              <p:cNvSpPr txBox="1">
                <a:spLocks noRot="1" noChangeAspect="1" noMove="1" noResize="1" noEditPoints="1" noAdjustHandles="1" noChangeArrowheads="1" noChangeShapeType="1" noTextEdit="1"/>
              </p:cNvSpPr>
              <p:nvPr/>
            </p:nvSpPr>
            <p:spPr>
              <a:xfrm>
                <a:off x="6372493" y="1680942"/>
                <a:ext cx="891748" cy="276999"/>
              </a:xfrm>
              <a:prstGeom prst="rect">
                <a:avLst/>
              </a:prstGeom>
              <a:blipFill>
                <a:blip r:embed="rId7"/>
                <a:stretch>
                  <a:fillRect l="-12245" t="-4444"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8CA82A15-2B8C-4FD8-B5D8-05C283CADA43}"/>
                  </a:ext>
                </a:extLst>
              </p:cNvPr>
              <p:cNvSpPr txBox="1"/>
              <p:nvPr/>
            </p:nvSpPr>
            <p:spPr>
              <a:xfrm>
                <a:off x="2102177" y="1680942"/>
                <a:ext cx="812331" cy="276999"/>
              </a:xfrm>
              <a:prstGeom prst="rect">
                <a:avLst/>
              </a:prstGeom>
              <a:noFill/>
            </p:spPr>
            <p:txBody>
              <a:bodyPr wrap="square" lIns="0" tIns="0" rIns="0" bIns="0" rtlCol="0">
                <a:spAutoFit/>
              </a:bodyPr>
              <a:lstStyle/>
              <a:p>
                <a:pPr algn="ctr"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ea typeface="Cambria Math" panose="02040503050406030204" pitchFamily="18" charset="0"/>
                            </a:rPr>
                            <m:t>𝑬</m:t>
                          </m:r>
                          <m:r>
                            <a:rPr lang="en-US" b="1" i="1" smtClean="0">
                              <a:latin typeface="Cambria Math" panose="02040503050406030204" pitchFamily="18" charset="0"/>
                              <a:ea typeface="Cambria Math" panose="02040503050406030204" pitchFamily="18" charset="0"/>
                            </a:rPr>
                            <m:t>′</m:t>
                          </m:r>
                        </m:sub>
                      </m:sSub>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𝟏</m:t>
                      </m:r>
                    </m:oMath>
                  </m:oMathPara>
                </a14:m>
                <a:endParaRPr lang="en-US" b="1" dirty="0"/>
              </a:p>
            </p:txBody>
          </p:sp>
        </mc:Choice>
        <mc:Fallback xmlns="">
          <p:sp>
            <p:nvSpPr>
              <p:cNvPr id="30" name="TextBox 29">
                <a:extLst>
                  <a:ext uri="{FF2B5EF4-FFF2-40B4-BE49-F238E27FC236}">
                    <a16:creationId xmlns:a16="http://schemas.microsoft.com/office/drawing/2014/main" id="{8CA82A15-2B8C-4FD8-B5D8-05C283CADA43}"/>
                  </a:ext>
                </a:extLst>
              </p:cNvPr>
              <p:cNvSpPr txBox="1">
                <a:spLocks noRot="1" noChangeAspect="1" noMove="1" noResize="1" noEditPoints="1" noAdjustHandles="1" noChangeArrowheads="1" noChangeShapeType="1" noTextEdit="1"/>
              </p:cNvSpPr>
              <p:nvPr/>
            </p:nvSpPr>
            <p:spPr>
              <a:xfrm>
                <a:off x="2102177" y="1680942"/>
                <a:ext cx="812331" cy="276999"/>
              </a:xfrm>
              <a:prstGeom prst="rect">
                <a:avLst/>
              </a:prstGeom>
              <a:blipFill>
                <a:blip r:embed="rId8"/>
                <a:stretch>
                  <a:fillRect l="-13534" t="-4444" r="-7519" b="-355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112ADC0-DD0E-4FEB-A9F5-DCDC21745AB0}"/>
                  </a:ext>
                </a:extLst>
              </p:cNvPr>
              <p:cNvSpPr txBox="1"/>
              <p:nvPr/>
            </p:nvSpPr>
            <p:spPr>
              <a:xfrm>
                <a:off x="5156464" y="4011153"/>
                <a:ext cx="3318234"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𝑬</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𝟐</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34" name="TextBox 33">
                <a:extLst>
                  <a:ext uri="{FF2B5EF4-FFF2-40B4-BE49-F238E27FC236}">
                    <a16:creationId xmlns:a16="http://schemas.microsoft.com/office/drawing/2014/main" id="{0112ADC0-DD0E-4FEB-A9F5-DCDC21745AB0}"/>
                  </a:ext>
                </a:extLst>
              </p:cNvPr>
              <p:cNvSpPr txBox="1">
                <a:spLocks noRot="1" noChangeAspect="1" noMove="1" noResize="1" noEditPoints="1" noAdjustHandles="1" noChangeArrowheads="1" noChangeShapeType="1" noTextEdit="1"/>
              </p:cNvSpPr>
              <p:nvPr/>
            </p:nvSpPr>
            <p:spPr>
              <a:xfrm>
                <a:off x="5156464" y="4011153"/>
                <a:ext cx="3318234" cy="731520"/>
              </a:xfrm>
              <a:prstGeom prst="rect">
                <a:avLst/>
              </a:prstGeom>
              <a:blipFill>
                <a:blip r:embed="rId9"/>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AFF4D9D2-3F3D-4892-ABF5-71CA2AEB2FE5}"/>
                  </a:ext>
                </a:extLst>
              </p:cNvPr>
              <p:cNvSpPr txBox="1"/>
              <p:nvPr/>
            </p:nvSpPr>
            <p:spPr>
              <a:xfrm>
                <a:off x="985178" y="4011153"/>
                <a:ext cx="2955837" cy="731520"/>
              </a:xfrm>
              <a:prstGeom prst="rect">
                <a:avLst/>
              </a:prstGeom>
              <a:noFill/>
              <a:ln>
                <a:solidFill>
                  <a:schemeClr val="tx1"/>
                </a:solidFill>
              </a:ln>
            </p:spPr>
            <p:txBody>
              <a:bodyPr wrap="square" lIns="0" tIns="0" rIns="0" bIns="0" rtlCol="0" anchor="ctr">
                <a:noAutofit/>
              </a:bodyPr>
              <a:lstStyle/>
              <a:p>
                <a:pPr algn="l" rtl="0"/>
                <a14:m>
                  <m:oMathPara xmlns:m="http://schemas.openxmlformats.org/officeDocument/2006/math">
                    <m:oMathParaPr>
                      <m:jc m:val="center"/>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ea typeface="Cambria Math" panose="02040503050406030204" pitchFamily="18" charset="0"/>
                            </a:rPr>
                            <m:t>𝝓</m:t>
                          </m:r>
                        </m:e>
                        <m:sub>
                          <m:r>
                            <a:rPr lang="en-US" b="1" i="1" smtClean="0">
                              <a:latin typeface="Cambria Math" panose="02040503050406030204" pitchFamily="18" charset="0"/>
                            </a:rPr>
                            <m:t>𝑫</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𝝅</m:t>
                          </m:r>
                        </m:den>
                      </m:f>
                      <m:func>
                        <m:funcPr>
                          <m:ctrlPr>
                            <a:rPr lang="en-US" b="1" i="1" smtClean="0">
                              <a:latin typeface="Cambria Math" panose="02040503050406030204" pitchFamily="18" charset="0"/>
                            </a:rPr>
                          </m:ctrlPr>
                        </m:funcPr>
                        <m:fName>
                          <m:sSup>
                            <m:sSupPr>
                              <m:ctrlPr>
                                <a:rPr lang="en-US" b="1" i="1" smtClean="0">
                                  <a:latin typeface="Cambria Math" panose="02040503050406030204" pitchFamily="18" charset="0"/>
                                </a:rPr>
                              </m:ctrlPr>
                            </m:sSupPr>
                            <m:e>
                              <m:r>
                                <a:rPr lang="en-US" b="1" i="0" smtClean="0">
                                  <a:latin typeface="Cambria Math" panose="02040503050406030204" pitchFamily="18" charset="0"/>
                                </a:rPr>
                                <m:t>𝐜𝐨𝐬</m:t>
                              </m:r>
                            </m:e>
                            <m:sup>
                              <m:r>
                                <a:rPr lang="en-US" b="1" i="1" smtClean="0">
                                  <a:latin typeface="Cambria Math" panose="02040503050406030204" pitchFamily="18" charset="0"/>
                                </a:rPr>
                                <m:t>−</m:t>
                              </m:r>
                              <m:r>
                                <a:rPr lang="en-US" b="1" i="1" smtClean="0">
                                  <a:latin typeface="Cambria Math" panose="02040503050406030204" pitchFamily="18" charset="0"/>
                                </a:rPr>
                                <m:t>𝟏</m:t>
                              </m:r>
                            </m:sup>
                          </m:sSup>
                        </m:fName>
                        <m:e>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𝝀</m:t>
                                  </m:r>
                                </m:den>
                              </m:f>
                            </m:e>
                          </m:d>
                        </m:e>
                      </m:func>
                    </m:oMath>
                  </m:oMathPara>
                </a14:m>
                <a:endParaRPr lang="en-US" b="1" dirty="0"/>
              </a:p>
            </p:txBody>
          </p:sp>
        </mc:Choice>
        <mc:Fallback xmlns="">
          <p:sp>
            <p:nvSpPr>
              <p:cNvPr id="35" name="TextBox 34">
                <a:extLst>
                  <a:ext uri="{FF2B5EF4-FFF2-40B4-BE49-F238E27FC236}">
                    <a16:creationId xmlns:a16="http://schemas.microsoft.com/office/drawing/2014/main" id="{AFF4D9D2-3F3D-4892-ABF5-71CA2AEB2FE5}"/>
                  </a:ext>
                </a:extLst>
              </p:cNvPr>
              <p:cNvSpPr txBox="1">
                <a:spLocks noRot="1" noChangeAspect="1" noMove="1" noResize="1" noEditPoints="1" noAdjustHandles="1" noChangeArrowheads="1" noChangeShapeType="1" noTextEdit="1"/>
              </p:cNvSpPr>
              <p:nvPr/>
            </p:nvSpPr>
            <p:spPr>
              <a:xfrm>
                <a:off x="985178" y="4011153"/>
                <a:ext cx="2955837" cy="731520"/>
              </a:xfrm>
              <a:prstGeom prst="rect">
                <a:avLst/>
              </a:prstGeom>
              <a:blipFill>
                <a:blip r:embed="rId10"/>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A682F060-86BD-4AB9-8786-2FB77B39A802}"/>
                  </a:ext>
                </a:extLst>
              </p:cNvPr>
              <p:cNvSpPr txBox="1"/>
              <p:nvPr/>
            </p:nvSpPr>
            <p:spPr>
              <a:xfrm>
                <a:off x="5156464" y="4995983"/>
                <a:ext cx="3295140"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ea typeface="Cambria Math" panose="02040503050406030204" pitchFamily="18" charset="0"/>
                        </a:rPr>
                        <m:t>𝝀</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𝟏</m:t>
                          </m:r>
                          <m:r>
                            <a:rPr lang="en-US" b="1" i="1" smtClean="0">
                              <a:latin typeface="Cambria Math" panose="02040503050406030204" pitchFamily="18" charset="0"/>
                            </a:rPr>
                            <m:t>+</m:t>
                          </m:r>
                          <m:rad>
                            <m:radPr>
                              <m:degHide m:val="on"/>
                              <m:ctrlPr>
                                <a:rPr lang="en-US" b="1" i="1" smtClean="0">
                                  <a:latin typeface="Cambria Math" panose="02040503050406030204" pitchFamily="18" charset="0"/>
                                </a:rPr>
                              </m:ctrlPr>
                            </m:radPr>
                            <m:deg/>
                            <m:e>
                              <m:r>
                                <a:rPr lang="en-US" b="1" i="1" smtClean="0">
                                  <a:latin typeface="Cambria Math" panose="02040503050406030204" pitchFamily="18" charset="0"/>
                                </a:rPr>
                                <m:t>𝟏</m:t>
                              </m:r>
                              <m:r>
                                <a:rPr lang="en-US" b="1" i="1" smtClean="0">
                                  <a:latin typeface="Cambria Math" panose="02040503050406030204" pitchFamily="18" charset="0"/>
                                </a:rPr>
                                <m:t>+</m:t>
                              </m:r>
                              <m:sSup>
                                <m:sSupPr>
                                  <m:ctrlPr>
                                    <a:rPr lang="en-US" b="1" i="1" smtClean="0">
                                      <a:latin typeface="Cambria Math" panose="02040503050406030204" pitchFamily="18" charset="0"/>
                                    </a:rPr>
                                  </m:ctrlPr>
                                </m:sSupPr>
                                <m:e>
                                  <m:r>
                                    <a:rPr lang="en-US" b="1" i="1" smtClean="0">
                                      <a:latin typeface="Cambria Math" panose="02040503050406030204" pitchFamily="18" charset="0"/>
                                      <a:ea typeface="Cambria Math" panose="02040503050406030204" pitchFamily="18" charset="0"/>
                                    </a:rPr>
                                    <m:t>𝜶</m:t>
                                  </m:r>
                                </m:e>
                                <m:sup>
                                  <m:r>
                                    <a:rPr lang="en-US" b="1" i="1" smtClean="0">
                                      <a:latin typeface="Cambria Math" panose="02040503050406030204" pitchFamily="18" charset="0"/>
                                    </a:rPr>
                                    <m:t>𝟐</m:t>
                                  </m:r>
                                </m:sup>
                              </m:sSup>
                            </m:e>
                          </m:rad>
                        </m:num>
                        <m:den>
                          <m:r>
                            <a:rPr lang="en-US" b="1" i="1" smtClean="0">
                              <a:latin typeface="Cambria Math" panose="02040503050406030204" pitchFamily="18" charset="0"/>
                            </a:rPr>
                            <m:t>𝟐</m:t>
                          </m:r>
                        </m:den>
                      </m:f>
                    </m:oMath>
                  </m:oMathPara>
                </a14:m>
                <a:endParaRPr lang="en-US" b="1" dirty="0"/>
              </a:p>
            </p:txBody>
          </p:sp>
        </mc:Choice>
        <mc:Fallback xmlns="">
          <p:sp>
            <p:nvSpPr>
              <p:cNvPr id="36" name="TextBox 35">
                <a:extLst>
                  <a:ext uri="{FF2B5EF4-FFF2-40B4-BE49-F238E27FC236}">
                    <a16:creationId xmlns:a16="http://schemas.microsoft.com/office/drawing/2014/main" id="{A682F060-86BD-4AB9-8786-2FB77B39A802}"/>
                  </a:ext>
                </a:extLst>
              </p:cNvPr>
              <p:cNvSpPr txBox="1">
                <a:spLocks noRot="1" noChangeAspect="1" noMove="1" noResize="1" noEditPoints="1" noAdjustHandles="1" noChangeArrowheads="1" noChangeShapeType="1" noTextEdit="1"/>
              </p:cNvSpPr>
              <p:nvPr/>
            </p:nvSpPr>
            <p:spPr>
              <a:xfrm>
                <a:off x="5156464" y="4995983"/>
                <a:ext cx="3295140" cy="731520"/>
              </a:xfrm>
              <a:prstGeom prst="rect">
                <a:avLst/>
              </a:prstGeom>
              <a:blipFill>
                <a:blip r:embed="rId11"/>
                <a:stretch>
                  <a:fillRect/>
                </a:stretch>
              </a:blipFill>
              <a:ln>
                <a:solidFill>
                  <a:schemeClr val="tx1"/>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4687A55B-724A-4754-99A6-B6260EA84B13}"/>
                  </a:ext>
                </a:extLst>
              </p:cNvPr>
              <p:cNvSpPr txBox="1"/>
              <p:nvPr/>
            </p:nvSpPr>
            <p:spPr>
              <a:xfrm>
                <a:off x="985178" y="4995983"/>
                <a:ext cx="2955836" cy="731520"/>
              </a:xfrm>
              <a:prstGeom prst="rect">
                <a:avLst/>
              </a:prstGeom>
              <a:noFill/>
              <a:ln>
                <a:solidFill>
                  <a:schemeClr val="tx1"/>
                </a:solidFill>
              </a:ln>
            </p:spPr>
            <p:txBody>
              <a:bodyPr wrap="square" lIns="0" tIns="0" rIns="0" bIns="0" rtlCol="0" anchor="ctr">
                <a:noAutofit/>
              </a:bodyPr>
              <a:lstStyle/>
              <a:p>
                <a:pPr lvl="1" algn="l" rtl="0"/>
                <a14:m>
                  <m:oMathPara xmlns:m="http://schemas.openxmlformats.org/officeDocument/2006/math">
                    <m:oMathParaPr>
                      <m:jc m:val="left"/>
                    </m:oMathParaPr>
                    <m:oMath xmlns:m="http://schemas.openxmlformats.org/officeDocument/2006/math">
                      <m:r>
                        <a:rPr lang="en-US" b="1" i="1" smtClean="0">
                          <a:latin typeface="Cambria Math" panose="02040503050406030204" pitchFamily="18" charset="0"/>
                          <a:ea typeface="Cambria Math" panose="02040503050406030204" pitchFamily="18" charset="0"/>
                        </a:rPr>
                        <m:t>𝜶</m:t>
                      </m:r>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𝒃</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𝒐</m:t>
                              </m:r>
                            </m:sub>
                          </m:sSub>
                        </m:den>
                      </m:f>
                    </m:oMath>
                  </m:oMathPara>
                </a14:m>
                <a:endParaRPr lang="en-US" b="1" dirty="0"/>
              </a:p>
            </p:txBody>
          </p:sp>
        </mc:Choice>
        <mc:Fallback xmlns="">
          <p:sp>
            <p:nvSpPr>
              <p:cNvPr id="37" name="TextBox 36">
                <a:extLst>
                  <a:ext uri="{FF2B5EF4-FFF2-40B4-BE49-F238E27FC236}">
                    <a16:creationId xmlns:a16="http://schemas.microsoft.com/office/drawing/2014/main" id="{4687A55B-724A-4754-99A6-B6260EA84B13}"/>
                  </a:ext>
                </a:extLst>
              </p:cNvPr>
              <p:cNvSpPr txBox="1">
                <a:spLocks noRot="1" noChangeAspect="1" noMove="1" noResize="1" noEditPoints="1" noAdjustHandles="1" noChangeArrowheads="1" noChangeShapeType="1" noTextEdit="1"/>
              </p:cNvSpPr>
              <p:nvPr/>
            </p:nvSpPr>
            <p:spPr>
              <a:xfrm>
                <a:off x="985178" y="4995983"/>
                <a:ext cx="2955836" cy="731520"/>
              </a:xfrm>
              <a:prstGeom prst="rect">
                <a:avLst/>
              </a:prstGeom>
              <a:blipFill>
                <a:blip r:embed="rId12"/>
                <a:stretch>
                  <a:fillRect/>
                </a:stretch>
              </a:blipFill>
              <a:ln>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3539621027"/>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5723</TotalTime>
  <Words>998</Words>
  <Application>Microsoft Office PowerPoint</Application>
  <PresentationFormat>On-screen Show (4:3)</PresentationFormat>
  <Paragraphs>260</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Bahnschrift Condensed</vt:lpstr>
      <vt:lpstr>Britannic Bold</vt:lpstr>
      <vt:lpstr>Calibri</vt:lpstr>
      <vt:lpstr>Calibri Light</vt:lpstr>
      <vt:lpstr>Cambria Math</vt:lpstr>
      <vt:lpstr>Franklin Gothic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KAWA IT</dc:creator>
  <cp:lastModifiedBy>OTHMAN</cp:lastModifiedBy>
  <cp:revision>681</cp:revision>
  <dcterms:created xsi:type="dcterms:W3CDTF">2014-12-19T13:10:09Z</dcterms:created>
  <dcterms:modified xsi:type="dcterms:W3CDTF">2024-05-24T18:13:19Z</dcterms:modified>
</cp:coreProperties>
</file>