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0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Lst>
  <p:sldSz cx="9144000" cy="6858000" type="screen4x3"/>
  <p:notesSz cx="6858000" cy="9144000"/>
  <p:embeddedFontLst>
    <p:embeddedFont>
      <p:font typeface="Book Antiqua" panose="02040602050305030304" pitchFamily="18" charset="0"/>
      <p:regular r:id="rId102"/>
      <p:bold r:id="rId103"/>
      <p:italic r:id="rId104"/>
      <p:boldItalic r:id="rId105"/>
    </p:embeddedFont>
    <p:embeddedFont>
      <p:font typeface="Calibri" panose="020F0502020204030204" pitchFamily="34" charset="0"/>
      <p:regular r:id="rId106"/>
      <p:bold r:id="rId107"/>
    </p:embeddedFont>
    <p:embeddedFont>
      <p:font typeface="Lucida Sans" panose="020B0602030504020204" pitchFamily="34" charset="0"/>
      <p:regular r:id="rId108"/>
      <p:bold r:id="rId109"/>
    </p:embeddedFont>
    <p:embeddedFont>
      <p:font typeface="Open Sans" panose="020B0606030504020204" pitchFamily="34" charset="0"/>
      <p:regular r:id="rId110"/>
      <p:bold r:id="rId111"/>
      <p:italic r:id="rId112"/>
      <p:boldItalic r:id="rId113"/>
    </p:embeddedFont>
    <p:embeddedFont>
      <p:font typeface="Tw Cen MT" panose="020B0602020104020603" pitchFamily="34" charset="0"/>
      <p:regular r:id="rId114"/>
      <p:bold r:id="rId1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54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1.fntdata"/><Relationship Id="rId16" Type="http://schemas.openxmlformats.org/officeDocument/2006/relationships/slide" Target="slides/slide14.xml"/><Relationship Id="rId107" Type="http://schemas.openxmlformats.org/officeDocument/2006/relationships/font" Target="fonts/font6.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2.fntdata"/><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fntdata"/><Relationship Id="rId108" Type="http://schemas.openxmlformats.org/officeDocument/2006/relationships/font" Target="fonts/font7.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3.fntdata"/><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8.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9.fntdata"/><Relationship Id="rId115" Type="http://schemas.openxmlformats.org/officeDocument/2006/relationships/font" Target="fonts/font14.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0.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ar-IQ"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600200" y="609600"/>
            <a:ext cx="7086600" cy="18288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DCC577"/>
              </a:buClr>
              <a:buSzPts val="4800"/>
              <a:buFont typeface="Lucida Sans"/>
              <a:buNone/>
              <a:defRPr sz="4800" b="1" i="0" u="none" strike="noStrike" cap="none">
                <a:solidFill>
                  <a:srgbClr val="DCC577"/>
                </a:solidFill>
                <a:latin typeface="Lucida Sans"/>
                <a:ea typeface="Lucida Sans"/>
                <a:cs typeface="Lucida Sans"/>
                <a:sym typeface="Lucida Sans"/>
              </a:defRPr>
            </a:lvl1pPr>
            <a:lvl2pPr marR="0" lvl="1"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2pPr>
            <a:lvl3pPr marR="0" lvl="2"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3pPr>
            <a:lvl4pPr marR="0" lvl="3"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4pPr>
            <a:lvl5pPr marR="0" lvl="4"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5pPr>
            <a:lvl6pPr marR="0" lvl="5"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6pPr>
            <a:lvl7pPr marR="0" lvl="6"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7pPr>
            <a:lvl8pPr marR="0" lvl="7"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8pPr>
            <a:lvl9pPr marR="0" lvl="8"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9pPr>
          </a:lstStyle>
          <a:p>
            <a:endParaRPr/>
          </a:p>
        </p:txBody>
      </p:sp>
      <p:sp>
        <p:nvSpPr>
          <p:cNvPr id="86" name="Google Shape;86;p13"/>
          <p:cNvSpPr txBox="1">
            <a:spLocks noGrp="1"/>
          </p:cNvSpPr>
          <p:nvPr>
            <p:ph type="body" idx="1"/>
          </p:nvPr>
        </p:nvSpPr>
        <p:spPr>
          <a:xfrm>
            <a:off x="1600200" y="2507786"/>
            <a:ext cx="7086600" cy="1509712"/>
          </a:xfrm>
          <a:prstGeom prst="rect">
            <a:avLst/>
          </a:prstGeom>
          <a:noFill/>
          <a:ln>
            <a:noFill/>
          </a:ln>
        </p:spPr>
        <p:txBody>
          <a:bodyPr spcFirstLastPara="1" wrap="square" lIns="91425" tIns="91425" rIns="91425" bIns="91425" anchor="t" anchorCtr="0">
            <a:noAutofit/>
          </a:bodyPr>
          <a:lstStyle>
            <a:lvl1pPr marL="457200" marR="0" lvl="0" indent="-228600" algn="l" rtl="1">
              <a:spcBef>
                <a:spcPts val="400"/>
              </a:spcBef>
              <a:spcAft>
                <a:spcPts val="0"/>
              </a:spcAft>
              <a:buClr>
                <a:srgbClr val="F9F9F9"/>
              </a:buClr>
              <a:buSzPts val="1300"/>
              <a:buFont typeface="Noto Sans Symbols"/>
              <a:buNone/>
              <a:defRPr sz="2000" b="0" i="0" u="none" strike="noStrike" cap="none">
                <a:solidFill>
                  <a:schemeClr val="lt1"/>
                </a:solidFill>
                <a:latin typeface="Book Antiqua"/>
                <a:ea typeface="Book Antiqua"/>
                <a:cs typeface="Book Antiqua"/>
                <a:sym typeface="Book Antiqua"/>
              </a:defRPr>
            </a:lvl1pPr>
            <a:lvl2pPr marL="914400" marR="0" lvl="1" indent="-228600" algn="r" rtl="1">
              <a:spcBef>
                <a:spcPts val="360"/>
              </a:spcBef>
              <a:spcAft>
                <a:spcPts val="0"/>
              </a:spcAft>
              <a:buClr>
                <a:schemeClr val="lt1"/>
              </a:buClr>
              <a:buSzPts val="1440"/>
              <a:buFont typeface="Noto Sans Symbols"/>
              <a:buNone/>
              <a:defRPr sz="1800" b="0" i="0" u="none" strike="noStrike" cap="none">
                <a:solidFill>
                  <a:schemeClr val="lt1"/>
                </a:solidFill>
                <a:latin typeface="Book Antiqua"/>
                <a:ea typeface="Book Antiqua"/>
                <a:cs typeface="Book Antiqua"/>
                <a:sym typeface="Book Antiqua"/>
              </a:defRPr>
            </a:lvl2pPr>
            <a:lvl3pPr marL="1371600" marR="0" lvl="2" indent="-228600" algn="r" rtl="1">
              <a:spcBef>
                <a:spcPts val="320"/>
              </a:spcBef>
              <a:spcAft>
                <a:spcPts val="0"/>
              </a:spcAft>
              <a:buClr>
                <a:schemeClr val="lt1"/>
              </a:buClr>
              <a:buSzPts val="1520"/>
              <a:buFont typeface="Noto Sans Symbols"/>
              <a:buNone/>
              <a:defRPr sz="1600" b="0" i="0" u="none" strike="noStrike" cap="none">
                <a:solidFill>
                  <a:schemeClr val="lt1"/>
                </a:solidFill>
                <a:latin typeface="Book Antiqua"/>
                <a:ea typeface="Book Antiqua"/>
                <a:cs typeface="Book Antiqua"/>
                <a:sym typeface="Book Antiqua"/>
              </a:defRPr>
            </a:lvl3pPr>
            <a:lvl4pPr marL="1828800" marR="0" lvl="3" indent="-228600" algn="r" rtl="1">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4pPr>
            <a:lvl5pPr marL="2286000" marR="0" lvl="4" indent="-228600" algn="r" rtl="1">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5pPr>
            <a:lvl6pPr marL="2743200" marR="0" lvl="5" indent="-342900" algn="r" rtl="1">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r" rtl="1">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7" name="Google Shape;87;p13"/>
          <p:cNvSpPr txBox="1">
            <a:spLocks noGrp="1"/>
          </p:cNvSpPr>
          <p:nvPr>
            <p:ph type="dt" idx="10"/>
          </p:nvPr>
        </p:nvSpPr>
        <p:spPr>
          <a:xfrm>
            <a:off x="457200" y="6416675"/>
            <a:ext cx="2133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200" b="0" i="0" u="none">
                <a:solidFill>
                  <a:srgbClr val="BCBCBC"/>
                </a:solidFill>
                <a:latin typeface="Book Antiqua"/>
                <a:ea typeface="Book Antiqua"/>
                <a:cs typeface="Book Antiqua"/>
                <a:sym typeface="Book Antiqu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416675"/>
            <a:ext cx="2895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59093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821349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52819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2130381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347235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018970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077301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248053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51261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87445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107714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287690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95726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2618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8925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76771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220173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1">
              <a:spcBef>
                <a:spcPts val="0"/>
              </a:spcBef>
              <a:spcAft>
                <a:spcPts val="0"/>
              </a:spcAft>
              <a:buSzPts val="1400"/>
              <a:buNone/>
              <a:defRPr sz="4100" b="1" i="0" u="none" strike="noStrike" cap="none">
                <a:solidFill>
                  <a:srgbClr val="EAD594"/>
                </a:solidFill>
                <a:latin typeface="Lucida Sans"/>
                <a:ea typeface="Lucida Sans"/>
                <a:cs typeface="Lucida Sans"/>
                <a:sym typeface="Lucida Sans"/>
              </a:defRPr>
            </a:lvl1pPr>
            <a:lvl2pPr marR="0" lvl="1"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2pPr>
            <a:lvl3pPr marR="0" lvl="2"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3pPr>
            <a:lvl4pPr marR="0" lvl="3"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4pPr>
            <a:lvl5pPr marR="0" lvl="4"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5pPr>
            <a:lvl6pPr marR="0" lvl="5"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6pPr>
            <a:lvl7pPr marR="0" lvl="6"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7pPr>
            <a:lvl8pPr marR="0" lvl="7"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8pPr>
            <a:lvl9pPr marR="0" lvl="8"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9pPr>
          </a:lstStyle>
          <a:p>
            <a:endParaRPr/>
          </a:p>
        </p:txBody>
      </p:sp>
      <p:sp>
        <p:nvSpPr>
          <p:cNvPr id="80" name="Google Shape;80;p12"/>
          <p:cNvSpPr txBox="1">
            <a:spLocks noGrp="1"/>
          </p:cNvSpPr>
          <p:nvPr>
            <p:ph type="body" idx="1"/>
          </p:nvPr>
        </p:nvSpPr>
        <p:spPr>
          <a:xfrm>
            <a:off x="457200" y="1600200"/>
            <a:ext cx="8229600" cy="4708525"/>
          </a:xfrm>
          <a:prstGeom prst="rect">
            <a:avLst/>
          </a:prstGeom>
          <a:noFill/>
          <a:ln>
            <a:noFill/>
          </a:ln>
        </p:spPr>
        <p:txBody>
          <a:bodyPr spcFirstLastPara="1" wrap="square" lIns="91425" tIns="91425" rIns="91425" bIns="91425" anchor="t" anchorCtr="0">
            <a:noAutofit/>
          </a:bodyPr>
          <a:lstStyle>
            <a:lvl1pPr marL="457200" marR="0" lvl="0" indent="-344170" algn="r" rtl="1">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r" rtl="1">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r" rtl="1">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r" rtl="1">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r" rtl="1">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r" rtl="1">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r" rtl="1">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200" b="0" i="0" u="none">
                <a:solidFill>
                  <a:srgbClr val="BCBCBC"/>
                </a:solidFill>
                <a:latin typeface="Book Antiqua"/>
                <a:ea typeface="Book Antiqua"/>
                <a:cs typeface="Book Antiqua"/>
                <a:sym typeface="Book Antiqu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ar-IQ"/>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6201844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1438275" y="268287"/>
            <a:ext cx="10320337" cy="1158875"/>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EAD594"/>
              </a:buClr>
              <a:buSzPts val="2400"/>
              <a:buFont typeface="Lucida Sans"/>
              <a:buNone/>
            </a:pPr>
            <a:r>
              <a:rPr lang="ar-IQ" sz="2400" b="1" i="0" u="none" strike="noStrike" cap="none">
                <a:solidFill>
                  <a:srgbClr val="EAD594"/>
                </a:solidFill>
                <a:latin typeface="Lucida Sans"/>
                <a:ea typeface="Lucida Sans"/>
                <a:cs typeface="Lucida Sans"/>
                <a:sym typeface="Lucida Sans"/>
              </a:rPr>
              <a:t>وزارة التعليم العالي والبحث العلمي                                                      </a:t>
            </a:r>
            <a:br>
              <a:rPr lang="ar-IQ" sz="2400" b="1" i="0" u="none" strike="noStrike" cap="none">
                <a:solidFill>
                  <a:srgbClr val="EAD594"/>
                </a:solidFill>
                <a:latin typeface="Lucida Sans"/>
                <a:ea typeface="Lucida Sans"/>
                <a:cs typeface="Lucida Sans"/>
                <a:sym typeface="Lucida Sans"/>
              </a:rPr>
            </a:br>
            <a:endParaRPr sz="2400" b="1" i="0" u="none" strike="noStrike" cap="none">
              <a:solidFill>
                <a:srgbClr val="EAD594"/>
              </a:solidFill>
              <a:latin typeface="Lucida Sans"/>
              <a:ea typeface="Lucida Sans"/>
              <a:cs typeface="Lucida Sans"/>
              <a:sym typeface="Lucida Sans"/>
            </a:endParaRPr>
          </a:p>
        </p:txBody>
      </p:sp>
      <p:sp>
        <p:nvSpPr>
          <p:cNvPr id="95" name="Google Shape;95;p14"/>
          <p:cNvSpPr txBox="1">
            <a:spLocks noGrp="1"/>
          </p:cNvSpPr>
          <p:nvPr>
            <p:ph idx="1"/>
          </p:nvPr>
        </p:nvSpPr>
        <p:spPr>
          <a:xfrm>
            <a:off x="571500" y="1143000"/>
            <a:ext cx="8229600" cy="4168775"/>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235"/>
              <a:buFont typeface="Noto Sans Symbols"/>
              <a:buNone/>
            </a:pPr>
            <a:r>
              <a:rPr lang="ar-IQ" sz="1900" b="1" i="0" u="none" strike="noStrike" cap="none">
                <a:solidFill>
                  <a:schemeClr val="lt1"/>
                </a:solidFill>
                <a:latin typeface="Book Antiqua"/>
                <a:ea typeface="Book Antiqua"/>
                <a:cs typeface="Book Antiqua"/>
                <a:sym typeface="Book Antiqua"/>
              </a:rPr>
              <a:t>   جامعة صلاح الدين</a:t>
            </a:r>
            <a:endParaRPr sz="1900" b="0" i="0" u="none" strike="noStrike" cap="none">
              <a:solidFill>
                <a:schemeClr val="lt1"/>
              </a:solidFill>
              <a:latin typeface="Book Antiqua"/>
              <a:ea typeface="Book Antiqua"/>
              <a:cs typeface="Book Antiqua"/>
              <a:sym typeface="Book Antiqua"/>
            </a:endParaRPr>
          </a:p>
          <a:p>
            <a:pPr marL="547687" marR="0" lvl="0" indent="-411162" algn="r" rtl="1">
              <a:lnSpc>
                <a:spcPct val="80000"/>
              </a:lnSpc>
              <a:spcBef>
                <a:spcPts val="380"/>
              </a:spcBef>
              <a:spcAft>
                <a:spcPts val="0"/>
              </a:spcAft>
              <a:buClr>
                <a:srgbClr val="F9F9F9"/>
              </a:buClr>
              <a:buSzPts val="1235"/>
              <a:buFont typeface="Noto Sans Symbols"/>
              <a:buNone/>
            </a:pPr>
            <a:r>
              <a:rPr lang="ar-IQ" sz="1900" b="1" i="0" u="none" strike="noStrike" cap="none">
                <a:solidFill>
                  <a:schemeClr val="lt1"/>
                </a:solidFill>
                <a:latin typeface="Book Antiqua"/>
                <a:ea typeface="Book Antiqua"/>
                <a:cs typeface="Book Antiqua"/>
                <a:sym typeface="Book Antiqua"/>
              </a:rPr>
              <a:t>كلية القانون والسياسة – قسم القانون</a:t>
            </a:r>
            <a:endParaRPr sz="19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60"/>
              </a:spcBef>
              <a:spcAft>
                <a:spcPts val="0"/>
              </a:spcAft>
              <a:buClr>
                <a:srgbClr val="F9F9F9"/>
              </a:buClr>
              <a:buSzPts val="2145"/>
              <a:buFont typeface="Noto Sans Symbols"/>
              <a:buNone/>
            </a:pPr>
            <a:r>
              <a:rPr lang="ar-IQ" sz="3300" b="1" i="0" u="none" strike="noStrike" cap="none">
                <a:solidFill>
                  <a:schemeClr val="lt1"/>
                </a:solidFill>
                <a:latin typeface="Book Antiqua"/>
                <a:ea typeface="Book Antiqua"/>
                <a:cs typeface="Book Antiqua"/>
                <a:sym typeface="Book Antiqua"/>
              </a:rPr>
              <a:t> (سلايد محاضرات)</a:t>
            </a:r>
            <a:endParaRPr/>
          </a:p>
          <a:p>
            <a:pPr marL="547687" marR="0" lvl="0" indent="-411162" algn="ctr" rtl="1">
              <a:lnSpc>
                <a:spcPct val="80000"/>
              </a:lnSpc>
              <a:spcBef>
                <a:spcPts val="620"/>
              </a:spcBef>
              <a:spcAft>
                <a:spcPts val="0"/>
              </a:spcAft>
              <a:buClr>
                <a:srgbClr val="F9F9F9"/>
              </a:buClr>
              <a:buSzPts val="2015"/>
              <a:buFont typeface="Noto Sans Symbols"/>
              <a:buNone/>
            </a:pP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قانون العقوبات – القسم العام</a:t>
            </a: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 المرحلة الثانية –</a:t>
            </a: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endParaRPr sz="3100" b="1"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 استاذ القانون الجنائي  </a:t>
            </a: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د. أوزدن حسين دزه يي</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نطاق تطبيق قانون العقوبات</a:t>
            </a:r>
            <a:endParaRPr sz="4100" b="1" i="0" u="none" strike="noStrike" cap="none">
              <a:solidFill>
                <a:srgbClr val="EAD594"/>
              </a:solidFill>
              <a:latin typeface="Lucida Sans"/>
              <a:ea typeface="Lucida Sans"/>
              <a:cs typeface="Lucida Sans"/>
              <a:sym typeface="Lucida Sans"/>
            </a:endParaRPr>
          </a:p>
        </p:txBody>
      </p:sp>
      <p:sp>
        <p:nvSpPr>
          <p:cNvPr id="149" name="Google Shape;149;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ان النص الجنائي، كبقية النصوص القانونية ليس له سلطان مطلق بل يتحدد سلطانه بحدود زمنية ومكانية وشخصية معينة، ومن ثم كان خضوع الفعل له يقتضي دخوله في حدود ذلك السلطان.</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تطبيق القانون الجنائي من حيث الزمان</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55" name="Google Shape;155;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ان القانون الجنائي، كغيره من القوانين الاخرى يتطلب تطبيقه أن يكون نافذاً، ويعتبر القانون نافذاً من تأريخ نشره في الجريدة الرسمية الا إذا نص على خلاف ذلك في القانون.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ويكون العمل بالقانون واجباً من يوم نفاذه ويستمر حتى يلغى بقانون جديد، وهذا الإلغاء قد يكون بنص صريح أو ضمني أو يبطل العمل بالقانون من غير الحاجة الى إلغائه.</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مبدأ عدم رجعية القانون الجنائي على الماضي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61" name="Google Shape;161;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ويقصد به ان أثر القانون الجنائي لا يمتد الى الماضي فيحكم الوقائع التي كانت قد حدثت قبل نفاذه، بل يحكم فقط تلك الوقائع التي حدثت بعد نفاذه، مما يترتب عليه ان القانون واجب التطبيق هو القانون المعمول به والنافذ وقت إرتكاب الجريمة لا وقت محاكمة مرتكبها.</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وهنا يجب البحث في:</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500062" y="928687"/>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67" name="Google Shape;167;p26"/>
          <p:cNvSpPr txBox="1">
            <a:spLocks noGrp="1"/>
          </p:cNvSpPr>
          <p:nvPr>
            <p:ph idx="1"/>
          </p:nvPr>
        </p:nvSpPr>
        <p:spPr>
          <a:xfrm>
            <a:off x="642937"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الجرائم الوقتية: وهي الجرائم التي تتكون الواحدة منها من عمل أو تصرف يقع وينتهي بوقوعه الجريمة كجريمة القتل أو الضرب أو السرقة.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2- الجرائم المستمرة: وهي الجرائم التي تتكون الواحدة منها من حالة تحتمل بطبيعتها الإستمرار كجريمة إخفاء أشياء متحصلة من جريمة.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3- جرائم الإعتياد: وهي الجرائم التي تتكون الواحدة منها من عمل أو تصرف لابد من تكراره لتمام الجريمة وتحققها، كجريمة زنا الزوج في منزل الزوجية في قانون العقوبات البغدادي.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20687" y="261937"/>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نطاق تطبيق مبدأ عدم رجعية القانون الجنائي على الماضي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73" name="Google Shape;173;p27"/>
          <p:cNvSpPr txBox="1">
            <a:spLocks noGrp="1"/>
          </p:cNvSpPr>
          <p:nvPr>
            <p:ph idx="1"/>
          </p:nvPr>
        </p:nvSpPr>
        <p:spPr>
          <a:xfrm>
            <a:off x="500062" y="1928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1- القوانين الموضوعية:</a:t>
            </a:r>
            <a:r>
              <a:rPr lang="ar-IQ" sz="2800" b="0" i="0" u="none">
                <a:solidFill>
                  <a:schemeClr val="lt1"/>
                </a:solidFill>
                <a:latin typeface="Book Antiqua"/>
                <a:ea typeface="Book Antiqua"/>
                <a:cs typeface="Book Antiqua"/>
                <a:sym typeface="Book Antiqua"/>
              </a:rPr>
              <a:t> ويقصد بها القوانين التي تحدد الجرائم وعقوباتها، وهي تخضع لمبدأ عدم رجعية القانون الجنائي على الماضي، وبصدد ذلك نصت المادة 2 من قانون العقوبات العراقي رقم111 لسنة 1969 المعدل على انه ((يسري على الجرائم القانون النافذ وقت إرتكابها، ويرجع في تحديد وقت إرتكاب الجريمة الى الوقت الذي تمت فيه افعال تنفيذها دون النظر الى وقت تحقق نتيجتها)).</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79" name="Google Shape;179;p28"/>
          <p:cNvSpPr txBox="1">
            <a:spLocks noGrp="1"/>
          </p:cNvSpPr>
          <p:nvPr>
            <p:ph idx="1"/>
          </p:nvPr>
        </p:nvSpPr>
        <p:spPr>
          <a:xfrm>
            <a:off x="571500"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ومع ذلك هناك قوانين موضوعية لا تخضع لمبدأ عدم رجعية القانون الجنائي على الماضي وهي: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أ- القوانين المفسرة: </a:t>
            </a:r>
            <a:r>
              <a:rPr lang="ar-IQ" sz="2400" b="0" i="0" u="none">
                <a:solidFill>
                  <a:schemeClr val="lt1"/>
                </a:solidFill>
                <a:latin typeface="Book Antiqua"/>
                <a:ea typeface="Book Antiqua"/>
                <a:cs typeface="Book Antiqua"/>
                <a:sym typeface="Book Antiqua"/>
              </a:rPr>
              <a:t>وهو ذلك القانون الذي يصدر لغرض تفسير نص قانوني سابق غامض يحتاج الى توضيح.</a:t>
            </a:r>
            <a:r>
              <a:rPr lang="ar-IQ" sz="2400" b="1"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ب- القوانين الأصلح للمتهم: </a:t>
            </a:r>
            <a:r>
              <a:rPr lang="ar-IQ" sz="2400" b="0" i="0" u="none">
                <a:solidFill>
                  <a:schemeClr val="lt1"/>
                </a:solidFill>
                <a:latin typeface="Book Antiqua"/>
                <a:ea typeface="Book Antiqua"/>
                <a:cs typeface="Book Antiqua"/>
                <a:sym typeface="Book Antiqua"/>
              </a:rPr>
              <a:t>وهو القانون الذي ينشيء للمتهم مركز أفضل وأصلح له من القانون القديم.</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والضابط في معرفة قانون الأصلح للمتهم هو:</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أولا: نوع الجريمة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ثانياً: درجة العقوبة</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ثالثاً: مدة العقوبة ومقدارها</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المبدأ في التشريع العراقي</a:t>
            </a:r>
            <a:endParaRPr sz="4100" b="1" i="0" u="none" strike="noStrike" cap="none">
              <a:solidFill>
                <a:srgbClr val="EAD594"/>
              </a:solidFill>
              <a:latin typeface="Lucida Sans"/>
              <a:ea typeface="Lucida Sans"/>
              <a:cs typeface="Lucida Sans"/>
              <a:sym typeface="Lucida Sans"/>
            </a:endParaRPr>
          </a:p>
        </p:txBody>
      </p:sp>
      <p:sp>
        <p:nvSpPr>
          <p:cNvPr id="185" name="Google Shape;185;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أخذ المشرع العراقي صراحة بمبدأ رجعية القانون الجنائي الأصلح للمتهم على الماضي وهو يظهر من نص المادة 2/2</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.ولكن قيد ذلك بوجوب ان يكون قد صدر القانون الاصلح قبل اكتساب الحكم الدرجة القطعية.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ولكن استثنى من ذلك حالتين حيث نادى بتطبيق القانون الاصلح رغم صدوره بعد اكتساب الحكم الدرجة القطعية وهو يظهر من نص الفقرتين 3 و 4 من المادة 2.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91" name="Google Shape;191;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القوانين محددة الفترة: </a:t>
            </a:r>
            <a:r>
              <a:rPr lang="ar-IQ" sz="2800" b="0" i="0" u="none">
                <a:solidFill>
                  <a:schemeClr val="lt1"/>
                </a:solidFill>
                <a:latin typeface="Book Antiqua"/>
                <a:ea typeface="Book Antiqua"/>
                <a:cs typeface="Book Antiqua"/>
                <a:sym typeface="Book Antiqua"/>
              </a:rPr>
              <a:t>وهي التي يحدد المشرع نفاذها بأجل معين، وهذه القوانين استثنيت من مبدأ رجعية القانون الجنائي الأصلح للمتهم على الماضي وهو يظهرمن من نص المادة 3.</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التدابير الإحترازية:</a:t>
            </a:r>
            <a:r>
              <a:rPr lang="ar-IQ" sz="2800" b="0" i="0" u="none">
                <a:solidFill>
                  <a:schemeClr val="lt1"/>
                </a:solidFill>
                <a:latin typeface="Book Antiqua"/>
                <a:ea typeface="Book Antiqua"/>
                <a:cs typeface="Book Antiqua"/>
                <a:sym typeface="Book Antiqua"/>
              </a:rPr>
              <a:t> وهي تخضع الى جميع الاحكام التي تحكم العقوبة حيث نص على ذلك المادة 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97" name="Google Shape;197;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2- القوانين الشكلية:</a:t>
            </a:r>
            <a:r>
              <a:rPr lang="ar-IQ" sz="2800" b="0" i="0" u="none">
                <a:solidFill>
                  <a:schemeClr val="lt1"/>
                </a:solidFill>
                <a:latin typeface="Book Antiqua"/>
                <a:ea typeface="Book Antiqua"/>
                <a:cs typeface="Book Antiqua"/>
                <a:sym typeface="Book Antiqua"/>
              </a:rPr>
              <a:t> وهي قوانين الاجراءات والمبدا العام فيها هو ان لها أثرا رجعيا تسري علنا وهذا بالنسبة لاجراءات التحقيق والمحاكمة والتنفيذ  لماضي.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3- قوانين التقادم: </a:t>
            </a:r>
            <a:r>
              <a:rPr lang="ar-IQ" sz="2800" b="0" i="0" u="none">
                <a:solidFill>
                  <a:schemeClr val="lt1"/>
                </a:solidFill>
                <a:latin typeface="Book Antiqua"/>
                <a:ea typeface="Book Antiqua"/>
                <a:cs typeface="Book Antiqua"/>
                <a:sym typeface="Book Antiqua"/>
              </a:rPr>
              <a:t>تلك القوانين التي تبين المدة اللازمة لانقضاء الدعوى العامة او لسقوط العقوبة وعدم تنفيذها</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493712" y="-165100"/>
            <a:ext cx="8242300" cy="15970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تطبيق القانون الجنائي من حيث المكان</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03" name="Google Shape;203;p32"/>
          <p:cNvSpPr txBox="1">
            <a:spLocks noGrp="1"/>
          </p:cNvSpPr>
          <p:nvPr>
            <p:ph idx="1"/>
          </p:nvPr>
        </p:nvSpPr>
        <p:spPr>
          <a:xfrm>
            <a:off x="428625"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ان المبدأ العام الذي يحكمه هو مبدأ إقليمية القانون الجنائي: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ويقصد به ان القانون الجنائي للدولة يحكم جميع ما يقع على إقليمها من الجرائم أياً كانت جنسية مرتكبها ، وطنياً كان أم اجنبياً.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إقليم الدولة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أ-الاقليم الأرضي ب– البحر الإقليمي ج– الإقليم الجوي د- السفن والطائرات</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 مكان إرتكاب الجريمة: </a:t>
            </a:r>
            <a:r>
              <a:rPr lang="ar-IQ" sz="2800" b="0" i="0" u="none">
                <a:solidFill>
                  <a:schemeClr val="lt1"/>
                </a:solidFill>
                <a:latin typeface="Book Antiqua"/>
                <a:ea typeface="Book Antiqua"/>
                <a:cs typeface="Book Antiqua"/>
                <a:sym typeface="Book Antiqua"/>
              </a:rPr>
              <a:t>نص المشرع العراقي في لمادة (6) على انه :( وتعتبر الجريمة مرتكبة في العراق اذا وقع فيه فعل من الافعال المكونة لها...)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706437" y="-6350"/>
            <a:ext cx="7785100" cy="2755900"/>
          </a:xfrm>
          <a:prstGeom prst="rect">
            <a:avLst/>
          </a:prstGeom>
          <a:noFill/>
          <a:ln>
            <a:noFill/>
          </a:ln>
        </p:spPr>
        <p:txBody>
          <a:bodyPr spcFirstLastPara="1" wrap="square" lIns="45700" tIns="0" rIns="45700" bIns="0" anchor="b" anchorCtr="0">
            <a:noAutofit/>
          </a:bodyPr>
          <a:lstStyle/>
          <a:p>
            <a:pPr marL="0" marR="0" lvl="0" indent="0" algn="ctr" rtl="1">
              <a:lnSpc>
                <a:spcPct val="100000"/>
              </a:lnSpc>
              <a:spcBef>
                <a:spcPts val="0"/>
              </a:spcBef>
              <a:spcAft>
                <a:spcPts val="0"/>
              </a:spcAft>
              <a:buClr>
                <a:srgbClr val="EAD594"/>
              </a:buClr>
              <a:buSzPts val="4000"/>
              <a:buFont typeface="Lucida Sans"/>
              <a:buNone/>
            </a:pPr>
            <a:r>
              <a:rPr lang="ar-IQ" sz="4000" b="1" i="0" u="none" strike="noStrike" cap="none">
                <a:solidFill>
                  <a:srgbClr val="EAD594"/>
                </a:solidFill>
                <a:latin typeface="Lucida Sans"/>
                <a:ea typeface="Lucida Sans"/>
                <a:cs typeface="Lucida Sans"/>
                <a:sym typeface="Lucida Sans"/>
              </a:rPr>
              <a:t>التعريف بقانون العقوبات</a:t>
            </a:r>
            <a:br>
              <a:rPr lang="ar-IQ" sz="4000" b="1" i="0" u="none" strike="noStrike" cap="none">
                <a:solidFill>
                  <a:srgbClr val="EAD594"/>
                </a:solidFill>
                <a:latin typeface="Lucida Sans"/>
                <a:ea typeface="Lucida Sans"/>
                <a:cs typeface="Lucida Sans"/>
                <a:sym typeface="Lucida Sans"/>
              </a:rPr>
            </a:br>
            <a:endParaRPr sz="4000" b="1" i="0" u="none" strike="noStrike" cap="none">
              <a:solidFill>
                <a:srgbClr val="EAD594"/>
              </a:solidFill>
              <a:latin typeface="Lucida Sans"/>
              <a:ea typeface="Lucida Sans"/>
              <a:cs typeface="Lucida Sans"/>
              <a:sym typeface="Lucida Sans"/>
            </a:endParaRPr>
          </a:p>
        </p:txBody>
      </p:sp>
      <p:sp>
        <p:nvSpPr>
          <p:cNvPr id="101" name="Google Shape;101;p15"/>
          <p:cNvSpPr txBox="1">
            <a:spLocks noGrp="1"/>
          </p:cNvSpPr>
          <p:nvPr>
            <p:ph type="subTitle" idx="1"/>
          </p:nvPr>
        </p:nvSpPr>
        <p:spPr>
          <a:xfrm>
            <a:off x="1400175" y="1511300"/>
            <a:ext cx="6400800" cy="327025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 </a:t>
            </a:r>
            <a:endParaRPr sz="2800" b="0" i="0" u="none" strike="noStrike" cap="none">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وهو مجموعة من القواعد القانونية التي تحدد صور السلوك التي تعتبر جرائم وتبين الجزاءات الجنائية المقررة لها.                               </a:t>
            </a:r>
            <a:endParaRPr sz="2800" b="1" i="0" u="none" strike="noStrike" cap="none">
              <a:solidFill>
                <a:schemeClr val="lt1"/>
              </a:solidFill>
              <a:latin typeface="Book Antiqua"/>
              <a:ea typeface="Book Antiqua"/>
              <a:cs typeface="Book Antiqua"/>
              <a:sym typeface="Book Antiqua"/>
            </a:endParaRPr>
          </a:p>
          <a:p>
            <a:pPr marL="0" marR="0" lvl="0" indent="0" algn="ctr" rtl="1">
              <a:lnSpc>
                <a:spcPct val="100000"/>
              </a:lnSpc>
              <a:spcBef>
                <a:spcPts val="56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  أنواع قواعد قانون العقوبات</a:t>
            </a:r>
            <a:endParaRPr sz="2800" b="0" i="0" u="none" strike="noStrike" cap="none">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   1- قواعد عامة</a:t>
            </a:r>
            <a:r>
              <a:rPr lang="ar-IQ" sz="2800" b="0" i="0" u="none" strike="noStrike" cap="none">
                <a:solidFill>
                  <a:schemeClr val="lt1"/>
                </a:solidFill>
                <a:latin typeface="Book Antiqua"/>
                <a:ea typeface="Book Antiqua"/>
                <a:cs typeface="Book Antiqua"/>
                <a:sym typeface="Book Antiqua"/>
              </a:rPr>
              <a:t>: تضم القواعد التي تخضع لها الجرائم والعقوبات على إختلاف أنواعها .</a:t>
            </a:r>
            <a:endParaRPr sz="2800" b="0" i="0" u="none" strike="noStrike" cap="none">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a:t>
            </a:r>
            <a:r>
              <a:rPr lang="ar-IQ" sz="2800" b="1" i="0" u="none" strike="noStrike" cap="none">
                <a:solidFill>
                  <a:schemeClr val="lt1"/>
                </a:solidFill>
                <a:latin typeface="Book Antiqua"/>
                <a:ea typeface="Book Antiqua"/>
                <a:cs typeface="Book Antiqua"/>
                <a:sym typeface="Book Antiqua"/>
              </a:rPr>
              <a:t> 2- قواعد خاصة</a:t>
            </a:r>
            <a:r>
              <a:rPr lang="ar-IQ" sz="2800" b="0" i="0" u="none" strike="noStrike" cap="none">
                <a:solidFill>
                  <a:schemeClr val="lt1"/>
                </a:solidFill>
                <a:latin typeface="Book Antiqua"/>
                <a:ea typeface="Book Antiqua"/>
                <a:cs typeface="Book Antiqua"/>
                <a:sym typeface="Book Antiqua"/>
              </a:rPr>
              <a:t>: تضم القواعد التي تحدد كل جريمة على حدة من حيث بيان أركانها والظروف الخاصة بها.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50850" y="268287"/>
            <a:ext cx="8345487"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الإستثناءات على مبدأ الإقليمية</a:t>
            </a:r>
            <a:endParaRPr sz="4100" b="1" i="0" u="none" strike="noStrike" cap="none">
              <a:solidFill>
                <a:srgbClr val="EAD594"/>
              </a:solidFill>
              <a:latin typeface="Lucida Sans"/>
              <a:ea typeface="Lucida Sans"/>
              <a:cs typeface="Lucida Sans"/>
              <a:sym typeface="Lucida Sans"/>
            </a:endParaRPr>
          </a:p>
        </p:txBody>
      </p:sp>
      <p:sp>
        <p:nvSpPr>
          <p:cNvPr id="209" name="Google Shape;209;p3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64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1- الإختصاص العيني:</a:t>
            </a:r>
            <a:r>
              <a:rPr lang="ar-IQ" sz="3200" b="0" i="0" u="none">
                <a:solidFill>
                  <a:schemeClr val="lt1"/>
                </a:solidFill>
                <a:latin typeface="Book Antiqua"/>
                <a:ea typeface="Book Antiqua"/>
                <a:cs typeface="Book Antiqua"/>
                <a:sym typeface="Book Antiqua"/>
              </a:rPr>
              <a:t> ويقصد به تطبيق القانون الجنائي للدولة على كل جريمة تمس مصلحة أساسية لتلك الدولة، أيا كان مكان ارتكابها او جنسية مرتكبها). </a:t>
            </a:r>
            <a:endParaRPr sz="3200" b="0" i="0" u="none">
              <a:solidFill>
                <a:schemeClr val="lt1"/>
              </a:solidFill>
              <a:latin typeface="Book Antiqua"/>
              <a:ea typeface="Book Antiqua"/>
              <a:cs typeface="Book Antiqua"/>
              <a:sym typeface="Book Antiqua"/>
            </a:endParaRPr>
          </a:p>
          <a:p>
            <a:pPr marL="547687" marR="0" lvl="0" indent="-411162" algn="r" rtl="1">
              <a:lnSpc>
                <a:spcPct val="90000"/>
              </a:lnSpc>
              <a:spcBef>
                <a:spcPts val="64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2- الإختصاص الشخصي: </a:t>
            </a:r>
            <a:r>
              <a:rPr lang="ar-IQ" sz="3200" b="0" i="0" u="none">
                <a:solidFill>
                  <a:schemeClr val="lt1"/>
                </a:solidFill>
                <a:latin typeface="Book Antiqua"/>
                <a:ea typeface="Book Antiqua"/>
                <a:cs typeface="Book Antiqua"/>
                <a:sym typeface="Book Antiqua"/>
              </a:rPr>
              <a:t>ويعنى تطبيق القانون الجنائي للدولة على كل من يحمل جنسيتها ولو ارتكب جريمة خارج اقليمها). </a:t>
            </a:r>
            <a:endParaRPr sz="3200" b="0" i="0" u="none">
              <a:solidFill>
                <a:schemeClr val="lt1"/>
              </a:solidFill>
              <a:latin typeface="Book Antiqua"/>
              <a:ea typeface="Book Antiqua"/>
              <a:cs typeface="Book Antiqua"/>
              <a:sym typeface="Book Antiqua"/>
            </a:endParaRPr>
          </a:p>
          <a:p>
            <a:pPr marL="547687" marR="0" lvl="0" indent="-411162" algn="r" rtl="1">
              <a:lnSpc>
                <a:spcPct val="90000"/>
              </a:lnSpc>
              <a:spcBef>
                <a:spcPts val="64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3- الإختصاص الشامل: </a:t>
            </a:r>
            <a:r>
              <a:rPr lang="ar-IQ" sz="3200" b="0" i="0" u="none">
                <a:solidFill>
                  <a:schemeClr val="lt1"/>
                </a:solidFill>
                <a:latin typeface="Book Antiqua"/>
                <a:ea typeface="Book Antiqua"/>
                <a:cs typeface="Book Antiqua"/>
                <a:sym typeface="Book Antiqua"/>
              </a:rPr>
              <a:t>ويراد به تطبيق القانون الجنائي للدولة على كل جريمة يقبض على مرتكبها في اقليم الدولة ايا كان الاقليم الذي ارتكبي فيه وايا كانت جنسية مرتكبها .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420687" y="-238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تطبيق القانون الجنائي على الأشخاص</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15" name="Google Shape;215;p34"/>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الأصل: </a:t>
            </a:r>
            <a:r>
              <a:rPr lang="ar-IQ" sz="2800" b="0" i="0" u="none">
                <a:solidFill>
                  <a:schemeClr val="lt1"/>
                </a:solidFill>
                <a:latin typeface="Book Antiqua"/>
                <a:ea typeface="Book Antiqua"/>
                <a:cs typeface="Book Antiqua"/>
                <a:sym typeface="Book Antiqua"/>
              </a:rPr>
              <a:t>ان جميع الأشخاص الموجودين على إقليم الدولة يخضعون لقانون تلك الدولة ولإختصاصها القضائي، سواء كانوا من الوطنيين أو أجانب المقيمين على غقليم الدولة أو الزائرين لها.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الإستثناءات:</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أشخاص إستثناهم التشريع الداخلي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أعضاء مجلس النواب ب- الخصوم في الدعاوي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 أشخاص إستناهم العرف الدولي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رؤساء الدول الأجنبية ب- المعتمدون السياسيون ج- القوات  الحربية الأجنبية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450850" y="23812"/>
            <a:ext cx="8242300" cy="140335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تسليم المجرمين</a:t>
            </a:r>
            <a:br>
              <a:rPr lang="ar-IQ" sz="4100" b="1" i="0" u="none" strike="noStrike" cap="none">
                <a:solidFill>
                  <a:srgbClr val="EAD594"/>
                </a:solidFill>
                <a:latin typeface="Lucida Sans"/>
                <a:ea typeface="Lucida Sans"/>
                <a:cs typeface="Lucida Sans"/>
                <a:sym typeface="Lucida Sans"/>
              </a:rPr>
            </a:br>
            <a:endParaRPr sz="4100" b="1" i="0" u="none" strike="noStrike" cap="none">
              <a:solidFill>
                <a:srgbClr val="EAD594"/>
              </a:solidFill>
              <a:latin typeface="Lucida Sans"/>
              <a:ea typeface="Lucida Sans"/>
              <a:cs typeface="Lucida Sans"/>
              <a:sym typeface="Lucida Sans"/>
            </a:endParaRPr>
          </a:p>
        </p:txBody>
      </p:sp>
      <p:sp>
        <p:nvSpPr>
          <p:cNvPr id="221" name="Google Shape;221;p35"/>
          <p:cNvSpPr txBox="1">
            <a:spLocks noGrp="1"/>
          </p:cNvSpPr>
          <p:nvPr>
            <p:ph idx="1"/>
          </p:nvPr>
        </p:nvSpPr>
        <p:spPr>
          <a:xfrm>
            <a:off x="285750" y="8572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مصادر أحكام التسليم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أحكام التسليم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موانع التسليم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أولاً – الجرائم التي لا يجوز التسليم من أجلها: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الجرائم السياسية والجرائم العسكرية البحتة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الجرائم التي لا تكون معاقبا عليه بموجب قانون الدولتين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الجرائم التي لا تبلغ درجة معينة من الجسامة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428625"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27" name="Google Shape;227;p36"/>
          <p:cNvSpPr txBox="1">
            <a:spLocks noGrp="1"/>
          </p:cNvSpPr>
          <p:nvPr>
            <p:ph idx="1"/>
          </p:nvPr>
        </p:nvSpPr>
        <p:spPr>
          <a:xfrm>
            <a:off x="571500" y="8572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ثانياً-الأشخاص الذين لا يجوز تسليمهم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رعايا الدولة المطلوب منها التسليم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الاجانب الخاضعون لقضاء الدولة المطلوب منها التسليم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المتمتعون بالعفاء القضائي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4- الارقاء الهاربون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2-إجراءات التسليم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3-آثار التسليم</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الجريمة</a:t>
            </a:r>
            <a:endParaRPr sz="4100" b="1" i="0" u="none" strike="noStrike" cap="none">
              <a:solidFill>
                <a:srgbClr val="EAD594"/>
              </a:solidFill>
              <a:latin typeface="Lucida Sans"/>
              <a:ea typeface="Lucida Sans"/>
              <a:cs typeface="Lucida Sans"/>
              <a:sym typeface="Lucida Sans"/>
            </a:endParaRPr>
          </a:p>
        </p:txBody>
      </p:sp>
      <p:sp>
        <p:nvSpPr>
          <p:cNvPr id="233" name="Google Shape;233;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29559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 الجريمة وتميزها عما يشابهها من أوضاع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الجريمة: </a:t>
            </a:r>
            <a:r>
              <a:rPr lang="ar-IQ" sz="2800" b="0" i="0" u="none">
                <a:solidFill>
                  <a:schemeClr val="lt1"/>
                </a:solidFill>
                <a:latin typeface="Book Antiqua"/>
                <a:ea typeface="Book Antiqua"/>
                <a:cs typeface="Book Antiqua"/>
                <a:sym typeface="Book Antiqua"/>
              </a:rPr>
              <a:t>هي كل سلوك خارجي إيجابيا كان أم سلبياً جرمه القانون وقرر له عقاباً إذا صدر عن إنسان مسؤول.</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تمييز الجريمة عما يشابهها من أوضاع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الجريمة المدنية : </a:t>
            </a:r>
            <a:r>
              <a:rPr lang="ar-IQ" sz="2800" b="0" i="0" u="none">
                <a:solidFill>
                  <a:schemeClr val="lt1"/>
                </a:solidFill>
                <a:latin typeface="Book Antiqua"/>
                <a:ea typeface="Book Antiqua"/>
                <a:cs typeface="Book Antiqua"/>
                <a:sym typeface="Book Antiqua"/>
              </a:rPr>
              <a:t>هي كل فعل نشأ عنه ضرر للغير وأوجب فاعله بتعويض الضرر</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 الجريمة التأديبية: </a:t>
            </a:r>
            <a:r>
              <a:rPr lang="ar-IQ" sz="2800" b="0" i="0" u="none">
                <a:solidFill>
                  <a:schemeClr val="lt1"/>
                </a:solidFill>
                <a:latin typeface="Book Antiqua"/>
                <a:ea typeface="Book Antiqua"/>
                <a:cs typeface="Book Antiqua"/>
                <a:sym typeface="Book Antiqua"/>
              </a:rPr>
              <a:t>كل فعل يعتبر إخلالاً بواجبات الوظيفة أو المهنة أو الهيئة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420687" y="396875"/>
            <a:ext cx="8242300" cy="16081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أركان الجريمة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الركن المادي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39" name="Google Shape;239;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1-تعريفه</a:t>
            </a:r>
            <a:r>
              <a:rPr lang="ar-IQ" sz="2600" b="0" i="0" u="none">
                <a:solidFill>
                  <a:schemeClr val="lt1"/>
                </a:solidFill>
                <a:latin typeface="Book Antiqua"/>
                <a:ea typeface="Book Antiqua"/>
                <a:cs typeface="Book Antiqua"/>
                <a:sym typeface="Book Antiqua"/>
              </a:rPr>
              <a:t>: يقصد به السلوك المادي الخارجي الذي ينص القانون على تجريمه.</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2- عناصرها</a:t>
            </a:r>
            <a:r>
              <a:rPr lang="ar-IQ" sz="2600" b="0" i="0" u="none">
                <a:solidFill>
                  <a:schemeClr val="lt1"/>
                </a:solidFill>
                <a:latin typeface="Book Antiqua"/>
                <a:ea typeface="Book Antiqua"/>
                <a:cs typeface="Book Antiqua"/>
                <a:sym typeface="Book Antiqua"/>
              </a:rPr>
              <a:t>:</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-السلوك الإجرامي</a:t>
            </a:r>
            <a:r>
              <a:rPr lang="ar-IQ" sz="2600" b="0" i="0" u="none">
                <a:solidFill>
                  <a:schemeClr val="lt1"/>
                </a:solidFill>
                <a:latin typeface="Book Antiqua"/>
                <a:ea typeface="Book Antiqua"/>
                <a:cs typeface="Book Antiqua"/>
                <a:sym typeface="Book Antiqua"/>
              </a:rPr>
              <a:t>: يقصد به النشاط المادي الخارجي المكون للجريمة، ويتحقق بنشاط إيجابي أو سلبي.</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-النتيجة الإجرامية:</a:t>
            </a:r>
            <a:r>
              <a:rPr lang="ar-IQ" sz="2600" b="0" i="0" u="none">
                <a:solidFill>
                  <a:schemeClr val="lt1"/>
                </a:solidFill>
                <a:latin typeface="Book Antiqua"/>
                <a:ea typeface="Book Antiqua"/>
                <a:cs typeface="Book Antiqua"/>
                <a:sym typeface="Book Antiqua"/>
              </a:rPr>
              <a:t> يقصد بها التغيير الذي يحدث في العالم الخارجي، فيحقق عدواناً ينال مصلحة أو حقاً قدر المشرع جدراته بالحماية الجنائية.</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العلاقة السببية: </a:t>
            </a:r>
            <a:r>
              <a:rPr lang="ar-IQ" sz="2600" b="0" i="0" u="none">
                <a:solidFill>
                  <a:schemeClr val="lt1"/>
                </a:solidFill>
                <a:latin typeface="Book Antiqua"/>
                <a:ea typeface="Book Antiqua"/>
                <a:cs typeface="Book Antiqua"/>
                <a:sym typeface="Book Antiqua"/>
              </a:rPr>
              <a:t>يراد بها الصلة التي تربط ما بين السلوك الإجرامي والنتيجة اجرامية.</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420687" y="536575"/>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معيار تحقق العلاقة السببية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45" name="Google Shape;245;p39"/>
          <p:cNvSpPr txBox="1">
            <a:spLocks noGrp="1"/>
          </p:cNvSpPr>
          <p:nvPr>
            <p:ph idx="1"/>
          </p:nvPr>
        </p:nvSpPr>
        <p:spPr>
          <a:xfrm>
            <a:off x="500062" y="1285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1- نظرية تعادل الأسباب: تقرر هذه النظرية المساواة بين جميع العوامل التي ساهمت في إحداث النتيجة الجرمية . </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2- نظرية السببية الملائمة: تنطلق هذه النظرية من فكرة عدم تعادل الأسباب</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3-</a:t>
            </a:r>
            <a:r>
              <a:rPr lang="ar-IQ" sz="2600" b="1" i="0" u="none">
                <a:solidFill>
                  <a:schemeClr val="lt1"/>
                </a:solidFill>
                <a:latin typeface="Book Antiqua"/>
                <a:ea typeface="Book Antiqua"/>
                <a:cs typeface="Book Antiqua"/>
                <a:sym typeface="Book Antiqua"/>
              </a:rPr>
              <a:t> موقف التشريع العراقي</a:t>
            </a:r>
            <a:r>
              <a:rPr lang="ar-IQ" sz="2600" b="0" i="0" u="none">
                <a:solidFill>
                  <a:schemeClr val="lt1"/>
                </a:solidFill>
                <a:latin typeface="Book Antiqua"/>
                <a:ea typeface="Book Antiqua"/>
                <a:cs typeface="Book Antiqua"/>
                <a:sym typeface="Book Antiqua"/>
              </a:rPr>
              <a:t>: نص المشرع العراقي في المادة (29) على ان (( 1- لا يسأل شخص عن جريمة لم يكون نتيجة لسلوكه الاجرامي ولكن يسال ولو كان قد ساهم مع سلوكه الاجرامي في احداثها سبب اخر سابق او معاصر او لاحق ولو كان يجهله 2- اما اذا كان هذا السبب وحده كافيا لاحداث نتيجة الجريمة ، فلا يسأل الفاعل في هذه الحالة الا عن الفعل الذي ارتكبه)) .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420687" y="2492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الركن المعنوي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51" name="Google Shape;251;p40"/>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1- تعريفه: </a:t>
            </a:r>
            <a:r>
              <a:rPr lang="ar-IQ" sz="2400" b="0" i="0" u="none">
                <a:solidFill>
                  <a:schemeClr val="lt1"/>
                </a:solidFill>
                <a:latin typeface="Book Antiqua"/>
                <a:ea typeface="Book Antiqua"/>
                <a:cs typeface="Book Antiqua"/>
                <a:sym typeface="Book Antiqua"/>
              </a:rPr>
              <a:t>ويراد به الاصول النفسية للجريمة.</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2-عناصره:</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-الارادة: </a:t>
            </a:r>
            <a:r>
              <a:rPr lang="ar-IQ" sz="2400" b="0" i="0" u="none">
                <a:solidFill>
                  <a:schemeClr val="lt1"/>
                </a:solidFill>
                <a:latin typeface="Book Antiqua"/>
                <a:ea typeface="Book Antiqua"/>
                <a:cs typeface="Book Antiqua"/>
                <a:sym typeface="Book Antiqua"/>
              </a:rPr>
              <a:t>أي حرية الإختيار، ويعني قدرة الإنسان على توجيه نفسه الى عمل معين أو الإمتناع عنه.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-الإدراك</a:t>
            </a:r>
            <a:r>
              <a:rPr lang="ar-IQ" sz="2400" b="0" i="0" u="none">
                <a:solidFill>
                  <a:schemeClr val="lt1"/>
                </a:solidFill>
                <a:latin typeface="Book Antiqua"/>
                <a:ea typeface="Book Antiqua"/>
                <a:cs typeface="Book Antiqua"/>
                <a:sym typeface="Book Antiqua"/>
              </a:rPr>
              <a:t>: أي التمييز، ويراد به إستعداد الشخص أو قدرته على فهم ماهية أفعاله وتقدير نتائجها.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3- صوره</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القصد الجنائي: ويشترط فيه ان تتجه ارادة الجاني الى العمل المادي المكون للجريمة والى النتيجة المترتبة عليه أو أية نتيجة جرمية اخرى (م33 ق.ع.ع)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الخطأ: ويشترط فيه أن يقع العمل المادي المكون للجريمة بإرادة الجاني ولكن لا يريد النتيجة المترتبة عليه أو أية نتيجة جرمية اخرى وكان ذلك بسبب إهماله في توجه ارادته على نحو يمنع وقوع الجريمة (م35 ق.ع.ع) .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54012" y="536575"/>
            <a:ext cx="8240712"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الركن الشرعي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57" name="Google Shape;257;p41"/>
          <p:cNvSpPr txBox="1">
            <a:spLocks noGrp="1"/>
          </p:cNvSpPr>
          <p:nvPr>
            <p:ph idx="1"/>
          </p:nvPr>
        </p:nvSpPr>
        <p:spPr>
          <a:xfrm>
            <a:off x="571500"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1-تعريفه: </a:t>
            </a:r>
            <a:r>
              <a:rPr lang="ar-IQ" sz="2800" b="0" i="0" u="none">
                <a:solidFill>
                  <a:schemeClr val="lt1"/>
                </a:solidFill>
                <a:latin typeface="Book Antiqua"/>
                <a:ea typeface="Book Antiqua"/>
                <a:cs typeface="Book Antiqua"/>
                <a:sym typeface="Book Antiqua"/>
              </a:rPr>
              <a:t>وهو الصفة غير المشرعة للسلوك، واساسه إنطباق السلوك على نص تجرمه.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2-عناصره: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1-إنطباق السلوك على قاعدة قانونية جزائية تجرمه.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-عدم توافر سبب من أسباب الإباحة.</a:t>
            </a:r>
            <a:endParaRPr/>
          </a:p>
        </p:txBody>
      </p:sp>
      <p:sp>
        <p:nvSpPr>
          <p:cNvPr id="258" name="Google Shape;258;p41"/>
          <p:cNvSpPr txBox="1"/>
          <p:nvPr/>
        </p:nvSpPr>
        <p:spPr>
          <a:xfrm>
            <a:off x="5019675" y="3244850"/>
            <a:ext cx="1841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صور إرتكاب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64" name="Google Shape;264;p4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1-الجريمة التامة</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وهي صورة الجريمة التي تكتمل جميع أركانها.</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2-الشروع في الجريمة</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 تعريف الشروع</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وهو البدء في تنفيذ فعل بقصد إرتكاب جناية أو جنحة إذا اوقف أو خاب أثره لأسباب لا دخل لإرادة الفاعل فيها.</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09537" y="-268287"/>
            <a:ext cx="8869362" cy="169545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000"/>
              <a:buFont typeface="Lucida Sans"/>
              <a:buNone/>
            </a:pPr>
            <a:r>
              <a:rPr lang="ar-IQ" sz="4000" b="1" i="0" u="none" strike="noStrike" cap="none">
                <a:solidFill>
                  <a:srgbClr val="EAD594"/>
                </a:solidFill>
                <a:latin typeface="Lucida Sans"/>
                <a:ea typeface="Lucida Sans"/>
                <a:cs typeface="Lucida Sans"/>
                <a:sym typeface="Lucida Sans"/>
              </a:rPr>
              <a:t>صلة قانون العقوبات بفروع القانون الاخرى </a:t>
            </a:r>
            <a:br>
              <a:rPr lang="ar-IQ" sz="4000" b="1" i="0" u="none" strike="noStrike" cap="none">
                <a:solidFill>
                  <a:srgbClr val="EAD594"/>
                </a:solidFill>
                <a:latin typeface="Lucida Sans"/>
                <a:ea typeface="Lucida Sans"/>
                <a:cs typeface="Lucida Sans"/>
                <a:sym typeface="Lucida Sans"/>
              </a:rPr>
            </a:br>
            <a:endParaRPr sz="4000" b="1" i="0" u="none" strike="noStrike" cap="none">
              <a:solidFill>
                <a:srgbClr val="EAD594"/>
              </a:solidFill>
              <a:latin typeface="Lucida Sans"/>
              <a:ea typeface="Lucida Sans"/>
              <a:cs typeface="Lucida Sans"/>
              <a:sym typeface="Lucida Sans"/>
            </a:endParaRPr>
          </a:p>
        </p:txBody>
      </p:sp>
      <p:sp>
        <p:nvSpPr>
          <p:cNvPr id="107" name="Google Shape;107;p16"/>
          <p:cNvSpPr txBox="1">
            <a:spLocks noGrp="1"/>
          </p:cNvSpPr>
          <p:nvPr>
            <p:ph idx="1"/>
          </p:nvPr>
        </p:nvSpPr>
        <p:spPr>
          <a:xfrm>
            <a:off x="500062"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1- القانون المدني.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2- القانون التجاري.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3- القانون الدستوري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4- القانون الاداري.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5- قانون الأحوال الشخصية.</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6- القانون الدولي العام.</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7- قواعد الأخلاق.</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450850" y="96837"/>
            <a:ext cx="8321675"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2- مراحل الجريمة السابقة للشروع</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70" name="Google Shape;270;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أ- مرحلة التفكير والتصميم: </a:t>
            </a:r>
            <a:r>
              <a:rPr lang="ar-IQ" sz="3600" b="0" i="0" u="none">
                <a:solidFill>
                  <a:schemeClr val="lt1"/>
                </a:solidFill>
                <a:latin typeface="Book Antiqua"/>
                <a:ea typeface="Book Antiqua"/>
                <a:cs typeface="Book Antiqua"/>
                <a:sym typeface="Book Antiqua"/>
              </a:rPr>
              <a:t>ويراد بها المرحلة التي تتضمن التعبير عن اولى الخطوات في نشاط الجاني نحو الجريمة</a:t>
            </a:r>
            <a:r>
              <a:rPr lang="ar-IQ" sz="3600" b="1" i="0" u="none">
                <a:solidFill>
                  <a:schemeClr val="lt1"/>
                </a:solidFill>
                <a:latin typeface="Book Antiqua"/>
                <a:ea typeface="Book Antiqua"/>
                <a:cs typeface="Book Antiqua"/>
                <a:sym typeface="Book Antiqua"/>
              </a:rPr>
              <a:t>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ب– مرحلة التحضير: </a:t>
            </a:r>
            <a:r>
              <a:rPr lang="ar-IQ" sz="3600" b="0" i="0" u="none">
                <a:solidFill>
                  <a:schemeClr val="lt1"/>
                </a:solidFill>
                <a:latin typeface="Book Antiqua"/>
                <a:ea typeface="Book Antiqua"/>
                <a:cs typeface="Book Antiqua"/>
                <a:sym typeface="Book Antiqua"/>
              </a:rPr>
              <a:t>ويراد بها التعبير عن الخطوات التي تتلو مرحلة التفكير والتصميم نحو ارتكاب الجريمة.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ج– مرحلة التنفيذ: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76" name="Google Shape;276;p44"/>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اما ان تقع جريمة تامه أو يقف في حد الشروع </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3- الشروع</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اركانه</a:t>
            </a:r>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الركن المادي: البدء بتنفيذ الجريمة. وللتمييز بين الأعمال التحضيرية وتلك التي تحقق البدء بتفيذ الجريمة تنازعت مذهبان هما:</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1- المذهب الموضوعي: أنصار هذا المذهب يقصرون بدء بالتنفيذ المكون للشروع بالسلوك الذي يبدأ به الجاني تنفيذ الفعل المادي المكون للجريمة .</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2- المذهب الشخصي: ويعتد بالجانب الشخصي للجريمة والذي عن الخطورة الاجرامية المتوافرة لدى الجاني فأي سلوك يكشف عنها يعتبر بدأً بالتنفيذ المكون للشروع وبالتالي الشروع هو السلوك الذي يؤدي حالا ومباشرة الى الجريمة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82" name="Google Shape;282;p45"/>
          <p:cNvSpPr txBox="1">
            <a:spLocks noGrp="1"/>
          </p:cNvSpPr>
          <p:nvPr>
            <p:ph idx="1"/>
          </p:nvPr>
        </p:nvSpPr>
        <p:spPr>
          <a:xfrm>
            <a:off x="428625"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موقف المشرع العراقي</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0" i="0" u="none">
                <a:solidFill>
                  <a:schemeClr val="lt1"/>
                </a:solidFill>
                <a:latin typeface="Book Antiqua"/>
                <a:ea typeface="Book Antiqua"/>
                <a:cs typeface="Book Antiqua"/>
                <a:sym typeface="Book Antiqua"/>
              </a:rPr>
              <a:t> اخذ المشرع العراقي ببالمذهب الشخصي والذي يظهر من نص المادة 30 الذي جاء فيه (الشروع هو البدء بتنفيذ جريمة بقصد ارتكاب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الركن المعنوي: </a:t>
            </a:r>
            <a:r>
              <a:rPr lang="ar-IQ" sz="4000" b="0" i="0" u="none">
                <a:solidFill>
                  <a:schemeClr val="lt1"/>
                </a:solidFill>
                <a:latin typeface="Book Antiqua"/>
                <a:ea typeface="Book Antiqua"/>
                <a:cs typeface="Book Antiqua"/>
                <a:sym typeface="Book Antiqua"/>
              </a:rPr>
              <a:t>قصد إرتكاب جناية أو جنح, وهو يظهر من نص المادة 30 الذي جاء فيه (الشروع هو البدء بتنفيذ جريمة بقصد ارتكاب جناية أو جنحة ...).</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88" name="Google Shape;288;p46"/>
          <p:cNvSpPr txBox="1">
            <a:spLocks noGrp="1"/>
          </p:cNvSpPr>
          <p:nvPr>
            <p:ph idx="1"/>
          </p:nvPr>
        </p:nvSpPr>
        <p:spPr>
          <a:xfrm>
            <a:off x="500062" y="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 الركن الثالث(المفترض): </a:t>
            </a:r>
            <a:r>
              <a:rPr lang="ar-IQ" sz="2800" b="0" i="0" u="none">
                <a:solidFill>
                  <a:schemeClr val="lt1"/>
                </a:solidFill>
                <a:latin typeface="Book Antiqua"/>
                <a:ea typeface="Book Antiqua"/>
                <a:cs typeface="Book Antiqua"/>
                <a:sym typeface="Book Antiqua"/>
              </a:rPr>
              <a:t>عدم تمام الجريمة لسبب خارج عن إرادة الجاني وهو يكون باحد الامرين: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1- الجريمة الموقوفة: </a:t>
            </a:r>
            <a:r>
              <a:rPr lang="ar-IQ" sz="2800" b="0" i="0" u="none">
                <a:solidFill>
                  <a:schemeClr val="lt1"/>
                </a:solidFill>
                <a:latin typeface="Book Antiqua"/>
                <a:ea typeface="Book Antiqua"/>
                <a:cs typeface="Book Antiqua"/>
                <a:sym typeface="Book Antiqua"/>
              </a:rPr>
              <a:t>وفيها لا يتم الجاني الافعال اللازمة لوقوع الجريمة لسبب خارج عن ارادة الجاني، فقد جاء في المادة 30 (الشروع هو البدء بتنفيذ جريمة بقصد ارتكاب جناية أو جنحة اذا اوقف او... لسبب خارج عن ارادة الجاني).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 2- الجريمة الخائبة: </a:t>
            </a:r>
            <a:r>
              <a:rPr lang="ar-IQ" sz="2800" b="0" i="0" u="none">
                <a:solidFill>
                  <a:schemeClr val="lt1"/>
                </a:solidFill>
                <a:latin typeface="Book Antiqua"/>
                <a:ea typeface="Book Antiqua"/>
                <a:cs typeface="Book Antiqua"/>
                <a:sym typeface="Book Antiqua"/>
              </a:rPr>
              <a:t>وفيها يكمل الجاني السلوك الاجرامي اللازم لتحقيق الجريمة ولكنها لاتتحقق ويخيب اثر هذا السلوك لسبب خارج عن ارادته ، فقد جاء في المادة 30 (الشروع هو البدء بتنفيذ جريمة بقصد ارتكاب جناية أو جنحة اذا اوقف او خاب أثره لسبب خارج عن ارادة الجاني) .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94" name="Google Shape;294;p47"/>
          <p:cNvSpPr txBox="1">
            <a:spLocks noGrp="1"/>
          </p:cNvSpPr>
          <p:nvPr>
            <p:ph idx="1"/>
          </p:nvPr>
        </p:nvSpPr>
        <p:spPr>
          <a:xfrm>
            <a:off x="571500" y="2857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 - العدول الإختياري</a:t>
            </a:r>
            <a:r>
              <a:rPr lang="ar-IQ" sz="4000" b="0" i="0" u="none">
                <a:solidFill>
                  <a:schemeClr val="lt1"/>
                </a:solidFill>
                <a:latin typeface="Book Antiqua"/>
                <a:ea typeface="Book Antiqua"/>
                <a:cs typeface="Book Antiqua"/>
                <a:sym typeface="Book Antiqua"/>
              </a:rPr>
              <a:t>: ويكون عدم تمام الجريمة هو ارادة الجاني ورغبته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 العدول الإضطراري</a:t>
            </a:r>
            <a:r>
              <a:rPr lang="ar-IQ" sz="4000" b="0" i="0" u="none">
                <a:solidFill>
                  <a:schemeClr val="lt1"/>
                </a:solidFill>
                <a:latin typeface="Book Antiqua"/>
                <a:ea typeface="Book Antiqua"/>
                <a:cs typeface="Book Antiqua"/>
                <a:sym typeface="Book Antiqua"/>
              </a:rPr>
              <a:t>: وفيه الشروع يتحقق ويستحق الجاني العقاب عليه سواء كان هذا العدول لسبب خارجي وجد بالفعل او توهم الجاني وجوده .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 عقاب الشروع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0" i="0" u="none">
                <a:solidFill>
                  <a:schemeClr val="lt1"/>
                </a:solidFill>
                <a:latin typeface="Book Antiqua"/>
                <a:ea typeface="Book Antiqua"/>
                <a:cs typeface="Book Antiqua"/>
                <a:sym typeface="Book Antiqua"/>
              </a:rPr>
              <a:t>  وهو ما نص عليه المشرع في المادتين 31 و32</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300" name="Google Shape;300;p48"/>
          <p:cNvSpPr txBox="1">
            <a:spLocks noGrp="1"/>
          </p:cNvSpPr>
          <p:nvPr>
            <p:ph idx="1"/>
          </p:nvPr>
        </p:nvSpPr>
        <p:spPr>
          <a:xfrm>
            <a:off x="428625" y="2857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 </a:t>
            </a:r>
            <a:r>
              <a:rPr lang="ar-IQ" sz="3600" b="1" i="0" u="none">
                <a:solidFill>
                  <a:schemeClr val="lt1"/>
                </a:solidFill>
                <a:latin typeface="Book Antiqua"/>
                <a:ea typeface="Book Antiqua"/>
                <a:cs typeface="Book Antiqua"/>
                <a:sym typeface="Book Antiqua"/>
              </a:rPr>
              <a:t>-الجريمة المستحيلة:</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 1- تعريفها: </a:t>
            </a:r>
            <a:r>
              <a:rPr lang="ar-IQ" sz="3600" b="0" i="0" u="none">
                <a:solidFill>
                  <a:schemeClr val="lt1"/>
                </a:solidFill>
                <a:latin typeface="Book Antiqua"/>
                <a:ea typeface="Book Antiqua"/>
                <a:cs typeface="Book Antiqua"/>
                <a:sym typeface="Book Antiqua"/>
              </a:rPr>
              <a:t>وهي الجريمة التي لا يمكن أن تتحقق مهما بذل الفاعل من جهد في سبيل تحققها.</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 2- عقاب الجريمة المستحيلة وموقف المشرع العراقي: </a:t>
            </a:r>
            <a:r>
              <a:rPr lang="ar-IQ" sz="3600" b="0" i="0" u="none">
                <a:solidFill>
                  <a:schemeClr val="lt1"/>
                </a:solidFill>
                <a:latin typeface="Book Antiqua"/>
                <a:ea typeface="Book Antiqua"/>
                <a:cs typeface="Book Antiqua"/>
                <a:sym typeface="Book Antiqua"/>
              </a:rPr>
              <a:t>نص المشرع العراقي في المادة (30) على انه (.... ويعتبر شروعا في ارتكاب الجريمة كل فعل صدر بقصد ارتكاب جناية او جنحة مستحيلة التنفيذ اما لسبب يتعلق بموضوع الجريمة او الوسيلة التي استعملت في ارتكابها ما لم يكون اعتقاد الفاعل صلاحية عمله الاحداث النتيجة مبنيا على وهم او جهل مطبق...) .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المساهمة الجنائية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06" name="Google Shape;306;p49"/>
          <p:cNvSpPr txBox="1">
            <a:spLocks noGrp="1"/>
          </p:cNvSpPr>
          <p:nvPr>
            <p:ph idx="1"/>
          </p:nvPr>
        </p:nvSpPr>
        <p:spPr>
          <a:xfrm>
            <a:off x="428625"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1- تعريفها: </a:t>
            </a:r>
            <a:r>
              <a:rPr lang="ar-IQ" sz="2800" b="0" i="0" u="none">
                <a:solidFill>
                  <a:schemeClr val="lt1"/>
                </a:solidFill>
                <a:latin typeface="Book Antiqua"/>
                <a:ea typeface="Book Antiqua"/>
                <a:cs typeface="Book Antiqua"/>
                <a:sym typeface="Book Antiqua"/>
              </a:rPr>
              <a:t>وهو أن يتعاون أكثر من شخص في إرتكاب جريمة واحدة.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شروطها: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تعدد الجناة: </a:t>
            </a:r>
            <a:r>
              <a:rPr lang="ar-IQ" sz="2800" b="0" i="0" u="none">
                <a:solidFill>
                  <a:schemeClr val="lt1"/>
                </a:solidFill>
                <a:latin typeface="Book Antiqua"/>
                <a:ea typeface="Book Antiqua"/>
                <a:cs typeface="Book Antiqua"/>
                <a:sym typeface="Book Antiqua"/>
              </a:rPr>
              <a:t>ويتحقق عندما</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يتعاون أكثر من شخص في إرتكابها.</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2– وحدة الجريمة: </a:t>
            </a:r>
            <a:r>
              <a:rPr lang="ar-IQ" sz="2800" b="0" i="0" u="none">
                <a:solidFill>
                  <a:schemeClr val="lt1"/>
                </a:solidFill>
                <a:latin typeface="Book Antiqua"/>
                <a:ea typeface="Book Antiqua"/>
                <a:cs typeface="Book Antiqua"/>
                <a:sym typeface="Book Antiqua"/>
              </a:rPr>
              <a:t>ويتحقق بوحدة الركن المادي وكذلك الركن المعنوي.</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334962" y="-176212"/>
            <a:ext cx="8431212"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الإتجاهات الفقهية في المساهمة الجنائية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12" name="Google Shape;312;p50"/>
          <p:cNvSpPr txBox="1">
            <a:spLocks noGrp="1"/>
          </p:cNvSpPr>
          <p:nvPr>
            <p:ph idx="1"/>
          </p:nvPr>
        </p:nvSpPr>
        <p:spPr>
          <a:xfrm>
            <a:off x="428625" y="12144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نظام وحدة الجريمة: </a:t>
            </a:r>
            <a:r>
              <a:rPr lang="ar-IQ" sz="2800" b="0" i="0" u="none">
                <a:solidFill>
                  <a:schemeClr val="lt1"/>
                </a:solidFill>
                <a:latin typeface="Book Antiqua"/>
                <a:ea typeface="Book Antiqua"/>
                <a:cs typeface="Book Antiqua"/>
                <a:sym typeface="Book Antiqua"/>
              </a:rPr>
              <a:t>بحسب</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هذا النظام الجريمة التي يرتكبها الفاعلون ويساهم معهم الشركاء هي جريمة واحدة .</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نظام تعدد الجرائم: </a:t>
            </a:r>
            <a:r>
              <a:rPr lang="ar-IQ" sz="2800" b="0" i="0" u="none">
                <a:solidFill>
                  <a:schemeClr val="lt1"/>
                </a:solidFill>
                <a:latin typeface="Book Antiqua"/>
                <a:ea typeface="Book Antiqua"/>
                <a:cs typeface="Book Antiqua"/>
                <a:sym typeface="Book Antiqua"/>
              </a:rPr>
              <a:t>وتقوم هذا النظام على فكرة تجزئة الجريمة الى أدوار متعددة وكل دور يصبح جريمة قائمة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موقف التشريع العراقي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أخذ نظام وحدة الجريمة واقر مذهب الإستعارة المطلقة وهذا يظهر من نص المادة ( 50 ) ق.ع.ع بذاتها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صور المساهمة الجنائية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18" name="Google Shape;318;p51"/>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المساهمة الأصلية في الجريمة: </a:t>
            </a:r>
            <a:r>
              <a:rPr lang="ar-IQ" sz="2800" b="0" i="0" u="none">
                <a:solidFill>
                  <a:schemeClr val="lt1"/>
                </a:solidFill>
                <a:latin typeface="Book Antiqua"/>
                <a:ea typeface="Book Antiqua"/>
                <a:cs typeface="Book Antiqua"/>
                <a:sym typeface="Book Antiqua"/>
              </a:rPr>
              <a:t>الشخص الذي يقوم بدور رئيسي في ارتكاب الجريمة يكون مساهما اصليا ويسمى بالفاعل.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المساهمة التبعية في الجريمة:</a:t>
            </a:r>
            <a:r>
              <a:rPr lang="ar-IQ" sz="2800" b="0" i="0" u="none">
                <a:solidFill>
                  <a:schemeClr val="lt1"/>
                </a:solidFill>
                <a:latin typeface="Book Antiqua"/>
                <a:ea typeface="Book Antiqua"/>
                <a:cs typeface="Book Antiqua"/>
                <a:sym typeface="Book Antiqua"/>
              </a:rPr>
              <a:t> الشخص الذي يقوم بدور ثانوي في إرتكاب الجريمة يكون مساهما تبعيا ويسمى بالشريك.</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420687" y="261937"/>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التمييز بين المساهمة الأصلية والمساهمة التبعية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24" name="Google Shape;324;p52"/>
          <p:cNvSpPr txBox="1">
            <a:spLocks noGrp="1"/>
          </p:cNvSpPr>
          <p:nvPr>
            <p:ph idx="1"/>
          </p:nvPr>
        </p:nvSpPr>
        <p:spPr>
          <a:xfrm>
            <a:off x="428625" y="1928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-النظرية الشخصية: </a:t>
            </a:r>
            <a:r>
              <a:rPr lang="ar-IQ" sz="2800" b="0" i="0" u="none">
                <a:solidFill>
                  <a:schemeClr val="lt1"/>
                </a:solidFill>
                <a:latin typeface="Book Antiqua"/>
                <a:ea typeface="Book Antiqua"/>
                <a:cs typeface="Book Antiqua"/>
                <a:sym typeface="Book Antiqua"/>
              </a:rPr>
              <a:t>ومعيارها في التمييز يكمن في الركن المعنوي للجريمة حيث تميز المساهم الاصلي عن المساهم التبعي بانه من تافرت لديه نية من نوع خاص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-النظرية الموضوعية: </a:t>
            </a:r>
            <a:r>
              <a:rPr lang="ar-IQ" sz="2800" b="0" i="0" u="none">
                <a:solidFill>
                  <a:schemeClr val="lt1"/>
                </a:solidFill>
                <a:latin typeface="Book Antiqua"/>
                <a:ea typeface="Book Antiqua"/>
                <a:cs typeface="Book Antiqua"/>
                <a:sym typeface="Book Antiqua"/>
              </a:rPr>
              <a:t>ومعيارها في التمييز يكمن في الركن المادي للجريمة أي في نوع السلوك الذي يرتكبه المتهم ومقدار خطورته على الحق الذي يحميه القانون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90525" y="36512"/>
            <a:ext cx="8545512" cy="139541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000"/>
              <a:buFont typeface="Lucida Sans"/>
              <a:buNone/>
            </a:pPr>
            <a:r>
              <a:rPr lang="ar-IQ" sz="4000" b="1" i="0" u="none" strike="noStrike" cap="none">
                <a:solidFill>
                  <a:srgbClr val="EAD594"/>
                </a:solidFill>
                <a:latin typeface="Lucida Sans"/>
                <a:ea typeface="Lucida Sans"/>
                <a:cs typeface="Lucida Sans"/>
                <a:sym typeface="Lucida Sans"/>
              </a:rPr>
              <a:t>العلوم المساعدة لقانون العقوبات</a:t>
            </a:r>
            <a:br>
              <a:rPr lang="ar-IQ" sz="4000" b="1" i="0" u="none" strike="noStrike" cap="none">
                <a:solidFill>
                  <a:srgbClr val="EAD594"/>
                </a:solidFill>
                <a:latin typeface="Lucida Sans"/>
                <a:ea typeface="Lucida Sans"/>
                <a:cs typeface="Lucida Sans"/>
                <a:sym typeface="Lucida Sans"/>
              </a:rPr>
            </a:br>
            <a:endParaRPr sz="4000" b="1" i="0" u="none" strike="noStrike" cap="none">
              <a:solidFill>
                <a:srgbClr val="EAD594"/>
              </a:solidFill>
              <a:latin typeface="Lucida Sans"/>
              <a:ea typeface="Lucida Sans"/>
              <a:cs typeface="Lucida Sans"/>
              <a:sym typeface="Lucida Sans"/>
            </a:endParaRPr>
          </a:p>
        </p:txBody>
      </p:sp>
      <p:sp>
        <p:nvSpPr>
          <p:cNvPr id="113" name="Google Shape;113;p17"/>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1- علم الإجرام.</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2- علم التحقيق الجنائي والطب الشرعي.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3- علم العقاب.</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66675" y="688975"/>
            <a:ext cx="8759825"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أهمية التمييز بين المساهمة الأصلية والمساهمة التبعية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30" name="Google Shape;330;p53"/>
          <p:cNvSpPr txBox="1">
            <a:spLocks noGrp="1"/>
          </p:cNvSpPr>
          <p:nvPr>
            <p:ph idx="1"/>
          </p:nvPr>
        </p:nvSpPr>
        <p:spPr>
          <a:xfrm>
            <a:off x="571500" y="25717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أ- من حيث العقاب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ب– من حيث إعتبار تعدد الجناة ظرفاً مشدداً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من حيث توافر أركان بعض الجرائم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د– من حيث تأثير الظروف</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420687" y="-36512"/>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المساهمة الأصلية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36" name="Google Shape;336;p54"/>
          <p:cNvSpPr txBox="1">
            <a:spLocks noGrp="1"/>
          </p:cNvSpPr>
          <p:nvPr>
            <p:ph idx="1"/>
          </p:nvPr>
        </p:nvSpPr>
        <p:spPr>
          <a:xfrm>
            <a:off x="428625"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تعريفها: </a:t>
            </a:r>
            <a:r>
              <a:rPr lang="ar-IQ" sz="2800" b="0" i="0" u="none">
                <a:solidFill>
                  <a:schemeClr val="lt1"/>
                </a:solidFill>
                <a:latin typeface="Book Antiqua"/>
                <a:ea typeface="Book Antiqua"/>
                <a:cs typeface="Book Antiqua"/>
                <a:sym typeface="Book Antiqua"/>
              </a:rPr>
              <a:t>هو القيام بدور رئيس في تنفيذ الجريمة.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أركانها: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المادي</a:t>
            </a:r>
            <a:r>
              <a:rPr lang="ar-IQ" sz="2800" b="0" i="0" u="none">
                <a:solidFill>
                  <a:schemeClr val="lt1"/>
                </a:solidFill>
                <a:latin typeface="Book Antiqua"/>
                <a:ea typeface="Book Antiqua"/>
                <a:cs typeface="Book Antiqua"/>
                <a:sym typeface="Book Antiqua"/>
              </a:rPr>
              <a:t>: وهي الأفعال التي يأتيها الجاني ويعتبر بها مساهماً أصلياً في الجريمة، والذي نص عيها المشرع العراقي في المادة (47 و49) ق. ع.ع وهم: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من يرتكبها وحده أو مع غيره.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من يساهم في إرتكابها إذا كانت تتكون من جملة أفعال فقام عمدا أثناء إرتكابها بعمل من الأعمال المكونة لها.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الفاعل المعنوي.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د- الشريك الذي يحضر مسرح الجريمة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المعنوي: </a:t>
            </a:r>
            <a:r>
              <a:rPr lang="ar-IQ" sz="2800" b="0" i="0" u="none">
                <a:solidFill>
                  <a:schemeClr val="lt1"/>
                </a:solidFill>
                <a:latin typeface="Book Antiqua"/>
                <a:ea typeface="Book Antiqua"/>
                <a:cs typeface="Book Antiqua"/>
                <a:sym typeface="Book Antiqua"/>
              </a:rPr>
              <a:t>ويتحقق في المساهمة الجنائية بتحقق نية التدخل (قصد المساهمة) في الجريمة.</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xfrm>
            <a:off x="354012" y="334962"/>
            <a:ext cx="8240712" cy="15970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النتيجة المحتملة في المساهمة الأصلية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42" name="Google Shape;342;p55"/>
          <p:cNvSpPr txBox="1">
            <a:spLocks noGrp="1"/>
          </p:cNvSpPr>
          <p:nvPr>
            <p:ph idx="1"/>
          </p:nvPr>
        </p:nvSpPr>
        <p:spPr>
          <a:xfrm>
            <a:off x="500062" y="2428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نص المشرع العراقي في المادة 53 على انه (يعاقب المساهم في جريمة، فاعلا أو شريكا، بعقوبة الجريمة التي وقعت فعلا ولو كانت غير التي قصد إرتكابها متى كانت الجريمة التي وقعت نتيجة محتملة للمساهمة التي حصلت) .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255587" y="268287"/>
            <a:ext cx="8729662"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عقوبة المساهم الأصلي في الجريمة</a:t>
            </a:r>
            <a:endParaRPr sz="3690" b="1" i="0" u="none" strike="noStrike" cap="none">
              <a:solidFill>
                <a:srgbClr val="EAD594"/>
              </a:solidFill>
              <a:latin typeface="Lucida Sans"/>
              <a:ea typeface="Lucida Sans"/>
              <a:cs typeface="Lucida Sans"/>
              <a:sym typeface="Lucida Sans"/>
            </a:endParaRPr>
          </a:p>
        </p:txBody>
      </p:sp>
      <p:sp>
        <p:nvSpPr>
          <p:cNvPr id="348" name="Google Shape;348;p56"/>
          <p:cNvSpPr txBox="1">
            <a:spLocks noGrp="1"/>
          </p:cNvSpPr>
          <p:nvPr>
            <p:ph idx="1"/>
          </p:nvPr>
        </p:nvSpPr>
        <p:spPr>
          <a:xfrm>
            <a:off x="428625" y="27146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نص المشرع العراقي في المادة (50) على انه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كل من ساهم بوصفه فاعلا أو شريكا في إرتكاب جريمة يعاقب بالعقوبة المقررة لها، ما لم ينص القانون على خلاف ذلك) .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493712" y="-36512"/>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المساهمة التبعية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54" name="Google Shape;354;p57"/>
          <p:cNvSpPr txBox="1">
            <a:spLocks noGrp="1"/>
          </p:cNvSpPr>
          <p:nvPr>
            <p:ph idx="1"/>
          </p:nvPr>
        </p:nvSpPr>
        <p:spPr>
          <a:xfrm>
            <a:off x="714375"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1-تعريفها: </a:t>
            </a:r>
            <a:r>
              <a:rPr lang="ar-IQ" sz="2800" b="0" i="0" u="none">
                <a:solidFill>
                  <a:schemeClr val="lt1"/>
                </a:solidFill>
                <a:latin typeface="Book Antiqua"/>
                <a:ea typeface="Book Antiqua"/>
                <a:cs typeface="Book Antiqua"/>
                <a:sym typeface="Book Antiqua"/>
              </a:rPr>
              <a:t>هو القيام بدور ثانوي في تنفيذ الجريمة.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2-أركانها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الشرعي: </a:t>
            </a:r>
            <a:r>
              <a:rPr lang="ar-IQ" sz="2800" b="0" i="0" u="none">
                <a:solidFill>
                  <a:schemeClr val="lt1"/>
                </a:solidFill>
                <a:latin typeface="Book Antiqua"/>
                <a:ea typeface="Book Antiqua"/>
                <a:cs typeface="Book Antiqua"/>
                <a:sym typeface="Book Antiqua"/>
              </a:rPr>
              <a:t>وقوع نشاط غير مشروع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المادي: </a:t>
            </a:r>
            <a:r>
              <a:rPr lang="ar-IQ" sz="2800" b="0" i="0" u="none">
                <a:solidFill>
                  <a:schemeClr val="lt1"/>
                </a:solidFill>
                <a:latin typeface="Book Antiqua"/>
                <a:ea typeface="Book Antiqua"/>
                <a:cs typeface="Book Antiqua"/>
                <a:sym typeface="Book Antiqua"/>
              </a:rPr>
              <a:t>ويتحقق بتوافر العناصر الثلاثة الآتية: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أ-السلوك الإجرمي: </a:t>
            </a:r>
            <a:r>
              <a:rPr lang="ar-IQ" sz="2800" b="0" i="0" u="none">
                <a:solidFill>
                  <a:schemeClr val="lt1"/>
                </a:solidFill>
                <a:latin typeface="Book Antiqua"/>
                <a:ea typeface="Book Antiqua"/>
                <a:cs typeface="Book Antiqua"/>
                <a:sym typeface="Book Antiqua"/>
              </a:rPr>
              <a:t>وهو يتحقق بتدخل المساهم التبعي في النشاط غير المشروع باحدى هذه الأفعال: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-التحريض: وهو دفع الجاني الى إرتكاب الجريمة بالتأثير في إرادته وتوجيهها الوجهة التي يريدها المحرض.</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-الإتفاق: وهوإنعقاد إرادتين أو أكثر على إرتكاب جريمة واحدة.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-المساعدة: وهي تقديم العون، أياً كانت صورته الى الفاعل فيرتكب الجريمة بناءً عليه.</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360" name="Google Shape;360;p58"/>
          <p:cNvSpPr txBox="1">
            <a:spLocks noGrp="1"/>
          </p:cNvSpPr>
          <p:nvPr>
            <p:ph idx="1"/>
          </p:nvPr>
        </p:nvSpPr>
        <p:spPr>
          <a:xfrm>
            <a:off x="500062" y="3317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-النتيجة الإجرمية: </a:t>
            </a:r>
            <a:r>
              <a:rPr lang="ar-IQ" sz="2800" b="0" i="0" u="none">
                <a:solidFill>
                  <a:schemeClr val="lt1"/>
                </a:solidFill>
                <a:latin typeface="Book Antiqua"/>
                <a:ea typeface="Book Antiqua"/>
                <a:cs typeface="Book Antiqua"/>
                <a:sym typeface="Book Antiqua"/>
              </a:rPr>
              <a:t>وهو الجريمة الواقعة نتيجة تدخل الشريك بالتحريض أو الإتفاق أو المساعدة.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هناك ثلاثة مسائل يجب البحث فيها: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-الإشتراك في الإشتراك: ويتحقق عندما يتجه نشاط الشريك الى حمل شخص ثان على أن ياتي نشاط تتحقق به المساهمة التبعية في الجريمة وبالتالي تقع الجريمة كنتيجة مباشرة لنشاط الشرك الثاني الذي توسط بين الشريك الأول والفاعل الأصلي في الجريمة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الشروع في الإشتراك: لا يتحقق الاشتراك في الجريمة إذا بذل الشريك كل نشاطه عن طريق التحريض أو المساعدة أو الإتفاق متجها الى تحقيق النتيجة الجرمية وبالرغم من ذلك لا تتحقق لأسباب لا دخل لإرادته فيها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العدول عن الإشتراك: لا يكون للعدول تأثير على المساهمة التبعية اذا تحققت أركان المساهمة ولم يستطع عدول الشريك التأثير فيها .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366" name="Google Shape;366;p59"/>
          <p:cNvSpPr txBox="1">
            <a:spLocks noGrp="1"/>
          </p:cNvSpPr>
          <p:nvPr>
            <p:ph idx="1"/>
          </p:nvPr>
        </p:nvSpPr>
        <p:spPr>
          <a:xfrm>
            <a:off x="500062" y="2143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 العلاقة السببية :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يقصد بها قيام علاقة بين السبب والنتيجة أي بين نشاط الشريك من تحريض أو إتفاق أو مساعدة وبين الجريمة المرتكبة</a:t>
            </a: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ومن ثم إنتفاء هذه العرلاقة يؤدي الى إنتفاء المساهمة التبعية . </a:t>
            </a:r>
            <a:r>
              <a:rPr lang="ar-IQ" sz="2400" b="1"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 الركن المعنوي:</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هو توافر قصد التدخل لدى المساهم التبعي،وهنا نبحث في:</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 النتيجة المحتملة في الإشتراك:</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اذا لم تقع الجريمة أصلا أو وقعت جريمة اخرى مغايرة لما تم الاتفاق أو التحريض عليها أو المساعدة فيها فلا وجود للإشتراك وإذا وقعت جريمة أخف من التي قصد الشريك الإشتراك فيها تحددت مسؤوليته تبعا لما وقعت من الجريمة لا لما قصد الإشتراك فيها .</a:t>
            </a: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أما إذا كانت النتيجة أشد فينظر الى ماإذا كانت نتيجة محتملة للمساهمة التي حصلت أم لا وهنا ذهب المشرع العراقي في المادة 53 على انه (يعاقب المساهم في جريمة، فاعلا أو شريكا، بعقوبة الجريمة التي وقعت فعلا ولو كانت غير التي قصد إرتكابها متى كانت الجريمة التي وقعت نتيجة محتملة للمساهمة التي حصلت) .   </a:t>
            </a:r>
            <a:endParaRPr sz="2400" b="0" i="0" u="none">
              <a:solidFill>
                <a:schemeClr val="lt1"/>
              </a:solidFill>
              <a:latin typeface="Book Antiqua"/>
              <a:ea typeface="Book Antiqua"/>
              <a:cs typeface="Book Antiqua"/>
              <a:sym typeface="Book Antiqua"/>
            </a:endParaRPr>
          </a:p>
          <a:p>
            <a:pPr marL="547688" marR="0" lvl="0" indent="-312103" algn="r" rtl="1">
              <a:spcBef>
                <a:spcPts val="480"/>
              </a:spcBef>
              <a:spcAft>
                <a:spcPts val="0"/>
              </a:spcAft>
              <a:buClr>
                <a:srgbClr val="F9F9F9"/>
              </a:buClr>
              <a:buSzPts val="1560"/>
              <a:buFont typeface="Noto Sans Symbols"/>
              <a:buNone/>
            </a:pPr>
            <a:endParaRPr sz="2400" b="0" i="0" u="none">
              <a:solidFill>
                <a:schemeClr val="lt1"/>
              </a:solidFill>
              <a:latin typeface="Book Antiqua"/>
              <a:ea typeface="Book Antiqua"/>
              <a:cs typeface="Book Antiqua"/>
              <a:sym typeface="Book Antiqu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450850" y="96837"/>
            <a:ext cx="8242300" cy="144621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00عقوبة المساهم التبعي في الجريمة</a:t>
            </a:r>
            <a:endParaRPr sz="3690" b="1" i="0" u="none" strike="noStrike" cap="none">
              <a:solidFill>
                <a:srgbClr val="EAD594"/>
              </a:solidFill>
              <a:latin typeface="Lucida Sans"/>
              <a:ea typeface="Lucida Sans"/>
              <a:cs typeface="Lucida Sans"/>
              <a:sym typeface="Lucida Sans"/>
            </a:endParaRPr>
          </a:p>
        </p:txBody>
      </p:sp>
      <p:sp>
        <p:nvSpPr>
          <p:cNvPr id="372" name="Google Shape;372;p6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نصت المادة (50-1) على انه ( كل من ساهم بوصفه فاعلا أو شريكا في إرتكاب الجريمة يعاقب بالعقوبة المقررة لها مالم ينص القانون على خلاف ذلك)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حالة إستقلال الشرك في مصيره عن الفاعل الأصلي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أ- إنتفاء القصد الجنائي لدى الفاعل</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ب- الأحوال الاخرى الخاصة بالفاعل</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493712" y="49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تأثير ظروف الجريمة على المساهمين فيها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78" name="Google Shape;378;p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آثر الظروف على المساهمين فيها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-الظروف المادية: جاء في المادة (51) انه (اذا توافرت في الجريمة ظروف مادية من شأنها تشديد العقوبة أو تخفيفها سرت أثارها على كل من ساهم في إرتكابها فاعلا كان أو شريكا. علم بها أو لم يعلم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الظروف الشخصية: جاء في المادة (51) انه(... أما إذا توافرت ظروف شخصية سهلت إرتكاب الجريمة فلا تسري على غير صاحبها إلا إذا كان عالما 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 الظروف الاخرى: ونص المادة (51) على انه (... أما ما عدا ذلك من ظروف فلا يتعدى أثرها شخص من تعلقت به سواء كانت ظروفا مشددة أو مخففة)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420687" y="2492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أثر الاعذار على المساهمين فيها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84" name="Google Shape;384;p6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الأعذار المادية: نص المادة (52) على انه (... أما الأعذار المادية المعفية من العقاب أو المخففة له فانها تسري في حق كل من ساهم في إرتكابها)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الأعذار الشخصية: وجاء في المادة (51) على انه ( إذا توافرت أعذار شخصية معفية من العقاب أو مخففة له في حق أحد المساهمين – فاعلا أو شريكا – في إرتكاب الجريمة فلا يتعدى أثرها الى غير من تعلقت بها) .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مصدر قانون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19" name="Google Shape;119;p18"/>
          <p:cNvSpPr txBox="1">
            <a:spLocks noGrp="1"/>
          </p:cNvSpPr>
          <p:nvPr>
            <p:ph idx="1"/>
          </p:nvPr>
        </p:nvSpPr>
        <p:spPr>
          <a:xfrm>
            <a:off x="500062"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(مبدأ قانونية الجرائم والعقوبات)</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ويقصد به ان المشرع وحده يملك تحديد الأفعال التي تعتبر جرائم والجزاءات التي توقع عليها.</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نتائج مبدأ قانونية الجرائم والعقوبات</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1- ان التشريع هو المصدر الوحيد لقانون العقوبات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2- ان قانون العقوبات لا تسري قواعده وأحكامه الا على المستقبل.</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3- ان سلطة القاضي الجنائي تنحصر في تطبيق القانون ضمن الحدود التي رسمها المشرع.</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12700" y="-96837"/>
            <a:ext cx="8869362" cy="160178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أثر النتائج المحتملة على المساهمين فيها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90" name="Google Shape;390;p63"/>
          <p:cNvSpPr txBox="1">
            <a:spLocks noGrp="1"/>
          </p:cNvSpPr>
          <p:nvPr>
            <p:ph idx="1"/>
          </p:nvPr>
        </p:nvSpPr>
        <p:spPr>
          <a:xfrm>
            <a:off x="500062" y="1285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إعتبر المشرع في المادة 53 كل من ساهم في جريمة، فاعلا أو شريكا، مسؤولا عن الجريمة التي وقعت فعلا ولو كانت غير التي قصد إرتكابها متى كانت الجريمة التي وقعت نتيجة محتملة للمساهمة التي حصلت .</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 أثر إختلاف القصد على مسؤولية المساهمين في الجريمة</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نص المشرع في المادة (54) على انه (إذا إختلف قصد أحد المساهمين في الجريمة- فاعلا أو شريكا... عن قصد غيره من المساهمين ....عوقب كل منهم بحسب قصده) . </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 أثر إختلاف كيفية العلم بوقوع الجريمة في مسؤولية المساهمين في الجريمة</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عالج</a:t>
            </a:r>
            <a:r>
              <a:rPr lang="ar-IQ" sz="2600" b="1" i="0" u="none">
                <a:solidFill>
                  <a:schemeClr val="lt1"/>
                </a:solidFill>
                <a:latin typeface="Book Antiqua"/>
                <a:ea typeface="Book Antiqua"/>
                <a:cs typeface="Book Antiqua"/>
                <a:sym typeface="Book Antiqua"/>
              </a:rPr>
              <a:t> </a:t>
            </a:r>
            <a:r>
              <a:rPr lang="ar-IQ" sz="2600" b="0" i="0" u="none">
                <a:solidFill>
                  <a:schemeClr val="lt1"/>
                </a:solidFill>
                <a:latin typeface="Book Antiqua"/>
                <a:ea typeface="Book Antiqua"/>
                <a:cs typeface="Book Antiqua"/>
                <a:sym typeface="Book Antiqua"/>
              </a:rPr>
              <a:t>المشرع هذا الموضوع في المادة (54) قائلا (إذا إختلف ...كيفية علم أحد المساهمين في الجريمة- فاعلا أو شريكا- عن كيفية علم غيره من المساهمين بها عوقب كل منهم .... بحسب كيفية علمه)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أسباب الإباحة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96" name="Google Shape;396;p64"/>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القواعد العامة في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1- تعريفها:</a:t>
            </a:r>
            <a:r>
              <a:rPr lang="ar-IQ" sz="2800" b="0" i="0" u="none">
                <a:solidFill>
                  <a:schemeClr val="lt1"/>
                </a:solidFill>
                <a:latin typeface="Book Antiqua"/>
                <a:ea typeface="Book Antiqua"/>
                <a:cs typeface="Book Antiqua"/>
                <a:sym typeface="Book Antiqua"/>
              </a:rPr>
              <a:t>هي الأسباب التي إذا عرضت لسلوك خاضع لنص تجريم أخرجته من نطاق هذا النص وأزالت عنه الصفة غير المشروعة وردته الى سلوك مشروع لا عقاب عليه.</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2- أقسام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أ- من الجانب الموضوعي تنقسم الى: </a:t>
            </a:r>
            <a:r>
              <a:rPr lang="ar-IQ" sz="2800" b="0" i="0" u="none">
                <a:solidFill>
                  <a:schemeClr val="lt1"/>
                </a:solidFill>
                <a:latin typeface="Book Antiqua"/>
                <a:ea typeface="Book Antiqua"/>
                <a:cs typeface="Book Antiqua"/>
                <a:sym typeface="Book Antiqua"/>
              </a:rPr>
              <a:t>أسباب عامة  - أسباب خاصة.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ب- من الجانب الشخصي تنقسم الى:</a:t>
            </a:r>
            <a:r>
              <a:rPr lang="ar-IQ" sz="2800" b="0" i="0" u="none">
                <a:solidFill>
                  <a:schemeClr val="lt1"/>
                </a:solidFill>
                <a:latin typeface="Book Antiqua"/>
                <a:ea typeface="Book Antiqua"/>
                <a:cs typeface="Book Antiqua"/>
                <a:sym typeface="Book Antiqua"/>
              </a:rPr>
              <a:t> أسباب مطلقة – أسباب نسبية.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3- علة الإباحة: </a:t>
            </a:r>
            <a:r>
              <a:rPr lang="ar-IQ" sz="2800" b="0" i="0" u="none">
                <a:solidFill>
                  <a:schemeClr val="lt1"/>
                </a:solidFill>
                <a:latin typeface="Book Antiqua"/>
                <a:ea typeface="Book Antiqua"/>
                <a:cs typeface="Book Antiqua"/>
                <a:sym typeface="Book Antiqua"/>
              </a:rPr>
              <a:t>يمكن معرفة علة الاباحة من خلال دراسة علة التجريم، فعلة الاباحة هي إنتفاء علة التجريم .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500062" y="-928687"/>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02" name="Google Shape;402;p65"/>
          <p:cNvSpPr txBox="1">
            <a:spLocks noGrp="1"/>
          </p:cNvSpPr>
          <p:nvPr>
            <p:ph idx="1"/>
          </p:nvPr>
        </p:nvSpPr>
        <p:spPr>
          <a:xfrm>
            <a:off x="914400"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صور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 1-اداء الواجب</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المبدأ العام للأداء الواجب: </a:t>
            </a:r>
            <a:r>
              <a:rPr lang="ar-IQ" sz="2800" b="0" i="0" u="none">
                <a:solidFill>
                  <a:schemeClr val="lt1"/>
                </a:solidFill>
                <a:latin typeface="Book Antiqua"/>
                <a:ea typeface="Book Antiqua"/>
                <a:cs typeface="Book Antiqua"/>
                <a:sym typeface="Book Antiqua"/>
              </a:rPr>
              <a:t>نصت المادة (93) على انه ((لا جريمة اذا وقع الفعل قياما بواجب يفرضه القانون))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 تطبيقات المبدأ في أداء الموظفين لواجباتهم: </a:t>
            </a:r>
            <a:r>
              <a:rPr lang="ar-IQ" sz="2800" b="0" i="0" u="none">
                <a:solidFill>
                  <a:schemeClr val="lt1"/>
                </a:solidFill>
                <a:latin typeface="Book Antiqua"/>
                <a:ea typeface="Book Antiqua"/>
                <a:cs typeface="Book Antiqua"/>
                <a:sym typeface="Book Antiqua"/>
              </a:rPr>
              <a:t>نصت المادة (40) على انه (( لا جريمة اذا وقع الفعل من موظف او مكلف بخدمة عامة في الحالات التالية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اولا: اذا قام بسلامة نية بفعل تنفيذا لما امرت به القوانين او اعتقد ان اجراءه من اختصاصه.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ثانيا: اذا وقع الفعل منه تنفيذا لامر صادر اليه من رئيس تجب عليه طاعته او اعتقد ان طاعته واجب عليه.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ويجب في الحالتين ان يثب ان اعتقاد الفاعل بمشروعية فعله كان مبنيا على اسباب معقولة وانه لم يرتكبه الا بعد اتخاذه الحيطة المناسبة))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إستعمال الحق</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08" name="Google Shape;408;p66"/>
          <p:cNvSpPr txBox="1">
            <a:spLocks noGrp="1"/>
          </p:cNvSpPr>
          <p:nvPr>
            <p:ph idx="1"/>
          </p:nvPr>
        </p:nvSpPr>
        <p:spPr>
          <a:xfrm>
            <a:off x="571500"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المبدأ العام لإستعمال الحق</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وجود الحق </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مشروعية وسيلة استعمال الحق</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تطبيقات استعمال الحق</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أولا- حق التأديب</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ثانيا- عمليات الجراحة والعلاج الطبي، وشروط إباحتها هي:</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أ- الترخيص بالعلاج</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ب- رضا المريض</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ج- قصد العلاج</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د- إتباع اصول الفن ة إستعمال الحق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14" name="Google Shape;414;p67"/>
          <p:cNvSpPr txBox="1">
            <a:spLocks noGrp="1"/>
          </p:cNvSpPr>
          <p:nvPr>
            <p:ph idx="1"/>
          </p:nvPr>
        </p:nvSpPr>
        <p:spPr>
          <a:xfrm>
            <a:off x="914400" y="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ثالثا- ممارسة الألعاب الرياضية، ولتحقق صفة الإباحة فيها يشترط توافر الشروط التالية فيها: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آ- أن تكون اللعبة معترف 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تحصل الإصابات أثناء ممارسة اللعبة الرياضية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أن تراعى في اللعبة قواعده واصوله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ثالثا- إستعمال العنف في القبض على المجرمين، ولإكتسابها صفة الإباحة يتطلب توافر الشروط الأتية: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آ- أن تكون الجريمة من الجنايات أو الجنحة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يكون المجرم متلبس 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أن يكون القصد من إستعمال العنف مع الجاني هو القبض عليه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542925" y="-957262"/>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20" name="Google Shape;420;p68"/>
          <p:cNvSpPr txBox="1">
            <a:spLocks noGrp="1"/>
          </p:cNvSpPr>
          <p:nvPr>
            <p:ph idx="1"/>
          </p:nvPr>
        </p:nvSpPr>
        <p:spPr>
          <a:xfrm>
            <a:off x="500062" y="-6429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 الدفاع الشرعي: </a:t>
            </a:r>
            <a:r>
              <a:rPr lang="ar-IQ" sz="2800" b="0" i="0" u="none">
                <a:solidFill>
                  <a:schemeClr val="lt1"/>
                </a:solidFill>
                <a:latin typeface="Book Antiqua"/>
                <a:ea typeface="Book Antiqua"/>
                <a:cs typeface="Book Antiqua"/>
                <a:sym typeface="Book Antiqua"/>
              </a:rPr>
              <a:t>هو تولي الشخص بنفسه صد الإعتداء الحال بالقوة اللازمة لتعذر الإستعانة بالسلطة لحماية الحق المعتدى عليه.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شروط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أولا- الشروط المتعلقة بالخطر</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أن يوجد خطر</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يكون الخطر حالاً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أن يكون الخطر غير مشروع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ثانيا- الشروط المتعلقة بحق الدفاع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أن يكون ضرورياً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يكون بالقدر اللازم لصد الإعتداء</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26" name="Google Shape;426;p69"/>
          <p:cNvSpPr txBox="1">
            <a:spLocks noGrp="1"/>
          </p:cNvSpPr>
          <p:nvPr>
            <p:ph idx="1"/>
          </p:nvPr>
        </p:nvSpPr>
        <p:spPr>
          <a:xfrm>
            <a:off x="642937" y="-4286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قيود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القيد على مباشرة حق الدفاع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القيد على قوة حق الدفاع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أثر الدفاع الشرعي: </a:t>
            </a:r>
            <a:r>
              <a:rPr lang="ar-IQ" sz="2800" b="0" i="0" u="none">
                <a:solidFill>
                  <a:schemeClr val="lt1"/>
                </a:solidFill>
                <a:latin typeface="Book Antiqua"/>
                <a:ea typeface="Book Antiqua"/>
                <a:cs typeface="Book Antiqua"/>
                <a:sym typeface="Book Antiqua"/>
              </a:rPr>
              <a:t>نصت المادة (42) على انه ((لا جريمة إذا وقع الفعل أستعمالا لحق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تجاوز حدود الدفاع الشرعي: </a:t>
            </a:r>
            <a:r>
              <a:rPr lang="ar-IQ" sz="2800" b="0" i="0" u="none">
                <a:solidFill>
                  <a:schemeClr val="lt1"/>
                </a:solidFill>
                <a:latin typeface="Book Antiqua"/>
                <a:ea typeface="Book Antiqua"/>
                <a:cs typeface="Book Antiqua"/>
                <a:sym typeface="Book Antiqua"/>
              </a:rPr>
              <a:t>نصت المادة (45) على انه ((لا يبيح حق الدفاع الشرعي إحداث ضرر أشد مما يستلزمه هذا الدفاع. وإذا تجاوز عمدا أو إهمالا حدود هذا الحق أو إعتقد خطأ انه في حالة الدفاع الشرعي، فانه يكون مسؤولا عن الجريمة التي إرتكبها، وانما يجوز للمحكمة في هذه الحالة أن تحكم بعقوبة الجنحة بدلا من عقوبة الجناية وأن تحكم بعقوبة المخالفة بدلا من قوبة الجنحة))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title"/>
          </p:nvPr>
        </p:nvSpPr>
        <p:spPr>
          <a:xfrm>
            <a:off x="450850" y="103187"/>
            <a:ext cx="8248650" cy="143986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br>
              <a:rPr lang="ar-IQ" sz="3690" b="1" i="0" u="none" strike="noStrike" cap="none">
                <a:solidFill>
                  <a:srgbClr val="EAD594"/>
                </a:solidFill>
                <a:latin typeface="Lucida Sans"/>
                <a:ea typeface="Lucida Sans"/>
                <a:cs typeface="Lucida Sans"/>
                <a:sym typeface="Lucida Sans"/>
              </a:rPr>
            </a:b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 أنواع الجرائم</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1- أنواع الجرائم من حيث جسامتها</a:t>
            </a:r>
            <a:br>
              <a:rPr lang="ar-IQ" sz="3690" b="1" i="0" u="none" strike="noStrike" cap="none">
                <a:solidFill>
                  <a:srgbClr val="EAD594"/>
                </a:solidFill>
                <a:latin typeface="Lucida Sans"/>
                <a:ea typeface="Lucida Sans"/>
                <a:cs typeface="Lucida Sans"/>
                <a:sym typeface="Lucida Sans"/>
              </a:rPr>
            </a:b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32" name="Google Shape;432;p70"/>
          <p:cNvSpPr txBox="1">
            <a:spLocks noGrp="1"/>
          </p:cNvSpPr>
          <p:nvPr>
            <p:ph idx="1"/>
          </p:nvPr>
        </p:nvSpPr>
        <p:spPr>
          <a:prstGeom prst="rect">
            <a:avLst/>
          </a:prstGeom>
          <a:solidFill>
            <a:schemeClr val="dk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547687" marR="0" lvl="0" indent="-320357" algn="r" rtl="1">
              <a:lnSpc>
                <a:spcPct val="80000"/>
              </a:lnSpc>
              <a:spcBef>
                <a:spcPts val="0"/>
              </a:spcBef>
              <a:spcAft>
                <a:spcPts val="0"/>
              </a:spcAft>
              <a:buClr>
                <a:srgbClr val="F9F9F9"/>
              </a:buClr>
              <a:buSzPts val="1430"/>
              <a:buFont typeface="Noto Sans Symbols"/>
              <a:buNone/>
            </a:pPr>
            <a:endParaRPr sz="2200" b="0"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a:solidFill>
                  <a:schemeClr val="lt1"/>
                </a:solidFill>
                <a:latin typeface="Book Antiqua"/>
                <a:ea typeface="Book Antiqua"/>
                <a:cs typeface="Book Antiqua"/>
                <a:sym typeface="Book Antiqua"/>
              </a:rPr>
              <a:t>تقسيماتها</a:t>
            </a:r>
            <a:endParaRPr sz="2200" b="1"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a:solidFill>
                  <a:schemeClr val="lt1"/>
                </a:solidFill>
                <a:latin typeface="Book Antiqua"/>
                <a:ea typeface="Book Antiqua"/>
                <a:cs typeface="Book Antiqua"/>
                <a:sym typeface="Book Antiqua"/>
              </a:rPr>
              <a:t>تقسم الجرائم من حيث جسامتها الى ثلاثة أنواع م(23) :</a:t>
            </a:r>
            <a:endParaRPr sz="2200" b="0"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a:solidFill>
                  <a:schemeClr val="lt1"/>
                </a:solidFill>
                <a:latin typeface="Book Antiqua"/>
                <a:ea typeface="Book Antiqua"/>
                <a:cs typeface="Book Antiqua"/>
                <a:sym typeface="Book Antiqua"/>
              </a:rPr>
              <a:t>1- جنايات: </a:t>
            </a:r>
            <a:r>
              <a:rPr lang="ar-IQ" sz="2200" b="0" i="0" u="none">
                <a:solidFill>
                  <a:schemeClr val="lt1"/>
                </a:solidFill>
                <a:latin typeface="Book Antiqua"/>
                <a:ea typeface="Book Antiqua"/>
                <a:cs typeface="Book Antiqua"/>
                <a:sym typeface="Book Antiqua"/>
              </a:rPr>
              <a:t>هي الجرائم المعاقب عليها قانونا بعقوبة جنائية باحدى العقوبات التالية:</a:t>
            </a:r>
            <a:endParaRPr sz="2200" b="0"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a:solidFill>
                  <a:schemeClr val="lt1"/>
                </a:solidFill>
                <a:latin typeface="Book Antiqua"/>
                <a:ea typeface="Book Antiqua"/>
                <a:cs typeface="Book Antiqua"/>
                <a:sym typeface="Book Antiqua"/>
              </a:rPr>
              <a:t>اعدام، سجن مؤبد، سجن مؤقت أكثر من 5 سنوات الى 15 سنة م(25) .</a:t>
            </a:r>
            <a:endParaRPr sz="2200" b="0" i="0" u="none">
              <a:solidFill>
                <a:schemeClr val="lt1"/>
              </a:solidFill>
              <a:latin typeface="Book Antiqua"/>
              <a:ea typeface="Book Antiqua"/>
              <a:cs typeface="Book Antiqua"/>
              <a:sym typeface="Book Antiqua"/>
            </a:endParaRPr>
          </a:p>
          <a:p>
            <a:pPr marL="547687" marR="0" lvl="0" indent="-320357" algn="r" rtl="1">
              <a:lnSpc>
                <a:spcPct val="80000"/>
              </a:lnSpc>
              <a:spcBef>
                <a:spcPts val="440"/>
              </a:spcBef>
              <a:spcAft>
                <a:spcPts val="0"/>
              </a:spcAft>
              <a:buClr>
                <a:srgbClr val="F9F9F9"/>
              </a:buClr>
              <a:buSzPts val="1430"/>
              <a:buFont typeface="Noto Sans Symbols"/>
              <a:buNone/>
            </a:pPr>
            <a:endParaRPr sz="2200" b="1"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a:solidFill>
                  <a:schemeClr val="lt1"/>
                </a:solidFill>
                <a:latin typeface="Book Antiqua"/>
                <a:ea typeface="Book Antiqua"/>
                <a:cs typeface="Book Antiqua"/>
                <a:sym typeface="Book Antiqua"/>
              </a:rPr>
              <a:t>2- جنح: </a:t>
            </a:r>
            <a:r>
              <a:rPr lang="ar-IQ" sz="2200" b="0" i="0" u="none">
                <a:solidFill>
                  <a:schemeClr val="lt1"/>
                </a:solidFill>
                <a:latin typeface="Book Antiqua"/>
                <a:ea typeface="Book Antiqua"/>
                <a:cs typeface="Book Antiqua"/>
                <a:sym typeface="Book Antiqua"/>
              </a:rPr>
              <a:t>هي الجرائم المعاقب عليها قانونا بعقوبة جنحة باحدى العقوبتين التاليتين: </a:t>
            </a:r>
            <a:endParaRPr sz="2200" b="0"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a:solidFill>
                  <a:schemeClr val="lt1"/>
                </a:solidFill>
                <a:latin typeface="Book Antiqua"/>
                <a:ea typeface="Book Antiqua"/>
                <a:cs typeface="Book Antiqua"/>
                <a:sym typeface="Book Antiqua"/>
              </a:rPr>
              <a:t>الحبس الشديد أو البسيط أكثر من 3 أشهر الى 5 سنوات، الغرامة م(26) . </a:t>
            </a:r>
            <a:endParaRPr sz="2200" b="0" i="0" u="none">
              <a:solidFill>
                <a:schemeClr val="lt1"/>
              </a:solidFill>
              <a:latin typeface="Book Antiqua"/>
              <a:ea typeface="Book Antiqua"/>
              <a:cs typeface="Book Antiqua"/>
              <a:sym typeface="Book Antiqua"/>
            </a:endParaRPr>
          </a:p>
          <a:p>
            <a:pPr marL="547687" marR="0" lvl="0" indent="-320357" algn="r" rtl="1">
              <a:lnSpc>
                <a:spcPct val="80000"/>
              </a:lnSpc>
              <a:spcBef>
                <a:spcPts val="440"/>
              </a:spcBef>
              <a:spcAft>
                <a:spcPts val="0"/>
              </a:spcAft>
              <a:buClr>
                <a:srgbClr val="F9F9F9"/>
              </a:buClr>
              <a:buSzPts val="1430"/>
              <a:buFont typeface="Noto Sans Symbols"/>
              <a:buNone/>
            </a:pPr>
            <a:endParaRPr sz="2200" b="1"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a:solidFill>
                  <a:schemeClr val="lt1"/>
                </a:solidFill>
                <a:latin typeface="Book Antiqua"/>
                <a:ea typeface="Book Antiqua"/>
                <a:cs typeface="Book Antiqua"/>
                <a:sym typeface="Book Antiqua"/>
              </a:rPr>
              <a:t>3- المخالفات: </a:t>
            </a:r>
            <a:r>
              <a:rPr lang="ar-IQ" sz="2200" b="0" i="0" u="none">
                <a:solidFill>
                  <a:schemeClr val="lt1"/>
                </a:solidFill>
                <a:latin typeface="Book Antiqua"/>
                <a:ea typeface="Book Antiqua"/>
                <a:cs typeface="Book Antiqua"/>
                <a:sym typeface="Book Antiqua"/>
              </a:rPr>
              <a:t>هي الجرائم المعاقب عليها قانونا بعقوبة مخالفة باحدى العقوبتين التاليتين:</a:t>
            </a:r>
            <a:endParaRPr sz="2200" b="0" i="0" u="none">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a:solidFill>
                  <a:schemeClr val="lt1"/>
                </a:solidFill>
                <a:latin typeface="Book Antiqua"/>
                <a:ea typeface="Book Antiqua"/>
                <a:cs typeface="Book Antiqua"/>
                <a:sym typeface="Book Antiqua"/>
              </a:rPr>
              <a:t>الحبس البسيط من 24 ساعة الى 3 أشهر، الغرامة التي لا يزيد مقدارها على 30 دينارا م (27)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معيار التمييز</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38" name="Google Shape;438;p7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29559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معيار التمييز بين أنواع الجرائم هو العقوبة المقررة للجريمة في القانون بحدها الأقصى لا كما تحكم بها المحكمة</a:t>
            </a:r>
            <a:r>
              <a:rPr lang="ar-IQ" sz="2800" b="1" i="0" u="none">
                <a:solidFill>
                  <a:schemeClr val="lt1"/>
                </a:solidFill>
                <a:latin typeface="Book Antiqua"/>
                <a:ea typeface="Book Antiqua"/>
                <a:cs typeface="Book Antiqua"/>
                <a:sym typeface="Book Antiqua"/>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2"/>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صعوبات تعترض معيار التمييز:</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44" name="Google Shape;444;p7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حالة أن يقرر القانون عقوبتين لجريمة واحدة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2- حالة تخفيف العقوبة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3- حالة تشديد العقوبة لظرف مشدد</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4- حالة أن ينص القانون على ان العقوبة هي الغرامة دون أن يحدد حدها الأقصى</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5- حالة أن يرتكب الجاني شروع في جناية أو جنحة</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تفسير نصوص قانون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25" name="Google Shape;125;p19"/>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تفسير نصوص قانون العقوبات</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1</a:t>
            </a:r>
            <a:r>
              <a:rPr lang="ar-IQ" sz="2800" b="1" i="0" u="none" strike="noStrike" cap="none">
                <a:solidFill>
                  <a:schemeClr val="lt1"/>
                </a:solidFill>
                <a:latin typeface="Book Antiqua"/>
                <a:ea typeface="Book Antiqua"/>
                <a:cs typeface="Book Antiqua"/>
                <a:sym typeface="Book Antiqua"/>
              </a:rPr>
              <a:t>- أنواع التفسير:</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أ- التفسير التشريعي: وهو التفسير الذي يقوم به المشرع من أجل وضع حد للخلاف الذي يثور بشأن مضمون النص أو النصوص محل التفسير حكمها.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ب- التفسير القضائي: وهو التفسير الذي يصدر عن القاضي للنص القانوني أثناء تطبيقه له وبمناسبة هذا التفسير وهو يفصل في القضية المعروضة عليه.</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ج- التفسير الفقهي: ويقصد به التفسير الذي يصدر عن شراح القانون أثناء شرحهم لنص من النصوص. </a:t>
            </a:r>
            <a:endParaRPr sz="2800" b="0" i="0" u="none" strike="noStrike" cap="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3"/>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أهمية التقسيم الثلاثي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50" name="Google Shape;450;p7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من حيث قانون الاجراءات</a:t>
            </a:r>
            <a:endParaRPr sz="2800" b="0" i="0" u="none">
              <a:solidFill>
                <a:schemeClr val="lt1"/>
              </a:solidFill>
              <a:latin typeface="Book Antiqua"/>
              <a:ea typeface="Book Antiqua"/>
              <a:cs typeface="Book Antiqua"/>
              <a:sym typeface="Book Antiqua"/>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من حيث قانون العقوبات</a:t>
            </a:r>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4"/>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2- أنواع الجرائم من حيث طبيعتها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56" name="Google Shape;456;p7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تقسيماتها: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تقسم الجرائم من حيث طبيعتها الى نوعين: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الجرائم السياسية: وهي تلك الجرائم التي تنطوي على معنى الاعتداء على النظام السياسي للدولة من جهة الخارج أو من جهة الخارج. </a:t>
            </a:r>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الجرائم العادية: وهي الجرائم التي لا تنطوي على معنى الاعتداء على النظام السياسي للدولة من جهة الخارج أو من جهة الخارج.</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5"/>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معيار التمييز</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62" name="Google Shape;462;p7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هناك نظريتان في مجال التمييز بين الجرائم السياسية والجرائم العادية وهما: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النظرية الشخصية: ويرى ان الجريمة تتحدد بالباعث اليها فاذا كان الباعث اليها سياسيا كانت الجريمة ساسية والا فهي عادية.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2- النظرية الموضوعية: ويرى ان الجريمة تتحدد بموضوع الحق المعتدى عليه فاذا كان هذا الحق من الحقوق السياسية العامة للدولة أوللأفراد فان الجريمة سياسية والأ فهي عادية.</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6"/>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فئات الجرائم السياسية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68" name="Google Shape;468;p7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الجرائم السياسية البحتة: وهي التي تكون الباعث اليها والحق المعتدى عليه سياسيا.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2- الجرائم السياسية النسبية: كالجرائم المختلطة والجرائم المرتبطة.</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7"/>
          <p:cNvSpPr txBox="1">
            <a:spLocks noGrp="1"/>
          </p:cNvSpPr>
          <p:nvPr>
            <p:ph type="title"/>
          </p:nvPr>
        </p:nvSpPr>
        <p:spPr>
          <a:xfrm>
            <a:off x="493712" y="-669925"/>
            <a:ext cx="8242300" cy="201136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  موقف المشرع العراقي من الجريمة السياسية </a:t>
            </a:r>
            <a:endParaRPr sz="3690" b="1" i="0" u="none" strike="noStrike" cap="none">
              <a:solidFill>
                <a:srgbClr val="EAD594"/>
              </a:solidFill>
              <a:latin typeface="Lucida Sans"/>
              <a:ea typeface="Lucida Sans"/>
              <a:cs typeface="Lucida Sans"/>
              <a:sym typeface="Lucida Sans"/>
            </a:endParaRPr>
          </a:p>
        </p:txBody>
      </p:sp>
      <p:sp>
        <p:nvSpPr>
          <p:cNvPr id="474" name="Google Shape;474;p77"/>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نص المشرع العراقي في المادة (20) على انه (تقسم الجرائم من حيث طبيعتها الى عادية وسياسية) .ونص في المادة (21) على انه (الجريمة السياسية هي الجريمة التي ترتكب بباعث سياسي أو تقع على الحقوق السياسية العامة أو الفردية. وفيما عدا ذلك تعتبر الجريمة عادية . ومع ذلك لا تعتبر الجرائم التالية سياسية ولو كانت قد ارتكبت  بباعث سياسي: 1- الجرائم التي ترتكب بباعث أناني دنيء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الجرائم الماسة بأمن الدولة الخارجي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جرائم قتل عمد والشروع فيها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4- جريمة الإعتداء على حياة رئيس الدولة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5- الجرائم الإرهابية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6- الجرائم المخلة بالشرف كالسرقة والتزوير وخيانة الأمان والإحتيال والرشوة وهتك العرض) </a:t>
            </a:r>
            <a:r>
              <a:rPr lang="ar-IQ" sz="2800" b="1" i="0" u="none">
                <a:solidFill>
                  <a:schemeClr val="lt1"/>
                </a:solidFill>
                <a:latin typeface="Book Antiqua"/>
                <a:ea typeface="Book Antiqua"/>
                <a:cs typeface="Book Antiqua"/>
                <a:sym typeface="Book Antiqua"/>
              </a:rPr>
              <a: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8"/>
          <p:cNvSpPr txBox="1">
            <a:spLocks noGrp="1"/>
          </p:cNvSpPr>
          <p:nvPr>
            <p:ph type="title"/>
          </p:nvPr>
        </p:nvSpPr>
        <p:spPr>
          <a:xfrm>
            <a:off x="420687" y="-450850"/>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3- أنواع الجرائم من حيث ركنها المادي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80" name="Google Shape;480;p78"/>
          <p:cNvSpPr txBox="1">
            <a:spLocks noGrp="1"/>
          </p:cNvSpPr>
          <p:nvPr>
            <p:ph idx="1"/>
          </p:nvPr>
        </p:nvSpPr>
        <p:spPr>
          <a:xfrm>
            <a:off x="500062"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تقسم الجرائم من حيث ركنها المادي الى:</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بالنظر الى مظهر السلوك تقسم الى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جريمة ايجابية: وهي التي يكون السلوك المادي للسلوك ايجابيا. وجريمة سلبية: والتي يكون السلوك المادي للسلوك سلبيا.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بالنظر الى توقيت واستمرار السلوك تقسم الى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جريمة وقتية: وهي تلك الجرائم التي يتكون السلوك الاجرامي المكون للركن المادي للجريمة من عمل يقع وتنتهي بوقوعه الجريمة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وجريمة مستمرة: وهي تلك الجرائم التي يتكون السلوك الاجرامي المكون للركن المادي للجريمة من حالة تحتمل بطبيعتها الإستمرار.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9"/>
          <p:cNvSpPr txBox="1">
            <a:spLocks noGrp="1"/>
          </p:cNvSpPr>
          <p:nvPr>
            <p:ph type="title"/>
          </p:nvPr>
        </p:nvSpPr>
        <p:spPr>
          <a:xfrm>
            <a:off x="428625" y="571500"/>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86" name="Google Shape;486;p79"/>
          <p:cNvSpPr txBox="1">
            <a:spLocks noGrp="1"/>
          </p:cNvSpPr>
          <p:nvPr>
            <p:ph idx="1"/>
          </p:nvPr>
        </p:nvSpPr>
        <p:spPr>
          <a:xfrm>
            <a:off x="428625"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بالنظر الى انفراد السلوك وتكراره</a:t>
            </a:r>
            <a:endParaRPr sz="2800" b="1"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جريمة بسيطة: وهي تلك الجرائم التي يتكون السلوك الاجرامي المكون للركن المادي للجريمة من فعل مادي واحد سواء كان اايجابيا أم سلبيا مستمرا أوقتيا.</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جرائم الإعتياد: وهي الجرائم التي يتكون السلوك الاجرامي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بالنظر الى علانية سلوك الجاني تقسم الجرائم الى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متلبس بالجريمة: وهي تلك الجريمة التي تكتشف حال ارتكابها أو عقب إرتكابها ببرهة يسيرة.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وغير متلبس بالجريمة : وهي الجريمة التي يمضي وقت على وقوعها وكشفها بحيث تكون الأدلة فيها أقل وضوحا. المكون للركن المادي للجريمة منعدة أفعال مادية متماثلة.</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92" name="Google Shape;492;p80"/>
          <p:cNvSpPr txBox="1">
            <a:spLocks noGrp="1"/>
          </p:cNvSpPr>
          <p:nvPr>
            <p:ph idx="1"/>
          </p:nvPr>
        </p:nvSpPr>
        <p:spPr>
          <a:xfrm>
            <a:off x="500062" y="142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4- أنواع الجرائم من حيث ركنها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تقسم الجرائم من حيث ركنها الشرعي الى نوعين: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جرائم عادية: وهي تلك الجرائم المنصوص عليها في قانون العقوبات والقوانين المكملة لها والتي ترتكب من قبل الأفراد إخلال بنظام المجتمع ومصالح أفراده.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وجرائم العسكرية: وهي يعاقب عليها قانون العقوبات العسكري وتعتبر إخلال بواجبات خاصة لفريق من الأفراد وهم أفراد القوات المسلحة.</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أنواع الجرائم العسكرية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الجرائم العسكرية البحتة : وهي التي تقع ممن له الصفة العسكرية إخلالا منه بالواجبات والنظم العسكرية التي تفرضها عليه تلك صفة .  2- الجرائم العسكرية المختلطة : وهي جرائم مما نص عليها قانون العقوبات وترتكب من قبل شخص له الصفة العسكرية .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1"/>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أهمية التقسيم</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98" name="Google Shape;498;p8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من حيث المعاملة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2- من حيث تسليم المجرمين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3- من حيث الحرمان من بعض الحقوق والمزايا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4- من حيث عدم إعتبارها سابقة في العود</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04" name="Google Shape;504;p82"/>
          <p:cNvSpPr txBox="1">
            <a:spLocks noGrp="1"/>
          </p:cNvSpPr>
          <p:nvPr>
            <p:ph idx="1"/>
          </p:nvPr>
        </p:nvSpPr>
        <p:spPr>
          <a:xfrm>
            <a:off x="500062" y="5000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5- من حيث ركنها المعنوي</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تقسم الجرائم من حيث ركنها المعنوي الى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الجرائم العمدية : تلك الجرائم التي يتطلب القانون فيها توافر القصد الجنائي.</a:t>
            </a:r>
            <a:r>
              <a:rPr lang="ar-IQ" sz="4000" b="1" i="0" u="none">
                <a:solidFill>
                  <a:schemeClr val="lt1"/>
                </a:solidFill>
                <a:latin typeface="Book Antiqua"/>
                <a:ea typeface="Book Antiqua"/>
                <a:cs typeface="Book Antiqua"/>
                <a:sym typeface="Book Antiqua"/>
              </a:rPr>
              <a:t>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 </a:t>
            </a:r>
            <a:r>
              <a:rPr lang="ar-IQ" sz="4000" b="0" i="0" u="none">
                <a:solidFill>
                  <a:schemeClr val="lt1"/>
                </a:solidFill>
                <a:latin typeface="Book Antiqua"/>
                <a:ea typeface="Book Antiqua"/>
                <a:cs typeface="Book Antiqua"/>
                <a:sym typeface="Book Antiqua"/>
              </a:rPr>
              <a:t>والجرائم غير العمدية : وهي تلك الجرائم التي لا يتطلب القانون فيها توافر القصد الجنائي بل يكفي يتوافر في سلوك الجاني الإهمال والخطأ وما شابه ذلك.</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2- مذاهب التفسير</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31" name="Google Shape;131;p20"/>
          <p:cNvSpPr txBox="1">
            <a:spLocks noGrp="1"/>
          </p:cNvSpPr>
          <p:nvPr>
            <p:ph idx="1"/>
          </p:nvPr>
        </p:nvSpPr>
        <p:spPr>
          <a:xfrm>
            <a:off x="428625"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9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أ- مدرسة الشرح على المتون: يذهب أنصارهها الى لزوم تفسير النص القانوني عن طريق الكشف عن النية الحقيقية للمشرع وقت وضعه للقانون. </a:t>
            </a:r>
            <a:endParaRPr/>
          </a:p>
          <a:p>
            <a:pPr marL="547687" marR="0" lvl="0" indent="-411162" algn="r" rtl="1">
              <a:lnSpc>
                <a:spcPct val="90000"/>
              </a:lnSpc>
              <a:spcBef>
                <a:spcPts val="480"/>
              </a:spcBef>
              <a:spcAft>
                <a:spcPts val="0"/>
              </a:spcAft>
              <a:buClr>
                <a:srgbClr val="F9F9F9"/>
              </a:buClr>
              <a:buSzPts val="1560"/>
              <a:buFont typeface="Noto Sans Symbols"/>
              <a:buNone/>
            </a:pPr>
            <a:endParaRPr sz="2400" b="1" i="0" u="none">
              <a:solidFill>
                <a:schemeClr val="lt1"/>
              </a:solidFill>
              <a:latin typeface="Book Antiqua"/>
              <a:ea typeface="Book Antiqua"/>
              <a:cs typeface="Book Antiqua"/>
              <a:sym typeface="Book Antiqua"/>
            </a:endParaRPr>
          </a:p>
          <a:p>
            <a:pPr marL="547687" marR="0" lvl="0" indent="-411162" algn="r" rtl="1">
              <a:lnSpc>
                <a:spcPct val="9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ب- المدرسة التاريخية: ويذهب الى انه لا يلزم تفسير النص القانوني عن طريق الكشف عن النية الحقيقية للمشرع وقت وضعه للقانون، بل يكفي البحث عن هذه النية في الوقت الذي يتطلب التفسير . </a:t>
            </a:r>
            <a:endParaRPr/>
          </a:p>
          <a:p>
            <a:pPr marL="547687" marR="0" lvl="0" indent="-411162" algn="r" rtl="1">
              <a:lnSpc>
                <a:spcPct val="90000"/>
              </a:lnSpc>
              <a:spcBef>
                <a:spcPts val="480"/>
              </a:spcBef>
              <a:spcAft>
                <a:spcPts val="0"/>
              </a:spcAft>
              <a:buClr>
                <a:srgbClr val="F9F9F9"/>
              </a:buClr>
              <a:buSzPts val="1560"/>
              <a:buFont typeface="Noto Sans Symbols"/>
              <a:buNone/>
            </a:pPr>
            <a:endParaRPr sz="2400" b="1" i="0" u="none">
              <a:solidFill>
                <a:schemeClr val="lt1"/>
              </a:solidFill>
              <a:latin typeface="Book Antiqua"/>
              <a:ea typeface="Book Antiqua"/>
              <a:cs typeface="Book Antiqua"/>
              <a:sym typeface="Book Antiqua"/>
            </a:endParaRPr>
          </a:p>
          <a:p>
            <a:pPr marL="547687" marR="0" lvl="0" indent="-411162" algn="r" rtl="1">
              <a:lnSpc>
                <a:spcPct val="9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ج- المدرسة العلمية: ويتشابه مع مدرسة الشرح على المتون من حيث تقصي قصد المشرع عند وضعه للنص ولكن يختلف عنها في انه لا يجوز إفتراض إرادة وقصد المشرع عند تعذر العثور على الإرادة الحقيقية بل يجب البحث عنها في المصادر الرسمية الاخرى كالعرف وقواعد العدالة...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3"/>
          <p:cNvSpPr txBox="1">
            <a:spLocks noGrp="1"/>
          </p:cNvSpPr>
          <p:nvPr>
            <p:ph type="title"/>
          </p:nvPr>
        </p:nvSpPr>
        <p:spPr>
          <a:xfrm>
            <a:off x="420687" y="-292100"/>
            <a:ext cx="8242300" cy="115728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المجرم</a:t>
            </a:r>
            <a:endParaRPr sz="4100" b="1" i="0" u="none" strike="noStrike" cap="none">
              <a:solidFill>
                <a:srgbClr val="EAD594"/>
              </a:solidFill>
              <a:latin typeface="Lucida Sans"/>
              <a:ea typeface="Lucida Sans"/>
              <a:cs typeface="Lucida Sans"/>
              <a:sym typeface="Lucida Sans"/>
            </a:endParaRPr>
          </a:p>
        </p:txBody>
      </p:sp>
      <p:sp>
        <p:nvSpPr>
          <p:cNvPr id="510" name="Google Shape;510;p83"/>
          <p:cNvSpPr txBox="1">
            <a:spLocks noGrp="1"/>
          </p:cNvSpPr>
          <p:nvPr>
            <p:ph idx="1"/>
          </p:nvPr>
        </p:nvSpPr>
        <p:spPr>
          <a:xfrm>
            <a:off x="571500" y="4286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 المجرم: هو كل انسان ارتكب جريمة وكان أهلا للمسؤولية في ذلك الوقت بان كانت ناتجة عن ارادة معتبرة اتجهت إتجاها مخالفا للقانون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-المسؤولية الجنائية وأساسها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لقد ثار بحث أساس المسؤولية الجنائية مذهبان هما: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مذهب حرية الاختيار( التقليدية): ويرى ان الانسان يملك حرية التقدير في أعماله المختلفة ومن ثم بامكانه الاختيار بين مختلف السبل التي تعرض له دون ان يكون مجبرا الى سلوك سبيل معين.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مذهب الجبرية(الحديثة): وهو ينكر حرية الاختيار بل انه وان كان يفعل ما يريد بارادته الا ان ارادته ليست حرة بل انها تخضع  الى عوامل مختلفة منها شخصية والاخر اجتماعية.</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4"/>
          <p:cNvSpPr txBox="1">
            <a:spLocks noGrp="1"/>
          </p:cNvSpPr>
          <p:nvPr>
            <p:ph type="title"/>
          </p:nvPr>
        </p:nvSpPr>
        <p:spPr>
          <a:xfrm>
            <a:off x="571500" y="-1143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16" name="Google Shape;516;p84"/>
          <p:cNvSpPr txBox="1">
            <a:spLocks noGrp="1"/>
          </p:cNvSpPr>
          <p:nvPr>
            <p:ph idx="1"/>
          </p:nvPr>
        </p:nvSpPr>
        <p:spPr>
          <a:xfrm>
            <a:off x="914400" y="-5000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أساس المسؤولية الجنائية: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هو توفر شرطين التاليين: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الإدراك: أو التمييز وهو قدرة الشخص على فهم ماهية أفعاله وتصرفاته وتوقع النتائج التي تترتب عليها.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الإرادة: هي قدرة الشخص على تحديد الوجهة التي تتخذها إرادته.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سبب المسؤولية الجنائية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هو الخطأ وله درجتان هما: الخطأ العمدي (القصد الجنائي)   والخطأ غير العمدي.</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موقف المشرع العراقي: </a:t>
            </a:r>
            <a:r>
              <a:rPr lang="ar-IQ" sz="2800" b="0" i="0" u="none">
                <a:solidFill>
                  <a:schemeClr val="lt1"/>
                </a:solidFill>
                <a:latin typeface="Book Antiqua"/>
                <a:ea typeface="Book Antiqua"/>
                <a:cs typeface="Book Antiqua"/>
                <a:sym typeface="Book Antiqua"/>
              </a:rPr>
              <a:t>اخذ بالمذهب التقليدي مع ادخال بعض التعديلات عليها مثل اخذ الخطورة الاجرامية للجاني بنظر الاعتبار ومعالجتها بفرض التدابير الاحترازية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22" name="Google Shape;522;p85"/>
          <p:cNvSpPr txBox="1">
            <a:spLocks noGrp="1"/>
          </p:cNvSpPr>
          <p:nvPr>
            <p:ph idx="1"/>
          </p:nvPr>
        </p:nvSpPr>
        <p:spPr>
          <a:xfrm>
            <a:off x="428625"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القصد الجنائي</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تعريفه: </a:t>
            </a:r>
            <a:r>
              <a:rPr lang="ar-IQ" sz="3600" b="0" i="0" u="none">
                <a:solidFill>
                  <a:schemeClr val="lt1"/>
                </a:solidFill>
                <a:latin typeface="Book Antiqua"/>
                <a:ea typeface="Book Antiqua"/>
                <a:cs typeface="Book Antiqua"/>
                <a:sym typeface="Book Antiqua"/>
              </a:rPr>
              <a:t>هو توجيه الفاعل ارادته الى ارتكاب الفعل المكون للجريمة هادفا الى نتيجة الجريمة التي وقعت او اية نتيجة جرمية اخرى.</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عناصره:</a:t>
            </a:r>
            <a:r>
              <a:rPr lang="ar-IQ" sz="3600" b="0" i="0" u="none">
                <a:solidFill>
                  <a:schemeClr val="lt1"/>
                </a:solidFill>
                <a:latin typeface="Book Antiqua"/>
                <a:ea typeface="Book Antiqua"/>
                <a:cs typeface="Book Antiqua"/>
                <a:sym typeface="Book Antiqua"/>
              </a:rPr>
              <a:t> يتكون القصد الجنائي من عنصرين هما :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1- الارادة: يجب ان تنصب ارادة الجاني على السلوك المكون للجريمة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2- العلم: وهو ان يكون الجاني عالما بانه يرتكب جريمة وان ارادته متجهة الى ارتكابها .</a:t>
            </a:r>
            <a:endParaRPr sz="3600" b="0" i="0" u="none">
              <a:solidFill>
                <a:schemeClr val="lt1"/>
              </a:solidFill>
              <a:latin typeface="Book Antiqua"/>
              <a:ea typeface="Book Antiqua"/>
              <a:cs typeface="Book Antiqua"/>
              <a:sym typeface="Book Antiqua"/>
            </a:endParaRPr>
          </a:p>
          <a:p>
            <a:pPr marL="547688" marR="0" lvl="0" indent="-262572" algn="r" rtl="1">
              <a:spcBef>
                <a:spcPts val="720"/>
              </a:spcBef>
              <a:spcAft>
                <a:spcPts val="0"/>
              </a:spcAft>
              <a:buClr>
                <a:srgbClr val="F9F9F9"/>
              </a:buClr>
              <a:buSzPts val="2340"/>
              <a:buFont typeface="Noto Sans Symbols"/>
              <a:buNone/>
            </a:pPr>
            <a:endParaRPr sz="3600" b="0" i="0" u="none">
              <a:solidFill>
                <a:schemeClr val="lt1"/>
              </a:solidFill>
              <a:latin typeface="Book Antiqua"/>
              <a:ea typeface="Book Antiqua"/>
              <a:cs typeface="Book Antiqua"/>
              <a:sym typeface="Book Antiqu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6"/>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أنواع القصد الجنائي</a:t>
            </a:r>
            <a:endParaRPr sz="4100" b="1" i="0" u="none" strike="noStrike" cap="none">
              <a:solidFill>
                <a:srgbClr val="EAD594"/>
              </a:solidFill>
              <a:latin typeface="Lucida Sans"/>
              <a:ea typeface="Lucida Sans"/>
              <a:cs typeface="Lucida Sans"/>
              <a:sym typeface="Lucida Sans"/>
            </a:endParaRPr>
          </a:p>
        </p:txBody>
      </p:sp>
      <p:sp>
        <p:nvSpPr>
          <p:cNvPr id="528" name="Google Shape;528;p8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أنواع القصد الجنائي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1-القصد العام والقصد الخاص : القصد العام هو إرادة السلوك الإجرامي ونتيجته والعلم بهما ويتطلب توافره في كافة الجرائم العمدية، أما القصد الخاص وهو حالة نفسية متعلقة بنتيجة معينة ولا علاقة لها بالركن المادي للجريمة .</a:t>
            </a:r>
            <a:endParaRPr/>
          </a:p>
          <a:p>
            <a:pPr marL="547687" marR="0" lvl="0" indent="-41116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القصد المحدد والقصد غير المحدد: القصد المحدد ويتوافر عندما تكون إرادة الجاني متجهة الى تحقيق نتيجة معينة بالذات. أما القصد غير المحدد وهو أنصراف إرادة الجاني الى تحقيق نتائج جرمية لا على وجه التحديد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34" name="Google Shape;534;p87"/>
          <p:cNvSpPr txBox="1">
            <a:spLocks noGrp="1"/>
          </p:cNvSpPr>
          <p:nvPr>
            <p:ph idx="1"/>
          </p:nvPr>
        </p:nvSpPr>
        <p:spPr>
          <a:xfrm>
            <a:off x="428625"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3-القصد البسيط والقصد مع سبق الاصرار : القصد البسيط وهو إتجاه إرادة الجاني الى إرتكاب الواقعة الجرمية مع علمه بذلك . أما القصد مع سبق الاصرار فقد عرفه المشرع العراقي بانه ((التفكير المصمم عليه في إرتكاب الجريمة قبل تنفيذها بعيدا عن ثورة الغضب الأني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4-القصد المباشر والقصد الاحتمالي : ويكون القصد مباشرا إذا قصد الجاني نتيجة أو نتائج فعله سواء كانت محددة أو غير محددة . أما القصد الاحتمالي فيكون في صورة ما إذا أراد الجاني نتيجة معينة فتنشأ عن فعله نتيجة أو نتائج اخرى لم يكن قصدها . </a:t>
            </a:r>
            <a:endParaRPr sz="2800" b="0" i="0" u="none">
              <a:solidFill>
                <a:schemeClr val="lt1"/>
              </a:solidFill>
              <a:latin typeface="Book Antiqua"/>
              <a:ea typeface="Book Antiqua"/>
              <a:cs typeface="Book Antiqua"/>
              <a:sym typeface="Book Antiqua"/>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8"/>
          <p:cNvSpPr txBox="1">
            <a:spLocks noGrp="1"/>
          </p:cNvSpPr>
          <p:nvPr>
            <p:ph type="title"/>
          </p:nvPr>
        </p:nvSpPr>
        <p:spPr>
          <a:xfrm>
            <a:off x="493712" y="323850"/>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الخطأ غير العمدي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540" name="Google Shape;540;p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تعريفه: </a:t>
            </a:r>
            <a:r>
              <a:rPr lang="ar-IQ" sz="2800" b="0" i="0" u="none">
                <a:solidFill>
                  <a:schemeClr val="lt1"/>
                </a:solidFill>
                <a:latin typeface="Book Antiqua"/>
                <a:ea typeface="Book Antiqua"/>
                <a:cs typeface="Book Antiqua"/>
                <a:sym typeface="Book Antiqua"/>
              </a:rPr>
              <a:t>هو عدم اتخاذ الجاني واجب الحيطة والحذر الذي يقتضيه النظام القانوني وعدم حيلولته ان يؤدي سلوكه الى حدوث النتيجة الجرمية.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صوره: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أ-الاهمال ب- عدم الانتباه ج- عدم الاحتياط د – عدم مراعاة النظمة والاوامر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9"/>
          <p:cNvSpPr txBox="1">
            <a:spLocks noGrp="1"/>
          </p:cNvSpPr>
          <p:nvPr>
            <p:ph type="title"/>
          </p:nvPr>
        </p:nvSpPr>
        <p:spPr>
          <a:xfrm>
            <a:off x="493712" y="536575"/>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موانع المسؤولية الجنائية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546" name="Google Shape;546;p8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تعريفها:</a:t>
            </a:r>
            <a:r>
              <a:rPr lang="ar-IQ" sz="2800" b="0" i="0" u="none">
                <a:solidFill>
                  <a:schemeClr val="lt1"/>
                </a:solidFill>
                <a:latin typeface="Book Antiqua"/>
                <a:ea typeface="Book Antiqua"/>
                <a:cs typeface="Book Antiqua"/>
                <a:sym typeface="Book Antiqua"/>
              </a:rPr>
              <a:t> وهي الحالات التي تتجرد فيها الإرادة من القيمة القانونية.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التمييز بين موانع المسؤولية الجنائية وما يشابهها من  أوضاع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موانع العقاب</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0"/>
          <p:cNvSpPr txBox="1">
            <a:spLocks noGrp="1"/>
          </p:cNvSpPr>
          <p:nvPr>
            <p:ph type="title"/>
          </p:nvPr>
        </p:nvSpPr>
        <p:spPr>
          <a:xfrm>
            <a:off x="487362" y="-219075"/>
            <a:ext cx="8364537" cy="11525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حالات موانع المسؤولية الجنائية</a:t>
            </a:r>
            <a:endParaRPr sz="4100" b="1" i="0" u="none" strike="noStrike" cap="none">
              <a:solidFill>
                <a:srgbClr val="EAD594"/>
              </a:solidFill>
              <a:latin typeface="Lucida Sans"/>
              <a:ea typeface="Lucida Sans"/>
              <a:cs typeface="Lucida Sans"/>
              <a:sym typeface="Lucida Sans"/>
            </a:endParaRPr>
          </a:p>
        </p:txBody>
      </p:sp>
      <p:sp>
        <p:nvSpPr>
          <p:cNvPr id="552" name="Google Shape;552;p90"/>
          <p:cNvSpPr txBox="1">
            <a:spLocks noGrp="1"/>
          </p:cNvSpPr>
          <p:nvPr>
            <p:ph idx="1"/>
          </p:nvPr>
        </p:nvSpPr>
        <p:spPr>
          <a:xfrm>
            <a:off x="571500"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نصت المواد (60 و61 و62 و63 و64 و65) من ق.ع.ع على الحالات التي تمتنع فيها المسؤولية الجنائية وهي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فقد الأدراك أو الإرادة بسبب الجنون أو عاهة في العقل : جاء هذه الحالة في المادة (60)</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بالنص ((لا يسأل جزائيا من كان وقت إرتكاب الجريمة فاقد الإدراك أو الإرادة لجنون أو عاهة في العقل...)) اذن يشترط لإمتناع المسؤولية توافر الشروط التالية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إصابة المتهم بجنون أو عاهة في العقل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ب- أن يؤدي ذلك الى فقد المتهم للإدراك أو الإرادة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معاصرة ذلك لأرتكاب الجريمة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91"/>
          <p:cNvSpPr txBox="1">
            <a:spLocks noGrp="1"/>
          </p:cNvSpPr>
          <p:nvPr>
            <p:ph type="title"/>
          </p:nvPr>
        </p:nvSpPr>
        <p:spPr>
          <a:xfrm>
            <a:off x="493712" y="-323850"/>
            <a:ext cx="8242300" cy="12573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5400"/>
              <a:buFont typeface="Lucida Sans"/>
              <a:buNone/>
            </a:pPr>
            <a:r>
              <a:rPr lang="ar-IQ" sz="5400" b="1" i="0" u="none" strike="noStrike" cap="none">
                <a:solidFill>
                  <a:srgbClr val="EAD594"/>
                </a:solidFill>
                <a:latin typeface="Lucida Sans"/>
                <a:ea typeface="Lucida Sans"/>
                <a:cs typeface="Lucida Sans"/>
                <a:sym typeface="Lucida Sans"/>
              </a:rPr>
              <a:t>2- سكر أو التخدير</a:t>
            </a:r>
            <a:endParaRPr sz="5400" b="1" i="0" u="none" strike="noStrike" cap="none">
              <a:solidFill>
                <a:srgbClr val="EAD594"/>
              </a:solidFill>
              <a:latin typeface="Lucida Sans"/>
              <a:ea typeface="Lucida Sans"/>
              <a:cs typeface="Lucida Sans"/>
              <a:sym typeface="Lucida Sans"/>
            </a:endParaRPr>
          </a:p>
        </p:txBody>
      </p:sp>
      <p:sp>
        <p:nvSpPr>
          <p:cNvPr id="558" name="Google Shape;558;p91"/>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 كما جاء في المادة (60) بانه ((لا يسأل جزائيا من كان وقت إرتكاب الجريمة فاقد الإدراك أو الإرادة ...بسبب كونه في حالة سكر أو تخدير نتجت عن مواد مسكرة أو مخدرة اعطيت له قسرا أو على غير علم منه بها)) ويشترط لتحقق هذا المانع توافر الشروط التالية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أ- تناول المتهم مواد مسكرة أو مخدرة اعطيت له قسرا أو على غير علم منه بها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ب- أن يترتب على ذلك فقد المتهم للإدراك أو الإرادة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ج- معاصرة ذلك لإرتكاب الجريمة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64" name="Google Shape;564;p92"/>
          <p:cNvSpPr txBox="1">
            <a:spLocks noGrp="1"/>
          </p:cNvSpPr>
          <p:nvPr>
            <p:ph idx="1"/>
          </p:nvPr>
        </p:nvSpPr>
        <p:spPr>
          <a:xfrm>
            <a:off x="500062" y="114300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ولا يدخل في نطاق موانع المسؤولية الجنائية ما جاء ذكره في المادة (61) بالنص (( إذا كان فقد الإدراك أو الإرادة ناتجا عن مواد مسكرة أو مخدرة تناولها المجرم بإختياره وعلمه عوقب على الجريمة التي وقعت ولو كانت ذات قصد خاص كما لو كانت وقعت منه بغير تخدير أو سكر. فاذا كان تناول المسكر أو المخدر عمدا بغية إرتكاب الجريمة التي وقعت عد ذلك ظرفا مشددا للعقوبة ))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3- طريق تفسير نصوص قانون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37" name="Google Shape;137;p21"/>
          <p:cNvSpPr txBox="1">
            <a:spLocks noGrp="1"/>
          </p:cNvSpPr>
          <p:nvPr>
            <p:ph idx="1"/>
          </p:nvPr>
        </p:nvSpPr>
        <p:spPr>
          <a:xfrm>
            <a:off x="571500"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للتفسير وسيلتين وهما: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اللغوي: ان لكل لفظ وارد في النص ضرورته فلا يجوز للمفسر أن يهدر المعنى المستخلص من صريح عبارات النص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المنطقي: ويلجأ اليها عندما تكون عبارات النص لا تكشف ولا تحدد قصد المشرع بدقة ووضوح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دور القياس في تفسير نصوص قانون العقوبات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القياس هو إعطاء حالة غير منصوص عليها في القانون حكم حالة منصوص عليها لإتفاق الحالتين في العلة .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3"/>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3- الإكراه</a:t>
            </a:r>
            <a:endParaRPr sz="4100" b="1" i="0" u="none" strike="noStrike" cap="none">
              <a:solidFill>
                <a:srgbClr val="EAD594"/>
              </a:solidFill>
              <a:latin typeface="Lucida Sans"/>
              <a:ea typeface="Lucida Sans"/>
              <a:cs typeface="Lucida Sans"/>
              <a:sym typeface="Lucida Sans"/>
            </a:endParaRPr>
          </a:p>
        </p:txBody>
      </p:sp>
      <p:sp>
        <p:nvSpPr>
          <p:cNvPr id="570" name="Google Shape;570;p9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      تناول المشرع العراقي هذه الحالة كمانع من المسؤولية الجنائية في المادة (62) بالنص(( لا يسأل من أكرهته على إرتكاب الجريمة قوة مادية أو معنوية لم يستطع دفعها)) ، إذن يشترط لتحقق هذا المانع توافر الشروط التالية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أ- وقوع إكراه على المكره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ب- أن يؤدي ذلك الى فقد المكره لحرية الإختيار.</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ج- معاصرة ذلك لإرتكاب الجريمة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4"/>
          <p:cNvSpPr txBox="1">
            <a:spLocks noGrp="1"/>
          </p:cNvSpPr>
          <p:nvPr>
            <p:ph type="title"/>
          </p:nvPr>
        </p:nvSpPr>
        <p:spPr>
          <a:xfrm>
            <a:off x="566737" y="-146050"/>
            <a:ext cx="8242300" cy="11525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4- الضرورة </a:t>
            </a:r>
            <a:endParaRPr sz="4100" b="1" i="0" u="none" strike="noStrike" cap="none">
              <a:solidFill>
                <a:srgbClr val="EAD594"/>
              </a:solidFill>
              <a:latin typeface="Lucida Sans"/>
              <a:ea typeface="Lucida Sans"/>
              <a:cs typeface="Lucida Sans"/>
              <a:sym typeface="Lucida Sans"/>
            </a:endParaRPr>
          </a:p>
        </p:txBody>
      </p:sp>
      <p:sp>
        <p:nvSpPr>
          <p:cNvPr id="576" name="Google Shape;576;p94"/>
          <p:cNvSpPr txBox="1">
            <a:spLocks noGrp="1"/>
          </p:cNvSpPr>
          <p:nvPr>
            <p:ph idx="1"/>
          </p:nvPr>
        </p:nvSpPr>
        <p:spPr>
          <a:xfrm>
            <a:off x="571500"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تناولت هذا المانع المادة (63) من ق.ع.ع بالنص ((لا يسأل جزائيا من إرتكب جريمة ألجاته اليها ضرورة وقاية نفسه أو غيره أو ماله أو مال غيره من خطر جسيم محدق لم يتسبب هو فيه عمدا ولم يكن في قدرته منعه بوسيلة اخرى وبشرط أن يكون الفعل المكون للجريمة متناسبا والخطر المراد إتقاؤه ولا يعتبر في حالة ضرورة من أوجب القانون عليه مواجهة ذلك الخطر)) .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9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82" name="Google Shape;582;p95"/>
          <p:cNvSpPr txBox="1">
            <a:spLocks noGrp="1"/>
          </p:cNvSpPr>
          <p:nvPr>
            <p:ph idx="1"/>
          </p:nvPr>
        </p:nvSpPr>
        <p:spPr>
          <a:xfrm>
            <a:off x="642937" y="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وبذلك يشترط لتحقق هذا المانع توافر الشروط هي:</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أ- وجود خطر جسيم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ب- أن يكون الخطر حالا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ج- أن يكون الخطر مهددا النفس أو المال</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د- ألا يكون لإرادة الشخص دخل في حلول الخطر</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ه- ألا يكون في إستطاعة الجاني دفع الخطر بطريقة اخرى</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0" i="0" u="none">
                <a:solidFill>
                  <a:schemeClr val="lt1"/>
                </a:solidFill>
                <a:latin typeface="Book Antiqua"/>
                <a:ea typeface="Book Antiqua"/>
                <a:cs typeface="Book Antiqua"/>
                <a:sym typeface="Book Antiqua"/>
              </a:rPr>
              <a:t>د- أن يكون الفعل المرتكب متناسبا مع جسامة الخطر</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6"/>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العقوبات</a:t>
            </a:r>
            <a:endParaRPr sz="4100" b="1" i="0" u="none" strike="noStrike" cap="none">
              <a:solidFill>
                <a:srgbClr val="EAD594"/>
              </a:solidFill>
              <a:latin typeface="Lucida Sans"/>
              <a:ea typeface="Lucida Sans"/>
              <a:cs typeface="Lucida Sans"/>
              <a:sym typeface="Lucida Sans"/>
            </a:endParaRPr>
          </a:p>
        </p:txBody>
      </p:sp>
      <p:sp>
        <p:nvSpPr>
          <p:cNvPr id="588" name="Google Shape;588;p9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تعريفها: </a:t>
            </a:r>
            <a:r>
              <a:rPr lang="ar-IQ" sz="3600" b="0" i="0" u="none">
                <a:solidFill>
                  <a:schemeClr val="lt1"/>
                </a:solidFill>
                <a:latin typeface="Book Antiqua"/>
                <a:ea typeface="Book Antiqua"/>
                <a:cs typeface="Book Antiqua"/>
                <a:sym typeface="Book Antiqua"/>
              </a:rPr>
              <a:t>هي الجزاء الذي يقرره القانون الجنائي لمصلحة المجتمع تنفيذاً لحكم قضائي على من تثبت مسؤوليته عن الجريمة لمنع إرتكاب الجريمة مرة أخرى من قبل المجرم نفسه أو مم قبل بقية المواطنين.</a:t>
            </a:r>
            <a:endParaRPr sz="3600" b="0" i="0" u="none">
              <a:solidFill>
                <a:schemeClr val="lt1"/>
              </a:solidFill>
              <a:latin typeface="Book Antiqua"/>
              <a:ea typeface="Book Antiqua"/>
              <a:cs typeface="Book Antiqua"/>
              <a:sym typeface="Book Antiqua"/>
            </a:endParaRPr>
          </a:p>
          <a:p>
            <a:pPr marL="547687" marR="0" lvl="0" indent="-411162" algn="r" rtl="1">
              <a:lnSpc>
                <a:spcPct val="90000"/>
              </a:lnSpc>
              <a:spcBef>
                <a:spcPts val="72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 تمييز العقوبة عن الجزاءات الاخرى</a:t>
            </a:r>
            <a:endParaRPr sz="3600" b="0" i="0" u="none">
              <a:solidFill>
                <a:schemeClr val="lt1"/>
              </a:solidFill>
              <a:latin typeface="Book Antiqua"/>
              <a:ea typeface="Book Antiqua"/>
              <a:cs typeface="Book Antiqua"/>
              <a:sym typeface="Book Antiqua"/>
            </a:endParaRPr>
          </a:p>
          <a:p>
            <a:pPr marL="547687" marR="0" lvl="0" indent="-411162" algn="r" rtl="1">
              <a:lnSpc>
                <a:spcPct val="9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أ – الجزاء المدني</a:t>
            </a:r>
            <a:endParaRPr sz="3600" b="0" i="0" u="none">
              <a:solidFill>
                <a:schemeClr val="lt1"/>
              </a:solidFill>
              <a:latin typeface="Book Antiqua"/>
              <a:ea typeface="Book Antiqua"/>
              <a:cs typeface="Book Antiqua"/>
              <a:sym typeface="Book Antiqua"/>
            </a:endParaRPr>
          </a:p>
          <a:p>
            <a:pPr marL="547687" marR="0" lvl="0" indent="-411162" algn="r" rtl="1">
              <a:lnSpc>
                <a:spcPct val="9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ب – الجزاء التأديبي</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7"/>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خصائص العقوبة وأهداف العقوبة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594" name="Google Shape;594;p97"/>
          <p:cNvSpPr txBox="1">
            <a:spLocks noGrp="1"/>
          </p:cNvSpPr>
          <p:nvPr>
            <p:ph idx="1"/>
          </p:nvPr>
        </p:nvSpPr>
        <p:spPr>
          <a:xfrm>
            <a:off x="500062"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خصائص العقوبة هي :</a:t>
            </a:r>
            <a:endParaRPr sz="2800" b="1"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أ – قانونية العقوبة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ب- المساواة في العقوبة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شخصية العقوبة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أما أهداف العقوبة فهي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أ- تحقيق العدالة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ب- المنع العام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المنع الخاص</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8"/>
          <p:cNvSpPr txBox="1">
            <a:spLocks noGrp="1"/>
          </p:cNvSpPr>
          <p:nvPr>
            <p:ph type="title"/>
          </p:nvPr>
        </p:nvSpPr>
        <p:spPr>
          <a:xfrm>
            <a:off x="420687" y="-36512"/>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أنواع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00" name="Google Shape;600;p98"/>
          <p:cNvSpPr txBox="1">
            <a:spLocks noGrp="1"/>
          </p:cNvSpPr>
          <p:nvPr>
            <p:ph idx="1"/>
          </p:nvPr>
        </p:nvSpPr>
        <p:spPr>
          <a:xfrm>
            <a:off x="500062"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1</a:t>
            </a:r>
            <a:r>
              <a:rPr lang="ar-IQ" sz="2800" b="1" i="0" u="none">
                <a:solidFill>
                  <a:schemeClr val="lt1"/>
                </a:solidFill>
                <a:latin typeface="Book Antiqua"/>
                <a:ea typeface="Book Antiqua"/>
                <a:cs typeface="Book Antiqua"/>
                <a:sym typeface="Book Antiqua"/>
              </a:rPr>
              <a:t>- العقوبات الاصلية: </a:t>
            </a:r>
            <a:r>
              <a:rPr lang="ar-IQ" sz="2800" b="0" i="0" u="none">
                <a:solidFill>
                  <a:schemeClr val="lt1"/>
                </a:solidFill>
                <a:latin typeface="Book Antiqua"/>
                <a:ea typeface="Book Antiqua"/>
                <a:cs typeface="Book Antiqua"/>
                <a:sym typeface="Book Antiqua"/>
              </a:rPr>
              <a:t>وهي الجزاء الأساسي الذي نص عليه المشرع وقدره للجريمة، ويجب على القاضي أن يحكم به عند ثبوت إدانة المتهم ، ولا يمكن تنفيذها على المحكوم عليه إلا إذا نص عليها القاضي صراحة في حكمه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والعقوبات الأصلية في القانون العراقي هي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الاعدام : (285-293) ق.أ.م.ج.ع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السجن : وهو سلب الحرية الشخصية لفترة معينة من الزمن وتنفذ في محلات خاصة معدة لهذا الغرض . وهو على نوعين السجن المؤبد والسجن المؤقت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الحبس : هو وضع المحكوم عليه في مؤسسة الأصلاحية المدمة المحكوم بها . وهو نوعان: حبس شديد وحبس بسيط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9"/>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الغرامة </a:t>
            </a:r>
            <a:endParaRPr sz="4100" b="1" i="0" u="none" strike="noStrike" cap="none">
              <a:solidFill>
                <a:srgbClr val="EAD594"/>
              </a:solidFill>
              <a:latin typeface="Lucida Sans"/>
              <a:ea typeface="Lucida Sans"/>
              <a:cs typeface="Lucida Sans"/>
              <a:sym typeface="Lucida Sans"/>
            </a:endParaRPr>
          </a:p>
        </p:txBody>
      </p:sp>
      <p:sp>
        <p:nvSpPr>
          <p:cNvPr id="606" name="Google Shape;606;p99"/>
          <p:cNvSpPr txBox="1">
            <a:spLocks noGrp="1"/>
          </p:cNvSpPr>
          <p:nvPr>
            <p:ph idx="1"/>
          </p:nvPr>
        </p:nvSpPr>
        <p:spPr>
          <a:xfrm>
            <a:off x="500062" y="5000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وهي إلزام المحكوم عليه بان يدفع الى الخزينة العامة المبلغ المعين في الحكم م(91)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وتؤدي الغرامة وظائف ثلاثة هي : 1- كعقوبة أصلية مباشرة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كعقوبة أصلية إختيارية . 3- كعقوبة تكميلية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وهناك مزايا عديدة للغرامة تمتاز بها عن غيرها من العقوبات الأصلية، كما لها عيوب يمكن تداركها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والغرامة هي عقوبة أصلية مقررة في الجنح والمخالفات م(26و27) أما في الجنايات فلا تكون  الغرامة عقوبة أصلية م(92-2) . ومقدار الغرامة نص عليه المشرع في م(91) . والغرامة على نوعين محددة ونسبية م(92) . أما تنفيذها فتكون بحسب أحكام المادة (93) .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0"/>
          <p:cNvSpPr txBox="1">
            <a:spLocks noGrp="1"/>
          </p:cNvSpPr>
          <p:nvPr>
            <p:ph type="title"/>
          </p:nvPr>
        </p:nvSpPr>
        <p:spPr>
          <a:xfrm>
            <a:off x="493712" y="-6350"/>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العقوبات التبعية:</a:t>
            </a:r>
            <a:endParaRPr sz="4100" b="1" i="0" u="none" strike="noStrike" cap="none">
              <a:solidFill>
                <a:srgbClr val="EAD594"/>
              </a:solidFill>
              <a:latin typeface="Lucida Sans"/>
              <a:ea typeface="Lucida Sans"/>
              <a:cs typeface="Lucida Sans"/>
              <a:sym typeface="Lucida Sans"/>
            </a:endParaRPr>
          </a:p>
        </p:txBody>
      </p:sp>
      <p:sp>
        <p:nvSpPr>
          <p:cNvPr id="612" name="Google Shape;612;p100"/>
          <p:cNvSpPr txBox="1">
            <a:spLocks noGrp="1"/>
          </p:cNvSpPr>
          <p:nvPr>
            <p:ph idx="1"/>
          </p:nvPr>
        </p:nvSpPr>
        <p:spPr>
          <a:xfrm>
            <a:off x="500062" y="12144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 التي تتبع العقوبة الأصلية من تلقاء نفسها وبحكم القانون دون الحاجة الى النص عليها في قرار الحكم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والعقوبات التبعية المنصوص عليها في القانون العراقي هي:  </a:t>
            </a:r>
            <a:r>
              <a:rPr lang="ar-IQ" sz="2800" b="1" i="0" u="none">
                <a:solidFill>
                  <a:schemeClr val="lt1"/>
                </a:solidFill>
                <a:latin typeface="Book Antiqua"/>
                <a:ea typeface="Book Antiqua"/>
                <a:cs typeface="Book Antiqua"/>
                <a:sym typeface="Book Antiqua"/>
              </a:rPr>
              <a:t>أ- الحرمان من بعض الحقوق والمزايا م(96)</a:t>
            </a: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ب- مراقبة الشرطة:</a:t>
            </a:r>
            <a:r>
              <a:rPr lang="ar-IQ" sz="2800" b="0" i="0" u="none">
                <a:solidFill>
                  <a:schemeClr val="lt1"/>
                </a:solidFill>
                <a:latin typeface="Book Antiqua"/>
                <a:ea typeface="Book Antiqua"/>
                <a:cs typeface="Book Antiqua"/>
                <a:sym typeface="Book Antiqua"/>
              </a:rPr>
              <a:t> وهي إخضاع المحكوم عليه لملاحظة الشرطة مدة من الزمن للتحقق من سلوكه ومنعه من إرتكاب الجرائم،  ونص عليها المشرع في بعض أنواع الجرائم م(99)، كما قرر عقوبة في حالة مخالفة أحكامها م(99) .</a:t>
            </a:r>
            <a:r>
              <a:rPr lang="ar-IQ" sz="2800" b="1" i="0" u="none">
                <a:solidFill>
                  <a:schemeClr val="lt1"/>
                </a:solidFill>
                <a:latin typeface="Book Antiqua"/>
                <a:ea typeface="Book Antiqua"/>
                <a:cs typeface="Book Antiqua"/>
                <a:sym typeface="Book Antiqua"/>
              </a:rPr>
              <a: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1"/>
          <p:cNvSpPr txBox="1">
            <a:spLocks noGrp="1"/>
          </p:cNvSpPr>
          <p:nvPr>
            <p:ph type="title"/>
          </p:nvPr>
        </p:nvSpPr>
        <p:spPr>
          <a:xfrm>
            <a:off x="420687" y="-292100"/>
            <a:ext cx="8242300" cy="1285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العقوبات التكميلية</a:t>
            </a:r>
            <a:endParaRPr sz="4100" b="1" i="0" u="none" strike="noStrike" cap="none">
              <a:solidFill>
                <a:srgbClr val="EAD594"/>
              </a:solidFill>
              <a:latin typeface="Lucida Sans"/>
              <a:ea typeface="Lucida Sans"/>
              <a:cs typeface="Lucida Sans"/>
              <a:sym typeface="Lucida Sans"/>
            </a:endParaRPr>
          </a:p>
        </p:txBody>
      </p:sp>
      <p:sp>
        <p:nvSpPr>
          <p:cNvPr id="618" name="Google Shape;618;p101"/>
          <p:cNvSpPr txBox="1">
            <a:spLocks noGrp="1"/>
          </p:cNvSpPr>
          <p:nvPr>
            <p:ph idx="1"/>
          </p:nvPr>
        </p:nvSpPr>
        <p:spPr>
          <a:xfrm>
            <a:off x="428625"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 التي تلحق المحكوم عليه بشرط أن يحكم به القاضي . العقوبات التكميلية هي:</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أ-الحرمان من بعض الحقوق والمزايا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ب- المصادرة: وهي الإستيلاء على مال المحكوم عليه وإنتقال ملكيته الى  الدولة بدون أي تعويض .والمصادرة من حيث الأموال التي تنطبق عليها نوعان: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مصادرة عامة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مصادرة خاصة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والمصادرة كجزاء على نوعين: احدهما كعقوبة تكميلية م(101) والأخر كتدبير إحترازي م(117)  ولكل منها   شروطها وأحكامها. ج- نشر الحكم (102)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02"/>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تفريد العقوبة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24" name="Google Shape;624;p102"/>
          <p:cNvSpPr txBox="1">
            <a:spLocks noGrp="1"/>
          </p:cNvSpPr>
          <p:nvPr>
            <p:ph idx="1"/>
          </p:nvPr>
        </p:nvSpPr>
        <p:spPr>
          <a:xfrm>
            <a:off x="571500"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r>
              <a:rPr lang="ar-IQ" sz="2800" b="1" i="0" u="none">
                <a:solidFill>
                  <a:schemeClr val="lt1"/>
                </a:solidFill>
                <a:latin typeface="Book Antiqua"/>
                <a:ea typeface="Book Antiqua"/>
                <a:cs typeface="Book Antiqua"/>
                <a:sym typeface="Book Antiqua"/>
              </a:rPr>
              <a:t>تعريفه: </a:t>
            </a:r>
            <a:r>
              <a:rPr lang="ar-IQ" sz="2800" b="0" i="0" u="none">
                <a:solidFill>
                  <a:schemeClr val="lt1"/>
                </a:solidFill>
                <a:latin typeface="Book Antiqua"/>
                <a:ea typeface="Book Antiqua"/>
                <a:cs typeface="Book Antiqua"/>
                <a:sym typeface="Book Antiqua"/>
              </a:rPr>
              <a:t>هو جعل العقوبة ملائمة لظروف المجرم الشخصية وحالته قبل وأثناء وبعد ارتكاب الجريمة وطريقة ارتكابه والوسائل المتعملة في ارتكابها والاضرار التي اصابت المجنى عليه أو المجتمع من جراء تلك الجريمة والباعث على ارتكابها.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1-الظروف المشددة للعقوبة: </a:t>
            </a:r>
            <a:r>
              <a:rPr lang="ar-IQ" sz="2800" b="0" i="0" u="none">
                <a:solidFill>
                  <a:schemeClr val="lt1"/>
                </a:solidFill>
                <a:latin typeface="Book Antiqua"/>
                <a:ea typeface="Book Antiqua"/>
                <a:cs typeface="Book Antiqua"/>
                <a:sym typeface="Book Antiqua"/>
              </a:rPr>
              <a:t>وهي الظروف المحددة في القانون ومتصلة بالجريمة وبالجاني والتي يترتب عليها تشديد العقوبة الى اكثر من الحد الاعلى الذي قرره القانون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التضارب الظاهري للنصوص الجنائية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43" name="Google Shape;143;p22"/>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ويقصد به الحالات التي يبدو فيها لأول وهله ان واقعة ما ينطبق عليها أكثر من نص، ويرجع ذلك الى وجود عامل مشترك متصل بذات الموضوع الذي تتناوله عدة نصوص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النص الخاص يغلب على النص العام: وهذا المبدأ يطبق كلما كان النص الخاص يحتوي على جميع عناصر النص العام الى جانب إشتماله على عنصر أو أكثر يكون لازما لتطبيق النص.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النص المستوعب يطبق دون النص قصير المدى: وهو يطبق في حالتي الجريمة المتدرجة والجريمة المركبة.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النص الأصلي يغني عن النص الإحتياطي: فمثلا النص الخاص بجريمة إخفاء الأشياء المسروقة يعتبر إحتياطيا بالنسبة للنص الخاص بجريمة السرقة, ونص الاتفاق الجنائي احتياطي بالنسبة لنص الجريمة التي ترتكب تنفيذا للاتفاق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3"/>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أنواع الظروف المشددة</a:t>
            </a:r>
            <a:endParaRPr sz="4100" b="1" i="0" u="none" strike="noStrike" cap="none">
              <a:solidFill>
                <a:srgbClr val="EAD594"/>
              </a:solidFill>
              <a:latin typeface="Lucida Sans"/>
              <a:ea typeface="Lucida Sans"/>
              <a:cs typeface="Lucida Sans"/>
              <a:sym typeface="Lucida Sans"/>
            </a:endParaRPr>
          </a:p>
        </p:txBody>
      </p:sp>
      <p:sp>
        <p:nvSpPr>
          <p:cNvPr id="630" name="Google Shape;630;p10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وهي على نوعين: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ظروف مشددة عامة: وهي تلك التي ينص عليها القانون وتسري بالنسبة الى جميع الجرائم وقد حددتها م (135)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ظروف مشددة خاصة: وهي المنصوص عليها في لقانون والتي هي خاصة ببعض الجرائم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العود الي الجريمة: وهو إرتكاب الشخص لجريمة بعد سبق الحكم عليه نهائيا من أجل جريمة أو جرائم اخرى، ونص المشرع على أحكامها في م(139-140)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4"/>
          <p:cNvSpPr txBox="1">
            <a:spLocks noGrp="1"/>
          </p:cNvSpPr>
          <p:nvPr>
            <p:ph type="title"/>
          </p:nvPr>
        </p:nvSpPr>
        <p:spPr>
          <a:xfrm>
            <a:off x="493712" y="-6350"/>
            <a:ext cx="8242300" cy="127476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الظروف المخففة للعقوبة</a:t>
            </a:r>
            <a:endParaRPr sz="3690" b="1" i="0" u="none" strike="noStrike" cap="none">
              <a:solidFill>
                <a:srgbClr val="EAD594"/>
              </a:solidFill>
              <a:latin typeface="Lucida Sans"/>
              <a:ea typeface="Lucida Sans"/>
              <a:cs typeface="Lucida Sans"/>
              <a:sym typeface="Lucida Sans"/>
            </a:endParaRPr>
          </a:p>
        </p:txBody>
      </p:sp>
      <p:sp>
        <p:nvSpPr>
          <p:cNvPr id="636" name="Google Shape;636;p10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 على نوعين أسباب حصرها المشرع وبينها في القانون وتسمى (الاعذار) واسباب تركها لتقدير القاضي وتسمى (الظروف المخففة).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والأعذار: هي الظروف المنصوص عليها في القانون والتي يترتب عليها تخفيف العقوبة أو رفعها كليا، وهي على نوعين: احداهما مخففة من العقوبة م(128) والاخر معفية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أما الظروف المخففة: فهي خصائص موضوعية أو شخصية غير محدودة والتي يمكن أن تسمح في تخفيف العقوبة المقررة قانونا للجريمة وفقا للمعيار الذي نص عليه القانون، وأخذ المشرع بها في م (131و132)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5"/>
          <p:cNvSpPr txBox="1">
            <a:spLocks noGrp="1"/>
          </p:cNvSpPr>
          <p:nvPr>
            <p:ph type="title"/>
          </p:nvPr>
        </p:nvSpPr>
        <p:spPr>
          <a:xfrm>
            <a:off x="-238125" y="268287"/>
            <a:ext cx="9248775" cy="1158875"/>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تعدد الجرائم واثره على العقاب     </a:t>
            </a:r>
            <a:endParaRPr sz="3690" b="1" i="0" u="none" strike="noStrike" cap="none">
              <a:solidFill>
                <a:srgbClr val="EAD594"/>
              </a:solidFill>
              <a:latin typeface="Lucida Sans"/>
              <a:ea typeface="Lucida Sans"/>
              <a:cs typeface="Lucida Sans"/>
              <a:sym typeface="Lucida Sans"/>
            </a:endParaRPr>
          </a:p>
        </p:txBody>
      </p:sp>
      <p:sp>
        <p:nvSpPr>
          <p:cNvPr id="642" name="Google Shape;642;p105"/>
          <p:cNvSpPr txBox="1">
            <a:spLocks noGrp="1"/>
          </p:cNvSpPr>
          <p:nvPr>
            <p:ph idx="1"/>
          </p:nvPr>
        </p:nvSpPr>
        <p:spPr>
          <a:xfrm>
            <a:off x="428625" y="12144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r>
              <a:rPr lang="ar-IQ" sz="2800" b="1" i="0" u="none">
                <a:solidFill>
                  <a:schemeClr val="lt1"/>
                </a:solidFill>
                <a:latin typeface="Book Antiqua"/>
                <a:ea typeface="Book Antiqua"/>
                <a:cs typeface="Book Antiqua"/>
                <a:sym typeface="Book Antiqua"/>
              </a:rPr>
              <a:t>تعريفه: </a:t>
            </a:r>
            <a:r>
              <a:rPr lang="ar-IQ" sz="2800" b="0" i="0" u="none">
                <a:solidFill>
                  <a:schemeClr val="lt1"/>
                </a:solidFill>
                <a:latin typeface="Book Antiqua"/>
                <a:ea typeface="Book Antiqua"/>
                <a:cs typeface="Book Antiqua"/>
                <a:sym typeface="Book Antiqua"/>
              </a:rPr>
              <a:t>وهو ان يرتكب الشخص أكثر من جريمة قبل ان يحكم عليه نهائيا بواحدة منها</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أنواع التعدد:</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التعدد الصوري: وهو إنطباق أكثر من نص قانوني على فعل واحد، وعالج المشرع هذه الحالة في م (141)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التعدد الحقيقي: ويقصد به إرتكاب الجاني عدة أفعال مادية مستقلة يكون كل منها جريمة قائمة بذاتها. وموقف المشرع العراقي من هذا النوع من التعدد هو على النحو الأتي: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القاعدة: </a:t>
            </a:r>
            <a:r>
              <a:rPr lang="ar-IQ" sz="2800" b="0" i="0" u="none">
                <a:solidFill>
                  <a:schemeClr val="lt1"/>
                </a:solidFill>
                <a:latin typeface="Book Antiqua"/>
                <a:ea typeface="Book Antiqua"/>
                <a:cs typeface="Book Antiqua"/>
                <a:sym typeface="Book Antiqua"/>
              </a:rPr>
              <a:t>القاعدة المقررة في قانون العقوبات هي :                ( </a:t>
            </a:r>
            <a:r>
              <a:rPr lang="ar-IQ" sz="3600" b="1" i="0" u="none">
                <a:solidFill>
                  <a:schemeClr val="lt1"/>
                </a:solidFill>
                <a:latin typeface="Book Antiqua"/>
                <a:ea typeface="Book Antiqua"/>
                <a:cs typeface="Book Antiqua"/>
                <a:sym typeface="Book Antiqua"/>
              </a:rPr>
              <a:t>تعدد العقوبات بتعدد الجرائم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6"/>
          <p:cNvSpPr txBox="1">
            <a:spLocks noGrp="1"/>
          </p:cNvSpPr>
          <p:nvPr>
            <p:ph type="title"/>
          </p:nvPr>
        </p:nvSpPr>
        <p:spPr>
          <a:xfrm>
            <a:off x="231775" y="96837"/>
            <a:ext cx="8778875" cy="144621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قاعدة( تعدد العقوبات بتعدد الجرائم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 والقيود التي ترد علىها </a:t>
            </a:r>
            <a:endParaRPr sz="3690" b="1" i="0" u="none" strike="noStrike" cap="none">
              <a:solidFill>
                <a:srgbClr val="EAD594"/>
              </a:solidFill>
              <a:latin typeface="Lucida Sans"/>
              <a:ea typeface="Lucida Sans"/>
              <a:cs typeface="Lucida Sans"/>
              <a:sym typeface="Lucida Sans"/>
            </a:endParaRPr>
          </a:p>
        </p:txBody>
      </p:sp>
      <p:sp>
        <p:nvSpPr>
          <p:cNvPr id="648" name="Google Shape;648;p10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نصت على هذه القاعدة في المادة (143- أ) أما قيودها فهي :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أ-عدم جواز زيادة العقوبات السالبة للحرية عن حد معين : (143- أ) و (143- د)</a:t>
            </a:r>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ب- جب العقوبات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07"/>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الاستثناء من قاعدة تعدد العقوبات بتعدد الجرائم:</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54" name="Google Shape;654;p10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نصت المادة (142) على انه (اذا وقعت عدة جرائم ناتجة عن أفعال متعددة ولكنها مرتبطة ببعضها ارتباطا لا يقبل التجزئة ويجمع بينها وحدة الغرض وجب الحكم بالعقوبة المقررة لكل جريمة والامر بتنفيذ العقوبة الأشد دون سواها).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8"/>
          <p:cNvSpPr txBox="1">
            <a:spLocks noGrp="1"/>
          </p:cNvSpPr>
          <p:nvPr>
            <p:ph type="title"/>
          </p:nvPr>
        </p:nvSpPr>
        <p:spPr>
          <a:xfrm>
            <a:off x="493712" y="463550"/>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القيود التي ترد على القاعدة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60" name="Google Shape;660;p108"/>
          <p:cNvSpPr txBox="1">
            <a:spLocks noGrp="1"/>
          </p:cNvSpPr>
          <p:nvPr>
            <p:ph idx="1"/>
          </p:nvPr>
        </p:nvSpPr>
        <p:spPr>
          <a:xfrm>
            <a:off x="428625" y="2428875"/>
            <a:ext cx="8229600" cy="4708525"/>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أ-عدم جواز زيادة العقوبات السالبة للحرية عن حد معين </a:t>
            </a:r>
            <a:endParaRPr/>
          </a:p>
          <a:p>
            <a:pPr marL="547687" marR="0" lvl="0" indent="-411162" algn="r" rtl="1">
              <a:lnSpc>
                <a:spcPct val="100000"/>
              </a:lnSpc>
              <a:spcBef>
                <a:spcPts val="720"/>
              </a:spcBef>
              <a:spcAft>
                <a:spcPts val="0"/>
              </a:spcAft>
              <a:buClr>
                <a:srgbClr val="F9F9F9"/>
              </a:buClr>
              <a:buSzPts val="2340"/>
              <a:buFont typeface="Noto Sans Symbols"/>
              <a:buNone/>
            </a:pP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ب- جب العقوبات</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9"/>
          <p:cNvSpPr txBox="1">
            <a:spLocks noGrp="1"/>
          </p:cNvSpPr>
          <p:nvPr>
            <p:ph type="title"/>
          </p:nvPr>
        </p:nvSpPr>
        <p:spPr>
          <a:xfrm>
            <a:off x="420687" y="536575"/>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ايقاف تنفيذ العقوبة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66" name="Google Shape;666;p109"/>
          <p:cNvSpPr txBox="1">
            <a:spLocks noGrp="1"/>
          </p:cNvSpPr>
          <p:nvPr>
            <p:ph idx="1"/>
          </p:nvPr>
        </p:nvSpPr>
        <p:spPr>
          <a:xfrm>
            <a:off x="500062" y="2149475"/>
            <a:ext cx="8229600" cy="4708525"/>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تعريفه: </a:t>
            </a:r>
            <a:r>
              <a:rPr lang="ar-IQ" sz="3200" b="0" i="0" u="none">
                <a:solidFill>
                  <a:schemeClr val="lt1"/>
                </a:solidFill>
                <a:latin typeface="Book Antiqua"/>
                <a:ea typeface="Book Antiqua"/>
                <a:cs typeface="Book Antiqua"/>
                <a:sym typeface="Book Antiqua"/>
              </a:rPr>
              <a:t>هو ذلك النظام الذي يخول القاضي سلطة الحكم بادانة المتهم وتحديد العقوبة المناسبة له مع الامر بوقف تنفيذها لفترة معينة يحددها القانون. </a:t>
            </a:r>
            <a:endParaRPr/>
          </a:p>
          <a:p>
            <a:pPr marL="547687" marR="0" lvl="0" indent="-411162" algn="r" rtl="1">
              <a:lnSpc>
                <a:spcPct val="100000"/>
              </a:lnSpc>
              <a:spcBef>
                <a:spcPts val="640"/>
              </a:spcBef>
              <a:spcAft>
                <a:spcPts val="0"/>
              </a:spcAft>
              <a:buClr>
                <a:srgbClr val="F9F9F9"/>
              </a:buClr>
              <a:buSzPts val="2080"/>
              <a:buFont typeface="Noto Sans Symbols"/>
              <a:buNone/>
            </a:pP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شروطه:</a:t>
            </a: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0" i="0" u="none">
                <a:solidFill>
                  <a:schemeClr val="lt1"/>
                </a:solidFill>
                <a:latin typeface="Book Antiqua"/>
                <a:ea typeface="Book Antiqua"/>
                <a:cs typeface="Book Antiqua"/>
                <a:sym typeface="Book Antiqua"/>
              </a:rPr>
              <a:t>أ- المتعلقة بنوع الجريمة</a:t>
            </a: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0" i="0" u="none">
                <a:solidFill>
                  <a:schemeClr val="lt1"/>
                </a:solidFill>
                <a:latin typeface="Book Antiqua"/>
                <a:ea typeface="Book Antiqua"/>
                <a:cs typeface="Book Antiqua"/>
                <a:sym typeface="Book Antiqua"/>
              </a:rPr>
              <a:t>ب-المتعلقة بالعقوبة المحكوم بها</a:t>
            </a: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0" i="0" u="none">
                <a:solidFill>
                  <a:schemeClr val="lt1"/>
                </a:solidFill>
                <a:latin typeface="Book Antiqua"/>
                <a:ea typeface="Book Antiqua"/>
                <a:cs typeface="Book Antiqua"/>
                <a:sym typeface="Book Antiqua"/>
              </a:rPr>
              <a:t>ج-المتعلقة بشخص المجرم وحالته</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672" name="Google Shape;672;p110"/>
          <p:cNvSpPr txBox="1">
            <a:spLocks noGrp="1"/>
          </p:cNvSpPr>
          <p:nvPr>
            <p:ph idx="1"/>
          </p:nvPr>
        </p:nvSpPr>
        <p:spPr>
          <a:xfrm>
            <a:off x="642937" y="0"/>
            <a:ext cx="8229600" cy="4708525"/>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الامر بوقف التنفيذ:</a:t>
            </a:r>
            <a:r>
              <a:rPr lang="ar-IQ" sz="2800" b="0" i="0" u="none">
                <a:solidFill>
                  <a:schemeClr val="lt1"/>
                </a:solidFill>
                <a:latin typeface="Book Antiqua"/>
                <a:ea typeface="Book Antiqua"/>
                <a:cs typeface="Book Antiqua"/>
                <a:sym typeface="Book Antiqua"/>
              </a:rPr>
              <a:t> أحكامه منصوص عليه في المادة (144) .</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مدة ايقاف التنفيذ: </a:t>
            </a:r>
            <a:r>
              <a:rPr lang="ar-IQ" sz="2800" b="0" i="0" u="none">
                <a:solidFill>
                  <a:schemeClr val="lt1"/>
                </a:solidFill>
                <a:latin typeface="Book Antiqua"/>
                <a:ea typeface="Book Antiqua"/>
                <a:cs typeface="Book Antiqua"/>
                <a:sym typeface="Book Antiqua"/>
              </a:rPr>
              <a:t>وهي ثلاث سنوات تبدأ من تاريخ صدور الحكم لا من تاريخ إعتباره نهائيا م(146)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إلتزامات المحكوم عليه خلال مدة ايقاف التنفيذ: </a:t>
            </a:r>
            <a:r>
              <a:rPr lang="ar-IQ" sz="2800" b="0" i="0" u="none">
                <a:solidFill>
                  <a:schemeClr val="lt1"/>
                </a:solidFill>
                <a:latin typeface="Book Antiqua"/>
                <a:ea typeface="Book Antiqua"/>
                <a:cs typeface="Book Antiqua"/>
                <a:sym typeface="Book Antiqua"/>
              </a:rPr>
              <a:t>ونص عليه المشرع في م(145)</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التعهد بحسن السلوك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أداء التعويض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التعهد بحسن السلوك وأداء التعويض معا.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إلغاء ايقاف التنفيذ: </a:t>
            </a:r>
            <a:r>
              <a:rPr lang="ar-IQ" sz="2800" b="0" i="0" u="none">
                <a:solidFill>
                  <a:schemeClr val="lt1"/>
                </a:solidFill>
                <a:latin typeface="Book Antiqua"/>
                <a:ea typeface="Book Antiqua"/>
                <a:cs typeface="Book Antiqua"/>
                <a:sym typeface="Book Antiqua"/>
              </a:rPr>
              <a:t>نصت م(147) على الحالات التي يجوز فيها إلغاء ايقاف التنفيذ .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إجراءات الغاء ايقاف التنفيذ: </a:t>
            </a:r>
            <a:r>
              <a:rPr lang="ar-IQ" sz="2800" b="0" i="0" u="none">
                <a:solidFill>
                  <a:schemeClr val="lt1"/>
                </a:solidFill>
                <a:latin typeface="Book Antiqua"/>
                <a:ea typeface="Book Antiqua"/>
                <a:cs typeface="Book Antiqua"/>
                <a:sym typeface="Book Antiqua"/>
              </a:rPr>
              <a:t>وتم نص عليها في م(147-148)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5BB6-5807-4D45-8F66-633A82A10433}"/>
              </a:ext>
            </a:extLst>
          </p:cNvPr>
          <p:cNvSpPr>
            <a:spLocks noGrp="1"/>
          </p:cNvSpPr>
          <p:nvPr>
            <p:ph type="title"/>
          </p:nvPr>
        </p:nvSpPr>
        <p:spPr>
          <a:xfrm>
            <a:off x="945270" y="183620"/>
            <a:ext cx="7429499" cy="1478570"/>
          </a:xfrm>
        </p:spPr>
        <p:txBody>
          <a:bodyPr>
            <a:normAutofit/>
          </a:bodyPr>
          <a:lstStyle/>
          <a:p>
            <a:r>
              <a:rPr lang="ar-IQ" sz="4000" b="1" dirty="0">
                <a:solidFill>
                  <a:srgbClr val="FF0000"/>
                </a:solidFill>
              </a:rPr>
              <a:t>المادة 45 من قانون العقوبات العراقي       </a:t>
            </a:r>
            <a:endParaRPr lang="en-US" sz="4000" b="1" dirty="0">
              <a:solidFill>
                <a:srgbClr val="FF0000"/>
              </a:solidFill>
            </a:endParaRPr>
          </a:p>
        </p:txBody>
      </p:sp>
      <p:sp>
        <p:nvSpPr>
          <p:cNvPr id="3" name="Content Placeholder 2">
            <a:extLst>
              <a:ext uri="{FF2B5EF4-FFF2-40B4-BE49-F238E27FC236}">
                <a16:creationId xmlns:a16="http://schemas.microsoft.com/office/drawing/2014/main" id="{D96D68BA-E184-4F1F-B6F3-C94D91562270}"/>
              </a:ext>
            </a:extLst>
          </p:cNvPr>
          <p:cNvSpPr>
            <a:spLocks noGrp="1"/>
          </p:cNvSpPr>
          <p:nvPr>
            <p:ph idx="1"/>
          </p:nvPr>
        </p:nvSpPr>
        <p:spPr>
          <a:xfrm>
            <a:off x="769231" y="1491205"/>
            <a:ext cx="7429499" cy="3541714"/>
          </a:xfrm>
        </p:spPr>
        <p:txBody>
          <a:bodyPr>
            <a:noAutofit/>
          </a:bodyPr>
          <a:lstStyle/>
          <a:p>
            <a:pPr algn="ctr" fontAlgn="base"/>
            <a:r>
              <a:rPr lang="ar-IQ" sz="3600" i="0" dirty="0">
                <a:solidFill>
                  <a:srgbClr val="444444"/>
                </a:solidFill>
                <a:effectLst/>
                <a:latin typeface="Open Sans" panose="020B0604020202020204" pitchFamily="34" charset="0"/>
              </a:rPr>
              <a:t>لا يبيح حق الدفاع الشرعي احداث ضرر أشد مما يستلزمه هذا الدفاع وإذا تجاوز المدافع عمداً او اهمالاً حدود هذا الحق او اعتقد خطأ أنه في حالة دفاع شرعي فإنه يكون مسؤولاً عن الجريمة التي ارتكبها وإنما يجوز للمحكمة في هذه الحالة أن تحكم بعقوبة الجنحة بدلاً من عقوبة الجناية وأن تحكم بعقوبة المخالفة بدلاً من عقوبة الجنحة.</a:t>
            </a:r>
          </a:p>
          <a:p>
            <a:pPr algn="ctr"/>
            <a:br>
              <a:rPr lang="ar-IQ" sz="3600" dirty="0"/>
            </a:br>
            <a:endParaRPr lang="en-US" sz="3600" dirty="0"/>
          </a:p>
        </p:txBody>
      </p:sp>
    </p:spTree>
    <p:extLst>
      <p:ext uri="{BB962C8B-B14F-4D97-AF65-F5344CB8AC3E}">
        <p14:creationId xmlns:p14="http://schemas.microsoft.com/office/powerpoint/2010/main" val="22473785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7321</Words>
  <Application>Microsoft Office PowerPoint</Application>
  <PresentationFormat>On-screen Show (4:3)</PresentationFormat>
  <Paragraphs>548</Paragraphs>
  <Slides>98</Slides>
  <Notes>97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Arial</vt:lpstr>
      <vt:lpstr>Lucida Sans</vt:lpstr>
      <vt:lpstr>Tw Cen MT</vt:lpstr>
      <vt:lpstr>Open Sans</vt:lpstr>
      <vt:lpstr>Noto Sans Symbols</vt:lpstr>
      <vt:lpstr>Calibri</vt:lpstr>
      <vt:lpstr>Book Antiqua</vt:lpstr>
      <vt:lpstr>1_Apex</vt:lpstr>
      <vt:lpstr>Circuit</vt:lpstr>
      <vt:lpstr>وزارة التعليم العالي والبحث العلمي                                                       </vt:lpstr>
      <vt:lpstr>التعريف بقانون العقوبات </vt:lpstr>
      <vt:lpstr>صلة قانون العقوبات بفروع القانون الاخرى  </vt:lpstr>
      <vt:lpstr>العلوم المساعدة لقانون العقوبات </vt:lpstr>
      <vt:lpstr>مصدر قانون العقوبات </vt:lpstr>
      <vt:lpstr>تفسير نصوص قانون العقوبات </vt:lpstr>
      <vt:lpstr>2- مذاهب التفسير </vt:lpstr>
      <vt:lpstr>3- طريق تفسير نصوص قانون العقوبات </vt:lpstr>
      <vt:lpstr>- التضارب الظاهري للنصوص الجنائية </vt:lpstr>
      <vt:lpstr> نطاق تطبيق قانون العقوبات</vt:lpstr>
      <vt:lpstr>تطبيق القانون الجنائي من حيث الزمان </vt:lpstr>
      <vt:lpstr> مبدأ عدم رجعية القانون الجنائي على الماضي </vt:lpstr>
      <vt:lpstr>PowerPoint Presentation</vt:lpstr>
      <vt:lpstr> نطاق تطبيق مبدأ عدم رجعية القانون الجنائي على الماضي </vt:lpstr>
      <vt:lpstr>PowerPoint Presentation</vt:lpstr>
      <vt:lpstr>المبدأ في التشريع العراقي</vt:lpstr>
      <vt:lpstr>PowerPoint Presentation</vt:lpstr>
      <vt:lpstr>PowerPoint Presentation</vt:lpstr>
      <vt:lpstr>تطبيق القانون الجنائي من حيث المكان </vt:lpstr>
      <vt:lpstr> الإستثناءات على مبدأ الإقليمية</vt:lpstr>
      <vt:lpstr> تطبيق القانون الجنائي على الأشخاص </vt:lpstr>
      <vt:lpstr>- تسليم المجرمين </vt:lpstr>
      <vt:lpstr>PowerPoint Presentation</vt:lpstr>
      <vt:lpstr>الجريمة</vt:lpstr>
      <vt:lpstr>أركان الجريمة  الركن المادي </vt:lpstr>
      <vt:lpstr> معيار تحقق العلاقة السببية </vt:lpstr>
      <vt:lpstr>الركن المعنوي </vt:lpstr>
      <vt:lpstr>الركن الشرعي </vt:lpstr>
      <vt:lpstr> صور إرتكاب الجريمة </vt:lpstr>
      <vt:lpstr>2- مراحل الجريمة السابقة للشروع </vt:lpstr>
      <vt:lpstr>ج– مرحلة التنفيذ:  </vt:lpstr>
      <vt:lpstr>PowerPoint Presentation</vt:lpstr>
      <vt:lpstr>PowerPoint Presentation</vt:lpstr>
      <vt:lpstr>PowerPoint Presentation</vt:lpstr>
      <vt:lpstr>PowerPoint Presentation</vt:lpstr>
      <vt:lpstr>المساهمة الجنائية  </vt:lpstr>
      <vt:lpstr>- الإتجاهات الفقهية في المساهمة الجنائية  </vt:lpstr>
      <vt:lpstr>صور المساهمة الجنائية </vt:lpstr>
      <vt:lpstr>التمييز بين المساهمة الأصلية والمساهمة التبعية في الجريمة </vt:lpstr>
      <vt:lpstr>أهمية التمييز بين المساهمة الأصلية والمساهمة التبعية في الجريمة </vt:lpstr>
      <vt:lpstr>- المساهمة الأصلية في الجريمة </vt:lpstr>
      <vt:lpstr>النتيجة المحتملة في المساهمة الأصلية في الجريمة </vt:lpstr>
      <vt:lpstr>عقوبة المساهم الأصلي في الجريمة</vt:lpstr>
      <vt:lpstr>المساهمة التبعية في الجريمة </vt:lpstr>
      <vt:lpstr>PowerPoint Presentation</vt:lpstr>
      <vt:lpstr>PowerPoint Presentation</vt:lpstr>
      <vt:lpstr>00عقوبة المساهم التبعي في الجريمة</vt:lpstr>
      <vt:lpstr>تأثير ظروف الجريمة على المساهمين فيها </vt:lpstr>
      <vt:lpstr>أثر الاعذار على المساهمين فيها </vt:lpstr>
      <vt:lpstr>أثر النتائج المحتملة على المساهمين فيها </vt:lpstr>
      <vt:lpstr>  أسباب الإباحة  </vt:lpstr>
      <vt:lpstr>PowerPoint Presentation</vt:lpstr>
      <vt:lpstr>إستعمال الحق </vt:lpstr>
      <vt:lpstr>PowerPoint Presentation</vt:lpstr>
      <vt:lpstr>PowerPoint Presentation</vt:lpstr>
      <vt:lpstr>PowerPoint Presentation</vt:lpstr>
      <vt:lpstr>   أنواع الجرائم 1- أنواع الجرائم من حيث جسامتها  </vt:lpstr>
      <vt:lpstr> معيار التمييز </vt:lpstr>
      <vt:lpstr>صعوبات تعترض معيار التمييز: </vt:lpstr>
      <vt:lpstr>أهمية التقسيم الثلاثي </vt:lpstr>
      <vt:lpstr>2- أنواع الجرائم من حيث طبيعتها </vt:lpstr>
      <vt:lpstr> معيار التمييز </vt:lpstr>
      <vt:lpstr> فئات الجرائم السياسية </vt:lpstr>
      <vt:lpstr>  -  موقف المشرع العراقي من الجريمة السياسية </vt:lpstr>
      <vt:lpstr>3- أنواع الجرائم من حيث ركنها المادي </vt:lpstr>
      <vt:lpstr>PowerPoint Presentation</vt:lpstr>
      <vt:lpstr>PowerPoint Presentation</vt:lpstr>
      <vt:lpstr> أهمية التقسيم </vt:lpstr>
      <vt:lpstr>PowerPoint Presentation</vt:lpstr>
      <vt:lpstr>المجرم</vt:lpstr>
      <vt:lpstr>PowerPoint Presentation</vt:lpstr>
      <vt:lpstr>PowerPoint Presentation</vt:lpstr>
      <vt:lpstr>أنواع القصد الجنائي</vt:lpstr>
      <vt:lpstr>PowerPoint Presentation</vt:lpstr>
      <vt:lpstr>الخطأ غير العمدي </vt:lpstr>
      <vt:lpstr> موانع المسؤولية الجنائية  </vt:lpstr>
      <vt:lpstr>حالات موانع المسؤولية الجنائية</vt:lpstr>
      <vt:lpstr>2- سكر أو التخدير</vt:lpstr>
      <vt:lpstr>PowerPoint Presentation</vt:lpstr>
      <vt:lpstr>3- الإكراه</vt:lpstr>
      <vt:lpstr>4- الضرورة </vt:lpstr>
      <vt:lpstr>PowerPoint Presentation</vt:lpstr>
      <vt:lpstr>العقوبات</vt:lpstr>
      <vt:lpstr> خصائص العقوبة وأهداف العقوبة </vt:lpstr>
      <vt:lpstr> أنواع العقوبات </vt:lpstr>
      <vt:lpstr> الغرامة </vt:lpstr>
      <vt:lpstr>العقوبات التبعية:</vt:lpstr>
      <vt:lpstr>العقوبات التكميلية</vt:lpstr>
      <vt:lpstr>تفريد العقوبة </vt:lpstr>
      <vt:lpstr>أنواع الظروف المشددة</vt:lpstr>
      <vt:lpstr> الظروف المخففة للعقوبة</vt:lpstr>
      <vt:lpstr>         تعدد الجرائم واثره على العقاب     </vt:lpstr>
      <vt:lpstr> قاعدة( تعدد العقوبات بتعدد الجرائم )  والقيود التي ترد علىها </vt:lpstr>
      <vt:lpstr>الاستثناء من قاعدة تعدد العقوبات بتعدد الجرائم: </vt:lpstr>
      <vt:lpstr>القيود التي ترد على القاعدة  </vt:lpstr>
      <vt:lpstr>ايقاف تنفيذ العقوبة </vt:lpstr>
      <vt:lpstr>PowerPoint Presentation</vt:lpstr>
      <vt:lpstr>المادة 45 من قانون العقوبات العراقي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dc:title>
  <cp:lastModifiedBy>lenovo</cp:lastModifiedBy>
  <cp:revision>3</cp:revision>
  <dcterms:modified xsi:type="dcterms:W3CDTF">2022-01-15T15:55:27Z</dcterms:modified>
</cp:coreProperties>
</file>