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notesMasterIdLst>
    <p:notesMasterId r:id="rId19"/>
  </p:notesMasterIdLst>
  <p:sldIdLst>
    <p:sldId id="257" r:id="rId2"/>
    <p:sldId id="278" r:id="rId3"/>
    <p:sldId id="259" r:id="rId4"/>
    <p:sldId id="276" r:id="rId5"/>
    <p:sldId id="284" r:id="rId6"/>
    <p:sldId id="277" r:id="rId7"/>
    <p:sldId id="279" r:id="rId8"/>
    <p:sldId id="280" r:id="rId9"/>
    <p:sldId id="281" r:id="rId10"/>
    <p:sldId id="287" r:id="rId11"/>
    <p:sldId id="285" r:id="rId12"/>
    <p:sldId id="288" r:id="rId13"/>
    <p:sldId id="286" r:id="rId14"/>
    <p:sldId id="289" r:id="rId15"/>
    <p:sldId id="290" r:id="rId16"/>
    <p:sldId id="291" r:id="rId17"/>
    <p:sldId id="29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63"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0CE93-601E-4EBD-81D2-3EAAFEBF280B}" type="datetimeFigureOut">
              <a:rPr lang="en-GB" smtClean="0"/>
              <a:t>26/01/2023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84F4A9-960E-4136-A6E3-61B09F6D3AA6}" type="slidenum">
              <a:rPr lang="en-GB" smtClean="0"/>
              <a:t>‹#›</a:t>
            </a:fld>
            <a:endParaRPr lang="en-GB"/>
          </a:p>
        </p:txBody>
      </p:sp>
    </p:spTree>
    <p:extLst>
      <p:ext uri="{BB962C8B-B14F-4D97-AF65-F5344CB8AC3E}">
        <p14:creationId xmlns:p14="http://schemas.microsoft.com/office/powerpoint/2010/main" val="1021831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417283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7BCD82-B8A7-4AAA-9875-B418D9CB9C53}"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69810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7BCD82-B8A7-4AAA-9875-B418D9CB9C53}"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EC786E-D5A2-4E8F-AFE3-AE5E65DBF491}"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5477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826963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EC786E-D5A2-4E8F-AFE3-AE5E65DBF491}"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08666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8151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88979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427645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257696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7BCD82-B8A7-4AAA-9875-B418D9CB9C53}"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69379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7BCD82-B8A7-4AAA-9875-B418D9CB9C53}"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387608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7BCD82-B8A7-4AAA-9875-B418D9CB9C53}" type="datetimeFigureOut">
              <a:rPr lang="en-GB" smtClean="0"/>
              <a:t>26/01/2023</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368843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7BCD82-B8A7-4AAA-9875-B418D9CB9C53}" type="datetimeFigureOut">
              <a:rPr lang="en-GB" smtClean="0"/>
              <a:t>26/01/2023</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2827755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BCD82-B8A7-4AAA-9875-B418D9CB9C53}" type="datetimeFigureOut">
              <a:rPr lang="en-GB" smtClean="0"/>
              <a:t>26/01/2023</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08217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48472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2012146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7BCD82-B8A7-4AAA-9875-B418D9CB9C53}" type="datetimeFigureOut">
              <a:rPr lang="en-GB" smtClean="0"/>
              <a:t>26/01/2023</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EEC786E-D5A2-4E8F-AFE3-AE5E65DBF491}" type="slidenum">
              <a:rPr lang="en-GB" smtClean="0"/>
              <a:t>‹#›</a:t>
            </a:fld>
            <a:endParaRPr lang="en-GB"/>
          </a:p>
        </p:txBody>
      </p:sp>
    </p:spTree>
    <p:extLst>
      <p:ext uri="{BB962C8B-B14F-4D97-AF65-F5344CB8AC3E}">
        <p14:creationId xmlns:p14="http://schemas.microsoft.com/office/powerpoint/2010/main" val="1725975030"/>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824" y="638503"/>
            <a:ext cx="9132176" cy="1241535"/>
          </a:xfrm>
        </p:spPr>
        <p:txBody>
          <a:bodyPr>
            <a:normAutofit fontScale="90000"/>
          </a:bodyPr>
          <a:lstStyle/>
          <a:p>
            <a:pPr algn="r" rtl="1"/>
            <a:r>
              <a:rPr lang="ar-IQ" sz="8000" b="1" dirty="0" smtClean="0">
                <a:cs typeface="Zanest _ Ghlbish" pitchFamily="2" charset="-78"/>
              </a:rPr>
              <a:t>      </a:t>
            </a:r>
            <a:r>
              <a:rPr lang="ar-IQ" sz="7300" b="1" dirty="0" smtClean="0">
                <a:cs typeface="Zanest _ Ghlbish" pitchFamily="2" charset="-78"/>
              </a:rPr>
              <a:t>نموونةى سيستمى سياسى لة يابان</a:t>
            </a:r>
            <a:endParaRPr lang="en-GB" sz="7300" dirty="0"/>
          </a:p>
        </p:txBody>
      </p:sp>
      <p:pic>
        <p:nvPicPr>
          <p:cNvPr id="1026" name="Picture 2" descr="بحر اليابان - ويكيبيدي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7266" y="2363068"/>
            <a:ext cx="5699124" cy="37342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apan satelli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751" y="2321581"/>
            <a:ext cx="4069583" cy="3703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140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SA" sz="4800" b="1" dirty="0" smtClean="0">
                <a:cs typeface="Zanest _ Ghlbish" pitchFamily="2" charset="-78"/>
              </a:rPr>
              <a:t>ميَذوو</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a:t>
            </a:r>
            <a:r>
              <a:rPr lang="ar-SA" sz="4800" b="1" dirty="0">
                <a:cs typeface="Zanest _ Ghlbish" pitchFamily="2" charset="-78"/>
              </a:rPr>
              <a:t>يابان  </a:t>
            </a:r>
            <a:r>
              <a:rPr lang="ar-IQ" sz="4800" b="1" dirty="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smtClean="0">
                <a:solidFill>
                  <a:schemeClr val="tx1">
                    <a:lumMod val="85000"/>
                    <a:lumOff val="15000"/>
                  </a:schemeClr>
                </a:solidFill>
                <a:latin typeface="+mj-lt"/>
                <a:ea typeface="+mj-ea"/>
                <a:cs typeface="Zheayr Zheayr2" pitchFamily="2" charset="-78"/>
              </a:rPr>
              <a:t>ئةم </a:t>
            </a:r>
            <a:r>
              <a:rPr lang="ar-IQ" sz="3200" dirty="0">
                <a:solidFill>
                  <a:schemeClr val="tx1">
                    <a:lumMod val="85000"/>
                    <a:lumOff val="15000"/>
                  </a:schemeClr>
                </a:solidFill>
                <a:latin typeface="+mj-lt"/>
                <a:ea typeface="+mj-ea"/>
                <a:cs typeface="Zheayr Zheayr2" pitchFamily="2" charset="-78"/>
              </a:rPr>
              <a:t>سيستمة نيمضة ديموكراتية بةرةو ثيَش دةضوو بةرةو ديموكراتي تاوةكو سالَى (1936) ، بةلاَم لةمة بةدواوة حوكميَكى فاشستى دةستى ثيَكردو بة جؤريَك توندوتيذى نةتةوايةتى ليَكةوتةوةو كةوتة شةرِ لةطةلَ هاوثةيمانان لة شةرِى دووةمى جيهان تووشى دارِوخان هات و بة خؤبةدةستةوة دان كؤتايى بةو حوكمة هات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032005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SA" sz="4800" b="1" dirty="0" smtClean="0">
                <a:cs typeface="Zanest _ Ghlbish" pitchFamily="2" charset="-78"/>
              </a:rPr>
              <a:t>ميَذوو</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a:t>
            </a:r>
            <a:r>
              <a:rPr lang="ar-SA" sz="4800" b="1" dirty="0">
                <a:cs typeface="Zanest _ Ghlbish" pitchFamily="2" charset="-78"/>
              </a:rPr>
              <a:t>يابان  </a:t>
            </a:r>
            <a:r>
              <a:rPr lang="ar-IQ" sz="4800" b="1" dirty="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dirty="0"/>
              <a:t> </a:t>
            </a:r>
            <a:r>
              <a:rPr lang="ar-IQ" sz="3200" dirty="0">
                <a:solidFill>
                  <a:schemeClr val="tx1">
                    <a:lumMod val="85000"/>
                    <a:lumOff val="15000"/>
                  </a:schemeClr>
                </a:solidFill>
                <a:latin typeface="+mj-lt"/>
                <a:ea typeface="+mj-ea"/>
                <a:cs typeface="Zheayr Zheayr2" pitchFamily="2" charset="-78"/>
              </a:rPr>
              <a:t>لةدواى شكستهيَنانى يابان لةشةرِ لة جةنطى جيهاني دووةم لة سةردةمى ئيمثراتؤر هيرؤهيتؤ  1939-1945و تةسليم بوونى بة ئةمريكا هاوثةيمانان بة سةرؤكايةتى ئةمريكا كةوتنةوة دامةزراندنةوةى سةرلةنوىَ بؤ يابان لة رِووى سياسى و ئابورى و تةنانةت كؤمةلاَيةتيشةوة .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672744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SA" sz="4800" b="1" dirty="0" smtClean="0">
                <a:cs typeface="Zanest _ Ghlbish" pitchFamily="2" charset="-78"/>
              </a:rPr>
              <a:t>ميَذوو</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a:t>
            </a:r>
            <a:r>
              <a:rPr lang="ar-SA" sz="4800" b="1" dirty="0">
                <a:cs typeface="Zanest _ Ghlbish" pitchFamily="2" charset="-78"/>
              </a:rPr>
              <a:t>يابان  </a:t>
            </a:r>
            <a:r>
              <a:rPr lang="ar-IQ" sz="4800" b="1" dirty="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smtClean="0">
                <a:solidFill>
                  <a:schemeClr val="tx1">
                    <a:lumMod val="85000"/>
                    <a:lumOff val="15000"/>
                  </a:schemeClr>
                </a:solidFill>
                <a:latin typeface="+mj-lt"/>
                <a:ea typeface="+mj-ea"/>
                <a:cs typeface="Zheayr Zheayr2" pitchFamily="2" charset="-78"/>
              </a:rPr>
              <a:t>سةرةتا </a:t>
            </a:r>
            <a:r>
              <a:rPr lang="ar-IQ" sz="3200" dirty="0">
                <a:solidFill>
                  <a:schemeClr val="tx1">
                    <a:lumMod val="85000"/>
                    <a:lumOff val="15000"/>
                  </a:schemeClr>
                </a:solidFill>
                <a:latin typeface="+mj-lt"/>
                <a:ea typeface="+mj-ea"/>
                <a:cs typeface="Zheayr Zheayr2" pitchFamily="2" charset="-78"/>
              </a:rPr>
              <a:t>دةستوريَكى نويَيان بؤ يابان دانا كةوا تارِادةيةكى زؤر كاريطةرى ئةمريكاى ثيَوة ديار بوو ئةمةش يةكيَكة لة سيفةتةكانى دةولَةتى داطير كةر كةوا بةردةوام دةيانةويَت دةستوريَك بؤ ئةو ولاَتانة دابنيَنن كةوا تةعبير لة بةرذةوةنديةكانيان بكات يان بةلايةنى كةم دذ نةبيَت لةطةلَ ئامانج و بةرذةوةنديةكانيان. </a:t>
            </a: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317676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SA" sz="4800" b="1" dirty="0" smtClean="0">
                <a:cs typeface="Zanest _ Ghlbish" pitchFamily="2" charset="-78"/>
              </a:rPr>
              <a:t>ميَذوو</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a:t>
            </a:r>
            <a:r>
              <a:rPr lang="ar-SA" sz="4800" b="1" dirty="0">
                <a:cs typeface="Zanest _ Ghlbish" pitchFamily="2" charset="-78"/>
              </a:rPr>
              <a:t>يابان  </a:t>
            </a:r>
            <a:r>
              <a:rPr lang="ar-IQ" sz="4800" b="1" dirty="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fontScale="77500" lnSpcReduction="20000"/>
          </a:bodyPr>
          <a:lstStyle/>
          <a:p>
            <a:pPr algn="just" rtl="1"/>
            <a:r>
              <a:rPr lang="ar-IQ" sz="2400" b="1" cap="all" dirty="0" smtClean="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Zanest _ Ghlbish" pitchFamily="2" charset="-78"/>
              </a:rPr>
              <a:t>ضاكسازيةكاني داطيركةر و بونيادة سياسيةكان دواي جةنط (اصلاحات الاحتلال والبنية السياسية بعد الحرب):-</a:t>
            </a:r>
          </a:p>
          <a:p>
            <a:pPr marL="0" indent="0" algn="just" rtl="1">
              <a:buNone/>
            </a:pPr>
            <a:endParaRPr lang="ar-IQ" sz="2400" b="1" cap="all" dirty="0" smtClean="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Zanest _ Ghlbish" pitchFamily="2" charset="-78"/>
            </a:endParaRPr>
          </a:p>
          <a:p>
            <a:pPr marL="0" indent="0" algn="just" rtl="1">
              <a:buNone/>
            </a:pPr>
            <a:r>
              <a:rPr lang="ar-IQ" sz="3200" dirty="0">
                <a:solidFill>
                  <a:schemeClr val="tx1">
                    <a:lumMod val="85000"/>
                    <a:lumOff val="15000"/>
                  </a:schemeClr>
                </a:solidFill>
                <a:latin typeface="+mj-lt"/>
                <a:ea typeface="+mj-ea"/>
                <a:cs typeface="Zheayr Zheayr2" pitchFamily="2" charset="-78"/>
              </a:rPr>
              <a:t>دواى كؤتاييهاتنى جةنطى دووةمى جيهان كة لة 2 ئةيلولى 1945 يابان خؤبةدةستةوةدانى خؤى رِاطةياند بؤ هاوثةيمانان لةسةر كةشتيةكى ئةمريكى بةناوى (ميسؤرى) . دةتوانين بلَيَين ئةم طةشةسةندنة سياسي وئابووريةي لة يابان لةدواي جةنط دةسي ثيَكرد ئةزمونيَكة هاوشيَوةى نية لة دونيادا ، لةماوةى نزيكةى شةش سالَ و نيودا طةشة كردنيَكى سياسى ئابورى و ئةندازيارى لةو ولاَتةدا دةستى ثيَكرد ، ئةمريكاش لة رِيَطاى دارِشتنى بةرنامةيةكةوة ويستى هةرِةشةكانى يابان لةسةر كؤمةلَطةى نيَودةولةَتى بنةبرِ بكات لة رِيَطاى ئةنجامدانى طؤرِانكاريةكى رِيشةيى لة يابان بؤ ئةم بةرنامةيةش لةسةر دوو ئاست مامةلَةيان لةطةلَ يابان كرد ئةوانيش</a:t>
            </a:r>
            <a:r>
              <a:rPr lang="ar-IQ" sz="2400" b="1" dirty="0">
                <a:solidFill>
                  <a:schemeClr val="tx1">
                    <a:lumMod val="85000"/>
                    <a:lumOff val="15000"/>
                  </a:schemeClr>
                </a:solidFill>
                <a:latin typeface="+mj-lt"/>
                <a:ea typeface="+mj-ea"/>
                <a:cs typeface="Zheayr Zheayr2" pitchFamily="2" charset="-78"/>
              </a:rPr>
              <a:t>:</a:t>
            </a:r>
            <a:endParaRPr lang="en-GB" sz="2400" b="1"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902129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SA" sz="4800" b="1" dirty="0" smtClean="0">
                <a:cs typeface="Zanest _ Ghlbish" pitchFamily="2" charset="-78"/>
              </a:rPr>
              <a:t>ميَذوو</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a:t>
            </a:r>
            <a:r>
              <a:rPr lang="ar-SA" sz="4800" b="1" dirty="0">
                <a:cs typeface="Zanest _ Ghlbish" pitchFamily="2" charset="-78"/>
              </a:rPr>
              <a:t>يابان  </a:t>
            </a:r>
            <a:r>
              <a:rPr lang="ar-IQ" sz="4800" b="1" dirty="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fontScale="62500" lnSpcReduction="20000"/>
          </a:bodyPr>
          <a:lstStyle/>
          <a:p>
            <a:pPr algn="just" rtl="1"/>
            <a:r>
              <a:rPr lang="ar-IQ" sz="3400" b="1" cap="all" dirty="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Zanest _ Ghlbish" pitchFamily="2" charset="-78"/>
              </a:rPr>
              <a:t>ضاكسازيةكاني داطيركةر و بونيادة سياسيةكان دواي جةنط (اصلاحات الاحتلال والبنية السياسية بعد الحرب):-</a:t>
            </a:r>
          </a:p>
          <a:p>
            <a:pPr marL="0" indent="0" algn="just" rtl="1">
              <a:buNone/>
            </a:pPr>
            <a:endParaRPr lang="ar-IQ" sz="2400" b="1" cap="all" dirty="0" smtClean="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Zanest _ Ghlbish" pitchFamily="2" charset="-78"/>
            </a:endParaRPr>
          </a:p>
          <a:p>
            <a:pPr marL="0" indent="0" algn="just" rtl="1">
              <a:buNone/>
            </a:pPr>
            <a:r>
              <a:rPr lang="ar-IQ" sz="3200" dirty="0">
                <a:solidFill>
                  <a:schemeClr val="tx1">
                    <a:lumMod val="85000"/>
                    <a:lumOff val="15000"/>
                  </a:schemeClr>
                </a:solidFill>
                <a:latin typeface="+mj-lt"/>
                <a:ea typeface="+mj-ea"/>
                <a:cs typeface="Zheayr Zheayr2" pitchFamily="2" charset="-78"/>
              </a:rPr>
              <a:t>1- ضةك دامالَين: ئةو ئامانجة ئاسان بوو هةر زوو دةستكرا بة دامالَينى هةموو ئةو ضةكانةى لةدةستى سوثاى ياباندا بوو، وة هةرضى مولَك و مالَى سةربازى بوو لةناوبراو نزيكةى 6 مليؤن سةربازى يابان لة دةرةوةى يابان طةرِيَندرانةوة بؤ يابان و خزمةتى سةربازى نةما و ثيشةسازى سةربازيان هةلَوةشاندةوةو طؤرِيان بؤ ثيشةسازى مةدةنى، وة هةروةها برِطةيةكيان زياد كرد لة مادة (9) دةستورى يابان كة ثيَى دةلَيَن برِطةى ئاشتى كة ناوةرِؤكةكةى بريتى ية لة (يابان بة هيض شيَوةيةك شةرِى ثىَ ثةسند نية هةتا هةتاية)وة (ثاريَزطاري لة هيض هيَزيكي دةريايي وشكاني وئاسماني ناكات وهةر توانايكي جةنطي تر). بةلاَم ثةرلةمانى يابانى برِيارى  لةسةر ياساى سالَى 1954 دا كة رِيَطاى بة حكومةت دةدا كة هيَزيَكى سةربازى دابمةزريَنىَ بؤ بةرطرى لة ولاَت دذى هةر هةرِةشةيةك ، بة مةرجيَك نةبيَتة هةرِةشة بؤ هيض ولاَتيَك . </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2400" b="1" cap="all" dirty="0" smtClean="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Zanest _ Ghlbish"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IQ" sz="2400" b="1" dirty="0" smtClean="0">
                <a:solidFill>
                  <a:schemeClr val="tx1">
                    <a:lumMod val="85000"/>
                    <a:lumOff val="15000"/>
                  </a:schemeClr>
                </a:solidFill>
                <a:latin typeface="+mj-lt"/>
                <a:ea typeface="+mj-ea"/>
                <a:cs typeface="Zheayr Zheayr2" pitchFamily="2" charset="-78"/>
              </a:rPr>
              <a:t>.</a:t>
            </a: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8354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SA" sz="4800" b="1" dirty="0" smtClean="0">
                <a:cs typeface="Zanest _ Ghlbish" pitchFamily="2" charset="-78"/>
              </a:rPr>
              <a:t>ميَذوو</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a:t>
            </a:r>
            <a:r>
              <a:rPr lang="ar-SA" sz="4800" b="1" dirty="0">
                <a:cs typeface="Zanest _ Ghlbish" pitchFamily="2" charset="-78"/>
              </a:rPr>
              <a:t>يابان  </a:t>
            </a:r>
            <a:r>
              <a:rPr lang="ar-IQ" sz="4800" b="1" dirty="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2400" b="1" cap="all" dirty="0" smtClean="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Zanest _ Ghlbish" pitchFamily="2" charset="-78"/>
              </a:rPr>
              <a:t>ضاكسازيةكاني داطيركةر و بونيادة سياسيةكان دواي جةنط (اصلاحات الاحتلال والبنية السياسية بعد الحرب):-</a:t>
            </a:r>
          </a:p>
          <a:p>
            <a:pPr marL="0" indent="0" algn="just" rtl="1">
              <a:buNone/>
            </a:pPr>
            <a:endParaRPr lang="ar-IQ" sz="2400" b="1" cap="all" dirty="0" smtClean="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Zanest _ Ghlbish" pitchFamily="2" charset="-78"/>
            </a:endParaRPr>
          </a:p>
          <a:p>
            <a:pPr marL="0" indent="0" algn="just" rtl="1">
              <a:lnSpc>
                <a:spcPct val="70000"/>
              </a:lnSpc>
              <a:buNone/>
            </a:pPr>
            <a:r>
              <a:rPr lang="ar-IQ" sz="2100" dirty="0">
                <a:solidFill>
                  <a:schemeClr val="tx1">
                    <a:lumMod val="85000"/>
                    <a:lumOff val="15000"/>
                  </a:schemeClr>
                </a:solidFill>
                <a:latin typeface="+mj-lt"/>
                <a:ea typeface="+mj-ea"/>
                <a:cs typeface="Zheayr Zheayr2" pitchFamily="2" charset="-78"/>
              </a:rPr>
              <a:t>2- طؤرِينى كؤمةلَطةى يابانى بؤ كؤمةلَطةيةكى ديموكراسى : ئةم ئامانجةى هاوثةيمانان ئاسان نةبوو كةوا لة يابان بيهيَننةدى وة ئالَوزيةكي زؤري ثيَوةدياربوو ، ئةويش طواستنةوةى يابان بؤ قؤناغى ديموكراسى، بةلاَم دةستيان كرد بة بونياد نانةوةى دامةزراوة سياسيةكان و هةرضى مؤركى ديكتاتؤرى ثيَوة بوو لة لاياني دةستوري ميجي لايانبرد ئةويش لة رِيَطاى ثيَكهيَناني ضوارضيوةى هةيكةلي ديموكراسى لة يابان ، وةلةهةمووش طشتطيرتر وطرنطتر بةرنامةي داطيركةربوو لة ضةسثاندني ديموكراسي و ضاكسازي لايةني كؤمةلاَيةتى و ئابورى و كلتورى و رؤشنبيري سياسى لة يابان.</a:t>
            </a:r>
            <a:endParaRPr lang="en-GB" sz="2100" dirty="0">
              <a:solidFill>
                <a:schemeClr val="tx1">
                  <a:lumMod val="85000"/>
                  <a:lumOff val="15000"/>
                </a:schemeClr>
              </a:solidFill>
              <a:latin typeface="+mj-lt"/>
              <a:ea typeface="+mj-ea"/>
              <a:cs typeface="Zheayr Zheayr2" pitchFamily="2" charset="-78"/>
            </a:endParaRPr>
          </a:p>
          <a:p>
            <a:pPr marL="0" indent="0" algn="just" rtl="1">
              <a:lnSpc>
                <a:spcPct val="70000"/>
              </a:lnSpc>
              <a:buNone/>
            </a:pPr>
            <a:endParaRPr lang="en-GB" sz="21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4253487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SA" sz="4800" b="1" dirty="0" smtClean="0">
                <a:cs typeface="Zanest _ Ghlbish" pitchFamily="2" charset="-78"/>
              </a:rPr>
              <a:t>ميَذوو</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a:t>
            </a:r>
            <a:r>
              <a:rPr lang="ar-SA" sz="4800" b="1" dirty="0">
                <a:cs typeface="Zanest _ Ghlbish" pitchFamily="2" charset="-78"/>
              </a:rPr>
              <a:t>يابان  </a:t>
            </a:r>
            <a:r>
              <a:rPr lang="ar-IQ" sz="4800" b="1" dirty="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fontScale="47500" lnSpcReduction="20000"/>
          </a:bodyPr>
          <a:lstStyle/>
          <a:p>
            <a:pPr algn="just" rtl="1"/>
            <a:r>
              <a:rPr lang="ar-IQ" sz="4400" b="1" cap="all" dirty="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Zanest _ Ghlbish" pitchFamily="2" charset="-78"/>
              </a:rPr>
              <a:t>دةستورى نوىَ يابان (ياخود دةستورى دواى شةرِ):- </a:t>
            </a:r>
          </a:p>
          <a:p>
            <a:pPr marL="0" indent="0" algn="just" rtl="1">
              <a:buNone/>
            </a:pPr>
            <a:endParaRPr lang="ar-IQ" sz="2400" b="1" cap="all" dirty="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Zanest _ Ghlbish" pitchFamily="2" charset="-78"/>
            </a:endParaRPr>
          </a:p>
          <a:p>
            <a:pPr marL="0" indent="0" algn="just" rtl="1">
              <a:buNone/>
            </a:pPr>
            <a:r>
              <a:rPr lang="ar-IQ" sz="3800" dirty="0">
                <a:solidFill>
                  <a:schemeClr val="tx1">
                    <a:lumMod val="85000"/>
                    <a:lumOff val="15000"/>
                  </a:schemeClr>
                </a:solidFill>
                <a:latin typeface="+mj-lt"/>
                <a:ea typeface="+mj-ea"/>
                <a:cs typeface="Zheayr Zheayr2" pitchFamily="2" charset="-78"/>
              </a:rPr>
              <a:t>فةرماندةى طشتى هاوثةيمانان لة يابان باوةرِى تةواوى بةوة هةبوو سيستةمى ئيمثراتؤرى يابانى وة نةتةوة بةزلزانيةكةيان ثةيوةستة بة ئةفسانةى ئةصلي خواوةندى ئيمثراتؤرى يابان ، وةئةمانةش تارِادةيةك هؤكاري بةدياركةوتني بيرورِا ئامانجي سةربازي و شؤظينيةتي نةتوةيي بوو لةيابان . هةروةها دةستورى (ميجى) كةلةسةر بنةماي سيادةي ئيمبراتؤر بوو دذيةك بوو لةطةلَ بنةماكانى ديموكراسى بؤية ئةمريكيةكان هةستيان بةمةترسى دةكرد لة دةسةلاتةكاني ئيمبراتؤري يابان، هةرضةندة حكومةتى يابان هةنديَك هةموارى كةمى لةو دةستورة ئةنجامدا بةلاَم بة دلَى ئةمريكيةكان نةبوو ، بؤية جةنةرِالَ (ماك ارثر) ى ئةمريكى و هاوكارةكان لة حكومةت هةستان بة ئامادةكردنى دةستوريَكى نوىَ بؤ يابان كة لة ماوةى (10) رِؤذ توانيان رِةشنوسى تةواوى دةستورى نوىَ يابان دابنيَن . </a:t>
            </a:r>
            <a:endParaRPr lang="en-GB" sz="3800" dirty="0">
              <a:solidFill>
                <a:schemeClr val="tx1">
                  <a:lumMod val="85000"/>
                  <a:lumOff val="15000"/>
                </a:schemeClr>
              </a:solidFill>
              <a:latin typeface="+mj-lt"/>
              <a:ea typeface="+mj-ea"/>
              <a:cs typeface="Zheayr Zheayr2" pitchFamily="2" charset="-78"/>
            </a:endParaRPr>
          </a:p>
          <a:p>
            <a:pPr marL="0" indent="0" algn="just" rtl="1">
              <a:buNone/>
            </a:pPr>
            <a:endParaRPr lang="ar-IQ" sz="3800" dirty="0">
              <a:solidFill>
                <a:schemeClr val="tx1">
                  <a:lumMod val="85000"/>
                  <a:lumOff val="15000"/>
                </a:schemeClr>
              </a:solidFill>
              <a:latin typeface="+mj-lt"/>
              <a:ea typeface="+mj-ea"/>
              <a:cs typeface="Zheayr Zheayr2" pitchFamily="2" charset="-78"/>
            </a:endParaRPr>
          </a:p>
          <a:p>
            <a:pPr marL="0" indent="0" algn="just" rtl="1">
              <a:buNone/>
            </a:pPr>
            <a:endParaRPr lang="en-GB" sz="2400" b="1" cap="all" dirty="0" smtClean="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Zanest _ Ghlbish"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300932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SA" sz="4800" b="1" dirty="0" smtClean="0">
                <a:cs typeface="Zanest _ Ghlbish" pitchFamily="2" charset="-78"/>
              </a:rPr>
              <a:t>ميَذوو</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a:t>
            </a:r>
            <a:r>
              <a:rPr lang="ar-SA" sz="4800" b="1" dirty="0">
                <a:cs typeface="Zanest _ Ghlbish" pitchFamily="2" charset="-78"/>
              </a:rPr>
              <a:t>يابان  </a:t>
            </a:r>
            <a:r>
              <a:rPr lang="ar-IQ" sz="4800" b="1" dirty="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fontScale="55000" lnSpcReduction="20000"/>
          </a:bodyPr>
          <a:lstStyle/>
          <a:p>
            <a:pPr algn="just" rtl="1"/>
            <a:r>
              <a:rPr lang="ar-IQ" sz="4400" b="1" cap="all" dirty="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Zanest _ Ghlbish" pitchFamily="2" charset="-78"/>
              </a:rPr>
              <a:t>دةستورى نوىَ يابان (ياخود دةستورى دواى شةرِ):- </a:t>
            </a:r>
          </a:p>
          <a:p>
            <a:pPr marL="0" indent="0" algn="just" rtl="1">
              <a:buNone/>
            </a:pPr>
            <a:endParaRPr lang="ar-IQ" sz="2400" b="1" cap="all" dirty="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Zanest _ Ghlbish" pitchFamily="2" charset="-78"/>
            </a:endParaRPr>
          </a:p>
          <a:p>
            <a:pPr marL="0" indent="0" algn="just" rtl="1">
              <a:buNone/>
            </a:pPr>
            <a:r>
              <a:rPr lang="ar-IQ" sz="3800" dirty="0">
                <a:solidFill>
                  <a:schemeClr val="tx1">
                    <a:lumMod val="85000"/>
                    <a:lumOff val="15000"/>
                  </a:schemeClr>
                </a:solidFill>
                <a:latin typeface="+mj-lt"/>
                <a:ea typeface="+mj-ea"/>
                <a:cs typeface="Zheayr Zheayr2" pitchFamily="2" charset="-78"/>
              </a:rPr>
              <a:t>دةسةلاَتى هاوثةيمانان فشاريَكى زؤريان خستة سةر ئةنجوومةنى وةزيرانى يابان تا رِةزامةندى لةسةر ئةو رِةشنوسة بدات ، ئةم ئةنجومةنة رةزامةندي نيشاندا وة رِةشنوسةكة لة ئازارى 1946 بلاوكرايةوة لةطةل مةرسوميَكي ئيمبراتؤر سةبارةت بة ثالثشتي كردني ئةم دةستورة ، دواتر هةردوو ئةنجومةنى دايت رِةزامةندى خؤيان نيشاندا لةسةر ئةم ثرؤذة دةستورة ثاش ضةند هةمواركردنيَك، وةئةم دةستورة وةكو دةستورى نوىَ بؤ يابان لة 3 تشرينى دووةمى 1946 ثةسةندكرا لة دواى شةش مانطيش كةوتة بوارى جيَبةجيَكردن.</a:t>
            </a:r>
            <a:endParaRPr lang="en-GB" sz="3800" dirty="0">
              <a:solidFill>
                <a:schemeClr val="tx1">
                  <a:lumMod val="85000"/>
                  <a:lumOff val="15000"/>
                </a:schemeClr>
              </a:solidFill>
              <a:latin typeface="+mj-lt"/>
              <a:ea typeface="+mj-ea"/>
              <a:cs typeface="Zheayr Zheayr2" pitchFamily="2" charset="-78"/>
            </a:endParaRPr>
          </a:p>
          <a:p>
            <a:pPr marL="0" indent="0" algn="just" rtl="1">
              <a:buNone/>
            </a:pPr>
            <a:endParaRPr lang="ar-IQ" sz="3800" dirty="0">
              <a:solidFill>
                <a:schemeClr val="tx1">
                  <a:lumMod val="85000"/>
                  <a:lumOff val="15000"/>
                </a:schemeClr>
              </a:solidFill>
              <a:latin typeface="+mj-lt"/>
              <a:ea typeface="+mj-ea"/>
              <a:cs typeface="Zheayr Zheayr2" pitchFamily="2" charset="-78"/>
            </a:endParaRPr>
          </a:p>
          <a:p>
            <a:pPr marL="0" indent="0" algn="just" rtl="1">
              <a:buNone/>
            </a:pPr>
            <a:endParaRPr lang="en-GB" sz="2400" b="1" cap="all" dirty="0" smtClean="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Zanest _ Ghlbish"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277477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4800" b="1" dirty="0">
                <a:cs typeface="Zanest _ Ghlbish" pitchFamily="2" charset="-78"/>
              </a:rPr>
              <a:t>نموونةى سيستةم</a:t>
            </a:r>
            <a:r>
              <a:rPr lang="ar-IQ" sz="4800" b="1" dirty="0">
                <a:cs typeface="Zanest _ Ghlbish" pitchFamily="2" charset="-78"/>
              </a:rPr>
              <a:t>ى</a:t>
            </a:r>
            <a:r>
              <a:rPr lang="ar-SA" sz="4800" b="1" dirty="0">
                <a:cs typeface="Zanest _ Ghlbish" pitchFamily="2" charset="-78"/>
              </a:rPr>
              <a:t> سياس</a:t>
            </a:r>
            <a:r>
              <a:rPr lang="ar-IQ" sz="4800" b="1" dirty="0">
                <a:cs typeface="Zanest _ Ghlbish" pitchFamily="2" charset="-78"/>
              </a:rPr>
              <a:t>ى</a:t>
            </a:r>
            <a:r>
              <a:rPr lang="ar-SA" sz="4800" b="1" dirty="0">
                <a:cs typeface="Zanest _ Ghlbish" pitchFamily="2" charset="-78"/>
              </a:rPr>
              <a:t> لة </a:t>
            </a:r>
            <a:r>
              <a:rPr lang="ar-IQ" sz="4800" b="1" dirty="0">
                <a:cs typeface="Zanest _ Ghlbish" pitchFamily="2" charset="-78"/>
              </a:rPr>
              <a:t>يابان</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algn="r" rtl="1"/>
            <a:r>
              <a:rPr lang="ar-IQ" sz="3200" dirty="0">
                <a:solidFill>
                  <a:schemeClr val="tx1">
                    <a:lumMod val="85000"/>
                    <a:lumOff val="15000"/>
                  </a:schemeClr>
                </a:solidFill>
                <a:latin typeface="+mj-lt"/>
                <a:ea typeface="+mj-ea"/>
                <a:cs typeface="Zheayr Zheayr2" pitchFamily="2" charset="-78"/>
              </a:rPr>
              <a:t>يابان ياخود لة زمانى ياباني نيهون يان نيثون و بة زمانى ئينطليزي </a:t>
            </a:r>
            <a:r>
              <a:rPr lang="en-US" sz="3200" dirty="0">
                <a:solidFill>
                  <a:schemeClr val="tx1">
                    <a:lumMod val="85000"/>
                    <a:lumOff val="15000"/>
                  </a:schemeClr>
                </a:solidFill>
                <a:latin typeface="+mj-lt"/>
                <a:ea typeface="+mj-ea"/>
                <a:cs typeface="Ali_K_Sahifa" pitchFamily="2" charset="-78"/>
              </a:rPr>
              <a:t>Japan </a:t>
            </a:r>
            <a:r>
              <a:rPr lang="ar-IQ" sz="3200" dirty="0" smtClean="0">
                <a:solidFill>
                  <a:schemeClr val="tx1">
                    <a:lumMod val="85000"/>
                    <a:lumOff val="15000"/>
                  </a:schemeClr>
                </a:solidFill>
                <a:latin typeface="+mj-lt"/>
                <a:ea typeface="+mj-ea"/>
                <a:cs typeface="Ali_K_Sahifa" pitchFamily="2" charset="-78"/>
              </a:rPr>
              <a:t> </a:t>
            </a:r>
            <a:r>
              <a:rPr lang="ar-IQ" sz="3200" dirty="0" smtClean="0">
                <a:solidFill>
                  <a:schemeClr val="tx1">
                    <a:lumMod val="85000"/>
                    <a:lumOff val="15000"/>
                  </a:schemeClr>
                </a:solidFill>
                <a:latin typeface="+mj-lt"/>
                <a:ea typeface="+mj-ea"/>
                <a:cs typeface="Zheayr Zheayr2" pitchFamily="2" charset="-78"/>
              </a:rPr>
              <a:t>بة </a:t>
            </a:r>
            <a:r>
              <a:rPr lang="ar-IQ" sz="3200" dirty="0">
                <a:solidFill>
                  <a:schemeClr val="tx1">
                    <a:lumMod val="85000"/>
                    <a:lumOff val="15000"/>
                  </a:schemeClr>
                </a:solidFill>
                <a:latin typeface="+mj-lt"/>
                <a:ea typeface="+mj-ea"/>
                <a:cs typeface="Zheayr Zheayr2" pitchFamily="2" charset="-78"/>
              </a:rPr>
              <a:t>ماناى رِؤذ (الشمس</a:t>
            </a:r>
            <a:r>
              <a:rPr lang="ar-IQ" sz="3200" dirty="0" smtClean="0">
                <a:solidFill>
                  <a:schemeClr val="tx1">
                    <a:lumMod val="85000"/>
                    <a:lumOff val="15000"/>
                  </a:schemeClr>
                </a:solidFill>
                <a:latin typeface="+mj-lt"/>
                <a:ea typeface="+mj-ea"/>
                <a:cs typeface="Zheayr Zheayr2" pitchFamily="2" charset="-78"/>
              </a:rPr>
              <a:t>) ديَت  </a:t>
            </a:r>
            <a:r>
              <a:rPr lang="ar-IQ" sz="3200" dirty="0">
                <a:solidFill>
                  <a:schemeClr val="tx1">
                    <a:lumMod val="85000"/>
                    <a:lumOff val="15000"/>
                  </a:schemeClr>
                </a:solidFill>
                <a:latin typeface="+mj-lt"/>
                <a:ea typeface="+mj-ea"/>
                <a:cs typeface="Zheayr Zheayr2" pitchFamily="2" charset="-78"/>
              </a:rPr>
              <a:t>ياخود وولاَتى هةلاَتنى رِؤذ كة جينيةكان بؤ يةكةم جار ئةم ناوةيان بةكار هيَنا بة ثيَي ئةوةى يابان كةوتؤتة رِؤذهةلاَتى جين ، و ثةثيَي داستانة يابانيي كؤنةكان ئيمثرِاتؤر جنمو ثيَش </a:t>
            </a:r>
            <a:r>
              <a:rPr lang="ar-IQ" sz="3200" dirty="0" smtClean="0">
                <a:solidFill>
                  <a:schemeClr val="tx1">
                    <a:lumMod val="85000"/>
                    <a:lumOff val="15000"/>
                  </a:schemeClr>
                </a:solidFill>
                <a:latin typeface="+mj-lt"/>
                <a:ea typeface="+mj-ea"/>
                <a:cs typeface="Zheayr Zheayr2" pitchFamily="2" charset="-78"/>
              </a:rPr>
              <a:t>زياتر لة      </a:t>
            </a:r>
          </a:p>
          <a:p>
            <a:pPr marL="0" indent="0" algn="r" rtl="1">
              <a:buNone/>
            </a:pPr>
            <a:r>
              <a:rPr lang="ar-IQ" sz="3200" dirty="0" smtClean="0">
                <a:solidFill>
                  <a:schemeClr val="tx1">
                    <a:lumMod val="85000"/>
                    <a:lumOff val="15000"/>
                  </a:schemeClr>
                </a:solidFill>
                <a:latin typeface="+mj-lt"/>
                <a:ea typeface="+mj-ea"/>
                <a:cs typeface="Zheayr Zheayr2" pitchFamily="2" charset="-78"/>
              </a:rPr>
              <a:t>6  سةدة ث.ز  </a:t>
            </a:r>
            <a:r>
              <a:rPr lang="ar-IQ" sz="3200" dirty="0">
                <a:solidFill>
                  <a:schemeClr val="tx1">
                    <a:lumMod val="85000"/>
                    <a:lumOff val="15000"/>
                  </a:schemeClr>
                </a:solidFill>
                <a:latin typeface="+mj-lt"/>
                <a:ea typeface="+mj-ea"/>
                <a:cs typeface="Zheayr Zheayr2" pitchFamily="2" charset="-78"/>
              </a:rPr>
              <a:t>ئيمثراتؤريةتى يابانى دامةزراند.</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2400" b="1" dirty="0">
                <a:solidFill>
                  <a:schemeClr val="tx1">
                    <a:lumMod val="85000"/>
                    <a:lumOff val="15000"/>
                  </a:schemeClr>
                </a:solidFill>
                <a:latin typeface="+mj-lt"/>
                <a:ea typeface="+mj-ea"/>
                <a:cs typeface="Zheayr Zheayr2" pitchFamily="2" charset="-78"/>
              </a:rPr>
              <a:t>.</a:t>
            </a:r>
            <a:r>
              <a:rPr lang="ar-SA" sz="2400" b="1" dirty="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210891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4800" b="1" dirty="0" smtClean="0">
                <a:cs typeface="Zanest _ Ghlbish" pitchFamily="2" charset="-78"/>
              </a:rPr>
              <a:t>نموونةى سيستةم</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a:t>
            </a:r>
            <a:r>
              <a:rPr lang="ar-SA" sz="4800" b="1" dirty="0">
                <a:cs typeface="Zanest _ Ghlbish" pitchFamily="2" charset="-78"/>
              </a:rPr>
              <a:t>لة </a:t>
            </a:r>
            <a:r>
              <a:rPr lang="ar-IQ" sz="4800" b="1" dirty="0" smtClean="0">
                <a:cs typeface="Zanest _ Ghlbish" pitchFamily="2" charset="-78"/>
              </a:rPr>
              <a:t>يابان</a:t>
            </a:r>
            <a:endParaRPr lang="en-GB" sz="4800" dirty="0"/>
          </a:p>
        </p:txBody>
      </p:sp>
      <p:sp>
        <p:nvSpPr>
          <p:cNvPr id="3" name="Content Placeholder 2"/>
          <p:cNvSpPr>
            <a:spLocks noGrp="1"/>
          </p:cNvSpPr>
          <p:nvPr>
            <p:ph idx="1"/>
          </p:nvPr>
        </p:nvSpPr>
        <p:spPr/>
        <p:txBody>
          <a:bodyPr>
            <a:normAutofit fontScale="92500" lnSpcReduction="20000"/>
          </a:bodyPr>
          <a:lstStyle/>
          <a:p>
            <a:pPr algn="just" rtl="1"/>
            <a:r>
              <a:rPr lang="ar-IQ" sz="3200" dirty="0">
                <a:solidFill>
                  <a:schemeClr val="tx1">
                    <a:lumMod val="85000"/>
                    <a:lumOff val="15000"/>
                  </a:schemeClr>
                </a:solidFill>
                <a:latin typeface="+mj-lt"/>
                <a:ea typeface="+mj-ea"/>
                <a:cs typeface="Zheayr Zheayr2" pitchFamily="2" charset="-78"/>
              </a:rPr>
              <a:t>يابان يةكيَكة لةطرنكترين ئةو دةولَةتانةى كةوا دةكةونة كيشوةرى ئاسيا رِووبةريَكى بضووكى </a:t>
            </a:r>
            <a:r>
              <a:rPr lang="ar-IQ" sz="3200" dirty="0" smtClean="0">
                <a:solidFill>
                  <a:schemeClr val="tx1">
                    <a:lumMod val="85000"/>
                    <a:lumOff val="15000"/>
                  </a:schemeClr>
                </a:solidFill>
                <a:latin typeface="+mj-lt"/>
                <a:ea typeface="+mj-ea"/>
                <a:cs typeface="Zheayr Zheayr2" pitchFamily="2" charset="-78"/>
              </a:rPr>
              <a:t>هةية رِووبةرى</a:t>
            </a:r>
            <a:r>
              <a:rPr lang="ar-IQ" dirty="0" smtClean="0"/>
              <a:t>  </a:t>
            </a:r>
            <a:r>
              <a:rPr lang="ar-IQ" sz="3200" dirty="0" smtClean="0">
                <a:solidFill>
                  <a:schemeClr val="tx1">
                    <a:lumMod val="85000"/>
                    <a:lumOff val="15000"/>
                  </a:schemeClr>
                </a:solidFill>
                <a:cs typeface="Zheayr Zheayr2" pitchFamily="2" charset="-78"/>
              </a:rPr>
              <a:t>364،555 </a:t>
            </a:r>
            <a:r>
              <a:rPr lang="ar-IQ" sz="3200" dirty="0" smtClean="0">
                <a:solidFill>
                  <a:schemeClr val="tx1">
                    <a:lumMod val="85000"/>
                    <a:lumOff val="15000"/>
                  </a:schemeClr>
                </a:solidFill>
                <a:latin typeface="+mj-lt"/>
                <a:ea typeface="+mj-ea"/>
                <a:cs typeface="Zheayr Zheayr2" pitchFamily="2" charset="-78"/>
              </a:rPr>
              <a:t>كم²، و </a:t>
            </a:r>
            <a:r>
              <a:rPr lang="ar-IQ" sz="3200" dirty="0">
                <a:solidFill>
                  <a:schemeClr val="tx1">
                    <a:lumMod val="85000"/>
                    <a:lumOff val="15000"/>
                  </a:schemeClr>
                </a:solidFill>
                <a:latin typeface="+mj-lt"/>
                <a:ea typeface="+mj-ea"/>
                <a:cs typeface="Zheayr Zheayr2" pitchFamily="2" charset="-78"/>
              </a:rPr>
              <a:t>زياتر لة </a:t>
            </a:r>
            <a:r>
              <a:rPr lang="ar-IQ" sz="3200" dirty="0" smtClean="0">
                <a:solidFill>
                  <a:schemeClr val="tx1">
                    <a:lumMod val="85000"/>
                    <a:lumOff val="15000"/>
                  </a:schemeClr>
                </a:solidFill>
                <a:latin typeface="+mj-lt"/>
                <a:ea typeface="+mj-ea"/>
                <a:cs typeface="Zheayr Zheayr2" pitchFamily="2" charset="-78"/>
              </a:rPr>
              <a:t>3000  </a:t>
            </a:r>
            <a:r>
              <a:rPr lang="ar-IQ" sz="3200" dirty="0">
                <a:solidFill>
                  <a:schemeClr val="tx1">
                    <a:lumMod val="85000"/>
                    <a:lumOff val="15000"/>
                  </a:schemeClr>
                </a:solidFill>
                <a:latin typeface="+mj-lt"/>
                <a:ea typeface="+mj-ea"/>
                <a:cs typeface="Zheayr Zheayr2" pitchFamily="2" charset="-78"/>
              </a:rPr>
              <a:t>دورطة لة خؤدةطرىَ، كةوا 70% ى خاكةكى بريتى ية </a:t>
            </a:r>
            <a:r>
              <a:rPr lang="ar-IQ" sz="3200" dirty="0" smtClean="0">
                <a:solidFill>
                  <a:schemeClr val="tx1">
                    <a:lumMod val="85000"/>
                    <a:lumOff val="15000"/>
                  </a:schemeClr>
                </a:solidFill>
                <a:latin typeface="+mj-lt"/>
                <a:ea typeface="+mj-ea"/>
                <a:cs typeface="Zheayr Zheayr2" pitchFamily="2" charset="-78"/>
              </a:rPr>
              <a:t>لة ضيا </a:t>
            </a:r>
            <a:r>
              <a:rPr lang="ar-IQ" sz="3200" dirty="0">
                <a:solidFill>
                  <a:schemeClr val="tx1">
                    <a:lumMod val="85000"/>
                    <a:lumOff val="15000"/>
                  </a:schemeClr>
                </a:solidFill>
                <a:latin typeface="+mj-lt"/>
                <a:ea typeface="+mj-ea"/>
                <a:cs typeface="Zheayr Zheayr2" pitchFamily="2" charset="-78"/>
              </a:rPr>
              <a:t>، بةطويَرةي </a:t>
            </a:r>
            <a:r>
              <a:rPr lang="ar-IQ" sz="3200" dirty="0" smtClean="0">
                <a:solidFill>
                  <a:schemeClr val="tx1">
                    <a:lumMod val="85000"/>
                    <a:lumOff val="15000"/>
                  </a:schemeClr>
                </a:solidFill>
                <a:latin typeface="+mj-lt"/>
                <a:ea typeface="+mj-ea"/>
                <a:cs typeface="Zheayr Zheayr2" pitchFamily="2" charset="-78"/>
              </a:rPr>
              <a:t>سةرذميَري2021 ذمارةي </a:t>
            </a:r>
            <a:r>
              <a:rPr lang="ar-IQ" sz="3200" dirty="0">
                <a:solidFill>
                  <a:schemeClr val="tx1">
                    <a:lumMod val="85000"/>
                    <a:lumOff val="15000"/>
                  </a:schemeClr>
                </a:solidFill>
                <a:latin typeface="+mj-lt"/>
                <a:ea typeface="+mj-ea"/>
                <a:cs typeface="Zheayr Zheayr2" pitchFamily="2" charset="-78"/>
              </a:rPr>
              <a:t>دانيشتواني دةطاتة زياتر لة 126000000 مليؤن هاولاَتى، و لة ثلةى 11 هةم ديَت لة ريَزبةندى ذمارةى دانيشتوانى جيهان،لة رِووى ئابووريةوة  يابان يةكيَكة لةو وولاَتانةى كةوا لة رِيزى ثيَشةوةى ثيَشكةوتنة ئابووريةكانة بةتايبةتى لةبوارى ثيشةسازى و تةكنةلؤَذيا كيَبرِكى لةطةلَ ئةمريكا دةكات لة هةندى بوار.</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153099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4800" b="1" dirty="0">
                <a:cs typeface="Zanest _ Ghlbish" pitchFamily="2" charset="-78"/>
              </a:rPr>
              <a:t>نموونةى سيستةم</a:t>
            </a:r>
            <a:r>
              <a:rPr lang="ar-IQ" sz="4800" b="1" dirty="0">
                <a:cs typeface="Zanest _ Ghlbish" pitchFamily="2" charset="-78"/>
              </a:rPr>
              <a:t>ى</a:t>
            </a:r>
            <a:r>
              <a:rPr lang="ar-SA" sz="4800" b="1" dirty="0">
                <a:cs typeface="Zanest _ Ghlbish" pitchFamily="2" charset="-78"/>
              </a:rPr>
              <a:t> سياس</a:t>
            </a:r>
            <a:r>
              <a:rPr lang="ar-IQ" sz="4800" b="1" dirty="0">
                <a:cs typeface="Zanest _ Ghlbish" pitchFamily="2" charset="-78"/>
              </a:rPr>
              <a:t>ى</a:t>
            </a:r>
            <a:r>
              <a:rPr lang="ar-SA" sz="4800" b="1" dirty="0">
                <a:cs typeface="Zanest _ Ghlbish" pitchFamily="2" charset="-78"/>
              </a:rPr>
              <a:t> لة </a:t>
            </a:r>
            <a:r>
              <a:rPr lang="ar-IQ" sz="4800" b="1" dirty="0">
                <a:cs typeface="Zanest _ Ghlbish" pitchFamily="2" charset="-78"/>
              </a:rPr>
              <a:t>يابان</a:t>
            </a:r>
            <a:endParaRPr lang="en-GB" sz="4800" b="1" dirty="0">
              <a:cs typeface="Zanest _ Ghlbish" pitchFamily="2" charset="-78"/>
            </a:endParaRPr>
          </a:p>
        </p:txBody>
      </p:sp>
      <p:sp>
        <p:nvSpPr>
          <p:cNvPr id="3" name="Content Placeholder 2"/>
          <p:cNvSpPr>
            <a:spLocks noGrp="1"/>
          </p:cNvSpPr>
          <p:nvPr>
            <p:ph idx="1"/>
          </p:nvPr>
        </p:nvSpPr>
        <p:spPr/>
        <p:txBody>
          <a:bodyPr>
            <a:normAutofit fontScale="92500" lnSpcReduction="20000"/>
          </a:bodyPr>
          <a:lstStyle/>
          <a:p>
            <a:pPr algn="just" rtl="1"/>
            <a:r>
              <a:rPr lang="ar-IQ" sz="3200" dirty="0">
                <a:solidFill>
                  <a:schemeClr val="tx1">
                    <a:lumMod val="85000"/>
                    <a:lumOff val="15000"/>
                  </a:schemeClr>
                </a:solidFill>
                <a:latin typeface="+mj-lt"/>
                <a:ea typeface="+mj-ea"/>
                <a:cs typeface="Zheayr Zheayr2" pitchFamily="2" charset="-78"/>
              </a:rPr>
              <a:t>ئةو طةشةكردن و ثيَشكةوتنةى يابان ميَذووةكى زؤرى نية  بةشيَوةيةكى طشتى دةتوانين بلَيَين </a:t>
            </a:r>
            <a:r>
              <a:rPr lang="ar-IQ" sz="3200" dirty="0" smtClean="0">
                <a:solidFill>
                  <a:schemeClr val="tx1">
                    <a:lumMod val="85000"/>
                    <a:lumOff val="15000"/>
                  </a:schemeClr>
                </a:solidFill>
                <a:latin typeface="+mj-lt"/>
                <a:ea typeface="+mj-ea"/>
                <a:cs typeface="Zheayr Zheayr2" pitchFamily="2" charset="-78"/>
              </a:rPr>
              <a:t>دةطةرِيَتةوة </a:t>
            </a:r>
            <a:r>
              <a:rPr lang="ar-IQ" sz="3200" dirty="0">
                <a:solidFill>
                  <a:schemeClr val="tx1">
                    <a:lumMod val="85000"/>
                    <a:lumOff val="15000"/>
                  </a:schemeClr>
                </a:solidFill>
                <a:latin typeface="+mj-lt"/>
                <a:ea typeface="+mj-ea"/>
                <a:cs typeface="Zheayr Zheayr2" pitchFamily="2" charset="-78"/>
              </a:rPr>
              <a:t>بؤ سالاَنى (1800) بة دواوة كةوا يابان زؤر بة خيَرايى طةشةى كردوو طؤرِانكاريةكى طةورة رِوويدا لة يابان كة بووة هؤى ئةوةى يابان لة كؤمةلَطةيةكى كشتوكالَى ببيَتة هيَزيَكى ئابورى و سةربازى طةورة تاوةكو كؤتايى سيةكانى سةدةى بيستةم، بةلاَم دواى كؤتايى هاتنى جةنطى دووةمى جيهانى يابان طؤرِانكاريةكى رِيشةيى بةسةر داهات لةهةموو بوارةكاندا بةتايبةتيش لة بوارى ئابورى و ثيشةسازيدا تا واى ليَهات ببيَتة كيَبرِكيَكار لةطةلَ وولاَتانى ترى هاوشيَوةى.</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651341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4800" b="1" dirty="0">
                <a:cs typeface="Zanest _ Ghlbish" pitchFamily="2" charset="-78"/>
              </a:rPr>
              <a:t>نموونةى سيستةم</a:t>
            </a:r>
            <a:r>
              <a:rPr lang="ar-IQ" sz="4800" b="1" dirty="0">
                <a:cs typeface="Zanest _ Ghlbish" pitchFamily="2" charset="-78"/>
              </a:rPr>
              <a:t>ى</a:t>
            </a:r>
            <a:r>
              <a:rPr lang="ar-SA" sz="4800" b="1" dirty="0">
                <a:cs typeface="Zanest _ Ghlbish" pitchFamily="2" charset="-78"/>
              </a:rPr>
              <a:t> سياس</a:t>
            </a:r>
            <a:r>
              <a:rPr lang="ar-IQ" sz="4800" b="1" dirty="0">
                <a:cs typeface="Zanest _ Ghlbish" pitchFamily="2" charset="-78"/>
              </a:rPr>
              <a:t>ى</a:t>
            </a:r>
            <a:r>
              <a:rPr lang="ar-SA" sz="4800" b="1" dirty="0">
                <a:cs typeface="Zanest _ Ghlbish" pitchFamily="2" charset="-78"/>
              </a:rPr>
              <a:t> لة </a:t>
            </a:r>
            <a:r>
              <a:rPr lang="ar-IQ" sz="4800" b="1" dirty="0">
                <a:cs typeface="Zanest _ Ghlbish" pitchFamily="2" charset="-78"/>
              </a:rPr>
              <a:t>يابان</a:t>
            </a:r>
            <a:endParaRPr lang="en-GB" sz="4800" b="1" dirty="0">
              <a:cs typeface="Zanest _ Ghlbish" pitchFamily="2" charset="-78"/>
            </a:endParaRPr>
          </a:p>
        </p:txBody>
      </p:sp>
      <p:sp>
        <p:nvSpPr>
          <p:cNvPr id="3" name="Content Placeholder 2"/>
          <p:cNvSpPr>
            <a:spLocks noGrp="1"/>
          </p:cNvSpPr>
          <p:nvPr>
            <p:ph idx="1"/>
          </p:nvPr>
        </p:nvSpPr>
        <p:spPr/>
        <p:txBody>
          <a:bodyPr>
            <a:normAutofit lnSpcReduction="10000"/>
          </a:bodyPr>
          <a:lstStyle/>
          <a:p>
            <a:pPr algn="just" rtl="1"/>
            <a:r>
              <a:rPr lang="ar-IQ" sz="3200" dirty="0">
                <a:solidFill>
                  <a:schemeClr val="tx1">
                    <a:lumMod val="85000"/>
                    <a:lumOff val="15000"/>
                  </a:schemeClr>
                </a:solidFill>
                <a:latin typeface="+mj-lt"/>
                <a:ea typeface="+mj-ea"/>
                <a:cs typeface="Zheayr Zheayr2" pitchFamily="2" charset="-78"/>
              </a:rPr>
              <a:t>هةرضةنة سرووشتى سيستمى سياسي لة يابان ثاشاياتيي ودةستوورية ، ثيَك هاتووة لة  ئيمثراتؤرِ بةلاَم لة رِوالَةت دة دةسةلاَتيَكى سنوردارى هةية  بةرامبةر بة  ثرلةمان كة خاوةن دةسةلاَتيَكى بةهيَزة بة هؤي ئةوةى لة يابان ئيمثرِاتؤر دةسةلاَتيى سياسيى نيية تةنها سةردان و ثةيوةندي هاورِيانةى هةية ثؤ دةرةوة بةلاِم بنةمالَةى ئيمثرِاتؤر زؤر خؤشةويستن لةلاى هاولاَتيان جونكة زؤر نزيكن لة خةلكى بةطشتى و بةتايبةتى سةردانى كةم ئةندام و  بةتةمن و ثير  و ثةكةوتووةكان ئةكةن ورِيَزيان ليَ ئةطرن.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433262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SA" sz="4800" b="1" dirty="0" smtClean="0">
                <a:cs typeface="Zanest _ Ghlbish" pitchFamily="2" charset="-78"/>
              </a:rPr>
              <a:t>ميَذوو</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a:t>
            </a:r>
            <a:r>
              <a:rPr lang="ar-SA" sz="4800" b="1" dirty="0">
                <a:cs typeface="Zanest _ Ghlbish" pitchFamily="2" charset="-78"/>
              </a:rPr>
              <a:t>يابان  </a:t>
            </a:r>
            <a:r>
              <a:rPr lang="ar-IQ" sz="4800" b="1" dirty="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لة سالَى (1686) سيستةميَكى دةرةبةطايةتى حوكمى يابانى دةكرد ئةويش بنةمالَةى (الميجي) بوون، ئةو سةردةمة يابان دابةش ببوو بؤ دوو ضين كةوا ضينى سامورايى كة دةرةبةطةكان بوون، وة ضينى جوتياران كةوا رِيَذةى هةرة زؤرى دانيشتوانى ئةو كاتةى يابانيان ثيَك دةهيَنا كةوا نزيكةى 80% دانيشتوان دةبوون. </a:t>
            </a: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IQ" sz="2400" b="1" dirty="0" smtClean="0">
                <a:solidFill>
                  <a:schemeClr val="tx1">
                    <a:lumMod val="85000"/>
                    <a:lumOff val="15000"/>
                  </a:schemeClr>
                </a:solidFill>
                <a:latin typeface="+mj-lt"/>
                <a:ea typeface="+mj-ea"/>
                <a:cs typeface="Zheayr Zheayr2" pitchFamily="2" charset="-78"/>
              </a:rPr>
              <a:t>.</a:t>
            </a: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349881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SA" sz="4800" b="1" dirty="0" smtClean="0">
                <a:cs typeface="Zanest _ Ghlbish" pitchFamily="2" charset="-78"/>
              </a:rPr>
              <a:t>ميَذوو</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a:t>
            </a:r>
            <a:r>
              <a:rPr lang="ar-SA" sz="4800" b="1" dirty="0">
                <a:cs typeface="Zanest _ Ghlbish" pitchFamily="2" charset="-78"/>
              </a:rPr>
              <a:t>يابان  </a:t>
            </a:r>
            <a:r>
              <a:rPr lang="ar-IQ" sz="4800" b="1" dirty="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fontScale="92500"/>
          </a:bodyPr>
          <a:lstStyle/>
          <a:p>
            <a:pPr algn="just" rtl="1"/>
            <a:r>
              <a:rPr lang="ar-IQ" sz="3200" dirty="0">
                <a:solidFill>
                  <a:schemeClr val="tx1">
                    <a:lumMod val="85000"/>
                    <a:lumOff val="15000"/>
                  </a:schemeClr>
                </a:solidFill>
                <a:latin typeface="+mj-lt"/>
                <a:ea typeface="+mj-ea"/>
                <a:cs typeface="Zheayr Zheayr2" pitchFamily="2" charset="-78"/>
              </a:rPr>
              <a:t>لة ئةنجامى ئةو ثيَشكةوتنة سةربازي و ئابورييةى كة يابان بة خؤيةوة بينى لةو ماوة كورتةدا بووة هؤى ئةوةى ثةل بهاويَت بؤ داطيركردنى وولاَتانى تري دةوروبةري بؤ ئةوةى ببن بة بةشيَك لة ئيمثراتؤريةتى يابانى ، بةلاَم دواى ئةوةى جةنطى دووةمى جيهان دةستى ثيَكرد  يابان تووشى شكستيَكى طةورةى سياسى و سةربازى و ئابورى بوو ، واى ليَكرد كةوا تةسليمى هاوثةيمانان ببيَت و ذيَرخانى ئةو وولاَتة تووشى مايةثوض بوون (الافلاس) هات </a:t>
            </a:r>
            <a:r>
              <a:rPr lang="ar-IQ"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887013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SA" sz="4800" b="1" dirty="0" smtClean="0">
                <a:cs typeface="Zanest _ Ghlbish" pitchFamily="2" charset="-78"/>
              </a:rPr>
              <a:t>ميَذوو</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a:t>
            </a:r>
            <a:r>
              <a:rPr lang="ar-SA" sz="4800" b="1" dirty="0">
                <a:cs typeface="Zanest _ Ghlbish" pitchFamily="2" charset="-78"/>
              </a:rPr>
              <a:t>يابان  </a:t>
            </a:r>
            <a:r>
              <a:rPr lang="ar-IQ" sz="4800" b="1" dirty="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fontScale="85000" lnSpcReduction="10000"/>
          </a:bodyPr>
          <a:lstStyle/>
          <a:p>
            <a:pPr algn="just" rtl="1"/>
            <a:r>
              <a:rPr lang="ar-IQ" sz="3200" dirty="0">
                <a:solidFill>
                  <a:schemeClr val="tx1">
                    <a:lumMod val="85000"/>
                    <a:lumOff val="15000"/>
                  </a:schemeClr>
                </a:solidFill>
                <a:latin typeface="+mj-lt"/>
                <a:ea typeface="+mj-ea"/>
                <a:cs typeface="Zheayr Zheayr2" pitchFamily="2" charset="-78"/>
              </a:rPr>
              <a:t>دواى كؤتايى هاتنى شةرِ جاريَكى تر يابان دةستى كردةوة بة بوذاندنةوةى ئابورى تا وةكو لة سالَى (1990) بووبة هيَزيَكى طةورةى جيهان لة رِووى ئابوورى ، بة تايبةتى دواى دارِووخانى يةكيَتى سؤظيةت و سةرهةلَدانى سيستةمى نوىَ جيهان و كرانةوةى سنورةكان بةناوى سيستةمى بازارِى ئازاد تا طةيشتة ئةو ئاستةى ئابورى يابان لة كؤي ئابورى هةرسيَ ولاتي فةرِةنسا و بةريتانيا وئةلمانياي رِؤذئاواي ئةوكاتة زياتر بيَت ، </a:t>
            </a:r>
            <a:r>
              <a:rPr lang="ar-IQ" sz="3200">
                <a:solidFill>
                  <a:schemeClr val="tx1">
                    <a:lumMod val="85000"/>
                    <a:lumOff val="15000"/>
                  </a:schemeClr>
                </a:solidFill>
                <a:latin typeface="+mj-lt"/>
                <a:ea typeface="+mj-ea"/>
                <a:cs typeface="Zheayr Zheayr2" pitchFamily="2" charset="-78"/>
              </a:rPr>
              <a:t>كةضى </a:t>
            </a:r>
            <a:r>
              <a:rPr lang="ar-IQ" sz="3200" smtClean="0">
                <a:solidFill>
                  <a:schemeClr val="tx1">
                    <a:lumMod val="85000"/>
                    <a:lumOff val="15000"/>
                  </a:schemeClr>
                </a:solidFill>
                <a:latin typeface="+mj-lt"/>
                <a:ea typeface="+mj-ea"/>
                <a:cs typeface="Zheayr Zheayr2" pitchFamily="2" charset="-78"/>
              </a:rPr>
              <a:t>فةرنسا و بةريتانيا </a:t>
            </a:r>
            <a:r>
              <a:rPr lang="ar-IQ" sz="3200" dirty="0">
                <a:solidFill>
                  <a:schemeClr val="tx1">
                    <a:lumMod val="85000"/>
                    <a:lumOff val="15000"/>
                  </a:schemeClr>
                </a:solidFill>
                <a:latin typeface="+mj-lt"/>
                <a:ea typeface="+mj-ea"/>
                <a:cs typeface="Zheayr Zheayr2" pitchFamily="2" charset="-78"/>
              </a:rPr>
              <a:t>لة شةرِيش سةركةوتوبوون بة ثيَضةوانةى يابان .</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586354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SA" sz="4800" b="1" dirty="0" smtClean="0">
                <a:cs typeface="Zanest _ Ghlbish" pitchFamily="2" charset="-78"/>
              </a:rPr>
              <a:t>ميَذوو</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a:t>
            </a:r>
            <a:r>
              <a:rPr lang="ar-SA" sz="4800" b="1" dirty="0">
                <a:cs typeface="Zanest _ Ghlbish" pitchFamily="2" charset="-78"/>
              </a:rPr>
              <a:t>يابان  </a:t>
            </a:r>
            <a:r>
              <a:rPr lang="ar-IQ" sz="4800" b="1" dirty="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سةرةرِاى ئةو ثيَشكةوتنة ئابوريانةى يابان بةدةستى هيَنا بةلاَم لة رِووى سياسيةوة ئةو ثيَشكةوتنةى نةبوو بةرةو ديموكراتي لةبةر ئةوةى لة ثيَش سالَى (1868)  حوكميَكى ئؤليطارشى حوكمى يابانى دةكرد، بةلاَم دواتر وردة وردة دةستى كرد بة بونياد نانى حوكميَكى ديموكراسى تا ئةوةى طةيشت بة دامةزراندنى ئةنجوومةنى (دايت) لة سالَى (1890) .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80012548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365</TotalTime>
  <Words>1344</Words>
  <Application>Microsoft Office PowerPoint</Application>
  <PresentationFormat>Widescreen</PresentationFormat>
  <Paragraphs>62</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Ali_K_Sahifa</vt:lpstr>
      <vt:lpstr>Arial</vt:lpstr>
      <vt:lpstr>Calibri</vt:lpstr>
      <vt:lpstr>Century Gothic</vt:lpstr>
      <vt:lpstr>Tahoma</vt:lpstr>
      <vt:lpstr>Wingdings 3</vt:lpstr>
      <vt:lpstr>Zanest _ Ghlbish</vt:lpstr>
      <vt:lpstr>Zheayr Zheayr2</vt:lpstr>
      <vt:lpstr>Wisp</vt:lpstr>
      <vt:lpstr>      نموونةى سيستمى سياسى لة يابان</vt:lpstr>
      <vt:lpstr>                            نموونةى سيستةمى سياسى لة يابان</vt:lpstr>
      <vt:lpstr>                            نموونةى سيستةمى سياسى لة يابان</vt:lpstr>
      <vt:lpstr>                            نموونةى سيستةمى سياسى لة يابان</vt:lpstr>
      <vt:lpstr>                            نموونةى سيستةمى سياسى لة يابان</vt:lpstr>
      <vt:lpstr>ميَذووى سياسى يابان  :-</vt:lpstr>
      <vt:lpstr>ميَذووى سياسى يابان  :-</vt:lpstr>
      <vt:lpstr>ميَذووى سياسى يابان  :-</vt:lpstr>
      <vt:lpstr>ميَذووى سياسى يابان  :-</vt:lpstr>
      <vt:lpstr>ميَذووى سياسى يابان  :-</vt:lpstr>
      <vt:lpstr>ميَذووى سياسى يابان  :-</vt:lpstr>
      <vt:lpstr>ميَذووى سياسى يابان  :-</vt:lpstr>
      <vt:lpstr>ميَذووى سياسى يابان  :-</vt:lpstr>
      <vt:lpstr>ميَذووى سياسى يابان  :-</vt:lpstr>
      <vt:lpstr>ميَذووى سياسى يابان  :-</vt:lpstr>
      <vt:lpstr>ميَذووى سياسى يابان  :-</vt:lpstr>
      <vt:lpstr>ميَذووى سياسى يابان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نموونةى سيستةمة سياسيةكاندا لة ئاسيا</dc:title>
  <dc:creator>ARAS STORE</dc:creator>
  <cp:lastModifiedBy>ARAS STORE</cp:lastModifiedBy>
  <cp:revision>20</cp:revision>
  <dcterms:created xsi:type="dcterms:W3CDTF">2022-02-10T01:47:00Z</dcterms:created>
  <dcterms:modified xsi:type="dcterms:W3CDTF">2023-01-26T08:50:07Z</dcterms:modified>
</cp:coreProperties>
</file>