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22"/>
  </p:notesMasterIdLst>
  <p:sldIdLst>
    <p:sldId id="257" r:id="rId2"/>
    <p:sldId id="278" r:id="rId3"/>
    <p:sldId id="279"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15" r:id="rId19"/>
    <p:sldId id="300" r:id="rId20"/>
    <p:sldId id="30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63"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0CE93-601E-4EBD-81D2-3EAAFEBF280B}" type="datetimeFigureOut">
              <a:rPr lang="en-GB" smtClean="0"/>
              <a:t>12/04/2022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84F4A9-960E-4136-A6E3-61B09F6D3AA6}" type="slidenum">
              <a:rPr lang="en-GB" smtClean="0"/>
              <a:t>‹#›</a:t>
            </a:fld>
            <a:endParaRPr lang="en-GB"/>
          </a:p>
        </p:txBody>
      </p:sp>
    </p:spTree>
    <p:extLst>
      <p:ext uri="{BB962C8B-B14F-4D97-AF65-F5344CB8AC3E}">
        <p14:creationId xmlns:p14="http://schemas.microsoft.com/office/powerpoint/2010/main" val="102183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EEC786E-D5A2-4E8F-AFE3-AE5E65DBF491}" type="slidenum">
              <a:rPr lang="en-GB" smtClean="0"/>
              <a:t>‹#›</a:t>
            </a:fld>
            <a:endParaRPr lang="en-GB"/>
          </a:p>
        </p:txBody>
      </p:sp>
    </p:spTree>
    <p:extLst>
      <p:ext uri="{BB962C8B-B14F-4D97-AF65-F5344CB8AC3E}">
        <p14:creationId xmlns:p14="http://schemas.microsoft.com/office/powerpoint/2010/main" val="159006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26776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64695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0136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E57BCD82-B8A7-4AAA-9875-B418D9CB9C53}" type="datetimeFigureOut">
              <a:rPr lang="en-GB" smtClean="0"/>
              <a:t>12/04/2022</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EEC786E-D5A2-4E8F-AFE3-AE5E65DBF491}" type="slidenum">
              <a:rPr lang="en-GB" smtClean="0"/>
              <a:t>‹#›</a:t>
            </a:fld>
            <a:endParaRPr lang="en-GB"/>
          </a:p>
        </p:txBody>
      </p:sp>
    </p:spTree>
    <p:extLst>
      <p:ext uri="{BB962C8B-B14F-4D97-AF65-F5344CB8AC3E}">
        <p14:creationId xmlns:p14="http://schemas.microsoft.com/office/powerpoint/2010/main" val="382056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7BCD82-B8A7-4AAA-9875-B418D9CB9C53}" type="datetimeFigureOut">
              <a:rPr lang="en-GB" smtClean="0"/>
              <a:t>12/04/2022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45963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7BCD82-B8A7-4AAA-9875-B418D9CB9C53}" type="datetimeFigureOut">
              <a:rPr lang="en-GB" smtClean="0"/>
              <a:t>12/04/2022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84055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57BCD82-B8A7-4AAA-9875-B418D9CB9C53}" type="datetimeFigureOut">
              <a:rPr lang="en-GB" smtClean="0"/>
              <a:t>12/04/2022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284007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BCD82-B8A7-4AAA-9875-B418D9CB9C53}" type="datetimeFigureOut">
              <a:rPr lang="en-GB" smtClean="0"/>
              <a:t>12/04/2022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58594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12/04/2022</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157985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7BCD82-B8A7-4AAA-9875-B418D9CB9C53}" type="datetimeFigureOut">
              <a:rPr lang="en-GB" smtClean="0"/>
              <a:t>12/04/2022</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C786E-D5A2-4E8F-AFE3-AE5E65DBF491}" type="slidenum">
              <a:rPr lang="en-GB" smtClean="0"/>
              <a:t>‹#›</a:t>
            </a:fld>
            <a:endParaRPr lang="en-GB"/>
          </a:p>
        </p:txBody>
      </p:sp>
    </p:spTree>
    <p:extLst>
      <p:ext uri="{BB962C8B-B14F-4D97-AF65-F5344CB8AC3E}">
        <p14:creationId xmlns:p14="http://schemas.microsoft.com/office/powerpoint/2010/main" val="360345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57BCD82-B8A7-4AAA-9875-B418D9CB9C53}" type="datetimeFigureOut">
              <a:rPr lang="en-GB" smtClean="0"/>
              <a:t>12/04/2022</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EEC786E-D5A2-4E8F-AFE3-AE5E65DBF491}" type="slidenum">
              <a:rPr lang="en-GB" smtClean="0"/>
              <a:t>‹#›</a:t>
            </a:fld>
            <a:endParaRPr lang="en-GB"/>
          </a:p>
        </p:txBody>
      </p:sp>
    </p:spTree>
    <p:extLst>
      <p:ext uri="{BB962C8B-B14F-4D97-AF65-F5344CB8AC3E}">
        <p14:creationId xmlns:p14="http://schemas.microsoft.com/office/powerpoint/2010/main" val="256317457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824" y="638503"/>
            <a:ext cx="9132176" cy="1241535"/>
          </a:xfrm>
        </p:spPr>
        <p:txBody>
          <a:bodyPr>
            <a:normAutofit fontScale="90000"/>
          </a:bodyPr>
          <a:lstStyle/>
          <a:p>
            <a:pPr algn="r" rtl="1"/>
            <a:r>
              <a:rPr lang="ar-IQ" sz="8000" b="1" dirty="0" smtClean="0">
                <a:cs typeface="Zanest _ Ghlbish" pitchFamily="2" charset="-78"/>
              </a:rPr>
              <a:t>      </a:t>
            </a:r>
            <a:r>
              <a:rPr lang="ar-IQ" sz="7300" b="1" dirty="0" smtClean="0">
                <a:cs typeface="Zanest _ Ghlbish" pitchFamily="2" charset="-78"/>
              </a:rPr>
              <a:t>نموونةى سيستمى سياسى لة ئيران</a:t>
            </a:r>
            <a:endParaRPr lang="en-GB" sz="7300" dirty="0"/>
          </a:p>
        </p:txBody>
      </p:sp>
      <p:pic>
        <p:nvPicPr>
          <p:cNvPr id="3" name="Picture 2" descr="إيران | دول | الجزيرة ن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5788" y="2027583"/>
            <a:ext cx="5103714" cy="381662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الجزائر خريط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677" y="2027583"/>
            <a:ext cx="3935114" cy="3866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40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10000"/>
          </a:bodyPr>
          <a:lstStyle/>
          <a:p>
            <a:pPr marL="0" indent="0" algn="r" rtl="1">
              <a:buNone/>
            </a:pPr>
            <a:r>
              <a:rPr lang="ar-IQ" sz="3200" dirty="0">
                <a:solidFill>
                  <a:schemeClr val="tx1">
                    <a:lumMod val="85000"/>
                    <a:lumOff val="15000"/>
                  </a:schemeClr>
                </a:solidFill>
                <a:latin typeface="+mj-lt"/>
                <a:ea typeface="+mj-ea"/>
                <a:cs typeface="Zheayr Zheayr2" pitchFamily="2" charset="-78"/>
              </a:rPr>
              <a:t>بةلاَم ئةمة بةردةوام نةبوو بةم شيَوةية؛ فقها شيعيةكان وردة وردة هةستيانكرد كة لة رِووى ثرِاكتيكيةوة ئةوان دابرِاون لة واقع ئةمة ثيَويستى دةكرد كة شيَوازيَكيتر لة ثةيوةندى بدؤزنةوة لةنيَوان ئيمانداران و ئيمامي غائب . بؤية لة سةدةى ثيَنجةمى كؤضى بيروباوةرِيَك لةلايةن فقهاكان سةريهةلَدا كة رِيَطة بة اجتهاد بدات ، لةكاتيَكدا ثيَشتر اجتهاد لة قةدةغةكراوةكان بوو.بةمةش رِيَطة بة فتوادرا لة بوارى دينى رِؤذانة، بةلاَم سةبارةت بة جيَبةجيَكردنى وةزيفةى دةولَةت بةثيَى مةزهةبى شيعى ئةم وةزيفانةى دةولَةت هةلَثةسيردرا . بةلاَم ئةم بيرؤكةية تةنها ضارةسةرى هةندى بوارى رِوحى كرد ،كةضى لةواقعدا طرفتى سةرةكى وةك خؤى مايةوة ئةويش جيَهيَشتنى موسولَمانان بوو لة ذيَر دةسةلاَتيَكى حاكمى دونيةوى نا شةرعى.</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555652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10000"/>
          </a:bodyPr>
          <a:lstStyle/>
          <a:p>
            <a:pPr marL="0" indent="0" algn="r" rtl="1">
              <a:buNone/>
            </a:pPr>
            <a:r>
              <a:rPr lang="ar-IQ" sz="3200" dirty="0">
                <a:solidFill>
                  <a:schemeClr val="tx1">
                    <a:lumMod val="85000"/>
                    <a:lumOff val="15000"/>
                  </a:schemeClr>
                </a:solidFill>
                <a:latin typeface="+mj-lt"/>
                <a:ea typeface="+mj-ea"/>
                <a:cs typeface="Zheayr Zheayr2" pitchFamily="2" charset="-78"/>
              </a:rPr>
              <a:t>لة نيَو ئةم ململانيَ و دوبةرةكيةى كة لة نيَوان واقع كة داواى طؤرِانى دةكرد لة حوكمرِانى نا شةرعى بؤ حوكمرِانى ئيسلامى شيعى شةرعى وة لة لايةكيتر لةرِوى فكريةوة بابةتى مةشروعيةت و شةرعيةتى بةستبوةوة بة ئيمامى غائب كة زؤرى ثيَضوو هةر ديارنية. لةنيو ئةم بارودؤخة ضينيَك لة فقهاى شيعةى ئيمامى دوانزةهةميان ثيَدةلَيَن دةركةوتن كة داواى ئةوةيان دةكرد : هةموو ئةرك و دةسةلاَتةكانى ئيمامى غائب ثيَويستة بدريَت بة فقهاكان كة مةرجى ئيمامةتى موسولَمانانيان تيَداية، ئةمةش لة رِيطاى دامةزراندنى دةسةلاَتى ئيسلامى لةوسةردةمةى غيابى ئيمام مهدى كة ئيمامةتى موسولَمانان بكرىَ لة لايةن (الولي الفقية) بة خةسلةتى جيطرى ئيمامى غائب</a:t>
            </a:r>
            <a:r>
              <a:rPr lang="ar-SA"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066988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391898" y="1581001"/>
            <a:ext cx="10058400" cy="4050792"/>
          </a:xfrm>
        </p:spPr>
        <p:txBody>
          <a:bodyPr>
            <a:normAutofit fontScale="92500" lnSpcReduction="10000"/>
          </a:bodyPr>
          <a:lstStyle/>
          <a:p>
            <a:pPr marL="0" indent="0" algn="r" rtl="1">
              <a:buNone/>
            </a:pPr>
            <a:r>
              <a:rPr lang="ar-IQ" sz="3200" dirty="0">
                <a:solidFill>
                  <a:schemeClr val="tx1">
                    <a:lumMod val="85000"/>
                    <a:lumOff val="15000"/>
                  </a:schemeClr>
                </a:solidFill>
                <a:latin typeface="+mj-lt"/>
                <a:ea typeface="+mj-ea"/>
                <a:cs typeface="Zheayr Zheayr2" pitchFamily="2" charset="-78"/>
              </a:rPr>
              <a:t>لة رِوانطةى تيَرِوانينى بؤ تيؤرى ولايةتى فقية ئيمام خومةينى ثيَى وابوو كة " ثيَويستة حكومةتى ئيسلامى دابمةزرىَ بؤ جيَبةجيَكردنى حوكمةكانى ئيسلام ،ناكرىَ بنةماكانى حوكمرِانى ئيسلام جيَبةجيَنةكرىَ هةر لة ضاوةرِوانيدابين ، ئةوة هةزار سالَ تيَثةرِيوة لة غيابى ئيمام مهدى لةوانةشة سةدهةزار سالَيتريش تيَثةرِببيَت ئيمام محمدى مهدى خاوةن ثيَطةى شةرعى هةر دةرنةكةوىَ، ئاية دةكرى ئةحكامةكانى ئيسلام هةر جيَبةجيَ نةكرىَ و لة ضاوةرِوانيدابين ،</a:t>
            </a:r>
            <a:r>
              <a:rPr lang="ar-IQ" sz="3200" dirty="0" smtClean="0">
                <a:solidFill>
                  <a:schemeClr val="tx1">
                    <a:lumMod val="85000"/>
                    <a:lumOff val="15000"/>
                  </a:schemeClr>
                </a:solidFill>
                <a:latin typeface="+mj-lt"/>
                <a:ea typeface="+mj-ea"/>
                <a:cs typeface="Zheayr Zheayr2" pitchFamily="2" charset="-78"/>
              </a:rPr>
              <a:t> </a:t>
            </a:r>
            <a:r>
              <a:rPr lang="ar-IQ" sz="3200" dirty="0">
                <a:solidFill>
                  <a:schemeClr val="tx1">
                    <a:lumMod val="85000"/>
                    <a:lumOff val="15000"/>
                  </a:schemeClr>
                </a:solidFill>
                <a:latin typeface="+mj-lt"/>
                <a:ea typeface="+mj-ea"/>
                <a:cs typeface="Zheayr Zheayr2" pitchFamily="2" charset="-78"/>
              </a:rPr>
              <a:t>كةواتة سيستمي سياسى ئيرانى سيستميَكة كة خةسلَتى ئاينى هةية ، كة لة سةر دوو بنةما دامةزراوة ئةويش : يةكةميان : حكومةتى ئيسلامى . دووةميان : بنةماكانى بيرى ولايةتى فقية.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106282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IQ" sz="4800" b="1" dirty="0" smtClean="0">
                <a:cs typeface="Zanest _ Ghlbish" pitchFamily="2" charset="-78"/>
              </a:rPr>
              <a:t> </a:t>
            </a:r>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85000" lnSpcReduction="10000"/>
          </a:bodyPr>
          <a:lstStyle/>
          <a:p>
            <a:pPr marL="0" indent="0" algn="r" rtl="1">
              <a:buNone/>
            </a:pPr>
            <a:r>
              <a:rPr lang="ar-IQ" sz="3200" dirty="0">
                <a:solidFill>
                  <a:schemeClr val="tx1">
                    <a:lumMod val="85000"/>
                    <a:lumOff val="15000"/>
                  </a:schemeClr>
                </a:solidFill>
                <a:latin typeface="+mj-lt"/>
                <a:ea typeface="+mj-ea"/>
                <a:cs typeface="Zheayr Zheayr2" pitchFamily="2" charset="-78"/>
              </a:rPr>
              <a:t>ثيَكهاتةى دةسةلاَتةكان لة سيستمي حوكمرِاني ئيران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1--رِةهبةرى بالاَى شؤرِشى ئيسلامى :- دةسةلاَتى فراوانى هةية لة كؤمارى ئيسلامى ئيَران ، باس لةم دةسةلاَتانة بكة وةك ئةوةى لة دةستورى 1979و دةستورى هةمواركراوى 1989دةسةلاَتةكانى دياريكردووة بةرامبةر بة دامةزراوةكانى ترى دةسةلاَت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    بةثيَى دةستورى ئيَران دامةزراوة دةستوريةكاني ئيَران لة هةرسىَ دةسةلاَتةكانى ياسادانان و جيَبةجيَكردن و دادوةري ثيَكديَت ، بةلاَم بةثيَى سروشتى سيستمي سياسى ئيَران ضةند دامةزراوةى جياواز كاريطةريان هةية لةسةر دروستكردنى برِيارى سياسى وةك دامةزراوة ئاينى و سياسيةكان وة دامةزراوةكان و طروثةكاني بة ناوى شؤرِش ، ضةندةها دامةزراوةو طروثيتر.</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521321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10000"/>
          </a:bodyPr>
          <a:lstStyle/>
          <a:p>
            <a:pPr marL="0" indent="0" algn="r" rtl="1">
              <a:buNone/>
            </a:pPr>
            <a:r>
              <a:rPr lang="ar-IQ" sz="3200" dirty="0" smtClean="0">
                <a:solidFill>
                  <a:schemeClr val="tx1">
                    <a:lumMod val="85000"/>
                    <a:lumOff val="15000"/>
                  </a:schemeClr>
                </a:solidFill>
                <a:latin typeface="+mj-lt"/>
                <a:ea typeface="+mj-ea"/>
                <a:cs typeface="Zheayr Zheayr2" pitchFamily="2" charset="-78"/>
              </a:rPr>
              <a:t>ليَرة هةولَدةدةين </a:t>
            </a:r>
            <a:r>
              <a:rPr lang="ar-IQ" sz="3200" dirty="0">
                <a:solidFill>
                  <a:schemeClr val="tx1">
                    <a:lumMod val="85000"/>
                    <a:lumOff val="15000"/>
                  </a:schemeClr>
                </a:solidFill>
                <a:latin typeface="+mj-lt"/>
                <a:ea typeface="+mj-ea"/>
                <a:cs typeface="Zheayr Zheayr2" pitchFamily="2" charset="-78"/>
              </a:rPr>
              <a:t>باس لة دامةزراوة دةستوريةكاني دةسةلاَت بكةين بةثيَى بة هيَزى ثيَطةيان لة سيستمى سياسي كؤمارى ئيسلامي ئيَران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يةكةم : رِةهبةرى بالاَى شؤرِشي ئيسلامي ئيَران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    مادةى ثيَنج لة دةستورى هةمواركراوى ئيران دةستورى 1989سةبارةت بة (ولايةتى فقيه) ، كة مةبةستى رِةهبةرة هاتووة (لة زةمةنى ديار نةبووني ئيمام مهدي ، سةردارى برِيارو و سةروةرى نةتةوة لة كؤمارى ئيَرانى ئيسلامي لة ذيَر دةستى فقيهيَكى دادثةروةر دادةبيَت ) . ئةم فقيهة رةهبةرى بالاَية كة لة لايةن ئةنجومةني شارةزايان هةلَدةبذيَردرىَ (مجلس الخبراء).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SA" sz="3200" dirty="0" smtClean="0">
                <a:solidFill>
                  <a:schemeClr val="tx1">
                    <a:lumMod val="85000"/>
                    <a:lumOff val="15000"/>
                  </a:schemeClr>
                </a:solidFill>
                <a:latin typeface="+mj-lt"/>
                <a:ea typeface="+mj-ea"/>
                <a:cs typeface="Zheayr Zheayr2" pitchFamily="2" charset="-78"/>
              </a:rPr>
              <a:t> </a:t>
            </a: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083485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200" dirty="0">
                <a:solidFill>
                  <a:schemeClr val="tx1">
                    <a:lumMod val="85000"/>
                    <a:lumOff val="15000"/>
                  </a:schemeClr>
                </a:solidFill>
                <a:latin typeface="+mj-lt"/>
                <a:ea typeface="+mj-ea"/>
                <a:cs typeface="Zheayr Zheayr2" pitchFamily="2" charset="-78"/>
              </a:rPr>
              <a:t>دةستورى ئيَرانى 1979 و دةستورى هةمواركراوى 1989دةسةلاَتيَكى زؤريان بة رِةهبةر داوة كة هةذمووني بةسةر هةموو دامةزراوةكاني دةسةلاَت هةية . لة مادة ثيَنج لة دةستورى 1989هاتووة " دةسةلاتةكانى حاكم لة كؤمارى ئيسلامى ئيَران بريتية لة : دةسةلاتى ياسادانان و جيَبةجيَكردن و دادوةرى ، ئةم سيَ دةسةلاتة ثةيرِوى دةسةلاتةكاني خؤيان دةكةن بة سةرثةرشتى دةسةلاَتى رِةهاى رِةهبةرى بالاَ و ئيمانى ئومةت </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76990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200" dirty="0">
                <a:solidFill>
                  <a:schemeClr val="tx1">
                    <a:lumMod val="85000"/>
                    <a:lumOff val="15000"/>
                  </a:schemeClr>
                </a:solidFill>
                <a:latin typeface="+mj-lt"/>
                <a:ea typeface="+mj-ea"/>
                <a:cs typeface="Zheayr Zheayr2" pitchFamily="2" charset="-78"/>
              </a:rPr>
              <a:t>-  دةسةلاَتةكانى رِةهبةرى </a:t>
            </a:r>
            <a:r>
              <a:rPr lang="ar-IQ" sz="3200" dirty="0" smtClean="0">
                <a:solidFill>
                  <a:schemeClr val="tx1">
                    <a:lumMod val="85000"/>
                    <a:lumOff val="15000"/>
                  </a:schemeClr>
                </a:solidFill>
                <a:latin typeface="+mj-lt"/>
                <a:ea typeface="+mj-ea"/>
                <a:cs typeface="Zheayr Zheayr2" pitchFamily="2" charset="-78"/>
              </a:rPr>
              <a:t>بالاَ(القائد</a:t>
            </a:r>
            <a:r>
              <a:rPr lang="ar-IQ" sz="3200" dirty="0">
                <a:solidFill>
                  <a:schemeClr val="tx1">
                    <a:lumMod val="85000"/>
                    <a:lumOff val="15000"/>
                  </a:schemeClr>
                </a:solidFill>
                <a:latin typeface="+mj-lt"/>
                <a:ea typeface="+mj-ea"/>
                <a:cs typeface="Zheayr Zheayr2" pitchFamily="2" charset="-78"/>
              </a:rPr>
              <a:t>) بة ثيَى دةستورى 1979 وة هةموارى 1989بريتين لة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1-دياريكردنى سياسةتى طشتى ولاَت بة رِاويَذ لةطةلَ كؤمةلَةى دياريكردنى بةرذةوةنديةكانى سيستةم.</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2-سةرثةرشتى لةسةر جيَبةجيَكردنى سياسياتى دةولَةت </a:t>
            </a:r>
            <a:r>
              <a:rPr lang="ar-IQ"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673697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200" dirty="0">
                <a:solidFill>
                  <a:schemeClr val="tx1">
                    <a:lumMod val="85000"/>
                    <a:lumOff val="15000"/>
                  </a:schemeClr>
                </a:solidFill>
                <a:latin typeface="+mj-lt"/>
                <a:ea typeface="+mj-ea"/>
                <a:cs typeface="Zheayr Zheayr2" pitchFamily="2" charset="-78"/>
              </a:rPr>
              <a:t>-سةرثةرشتى لةسةر جيَبةجيَكردنى سياسياتى دةولَةت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3-دةركردنى برِيارى رِيفراندةم.</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4-سةركردايةتى كردنى هيَزة ضةكدارةكان .</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5-رِاطةياندنى جةنط و ئاشتى و نةفيرى عام .</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669411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10000"/>
          </a:bodyPr>
          <a:lstStyle/>
          <a:p>
            <a:pPr marL="0" indent="0" algn="r" rtl="1">
              <a:buNone/>
            </a:pPr>
            <a:r>
              <a:rPr lang="ar-IQ" sz="3200" dirty="0" smtClean="0">
                <a:solidFill>
                  <a:schemeClr val="tx1">
                    <a:lumMod val="85000"/>
                    <a:lumOff val="15000"/>
                  </a:schemeClr>
                </a:solidFill>
                <a:latin typeface="+mj-lt"/>
                <a:ea typeface="+mj-ea"/>
                <a:cs typeface="Zheayr Zheayr2" pitchFamily="2" charset="-78"/>
              </a:rPr>
              <a:t>-</a:t>
            </a:r>
            <a:r>
              <a:rPr lang="ar-IQ" sz="3100" dirty="0" smtClean="0">
                <a:solidFill>
                  <a:schemeClr val="tx1">
                    <a:lumMod val="85000"/>
                    <a:lumOff val="15000"/>
                  </a:schemeClr>
                </a:solidFill>
                <a:latin typeface="+mj-lt"/>
                <a:ea typeface="+mj-ea"/>
                <a:cs typeface="Zheayr Zheayr2" pitchFamily="2" charset="-78"/>
              </a:rPr>
              <a:t>6-دةسةلاَتى </a:t>
            </a:r>
            <a:r>
              <a:rPr lang="ar-IQ" sz="3100" dirty="0">
                <a:solidFill>
                  <a:schemeClr val="tx1">
                    <a:lumMod val="85000"/>
                    <a:lumOff val="15000"/>
                  </a:schemeClr>
                </a:solidFill>
                <a:latin typeface="+mj-lt"/>
                <a:ea typeface="+mj-ea"/>
                <a:cs typeface="Zheayr Zheayr2" pitchFamily="2" charset="-78"/>
              </a:rPr>
              <a:t>دامةزراندن ولادانى هةريةك لة :</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أ-فقهاكانى ئةنجومةنى صيانةى دةستور.</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ب-بةرزترين بةرثرس لة دةسةلاَتى دادوةرى.</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ج-سةرؤكى دامةزراوةكانى رِاطةياندن .</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د-سةرؤكى ئةرِكان .</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ه-سةرؤكى طشتى هيَزةكانى ثاسةوانى شؤرِشى ئيسلامى(ثاسداران).</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100" dirty="0">
                <a:solidFill>
                  <a:schemeClr val="tx1">
                    <a:lumMod val="85000"/>
                    <a:lumOff val="15000"/>
                  </a:schemeClr>
                </a:solidFill>
                <a:latin typeface="+mj-lt"/>
                <a:ea typeface="+mj-ea"/>
                <a:cs typeface="Zheayr Zheayr2" pitchFamily="2" charset="-78"/>
              </a:rPr>
              <a:t>و-سةرؤكى بالاى هيَزة ضةكدارةكان وة هيَزى ئاسايشى ناوةخؤ .</a:t>
            </a:r>
            <a:endParaRPr lang="en-GB" sz="31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975157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200" dirty="0" smtClean="0">
                <a:solidFill>
                  <a:schemeClr val="tx1">
                    <a:lumMod val="85000"/>
                    <a:lumOff val="15000"/>
                  </a:schemeClr>
                </a:solidFill>
                <a:latin typeface="+mj-lt"/>
                <a:ea typeface="+mj-ea"/>
                <a:cs typeface="Zheayr Zheayr2" pitchFamily="2" charset="-78"/>
              </a:rPr>
              <a:t>7-دةسةلاَتى </a:t>
            </a:r>
            <a:r>
              <a:rPr lang="ar-IQ" sz="3200" dirty="0">
                <a:solidFill>
                  <a:schemeClr val="tx1">
                    <a:lumMod val="85000"/>
                    <a:lumOff val="15000"/>
                  </a:schemeClr>
                </a:solidFill>
                <a:latin typeface="+mj-lt"/>
                <a:ea typeface="+mj-ea"/>
                <a:cs typeface="Zheayr Zheayr2" pitchFamily="2" charset="-78"/>
              </a:rPr>
              <a:t>ضارةسةركردنى ناكؤكيةكانى نيَوان سيَ دةسةلاَتةكة (دةسةلاَتى ياسادانان و جيَبةجيَكردن و دادوةرى)وة رِيَكخستنى ثةيوةندى نيَوانيان.</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8-ضارةسةركردنى طرفتةكانى كة رِووبةرِوى سيستمى سياسى دةبيَتةوة كة لةوانةية كةمىَ ئةستةمبىَ دامةزراوةكانيتر بتوانن ضارةسةرى بكةن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9-جيَطيركردنى برِيارى هةلَبذاردنى سةرؤكى كؤمار ، دواى هةلَبذاردنى لة لايةن طةل.</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231937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سيستمى سياسي كؤمارى ئيسلامى </a:t>
            </a:r>
            <a:r>
              <a:rPr lang="ar-SA" sz="4800" b="1" dirty="0" smtClean="0">
                <a:cs typeface="Zanest _ Ghlbish" pitchFamily="2" charset="-78"/>
              </a:rPr>
              <a:t>ئيَران</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smtClean="0">
                <a:solidFill>
                  <a:schemeClr val="tx1">
                    <a:lumMod val="85000"/>
                    <a:lumOff val="15000"/>
                  </a:schemeClr>
                </a:solidFill>
                <a:latin typeface="+mj-lt"/>
                <a:ea typeface="+mj-ea"/>
                <a:cs typeface="Zheayr Zheayr2" pitchFamily="2" charset="-78"/>
              </a:rPr>
              <a:t>ئ</a:t>
            </a:r>
            <a:r>
              <a:rPr lang="ar-IQ" sz="3200" dirty="0" smtClean="0">
                <a:solidFill>
                  <a:schemeClr val="tx1">
                    <a:lumMod val="85000"/>
                    <a:lumOff val="15000"/>
                  </a:schemeClr>
                </a:solidFill>
                <a:latin typeface="+mj-lt"/>
                <a:ea typeface="+mj-ea"/>
                <a:cs typeface="Zheayr Zheayr2" pitchFamily="2" charset="-78"/>
              </a:rPr>
              <a:t>يَر</a:t>
            </a:r>
            <a:r>
              <a:rPr lang="ar-SA" sz="3200" dirty="0" smtClean="0">
                <a:solidFill>
                  <a:schemeClr val="tx1">
                    <a:lumMod val="85000"/>
                    <a:lumOff val="15000"/>
                  </a:schemeClr>
                </a:solidFill>
                <a:latin typeface="+mj-lt"/>
                <a:ea typeface="+mj-ea"/>
                <a:cs typeface="Zheayr Zheayr2" pitchFamily="2" charset="-78"/>
              </a:rPr>
              <a:t>ان دةولَةتيَكة طرنطييةكى </a:t>
            </a:r>
            <a:r>
              <a:rPr lang="ar-SA" sz="3200" dirty="0">
                <a:solidFill>
                  <a:schemeClr val="tx1">
                    <a:lumMod val="85000"/>
                    <a:lumOff val="15000"/>
                  </a:schemeClr>
                </a:solidFill>
                <a:latin typeface="+mj-lt"/>
                <a:ea typeface="+mj-ea"/>
                <a:cs typeface="Zheayr Zheayr2" pitchFamily="2" charset="-78"/>
              </a:rPr>
              <a:t>تايبةتى بة خؤيةوة هةية بةهؤى ميَذووكةى و ثيَطة جوطرافي و هيَزة سةربازييةكةى ، هةروةهابة هؤي ئةوةى  سةرضاوةكانى ووزة بة تايبةت نةوت و طاز،  هةروةها رِابةرايةتى بؤ مةزهةبي شيعة كة بوة هؤى ئةوةى طرنطييةكى و و كاريطةرى تايبةتى هةبيَت لة جيهانى ئيسلامى ،  و بةهؤي ئةوة لة ململانى داية لةطةل ولاَتانى ناوضةكة بةطشتى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210891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smtClean="0">
                <a:cs typeface="Zanest _ Ghlbish" pitchFamily="2" charset="-78"/>
              </a:rPr>
              <a:t>سيستمى </a:t>
            </a:r>
            <a:r>
              <a:rPr lang="ar-SA" sz="4800" b="1" dirty="0">
                <a:cs typeface="Zanest _ Ghlbish" pitchFamily="2" charset="-78"/>
              </a:rPr>
              <a:t>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lnSpcReduction="10000"/>
          </a:bodyPr>
          <a:lstStyle/>
          <a:p>
            <a:pPr marL="0" indent="0" algn="r" rtl="1">
              <a:buNone/>
            </a:pPr>
            <a:r>
              <a:rPr lang="ar-IQ"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10-لادانى سةرؤكى كؤمار ، ثاش ئةوةى كة دادطاى بالاَ بريارى دا كة سةرؤك كؤمار ثابةند نةبووة بة جيَبةجيَكردنى ئةرك و وةزيفة ياساييةكانى ، ياخود لة دواى دةرِبرِينى رِاى ئةنجومةنى شورِاى ئيسلامى (ثةرلةمان) كة سةرؤك كؤمار توانستى سةرؤكايةتى نية.</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a:solidFill>
                  <a:schemeClr val="tx1">
                    <a:lumMod val="85000"/>
                    <a:lumOff val="15000"/>
                  </a:schemeClr>
                </a:solidFill>
                <a:latin typeface="+mj-lt"/>
                <a:ea typeface="+mj-ea"/>
                <a:cs typeface="Zheayr Zheayr2" pitchFamily="2" charset="-78"/>
              </a:rPr>
              <a:t>11-ليَبوردن و سوك كردنى سزاكان ، ئةويش دواى بةيانى رِاى سةرؤكى دةسةلاَتى دادوةرى.</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03957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200" dirty="0" smtClean="0">
                <a:solidFill>
                  <a:schemeClr val="tx1">
                    <a:lumMod val="85000"/>
                    <a:lumOff val="15000"/>
                  </a:schemeClr>
                </a:solidFill>
                <a:latin typeface="+mj-lt"/>
                <a:ea typeface="+mj-ea"/>
                <a:cs typeface="Zheayr Zheayr2" pitchFamily="2" charset="-78"/>
              </a:rPr>
              <a:t>ل</a:t>
            </a:r>
            <a:r>
              <a:rPr lang="ar-SA" sz="3200" dirty="0" smtClean="0">
                <a:solidFill>
                  <a:schemeClr val="tx1">
                    <a:lumMod val="85000"/>
                    <a:lumOff val="15000"/>
                  </a:schemeClr>
                </a:solidFill>
                <a:latin typeface="+mj-lt"/>
                <a:ea typeface="+mj-ea"/>
                <a:cs typeface="Zheayr Zheayr2" pitchFamily="2" charset="-78"/>
              </a:rPr>
              <a:t>ة </a:t>
            </a:r>
            <a:r>
              <a:rPr lang="ar-SA" sz="3200" dirty="0">
                <a:solidFill>
                  <a:schemeClr val="tx1">
                    <a:lumMod val="85000"/>
                    <a:lumOff val="15000"/>
                  </a:schemeClr>
                </a:solidFill>
                <a:latin typeface="+mj-lt"/>
                <a:ea typeface="+mj-ea"/>
                <a:cs typeface="Zheayr Zheayr2" pitchFamily="2" charset="-78"/>
              </a:rPr>
              <a:t>ميَذووى ئيسلامدا زؤر طروث و بزوتنةوةى شيعى ديار كةوتوون ئةوةى كؤيان دةكاتةوة ئيمام (علي كورِى </a:t>
            </a:r>
            <a:r>
              <a:rPr lang="ar-SA" sz="3200" dirty="0" smtClean="0">
                <a:solidFill>
                  <a:schemeClr val="tx1">
                    <a:lumMod val="85000"/>
                    <a:lumOff val="15000"/>
                  </a:schemeClr>
                </a:solidFill>
                <a:latin typeface="+mj-lt"/>
                <a:ea typeface="+mj-ea"/>
                <a:cs typeface="Zheayr Arabic Alk2" pitchFamily="2" charset="-78"/>
              </a:rPr>
              <a:t>ابو</a:t>
            </a:r>
            <a:r>
              <a:rPr lang="ar-SA" sz="3200" dirty="0">
                <a:solidFill>
                  <a:schemeClr val="tx1">
                    <a:lumMod val="85000"/>
                    <a:lumOff val="15000"/>
                  </a:schemeClr>
                </a:solidFill>
                <a:cs typeface="Zheayr Zheayr2" pitchFamily="2" charset="-78"/>
              </a:rPr>
              <a:t>تاليب</a:t>
            </a:r>
            <a:r>
              <a:rPr lang="ar-SA" sz="3200" dirty="0" smtClean="0">
                <a:solidFill>
                  <a:schemeClr val="tx1">
                    <a:lumMod val="85000"/>
                    <a:lumOff val="15000"/>
                  </a:schemeClr>
                </a:solidFill>
                <a:latin typeface="+mj-lt"/>
                <a:ea typeface="+mj-ea"/>
                <a:cs typeface="Zheayr Zheayr2" pitchFamily="2" charset="-78"/>
              </a:rPr>
              <a:t>) </a:t>
            </a:r>
            <a:r>
              <a:rPr lang="ar-SA" sz="3200" dirty="0">
                <a:solidFill>
                  <a:schemeClr val="tx1">
                    <a:lumMod val="85000"/>
                    <a:lumOff val="15000"/>
                  </a:schemeClr>
                </a:solidFill>
                <a:latin typeface="+mj-lt"/>
                <a:ea typeface="+mj-ea"/>
                <a:cs typeface="Zheayr Zheayr2" pitchFamily="2" charset="-78"/>
              </a:rPr>
              <a:t>كة ثيَيان واية ئةفزةليةت بؤ ئةم زاتةية لة خيلافةت (جيَنشينى لة حوكمرِانى) ، لة ئيَستادا شيعةى ئيمامى (ئيمامى دوانزةهةم) لة هةموويان لايةنطرى زياترة و بةربلاَوترة. كة هةموو ئةم سىَ طروثةى شيعة ثيَيان واية ئيمامةت لة دوازدة  ئيمامةكة تيَناثةرِىَ كة ئيمام (علي كورِى ابوتاليب) يةكةميانة وة دواييان ئيمام محمد ى كورِى حسن العسكري ة (المهدي)  كة ئيمامة بزربووة كةية.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166302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a:solidFill>
                  <a:schemeClr val="tx1">
                    <a:lumMod val="85000"/>
                    <a:lumOff val="15000"/>
                  </a:schemeClr>
                </a:solidFill>
                <a:latin typeface="+mj-lt"/>
                <a:ea typeface="+mj-ea"/>
                <a:cs typeface="Zheayr Zheayr2" pitchFamily="2" charset="-78"/>
              </a:rPr>
              <a:t>شيعةى ئيمامى دوانزةهةم ثيَيان وايةكة جينشينى حوكمرِنى لة جيَطاى ثيَغةمبةر محمد (صلى الله علية وسلم) بة زنجيرةيةكة لة دوانزة ئيمامة مةعصومةكة دةرناضىَ ،كة لة ئيمام علي كورِى </a:t>
            </a:r>
            <a:r>
              <a:rPr lang="ar-SA" sz="3200" dirty="0" smtClean="0">
                <a:solidFill>
                  <a:schemeClr val="tx1">
                    <a:lumMod val="85000"/>
                    <a:lumOff val="15000"/>
                  </a:schemeClr>
                </a:solidFill>
                <a:latin typeface="+mj-lt"/>
                <a:ea typeface="+mj-ea"/>
                <a:cs typeface="Zheayr Zheayr2" pitchFamily="2" charset="-78"/>
              </a:rPr>
              <a:t>ابي</a:t>
            </a:r>
            <a:r>
              <a:rPr lang="ar-IQ" sz="3200" dirty="0">
                <a:solidFill>
                  <a:schemeClr val="tx1">
                    <a:lumMod val="85000"/>
                    <a:lumOff val="15000"/>
                  </a:schemeClr>
                </a:solidFill>
                <a:latin typeface="+mj-lt"/>
                <a:ea typeface="+mj-ea"/>
                <a:cs typeface="Zheayr Zheayr2" pitchFamily="2" charset="-78"/>
              </a:rPr>
              <a:t> </a:t>
            </a:r>
            <a:r>
              <a:rPr lang="ar-IQ" sz="3200" dirty="0" smtClean="0">
                <a:solidFill>
                  <a:schemeClr val="tx1">
                    <a:lumMod val="85000"/>
                    <a:lumOff val="15000"/>
                  </a:schemeClr>
                </a:solidFill>
                <a:latin typeface="+mj-lt"/>
                <a:ea typeface="+mj-ea"/>
                <a:cs typeface="Zheayr Zheayr2" pitchFamily="2" charset="-78"/>
              </a:rPr>
              <a:t>تاليب </a:t>
            </a:r>
            <a:r>
              <a:rPr lang="ar-SA" sz="3200" dirty="0" smtClean="0">
                <a:solidFill>
                  <a:schemeClr val="tx1">
                    <a:lumMod val="85000"/>
                    <a:lumOff val="15000"/>
                  </a:schemeClr>
                </a:solidFill>
                <a:latin typeface="+mj-lt"/>
                <a:ea typeface="+mj-ea"/>
                <a:cs typeface="Zheayr Zheayr2" pitchFamily="2" charset="-78"/>
              </a:rPr>
              <a:t>زياتر هيضيَكي</a:t>
            </a: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تريان </a:t>
            </a:r>
            <a:r>
              <a:rPr lang="ar-SA" sz="3200" dirty="0">
                <a:solidFill>
                  <a:schemeClr val="tx1">
                    <a:lumMod val="85000"/>
                    <a:lumOff val="15000"/>
                  </a:schemeClr>
                </a:solidFill>
                <a:latin typeface="+mj-lt"/>
                <a:ea typeface="+mj-ea"/>
                <a:cs typeface="Zheayr Zheayr2" pitchFamily="2" charset="-78"/>
              </a:rPr>
              <a:t>لة يانزة </a:t>
            </a:r>
            <a:r>
              <a:rPr lang="ar-SA" sz="3200" dirty="0" smtClean="0">
                <a:solidFill>
                  <a:schemeClr val="tx1">
                    <a:lumMod val="85000"/>
                    <a:lumOff val="15000"/>
                  </a:schemeClr>
                </a:solidFill>
                <a:latin typeface="+mj-lt"/>
                <a:ea typeface="+mj-ea"/>
                <a:cs typeface="Zheayr Zheayr2" pitchFamily="2" charset="-78"/>
              </a:rPr>
              <a:t>ئيمامةكةي</a:t>
            </a: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تر </a:t>
            </a:r>
            <a:r>
              <a:rPr lang="ar-SA" sz="3200" dirty="0">
                <a:solidFill>
                  <a:schemeClr val="tx1">
                    <a:lumMod val="85000"/>
                    <a:lumOff val="15000"/>
                  </a:schemeClr>
                </a:solidFill>
                <a:latin typeface="+mj-lt"/>
                <a:ea typeface="+mj-ea"/>
                <a:cs typeface="Zheayr Zheayr2" pitchFamily="2" charset="-78"/>
              </a:rPr>
              <a:t>نةيانتوانى دةسةلاَتى خيلافةت بة فيعلى وةرطرن. بةلاَم سةبارةت بة دةسةلاَتدار و جيَنشينةكاني تر، شيعةكان وايدةبينن كة مافى ئةوان نيية حوكمرِانى بكةن وة ئةوان دةسةلاَتدارى نارِةوان (غير شرعيين).</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SA" sz="3200" dirty="0">
                <a:solidFill>
                  <a:schemeClr val="tx1">
                    <a:lumMod val="85000"/>
                    <a:lumOff val="15000"/>
                  </a:schemeClr>
                </a:solidFill>
                <a:latin typeface="+mj-lt"/>
                <a:ea typeface="+mj-ea"/>
                <a:cs typeface="Zheayr Zheayr2" pitchFamily="2" charset="-78"/>
              </a:rPr>
              <a:t> </a:t>
            </a: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52828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a:solidFill>
                  <a:schemeClr val="tx1">
                    <a:lumMod val="85000"/>
                    <a:lumOff val="15000"/>
                  </a:schemeClr>
                </a:solidFill>
                <a:latin typeface="+mj-lt"/>
                <a:ea typeface="+mj-ea"/>
                <a:cs typeface="Zheayr Zheayr2" pitchFamily="2" charset="-78"/>
              </a:rPr>
              <a:t>ثرسى  ولايةتى فةقية يةك لة طرفتة سةرةكيةكان و ئالَؤزةكانى بيرى سياسي شيعية بةتايبةتى لاى مةزهةبى (</a:t>
            </a:r>
            <a:r>
              <a:rPr lang="ar-SA" sz="3200" dirty="0">
                <a:solidFill>
                  <a:schemeClr val="tx1">
                    <a:lumMod val="85000"/>
                    <a:lumOff val="15000"/>
                  </a:schemeClr>
                </a:solidFill>
                <a:latin typeface="+mj-lt"/>
                <a:ea typeface="+mj-ea"/>
                <a:cs typeface="Zheayr Arabic Alk2" pitchFamily="2" charset="-78"/>
              </a:rPr>
              <a:t>الأمام </a:t>
            </a:r>
            <a:r>
              <a:rPr lang="ar-SA" sz="3200" dirty="0" smtClean="0">
                <a:solidFill>
                  <a:schemeClr val="tx1">
                    <a:lumMod val="85000"/>
                    <a:lumOff val="15000"/>
                  </a:schemeClr>
                </a:solidFill>
                <a:latin typeface="+mj-lt"/>
                <a:ea typeface="+mj-ea"/>
                <a:cs typeface="Zheayr Arabic Alk2" pitchFamily="2" charset="-78"/>
              </a:rPr>
              <a:t>ال</a:t>
            </a:r>
            <a:r>
              <a:rPr lang="ar-IQ" sz="3200" dirty="0" smtClean="0">
                <a:solidFill>
                  <a:schemeClr val="tx1">
                    <a:lumMod val="85000"/>
                    <a:lumOff val="15000"/>
                  </a:schemeClr>
                </a:solidFill>
                <a:latin typeface="+mj-lt"/>
                <a:ea typeface="+mj-ea"/>
                <a:cs typeface="Zheayr Arabic Alk2" pitchFamily="2" charset="-78"/>
              </a:rPr>
              <a:t>ا</a:t>
            </a:r>
            <a:r>
              <a:rPr lang="ar-SA" sz="3200" dirty="0" smtClean="0">
                <a:solidFill>
                  <a:schemeClr val="tx1">
                    <a:lumMod val="85000"/>
                    <a:lumOff val="15000"/>
                  </a:schemeClr>
                </a:solidFill>
                <a:latin typeface="+mj-lt"/>
                <a:ea typeface="+mj-ea"/>
                <a:cs typeface="Zheayr Arabic Alk2" pitchFamily="2" charset="-78"/>
              </a:rPr>
              <a:t>ثن</a:t>
            </a:r>
            <a:r>
              <a:rPr lang="ar-IQ" sz="3200" dirty="0" smtClean="0">
                <a:solidFill>
                  <a:schemeClr val="tx1">
                    <a:lumMod val="85000"/>
                    <a:lumOff val="15000"/>
                  </a:schemeClr>
                </a:solidFill>
                <a:latin typeface="+mj-lt"/>
                <a:ea typeface="+mj-ea"/>
                <a:cs typeface="Zheayr Arabic Alk2" pitchFamily="2" charset="-78"/>
              </a:rPr>
              <a:t>ي</a:t>
            </a:r>
            <a:r>
              <a:rPr lang="ar-SA" sz="3200" dirty="0" smtClean="0">
                <a:solidFill>
                  <a:schemeClr val="tx1">
                    <a:lumMod val="85000"/>
                    <a:lumOff val="15000"/>
                  </a:schemeClr>
                </a:solidFill>
                <a:latin typeface="+mj-lt"/>
                <a:ea typeface="+mj-ea"/>
                <a:cs typeface="Zheayr Arabic Alk2" pitchFamily="2" charset="-78"/>
              </a:rPr>
              <a:t> عشر</a:t>
            </a:r>
            <a:r>
              <a:rPr lang="ar-IQ" sz="3200" dirty="0" smtClean="0">
                <a:solidFill>
                  <a:schemeClr val="tx1">
                    <a:lumMod val="85000"/>
                    <a:lumOff val="15000"/>
                  </a:schemeClr>
                </a:solidFill>
                <a:latin typeface="+mj-lt"/>
                <a:ea typeface="+mj-ea"/>
                <a:cs typeface="Zheayr Arabic Alk2" pitchFamily="2" charset="-78"/>
              </a:rPr>
              <a:t>ي</a:t>
            </a:r>
            <a:r>
              <a:rPr lang="ar-SA" sz="3200" dirty="0" smtClean="0">
                <a:solidFill>
                  <a:schemeClr val="tx1">
                    <a:lumMod val="85000"/>
                    <a:lumOff val="15000"/>
                  </a:schemeClr>
                </a:solidFill>
                <a:latin typeface="+mj-lt"/>
                <a:ea typeface="+mj-ea"/>
                <a:cs typeface="Zheayr Zheayr2" pitchFamily="2" charset="-78"/>
              </a:rPr>
              <a:t>) </a:t>
            </a:r>
            <a:r>
              <a:rPr lang="ar-SA" sz="3200" dirty="0">
                <a:solidFill>
                  <a:schemeClr val="tx1">
                    <a:lumMod val="85000"/>
                    <a:lumOff val="15000"/>
                  </a:schemeClr>
                </a:solidFill>
                <a:latin typeface="+mj-lt"/>
                <a:ea typeface="+mj-ea"/>
                <a:cs typeface="Zheayr Zheayr2" pitchFamily="2" charset="-78"/>
              </a:rPr>
              <a:t>لة سةرةتاكانى سةدةكانى كؤضى تا ئةم ساتانة.ئةم </a:t>
            </a:r>
            <a:r>
              <a:rPr lang="ar-IQ" sz="3200" dirty="0">
                <a:solidFill>
                  <a:schemeClr val="tx1">
                    <a:lumMod val="85000"/>
                    <a:lumOff val="15000"/>
                  </a:schemeClr>
                </a:solidFill>
                <a:latin typeface="+mj-lt"/>
                <a:ea typeface="+mj-ea"/>
                <a:cs typeface="Zheayr Zheayr2" pitchFamily="2" charset="-78"/>
              </a:rPr>
              <a:t>طرفتةش لة دةرئةنجامى ديارنةمانى ئيمامى دوانزةهةم (</a:t>
            </a:r>
            <a:r>
              <a:rPr lang="ar-IQ" sz="3200" dirty="0" smtClean="0">
                <a:solidFill>
                  <a:schemeClr val="tx1">
                    <a:lumMod val="85000"/>
                    <a:lumOff val="15000"/>
                  </a:schemeClr>
                </a:solidFill>
                <a:latin typeface="+mj-lt"/>
                <a:ea typeface="+mj-ea"/>
                <a:cs typeface="Zheayr Arabic Alk2" pitchFamily="2" charset="-78"/>
              </a:rPr>
              <a:t>المهدي </a:t>
            </a:r>
            <a:r>
              <a:rPr lang="ar-IQ" sz="3200" dirty="0">
                <a:solidFill>
                  <a:schemeClr val="tx1">
                    <a:lumMod val="85000"/>
                    <a:lumOff val="15000"/>
                  </a:schemeClr>
                </a:solidFill>
                <a:latin typeface="+mj-lt"/>
                <a:ea typeface="+mj-ea"/>
                <a:cs typeface="Zheayr Arabic Alk2" pitchFamily="2" charset="-78"/>
              </a:rPr>
              <a:t>المنتظر) </a:t>
            </a:r>
            <a:r>
              <a:rPr lang="ar-IQ" sz="3200" dirty="0">
                <a:solidFill>
                  <a:schemeClr val="tx1">
                    <a:lumMod val="85000"/>
                    <a:lumOff val="15000"/>
                  </a:schemeClr>
                </a:solidFill>
                <a:latin typeface="+mj-lt"/>
                <a:ea typeface="+mj-ea"/>
                <a:cs typeface="Zheayr Zheayr2" pitchFamily="2" charset="-78"/>
              </a:rPr>
              <a:t>لة سةدةى ضوارى هيجرى (سالَى 329ه) دروست بوو، كة ئةم ديارنةمانة بوو بة هؤى ثةيدابوونى بؤشايي لة ثايةى حوكمرِانى شةرعى لاى شيعة كة دةبوو دةسةلاَت لة لايةن ئةم ئيمامةوة ثيادة بكرىَ</a:t>
            </a:r>
            <a:r>
              <a:rPr lang="ar-SA" sz="3200" dirty="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3039289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IQ" sz="3200" dirty="0">
                <a:solidFill>
                  <a:schemeClr val="tx1">
                    <a:lumMod val="85000"/>
                    <a:lumOff val="15000"/>
                  </a:schemeClr>
                </a:solidFill>
                <a:latin typeface="+mj-lt"/>
                <a:ea typeface="+mj-ea"/>
                <a:cs typeface="Zheayr Zheayr2" pitchFamily="2" charset="-78"/>
              </a:rPr>
              <a:t>لةسةر زانا شيعة مةزهةبةكان بوو كة طرفتى بةتالَى ئةم ثاية ودةسةلاَتة ثرِبكةنةوة بةكةسانىَ بةشيَوةيةكى لة رِيطاى فةتوايةكى طونجاوى سياسى شةرعى. ئةوةبوو رِةتى ئةوةكرايةوة كة هةر لة ضاوةرِوانى ئيمامى مةهدى منتةزةر بن ئةم دةسةلاَتة بة ضؤلَى بميَنيَت ، بةلَكو هةندى لة شيعةكان بيرؤكةى ئةوةيان بؤ دروست بوو كة كةسيكى فقية ئةم دةسةلاَتة بطريَتةبةر لة جيطاى ئيمامى منتةزةر وة لة لوتكةى هةرِةمى </a:t>
            </a:r>
            <a:r>
              <a:rPr lang="ar-IQ" sz="3200" dirty="0" smtClean="0">
                <a:solidFill>
                  <a:schemeClr val="tx1">
                    <a:lumMod val="85000"/>
                    <a:lumOff val="15000"/>
                  </a:schemeClr>
                </a:solidFill>
                <a:latin typeface="+mj-lt"/>
                <a:ea typeface="+mj-ea"/>
                <a:cs typeface="Zheayr Zheayr2" pitchFamily="2" charset="-78"/>
              </a:rPr>
              <a:t>دةسةلاَت بىَ </a:t>
            </a:r>
            <a:r>
              <a:rPr lang="ar-SA" sz="3200" dirty="0" smtClean="0">
                <a:solidFill>
                  <a:schemeClr val="tx1">
                    <a:lumMod val="85000"/>
                    <a:lumOff val="15000"/>
                  </a:schemeClr>
                </a:solidFill>
                <a:latin typeface="+mj-lt"/>
                <a:ea typeface="+mj-ea"/>
                <a:cs typeface="Zheayr Zheayr2" pitchFamily="2" charset="-78"/>
              </a:rPr>
              <a:t>.</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13913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a:bodyPr>
          <a:lstStyle/>
          <a:p>
            <a:pPr marL="0" indent="0" algn="r" rtl="1">
              <a:buNone/>
            </a:pPr>
            <a:r>
              <a:rPr lang="ar-SA" sz="3200" dirty="0" smtClean="0">
                <a:solidFill>
                  <a:schemeClr val="tx1">
                    <a:lumMod val="85000"/>
                    <a:lumOff val="15000"/>
                  </a:schemeClr>
                </a:solidFill>
                <a:latin typeface="+mj-lt"/>
                <a:ea typeface="+mj-ea"/>
                <a:cs typeface="Zheayr Zheayr2" pitchFamily="2" charset="-78"/>
              </a:rPr>
              <a:t>ئ</a:t>
            </a:r>
            <a:r>
              <a:rPr lang="ar-IQ" sz="3200" dirty="0" smtClean="0">
                <a:solidFill>
                  <a:schemeClr val="tx1">
                    <a:lumMod val="85000"/>
                    <a:lumOff val="15000"/>
                  </a:schemeClr>
                </a:solidFill>
                <a:latin typeface="+mj-lt"/>
                <a:ea typeface="+mj-ea"/>
                <a:cs typeface="Zheayr Zheayr2" pitchFamily="2" charset="-78"/>
              </a:rPr>
              <a:t>يَر</a:t>
            </a:r>
            <a:r>
              <a:rPr lang="ar-SA" sz="3200" dirty="0" smtClean="0">
                <a:solidFill>
                  <a:schemeClr val="tx1">
                    <a:lumMod val="85000"/>
                    <a:lumOff val="15000"/>
                  </a:schemeClr>
                </a:solidFill>
                <a:latin typeface="+mj-lt"/>
                <a:ea typeface="+mj-ea"/>
                <a:cs typeface="Zheayr Zheayr2" pitchFamily="2" charset="-78"/>
              </a:rPr>
              <a:t>ان دةولَةتيَكة طرنطييةكى </a:t>
            </a:r>
            <a:r>
              <a:rPr lang="ar-SA" sz="3200" dirty="0">
                <a:solidFill>
                  <a:schemeClr val="tx1">
                    <a:lumMod val="85000"/>
                    <a:lumOff val="15000"/>
                  </a:schemeClr>
                </a:solidFill>
                <a:latin typeface="+mj-lt"/>
                <a:ea typeface="+mj-ea"/>
                <a:cs typeface="Zheayr Zheayr2" pitchFamily="2" charset="-78"/>
              </a:rPr>
              <a:t>تايبةتى بة خؤيةوة هةية بةهؤى ميَذووكةى و ثيَطة جوطرافي و هيَزة سةربازييةكةى ، هةروةهابة هؤي ئةوةى  سةرضاوةكانى ووزة بة تايبةت نةوت و طاز،  هةروةها رِابةرايةتى بؤ مةزهةبي شيعة كة بوة هؤى ئةوةى طرنطييةكى و و كاريطةرى تايبةتى هةبيَت لة جيهانى ئيسلامى ،  و بةهؤي ئةوة لة ململانى داية لةطةل ولاَتانى ناوضةكة بةطشتى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26649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lnSpcReduction="20000"/>
          </a:bodyPr>
          <a:lstStyle/>
          <a:p>
            <a:pPr marL="0" indent="0" algn="r" rtl="1">
              <a:buNone/>
            </a:pPr>
            <a:r>
              <a:rPr lang="ar-IQ" sz="3200" dirty="0">
                <a:solidFill>
                  <a:schemeClr val="tx1">
                    <a:lumMod val="85000"/>
                    <a:lumOff val="15000"/>
                  </a:schemeClr>
                </a:solidFill>
                <a:latin typeface="+mj-lt"/>
                <a:ea typeface="+mj-ea"/>
                <a:cs typeface="Zheayr Zheayr2" pitchFamily="2" charset="-78"/>
              </a:rPr>
              <a:t>ئةم بيرؤكةية بةتايبةتى لةلايةن (امام خمينى) ثةسةندبوو وة سةثاندى بة ثرِاكتيكى لة ئةمرى واقعى ئيَران بةتايبةتى لة سةركةوتنى شؤرِشةكةى بةسةر </a:t>
            </a:r>
            <a:r>
              <a:rPr lang="ar-IQ" sz="3200" dirty="0" smtClean="0">
                <a:solidFill>
                  <a:schemeClr val="tx1">
                    <a:lumMod val="85000"/>
                    <a:lumOff val="15000"/>
                  </a:schemeClr>
                </a:solidFill>
                <a:latin typeface="+mj-lt"/>
                <a:ea typeface="+mj-ea"/>
                <a:cs typeface="Zheayr Zheayr2" pitchFamily="2" charset="-78"/>
              </a:rPr>
              <a:t>شاهنشاى </a:t>
            </a:r>
            <a:r>
              <a:rPr lang="ar-IQ" sz="3200" dirty="0">
                <a:solidFill>
                  <a:schemeClr val="tx1">
                    <a:lumMod val="85000"/>
                    <a:lumOff val="15000"/>
                  </a:schemeClr>
                </a:solidFill>
                <a:latin typeface="+mj-lt"/>
                <a:ea typeface="+mj-ea"/>
                <a:cs typeface="Zheayr Zheayr2" pitchFamily="2" charset="-78"/>
              </a:rPr>
              <a:t>بهلوى ئيَران لة 1979م ، كاتىَ امام خمينى بوو بة فقيةى حاكمى رِةهاى ئيَران.   بةم شيَوةية لة ماوةى نيَوان ناوةرِاستى سةدةى يةكةمى كؤضى (كة ميَذووى كوشتنى </a:t>
            </a:r>
            <a:r>
              <a:rPr lang="ar-IQ" sz="3200" dirty="0" smtClean="0">
                <a:solidFill>
                  <a:schemeClr val="tx1">
                    <a:lumMod val="85000"/>
                    <a:lumOff val="15000"/>
                  </a:schemeClr>
                </a:solidFill>
                <a:latin typeface="+mj-lt"/>
                <a:ea typeface="+mj-ea"/>
                <a:cs typeface="Zheayr Zheayr2" pitchFamily="2" charset="-78"/>
              </a:rPr>
              <a:t>الحسين ة </a:t>
            </a:r>
            <a:r>
              <a:rPr lang="ar-IQ" sz="3200" dirty="0">
                <a:solidFill>
                  <a:schemeClr val="tx1">
                    <a:lumMod val="85000"/>
                    <a:lumOff val="15000"/>
                  </a:schemeClr>
                </a:solidFill>
                <a:latin typeface="+mj-lt"/>
                <a:ea typeface="+mj-ea"/>
                <a:cs typeface="Zheayr Zheayr2" pitchFamily="2" charset="-78"/>
              </a:rPr>
              <a:t>رِةزاى خواى لةسةربىَ)وة ضارةكى يةكةمى سةدةى ضوارةمى كؤضى(كة ميذووى ديارنةمانةى ئيمامى دوانزةهةم محمد كورِى الحسين العسكري المهدي ية) زانا شيعيةكان بةوة سةرقالَ بوون كة( آل بيت) واتة خانةوادةى ثيغةمبةر درودى خواى ليَبيَت دةبيَت ئيمامةت و خيلافةت وةرطرن واتة ئةوان حوكم بكةن دواى ثيَغةمبةر . وة شيعةكان حوكمدارى غةيرى ئةوانى ثيَرِةوانية وة رِةتى خيلافةتى سةردةمى ئةمةوى و عباسى دةكةنةوة. </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421209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46386"/>
            <a:ext cx="8911687" cy="1258614"/>
          </a:xfrm>
        </p:spPr>
        <p:txBody>
          <a:bodyPr>
            <a:normAutofit/>
          </a:bodyPr>
          <a:lstStyle/>
          <a:p>
            <a:pPr algn="r" rtl="1"/>
            <a:r>
              <a:rPr lang="ar-SA" sz="4800" b="1" dirty="0">
                <a:cs typeface="Zanest _ Ghlbish" pitchFamily="2" charset="-78"/>
              </a:rPr>
              <a:t>بنيادى فكرى سيستمى سياسي كؤمارى ئيسلامى ئيَران</a:t>
            </a:r>
            <a:r>
              <a:rPr lang="ar-SA" sz="4800" b="1" dirty="0" smtClean="0">
                <a:cs typeface="Zanest _ Ghlbish" pitchFamily="2" charset="-78"/>
              </a:rPr>
              <a:t>:</a:t>
            </a:r>
            <a:endParaRPr lang="en-GB" sz="4800" b="1" dirty="0">
              <a:cs typeface="Zanest _ Ghlbish" pitchFamily="2" charset="-78"/>
            </a:endParaRPr>
          </a:p>
        </p:txBody>
      </p:sp>
      <p:sp>
        <p:nvSpPr>
          <p:cNvPr id="3" name="Content Placeholder 2"/>
          <p:cNvSpPr>
            <a:spLocks noGrp="1"/>
          </p:cNvSpPr>
          <p:nvPr>
            <p:ph idx="1"/>
          </p:nvPr>
        </p:nvSpPr>
        <p:spPr>
          <a:xfrm>
            <a:off x="1219620" y="1987401"/>
            <a:ext cx="10058400" cy="4050792"/>
          </a:xfrm>
        </p:spPr>
        <p:txBody>
          <a:bodyPr>
            <a:normAutofit fontScale="92500"/>
          </a:bodyPr>
          <a:lstStyle/>
          <a:p>
            <a:pPr marL="0" indent="0" algn="r" rtl="1">
              <a:buNone/>
            </a:pPr>
            <a:r>
              <a:rPr lang="ar-IQ" sz="3200" dirty="0" smtClean="0">
                <a:solidFill>
                  <a:schemeClr val="tx1">
                    <a:lumMod val="85000"/>
                    <a:lumOff val="15000"/>
                  </a:schemeClr>
                </a:solidFill>
                <a:latin typeface="+mj-lt"/>
                <a:ea typeface="+mj-ea"/>
                <a:cs typeface="Zheayr Zheayr2" pitchFamily="2" charset="-78"/>
              </a:rPr>
              <a:t>بةلاَم </a:t>
            </a:r>
            <a:r>
              <a:rPr lang="ar-IQ" sz="3200" dirty="0">
                <a:solidFill>
                  <a:schemeClr val="tx1">
                    <a:lumMod val="85000"/>
                    <a:lumOff val="15000"/>
                  </a:schemeClr>
                </a:solidFill>
                <a:latin typeface="+mj-lt"/>
                <a:ea typeface="+mj-ea"/>
                <a:cs typeface="Zheayr Zheayr2" pitchFamily="2" charset="-78"/>
              </a:rPr>
              <a:t>بةردةوامى ديارنةمانى ئيمامى شةرعى، وة ثابةند بوون بةوةى كة مةحالَة دةولَةتى ئيسلامى دابمةزرىَ لة غيابى ئيمام مهدى، بةبرِواى ئةوان ثيَويست بوو ضاوةرِوان بن تاوةكو ئيمامى غائب بةدياردةكةوىَ ،ئةمةش بووة هؤى سةرهةلَدانى بيرؤكةى (</a:t>
            </a:r>
            <a:r>
              <a:rPr lang="ar-IQ" sz="3500" dirty="0">
                <a:solidFill>
                  <a:schemeClr val="tx1">
                    <a:lumMod val="85000"/>
                    <a:lumOff val="15000"/>
                  </a:schemeClr>
                </a:solidFill>
                <a:latin typeface="+mj-lt"/>
                <a:ea typeface="+mj-ea"/>
                <a:cs typeface="Zheayr Arabic Alk2" pitchFamily="2" charset="-78"/>
              </a:rPr>
              <a:t>التقية</a:t>
            </a:r>
            <a:r>
              <a:rPr lang="ar-IQ" sz="3200" dirty="0">
                <a:solidFill>
                  <a:schemeClr val="tx1">
                    <a:lumMod val="85000"/>
                    <a:lumOff val="15000"/>
                  </a:schemeClr>
                </a:solidFill>
                <a:latin typeface="+mj-lt"/>
                <a:ea typeface="+mj-ea"/>
                <a:cs typeface="Zheayr Zheayr2" pitchFamily="2" charset="-78"/>
              </a:rPr>
              <a:t>-دان بةخؤداطرتن) و (</a:t>
            </a:r>
            <a:r>
              <a:rPr lang="ar-IQ" sz="3500" dirty="0">
                <a:solidFill>
                  <a:schemeClr val="tx1">
                    <a:lumMod val="85000"/>
                    <a:lumOff val="15000"/>
                  </a:schemeClr>
                </a:solidFill>
                <a:latin typeface="+mj-lt"/>
                <a:ea typeface="+mj-ea"/>
                <a:cs typeface="Zheayr Arabic Alk2" pitchFamily="2" charset="-78"/>
              </a:rPr>
              <a:t>الأنتظار</a:t>
            </a:r>
            <a:r>
              <a:rPr lang="ar-IQ" sz="3200" dirty="0">
                <a:solidFill>
                  <a:schemeClr val="tx1">
                    <a:lumMod val="85000"/>
                    <a:lumOff val="15000"/>
                  </a:schemeClr>
                </a:solidFill>
                <a:latin typeface="+mj-lt"/>
                <a:ea typeface="+mj-ea"/>
                <a:cs typeface="Zheayr Zheayr2" pitchFamily="2" charset="-78"/>
              </a:rPr>
              <a:t>-ضاوةرِوانى) لة فيقهي سياسي شيعي ، بةمةش رِةتى ئةوةيان كردةوة كة رِيَطة بةو بنةمايانة بدةن كة ثيَويستة بؤ دامةزراندنى دةسةلاَتيَكى شةرعي (وةك: ضؤنيةتى كؤكردنةوةى دةرامةتى دةولَةت، و دياريكردنى سنور ،و جيهاد ، و سةركردايةتى موسولَمانان،.....هتد)بةلَكو ثيَويستة لة ضاوةرِوانيدابن ودان بةخؤياندابطرن.</a:t>
            </a:r>
            <a:endParaRPr lang="en-GB" sz="3200" dirty="0">
              <a:solidFill>
                <a:schemeClr val="tx1">
                  <a:lumMod val="85000"/>
                  <a:lumOff val="15000"/>
                </a:schemeClr>
              </a:solidFill>
              <a:latin typeface="+mj-lt"/>
              <a:ea typeface="+mj-ea"/>
              <a:cs typeface="Zheayr Zheayr2" pitchFamily="2" charset="-78"/>
            </a:endParaRPr>
          </a:p>
          <a:p>
            <a:pPr marL="0" indent="0" algn="r" rtl="1">
              <a:buNone/>
            </a:pPr>
            <a:r>
              <a:rPr lang="ar-IQ" sz="3200" dirty="0" smtClean="0">
                <a:solidFill>
                  <a:schemeClr val="tx1">
                    <a:lumMod val="85000"/>
                    <a:lumOff val="15000"/>
                  </a:schemeClr>
                </a:solidFill>
                <a:latin typeface="+mj-lt"/>
                <a:ea typeface="+mj-ea"/>
                <a:cs typeface="Zheayr Zheayr2" pitchFamily="2" charset="-78"/>
              </a:rPr>
              <a:t> </a:t>
            </a:r>
            <a:r>
              <a:rPr lang="ar-SA" sz="3200" dirty="0" smtClean="0">
                <a:solidFill>
                  <a:schemeClr val="tx1">
                    <a:lumMod val="85000"/>
                    <a:lumOff val="15000"/>
                  </a:schemeClr>
                </a:solidFill>
                <a:latin typeface="+mj-lt"/>
                <a:ea typeface="+mj-ea"/>
                <a:cs typeface="Zheayr Zheayr2" pitchFamily="2" charset="-78"/>
              </a:rPr>
              <a:t> </a:t>
            </a:r>
            <a:endParaRPr lang="en-GB" sz="3200" dirty="0">
              <a:solidFill>
                <a:schemeClr val="tx1">
                  <a:lumMod val="85000"/>
                  <a:lumOff val="15000"/>
                </a:schemeClr>
              </a:solidFill>
              <a:latin typeface="+mj-lt"/>
              <a:ea typeface="+mj-ea"/>
              <a:cs typeface="Zheayr Zheayr2" pitchFamily="2" charset="-78"/>
            </a:endParaRPr>
          </a:p>
        </p:txBody>
      </p:sp>
    </p:spTree>
    <p:extLst>
      <p:ext uri="{BB962C8B-B14F-4D97-AF65-F5344CB8AC3E}">
        <p14:creationId xmlns:p14="http://schemas.microsoft.com/office/powerpoint/2010/main" val="1093092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471</TotalTime>
  <Words>1453</Words>
  <Application>Microsoft Office PowerPoint</Application>
  <PresentationFormat>Widescreen</PresentationFormat>
  <Paragraphs>76</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Calibri</vt:lpstr>
      <vt:lpstr>Rockwell</vt:lpstr>
      <vt:lpstr>Rockwell Condensed</vt:lpstr>
      <vt:lpstr>Wingdings</vt:lpstr>
      <vt:lpstr>Zanest _ Ghlbish</vt:lpstr>
      <vt:lpstr>Zheayr Arabic Alk2</vt:lpstr>
      <vt:lpstr>Zheayr Zheayr2</vt:lpstr>
      <vt:lpstr>Wood Type</vt:lpstr>
      <vt:lpstr>      نموونةى سيستمى سياسى لة ئيران</vt:lpstr>
      <vt:lpstr>سيستمى سياسي كؤمارى ئيسلامى ئيَران</vt:lpstr>
      <vt:lpstr>بنيادى فكرى سيستمى سياسي كؤمارى ئيسلامى ئيَران:</vt:lpstr>
      <vt:lpstr>بنيادى فكرى سيستمى سياسي كؤمارى ئيسلامى ئيَران:</vt:lpstr>
      <vt:lpstr>بنيادى فكرى سيستمى سياسي كؤمارى ئيسلامى ئيَران:</vt:lpstr>
      <vt:lpstr>بنيادى فكرى سيستمى سياسي كؤمارى ئيسلامى ئيَران:</vt:lpstr>
      <vt:lpstr>بنيادى فكرى سيستمى سياسي كؤمارى ئيسلامى ئيَران:</vt:lpstr>
      <vt:lpstr>بنيادى فكرى سيستمى سياسي كؤمارى ئيسلامى ئيَران:</vt:lpstr>
      <vt:lpstr>بنيادى فكرى سيستمى سياسي كؤمارى ئيسلامى ئيَران:</vt:lpstr>
      <vt:lpstr>بنيادى فكرى سيستمى سياسي كؤمارى ئيسلامى ئيَران:</vt:lpstr>
      <vt:lpstr>بنيادى فكرى سيستمى سياسي كؤمارى ئيسلامى ئيَران:</vt:lpstr>
      <vt:lpstr>بنيادى فكرى سيستمى سياسي كؤمارى ئيسلامى ئيَران:</vt:lpstr>
      <vt:lpstr> 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lpstr>سيستمى سياسي كؤمارى ئيسلامى ئيَران: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نموونةى سيستةمة سياسيةكاندا لة ئاسيا</dc:title>
  <dc:creator>ARAS STORE</dc:creator>
  <cp:lastModifiedBy>ARAS STORE</cp:lastModifiedBy>
  <cp:revision>36</cp:revision>
  <dcterms:created xsi:type="dcterms:W3CDTF">2022-02-10T01:47:00Z</dcterms:created>
  <dcterms:modified xsi:type="dcterms:W3CDTF">2022-04-12T12:54:51Z</dcterms:modified>
</cp:coreProperties>
</file>