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8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60" d="100"/>
          <a:sy n="60" d="100"/>
        </p:scale>
        <p:origin x="8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52EFB-2977-47C4-8796-E9A9CA10150F}" type="datetimeFigureOut">
              <a:rPr lang="en-US" smtClean="0"/>
              <a:t>14-Oct-22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70B6C-4716-4CD0-8FA3-CA3C50DD042D}" type="slidenum">
              <a:rPr lang="en-US" smtClean="0"/>
              <a:t>‹#›</a:t>
            </a:fld>
            <a:endParaRPr lang="en-US"/>
          </a:p>
        </p:txBody>
      </p:sp>
    </p:spTree>
    <p:extLst>
      <p:ext uri="{BB962C8B-B14F-4D97-AF65-F5344CB8AC3E}">
        <p14:creationId xmlns:p14="http://schemas.microsoft.com/office/powerpoint/2010/main" val="278109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0B6C-4716-4CD0-8FA3-CA3C50DD042D}" type="slidenum">
              <a:rPr lang="en-US" smtClean="0"/>
              <a:t>26</a:t>
            </a:fld>
            <a:endParaRPr lang="en-US"/>
          </a:p>
        </p:txBody>
      </p:sp>
    </p:spTree>
    <p:extLst>
      <p:ext uri="{BB962C8B-B14F-4D97-AF65-F5344CB8AC3E}">
        <p14:creationId xmlns:p14="http://schemas.microsoft.com/office/powerpoint/2010/main" val="171800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D911-5DF3-434B-806E-CA149150D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04A752-2A8F-4DF9-81E7-1B0C2519D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6E952-C089-4D97-9905-D1EE7348D890}"/>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5" name="Footer Placeholder 4">
            <a:extLst>
              <a:ext uri="{FF2B5EF4-FFF2-40B4-BE49-F238E27FC236}">
                <a16:creationId xmlns:a16="http://schemas.microsoft.com/office/drawing/2014/main" id="{0F600FAC-8E48-41ED-91CB-30FDF46B9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64EF8-40A6-4307-A239-520264F049A0}"/>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243547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CC00-778E-4B98-8694-B06F17CD8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8B4169-9AA8-4122-AD3A-8AFD4FFD25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35DC9-68ED-4282-B5CA-15311B31BD59}"/>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5" name="Footer Placeholder 4">
            <a:extLst>
              <a:ext uri="{FF2B5EF4-FFF2-40B4-BE49-F238E27FC236}">
                <a16:creationId xmlns:a16="http://schemas.microsoft.com/office/drawing/2014/main" id="{858346F9-CB12-47E6-922D-5B6C83BB3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DF533-61C8-4254-A9AE-A08CA8BD3A99}"/>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421692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1AAE52-F748-4FED-9F42-E3FC9AAFD1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2466F-3C87-4D82-B05A-44306E47BE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1F8A1-7920-4301-AC09-4B99AC8AD70D}"/>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5" name="Footer Placeholder 4">
            <a:extLst>
              <a:ext uri="{FF2B5EF4-FFF2-40B4-BE49-F238E27FC236}">
                <a16:creationId xmlns:a16="http://schemas.microsoft.com/office/drawing/2014/main" id="{A2A4EFF1-CBD1-4DD9-901B-FC3C2A2DD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0D78B-E91F-4B5D-92CA-16F8B7BEF730}"/>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203902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F7CD-0920-4E9E-A532-73FAE4D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0793F-A8B6-4E1F-AF7A-BF92229196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B578A-24E7-4ABF-9729-04332FC40349}"/>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5" name="Footer Placeholder 4">
            <a:extLst>
              <a:ext uri="{FF2B5EF4-FFF2-40B4-BE49-F238E27FC236}">
                <a16:creationId xmlns:a16="http://schemas.microsoft.com/office/drawing/2014/main" id="{1B34DF87-1B44-40F2-A95B-C212DBD5D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FB8F3-1186-4A45-9F52-75447713687F}"/>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17502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C859-C249-4D86-AEED-7E4BE4ED22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1E8CA-01E2-4CE0-99F8-B8EC09DE8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9B43AE-528B-4F58-B3CF-B71287CE8624}"/>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5" name="Footer Placeholder 4">
            <a:extLst>
              <a:ext uri="{FF2B5EF4-FFF2-40B4-BE49-F238E27FC236}">
                <a16:creationId xmlns:a16="http://schemas.microsoft.com/office/drawing/2014/main" id="{D70A4B27-36D8-4B2A-AAAE-7FF9E210E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F794E-E82A-40F3-BEB8-93929E6E7E0A}"/>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272838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166C-332C-4422-A4D2-1478093EF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B2BA3-9FEC-456D-A263-613C6BB74F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C7B20-F8FC-483E-98F6-54A793048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E8908D-4FAF-4E0F-BFF1-6AC26B3145AA}"/>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6" name="Footer Placeholder 5">
            <a:extLst>
              <a:ext uri="{FF2B5EF4-FFF2-40B4-BE49-F238E27FC236}">
                <a16:creationId xmlns:a16="http://schemas.microsoft.com/office/drawing/2014/main" id="{998F18CC-3BD1-424B-9814-FA5CEC90E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9DEB4-84D9-4037-B86F-ACEA990D9105}"/>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7707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D0BC-C922-407C-9BEF-59618ECDC9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4AF777-192B-4C38-A2B2-77F6C9094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D1A55-F089-4C48-8F87-4D3DF5F3E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40B14-EBDB-4AA0-8FB4-DC18EB8563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4A97D5-22E3-45DC-B1F7-C966F384D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1EC00-D1F6-479B-A046-8487A6802B7D}"/>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8" name="Footer Placeholder 7">
            <a:extLst>
              <a:ext uri="{FF2B5EF4-FFF2-40B4-BE49-F238E27FC236}">
                <a16:creationId xmlns:a16="http://schemas.microsoft.com/office/drawing/2014/main" id="{BC4CA80B-C50E-48B3-A63C-760E8D2E95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7C882-D818-4E19-8BF2-61DE485CA7FB}"/>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27008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7B55-AFEA-47EF-B0B1-BDD2EB352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5C8FD-5667-43B5-A101-9D3C08A833E0}"/>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4" name="Footer Placeholder 3">
            <a:extLst>
              <a:ext uri="{FF2B5EF4-FFF2-40B4-BE49-F238E27FC236}">
                <a16:creationId xmlns:a16="http://schemas.microsoft.com/office/drawing/2014/main" id="{4ABD0F3B-38FD-4D23-A604-E90FC147E3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46558-5D96-4743-A54A-679D40881DC3}"/>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127379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1CCF6-33CE-4DED-90E3-F32C90A05BB7}"/>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3" name="Footer Placeholder 2">
            <a:extLst>
              <a:ext uri="{FF2B5EF4-FFF2-40B4-BE49-F238E27FC236}">
                <a16:creationId xmlns:a16="http://schemas.microsoft.com/office/drawing/2014/main" id="{E5476F27-4C31-4CA7-9880-FB6114F57B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EC294B-3014-4E80-B6FF-7BA605414965}"/>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388573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DEA8-156F-46AB-A2D7-81F2787B2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C4EEF-1DEC-4061-B019-DDB58F8F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05FC0-C0D2-4AEB-B545-E45E83641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DF2C2-40E1-45B4-9C73-16B075719E8F}"/>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6" name="Footer Placeholder 5">
            <a:extLst>
              <a:ext uri="{FF2B5EF4-FFF2-40B4-BE49-F238E27FC236}">
                <a16:creationId xmlns:a16="http://schemas.microsoft.com/office/drawing/2014/main" id="{4F9B0005-CC1E-4E2B-8E16-95CF37E6A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BC8DF-2774-4F5B-A1EB-12145FFE6A1A}"/>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252457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122B-D929-461B-92E3-889A5B2FE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9AD5A4-7CB3-415D-B5A9-91D9D6ACC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C08C38-1325-48B7-B92E-894F30052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1A28F-9C7C-4B36-BBAA-3DAC9B8ACD31}"/>
              </a:ext>
            </a:extLst>
          </p:cNvPr>
          <p:cNvSpPr>
            <a:spLocks noGrp="1"/>
          </p:cNvSpPr>
          <p:nvPr>
            <p:ph type="dt" sz="half" idx="10"/>
          </p:nvPr>
        </p:nvSpPr>
        <p:spPr/>
        <p:txBody>
          <a:bodyPr/>
          <a:lstStyle/>
          <a:p>
            <a:fld id="{2CA4B7D9-CFF6-44F4-83E6-284C8E757721}" type="datetimeFigureOut">
              <a:rPr lang="en-US" smtClean="0"/>
              <a:t>14-Oct-22</a:t>
            </a:fld>
            <a:endParaRPr lang="en-US"/>
          </a:p>
        </p:txBody>
      </p:sp>
      <p:sp>
        <p:nvSpPr>
          <p:cNvPr id="6" name="Footer Placeholder 5">
            <a:extLst>
              <a:ext uri="{FF2B5EF4-FFF2-40B4-BE49-F238E27FC236}">
                <a16:creationId xmlns:a16="http://schemas.microsoft.com/office/drawing/2014/main" id="{01FCCFBC-3734-4CDE-BE01-AFEA90E86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BFBB6-A9B6-41ED-B23D-5A3B910071D0}"/>
              </a:ext>
            </a:extLst>
          </p:cNvPr>
          <p:cNvSpPr>
            <a:spLocks noGrp="1"/>
          </p:cNvSpPr>
          <p:nvPr>
            <p:ph type="sldNum" sz="quarter" idx="12"/>
          </p:nvPr>
        </p:nvSpPr>
        <p:spPr/>
        <p:txBody>
          <a:bodyPr/>
          <a:lstStyle/>
          <a:p>
            <a:fld id="{033A03D9-4838-4A20-BF3B-FD2BE66FC79B}" type="slidenum">
              <a:rPr lang="en-US" smtClean="0"/>
              <a:t>‹#›</a:t>
            </a:fld>
            <a:endParaRPr lang="en-US"/>
          </a:p>
        </p:txBody>
      </p:sp>
    </p:spTree>
    <p:extLst>
      <p:ext uri="{BB962C8B-B14F-4D97-AF65-F5344CB8AC3E}">
        <p14:creationId xmlns:p14="http://schemas.microsoft.com/office/powerpoint/2010/main" val="34249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D771D-F310-46C7-92D5-39502D122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F0769C-542B-46A5-8BA9-B16C43B73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BA79F-9F6B-409B-A7C8-72114D640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4B7D9-CFF6-44F4-83E6-284C8E757721}" type="datetimeFigureOut">
              <a:rPr lang="en-US" smtClean="0"/>
              <a:t>14-Oct-22</a:t>
            </a:fld>
            <a:endParaRPr lang="en-US"/>
          </a:p>
        </p:txBody>
      </p:sp>
      <p:sp>
        <p:nvSpPr>
          <p:cNvPr id="5" name="Footer Placeholder 4">
            <a:extLst>
              <a:ext uri="{FF2B5EF4-FFF2-40B4-BE49-F238E27FC236}">
                <a16:creationId xmlns:a16="http://schemas.microsoft.com/office/drawing/2014/main" id="{14F59A82-1CF1-44C1-9724-8D4DD00AE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CFBD0-715D-4DA9-80D5-849912422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A03D9-4838-4A20-BF3B-FD2BE66FC79B}" type="slidenum">
              <a:rPr lang="en-US" smtClean="0"/>
              <a:t>‹#›</a:t>
            </a:fld>
            <a:endParaRPr lang="en-US"/>
          </a:p>
        </p:txBody>
      </p:sp>
    </p:spTree>
    <p:extLst>
      <p:ext uri="{BB962C8B-B14F-4D97-AF65-F5344CB8AC3E}">
        <p14:creationId xmlns:p14="http://schemas.microsoft.com/office/powerpoint/2010/main" val="333804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921F-2804-4A0D-988D-E286E21142D0}"/>
              </a:ext>
            </a:extLst>
          </p:cNvPr>
          <p:cNvSpPr>
            <a:spLocks noGrp="1"/>
          </p:cNvSpPr>
          <p:nvPr>
            <p:ph type="ctrTitle"/>
          </p:nvPr>
        </p:nvSpPr>
        <p:spPr>
          <a:xfrm>
            <a:off x="0" y="1122363"/>
            <a:ext cx="12078585" cy="2387600"/>
          </a:xfrm>
        </p:spPr>
        <p:txBody>
          <a:bodyPr/>
          <a:lstStyle/>
          <a:p>
            <a:br>
              <a:rPr lang="en-US" sz="1800" b="0" i="0" u="none" strike="noStrike" baseline="0" dirty="0">
                <a:solidFill>
                  <a:srgbClr val="000000"/>
                </a:solidFill>
                <a:latin typeface="Arial" panose="020B0604020202020204" pitchFamily="34" charset="0"/>
              </a:rPr>
            </a:br>
            <a:r>
              <a:rPr lang="en-US" sz="2800" b="0" i="0" u="none" strike="noStrike" baseline="0" dirty="0">
                <a:solidFill>
                  <a:srgbClr val="000000"/>
                </a:solidFill>
                <a:latin typeface="Arial Black" panose="020B0A04020102020204" pitchFamily="34" charset="0"/>
              </a:rPr>
              <a:t> </a:t>
            </a:r>
            <a:r>
              <a:rPr lang="en-US" sz="3600" b="1" i="0" u="none" strike="noStrike" baseline="0" dirty="0">
                <a:solidFill>
                  <a:srgbClr val="C00000"/>
                </a:solidFill>
                <a:latin typeface="Arial Black" panose="020B0A04020102020204" pitchFamily="34" charset="0"/>
              </a:rPr>
              <a:t>Antibacterial drugs that inhibit cell wall synthesis </a:t>
            </a:r>
            <a:endParaRPr lang="en-US" sz="3600" dirty="0">
              <a:solidFill>
                <a:srgbClr val="C00000"/>
              </a:solidFill>
              <a:latin typeface="Arial Black" panose="020B0A04020102020204" pitchFamily="34" charset="0"/>
            </a:endParaRPr>
          </a:p>
        </p:txBody>
      </p:sp>
      <p:sp>
        <p:nvSpPr>
          <p:cNvPr id="3" name="Subtitle 2">
            <a:extLst>
              <a:ext uri="{FF2B5EF4-FFF2-40B4-BE49-F238E27FC236}">
                <a16:creationId xmlns:a16="http://schemas.microsoft.com/office/drawing/2014/main" id="{877F02D4-FB43-46A2-B402-90061A3F1D3B}"/>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238710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6C2021-FA92-4AE9-AD83-97FEE3385F29}"/>
              </a:ext>
            </a:extLst>
          </p:cNvPr>
          <p:cNvSpPr txBox="1"/>
          <p:nvPr/>
        </p:nvSpPr>
        <p:spPr>
          <a:xfrm>
            <a:off x="170121" y="244550"/>
            <a:ext cx="11940363" cy="5412123"/>
          </a:xfrm>
          <a:prstGeom prst="rect">
            <a:avLst/>
          </a:prstGeom>
          <a:noFill/>
        </p:spPr>
        <p:txBody>
          <a:bodyPr wrap="square">
            <a:spAutoFit/>
          </a:bodyPr>
          <a:lstStyle/>
          <a:p>
            <a:pPr marL="342900" lvl="0" indent="-342900" algn="just" rtl="0">
              <a:lnSpc>
                <a:spcPct val="115000"/>
              </a:lnSpc>
              <a:spcAft>
                <a:spcPts val="1000"/>
              </a:spcAft>
              <a:buFont typeface="Symbol" panose="05050102010706020507" pitchFamily="18" charset="2"/>
              <a:buChar char=""/>
            </a:pPr>
            <a:r>
              <a:rPr lang="en-US" sz="3200" dirty="0">
                <a:effectLst/>
                <a:latin typeface="Arial Black" panose="020B0A04020102020204" pitchFamily="34" charset="0"/>
                <a:ea typeface="Calibri" panose="020F0502020204030204" pitchFamily="34" charset="0"/>
                <a:cs typeface="Arial" panose="020B0604020202020204" pitchFamily="34" charset="0"/>
              </a:rPr>
              <a:t>Penicillin diffuses widely through the body tissues, but penetration into the brain is poor, except when the meninges are inflamed. </a:t>
            </a:r>
          </a:p>
          <a:p>
            <a:pPr marL="342900" lvl="0" indent="-342900" algn="just" rtl="0">
              <a:lnSpc>
                <a:spcPct val="115000"/>
              </a:lnSpc>
              <a:spcAft>
                <a:spcPts val="1000"/>
              </a:spcAft>
              <a:buFont typeface="Symbol" panose="05050102010706020507" pitchFamily="18" charset="2"/>
              <a:buChar char=""/>
            </a:pPr>
            <a:endParaRPr lang="en-US" sz="3200" dirty="0">
              <a:latin typeface="Arial Black" panose="020B0A04020102020204" pitchFamily="34" charset="0"/>
              <a:ea typeface="Calibri" panose="020F0502020204030204" pitchFamily="34" charset="0"/>
              <a:cs typeface="Arial" panose="020B0604020202020204" pitchFamily="34" charset="0"/>
            </a:endParaRPr>
          </a:p>
          <a:p>
            <a:pPr marL="342900" lvl="0" indent="-342900" algn="just" rtl="0">
              <a:lnSpc>
                <a:spcPct val="115000"/>
              </a:lnSpc>
              <a:spcAft>
                <a:spcPts val="1000"/>
              </a:spcAft>
              <a:buFont typeface="Symbol" panose="05050102010706020507" pitchFamily="18" charset="2"/>
              <a:buChar char=""/>
            </a:pPr>
            <a:r>
              <a:rPr lang="en-US" sz="3200" dirty="0">
                <a:effectLst/>
                <a:latin typeface="Arial Black" panose="020B0A04020102020204" pitchFamily="34" charset="0"/>
                <a:ea typeface="Calibri" panose="020F0502020204030204" pitchFamily="34" charset="0"/>
                <a:cs typeface="Arial" panose="020B0604020202020204" pitchFamily="34" charset="0"/>
              </a:rPr>
              <a:t>Following intramuscular injection, peak plasma levels occur after 15–30 min and the drug is rapidly excreted by the kidneys. The elimination half‐life (t1/2) is normally 30 min, but is prolonged to about 10 h in anuria. </a:t>
            </a:r>
          </a:p>
        </p:txBody>
      </p:sp>
    </p:spTree>
    <p:extLst>
      <p:ext uri="{BB962C8B-B14F-4D97-AF65-F5344CB8AC3E}">
        <p14:creationId xmlns:p14="http://schemas.microsoft.com/office/powerpoint/2010/main" val="22011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0865B0-D562-4E50-B580-464B2630ABFC}"/>
              </a:ext>
            </a:extLst>
          </p:cNvPr>
          <p:cNvSpPr txBox="1"/>
          <p:nvPr/>
        </p:nvSpPr>
        <p:spPr>
          <a:xfrm>
            <a:off x="138223" y="308344"/>
            <a:ext cx="11621386" cy="3539430"/>
          </a:xfrm>
          <a:prstGeom prst="rect">
            <a:avLst/>
          </a:prstGeom>
          <a:noFill/>
        </p:spPr>
        <p:txBody>
          <a:bodyPr wrap="square">
            <a:spAutoFit/>
          </a:bodyPr>
          <a:lstStyle/>
          <a:p>
            <a:pPr algn="just"/>
            <a:r>
              <a:rPr lang="en-US" sz="2800" b="1" i="0" u="none" strike="noStrike" baseline="0" dirty="0">
                <a:solidFill>
                  <a:srgbClr val="000000"/>
                </a:solidFill>
                <a:latin typeface="Arial Black" panose="020B0A04020102020204" pitchFamily="34" charset="0"/>
              </a:rPr>
              <a:t>Phenoxymethylpenicillin, </a:t>
            </a:r>
            <a:r>
              <a:rPr lang="en-US" sz="2800" b="0" i="0" u="none" strike="noStrike" baseline="0" dirty="0">
                <a:solidFill>
                  <a:srgbClr val="4D5155"/>
                </a:solidFill>
                <a:latin typeface="Arial Black" panose="020B0A04020102020204" pitchFamily="34" charset="0"/>
              </a:rPr>
              <a:t>also known as penicillin V </a:t>
            </a:r>
            <a:r>
              <a:rPr lang="en-US" sz="2800" b="0" i="0" u="none" strike="noStrike" baseline="0" dirty="0">
                <a:solidFill>
                  <a:srgbClr val="000000"/>
                </a:solidFill>
                <a:latin typeface="Arial Black" panose="020B0A04020102020204" pitchFamily="34" charset="0"/>
              </a:rPr>
              <a:t>has a similar antimicrobial spectrum, but is active orally. However, its absorption is variable and it is only useful for very sensitive organisms, where a rapid action is unnecessary (streptococcal tonsillitis). </a:t>
            </a:r>
          </a:p>
          <a:p>
            <a:pPr algn="just"/>
            <a:endParaRPr lang="en-US" sz="2800" dirty="0">
              <a:solidFill>
                <a:srgbClr val="000000"/>
              </a:solidFill>
              <a:latin typeface="Arial Black" panose="020B0A04020102020204" pitchFamily="34" charset="0"/>
            </a:endParaRPr>
          </a:p>
          <a:p>
            <a:pPr algn="just"/>
            <a:r>
              <a:rPr lang="en-US" sz="2800" b="0" i="0" u="none" strike="noStrike" baseline="0" dirty="0">
                <a:solidFill>
                  <a:srgbClr val="000000"/>
                </a:solidFill>
                <a:latin typeface="Arial Black" panose="020B0A04020102020204" pitchFamily="34" charset="0"/>
              </a:rPr>
              <a:t>Phenoxymethylpenicillin is useful in the prophylaxis of rheumatic fever. </a:t>
            </a:r>
            <a:endParaRPr lang="en-US" sz="2800" dirty="0">
              <a:latin typeface="Arial Black" panose="020B0A04020102020204" pitchFamily="34" charset="0"/>
            </a:endParaRPr>
          </a:p>
        </p:txBody>
      </p:sp>
    </p:spTree>
    <p:extLst>
      <p:ext uri="{BB962C8B-B14F-4D97-AF65-F5344CB8AC3E}">
        <p14:creationId xmlns:p14="http://schemas.microsoft.com/office/powerpoint/2010/main" val="344344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6F518-41F6-43B9-9E4F-5B74BEBFCFE3}"/>
              </a:ext>
            </a:extLst>
          </p:cNvPr>
          <p:cNvSpPr txBox="1"/>
          <p:nvPr/>
        </p:nvSpPr>
        <p:spPr>
          <a:xfrm>
            <a:off x="0" y="180753"/>
            <a:ext cx="12067953" cy="2246769"/>
          </a:xfrm>
          <a:prstGeom prst="rect">
            <a:avLst/>
          </a:prstGeom>
          <a:noFill/>
        </p:spPr>
        <p:txBody>
          <a:bodyPr wrap="square">
            <a:spAutoFit/>
          </a:bodyPr>
          <a:lstStyle/>
          <a:p>
            <a:pPr algn="just"/>
            <a:r>
              <a:rPr lang="en-US" sz="2800" b="0" i="0" u="none" strike="noStrike" baseline="0" dirty="0">
                <a:solidFill>
                  <a:srgbClr val="000000"/>
                </a:solidFill>
                <a:latin typeface="Arial Black" panose="020B0A04020102020204" pitchFamily="34" charset="0"/>
              </a:rPr>
              <a:t>Many bacteria (including most staphylococci) are resistant to benzylpenicillin because they produce enzymes (</a:t>
            </a:r>
            <a:r>
              <a:rPr lang="el-GR" sz="2800" b="0" i="0" u="none" strike="noStrike" baseline="0" dirty="0">
                <a:solidFill>
                  <a:srgbClr val="000000"/>
                </a:solidFill>
                <a:latin typeface="Arial Black" panose="020B0A04020102020204" pitchFamily="34" charset="0"/>
              </a:rPr>
              <a:t>β‐</a:t>
            </a:r>
            <a:r>
              <a:rPr lang="en-US" sz="2800" b="0" i="0" u="none" strike="noStrike" baseline="0" dirty="0">
                <a:solidFill>
                  <a:srgbClr val="000000"/>
                </a:solidFill>
                <a:latin typeface="Arial Black" panose="020B0A04020102020204" pitchFamily="34" charset="0"/>
              </a:rPr>
              <a:t>lactamases, penicillinase) that open the </a:t>
            </a:r>
            <a:r>
              <a:rPr lang="el-GR" sz="2800" b="0" i="0" u="none" strike="noStrike" baseline="0" dirty="0">
                <a:solidFill>
                  <a:srgbClr val="000000"/>
                </a:solidFill>
                <a:latin typeface="Arial Black" panose="020B0A04020102020204" pitchFamily="34" charset="0"/>
              </a:rPr>
              <a:t>β‐</a:t>
            </a:r>
            <a:r>
              <a:rPr lang="en-US" sz="2800" b="0" i="0" u="none" strike="noStrike" baseline="0" dirty="0">
                <a:solidFill>
                  <a:srgbClr val="000000"/>
                </a:solidFill>
                <a:latin typeface="Arial Black" panose="020B0A04020102020204" pitchFamily="34" charset="0"/>
              </a:rPr>
              <a:t>lactam ring. The genetic control of </a:t>
            </a:r>
            <a:r>
              <a:rPr lang="el-GR" sz="2800" b="0" i="0" u="none" strike="noStrike" baseline="0" dirty="0">
                <a:solidFill>
                  <a:srgbClr val="000000"/>
                </a:solidFill>
                <a:latin typeface="Arial Black" panose="020B0A04020102020204" pitchFamily="34" charset="0"/>
              </a:rPr>
              <a:t>β‐</a:t>
            </a:r>
            <a:r>
              <a:rPr lang="en-US" sz="2800" b="0" i="0" u="none" strike="noStrike" baseline="0" dirty="0">
                <a:solidFill>
                  <a:srgbClr val="000000"/>
                </a:solidFill>
                <a:latin typeface="Arial Black" panose="020B0A04020102020204" pitchFamily="34" charset="0"/>
              </a:rPr>
              <a:t>lactamases often resides in transmissible plasmids. </a:t>
            </a:r>
            <a:endParaRPr lang="en-US" sz="2800" dirty="0">
              <a:latin typeface="Arial Black" panose="020B0A04020102020204" pitchFamily="34" charset="0"/>
            </a:endParaRPr>
          </a:p>
        </p:txBody>
      </p:sp>
      <p:sp>
        <p:nvSpPr>
          <p:cNvPr id="5" name="TextBox 4">
            <a:extLst>
              <a:ext uri="{FF2B5EF4-FFF2-40B4-BE49-F238E27FC236}">
                <a16:creationId xmlns:a16="http://schemas.microsoft.com/office/drawing/2014/main" id="{D1FAF1B9-0295-4BEB-9F8B-97ED427B708D}"/>
              </a:ext>
            </a:extLst>
          </p:cNvPr>
          <p:cNvSpPr txBox="1"/>
          <p:nvPr/>
        </p:nvSpPr>
        <p:spPr>
          <a:xfrm>
            <a:off x="0" y="2690336"/>
            <a:ext cx="12192000" cy="2677656"/>
          </a:xfrm>
          <a:prstGeom prst="rect">
            <a:avLst/>
          </a:prstGeom>
          <a:noFill/>
        </p:spPr>
        <p:txBody>
          <a:bodyPr wrap="square">
            <a:spAutoFit/>
          </a:bodyPr>
          <a:lstStyle/>
          <a:p>
            <a:pPr algn="just"/>
            <a:r>
              <a:rPr lang="en-US" sz="2800" b="0" i="0" u="none" strike="noStrike" baseline="0" dirty="0">
                <a:solidFill>
                  <a:srgbClr val="000000"/>
                </a:solidFill>
                <a:latin typeface="Arial Black" panose="020B0A04020102020204" pitchFamily="34" charset="0"/>
              </a:rPr>
              <a:t>Some penicillins, e.g. flucloxacillin, are effective against </a:t>
            </a:r>
            <a:r>
              <a:rPr lang="el-GR" sz="2800" b="0" i="0" u="none" strike="noStrike" baseline="0" dirty="0">
                <a:solidFill>
                  <a:srgbClr val="000000"/>
                </a:solidFill>
                <a:latin typeface="Arial Black" panose="020B0A04020102020204" pitchFamily="34" charset="0"/>
              </a:rPr>
              <a:t>β‐</a:t>
            </a:r>
            <a:r>
              <a:rPr lang="en-US" sz="2800" b="0" i="0" u="none" strike="noStrike" baseline="0" dirty="0">
                <a:solidFill>
                  <a:srgbClr val="000000"/>
                </a:solidFill>
                <a:latin typeface="Arial Black" panose="020B0A04020102020204" pitchFamily="34" charset="0"/>
              </a:rPr>
              <a:t>lactamase‐producing staphylococci.</a:t>
            </a:r>
          </a:p>
          <a:p>
            <a:pPr algn="just"/>
            <a:endParaRPr lang="en-US" sz="2800" dirty="0">
              <a:solidFill>
                <a:srgbClr val="000000"/>
              </a:solidFill>
              <a:latin typeface="Arial Black" panose="020B0A04020102020204" pitchFamily="34" charset="0"/>
            </a:endParaRPr>
          </a:p>
          <a:p>
            <a:pPr algn="just"/>
            <a:r>
              <a:rPr lang="en-US" sz="2800" b="0" i="0" u="none" strike="noStrike" baseline="0" dirty="0">
                <a:solidFill>
                  <a:srgbClr val="000000"/>
                </a:solidFill>
                <a:latin typeface="Arial Black" panose="020B0A04020102020204" pitchFamily="34" charset="0"/>
              </a:rPr>
              <a:t> Gram‐negative, but not Gram‐positive, bacteria possess an outer phospholipid membrane that may confer penicillin resistance by hindering access of the drugs to the cell wall. </a:t>
            </a:r>
            <a:endParaRPr lang="en-US" sz="2800" dirty="0">
              <a:latin typeface="Arial Black" panose="020B0A04020102020204" pitchFamily="34" charset="0"/>
            </a:endParaRPr>
          </a:p>
        </p:txBody>
      </p:sp>
    </p:spTree>
    <p:extLst>
      <p:ext uri="{BB962C8B-B14F-4D97-AF65-F5344CB8AC3E}">
        <p14:creationId xmlns:p14="http://schemas.microsoft.com/office/powerpoint/2010/main" val="180116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12E2A4-3B13-43E3-BD03-0B616A5401EB}"/>
              </a:ext>
            </a:extLst>
          </p:cNvPr>
          <p:cNvSpPr txBox="1"/>
          <p:nvPr/>
        </p:nvSpPr>
        <p:spPr>
          <a:xfrm>
            <a:off x="255181" y="499730"/>
            <a:ext cx="11834038" cy="2677656"/>
          </a:xfrm>
          <a:prstGeom prst="rect">
            <a:avLst/>
          </a:prstGeom>
          <a:noFill/>
        </p:spPr>
        <p:txBody>
          <a:bodyPr wrap="square">
            <a:spAutoFit/>
          </a:bodyPr>
          <a:lstStyle/>
          <a:p>
            <a:pPr algn="just"/>
            <a:r>
              <a:rPr lang="en-US" sz="2800" b="1" i="0" u="none" strike="noStrike" baseline="0" dirty="0">
                <a:solidFill>
                  <a:srgbClr val="000000"/>
                </a:solidFill>
                <a:latin typeface="Arial Black" panose="020B0A04020102020204" pitchFamily="34" charset="0"/>
              </a:rPr>
              <a:t>The broad‐spectrum penicillins</a:t>
            </a:r>
            <a:r>
              <a:rPr lang="en-US" sz="2800" b="0" i="0" u="none" strike="noStrike" baseline="0" dirty="0">
                <a:solidFill>
                  <a:srgbClr val="000000"/>
                </a:solidFill>
                <a:latin typeface="Arial Black" panose="020B0A04020102020204" pitchFamily="34" charset="0"/>
              </a:rPr>
              <a:t>, such as amoxicillin and ampicillin, are more hydrophilic than benzylpenicillin and are active against some Gram‐negative bacteria because they can pass through pores in the outer phospholipid membrane. Penicillinase‐producing organisms are resistant to amoxicillin and ampicillin. </a:t>
            </a:r>
            <a:endParaRPr lang="en-US" sz="2800" dirty="0">
              <a:latin typeface="Arial Black" panose="020B0A04020102020204" pitchFamily="34" charset="0"/>
            </a:endParaRPr>
          </a:p>
        </p:txBody>
      </p:sp>
      <p:sp>
        <p:nvSpPr>
          <p:cNvPr id="5" name="TextBox 4">
            <a:extLst>
              <a:ext uri="{FF2B5EF4-FFF2-40B4-BE49-F238E27FC236}">
                <a16:creationId xmlns:a16="http://schemas.microsoft.com/office/drawing/2014/main" id="{F72FEB4E-A0E8-4C00-92B4-CA8FC761415B}"/>
              </a:ext>
            </a:extLst>
          </p:cNvPr>
          <p:cNvSpPr txBox="1"/>
          <p:nvPr/>
        </p:nvSpPr>
        <p:spPr>
          <a:xfrm>
            <a:off x="102781" y="4317670"/>
            <a:ext cx="11834038" cy="1384995"/>
          </a:xfrm>
          <a:prstGeom prst="rect">
            <a:avLst/>
          </a:prstGeom>
          <a:noFill/>
        </p:spPr>
        <p:txBody>
          <a:bodyPr wrap="square">
            <a:spAutoFit/>
          </a:bodyPr>
          <a:lstStyle/>
          <a:p>
            <a:r>
              <a:rPr lang="en-US" sz="2800" b="1" i="0" u="none" strike="noStrike" baseline="0" dirty="0">
                <a:solidFill>
                  <a:srgbClr val="000000"/>
                </a:solidFill>
                <a:latin typeface="Arial Black" panose="020B0A04020102020204" pitchFamily="34" charset="0"/>
              </a:rPr>
              <a:t>The antipseudomonal penicillins</a:t>
            </a:r>
            <a:r>
              <a:rPr lang="en-US" sz="2800" b="0" i="0" u="none" strike="noStrike" baseline="0" dirty="0">
                <a:solidFill>
                  <a:srgbClr val="000000"/>
                </a:solidFill>
                <a:latin typeface="Arial Black" panose="020B0A04020102020204" pitchFamily="34" charset="0"/>
              </a:rPr>
              <a:t>: are used mainly for the treatment of serious infections caused by </a:t>
            </a:r>
            <a:r>
              <a:rPr lang="en-US" sz="2800" b="0" i="1" u="none" strike="noStrike" baseline="0" dirty="0">
                <a:solidFill>
                  <a:srgbClr val="000000"/>
                </a:solidFill>
                <a:latin typeface="Arial Black" panose="020B0A04020102020204" pitchFamily="34" charset="0"/>
              </a:rPr>
              <a:t>Pseudomonas aeruginosa </a:t>
            </a:r>
            <a:r>
              <a:rPr lang="en-US" sz="2800" b="0" i="0" u="none" strike="noStrike" baseline="0" dirty="0">
                <a:solidFill>
                  <a:srgbClr val="000000"/>
                </a:solidFill>
                <a:latin typeface="Arial Black" panose="020B0A04020102020204" pitchFamily="34" charset="0"/>
              </a:rPr>
              <a:t>Carbenicillin and ticarcillin, and piperacillin. </a:t>
            </a:r>
            <a:endParaRPr lang="en-US" sz="2800" dirty="0">
              <a:latin typeface="Arial Black" panose="020B0A04020102020204" pitchFamily="34" charset="0"/>
            </a:endParaRPr>
          </a:p>
        </p:txBody>
      </p:sp>
    </p:spTree>
    <p:extLst>
      <p:ext uri="{BB962C8B-B14F-4D97-AF65-F5344CB8AC3E}">
        <p14:creationId xmlns:p14="http://schemas.microsoft.com/office/powerpoint/2010/main" val="96753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B2565D-E40D-43F6-8665-375C7C210683}"/>
              </a:ext>
            </a:extLst>
          </p:cNvPr>
          <p:cNvSpPr txBox="1"/>
          <p:nvPr/>
        </p:nvSpPr>
        <p:spPr>
          <a:xfrm>
            <a:off x="0" y="170121"/>
            <a:ext cx="12036056" cy="5693866"/>
          </a:xfrm>
          <a:prstGeom prst="rect">
            <a:avLst/>
          </a:prstGeom>
          <a:noFill/>
        </p:spPr>
        <p:txBody>
          <a:bodyPr wrap="square">
            <a:spAutoFit/>
          </a:bodyPr>
          <a:lstStyle/>
          <a:p>
            <a:pPr algn="just"/>
            <a:r>
              <a:rPr lang="en-US" sz="2800" b="1" i="0" u="none" strike="noStrike" baseline="0" dirty="0">
                <a:solidFill>
                  <a:srgbClr val="000000"/>
                </a:solidFill>
                <a:latin typeface="Arial Black" panose="020B0A04020102020204" pitchFamily="34" charset="0"/>
              </a:rPr>
              <a:t>Side effects: </a:t>
            </a:r>
            <a:endParaRPr lang="en-US" sz="2800" b="0" i="0" u="none" strike="noStrike" baseline="0" dirty="0">
              <a:solidFill>
                <a:srgbClr val="000000"/>
              </a:solidFill>
              <a:latin typeface="Arial Black" panose="020B0A04020102020204" pitchFamily="34" charset="0"/>
            </a:endParaRPr>
          </a:p>
          <a:p>
            <a:pPr algn="just"/>
            <a:r>
              <a:rPr lang="en-US" sz="2800" b="0" i="0" u="none" strike="noStrike" baseline="0" dirty="0">
                <a:solidFill>
                  <a:srgbClr val="000000"/>
                </a:solidFill>
                <a:latin typeface="Arial Black" panose="020B0A04020102020204" pitchFamily="34" charset="0"/>
              </a:rPr>
              <a:t>Penicillins have a very low toxicity, but high concentrations (renal failure, intrathecal administration) may produce encephalopathy, which can be fatal. Hypersensitivity is the most important side‐effect of the penicillins, which may cause rashes and, rarely, anaphylactic reactions that are fatal in about 10% of cases. </a:t>
            </a:r>
          </a:p>
          <a:p>
            <a:pPr algn="just"/>
            <a:endParaRPr lang="en-US" sz="2800" dirty="0">
              <a:solidFill>
                <a:srgbClr val="000000"/>
              </a:solidFill>
              <a:latin typeface="Arial Black" panose="020B0A04020102020204" pitchFamily="34" charset="0"/>
            </a:endParaRPr>
          </a:p>
          <a:p>
            <a:pPr algn="just"/>
            <a:endParaRPr lang="en-US" sz="2800" b="0" i="0" u="none" strike="noStrike" baseline="0" dirty="0">
              <a:solidFill>
                <a:srgbClr val="000000"/>
              </a:solidFill>
              <a:latin typeface="Arial Black" panose="020B0A04020102020204" pitchFamily="34" charset="0"/>
            </a:endParaRPr>
          </a:p>
          <a:p>
            <a:pPr algn="just"/>
            <a:r>
              <a:rPr lang="en-US" sz="2800" b="0" i="0" u="none" strike="noStrike" baseline="0" dirty="0">
                <a:solidFill>
                  <a:srgbClr val="1F2023"/>
                </a:solidFill>
                <a:latin typeface="Arial Black" panose="020B0A04020102020204" pitchFamily="34" charset="0"/>
              </a:rPr>
              <a:t>Anaphylaxis is </a:t>
            </a:r>
            <a:r>
              <a:rPr lang="en-US" sz="2800" b="1" i="0" u="none" strike="noStrike" baseline="0" dirty="0">
                <a:solidFill>
                  <a:srgbClr val="1F2023"/>
                </a:solidFill>
                <a:latin typeface="Arial Black" panose="020B0A04020102020204" pitchFamily="34" charset="0"/>
              </a:rPr>
              <a:t>a severe, potentially life-threatening allergic reaction</a:t>
            </a:r>
            <a:r>
              <a:rPr lang="en-US" sz="2800" b="0" i="0" u="none" strike="noStrike" baseline="0" dirty="0">
                <a:solidFill>
                  <a:srgbClr val="1F2023"/>
                </a:solidFill>
                <a:latin typeface="Arial Black" panose="020B0A04020102020204" pitchFamily="34" charset="0"/>
              </a:rPr>
              <a:t>. It can occur within seconds or minutes of exposure to something you're allergic to, such as drugs, peanuts or bee stings. </a:t>
            </a:r>
            <a:endParaRPr lang="en-US" sz="2800" dirty="0">
              <a:latin typeface="Arial Black" panose="020B0A04020102020204" pitchFamily="34" charset="0"/>
            </a:endParaRPr>
          </a:p>
        </p:txBody>
      </p:sp>
    </p:spTree>
    <p:extLst>
      <p:ext uri="{BB962C8B-B14F-4D97-AF65-F5344CB8AC3E}">
        <p14:creationId xmlns:p14="http://schemas.microsoft.com/office/powerpoint/2010/main" val="376250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878B3-746D-46E9-ABA3-EA6157CD490F}"/>
              </a:ext>
            </a:extLst>
          </p:cNvPr>
          <p:cNvSpPr txBox="1"/>
          <p:nvPr/>
        </p:nvSpPr>
        <p:spPr>
          <a:xfrm>
            <a:off x="95693" y="180753"/>
            <a:ext cx="11919098" cy="2677656"/>
          </a:xfrm>
          <a:prstGeom prst="rect">
            <a:avLst/>
          </a:prstGeom>
          <a:noFill/>
        </p:spPr>
        <p:txBody>
          <a:bodyPr wrap="square">
            <a:spAutoFit/>
          </a:bodyPr>
          <a:lstStyle/>
          <a:p>
            <a:pPr algn="just"/>
            <a:r>
              <a:rPr lang="en-US" sz="2800" b="1" i="0" u="none" strike="noStrike" baseline="0" dirty="0">
                <a:solidFill>
                  <a:srgbClr val="C00000"/>
                </a:solidFill>
                <a:latin typeface="Arial Black" panose="020B0A04020102020204" pitchFamily="34" charset="0"/>
              </a:rPr>
              <a:t>Cephalosporins </a:t>
            </a:r>
            <a:endParaRPr lang="en-US" sz="2800" b="0" i="0" u="none" strike="noStrike" baseline="0" dirty="0">
              <a:solidFill>
                <a:srgbClr val="C00000"/>
              </a:solidFill>
              <a:latin typeface="Arial Black" panose="020B0A04020102020204" pitchFamily="34" charset="0"/>
            </a:endParaRPr>
          </a:p>
          <a:p>
            <a:pPr algn="just"/>
            <a:r>
              <a:rPr lang="en-US" sz="2800" b="0" i="0" u="none" strike="noStrike" baseline="0" dirty="0">
                <a:solidFill>
                  <a:srgbClr val="000000"/>
                </a:solidFill>
                <a:latin typeface="Arial Black" panose="020B0A04020102020204" pitchFamily="34" charset="0"/>
              </a:rPr>
              <a:t>A widely used group of antibiotics is the cephalosporins. These antibiotics, isolated from the fungus </a:t>
            </a:r>
            <a:r>
              <a:rPr lang="en-US" sz="2800" b="0" i="1" u="none" strike="noStrike" baseline="0" dirty="0" err="1">
                <a:solidFill>
                  <a:srgbClr val="000000"/>
                </a:solidFill>
                <a:latin typeface="Arial Black" panose="020B0A04020102020204" pitchFamily="34" charset="0"/>
              </a:rPr>
              <a:t>Cephalosporium</a:t>
            </a:r>
            <a:r>
              <a:rPr lang="en-US" sz="2800" b="0" i="1" u="none" strike="noStrike" baseline="0" dirty="0">
                <a:solidFill>
                  <a:srgbClr val="000000"/>
                </a:solidFill>
                <a:latin typeface="Arial Black" panose="020B0A04020102020204" pitchFamily="34" charset="0"/>
              </a:rPr>
              <a:t> acremonium</a:t>
            </a:r>
            <a:r>
              <a:rPr lang="en-US" sz="2800" b="0" i="0" u="none" strike="noStrike" baseline="0" dirty="0">
                <a:solidFill>
                  <a:srgbClr val="000000"/>
                </a:solidFill>
                <a:latin typeface="Arial Black" panose="020B0A04020102020204" pitchFamily="34" charset="0"/>
              </a:rPr>
              <a:t>, resemble penicillins in chemical structure, except there are different atoms building the β-lactam core structure. </a:t>
            </a:r>
            <a:endParaRPr lang="en-US" sz="2800" dirty="0">
              <a:latin typeface="Arial Black" panose="020B0A04020102020204" pitchFamily="34" charset="0"/>
            </a:endParaRPr>
          </a:p>
        </p:txBody>
      </p:sp>
      <p:sp>
        <p:nvSpPr>
          <p:cNvPr id="5" name="TextBox 4">
            <a:extLst>
              <a:ext uri="{FF2B5EF4-FFF2-40B4-BE49-F238E27FC236}">
                <a16:creationId xmlns:a16="http://schemas.microsoft.com/office/drawing/2014/main" id="{F5D39433-0064-4FA6-B3B4-674C3431BA60}"/>
              </a:ext>
            </a:extLst>
          </p:cNvPr>
          <p:cNvSpPr txBox="1"/>
          <p:nvPr/>
        </p:nvSpPr>
        <p:spPr>
          <a:xfrm>
            <a:off x="340242" y="3679716"/>
            <a:ext cx="11770242" cy="1815882"/>
          </a:xfrm>
          <a:prstGeom prst="rect">
            <a:avLst/>
          </a:prstGeom>
          <a:noFill/>
        </p:spPr>
        <p:txBody>
          <a:bodyPr wrap="square">
            <a:spAutoFit/>
          </a:bodyPr>
          <a:lstStyle/>
          <a:p>
            <a:r>
              <a:rPr lang="en-US" sz="2800" b="0" i="0" u="none" strike="noStrike" baseline="0" dirty="0">
                <a:solidFill>
                  <a:srgbClr val="000000"/>
                </a:solidFill>
                <a:latin typeface="Arial Black" panose="020B0A04020102020204" pitchFamily="34" charset="0"/>
              </a:rPr>
              <a:t>Cephalosporins are used: </a:t>
            </a:r>
          </a:p>
          <a:p>
            <a:r>
              <a:rPr lang="en-US" sz="2800" b="0" i="0" u="none" strike="noStrike" baseline="0" dirty="0">
                <a:solidFill>
                  <a:srgbClr val="000000"/>
                </a:solidFill>
                <a:latin typeface="Arial Black" panose="020B0A04020102020204" pitchFamily="34" charset="0"/>
              </a:rPr>
              <a:t>• to fight pathogens where penicillin resistance is encountered </a:t>
            </a:r>
          </a:p>
          <a:p>
            <a:r>
              <a:rPr lang="en-US" sz="2800" b="0" i="0" u="none" strike="noStrike" baseline="0" dirty="0">
                <a:solidFill>
                  <a:srgbClr val="000000"/>
                </a:solidFill>
                <a:latin typeface="Arial Black" panose="020B0A04020102020204" pitchFamily="34" charset="0"/>
              </a:rPr>
              <a:t>• or in cases where a patient has an allergy to penicillin. </a:t>
            </a:r>
          </a:p>
        </p:txBody>
      </p:sp>
    </p:spTree>
    <p:extLst>
      <p:ext uri="{BB962C8B-B14F-4D97-AF65-F5344CB8AC3E}">
        <p14:creationId xmlns:p14="http://schemas.microsoft.com/office/powerpoint/2010/main" val="3544901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4F456-2347-42E1-96A3-7521D45211DE}"/>
              </a:ext>
            </a:extLst>
          </p:cNvPr>
          <p:cNvSpPr txBox="1"/>
          <p:nvPr/>
        </p:nvSpPr>
        <p:spPr>
          <a:xfrm>
            <a:off x="95693" y="233916"/>
            <a:ext cx="11919098" cy="4401205"/>
          </a:xfrm>
          <a:prstGeom prst="rect">
            <a:avLst/>
          </a:prstGeom>
          <a:noFill/>
        </p:spPr>
        <p:txBody>
          <a:bodyPr wrap="square">
            <a:spAutoFit/>
          </a:bodyPr>
          <a:lstStyle/>
          <a:p>
            <a:r>
              <a:rPr lang="en-US" sz="2800" b="0" i="0" u="none" strike="noStrike" baseline="0" dirty="0">
                <a:solidFill>
                  <a:srgbClr val="000000"/>
                </a:solidFill>
                <a:latin typeface="Arial Black" panose="020B0A04020102020204" pitchFamily="34" charset="0"/>
              </a:rPr>
              <a:t>Cephalosporins have a broader bactericidal spectrum against gram-negative bacterial pathogens. </a:t>
            </a:r>
          </a:p>
          <a:p>
            <a:endParaRPr lang="en-US" sz="2800" b="0" i="0" u="none" strike="noStrike" baseline="0" dirty="0">
              <a:solidFill>
                <a:srgbClr val="000000"/>
              </a:solidFill>
              <a:latin typeface="Arial Black" panose="020B0A04020102020204" pitchFamily="34" charset="0"/>
            </a:endParaRPr>
          </a:p>
          <a:p>
            <a:endParaRPr lang="en-US" sz="2800" dirty="0">
              <a:solidFill>
                <a:srgbClr val="000000"/>
              </a:solidFill>
              <a:latin typeface="Arial Black" panose="020B0A04020102020204" pitchFamily="34" charset="0"/>
            </a:endParaRPr>
          </a:p>
          <a:p>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Accordingly, the cephalosporins can be separated into “generations” by their drug spectrum. Each succeeding generation has a greater activity against gram-negative species than the preceding generation, often with less activity against gram-positive species. </a:t>
            </a:r>
            <a:endParaRPr lang="en-US" sz="2800" dirty="0">
              <a:latin typeface="Arial Black" panose="020B0A04020102020204" pitchFamily="34" charset="0"/>
            </a:endParaRPr>
          </a:p>
        </p:txBody>
      </p:sp>
    </p:spTree>
    <p:extLst>
      <p:ext uri="{BB962C8B-B14F-4D97-AF65-F5344CB8AC3E}">
        <p14:creationId xmlns:p14="http://schemas.microsoft.com/office/powerpoint/2010/main" val="369297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F9C4A-500A-4BA8-9D6B-1C28F34B87A9}"/>
              </a:ext>
            </a:extLst>
          </p:cNvPr>
          <p:cNvPicPr>
            <a:picLocks noChangeAspect="1"/>
          </p:cNvPicPr>
          <p:nvPr/>
        </p:nvPicPr>
        <p:blipFill>
          <a:blip r:embed="rId2"/>
          <a:stretch>
            <a:fillRect/>
          </a:stretch>
        </p:blipFill>
        <p:spPr>
          <a:xfrm>
            <a:off x="574158" y="741421"/>
            <a:ext cx="10398642" cy="5991845"/>
          </a:xfrm>
          <a:prstGeom prst="rect">
            <a:avLst/>
          </a:prstGeom>
        </p:spPr>
      </p:pic>
      <p:sp>
        <p:nvSpPr>
          <p:cNvPr id="5" name="TextBox 4">
            <a:extLst>
              <a:ext uri="{FF2B5EF4-FFF2-40B4-BE49-F238E27FC236}">
                <a16:creationId xmlns:a16="http://schemas.microsoft.com/office/drawing/2014/main" id="{427869C8-37B9-4870-B9C4-054EB9E380B3}"/>
              </a:ext>
            </a:extLst>
          </p:cNvPr>
          <p:cNvSpPr txBox="1"/>
          <p:nvPr/>
        </p:nvSpPr>
        <p:spPr>
          <a:xfrm>
            <a:off x="709722" y="214055"/>
            <a:ext cx="7296593" cy="400110"/>
          </a:xfrm>
          <a:prstGeom prst="rect">
            <a:avLst/>
          </a:prstGeom>
          <a:noFill/>
        </p:spPr>
        <p:txBody>
          <a:bodyPr wrap="square">
            <a:spAutoFit/>
          </a:bodyPr>
          <a:lstStyle/>
          <a:p>
            <a:r>
              <a:rPr lang="en-US" sz="2000" b="1" i="0" u="none" strike="noStrike" baseline="0" dirty="0">
                <a:solidFill>
                  <a:srgbClr val="000000"/>
                </a:solidFill>
                <a:latin typeface="Arial Black" panose="020B0A04020102020204" pitchFamily="34" charset="0"/>
              </a:rPr>
              <a:t>Table: The “Generations” of Cephalosporins </a:t>
            </a:r>
            <a:endParaRPr lang="en-US" sz="2000" dirty="0">
              <a:latin typeface="Arial Black" panose="020B0A04020102020204" pitchFamily="34" charset="0"/>
            </a:endParaRPr>
          </a:p>
        </p:txBody>
      </p:sp>
    </p:spTree>
    <p:extLst>
      <p:ext uri="{BB962C8B-B14F-4D97-AF65-F5344CB8AC3E}">
        <p14:creationId xmlns:p14="http://schemas.microsoft.com/office/powerpoint/2010/main" val="152250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3FDCE-89FF-4DC9-A084-221A758CB49E}"/>
              </a:ext>
            </a:extLst>
          </p:cNvPr>
          <p:cNvSpPr txBox="1"/>
          <p:nvPr/>
        </p:nvSpPr>
        <p:spPr>
          <a:xfrm>
            <a:off x="74428" y="276447"/>
            <a:ext cx="12117572" cy="4832092"/>
          </a:xfrm>
          <a:prstGeom prst="rect">
            <a:avLst/>
          </a:prstGeom>
          <a:noFill/>
        </p:spPr>
        <p:txBody>
          <a:bodyPr wrap="square">
            <a:spAutoFit/>
          </a:bodyPr>
          <a:lstStyle/>
          <a:p>
            <a:r>
              <a:rPr lang="en-US" sz="2800" b="1" i="0" u="none" strike="noStrike" baseline="0" dirty="0">
                <a:solidFill>
                  <a:srgbClr val="C00000"/>
                </a:solidFill>
                <a:latin typeface="Arial Black" panose="020B0A04020102020204" pitchFamily="34" charset="0"/>
              </a:rPr>
              <a:t>Carbapenems </a:t>
            </a:r>
            <a:endParaRPr lang="en-US" sz="2800" b="0" i="0" u="none" strike="noStrike" baseline="0" dirty="0">
              <a:solidFill>
                <a:srgbClr val="C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Another set of β-lactam drugs with a broad spectrum is the </a:t>
            </a:r>
            <a:r>
              <a:rPr lang="en-US" sz="2800" b="1" i="0" u="none" strike="noStrike" baseline="0" dirty="0">
                <a:solidFill>
                  <a:srgbClr val="000000"/>
                </a:solidFill>
                <a:latin typeface="Arial Black" panose="020B0A04020102020204" pitchFamily="34" charset="0"/>
              </a:rPr>
              <a:t>carbapenems</a:t>
            </a:r>
            <a:r>
              <a:rPr lang="en-US" sz="2800" b="0" i="0" u="none" strike="noStrike" baseline="0" dirty="0">
                <a:solidFill>
                  <a:srgbClr val="000000"/>
                </a:solidFill>
                <a:latin typeface="Arial Black" panose="020B0A04020102020204" pitchFamily="34" charset="0"/>
              </a:rPr>
              <a:t>, which are derived from a compound produced by the bacterium </a:t>
            </a:r>
            <a:r>
              <a:rPr lang="en-US" sz="2800" b="0" i="1" u="none" strike="noStrike" baseline="0" dirty="0">
                <a:solidFill>
                  <a:srgbClr val="000000"/>
                </a:solidFill>
                <a:latin typeface="Arial Black" panose="020B0A04020102020204" pitchFamily="34" charset="0"/>
              </a:rPr>
              <a:t>Streptomyces cattleya</a:t>
            </a:r>
            <a:r>
              <a:rPr lang="en-US" sz="2800" b="0" i="0" u="none" strike="noStrike" baseline="0" dirty="0">
                <a:solidFill>
                  <a:srgbClr val="000000"/>
                </a:solidFill>
                <a:latin typeface="Arial Black" panose="020B0A04020102020204" pitchFamily="34" charset="0"/>
              </a:rPr>
              <a:t>.</a:t>
            </a:r>
          </a:p>
          <a:p>
            <a:r>
              <a:rPr lang="en-US" sz="2800" b="0" i="0" u="none" strike="noStrike" baseline="0" dirty="0">
                <a:solidFill>
                  <a:srgbClr val="000000"/>
                </a:solidFill>
                <a:latin typeface="Arial Black" panose="020B0A04020102020204" pitchFamily="34" charset="0"/>
              </a:rPr>
              <a:t> </a:t>
            </a:r>
          </a:p>
          <a:p>
            <a:r>
              <a:rPr lang="en-US" sz="2800" b="0" i="0" u="none" strike="noStrike" baseline="0" dirty="0">
                <a:solidFill>
                  <a:srgbClr val="000000"/>
                </a:solidFill>
                <a:latin typeface="Arial Black" panose="020B0A04020102020204" pitchFamily="34" charset="0"/>
              </a:rPr>
              <a:t>Because their structure makes them highly resistant to many β-lactamase enzymes, they have been one of the most important groups of clinically useful “last resort” antibiotics; that is, prescribed for bacterial pathogens, such as those </a:t>
            </a:r>
            <a:r>
              <a:rPr lang="en-US" sz="2800" b="0" i="1" u="none" strike="noStrike" baseline="0" dirty="0">
                <a:solidFill>
                  <a:srgbClr val="000000"/>
                </a:solidFill>
                <a:latin typeface="Arial Black" panose="020B0A04020102020204" pitchFamily="34" charset="0"/>
              </a:rPr>
              <a:t>Escherichia coli </a:t>
            </a:r>
            <a:r>
              <a:rPr lang="en-US" sz="2800" b="0" i="0" u="none" strike="noStrike" baseline="0" dirty="0">
                <a:solidFill>
                  <a:srgbClr val="000000"/>
                </a:solidFill>
                <a:latin typeface="Arial Black" panose="020B0A04020102020204" pitchFamily="34" charset="0"/>
              </a:rPr>
              <a:t>and </a:t>
            </a:r>
            <a:r>
              <a:rPr lang="en-US" sz="2800" b="0" i="1" u="none" strike="noStrike" baseline="0" dirty="0">
                <a:solidFill>
                  <a:srgbClr val="000000"/>
                </a:solidFill>
                <a:latin typeface="Arial Black" panose="020B0A04020102020204" pitchFamily="34" charset="0"/>
              </a:rPr>
              <a:t>K. pneumoniae </a:t>
            </a:r>
            <a:r>
              <a:rPr lang="en-US" sz="2800" b="0" i="0" u="none" strike="noStrike" baseline="0" dirty="0">
                <a:solidFill>
                  <a:srgbClr val="000000"/>
                </a:solidFill>
                <a:latin typeface="Arial Black" panose="020B0A04020102020204" pitchFamily="34" charset="0"/>
              </a:rPr>
              <a:t>strains, showing resistance to other β-lactam antibiotics. </a:t>
            </a:r>
            <a:endParaRPr lang="en-US" sz="2800" dirty="0">
              <a:latin typeface="Arial Black" panose="020B0A04020102020204" pitchFamily="34" charset="0"/>
            </a:endParaRPr>
          </a:p>
        </p:txBody>
      </p:sp>
    </p:spTree>
    <p:extLst>
      <p:ext uri="{BB962C8B-B14F-4D97-AF65-F5344CB8AC3E}">
        <p14:creationId xmlns:p14="http://schemas.microsoft.com/office/powerpoint/2010/main" val="146966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806E61-6CCB-4726-9BE7-81537B6FAEE8}"/>
              </a:ext>
            </a:extLst>
          </p:cNvPr>
          <p:cNvSpPr txBox="1"/>
          <p:nvPr/>
        </p:nvSpPr>
        <p:spPr>
          <a:xfrm>
            <a:off x="85060" y="297712"/>
            <a:ext cx="12025424" cy="3970318"/>
          </a:xfrm>
          <a:prstGeom prst="rect">
            <a:avLst/>
          </a:prstGeom>
          <a:noFill/>
        </p:spPr>
        <p:txBody>
          <a:bodyPr wrap="square">
            <a:spAutoFit/>
          </a:bodyPr>
          <a:lstStyle/>
          <a:p>
            <a:r>
              <a:rPr lang="en-US" sz="2800" b="0" i="0" u="none" strike="noStrike" baseline="0" dirty="0">
                <a:solidFill>
                  <a:srgbClr val="000000"/>
                </a:solidFill>
                <a:latin typeface="Arial Black" panose="020B0A04020102020204" pitchFamily="34" charset="0"/>
              </a:rPr>
              <a:t>In patients, carbapenems are normally degraded by the kidneys before they can have a therapeutic effect. Therefore, the drug usually is prescribed in synergistic combination with </a:t>
            </a:r>
            <a:r>
              <a:rPr lang="en-US" sz="2800" b="0" i="0" u="none" strike="noStrike" baseline="0" dirty="0" err="1">
                <a:solidFill>
                  <a:srgbClr val="000000"/>
                </a:solidFill>
                <a:latin typeface="Arial Black" panose="020B0A04020102020204" pitchFamily="34" charset="0"/>
              </a:rPr>
              <a:t>cilastatin</a:t>
            </a:r>
            <a:r>
              <a:rPr lang="en-US" sz="2800" b="0" i="0" u="none" strike="noStrike" baseline="0" dirty="0">
                <a:solidFill>
                  <a:srgbClr val="000000"/>
                </a:solidFill>
                <a:latin typeface="Arial Black" panose="020B0A04020102020204" pitchFamily="34" charset="0"/>
              </a:rPr>
              <a:t>, which prevents premature degradation of the drug by the kidneys. </a:t>
            </a:r>
          </a:p>
          <a:p>
            <a:endParaRPr lang="en-US" sz="280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The imipenem/</a:t>
            </a:r>
            <a:r>
              <a:rPr lang="en-US" sz="2800" b="0" i="0" u="none" strike="noStrike" baseline="0" dirty="0" err="1">
                <a:solidFill>
                  <a:srgbClr val="000000"/>
                </a:solidFill>
                <a:latin typeface="Arial Black" panose="020B0A04020102020204" pitchFamily="34" charset="0"/>
              </a:rPr>
              <a:t>cilastatin</a:t>
            </a:r>
            <a:r>
              <a:rPr lang="en-US" sz="2800" b="0" i="0" u="none" strike="noStrike" baseline="0" dirty="0">
                <a:solidFill>
                  <a:srgbClr val="000000"/>
                </a:solidFill>
                <a:latin typeface="Arial Black" panose="020B0A04020102020204" pitchFamily="34" charset="0"/>
              </a:rPr>
              <a:t> combination (</a:t>
            </a:r>
            <a:r>
              <a:rPr lang="en-US" sz="2800" b="0" i="0" u="none" strike="noStrike" baseline="0" dirty="0" err="1">
                <a:solidFill>
                  <a:srgbClr val="000000"/>
                </a:solidFill>
                <a:latin typeface="Arial Black" panose="020B0A04020102020204" pitchFamily="34" charset="0"/>
              </a:rPr>
              <a:t>Primaxin</a:t>
            </a:r>
            <a:r>
              <a:rPr lang="en-US" sz="2800" b="0" i="0" u="none" strike="noStrike" baseline="0" dirty="0">
                <a:solidFill>
                  <a:srgbClr val="000000"/>
                </a:solidFill>
                <a:latin typeface="Arial Black" panose="020B0A04020102020204" pitchFamily="34" charset="0"/>
              </a:rPr>
              <a:t>) is active against most gram-positive and gram-negative clinical isolates. </a:t>
            </a:r>
            <a:endParaRPr lang="en-US" sz="2800" dirty="0">
              <a:latin typeface="Arial Black" panose="020B0A04020102020204" pitchFamily="34" charset="0"/>
            </a:endParaRPr>
          </a:p>
        </p:txBody>
      </p:sp>
    </p:spTree>
    <p:extLst>
      <p:ext uri="{BB962C8B-B14F-4D97-AF65-F5344CB8AC3E}">
        <p14:creationId xmlns:p14="http://schemas.microsoft.com/office/powerpoint/2010/main" val="234695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4C44-6F55-4F30-ADAD-4FE11B0923E7}"/>
              </a:ext>
            </a:extLst>
          </p:cNvPr>
          <p:cNvSpPr>
            <a:spLocks noGrp="1"/>
          </p:cNvSpPr>
          <p:nvPr>
            <p:ph type="title"/>
          </p:nvPr>
        </p:nvSpPr>
        <p:spPr>
          <a:xfrm>
            <a:off x="116959" y="1"/>
            <a:ext cx="11940362" cy="1690688"/>
          </a:xfrm>
        </p:spPr>
        <p:txBody>
          <a:bodyPr>
            <a:normAutofit fontScale="90000"/>
          </a:bodyPr>
          <a:lstStyle/>
          <a:p>
            <a:br>
              <a:rPr lang="en-US" sz="1800" b="0" i="0" u="none" strike="noStrike" baseline="0" dirty="0">
                <a:solidFill>
                  <a:srgbClr val="000000"/>
                </a:solidFill>
                <a:latin typeface="Times New Roman" panose="02020603050405020304" pitchFamily="18" charset="0"/>
              </a:rPr>
            </a:br>
            <a:r>
              <a:rPr lang="en-US" sz="1800" b="0" i="0" u="none" strike="noStrike" baseline="0" dirty="0">
                <a:solidFill>
                  <a:srgbClr val="000000"/>
                </a:solidFill>
                <a:latin typeface="Times New Roman" panose="02020603050405020304" pitchFamily="18" charset="0"/>
              </a:rPr>
              <a:t> </a:t>
            </a:r>
            <a:r>
              <a:rPr lang="en-US" sz="3200" b="1" i="0" u="none" strike="noStrike" baseline="0" dirty="0">
                <a:solidFill>
                  <a:srgbClr val="000000"/>
                </a:solidFill>
                <a:latin typeface="Arial Black" panose="020B0A04020102020204" pitchFamily="34" charset="0"/>
              </a:rPr>
              <a:t>Bacterial cell wall</a:t>
            </a:r>
            <a:r>
              <a:rPr lang="en-US" sz="3100" b="1" i="0" u="none" strike="noStrike" baseline="0" dirty="0">
                <a:solidFill>
                  <a:srgbClr val="000000"/>
                </a:solidFill>
                <a:latin typeface="Arial Black" panose="020B0A04020102020204" pitchFamily="34" charset="0"/>
              </a:rPr>
              <a:t>: </a:t>
            </a:r>
            <a:br>
              <a:rPr lang="en-US" sz="3100" b="1" i="0" u="none" strike="noStrike" baseline="0" dirty="0">
                <a:solidFill>
                  <a:srgbClr val="000000"/>
                </a:solidFill>
                <a:latin typeface="Arial Black" panose="020B0A04020102020204" pitchFamily="34" charset="0"/>
              </a:rPr>
            </a:br>
            <a:br>
              <a:rPr lang="en-US" sz="3100" b="1" i="0" u="none" strike="noStrike" baseline="0" dirty="0">
                <a:solidFill>
                  <a:srgbClr val="000000"/>
                </a:solidFill>
                <a:latin typeface="Arial Black" panose="020B0A04020102020204" pitchFamily="34" charset="0"/>
              </a:rPr>
            </a:br>
            <a:r>
              <a:rPr lang="en-US" sz="3100" b="0" i="0" u="none" strike="noStrike" baseline="0" dirty="0">
                <a:solidFill>
                  <a:srgbClr val="000000"/>
                </a:solidFill>
                <a:latin typeface="Arial Black" panose="020B0A04020102020204" pitchFamily="34" charset="0"/>
              </a:rPr>
              <a:t>Peptidoglycan, a vital component of the bacterial cell wall, is a compound unique to bacteria and therefore provides an optimum target for selective toxicity. </a:t>
            </a:r>
            <a:endParaRPr lang="en-US" sz="3100"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55817C09-90BE-4E03-8A4A-A4C1B06E511E}"/>
              </a:ext>
            </a:extLst>
          </p:cNvPr>
          <p:cNvPicPr>
            <a:picLocks noGrp="1" noChangeAspect="1"/>
          </p:cNvPicPr>
          <p:nvPr>
            <p:ph idx="1"/>
          </p:nvPr>
        </p:nvPicPr>
        <p:blipFill>
          <a:blip r:embed="rId2"/>
          <a:stretch>
            <a:fillRect/>
          </a:stretch>
        </p:blipFill>
        <p:spPr>
          <a:xfrm>
            <a:off x="510362" y="2254195"/>
            <a:ext cx="10628762" cy="4029646"/>
          </a:xfrm>
        </p:spPr>
      </p:pic>
    </p:spTree>
    <p:extLst>
      <p:ext uri="{BB962C8B-B14F-4D97-AF65-F5344CB8AC3E}">
        <p14:creationId xmlns:p14="http://schemas.microsoft.com/office/powerpoint/2010/main" val="376716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E51597-C9DA-4161-ADA3-9385F176B0D3}"/>
              </a:ext>
            </a:extLst>
          </p:cNvPr>
          <p:cNvSpPr txBox="1"/>
          <p:nvPr/>
        </p:nvSpPr>
        <p:spPr>
          <a:xfrm>
            <a:off x="95693" y="148857"/>
            <a:ext cx="12096307" cy="5262979"/>
          </a:xfrm>
          <a:prstGeom prst="rect">
            <a:avLst/>
          </a:prstGeom>
          <a:noFill/>
        </p:spPr>
        <p:txBody>
          <a:bodyPr wrap="square">
            <a:spAutoFit/>
          </a:bodyPr>
          <a:lstStyle/>
          <a:p>
            <a:r>
              <a:rPr lang="en-US" sz="2800" b="0" i="0" u="none" strike="noStrike" baseline="0" dirty="0">
                <a:solidFill>
                  <a:srgbClr val="000000"/>
                </a:solidFill>
                <a:latin typeface="Arial Black" panose="020B0A04020102020204" pitchFamily="34" charset="0"/>
              </a:rPr>
              <a:t>Since 2012, the medical community has been extremely worried over bacterial species that have acquired the genetic element </a:t>
            </a:r>
            <a:r>
              <a:rPr lang="en-US" sz="2800" b="1" i="0" u="none" strike="noStrike" baseline="0" dirty="0">
                <a:solidFill>
                  <a:schemeClr val="accent1">
                    <a:lumMod val="75000"/>
                  </a:schemeClr>
                </a:solidFill>
                <a:latin typeface="Arial Black" panose="020B0A04020102020204" pitchFamily="34" charset="0"/>
              </a:rPr>
              <a:t>New Delhi metallo-β-lactamase-1 (NDM-1) </a:t>
            </a:r>
            <a:r>
              <a:rPr lang="en-US" sz="2800" b="0" i="0" u="none" strike="noStrike" baseline="0" dirty="0">
                <a:solidFill>
                  <a:srgbClr val="000000"/>
                </a:solidFill>
                <a:latin typeface="Arial Black" panose="020B0A04020102020204" pitchFamily="34" charset="0"/>
              </a:rPr>
              <a:t>that causes hydrolysis of the β-lactams.</a:t>
            </a:r>
          </a:p>
          <a:p>
            <a:endParaRPr lang="en-US" sz="280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 Bacterial pathogens possessing this element, especially those in the family Enterobacteriaceae (e.g., </a:t>
            </a:r>
            <a:r>
              <a:rPr lang="en-US" sz="2800" b="0" i="1" u="none" strike="noStrike" baseline="0" dirty="0">
                <a:solidFill>
                  <a:srgbClr val="000000"/>
                </a:solidFill>
                <a:latin typeface="Arial Black" panose="020B0A04020102020204" pitchFamily="34" charset="0"/>
              </a:rPr>
              <a:t>E</a:t>
            </a:r>
            <a:r>
              <a:rPr lang="en-US" sz="2800" b="0" i="0" u="none" strike="noStrike" baseline="0" dirty="0">
                <a:solidFill>
                  <a:srgbClr val="000000"/>
                </a:solidFill>
                <a:latin typeface="Arial Black" panose="020B0A04020102020204" pitchFamily="34" charset="0"/>
              </a:rPr>
              <a:t>. </a:t>
            </a:r>
            <a:r>
              <a:rPr lang="en-US" sz="2800" b="0" i="1" u="none" strike="noStrike" baseline="0" dirty="0">
                <a:solidFill>
                  <a:srgbClr val="000000"/>
                </a:solidFill>
                <a:latin typeface="Arial Black" panose="020B0A04020102020204" pitchFamily="34" charset="0"/>
              </a:rPr>
              <a:t>coli</a:t>
            </a:r>
            <a:r>
              <a:rPr lang="en-US" sz="2800" b="0" i="0" u="none" strike="noStrike" baseline="0" dirty="0">
                <a:solidFill>
                  <a:srgbClr val="000000"/>
                </a:solidFill>
                <a:latin typeface="Arial Black" panose="020B0A04020102020204" pitchFamily="34" charset="0"/>
              </a:rPr>
              <a:t>, </a:t>
            </a:r>
            <a:r>
              <a:rPr lang="en-US" sz="2800" b="0" i="1" u="none" strike="noStrike" baseline="0" dirty="0">
                <a:solidFill>
                  <a:srgbClr val="000000"/>
                </a:solidFill>
                <a:latin typeface="Arial Black" panose="020B0A04020102020204" pitchFamily="34" charset="0"/>
              </a:rPr>
              <a:t>Enterobacter </a:t>
            </a:r>
            <a:r>
              <a:rPr lang="en-US" sz="2800" b="0" i="0" u="none" strike="noStrike" baseline="0" dirty="0">
                <a:solidFill>
                  <a:srgbClr val="000000"/>
                </a:solidFill>
                <a:latin typeface="Arial Black" panose="020B0A04020102020204" pitchFamily="34" charset="0"/>
              </a:rPr>
              <a:t>species, and </a:t>
            </a:r>
            <a:r>
              <a:rPr lang="en-US" sz="2800" b="0" i="1" u="none" strike="noStrike" baseline="0" dirty="0">
                <a:solidFill>
                  <a:srgbClr val="000000"/>
                </a:solidFill>
                <a:latin typeface="Arial Black" panose="020B0A04020102020204" pitchFamily="34" charset="0"/>
              </a:rPr>
              <a:t>Klebsiella </a:t>
            </a:r>
            <a:r>
              <a:rPr lang="en-US" sz="2800" b="0" i="0" u="none" strike="noStrike" baseline="0" dirty="0">
                <a:solidFill>
                  <a:srgbClr val="000000"/>
                </a:solidFill>
                <a:latin typeface="Arial Black" panose="020B0A04020102020204" pitchFamily="34" charset="0"/>
              </a:rPr>
              <a:t>species), are resistant to a broad range of antibiotics, including those in the carbapenem family. Currently, there are no new antibiotics in development for these superbugs, referred to as the </a:t>
            </a:r>
            <a:r>
              <a:rPr lang="en-US" sz="2800" b="1" i="0" u="none" strike="noStrike" baseline="0" dirty="0">
                <a:solidFill>
                  <a:srgbClr val="000000"/>
                </a:solidFill>
                <a:latin typeface="Arial Black" panose="020B0A04020102020204" pitchFamily="34" charset="0"/>
              </a:rPr>
              <a:t>carbapenem-resistant Enterobacteriaceae (CRE). </a:t>
            </a:r>
            <a:endParaRPr lang="en-US" sz="2800" dirty="0">
              <a:latin typeface="Arial Black" panose="020B0A04020102020204" pitchFamily="34" charset="0"/>
            </a:endParaRPr>
          </a:p>
        </p:txBody>
      </p:sp>
    </p:spTree>
    <p:extLst>
      <p:ext uri="{BB962C8B-B14F-4D97-AF65-F5344CB8AC3E}">
        <p14:creationId xmlns:p14="http://schemas.microsoft.com/office/powerpoint/2010/main" val="27053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2DAC41-2FCA-46F4-95B7-872C6A42CBB2}"/>
              </a:ext>
            </a:extLst>
          </p:cNvPr>
          <p:cNvSpPr txBox="1"/>
          <p:nvPr/>
        </p:nvSpPr>
        <p:spPr>
          <a:xfrm>
            <a:off x="0" y="0"/>
            <a:ext cx="12192000" cy="2677656"/>
          </a:xfrm>
          <a:prstGeom prst="rect">
            <a:avLst/>
          </a:prstGeom>
          <a:noFill/>
        </p:spPr>
        <p:txBody>
          <a:bodyPr wrap="square">
            <a:spAutoFit/>
          </a:bodyPr>
          <a:lstStyle/>
          <a:p>
            <a:pPr algn="just"/>
            <a:endParaRPr lang="en-US" sz="2800" b="1" i="0" u="none" strike="noStrike" baseline="0" dirty="0">
              <a:solidFill>
                <a:srgbClr val="0D828B"/>
              </a:solidFill>
              <a:latin typeface="Arial Black" panose="020B0A04020102020204" pitchFamily="34" charset="0"/>
            </a:endParaRPr>
          </a:p>
          <a:p>
            <a:pPr algn="just"/>
            <a:endParaRPr lang="en-US" sz="2800" b="1" dirty="0">
              <a:solidFill>
                <a:srgbClr val="0D828B"/>
              </a:solidFill>
              <a:latin typeface="Arial Black" panose="020B0A04020102020204" pitchFamily="34" charset="0"/>
            </a:endParaRPr>
          </a:p>
          <a:p>
            <a:pPr algn="just"/>
            <a:endParaRPr lang="en-US" sz="2800" b="1" i="0" u="none" strike="noStrike" baseline="0" dirty="0">
              <a:solidFill>
                <a:srgbClr val="0D828B"/>
              </a:solidFill>
              <a:latin typeface="Arial Black" panose="020B0A04020102020204" pitchFamily="34" charset="0"/>
            </a:endParaRPr>
          </a:p>
          <a:p>
            <a:pPr algn="just"/>
            <a:r>
              <a:rPr lang="en-US" sz="2800" b="1" i="0" u="none" strike="noStrike" baseline="0" dirty="0">
                <a:solidFill>
                  <a:srgbClr val="0D828B"/>
                </a:solidFill>
                <a:latin typeface="Arial Black" panose="020B0A04020102020204" pitchFamily="34" charset="0"/>
              </a:rPr>
              <a:t>Glycopeptide: </a:t>
            </a:r>
            <a:r>
              <a:rPr lang="en-US" sz="2800" b="0" i="0" u="none" strike="noStrike" baseline="0" dirty="0">
                <a:solidFill>
                  <a:srgbClr val="000000"/>
                </a:solidFill>
                <a:latin typeface="Arial Black" panose="020B0A04020102020204" pitchFamily="34" charset="0"/>
              </a:rPr>
              <a:t>Glycopeptides include vancomycin and teicoplanin. Both are very large molecules and therefore have difficulty penetrating into Gram-negative cells. </a:t>
            </a:r>
            <a:endParaRPr lang="en-US" sz="2800" dirty="0">
              <a:latin typeface="Arial Black" panose="020B0A04020102020204" pitchFamily="34" charset="0"/>
            </a:endParaRPr>
          </a:p>
        </p:txBody>
      </p:sp>
    </p:spTree>
    <p:extLst>
      <p:ext uri="{BB962C8B-B14F-4D97-AF65-F5344CB8AC3E}">
        <p14:creationId xmlns:p14="http://schemas.microsoft.com/office/powerpoint/2010/main" val="188358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76CBF4-1DE5-41D8-B4F8-F9976189AB4D}"/>
              </a:ext>
            </a:extLst>
          </p:cNvPr>
          <p:cNvSpPr txBox="1"/>
          <p:nvPr/>
        </p:nvSpPr>
        <p:spPr>
          <a:xfrm>
            <a:off x="0" y="0"/>
            <a:ext cx="12192000" cy="6370975"/>
          </a:xfrm>
          <a:prstGeom prst="rect">
            <a:avLst/>
          </a:prstGeom>
          <a:noFill/>
        </p:spPr>
        <p:txBody>
          <a:bodyPr wrap="square">
            <a:spAutoFit/>
          </a:bodyPr>
          <a:lstStyle/>
          <a:p>
            <a:pPr algn="l"/>
            <a:endParaRPr lang="en-US" sz="16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Arial Black" panose="020B0A04020102020204" pitchFamily="34" charset="0"/>
              </a:rPr>
              <a:t>Vancomycin represents a </a:t>
            </a:r>
            <a:r>
              <a:rPr lang="en-US" sz="2800" b="1" i="0" u="none" strike="noStrike" baseline="0" dirty="0">
                <a:solidFill>
                  <a:srgbClr val="000000"/>
                </a:solidFill>
                <a:latin typeface="Arial Black" panose="020B0A04020102020204" pitchFamily="34" charset="0"/>
              </a:rPr>
              <a:t>glycopeptide </a:t>
            </a:r>
            <a:r>
              <a:rPr lang="en-US" sz="2800" b="0" i="0" u="none" strike="noStrike" baseline="0" dirty="0">
                <a:solidFill>
                  <a:srgbClr val="000000"/>
                </a:solidFill>
                <a:latin typeface="Arial Black" panose="020B0A04020102020204" pitchFamily="34" charset="0"/>
              </a:rPr>
              <a:t>(sugar attached to protein) antibiotic that is produced by </a:t>
            </a:r>
            <a:r>
              <a:rPr lang="en-US" sz="2800" b="0" i="1" u="none" strike="noStrike" baseline="0" dirty="0" err="1">
                <a:solidFill>
                  <a:srgbClr val="000000"/>
                </a:solidFill>
                <a:latin typeface="Arial Black" panose="020B0A04020102020204" pitchFamily="34" charset="0"/>
              </a:rPr>
              <a:t>Amycolatopsis</a:t>
            </a:r>
            <a:r>
              <a:rPr lang="en-US" sz="2800" b="0" i="1" u="none" strike="noStrike" baseline="0" dirty="0">
                <a:solidFill>
                  <a:srgbClr val="000000"/>
                </a:solidFill>
                <a:latin typeface="Arial Black" panose="020B0A04020102020204" pitchFamily="34" charset="0"/>
              </a:rPr>
              <a:t> </a:t>
            </a:r>
            <a:r>
              <a:rPr lang="en-US" sz="2800" b="0" i="1" u="none" strike="noStrike" baseline="0" dirty="0" err="1">
                <a:solidFill>
                  <a:srgbClr val="000000"/>
                </a:solidFill>
                <a:latin typeface="Arial Black" panose="020B0A04020102020204" pitchFamily="34" charset="0"/>
              </a:rPr>
              <a:t>orientalis</a:t>
            </a:r>
            <a:r>
              <a:rPr lang="en-US" sz="2800" b="0" i="1" u="none" strike="noStrike" baseline="0" dirty="0">
                <a:solidFill>
                  <a:srgbClr val="000000"/>
                </a:solidFill>
                <a:latin typeface="Arial Black" panose="020B0A04020102020204" pitchFamily="34" charset="0"/>
              </a:rPr>
              <a:t>. </a:t>
            </a:r>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 The drug is used to treat gram-positive pathogens and is prescribed for severe staphylococcal diseases for which penicillin allergy or bacterial resistance exists. </a:t>
            </a:r>
          </a:p>
          <a:p>
            <a:r>
              <a:rPr lang="en-US" sz="2800" b="0" i="0" u="none" strike="noStrike" baseline="0" dirty="0">
                <a:solidFill>
                  <a:srgbClr val="000000"/>
                </a:solidFill>
                <a:latin typeface="Arial Black" panose="020B0A04020102020204" pitchFamily="34" charset="0"/>
              </a:rPr>
              <a:t>• In fact, vancomycin has emerged as a key treatment in therapy for MRSA, often representing the “drug of last resort.” Perhaps not surprisingly, vancomycin-resistant </a:t>
            </a:r>
            <a:r>
              <a:rPr lang="en-US" sz="2800" b="0" i="1" u="none" strike="noStrike" baseline="0" dirty="0">
                <a:solidFill>
                  <a:srgbClr val="000000"/>
                </a:solidFill>
                <a:latin typeface="Arial Black" panose="020B0A04020102020204" pitchFamily="34" charset="0"/>
              </a:rPr>
              <a:t>S. aureus </a:t>
            </a:r>
            <a:r>
              <a:rPr lang="en-US" sz="2800" b="0" i="0" u="none" strike="noStrike" baseline="0" dirty="0">
                <a:solidFill>
                  <a:srgbClr val="000000"/>
                </a:solidFill>
                <a:latin typeface="Arial Black" panose="020B0A04020102020204" pitchFamily="34" charset="0"/>
              </a:rPr>
              <a:t>(VRSA) strains have been reported. </a:t>
            </a:r>
          </a:p>
          <a:p>
            <a:r>
              <a:rPr lang="en-US" sz="2800" b="0" i="0" u="none" strike="noStrike" baseline="0" dirty="0">
                <a:solidFill>
                  <a:srgbClr val="000000"/>
                </a:solidFill>
                <a:latin typeface="Arial Black" panose="020B0A04020102020204" pitchFamily="34" charset="0"/>
              </a:rPr>
              <a:t>• Glycopeptides inhibit cell wall synthesis by binding to the D- ALA- D- ALA terminal end of peptidoglycan precursors, thus inhibiting the action of </a:t>
            </a:r>
            <a:r>
              <a:rPr lang="en-US" sz="2800" b="0" i="0" u="none" strike="noStrike" baseline="0" dirty="0" err="1">
                <a:solidFill>
                  <a:srgbClr val="000000"/>
                </a:solidFill>
                <a:latin typeface="Arial Black" panose="020B0A04020102020204" pitchFamily="34" charset="0"/>
              </a:rPr>
              <a:t>transglycosidase</a:t>
            </a:r>
            <a:r>
              <a:rPr lang="en-US" sz="2800" b="0" i="0" u="none" strike="noStrike" baseline="0" dirty="0">
                <a:solidFill>
                  <a:srgbClr val="000000"/>
                </a:solidFill>
                <a:latin typeface="Arial Black" panose="020B0A04020102020204" pitchFamily="34" charset="0"/>
              </a:rPr>
              <a:t> and transpeptidases. </a:t>
            </a:r>
          </a:p>
        </p:txBody>
      </p:sp>
    </p:spTree>
    <p:extLst>
      <p:ext uri="{BB962C8B-B14F-4D97-AF65-F5344CB8AC3E}">
        <p14:creationId xmlns:p14="http://schemas.microsoft.com/office/powerpoint/2010/main" val="13034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B7991-8447-4A63-830D-BA68B471AB45}"/>
              </a:ext>
            </a:extLst>
          </p:cNvPr>
          <p:cNvSpPr txBox="1"/>
          <p:nvPr/>
        </p:nvSpPr>
        <p:spPr>
          <a:xfrm>
            <a:off x="0" y="1"/>
            <a:ext cx="12192000" cy="3539430"/>
          </a:xfrm>
          <a:prstGeom prst="rect">
            <a:avLst/>
          </a:prstGeom>
          <a:noFill/>
        </p:spPr>
        <p:txBody>
          <a:bodyPr wrap="square">
            <a:spAutoFit/>
          </a:bodyPr>
          <a:lstStyle/>
          <a:p>
            <a:r>
              <a:rPr lang="en-US" sz="2800" b="0" i="0" u="none" strike="noStrike" baseline="0" dirty="0">
                <a:solidFill>
                  <a:srgbClr val="000000"/>
                </a:solidFill>
                <a:latin typeface="Arial Black" panose="020B0A04020102020204" pitchFamily="34" charset="0"/>
              </a:rPr>
              <a:t>Vancomycin and teicoplanin are not absorbed from the gastrointestinal tract and do not penetrate the CSF in patients without meningitis.</a:t>
            </a:r>
          </a:p>
          <a:p>
            <a:endParaRPr lang="en-US" sz="280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 However, bactericidal concentrations are achieved in most patients with meningitis because of the increased permeability of the blood–brain barrier. </a:t>
            </a:r>
          </a:p>
          <a:p>
            <a:r>
              <a:rPr lang="en-US" sz="2800" b="0" i="0" u="none" strike="noStrike" baseline="0" dirty="0">
                <a:solidFill>
                  <a:srgbClr val="000000"/>
                </a:solidFill>
                <a:latin typeface="Arial Black" panose="020B0A04020102020204" pitchFamily="34" charset="0"/>
              </a:rPr>
              <a:t>Excretion is via the kidney. </a:t>
            </a:r>
            <a:endParaRPr lang="en-US" sz="2800" dirty="0">
              <a:latin typeface="Arial Black" panose="020B0A04020102020204" pitchFamily="34" charset="0"/>
            </a:endParaRPr>
          </a:p>
        </p:txBody>
      </p:sp>
    </p:spTree>
    <p:extLst>
      <p:ext uri="{BB962C8B-B14F-4D97-AF65-F5344CB8AC3E}">
        <p14:creationId xmlns:p14="http://schemas.microsoft.com/office/powerpoint/2010/main" val="271606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48CFD-D809-4164-9BED-2275BED2C12C}"/>
              </a:ext>
            </a:extLst>
          </p:cNvPr>
          <p:cNvSpPr txBox="1"/>
          <p:nvPr/>
        </p:nvSpPr>
        <p:spPr>
          <a:xfrm>
            <a:off x="0" y="127592"/>
            <a:ext cx="12192000" cy="3539430"/>
          </a:xfrm>
          <a:prstGeom prst="rect">
            <a:avLst/>
          </a:prstGeom>
          <a:noFill/>
        </p:spPr>
        <p:txBody>
          <a:bodyPr wrap="square">
            <a:spAutoFit/>
          </a:bodyPr>
          <a:lstStyle/>
          <a:p>
            <a:r>
              <a:rPr lang="en-US" sz="2800" b="0" i="0" u="none" strike="noStrike" baseline="0" dirty="0">
                <a:solidFill>
                  <a:srgbClr val="000000"/>
                </a:solidFill>
                <a:latin typeface="Arial Black" panose="020B0A04020102020204" pitchFamily="34" charset="0"/>
              </a:rPr>
              <a:t>Vancomycin and teicoplanin are used mainly for: </a:t>
            </a:r>
          </a:p>
          <a:p>
            <a:r>
              <a:rPr lang="en-US" sz="2800" b="0" i="0" u="none" strike="noStrike" baseline="0" dirty="0">
                <a:solidFill>
                  <a:srgbClr val="000000"/>
                </a:solidFill>
                <a:latin typeface="Arial Black" panose="020B0A04020102020204" pitchFamily="34" charset="0"/>
              </a:rPr>
              <a:t>• the treatment of infections caused by Gram-positive cocci and Gram-positive rods that are resistant to beta-lactam drugs, particularly multi-resistant </a:t>
            </a:r>
            <a:r>
              <a:rPr lang="en-US" sz="2800" b="0" i="1" u="none" strike="noStrike" baseline="0" dirty="0">
                <a:solidFill>
                  <a:srgbClr val="000000"/>
                </a:solidFill>
                <a:latin typeface="Arial Black" panose="020B0A04020102020204" pitchFamily="34" charset="0"/>
              </a:rPr>
              <a:t>Staphylococcus aureus </a:t>
            </a:r>
            <a:r>
              <a:rPr lang="en-US" sz="2800" b="0" i="0" u="none" strike="noStrike" baseline="0" dirty="0">
                <a:solidFill>
                  <a:srgbClr val="000000"/>
                </a:solidFill>
                <a:latin typeface="Arial Black" panose="020B0A04020102020204" pitchFamily="34" charset="0"/>
              </a:rPr>
              <a:t>and </a:t>
            </a:r>
            <a:r>
              <a:rPr lang="en-US" sz="2800" b="0" i="1" u="none" strike="noStrike" baseline="0" dirty="0">
                <a:solidFill>
                  <a:srgbClr val="000000"/>
                </a:solidFill>
                <a:latin typeface="Arial Black" panose="020B0A04020102020204" pitchFamily="34" charset="0"/>
              </a:rPr>
              <a:t>Staphylococcus epidermidis </a:t>
            </a:r>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 for patients allergic to beta-lactams </a:t>
            </a:r>
          </a:p>
          <a:p>
            <a:r>
              <a:rPr lang="en-US" sz="2800" b="0" i="0" u="none" strike="noStrike" baseline="0" dirty="0">
                <a:solidFill>
                  <a:srgbClr val="000000"/>
                </a:solidFill>
                <a:latin typeface="Arial Black" panose="020B0A04020102020204" pitchFamily="34" charset="0"/>
              </a:rPr>
              <a:t>• the treatment of </a:t>
            </a:r>
            <a:r>
              <a:rPr lang="en-US" sz="2800" b="0" i="1" u="none" strike="noStrike" baseline="0" dirty="0">
                <a:solidFill>
                  <a:srgbClr val="000000"/>
                </a:solidFill>
                <a:latin typeface="Arial Black" panose="020B0A04020102020204" pitchFamily="34" charset="0"/>
              </a:rPr>
              <a:t>Clostridium difficile </a:t>
            </a:r>
            <a:r>
              <a:rPr lang="en-US" sz="2800" b="0" i="0" u="none" strike="noStrike" baseline="0" dirty="0">
                <a:solidFill>
                  <a:srgbClr val="000000"/>
                </a:solidFill>
                <a:latin typeface="Arial Black" panose="020B0A04020102020204" pitchFamily="34" charset="0"/>
              </a:rPr>
              <a:t>in antibiotic-associated colitis. </a:t>
            </a:r>
            <a:endParaRPr lang="en-US" sz="2800" dirty="0">
              <a:latin typeface="Arial Black" panose="020B0A04020102020204" pitchFamily="34" charset="0"/>
            </a:endParaRPr>
          </a:p>
        </p:txBody>
      </p:sp>
    </p:spTree>
    <p:extLst>
      <p:ext uri="{BB962C8B-B14F-4D97-AF65-F5344CB8AC3E}">
        <p14:creationId xmlns:p14="http://schemas.microsoft.com/office/powerpoint/2010/main" val="220592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8ED114-1395-467B-AC3A-6853FF6EB735}"/>
              </a:ext>
            </a:extLst>
          </p:cNvPr>
          <p:cNvSpPr txBox="1"/>
          <p:nvPr/>
        </p:nvSpPr>
        <p:spPr>
          <a:xfrm>
            <a:off x="138223" y="180753"/>
            <a:ext cx="11972261" cy="2677656"/>
          </a:xfrm>
          <a:prstGeom prst="rect">
            <a:avLst/>
          </a:prstGeom>
          <a:noFill/>
        </p:spPr>
        <p:txBody>
          <a:bodyPr wrap="square">
            <a:spAutoFit/>
          </a:bodyPr>
          <a:lstStyle/>
          <a:p>
            <a:r>
              <a:rPr lang="en-US" sz="2800" b="1" i="0" u="none" strike="noStrike" baseline="0" dirty="0">
                <a:solidFill>
                  <a:srgbClr val="0D828B"/>
                </a:solidFill>
                <a:latin typeface="Arial Black" panose="020B0A04020102020204" pitchFamily="34" charset="0"/>
              </a:rPr>
              <a:t>Bacitracin: </a:t>
            </a:r>
            <a:r>
              <a:rPr lang="en-US" sz="2800" b="0" i="0" u="none" strike="noStrike" baseline="0" dirty="0">
                <a:solidFill>
                  <a:srgbClr val="2D2D2D"/>
                </a:solidFill>
                <a:latin typeface="Arial Black" panose="020B0A04020102020204" pitchFamily="34" charset="0"/>
              </a:rPr>
              <a:t>is a polypeptide antibiotic derived from </a:t>
            </a:r>
            <a:r>
              <a:rPr lang="en-US" sz="2800" b="0" i="1" u="none" strike="noStrike" baseline="0" dirty="0">
                <a:solidFill>
                  <a:srgbClr val="2D2D2D"/>
                </a:solidFill>
                <a:latin typeface="Arial Black" panose="020B0A04020102020204" pitchFamily="34" charset="0"/>
              </a:rPr>
              <a:t>Bacillus subtilis </a:t>
            </a:r>
            <a:r>
              <a:rPr lang="en-US" sz="2800" b="0" i="0" u="none" strike="noStrike" baseline="0" dirty="0">
                <a:solidFill>
                  <a:srgbClr val="2D2D2D"/>
                </a:solidFill>
                <a:latin typeface="Arial Black" panose="020B0A04020102020204" pitchFamily="34" charset="0"/>
              </a:rPr>
              <a:t>that functions to </a:t>
            </a:r>
            <a:r>
              <a:rPr lang="en-US" sz="2800" b="1" i="0" u="none" strike="noStrike" baseline="0" dirty="0">
                <a:solidFill>
                  <a:srgbClr val="2D2D2D"/>
                </a:solidFill>
                <a:latin typeface="Arial Black" panose="020B0A04020102020204" pitchFamily="34" charset="0"/>
              </a:rPr>
              <a:t>block cell wall formation </a:t>
            </a:r>
            <a:r>
              <a:rPr lang="en-US" sz="2800" b="0" i="0" u="none" strike="noStrike" baseline="0" dirty="0">
                <a:solidFill>
                  <a:srgbClr val="2D2D2D"/>
                </a:solidFill>
                <a:latin typeface="Arial Black" panose="020B0A04020102020204" pitchFamily="34" charset="0"/>
              </a:rPr>
              <a:t>by interfering with the dephosphorylation of the lipid compound that carries peptidoglycans to the growing microbial cell wall. </a:t>
            </a:r>
          </a:p>
          <a:p>
            <a:endParaRPr lang="en-US" sz="2800" dirty="0">
              <a:latin typeface="Arial Black" panose="020B0A04020102020204" pitchFamily="34" charset="0"/>
            </a:endParaRPr>
          </a:p>
        </p:txBody>
      </p:sp>
      <p:sp>
        <p:nvSpPr>
          <p:cNvPr id="5" name="TextBox 4">
            <a:extLst>
              <a:ext uri="{FF2B5EF4-FFF2-40B4-BE49-F238E27FC236}">
                <a16:creationId xmlns:a16="http://schemas.microsoft.com/office/drawing/2014/main" id="{1D95F8E4-BBE9-4E1B-ADC8-6467D642FFB3}"/>
              </a:ext>
            </a:extLst>
          </p:cNvPr>
          <p:cNvSpPr txBox="1"/>
          <p:nvPr/>
        </p:nvSpPr>
        <p:spPr>
          <a:xfrm>
            <a:off x="0" y="3232596"/>
            <a:ext cx="11972261" cy="2246769"/>
          </a:xfrm>
          <a:prstGeom prst="rect">
            <a:avLst/>
          </a:prstGeom>
          <a:noFill/>
        </p:spPr>
        <p:txBody>
          <a:bodyPr wrap="square">
            <a:spAutoFit/>
          </a:bodyPr>
          <a:lstStyle/>
          <a:p>
            <a:r>
              <a:rPr lang="en-US" sz="2800" b="0" i="0" u="none" strike="noStrike" baseline="0" dirty="0">
                <a:solidFill>
                  <a:srgbClr val="2D2D2D"/>
                </a:solidFill>
                <a:latin typeface="Arial Black" panose="020B0A04020102020204" pitchFamily="34" charset="0"/>
              </a:rPr>
              <a:t>The antibacterial spectrum of bacitracin is </a:t>
            </a:r>
            <a:r>
              <a:rPr lang="en-US" sz="2800" b="1" i="0" u="none" strike="noStrike" baseline="0" dirty="0">
                <a:solidFill>
                  <a:srgbClr val="2D2D2D"/>
                </a:solidFill>
                <a:latin typeface="Arial Black" panose="020B0A04020102020204" pitchFamily="34" charset="0"/>
              </a:rPr>
              <a:t>gram-positive </a:t>
            </a:r>
            <a:r>
              <a:rPr lang="en-US" sz="2800" b="0" i="0" u="none" strike="noStrike" baseline="0" dirty="0">
                <a:solidFill>
                  <a:srgbClr val="2D2D2D"/>
                </a:solidFill>
                <a:latin typeface="Arial Black" panose="020B0A04020102020204" pitchFamily="34" charset="0"/>
              </a:rPr>
              <a:t>and includes staphylococci, streptococci, </a:t>
            </a:r>
            <a:r>
              <a:rPr lang="en-US" sz="2800" b="0" i="1" u="none" strike="noStrike" baseline="0" dirty="0">
                <a:solidFill>
                  <a:srgbClr val="2D2D2D"/>
                </a:solidFill>
                <a:latin typeface="Arial Black" panose="020B0A04020102020204" pitchFamily="34" charset="0"/>
              </a:rPr>
              <a:t>Corynebacterium, and Clostridium, </a:t>
            </a:r>
            <a:r>
              <a:rPr lang="en-US" sz="2800" b="0" i="0" u="none" strike="noStrike" baseline="0" dirty="0">
                <a:solidFill>
                  <a:srgbClr val="2D2D2D"/>
                </a:solidFill>
                <a:latin typeface="Arial Black" panose="020B0A04020102020204" pitchFamily="34" charset="0"/>
              </a:rPr>
              <a:t>with rare resistance seen in staphylococci. Bacitracin is too toxic to be used parenterally but is well tolerated topically. </a:t>
            </a:r>
            <a:endParaRPr lang="en-US" sz="2800" dirty="0">
              <a:latin typeface="Arial Black" panose="020B0A04020102020204" pitchFamily="34" charset="0"/>
            </a:endParaRPr>
          </a:p>
        </p:txBody>
      </p:sp>
    </p:spTree>
    <p:extLst>
      <p:ext uri="{BB962C8B-B14F-4D97-AF65-F5344CB8AC3E}">
        <p14:creationId xmlns:p14="http://schemas.microsoft.com/office/powerpoint/2010/main" val="140620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633ED7-200C-471E-98C9-7B7596C8E2C0}"/>
              </a:ext>
            </a:extLst>
          </p:cNvPr>
          <p:cNvSpPr txBox="1"/>
          <p:nvPr/>
        </p:nvSpPr>
        <p:spPr>
          <a:xfrm>
            <a:off x="106325" y="127591"/>
            <a:ext cx="11950995" cy="2246769"/>
          </a:xfrm>
          <a:prstGeom prst="rect">
            <a:avLst/>
          </a:prstGeom>
          <a:noFill/>
        </p:spPr>
        <p:txBody>
          <a:bodyPr wrap="square">
            <a:spAutoFit/>
          </a:bodyPr>
          <a:lstStyle/>
          <a:p>
            <a:r>
              <a:rPr lang="en-US" sz="2800" b="1" i="0" u="none" strike="noStrike" baseline="0" dirty="0">
                <a:solidFill>
                  <a:srgbClr val="0D828B"/>
                </a:solidFill>
                <a:latin typeface="Arial Black" panose="020B0A04020102020204" pitchFamily="34" charset="0"/>
              </a:rPr>
              <a:t>Cycloserine: </a:t>
            </a:r>
            <a:r>
              <a:rPr lang="en-US" sz="2800" b="0" i="0" u="none" strike="noStrike" baseline="0" dirty="0">
                <a:solidFill>
                  <a:srgbClr val="1F2023"/>
                </a:solidFill>
                <a:latin typeface="Arial Black" panose="020B0A04020102020204" pitchFamily="34" charset="0"/>
              </a:rPr>
              <a:t>interferes with bacterial cell wall synthesis by </a:t>
            </a:r>
            <a:r>
              <a:rPr lang="en-US" sz="2800" b="1" i="0" u="none" strike="noStrike" baseline="0" dirty="0">
                <a:solidFill>
                  <a:srgbClr val="1F2023"/>
                </a:solidFill>
                <a:latin typeface="Arial Black" panose="020B0A04020102020204" pitchFamily="34" charset="0"/>
              </a:rPr>
              <a:t>competitively inhibiting two enzymes, L-alanine racemase and D-alanine-D-alanine ligase</a:t>
            </a:r>
            <a:r>
              <a:rPr lang="en-US" sz="2800" b="0" i="0" u="none" strike="noStrike" baseline="0" dirty="0">
                <a:solidFill>
                  <a:srgbClr val="1F2023"/>
                </a:solidFill>
                <a:latin typeface="Arial Black" panose="020B0A04020102020204" pitchFamily="34" charset="0"/>
              </a:rPr>
              <a:t>, thereby impairing peptidoglycan formation necessary for bacterial cell wall synthesis. </a:t>
            </a:r>
            <a:endParaRPr lang="en-US" sz="2800" dirty="0">
              <a:latin typeface="Arial Black" panose="020B0A04020102020204" pitchFamily="34" charset="0"/>
            </a:endParaRPr>
          </a:p>
        </p:txBody>
      </p:sp>
      <p:sp>
        <p:nvSpPr>
          <p:cNvPr id="5" name="TextBox 4">
            <a:extLst>
              <a:ext uri="{FF2B5EF4-FFF2-40B4-BE49-F238E27FC236}">
                <a16:creationId xmlns:a16="http://schemas.microsoft.com/office/drawing/2014/main" id="{2AD7B173-5C0D-4CB7-B0E2-262CC9FEC359}"/>
              </a:ext>
            </a:extLst>
          </p:cNvPr>
          <p:cNvSpPr txBox="1"/>
          <p:nvPr/>
        </p:nvSpPr>
        <p:spPr>
          <a:xfrm>
            <a:off x="106324" y="2413338"/>
            <a:ext cx="12085675" cy="3970318"/>
          </a:xfrm>
          <a:prstGeom prst="rect">
            <a:avLst/>
          </a:prstGeom>
          <a:noFill/>
        </p:spPr>
        <p:txBody>
          <a:bodyPr wrap="square">
            <a:spAutoFit/>
          </a:bodyPr>
          <a:lstStyle/>
          <a:p>
            <a:r>
              <a:rPr lang="en-US" sz="2800" b="0" i="0" u="none" strike="noStrike" baseline="0" dirty="0">
                <a:solidFill>
                  <a:srgbClr val="202020"/>
                </a:solidFill>
                <a:latin typeface="Arial Black" panose="020B0A04020102020204" pitchFamily="34" charset="0"/>
              </a:rPr>
              <a:t>Cycloserine is a broad-spectrum antibiotic used as a second line agent for treatment of drug resistant tuberculosis, always in combination with other antituberculosis agents. </a:t>
            </a:r>
          </a:p>
          <a:p>
            <a:endParaRPr lang="en-US" sz="2800" dirty="0">
              <a:solidFill>
                <a:srgbClr val="202020"/>
              </a:solidFill>
              <a:latin typeface="Arial Black" panose="020B0A04020102020204" pitchFamily="34" charset="0"/>
            </a:endParaRPr>
          </a:p>
          <a:p>
            <a:r>
              <a:rPr lang="en-US" sz="2800" b="0" i="0" u="none" strike="noStrike" baseline="0" dirty="0">
                <a:solidFill>
                  <a:srgbClr val="202020"/>
                </a:solidFill>
                <a:latin typeface="Arial Black" panose="020B0A04020102020204" pitchFamily="34" charset="0"/>
              </a:rPr>
              <a:t>Cycloserine is appears to have little or no hepatotoxic potential, but it is usually used in combination with agents that are known to be hepatotoxic, and its role in the reported cases of liver injury with combination therapy cannot always be excluded. </a:t>
            </a:r>
            <a:endParaRPr lang="en-US" sz="2800" dirty="0">
              <a:latin typeface="Arial Black" panose="020B0A04020102020204" pitchFamily="34" charset="0"/>
            </a:endParaRPr>
          </a:p>
        </p:txBody>
      </p:sp>
    </p:spTree>
    <p:extLst>
      <p:ext uri="{BB962C8B-B14F-4D97-AF65-F5344CB8AC3E}">
        <p14:creationId xmlns:p14="http://schemas.microsoft.com/office/powerpoint/2010/main" val="367994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E4E639-5F76-4146-8ACA-08ECC6182387}"/>
              </a:ext>
            </a:extLst>
          </p:cNvPr>
          <p:cNvPicPr>
            <a:picLocks noChangeAspect="1"/>
          </p:cNvPicPr>
          <p:nvPr/>
        </p:nvPicPr>
        <p:blipFill>
          <a:blip r:embed="rId2"/>
          <a:stretch>
            <a:fillRect/>
          </a:stretch>
        </p:blipFill>
        <p:spPr>
          <a:xfrm>
            <a:off x="1350335" y="41004"/>
            <a:ext cx="7623544" cy="6880778"/>
          </a:xfrm>
          <a:prstGeom prst="rect">
            <a:avLst/>
          </a:prstGeom>
        </p:spPr>
      </p:pic>
    </p:spTree>
    <p:extLst>
      <p:ext uri="{BB962C8B-B14F-4D97-AF65-F5344CB8AC3E}">
        <p14:creationId xmlns:p14="http://schemas.microsoft.com/office/powerpoint/2010/main" val="244577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F058-C7F8-4440-83AB-D77435F7B6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39D07F-C700-4DE5-A1AC-7B9E5836BE60}"/>
              </a:ext>
            </a:extLst>
          </p:cNvPr>
          <p:cNvSpPr>
            <a:spLocks noGrp="1"/>
          </p:cNvSpPr>
          <p:nvPr>
            <p:ph idx="1"/>
          </p:nvPr>
        </p:nvSpPr>
        <p:spPr>
          <a:xfrm>
            <a:off x="0" y="1825625"/>
            <a:ext cx="12192000" cy="4351338"/>
          </a:xfrm>
        </p:spPr>
        <p:txBody>
          <a:bodyPr/>
          <a:lstStyle/>
          <a:p>
            <a:pPr algn="l"/>
            <a:endParaRPr lang="en-US" sz="1800"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latin typeface="Arial Black" panose="020B0A04020102020204" pitchFamily="34" charset="0"/>
              </a:rPr>
              <a:t> </a:t>
            </a:r>
            <a:r>
              <a:rPr lang="en-US" b="0" i="0" u="none" strike="noStrike" baseline="0" dirty="0">
                <a:solidFill>
                  <a:srgbClr val="211E1F"/>
                </a:solidFill>
                <a:latin typeface="Arial Black" panose="020B0A04020102020204" pitchFamily="34" charset="0"/>
              </a:rPr>
              <a:t>Peptidoglycans (glycan + peptide crosslinks) </a:t>
            </a:r>
            <a:endParaRPr lang="en-US" b="0" i="0" u="none" strike="noStrike" baseline="0" dirty="0">
              <a:solidFill>
                <a:srgbClr val="000000"/>
              </a:solidFill>
              <a:latin typeface="Arial Black" panose="020B0A04020102020204" pitchFamily="34" charset="0"/>
            </a:endParaRPr>
          </a:p>
          <a:p>
            <a:r>
              <a:rPr lang="en-US" b="0" i="0" u="none" strike="noStrike" baseline="0" dirty="0">
                <a:solidFill>
                  <a:srgbClr val="211E1F"/>
                </a:solidFill>
                <a:latin typeface="Arial Black" panose="020B0A04020102020204" pitchFamily="34" charset="0"/>
              </a:rPr>
              <a:t>Glycan: N-acetylglucosamine (NAG), N-acetylmuramic acid (NAM) </a:t>
            </a:r>
            <a:endParaRPr lang="en-US" b="0" i="0" u="none" strike="noStrike" baseline="0" dirty="0">
              <a:solidFill>
                <a:srgbClr val="000000"/>
              </a:solidFill>
              <a:latin typeface="Arial Black" panose="020B0A04020102020204" pitchFamily="34" charset="0"/>
            </a:endParaRPr>
          </a:p>
          <a:p>
            <a:r>
              <a:rPr lang="en-US" b="0" i="0" u="none" strike="noStrike" baseline="0" dirty="0">
                <a:solidFill>
                  <a:srgbClr val="211E1F"/>
                </a:solidFill>
                <a:latin typeface="Arial Black" panose="020B0A04020102020204" pitchFamily="34" charset="0"/>
              </a:rPr>
              <a:t>Gram+ (50-100 glycan layers) </a:t>
            </a:r>
            <a:endParaRPr lang="en-US" b="0" i="0" u="none" strike="noStrike" baseline="0" dirty="0">
              <a:solidFill>
                <a:srgbClr val="000000"/>
              </a:solidFill>
              <a:latin typeface="Arial Black" panose="020B0A04020102020204" pitchFamily="34" charset="0"/>
            </a:endParaRPr>
          </a:p>
          <a:p>
            <a:r>
              <a:rPr lang="en-US" b="0" i="0" u="none" strike="noStrike" baseline="0" dirty="0">
                <a:solidFill>
                  <a:srgbClr val="211E1F"/>
                </a:solidFill>
                <a:latin typeface="Arial Black" panose="020B0A04020102020204" pitchFamily="34" charset="0"/>
              </a:rPr>
              <a:t>Gram – (1-2 glycan layers </a:t>
            </a:r>
            <a:endParaRPr lang="en-US" dirty="0">
              <a:latin typeface="Arial Black" panose="020B0A04020102020204" pitchFamily="34" charset="0"/>
            </a:endParaRPr>
          </a:p>
        </p:txBody>
      </p:sp>
    </p:spTree>
    <p:extLst>
      <p:ext uri="{BB962C8B-B14F-4D97-AF65-F5344CB8AC3E}">
        <p14:creationId xmlns:p14="http://schemas.microsoft.com/office/powerpoint/2010/main" val="276616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0ACB0-774E-4BA6-9CA4-11690D8B1DBE}"/>
              </a:ext>
            </a:extLst>
          </p:cNvPr>
          <p:cNvSpPr>
            <a:spLocks noGrp="1"/>
          </p:cNvSpPr>
          <p:nvPr>
            <p:ph idx="1"/>
          </p:nvPr>
        </p:nvSpPr>
        <p:spPr>
          <a:xfrm>
            <a:off x="0" y="1825625"/>
            <a:ext cx="12192000" cy="5032375"/>
          </a:xfrm>
        </p:spPr>
        <p:txBody>
          <a:bodyPr/>
          <a:lstStyle/>
          <a:p>
            <a:pPr algn="l"/>
            <a:endParaRPr lang="en-US" sz="1800" b="0" i="0" u="none" strike="noStrike" baseline="0" dirty="0">
              <a:solidFill>
                <a:srgbClr val="000000"/>
              </a:solidFill>
              <a:latin typeface="Arial Black" panose="020B0A04020102020204" pitchFamily="34" charset="0"/>
            </a:endParaRPr>
          </a:p>
          <a:p>
            <a:r>
              <a:rPr lang="en-US" b="0" i="0" u="none" strike="noStrike" baseline="0" dirty="0">
                <a:solidFill>
                  <a:srgbClr val="000000"/>
                </a:solidFill>
                <a:latin typeface="Arial Black" panose="020B0A04020102020204" pitchFamily="34" charset="0"/>
              </a:rPr>
              <a:t> Cell wall synthesis: three stages </a:t>
            </a:r>
          </a:p>
          <a:p>
            <a:r>
              <a:rPr lang="en-US" b="0" i="0" u="none" strike="noStrike" baseline="0" dirty="0">
                <a:solidFill>
                  <a:srgbClr val="000000"/>
                </a:solidFill>
                <a:latin typeface="Arial Black" panose="020B0A04020102020204" pitchFamily="34" charset="0"/>
              </a:rPr>
              <a:t>1- Cytoplasmic stage: Synthesis of precursors (NAM, NAG). </a:t>
            </a:r>
          </a:p>
          <a:p>
            <a:r>
              <a:rPr lang="en-US" b="0" i="0" u="none" strike="noStrike" baseline="0" dirty="0">
                <a:solidFill>
                  <a:srgbClr val="000000"/>
                </a:solidFill>
                <a:latin typeface="Arial Black" panose="020B0A04020102020204" pitchFamily="34" charset="0"/>
              </a:rPr>
              <a:t>2- Membrane stage (Elongation and transfer). </a:t>
            </a:r>
          </a:p>
          <a:p>
            <a:r>
              <a:rPr lang="en-US" b="0" i="0" u="none" strike="noStrike" baseline="0" dirty="0">
                <a:solidFill>
                  <a:srgbClr val="000000"/>
                </a:solidFill>
                <a:latin typeface="Arial Black" panose="020B0A04020102020204" pitchFamily="34" charset="0"/>
              </a:rPr>
              <a:t>3- Extracellular stage (Cross linking). </a:t>
            </a:r>
          </a:p>
          <a:p>
            <a:endParaRPr lang="en-US" dirty="0">
              <a:latin typeface="Arial Black" panose="020B0A04020102020204" pitchFamily="34" charset="0"/>
            </a:endParaRPr>
          </a:p>
        </p:txBody>
      </p:sp>
      <p:sp>
        <p:nvSpPr>
          <p:cNvPr id="5" name="Title 4">
            <a:extLst>
              <a:ext uri="{FF2B5EF4-FFF2-40B4-BE49-F238E27FC236}">
                <a16:creationId xmlns:a16="http://schemas.microsoft.com/office/drawing/2014/main" id="{E5EB07A7-A657-4CE9-B9EB-F83B4241009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0855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BFF6F-DC86-4503-AC7B-DC31BCA88470}"/>
              </a:ext>
            </a:extLst>
          </p:cNvPr>
          <p:cNvSpPr txBox="1"/>
          <p:nvPr/>
        </p:nvSpPr>
        <p:spPr>
          <a:xfrm>
            <a:off x="0" y="0"/>
            <a:ext cx="12192000" cy="3539430"/>
          </a:xfrm>
          <a:prstGeom prst="rect">
            <a:avLst/>
          </a:prstGeom>
          <a:noFill/>
        </p:spPr>
        <p:txBody>
          <a:bodyPr wrap="square">
            <a:spAutoFit/>
          </a:bodyPr>
          <a:lstStyle/>
          <a:p>
            <a:pPr algn="l"/>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 </a:t>
            </a:r>
            <a:r>
              <a:rPr lang="en-US" sz="2800" b="1" i="0" u="none" strike="noStrike" baseline="0" dirty="0">
                <a:solidFill>
                  <a:srgbClr val="000000"/>
                </a:solidFill>
                <a:latin typeface="Arial Black" panose="020B0A04020102020204" pitchFamily="34" charset="0"/>
              </a:rPr>
              <a:t>Cell Wall Synthesis Inhibitors </a:t>
            </a:r>
          </a:p>
          <a:p>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Agents that interfere with cell wall synthesis block peptidoglycan synthesis or cross- linking. They are active against growing bacteria and are bactericidal. The antibacterial that inhibit cell wall synthesis are varied in chemical structure. </a:t>
            </a:r>
            <a:endParaRPr lang="en-US" sz="2800" dirty="0">
              <a:latin typeface="Arial Black" panose="020B0A04020102020204" pitchFamily="34" charset="0"/>
            </a:endParaRPr>
          </a:p>
        </p:txBody>
      </p:sp>
      <p:sp>
        <p:nvSpPr>
          <p:cNvPr id="5" name="TextBox 4">
            <a:extLst>
              <a:ext uri="{FF2B5EF4-FFF2-40B4-BE49-F238E27FC236}">
                <a16:creationId xmlns:a16="http://schemas.microsoft.com/office/drawing/2014/main" id="{360596F1-A2C6-483C-9949-C5ABE02BC1F6}"/>
              </a:ext>
            </a:extLst>
          </p:cNvPr>
          <p:cNvSpPr txBox="1"/>
          <p:nvPr/>
        </p:nvSpPr>
        <p:spPr>
          <a:xfrm>
            <a:off x="95693" y="3742661"/>
            <a:ext cx="11993526" cy="2677656"/>
          </a:xfrm>
          <a:prstGeom prst="rect">
            <a:avLst/>
          </a:prstGeom>
          <a:noFill/>
        </p:spPr>
        <p:txBody>
          <a:bodyPr wrap="square">
            <a:spAutoFit/>
          </a:bodyPr>
          <a:lstStyle/>
          <a:p>
            <a:pPr algn="l"/>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 The most important of these agents are </a:t>
            </a:r>
            <a:r>
              <a:rPr lang="en-US" sz="2800" b="0" i="0" u="none" strike="noStrike" baseline="0" dirty="0">
                <a:solidFill>
                  <a:srgbClr val="00B050"/>
                </a:solidFill>
                <a:latin typeface="Arial Black" panose="020B0A04020102020204" pitchFamily="34" charset="0"/>
              </a:rPr>
              <a:t>the </a:t>
            </a:r>
            <a:r>
              <a:rPr lang="en-US" sz="2800" b="1" i="0" u="none" strike="noStrike" baseline="0" dirty="0">
                <a:solidFill>
                  <a:srgbClr val="00B050"/>
                </a:solidFill>
                <a:latin typeface="Arial Black" panose="020B0A04020102020204" pitchFamily="34" charset="0"/>
              </a:rPr>
              <a:t>beta-lactams</a:t>
            </a:r>
            <a:r>
              <a:rPr lang="en-US" sz="2800" b="0" i="0" u="none" strike="noStrike" baseline="0" dirty="0">
                <a:solidFill>
                  <a:srgbClr val="000000"/>
                </a:solidFill>
                <a:latin typeface="Arial Black" panose="020B0A04020102020204" pitchFamily="34" charset="0"/>
              </a:rPr>
              <a:t>, the largest group, and the </a:t>
            </a:r>
            <a:r>
              <a:rPr lang="en-US" sz="2800" b="1" i="0" u="none" strike="noStrike" baseline="0" dirty="0">
                <a:solidFill>
                  <a:srgbClr val="00B050"/>
                </a:solidFill>
                <a:latin typeface="Arial Black" panose="020B0A04020102020204" pitchFamily="34" charset="0"/>
              </a:rPr>
              <a:t>glycopeptides</a:t>
            </a:r>
            <a:r>
              <a:rPr lang="en-US" sz="2800" b="0" i="0" u="none" strike="noStrike" baseline="0" dirty="0">
                <a:solidFill>
                  <a:srgbClr val="000000"/>
                </a:solidFill>
                <a:latin typeface="Arial Black" panose="020B0A04020102020204" pitchFamily="34" charset="0"/>
              </a:rPr>
              <a:t>, which are active only against Gram-positive organisms. </a:t>
            </a:r>
            <a:r>
              <a:rPr lang="en-US" sz="2800" b="1" i="0" u="none" strike="noStrike" baseline="0" dirty="0">
                <a:solidFill>
                  <a:srgbClr val="00B050"/>
                </a:solidFill>
                <a:latin typeface="Arial Black" panose="020B0A04020102020204" pitchFamily="34" charset="0"/>
              </a:rPr>
              <a:t>Bacitracin</a:t>
            </a:r>
            <a:r>
              <a:rPr lang="en-US" sz="2800" b="1" i="0" u="none" strike="noStrike" baseline="0" dirty="0">
                <a:solidFill>
                  <a:srgbClr val="000000"/>
                </a:solidFill>
                <a:latin typeface="Arial Black" panose="020B0A04020102020204" pitchFamily="34" charset="0"/>
              </a:rPr>
              <a:t> </a:t>
            </a:r>
            <a:r>
              <a:rPr lang="en-US" sz="2800" b="0" i="0" u="none" strike="noStrike" baseline="0" dirty="0">
                <a:solidFill>
                  <a:srgbClr val="000000"/>
                </a:solidFill>
                <a:latin typeface="Arial Black" panose="020B0A04020102020204" pitchFamily="34" charset="0"/>
              </a:rPr>
              <a:t>(primarily used topically) and </a:t>
            </a:r>
            <a:r>
              <a:rPr lang="en-US" sz="2800" b="1" i="0" u="none" strike="noStrike" baseline="0" dirty="0" err="1">
                <a:solidFill>
                  <a:srgbClr val="00B050"/>
                </a:solidFill>
                <a:latin typeface="Arial Black" panose="020B0A04020102020204" pitchFamily="34" charset="0"/>
              </a:rPr>
              <a:t>cycloserine</a:t>
            </a:r>
            <a:r>
              <a:rPr lang="en-US" sz="2800" b="1" i="0" u="none" strike="noStrike" baseline="0" dirty="0">
                <a:solidFill>
                  <a:srgbClr val="000000"/>
                </a:solidFill>
                <a:latin typeface="Arial Black" panose="020B0A04020102020204" pitchFamily="34" charset="0"/>
              </a:rPr>
              <a:t> </a:t>
            </a:r>
            <a:r>
              <a:rPr lang="en-US" sz="2800" b="0" i="0" u="none" strike="noStrike" baseline="0" dirty="0">
                <a:solidFill>
                  <a:srgbClr val="000000"/>
                </a:solidFill>
                <a:latin typeface="Arial Black" panose="020B0A04020102020204" pitchFamily="34" charset="0"/>
              </a:rPr>
              <a:t>(mainly used as a ‘second-line’ medication for treatment of tuberculosis. </a:t>
            </a:r>
            <a:endParaRPr lang="en-US" sz="2800" dirty="0">
              <a:latin typeface="Arial Black" panose="020B0A04020102020204" pitchFamily="34" charset="0"/>
            </a:endParaRPr>
          </a:p>
        </p:txBody>
      </p:sp>
    </p:spTree>
    <p:extLst>
      <p:ext uri="{BB962C8B-B14F-4D97-AF65-F5344CB8AC3E}">
        <p14:creationId xmlns:p14="http://schemas.microsoft.com/office/powerpoint/2010/main" val="130360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F5F3D-3AB0-413A-A255-8052BE708FA0}"/>
              </a:ext>
            </a:extLst>
          </p:cNvPr>
          <p:cNvSpPr txBox="1"/>
          <p:nvPr/>
        </p:nvSpPr>
        <p:spPr>
          <a:xfrm>
            <a:off x="159487" y="127592"/>
            <a:ext cx="11940363" cy="2677656"/>
          </a:xfrm>
          <a:prstGeom prst="rect">
            <a:avLst/>
          </a:prstGeom>
          <a:noFill/>
        </p:spPr>
        <p:txBody>
          <a:bodyPr wrap="square">
            <a:spAutoFit/>
          </a:bodyPr>
          <a:lstStyle/>
          <a:p>
            <a:r>
              <a:rPr lang="en-US" sz="2800" b="1" i="0" u="none" strike="noStrike" baseline="0" dirty="0">
                <a:solidFill>
                  <a:srgbClr val="0D828B"/>
                </a:solidFill>
                <a:latin typeface="Arial Black" panose="020B0A04020102020204" pitchFamily="34" charset="0"/>
              </a:rPr>
              <a:t>Beta-lactams: </a:t>
            </a:r>
            <a:r>
              <a:rPr lang="en-US" sz="2800" b="0" i="0" u="none" strike="noStrike" baseline="0" dirty="0">
                <a:solidFill>
                  <a:srgbClr val="000000"/>
                </a:solidFill>
                <a:latin typeface="Arial Black" panose="020B0A04020102020204" pitchFamily="34" charset="0"/>
              </a:rPr>
              <a:t>Penicillins, Cephalosporins, Monobactams, and Carbapenems </a:t>
            </a:r>
          </a:p>
          <a:p>
            <a:r>
              <a:rPr lang="en-US" sz="2800" b="0" i="0" u="none" strike="noStrike" baseline="0" dirty="0">
                <a:solidFill>
                  <a:srgbClr val="211E1F"/>
                </a:solidFill>
                <a:latin typeface="Arial Black" panose="020B0A04020102020204" pitchFamily="34" charset="0"/>
              </a:rPr>
              <a:t>Penicillins and cephalosporins are the major antibiotics that inhibit bacterial cell wall synthesis. They are called beta-lactams because of the </a:t>
            </a:r>
            <a:r>
              <a:rPr lang="en-US" sz="2800" b="1" i="0" u="none" strike="noStrike" baseline="0" dirty="0">
                <a:solidFill>
                  <a:srgbClr val="211E1F"/>
                </a:solidFill>
                <a:latin typeface="Arial Black" panose="020B0A04020102020204" pitchFamily="34" charset="0"/>
              </a:rPr>
              <a:t>4-member ring </a:t>
            </a:r>
            <a:r>
              <a:rPr lang="en-US" sz="2800" b="0" i="0" u="none" strike="noStrike" baseline="0" dirty="0">
                <a:solidFill>
                  <a:srgbClr val="211E1F"/>
                </a:solidFill>
                <a:latin typeface="Arial Black" panose="020B0A04020102020204" pitchFamily="34" charset="0"/>
              </a:rPr>
              <a:t>that is common to all their members. </a:t>
            </a:r>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2A172F53-D33D-4B10-B6CE-376ED38DAE1B}"/>
              </a:ext>
            </a:extLst>
          </p:cNvPr>
          <p:cNvPicPr>
            <a:picLocks noChangeAspect="1"/>
          </p:cNvPicPr>
          <p:nvPr/>
        </p:nvPicPr>
        <p:blipFill>
          <a:blip r:embed="rId2"/>
          <a:stretch>
            <a:fillRect/>
          </a:stretch>
        </p:blipFill>
        <p:spPr>
          <a:xfrm>
            <a:off x="4065316" y="2805247"/>
            <a:ext cx="5737903" cy="3964917"/>
          </a:xfrm>
          <a:prstGeom prst="rect">
            <a:avLst/>
          </a:prstGeom>
        </p:spPr>
      </p:pic>
    </p:spTree>
    <p:extLst>
      <p:ext uri="{BB962C8B-B14F-4D97-AF65-F5344CB8AC3E}">
        <p14:creationId xmlns:p14="http://schemas.microsoft.com/office/powerpoint/2010/main" val="202241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6EA9D-061D-45B5-AD7D-2E9568807A25}"/>
              </a:ext>
            </a:extLst>
          </p:cNvPr>
          <p:cNvSpPr txBox="1"/>
          <p:nvPr/>
        </p:nvSpPr>
        <p:spPr>
          <a:xfrm>
            <a:off x="223283" y="233917"/>
            <a:ext cx="11834037" cy="3970318"/>
          </a:xfrm>
          <a:prstGeom prst="rect">
            <a:avLst/>
          </a:prstGeom>
          <a:noFill/>
        </p:spPr>
        <p:txBody>
          <a:bodyPr wrap="square">
            <a:spAutoFit/>
          </a:bodyPr>
          <a:lstStyle/>
          <a:p>
            <a:r>
              <a:rPr lang="en-US" sz="2800" b="1" i="0" u="none" strike="noStrike" baseline="0" dirty="0">
                <a:solidFill>
                  <a:srgbClr val="211E1F"/>
                </a:solidFill>
                <a:latin typeface="Arial Black" panose="020B0A04020102020204" pitchFamily="34" charset="0"/>
              </a:rPr>
              <a:t>Mechanism of action of β-lactam drugs</a:t>
            </a:r>
          </a:p>
          <a:p>
            <a:r>
              <a:rPr lang="en-US" sz="2800" b="1" i="0" u="none" strike="noStrike" baseline="0" dirty="0">
                <a:solidFill>
                  <a:srgbClr val="211E1F"/>
                </a:solidFill>
                <a:latin typeface="Arial Black" panose="020B0A04020102020204" pitchFamily="34" charset="0"/>
              </a:rPr>
              <a:t> </a:t>
            </a:r>
            <a:endParaRPr lang="en-US" sz="2800" b="0" i="0" u="none" strike="noStrike" baseline="0" dirty="0">
              <a:solidFill>
                <a:srgbClr val="000000"/>
              </a:solidFill>
              <a:latin typeface="Arial Black" panose="020B0A04020102020204" pitchFamily="34" charset="0"/>
            </a:endParaRPr>
          </a:p>
          <a:p>
            <a:pPr algn="just"/>
            <a:r>
              <a:rPr lang="en-US" sz="2800" b="0" i="0" u="none" strike="noStrike" baseline="0" dirty="0">
                <a:solidFill>
                  <a:srgbClr val="000000"/>
                </a:solidFill>
                <a:latin typeface="Arial Black" panose="020B0A04020102020204" pitchFamily="34" charset="0"/>
              </a:rPr>
              <a:t>The β‐lactam antibiotics are bactericidal. They produce their antimicrobial action by preventing the cross‐linkage between the linear peptidoglycan polymer chains that make up the cell wall, e.g. by a pentaglycine bridge. This action is because a part of their structure, resembles the d‐alanyl‐d‐alanine of the peptide chains of the bacterial cell wall. </a:t>
            </a:r>
            <a:endParaRPr lang="en-US" sz="2800" dirty="0">
              <a:latin typeface="Arial Black" panose="020B0A04020102020204" pitchFamily="34" charset="0"/>
            </a:endParaRPr>
          </a:p>
        </p:txBody>
      </p:sp>
    </p:spTree>
    <p:extLst>
      <p:ext uri="{BB962C8B-B14F-4D97-AF65-F5344CB8AC3E}">
        <p14:creationId xmlns:p14="http://schemas.microsoft.com/office/powerpoint/2010/main" val="403013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38133-D923-4D01-A0D9-2E5FAC6B0292}"/>
              </a:ext>
            </a:extLst>
          </p:cNvPr>
          <p:cNvPicPr>
            <a:picLocks noChangeAspect="1"/>
          </p:cNvPicPr>
          <p:nvPr/>
        </p:nvPicPr>
        <p:blipFill>
          <a:blip r:embed="rId2"/>
          <a:stretch>
            <a:fillRect/>
          </a:stretch>
        </p:blipFill>
        <p:spPr>
          <a:xfrm>
            <a:off x="156598" y="1722473"/>
            <a:ext cx="12178535" cy="4646429"/>
          </a:xfrm>
          <a:prstGeom prst="rect">
            <a:avLst/>
          </a:prstGeom>
        </p:spPr>
      </p:pic>
    </p:spTree>
    <p:extLst>
      <p:ext uri="{BB962C8B-B14F-4D97-AF65-F5344CB8AC3E}">
        <p14:creationId xmlns:p14="http://schemas.microsoft.com/office/powerpoint/2010/main" val="404142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3F5B1C-E977-4399-B5D2-48F333D5875C}"/>
              </a:ext>
            </a:extLst>
          </p:cNvPr>
          <p:cNvSpPr txBox="1"/>
          <p:nvPr/>
        </p:nvSpPr>
        <p:spPr>
          <a:xfrm>
            <a:off x="116957" y="138223"/>
            <a:ext cx="11940363" cy="5693866"/>
          </a:xfrm>
          <a:prstGeom prst="rect">
            <a:avLst/>
          </a:prstGeom>
          <a:noFill/>
        </p:spPr>
        <p:txBody>
          <a:bodyPr wrap="square">
            <a:spAutoFit/>
          </a:bodyPr>
          <a:lstStyle/>
          <a:p>
            <a:pPr algn="just"/>
            <a:r>
              <a:rPr lang="en-US" sz="2800" b="1" i="0" u="none" strike="noStrike" baseline="0" dirty="0">
                <a:solidFill>
                  <a:srgbClr val="C00000"/>
                </a:solidFill>
                <a:latin typeface="Arial Black" panose="020B0A04020102020204" pitchFamily="34" charset="0"/>
              </a:rPr>
              <a:t>Penicillins </a:t>
            </a:r>
            <a:endParaRPr lang="en-US" sz="2800" b="0" i="0" u="none" strike="noStrike" baseline="0" dirty="0">
              <a:solidFill>
                <a:srgbClr val="000000"/>
              </a:solidFill>
              <a:latin typeface="Arial Black" panose="020B0A04020102020204" pitchFamily="34" charset="0"/>
            </a:endParaRPr>
          </a:p>
          <a:p>
            <a:r>
              <a:rPr lang="en-US" sz="2800" b="1" i="0" u="none" strike="noStrike" baseline="0" dirty="0">
                <a:solidFill>
                  <a:srgbClr val="000000"/>
                </a:solidFill>
                <a:latin typeface="Arial Black" panose="020B0A04020102020204" pitchFamily="34" charset="0"/>
              </a:rPr>
              <a:t>Benzylpenicillin, </a:t>
            </a:r>
            <a:r>
              <a:rPr lang="en-US" sz="2800" b="0" i="0" u="none" strike="noStrike" baseline="0" dirty="0">
                <a:solidFill>
                  <a:srgbClr val="4D5155"/>
                </a:solidFill>
                <a:latin typeface="Arial Black" panose="020B0A04020102020204" pitchFamily="34" charset="0"/>
              </a:rPr>
              <a:t>also known as penicillin G </a:t>
            </a:r>
            <a:r>
              <a:rPr lang="en-US" sz="2800" b="0" i="0" u="none" strike="noStrike" baseline="0" dirty="0">
                <a:solidFill>
                  <a:srgbClr val="000000"/>
                </a:solidFill>
                <a:latin typeface="Arial Black" panose="020B0A04020102020204" pitchFamily="34" charset="0"/>
              </a:rPr>
              <a:t>was the first of the penicillins. It has a ‘narrow spectrum’ of activity, mainly against Gram‐positive organisms. Benzylpenicillin is effective for treating pneumococcal, streptococca</a:t>
            </a:r>
            <a:r>
              <a:rPr lang="en-US" sz="1800" b="0" i="0" u="none" strike="noStrike" baseline="0" dirty="0">
                <a:solidFill>
                  <a:srgbClr val="000000"/>
                </a:solidFill>
                <a:latin typeface="Times New Roman" panose="02020603050405020304" pitchFamily="18" charset="0"/>
              </a:rPr>
              <a:t>l</a:t>
            </a:r>
            <a:r>
              <a:rPr lang="en-US" sz="2800" b="0" i="0" u="none" strike="noStrike" baseline="0" dirty="0">
                <a:solidFill>
                  <a:srgbClr val="000000"/>
                </a:solidFill>
                <a:latin typeface="Arial Black" panose="020B0A04020102020204" pitchFamily="34" charset="0"/>
              </a:rPr>
              <a:t>, meningococcal. It is also valuable for the prophylaxis of clostridial gas gangrene. Most </a:t>
            </a:r>
            <a:r>
              <a:rPr lang="en-US" sz="2800" b="0" i="1" u="none" strike="noStrike" baseline="0" dirty="0">
                <a:solidFill>
                  <a:srgbClr val="000000"/>
                </a:solidFill>
                <a:latin typeface="Arial Black" panose="020B0A04020102020204" pitchFamily="34" charset="0"/>
              </a:rPr>
              <a:t>Staphylococcus aureus </a:t>
            </a:r>
            <a:r>
              <a:rPr lang="en-US" sz="2800" b="0" i="0" u="none" strike="noStrike" baseline="0" dirty="0">
                <a:solidFill>
                  <a:srgbClr val="000000"/>
                </a:solidFill>
                <a:latin typeface="Arial Black" panose="020B0A04020102020204" pitchFamily="34" charset="0"/>
              </a:rPr>
              <a:t>now produce penicillinase. </a:t>
            </a:r>
          </a:p>
          <a:p>
            <a:endParaRPr lang="en-US" sz="2800" b="0" i="0" u="none" strike="noStrike" baseline="0" dirty="0">
              <a:solidFill>
                <a:srgbClr val="000000"/>
              </a:solidFill>
              <a:latin typeface="Arial Black" panose="020B0A04020102020204" pitchFamily="34" charset="0"/>
            </a:endParaRPr>
          </a:p>
          <a:p>
            <a:r>
              <a:rPr lang="en-US" sz="2800" b="0" i="0" u="none" strike="noStrike" baseline="0" dirty="0">
                <a:solidFill>
                  <a:srgbClr val="000000"/>
                </a:solidFill>
                <a:latin typeface="Arial Black" panose="020B0A04020102020204" pitchFamily="34" charset="0"/>
              </a:rPr>
              <a:t>Benzylpenicillin is acid labile (destroyed by gastric acid) and is therefore poorly absorbed orally. It is given by intramuscular injection, but large doses are painful and are given intravenously. </a:t>
            </a:r>
            <a:endParaRPr lang="en-US" sz="2800" dirty="0">
              <a:latin typeface="Arial Black" panose="020B0A04020102020204" pitchFamily="34" charset="0"/>
            </a:endParaRPr>
          </a:p>
        </p:txBody>
      </p:sp>
    </p:spTree>
    <p:extLst>
      <p:ext uri="{BB962C8B-B14F-4D97-AF65-F5344CB8AC3E}">
        <p14:creationId xmlns:p14="http://schemas.microsoft.com/office/powerpoint/2010/main" val="268351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1579</Words>
  <Application>Microsoft Office PowerPoint</Application>
  <PresentationFormat>Widescreen</PresentationFormat>
  <Paragraphs>90</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Calibri Light</vt:lpstr>
      <vt:lpstr>Symbol</vt:lpstr>
      <vt:lpstr>Times New Roman</vt:lpstr>
      <vt:lpstr>Office Theme</vt:lpstr>
      <vt:lpstr>  Antibacterial drugs that inhibit cell wall synthesis </vt:lpstr>
      <vt:lpstr>  Bacterial cell wall:   Peptidoglycan, a vital component of the bacterial cell wall, is a compound unique to bacteria and therefore provides an optimum target for selective toxicity.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Antibacterial drugs that inhibit cell wall synthesis</dc:title>
  <dc:creator>pakhshan abdulla</dc:creator>
  <cp:lastModifiedBy>pakhshan abdulla</cp:lastModifiedBy>
  <cp:revision>8</cp:revision>
  <dcterms:created xsi:type="dcterms:W3CDTF">2021-11-09T07:49:50Z</dcterms:created>
  <dcterms:modified xsi:type="dcterms:W3CDTF">2022-10-14T18:39:56Z</dcterms:modified>
</cp:coreProperties>
</file>