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60" r:id="rId4"/>
    <p:sldId id="261" r:id="rId5"/>
    <p:sldId id="257" r:id="rId6"/>
    <p:sldId id="262" r:id="rId7"/>
    <p:sldId id="263" r:id="rId8"/>
    <p:sldId id="264" r:id="rId9"/>
    <p:sldId id="265" r:id="rId10"/>
    <p:sldId id="272" r:id="rId11"/>
    <p:sldId id="273" r:id="rId12"/>
    <p:sldId id="274" r:id="rId13"/>
    <p:sldId id="266" r:id="rId14"/>
    <p:sldId id="268" r:id="rId15"/>
    <p:sldId id="269" r:id="rId16"/>
    <p:sldId id="270" r:id="rId17"/>
    <p:sldId id="276" r:id="rId18"/>
    <p:sldId id="277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0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khshan hassan" userId="cfc9e51285e88334" providerId="LiveId" clId="{8AF4D670-2860-4D55-95B4-DCC417B5B14D}"/>
    <pc:docChg chg="undo custSel addSld delSld modSld">
      <pc:chgData name="pakhshan hassan" userId="cfc9e51285e88334" providerId="LiveId" clId="{8AF4D670-2860-4D55-95B4-DCC417B5B14D}" dt="2023-02-14T21:32:52.495" v="64" actId="20577"/>
      <pc:docMkLst>
        <pc:docMk/>
      </pc:docMkLst>
      <pc:sldChg chg="addSp modSp mod">
        <pc:chgData name="pakhshan hassan" userId="cfc9e51285e88334" providerId="LiveId" clId="{8AF4D670-2860-4D55-95B4-DCC417B5B14D}" dt="2023-02-14T20:57:01.554" v="5" actId="1076"/>
        <pc:sldMkLst>
          <pc:docMk/>
          <pc:sldMk cId="388400523" sldId="265"/>
        </pc:sldMkLst>
        <pc:spChg chg="mod">
          <ac:chgData name="pakhshan hassan" userId="cfc9e51285e88334" providerId="LiveId" clId="{8AF4D670-2860-4D55-95B4-DCC417B5B14D}" dt="2023-02-14T20:56:04.858" v="3" actId="6549"/>
          <ac:spMkLst>
            <pc:docMk/>
            <pc:sldMk cId="388400523" sldId="265"/>
            <ac:spMk id="5" creationId="{1784BA8C-9EBD-4AC1-9E30-D735EA06B74F}"/>
          </ac:spMkLst>
        </pc:spChg>
        <pc:picChg chg="add mod">
          <ac:chgData name="pakhshan hassan" userId="cfc9e51285e88334" providerId="LiveId" clId="{8AF4D670-2860-4D55-95B4-DCC417B5B14D}" dt="2023-02-14T20:57:01.554" v="5" actId="1076"/>
          <ac:picMkLst>
            <pc:docMk/>
            <pc:sldMk cId="388400523" sldId="265"/>
            <ac:picMk id="2" creationId="{428ECC10-F468-4B01-B2F3-AA9D36511DF3}"/>
          </ac:picMkLst>
        </pc:picChg>
      </pc:sldChg>
      <pc:sldChg chg="addSp modSp new mod">
        <pc:chgData name="pakhshan hassan" userId="cfc9e51285e88334" providerId="LiveId" clId="{8AF4D670-2860-4D55-95B4-DCC417B5B14D}" dt="2023-02-14T21:03:16.663" v="21" actId="14100"/>
        <pc:sldMkLst>
          <pc:docMk/>
          <pc:sldMk cId="4175635488" sldId="272"/>
        </pc:sldMkLst>
        <pc:spChg chg="add mod">
          <ac:chgData name="pakhshan hassan" userId="cfc9e51285e88334" providerId="LiveId" clId="{8AF4D670-2860-4D55-95B4-DCC417B5B14D}" dt="2023-02-14T20:59:00.208" v="18" actId="114"/>
          <ac:spMkLst>
            <pc:docMk/>
            <pc:sldMk cId="4175635488" sldId="272"/>
            <ac:spMk id="3" creationId="{07FA21A3-A835-4F8C-B2C3-03EA36A63CDC}"/>
          </ac:spMkLst>
        </pc:spChg>
        <pc:picChg chg="add mod">
          <ac:chgData name="pakhshan hassan" userId="cfc9e51285e88334" providerId="LiveId" clId="{8AF4D670-2860-4D55-95B4-DCC417B5B14D}" dt="2023-02-14T21:03:16.663" v="21" actId="14100"/>
          <ac:picMkLst>
            <pc:docMk/>
            <pc:sldMk cId="4175635488" sldId="272"/>
            <ac:picMk id="4" creationId="{5C225728-8460-4E5E-8703-325C507B97A4}"/>
          </ac:picMkLst>
        </pc:picChg>
      </pc:sldChg>
      <pc:sldChg chg="addSp modSp new mod">
        <pc:chgData name="pakhshan hassan" userId="cfc9e51285e88334" providerId="LiveId" clId="{8AF4D670-2860-4D55-95B4-DCC417B5B14D}" dt="2023-02-14T21:07:22.339" v="35" actId="688"/>
        <pc:sldMkLst>
          <pc:docMk/>
          <pc:sldMk cId="547288650" sldId="273"/>
        </pc:sldMkLst>
        <pc:spChg chg="add mod">
          <ac:chgData name="pakhshan hassan" userId="cfc9e51285e88334" providerId="LiveId" clId="{8AF4D670-2860-4D55-95B4-DCC417B5B14D}" dt="2023-02-14T21:04:35.205" v="28" actId="20577"/>
          <ac:spMkLst>
            <pc:docMk/>
            <pc:sldMk cId="547288650" sldId="273"/>
            <ac:spMk id="3" creationId="{9FBED9DE-D809-47F3-8865-9D2C32D84940}"/>
          </ac:spMkLst>
        </pc:spChg>
        <pc:picChg chg="add mod">
          <ac:chgData name="pakhshan hassan" userId="cfc9e51285e88334" providerId="LiveId" clId="{8AF4D670-2860-4D55-95B4-DCC417B5B14D}" dt="2023-02-14T21:07:22.339" v="35" actId="688"/>
          <ac:picMkLst>
            <pc:docMk/>
            <pc:sldMk cId="547288650" sldId="273"/>
            <ac:picMk id="4" creationId="{7780779C-C379-4602-92DD-C5242BAC6E0A}"/>
          </ac:picMkLst>
        </pc:picChg>
      </pc:sldChg>
      <pc:sldChg chg="addSp modSp new mod">
        <pc:chgData name="pakhshan hassan" userId="cfc9e51285e88334" providerId="LiveId" clId="{8AF4D670-2860-4D55-95B4-DCC417B5B14D}" dt="2023-02-14T21:08:25.540" v="42" actId="20577"/>
        <pc:sldMkLst>
          <pc:docMk/>
          <pc:sldMk cId="2134361326" sldId="274"/>
        </pc:sldMkLst>
        <pc:spChg chg="add mod">
          <ac:chgData name="pakhshan hassan" userId="cfc9e51285e88334" providerId="LiveId" clId="{8AF4D670-2860-4D55-95B4-DCC417B5B14D}" dt="2023-02-14T21:08:25.540" v="42" actId="20577"/>
          <ac:spMkLst>
            <pc:docMk/>
            <pc:sldMk cId="2134361326" sldId="274"/>
            <ac:spMk id="3" creationId="{EB21CB9B-E73C-43E8-B7EC-522BC3B7FE91}"/>
          </ac:spMkLst>
        </pc:spChg>
      </pc:sldChg>
      <pc:sldChg chg="addSp modSp new del mod">
        <pc:chgData name="pakhshan hassan" userId="cfc9e51285e88334" providerId="LiveId" clId="{8AF4D670-2860-4D55-95B4-DCC417B5B14D}" dt="2023-02-14T21:29:44.542" v="53" actId="47"/>
        <pc:sldMkLst>
          <pc:docMk/>
          <pc:sldMk cId="3877815753" sldId="275"/>
        </pc:sldMkLst>
        <pc:spChg chg="add mod">
          <ac:chgData name="pakhshan hassan" userId="cfc9e51285e88334" providerId="LiveId" clId="{8AF4D670-2860-4D55-95B4-DCC417B5B14D}" dt="2023-02-14T21:28:36.830" v="51" actId="6549"/>
          <ac:spMkLst>
            <pc:docMk/>
            <pc:sldMk cId="3877815753" sldId="275"/>
            <ac:spMk id="3" creationId="{5BA45B66-702E-4FF5-862E-88C62CADB35F}"/>
          </ac:spMkLst>
        </pc:spChg>
      </pc:sldChg>
      <pc:sldChg chg="addSp modSp new mod">
        <pc:chgData name="pakhshan hassan" userId="cfc9e51285e88334" providerId="LiveId" clId="{8AF4D670-2860-4D55-95B4-DCC417B5B14D}" dt="2023-02-14T21:30:38.911" v="58" actId="14100"/>
        <pc:sldMkLst>
          <pc:docMk/>
          <pc:sldMk cId="1841923199" sldId="276"/>
        </pc:sldMkLst>
        <pc:spChg chg="add mod">
          <ac:chgData name="pakhshan hassan" userId="cfc9e51285e88334" providerId="LiveId" clId="{8AF4D670-2860-4D55-95B4-DCC417B5B14D}" dt="2023-02-14T21:30:38.911" v="58" actId="14100"/>
          <ac:spMkLst>
            <pc:docMk/>
            <pc:sldMk cId="1841923199" sldId="276"/>
            <ac:spMk id="3" creationId="{D7291BCA-8F85-4898-B411-188BE0CF3DED}"/>
          </ac:spMkLst>
        </pc:spChg>
      </pc:sldChg>
      <pc:sldChg chg="addSp modSp new mod">
        <pc:chgData name="pakhshan hassan" userId="cfc9e51285e88334" providerId="LiveId" clId="{8AF4D670-2860-4D55-95B4-DCC417B5B14D}" dt="2023-02-14T21:32:52.495" v="64" actId="20577"/>
        <pc:sldMkLst>
          <pc:docMk/>
          <pc:sldMk cId="3566575863" sldId="277"/>
        </pc:sldMkLst>
        <pc:spChg chg="add mod">
          <ac:chgData name="pakhshan hassan" userId="cfc9e51285e88334" providerId="LiveId" clId="{8AF4D670-2860-4D55-95B4-DCC417B5B14D}" dt="2023-02-14T21:32:52.495" v="64" actId="20577"/>
          <ac:spMkLst>
            <pc:docMk/>
            <pc:sldMk cId="3566575863" sldId="277"/>
            <ac:spMk id="3" creationId="{B0F1DE7A-F985-4CE6-A489-8E87F1FA786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5BE08-8C01-4EE6-93EA-4A9A7790E977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AF49A-E987-4F24-80EB-0F6FFAFD9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31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1800" b="1" dirty="0">
                <a:solidFill>
                  <a:srgbClr val="21586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Molds and Fleshy Fungi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thallus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(body) of a mold or fleshy fungus consists of long filaments of cells joined together; these filaments are called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hyphae.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most molds, the hyphae contain cross-walls called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septa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which divide them into distinct,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uninucleate cell-like units. These hyphae are called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septate hyphae. 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a few classes of fungi, the hyphae contain no septa and appear as long, continuous cells with many nuclei. These are called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coenocytic hyphae.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3AF49A-E987-4F24-80EB-0F6FFAFD92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23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One yeast cell can in time produce up to 24 daughter cells by budding. Some yeasts produce buds that fail to detach themselves; these buds form a short chain of cells called a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pseudohypha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Candida albicans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attaches to human epithelial cells as a yeast but usually requires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pseudohyphae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invade deeper tissues.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3AF49A-E987-4F24-80EB-0F6FFAFD92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0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6F950-B6D8-486F-96B1-9C449381D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673FF-321B-4F3C-8BAC-24255B0BF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394E2-BBEB-4870-9AED-6EAB4D9A1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89B4-E1B6-4A94-BA92-38FA6B644B5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7B5C4-F8EB-4C77-964A-75A64C3E1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3C1C5-2E2E-47A4-ABCC-659934316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AF2F-CF07-4A3D-924C-683E9046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B8241-5E1C-4D6C-BBBF-F2E210990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07AC5-A258-49E3-9604-01A306A54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9E038-0C29-491C-B492-D4E7EABBD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89B4-E1B6-4A94-BA92-38FA6B644B5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A98C6-E11A-4762-A57B-0D3BF923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9D08A-5083-41BD-A609-3478D8742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AF2F-CF07-4A3D-924C-683E9046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7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21CD32-E901-43B9-9BBE-135A08A3EB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393DD-F660-4A72-87F8-BFB4F327F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BE0C9-2056-4254-949F-4F160D27B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89B4-E1B6-4A94-BA92-38FA6B644B5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46502-1702-4708-8B30-0AA53B0CD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DD6C5-38C6-4E16-8919-C79AA886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AF2F-CF07-4A3D-924C-683E9046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2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C56B3-EE25-43C8-ADCE-1943A4089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2C3FF-77A3-4D17-9245-534B603A9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E4475-1E0E-4EB1-9ED4-14F2DCC95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89B4-E1B6-4A94-BA92-38FA6B644B5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8DD0A-076B-4BF4-AF12-5BEABC9FB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43308-FE4A-45D6-852A-CF9DB1391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AF2F-CF07-4A3D-924C-683E9046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8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2E53B-3D3B-4BA9-A730-018272821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5C0306-EF6E-4FFE-BFB1-311DBB3E8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DFB2A-1BFE-4A19-BCBE-ABDDAAC95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89B4-E1B6-4A94-BA92-38FA6B644B5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030D1-DD29-47E0-B3C8-A3214D8B7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4068E-E0D9-4E1B-A00D-2422160C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AF2F-CF07-4A3D-924C-683E9046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6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AD89D-7CEF-4AE5-9B5F-6A0A010A2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F476D-0D32-4873-AF71-04F11B5C95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AFBFC-E506-46A4-8985-F296E36A9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22ED19-B95F-42B4-8E89-FF18CFE7B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89B4-E1B6-4A94-BA92-38FA6B644B5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BFB017-28BE-4A25-BFCF-663A410CD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ED964-E923-4D86-A920-A989031FD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AF2F-CF07-4A3D-924C-683E9046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9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542B5-A052-4186-8092-BD9F029E3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39813-67FE-49B7-B953-5AADE5A90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D594F-BACC-468D-A3BE-5A9E34808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57B847-BB0A-4013-B046-539883A82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1E0B08-750F-43DB-AE3F-271A9F0BF6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3BFC30-19D2-463F-A3F9-7D29FBD55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89B4-E1B6-4A94-BA92-38FA6B644B5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5C8580-A2FE-49B5-A890-764D53844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15C95E-7D76-45A7-B948-6335FE9A7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AF2F-CF07-4A3D-924C-683E9046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7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79334-2CF2-46B4-9CF0-2102B4FAF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661F81-DA1E-4BA2-86FD-FE81E0764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89B4-E1B6-4A94-BA92-38FA6B644B5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31ACCA-0663-4242-B6F9-B8C208053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523B53-2673-4C91-A894-98D572370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AF2F-CF07-4A3D-924C-683E9046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0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57586A-F8D2-45E3-B5D0-9E8A9B3D1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89B4-E1B6-4A94-BA92-38FA6B644B5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497E91-215D-44EC-8390-D8E8E015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5C051-F846-42F7-AEB5-25765F17B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AF2F-CF07-4A3D-924C-683E9046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9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997E3-8DDF-4414-9EA3-34009267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8A7C0-46EF-4382-A30F-A03E64558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50EA3E-7AF0-42F3-836E-DBE55294F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34571-1F37-4585-84A4-EC95C4A42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89B4-E1B6-4A94-BA92-38FA6B644B5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F10DF-8A34-4791-8D82-4D1A29484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865E8-E0D0-41AB-A7C8-691D53ED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AF2F-CF07-4A3D-924C-683E9046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6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A6855-1641-4136-9DC0-9DE2979CA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06E6C4-0D6B-407E-A951-D82F8BA0E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46AFB-C239-4D73-BFD8-4DFAB73C5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7CB41-F545-4E59-B4A1-5B37BE8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89B4-E1B6-4A94-BA92-38FA6B644B5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E9485-09C8-4F69-873F-F115DECC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EA9FE-9719-4667-A287-B6E1E193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AF2F-CF07-4A3D-924C-683E9046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8965C0-B287-4B24-878D-4A0FB4A03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3BAB2-4342-4848-B9BA-2AC7B2A5C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8CA0F-B629-4C25-9282-507C010E30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589B4-E1B6-4A94-BA92-38FA6B644B58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2739A-6546-400A-9654-8AFD562A66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C0CCB-FCB5-4477-8769-0D6C60B82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FAF2F-CF07-4A3D-924C-683E9046A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2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F8955-F8BF-444E-800E-B560900B38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Fungi</a:t>
            </a:r>
            <a:r>
              <a:rPr lang="en-US" sz="6000" b="1" dirty="0">
                <a:solidFill>
                  <a:srgbClr val="00CD73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6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3DA26-9EE1-4883-AC84-7EB711FA42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45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FA21A3-A835-4F8C-B2C3-03EA36A63CDC}"/>
              </a:ext>
            </a:extLst>
          </p:cNvPr>
          <p:cNvSpPr txBox="1"/>
          <p:nvPr/>
        </p:nvSpPr>
        <p:spPr>
          <a:xfrm>
            <a:off x="0" y="160021"/>
            <a:ext cx="1203579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Arial Narrow" panose="020B0606020202030204" pitchFamily="34" charset="0"/>
              </a:rPr>
              <a:t>Another type of conidium, </a:t>
            </a:r>
            <a:r>
              <a:rPr lang="en-US" sz="3600" dirty="0" err="1">
                <a:latin typeface="Arial Narrow" panose="020B0606020202030204" pitchFamily="34" charset="0"/>
              </a:rPr>
              <a:t>blastoconidia</a:t>
            </a:r>
            <a:r>
              <a:rPr lang="en-US" sz="3600" dirty="0">
                <a:latin typeface="Arial Narrow" panose="020B0606020202030204" pitchFamily="34" charset="0"/>
              </a:rPr>
              <a:t>, is formed from the buds of its parent cell Such spores are found in some yeasts, such as </a:t>
            </a:r>
          </a:p>
          <a:p>
            <a:r>
              <a:rPr lang="en-US" sz="3600" i="1" dirty="0">
                <a:latin typeface="Arial Narrow" panose="020B0606020202030204" pitchFamily="34" charset="0"/>
              </a:rPr>
              <a:t>Candida albicans.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225728-8460-4E5E-8703-325C507B97A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11930" y="2571749"/>
            <a:ext cx="3227070" cy="242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635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BED9DE-D809-47F3-8865-9D2C32D84940}"/>
              </a:ext>
            </a:extLst>
          </p:cNvPr>
          <p:cNvSpPr txBox="1"/>
          <p:nvPr/>
        </p:nvSpPr>
        <p:spPr>
          <a:xfrm>
            <a:off x="91440" y="217171"/>
            <a:ext cx="1210056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3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3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chlamydoconidium 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is a thick-walled spore formed by rounding and enlargement within a hyphal segment. </a:t>
            </a:r>
          </a:p>
          <a:p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 fungus that produces </a:t>
            </a:r>
            <a:r>
              <a:rPr lang="en-US" sz="3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chlamydoconidia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is the yeast </a:t>
            </a:r>
            <a:r>
              <a:rPr lang="en-US" sz="36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Candida albicans. </a:t>
            </a:r>
            <a:endParaRPr lang="en-US" sz="3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80779C-C379-4602-92DD-C5242BAC6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471865" y="2690612"/>
            <a:ext cx="3186112" cy="491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288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21CB9B-E73C-43E8-B7EC-522BC3B7FE91}"/>
              </a:ext>
            </a:extLst>
          </p:cNvPr>
          <p:cNvSpPr txBox="1"/>
          <p:nvPr/>
        </p:nvSpPr>
        <p:spPr>
          <a:xfrm>
            <a:off x="0" y="128589"/>
            <a:ext cx="1195863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2- 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Sporangiospore, 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formed within a 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sporangium, 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or sac, at the end of an aerial hypha called a </a:t>
            </a:r>
            <a:r>
              <a:rPr lang="en-US" sz="3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sporangiophore.</a:t>
            </a:r>
          </a:p>
          <a:p>
            <a:endParaRPr lang="en-US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3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sporangium can contain hundreds of sporangiospores. Such spores are produced by </a:t>
            </a:r>
            <a:r>
              <a:rPr lang="en-US" sz="36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Rhizopus. </a:t>
            </a:r>
            <a:endParaRPr lang="en-US" sz="3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361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D95E1D-D17B-421A-9EA7-E28C56EA9A78}"/>
              </a:ext>
            </a:extLst>
          </p:cNvPr>
          <p:cNvSpPr txBox="1"/>
          <p:nvPr/>
        </p:nvSpPr>
        <p:spPr>
          <a:xfrm>
            <a:off x="0" y="0"/>
            <a:ext cx="12192000" cy="4701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Sexual spores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result from the fusion of nuclei from two opposite mating strains of the same species of fungus.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Sexual spores require two different mating strains and so are made less frequently than asexual spores.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Organisms that grow from sexual spores will have genetic characteristics of both parental strains.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959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DC1C1B-9F15-455E-A9F1-B3F77042BC54}"/>
              </a:ext>
            </a:extLst>
          </p:cNvPr>
          <p:cNvSpPr txBox="1"/>
          <p:nvPr/>
        </p:nvSpPr>
        <p:spPr>
          <a:xfrm>
            <a:off x="0" y="164177"/>
            <a:ext cx="12192000" cy="5651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>
                <a:solidFill>
                  <a:srgbClr val="B3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Medically Important Fungi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medically important phyla of fungi include: 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Zygomycota: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Zygomycota have coenocytic hyphae and produce sporangiospores and zygospores.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 example is 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Rhizopus 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common black bread mold.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Microsporidia: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lack mitochondria and microtubules; they cause diarrhea in AIDS patients.</a:t>
            </a:r>
          </a:p>
        </p:txBody>
      </p:sp>
    </p:spTree>
    <p:extLst>
      <p:ext uri="{BB962C8B-B14F-4D97-AF65-F5344CB8AC3E}">
        <p14:creationId xmlns:p14="http://schemas.microsoft.com/office/powerpoint/2010/main" val="3687122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88749F-1459-4203-81E7-4018C0553AFD}"/>
              </a:ext>
            </a:extLst>
          </p:cNvPr>
          <p:cNvSpPr txBox="1"/>
          <p:nvPr/>
        </p:nvSpPr>
        <p:spPr>
          <a:xfrm>
            <a:off x="0" y="0"/>
            <a:ext cx="12192000" cy="6169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Ascomycota: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septate hyphae and produce ascospores and frequently conidiospores.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ascospore 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forms when the nuclei of two cells that can be either morphologically similar or dissimilar fuse. These spores are produced in a saclike structure called an 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ascus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The members of this phylum are called sac fungi because of the ascus.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Basidiomycota: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septate hyphae and produce basidiospores; some produce conidiospores.</a:t>
            </a:r>
          </a:p>
        </p:txBody>
      </p:sp>
    </p:spTree>
    <p:extLst>
      <p:ext uri="{BB962C8B-B14F-4D97-AF65-F5344CB8AC3E}">
        <p14:creationId xmlns:p14="http://schemas.microsoft.com/office/powerpoint/2010/main" val="423882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2187CB-F039-45AE-9817-0D62902A6EAC}"/>
              </a:ext>
            </a:extLst>
          </p:cNvPr>
          <p:cNvSpPr txBox="1"/>
          <p:nvPr/>
        </p:nvSpPr>
        <p:spPr>
          <a:xfrm>
            <a:off x="0" y="871870"/>
            <a:ext cx="12192000" cy="2197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200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Teleomorphic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fungi produce sexual and asexual spores;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anamorphic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fungi produce asexual spores only.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297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291BCA-8F85-4898-B411-188BE0CF3DED}"/>
              </a:ext>
            </a:extLst>
          </p:cNvPr>
          <p:cNvSpPr txBox="1"/>
          <p:nvPr/>
        </p:nvSpPr>
        <p:spPr>
          <a:xfrm>
            <a:off x="0" y="-200025"/>
            <a:ext cx="12192000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Nutritional Adaptations </a:t>
            </a:r>
            <a:endParaRPr lang="en-US" sz="4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Fungi are generally adapted to environments that would be hostile to bacteria. Fungi differ from bacteria in certain environmental requirements and in the following nutritional characteristics: </a:t>
            </a:r>
          </a:p>
          <a:p>
            <a:r>
              <a:rPr lang="en-US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● Most fungi are more resistant to osmotic pressure than bacteria; most can therefore grow in relatively high sugar or salt concentrations. </a:t>
            </a:r>
          </a:p>
          <a:p>
            <a:r>
              <a:rPr lang="en-US" sz="4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●Fungi can grow on substances with a very low moisture content, generally too low to support the growth of bacteria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23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F1DE7A-F985-4CE6-A489-8E87F1FA786D}"/>
              </a:ext>
            </a:extLst>
          </p:cNvPr>
          <p:cNvSpPr txBox="1"/>
          <p:nvPr/>
        </p:nvSpPr>
        <p:spPr>
          <a:xfrm>
            <a:off x="128587" y="214314"/>
            <a:ext cx="1195863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● Fungi require somewhat less nitrogen than bacteria for an equivalent amount of growth. </a:t>
            </a:r>
          </a:p>
          <a:p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3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● Fungi are often capable of metabolizing complex carbohydrates, such as lignin (a component of wood), that most bacteria can’t use for nutrients.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6575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E93AC9-4E12-4A11-8600-0302F4498412}"/>
              </a:ext>
            </a:extLst>
          </p:cNvPr>
          <p:cNvSpPr txBox="1"/>
          <p:nvPr/>
        </p:nvSpPr>
        <p:spPr>
          <a:xfrm>
            <a:off x="0" y="0"/>
            <a:ext cx="12192000" cy="7010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Economic Effects of Fungi</a:t>
            </a:r>
            <a:endParaRPr lang="en-US" sz="36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3200" i="1" dirty="0">
                <a:solidFill>
                  <a:schemeClr val="accent4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Aspergillus niger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has been used to produce citric acid for foods.</a:t>
            </a:r>
          </a:p>
          <a:p>
            <a:pPr lvl="0" algn="just">
              <a:lnSpc>
                <a:spcPct val="150000"/>
              </a:lnSpc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yeast </a:t>
            </a:r>
            <a:r>
              <a:rPr lang="en-US" sz="3200" i="1" dirty="0">
                <a:solidFill>
                  <a:schemeClr val="accent4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Saccharomyces cerevisiae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used to make bread and wine. It is also make hepatitis B vaccine.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3200" i="1" dirty="0">
                <a:solidFill>
                  <a:schemeClr val="accent4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Taxomyces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produces a component of the anti-cancer drug taxol.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3200" i="1" dirty="0" err="1">
                <a:solidFill>
                  <a:schemeClr val="accent4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Paecilomyces</a:t>
            </a:r>
            <a:r>
              <a:rPr lang="en-US" sz="3200" i="1" dirty="0">
                <a:solidFill>
                  <a:schemeClr val="accent4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chemeClr val="accent4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fumosoroseus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used to kill termites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410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637D5E-EE3A-436A-B8CA-8A56B21949D5}"/>
              </a:ext>
            </a:extLst>
          </p:cNvPr>
          <p:cNvSpPr txBox="1"/>
          <p:nvPr/>
        </p:nvSpPr>
        <p:spPr>
          <a:xfrm>
            <a:off x="85059" y="106326"/>
            <a:ext cx="12004160" cy="5937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Fungi</a:t>
            </a:r>
            <a:r>
              <a:rPr lang="en-US" sz="3600" b="1" dirty="0">
                <a:solidFill>
                  <a:srgbClr val="00CD73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aerobic or facultatively anaerobic  chemoheterotrophs.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 reproduce with sexual and asexual spores.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Prefer growing at pH 5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Only few are pathogenic and all pathogens are opportunistic. 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Acquire food by absorption. 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Cell wall made of chitin</a:t>
            </a:r>
          </a:p>
        </p:txBody>
      </p:sp>
    </p:spTree>
    <p:extLst>
      <p:ext uri="{BB962C8B-B14F-4D97-AF65-F5344CB8AC3E}">
        <p14:creationId xmlns:p14="http://schemas.microsoft.com/office/powerpoint/2010/main" val="1604286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21A251-FF76-4E1F-9599-20082670B72F}"/>
              </a:ext>
            </a:extLst>
          </p:cNvPr>
          <p:cNvSpPr txBox="1"/>
          <p:nvPr/>
        </p:nvSpPr>
        <p:spPr>
          <a:xfrm>
            <a:off x="0" y="1"/>
            <a:ext cx="12192000" cy="6062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Fungal benefits </a:t>
            </a:r>
            <a:endParaRPr lang="en-US" sz="32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</a:t>
            </a:r>
            <a:r>
              <a:rPr lang="en-US" sz="2800" dirty="0">
                <a:solidFill>
                  <a:schemeClr val="tx2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decompose</a:t>
            </a:r>
            <a:r>
              <a:rPr lang="en-US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dead plant matter, thereby recycling vital elements.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Nearly all plants depend on symbiotic fungi, known as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mycorrhizae</a:t>
            </a:r>
            <a:r>
              <a:rPr lang="en-US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 help their roots absorb minerals and water from the soil. 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Humans use fungi for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food (mushrooms) </a:t>
            </a:r>
            <a:r>
              <a:rPr lang="en-US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to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produce foods (bread a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nd citric acid) </a:t>
            </a:r>
            <a:r>
              <a:rPr lang="en-US" sz="2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and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drugs (alcohol and penicillin).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533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FC2BD1-1047-4F82-B743-7F40B7978D30}"/>
              </a:ext>
            </a:extLst>
          </p:cNvPr>
          <p:cNvSpPr txBox="1"/>
          <p:nvPr/>
        </p:nvSpPr>
        <p:spPr>
          <a:xfrm>
            <a:off x="127591" y="120345"/>
            <a:ext cx="11950995" cy="1782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>
                <a:solidFill>
                  <a:srgbClr val="B3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 of Fungi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>
                <a:solidFill>
                  <a:srgbClr val="21586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Molds and Fleshy Fungi 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E53EA1-4B06-4DAD-AA48-D5AF7C1C43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714" y="1484772"/>
            <a:ext cx="5924891" cy="49053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BA7633-1AFE-40E5-8172-EFE416DE7F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25" y="2918413"/>
            <a:ext cx="3395612" cy="24566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C9316E-87BE-48D8-B290-E3D574A2F2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895" y="4084832"/>
            <a:ext cx="3986483" cy="265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98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4174D-F8B4-4315-884F-083C08FA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712" y="244550"/>
            <a:ext cx="2222205" cy="70174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44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Yeasts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AE3392-C073-4862-9C48-1D9A8F7B3110}"/>
              </a:ext>
            </a:extLst>
          </p:cNvPr>
          <p:cNvSpPr txBox="1"/>
          <p:nvPr/>
        </p:nvSpPr>
        <p:spPr>
          <a:xfrm>
            <a:off x="45722" y="681037"/>
            <a:ext cx="11441428" cy="3667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 non-filamentous, unicellular fungi that are spherical or oval.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Budding yeasts,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such as 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Saccharomyces,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divide unevenly.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budding, the parent cell forms a protuberance (bud) on its outer surface. As the bud elongates, the parent cell’s nucleus divides, and one nucleus migrates into the bud. 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Cell wall material is then laid down between the bud and parent cell, and the bud eventually breaks away. </a:t>
            </a:r>
            <a:endParaRPr lang="en-US" sz="2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8C119-D8BA-44F6-8EE0-213CC5DCF8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534400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77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6A1CF-C8BB-4284-B033-F04156241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326" y="106326"/>
            <a:ext cx="12085674" cy="675167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Dimorphic Fungi</a:t>
            </a:r>
            <a:r>
              <a:rPr lang="en-US" sz="35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 fungi, most notably the pathogenic species, exhibit dimorphism, two forms of growth. Such fungi can grow either as a mold or as a yeast. The moldlike forms produce vegetative and aerial hyphae; the yeastlike forms reproduce by budding. Dimorphism in pathogenic fungi is temperature dependent: at 37°C, the fungus is yeastlike, and at 25°C, it is moldlike. However, the appearance of the dimorphic (in this instance, nonpathogenic) fungus changes with CO2 concentration.</a:t>
            </a:r>
            <a:endParaRPr lang="en-US" sz="3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14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4ED5B0-8EDE-4927-A25E-AFF4E8182DFD}"/>
              </a:ext>
            </a:extLst>
          </p:cNvPr>
          <p:cNvSpPr txBox="1"/>
          <p:nvPr/>
        </p:nvSpPr>
        <p:spPr>
          <a:xfrm>
            <a:off x="-1" y="95693"/>
            <a:ext cx="12089219" cy="3963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Cycle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Filamentous fungi can reproduce asexually by fragmentation of their hyphae. In addition, both sexual and asexual reproduction in fungi occurs by the formation of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spores.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Fungal spores can be either asexual or sexual.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460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2D25CC-E5F1-44D8-B0C3-B5B9D4732649}"/>
              </a:ext>
            </a:extLst>
          </p:cNvPr>
          <p:cNvSpPr txBox="1"/>
          <p:nvPr/>
        </p:nvSpPr>
        <p:spPr>
          <a:xfrm>
            <a:off x="0" y="0"/>
            <a:ext cx="12192000" cy="4331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Asexual spores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 formed by the hyphae of one organism. When these spores germinate, they become organisms that are genetically identical to the parent.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Asexual spores are produced by an individual fungus through mitosis and subsequent cell division; there is no fusion of the nuclei of cells.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602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4A49BF-03F2-4A70-A633-3A7460D29EDB}"/>
              </a:ext>
            </a:extLst>
          </p:cNvPr>
          <p:cNvSpPr txBox="1"/>
          <p:nvPr/>
        </p:nvSpPr>
        <p:spPr>
          <a:xfrm>
            <a:off x="116958" y="0"/>
            <a:ext cx="120750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 types of asexual spores are produced by fungi. </a:t>
            </a:r>
            <a:endParaRPr lang="en-US" sz="32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84BA8C-9EBD-4AC1-9E30-D735EA06B74F}"/>
              </a:ext>
            </a:extLst>
          </p:cNvPr>
          <p:cNvSpPr txBox="1"/>
          <p:nvPr/>
        </p:nvSpPr>
        <p:spPr>
          <a:xfrm>
            <a:off x="0" y="468738"/>
            <a:ext cx="11862391" cy="12949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conidiospore,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conidium: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unicellular or multicellular spore that is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 enclosed in a sac. Conidia are produced in a chain at the end of a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conidiophore.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Such spores are produced by 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Penicillium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Aspergillus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Conidia formed by the fragmentation of a septate hypha into single, slightly thickened cells are called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arthroconidia</a:t>
            </a:r>
            <a:endParaRPr lang="en-US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One species that produces such spores is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Coccidioides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immitis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lvl="0" indent="-342900" algn="just" rtl="0">
              <a:lnSpc>
                <a:spcPct val="150000"/>
              </a:lnSpc>
              <a:buFont typeface="+mj-lt"/>
              <a:buAutoNum type="arabicPeriod"/>
            </a:pP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50000"/>
              </a:lnSpc>
              <a:buFont typeface="+mj-lt"/>
              <a:buAutoNum type="arabicPeriod"/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50000"/>
              </a:lnSpc>
              <a:buFont typeface="+mj-lt"/>
              <a:buAutoNum type="arabicPeriod"/>
            </a:pP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50000"/>
              </a:lnSpc>
              <a:buFont typeface="+mj-lt"/>
              <a:buAutoNum type="arabicPeriod"/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50000"/>
              </a:lnSpc>
              <a:buFont typeface="+mj-lt"/>
              <a:buAutoNum type="arabicPeriod"/>
            </a:pP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50000"/>
              </a:lnSpc>
              <a:buFont typeface="+mj-lt"/>
              <a:buAutoNum type="arabicPeriod"/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50000"/>
              </a:lnSpc>
              <a:buFont typeface="+mj-lt"/>
              <a:buAutoNum type="arabicPeriod"/>
            </a:pP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species that produces such spores is </a:t>
            </a:r>
            <a:r>
              <a:rPr lang="en-US" sz="28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Coccidioides </a:t>
            </a:r>
            <a:r>
              <a:rPr lang="en-US" sz="2800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immitis</a:t>
            </a:r>
            <a:r>
              <a:rPr lang="en-US" sz="28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Another type of conidium,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blastoconidia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 formed from the buds of its parent cell  Such spores are found in some yeasts, such as </a:t>
            </a:r>
            <a:r>
              <a:rPr lang="en-US" sz="28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Candida albicans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chlamydoconidium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a thick-walled spore formed by rounding and enlargement within a hyphal segment. A fungus that produces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chlamydoconidia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the yeast </a:t>
            </a:r>
            <a:r>
              <a:rPr lang="en-US" sz="28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Candida albicans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Sporangiospore,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formed within a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sporangium,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 sac, at the end of an aerial hypha called a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sporangiophore.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sporangium can contain hundreds of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sporangiospores. Such spores are produced by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Rhizopus.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00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3733</TotalTime>
  <Words>1157</Words>
  <Application>Microsoft Office PowerPoint</Application>
  <PresentationFormat>Widescreen</PresentationFormat>
  <Paragraphs>80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Arial Narrow</vt:lpstr>
      <vt:lpstr>Calibri</vt:lpstr>
      <vt:lpstr>Calibri Light</vt:lpstr>
      <vt:lpstr>Symbol</vt:lpstr>
      <vt:lpstr>Times New Roman</vt:lpstr>
      <vt:lpstr>Office Theme</vt:lpstr>
      <vt:lpstr>Fungi  </vt:lpstr>
      <vt:lpstr>PowerPoint Presentation</vt:lpstr>
      <vt:lpstr>PowerPoint Presentation</vt:lpstr>
      <vt:lpstr>PowerPoint Presentation</vt:lpstr>
      <vt:lpstr>Yeasts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Fungi  </dc:title>
  <dc:creator>pakhshan abdulla</dc:creator>
  <cp:lastModifiedBy>pakhshan hassan</cp:lastModifiedBy>
  <cp:revision>7</cp:revision>
  <dcterms:created xsi:type="dcterms:W3CDTF">2022-03-08T18:12:08Z</dcterms:created>
  <dcterms:modified xsi:type="dcterms:W3CDTF">2023-04-29T21:15:11Z</dcterms:modified>
</cp:coreProperties>
</file>