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09172F-4E65-4187-B833-8AB7F8C20D3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2447097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9172F-4E65-4187-B833-8AB7F8C20D3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2582804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9172F-4E65-4187-B833-8AB7F8C20D3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45DF41-0BD4-41F1-83D7-07C535CEA71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238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109172F-4E65-4187-B833-8AB7F8C20D35}"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3440583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109172F-4E65-4187-B833-8AB7F8C20D35}"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45DF41-0BD4-41F1-83D7-07C535CEA71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370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109172F-4E65-4187-B833-8AB7F8C20D35}"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2463628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09172F-4E65-4187-B833-8AB7F8C20D3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20984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09172F-4E65-4187-B833-8AB7F8C20D3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3850804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09172F-4E65-4187-B833-8AB7F8C20D3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3421879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9172F-4E65-4187-B833-8AB7F8C20D3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3624877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09172F-4E65-4187-B833-8AB7F8C20D35}"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116057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09172F-4E65-4187-B833-8AB7F8C20D35}"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306593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09172F-4E65-4187-B833-8AB7F8C20D35}"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287933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9172F-4E65-4187-B833-8AB7F8C20D35}"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3350197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09172F-4E65-4187-B833-8AB7F8C20D35}"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74151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09172F-4E65-4187-B833-8AB7F8C20D35}"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45DF41-0BD4-41F1-83D7-07C535CEA716}" type="slidenum">
              <a:rPr lang="en-US" smtClean="0"/>
              <a:t>‹#›</a:t>
            </a:fld>
            <a:endParaRPr lang="en-US"/>
          </a:p>
        </p:txBody>
      </p:sp>
    </p:spTree>
    <p:extLst>
      <p:ext uri="{BB962C8B-B14F-4D97-AF65-F5344CB8AC3E}">
        <p14:creationId xmlns:p14="http://schemas.microsoft.com/office/powerpoint/2010/main" val="1328198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109172F-4E65-4187-B833-8AB7F8C20D35}" type="datetimeFigureOut">
              <a:rPr lang="en-US" smtClean="0"/>
              <a:t>2/23/2021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645DF41-0BD4-41F1-83D7-07C535CEA716}" type="slidenum">
              <a:rPr lang="en-US" smtClean="0"/>
              <a:t>‹#›</a:t>
            </a:fld>
            <a:endParaRPr lang="en-US"/>
          </a:p>
        </p:txBody>
      </p:sp>
    </p:spTree>
    <p:extLst>
      <p:ext uri="{BB962C8B-B14F-4D97-AF65-F5344CB8AC3E}">
        <p14:creationId xmlns:p14="http://schemas.microsoft.com/office/powerpoint/2010/main" val="2779074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B43C9-ACEC-4001-9DE4-056EBF00AA88}"/>
              </a:ext>
            </a:extLst>
          </p:cNvPr>
          <p:cNvSpPr>
            <a:spLocks noGrp="1"/>
          </p:cNvSpPr>
          <p:nvPr>
            <p:ph type="ctrTitle"/>
          </p:nvPr>
        </p:nvSpPr>
        <p:spPr>
          <a:xfrm>
            <a:off x="1524000" y="1122363"/>
            <a:ext cx="9144000" cy="2985403"/>
          </a:xfrm>
        </p:spPr>
        <p:txBody>
          <a:bodyPr>
            <a:normAutofit/>
          </a:bodyPr>
          <a:lstStyle/>
          <a:p>
            <a:r>
              <a:rPr lang="fa-IR" sz="6000" dirty="0">
                <a:cs typeface="B Nazanin" panose="00000400000000000000" pitchFamily="2" charset="-78"/>
              </a:rPr>
              <a:t>ادبیات کودک و نوجوان / درس اول</a:t>
            </a:r>
            <a:endParaRPr lang="en-US" sz="6000" dirty="0">
              <a:cs typeface="B Nazanin" panose="00000400000000000000" pitchFamily="2" charset="-78"/>
            </a:endParaRPr>
          </a:p>
        </p:txBody>
      </p:sp>
    </p:spTree>
    <p:extLst>
      <p:ext uri="{BB962C8B-B14F-4D97-AF65-F5344CB8AC3E}">
        <p14:creationId xmlns:p14="http://schemas.microsoft.com/office/powerpoint/2010/main" val="630800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137374-B932-468B-8537-4468A0A9D8C2}"/>
              </a:ext>
            </a:extLst>
          </p:cNvPr>
          <p:cNvSpPr>
            <a:spLocks noGrp="1"/>
          </p:cNvSpPr>
          <p:nvPr>
            <p:ph idx="1"/>
          </p:nvPr>
        </p:nvSpPr>
        <p:spPr>
          <a:xfrm>
            <a:off x="1012874" y="1205132"/>
            <a:ext cx="10548009" cy="4576690"/>
          </a:xfrm>
        </p:spPr>
        <p:txBody>
          <a:bodyPr>
            <a:normAutofit/>
          </a:bodyPr>
          <a:lstStyle/>
          <a:p>
            <a:pPr algn="just" rtl="1"/>
            <a:r>
              <a:rPr lang="fa-IR" sz="3600" dirty="0">
                <a:cs typeface="B Nazanin" panose="00000400000000000000" pitchFamily="2" charset="-78"/>
              </a:rPr>
              <a:t>آموزش و پرورش بمانند پلی است مابین خانواده و اجتماع از طرفی و مابین گذشته وحال و آینده از طرفی دیگر.</a:t>
            </a:r>
          </a:p>
          <a:p>
            <a:pPr marL="0" indent="0" algn="just" rtl="1">
              <a:buNone/>
            </a:pPr>
            <a:endParaRPr lang="fa-IR" sz="3600" dirty="0">
              <a:cs typeface="B Nazanin" panose="00000400000000000000" pitchFamily="2" charset="-78"/>
            </a:endParaRPr>
          </a:p>
          <a:p>
            <a:pPr algn="just" rtl="1"/>
            <a:r>
              <a:rPr lang="fa-IR" sz="3600" dirty="0">
                <a:cs typeface="B Nazanin" panose="00000400000000000000" pitchFamily="2" charset="-78"/>
              </a:rPr>
              <a:t>انسانها با به دست آوردن علم و دانش می خواهند وسیله ای بدست آوردند تا با آن بتوانند با پیشرفت و صنعت و تکنولوژی پیچیده امروزی که اجتماعات را به پیش می راند؛ هم گام شوند.</a:t>
            </a:r>
            <a:endParaRPr lang="en-US" sz="3600" dirty="0">
              <a:cs typeface="B Nazanin" panose="00000400000000000000" pitchFamily="2" charset="-78"/>
            </a:endParaRPr>
          </a:p>
        </p:txBody>
      </p:sp>
    </p:spTree>
    <p:extLst>
      <p:ext uri="{BB962C8B-B14F-4D97-AF65-F5344CB8AC3E}">
        <p14:creationId xmlns:p14="http://schemas.microsoft.com/office/powerpoint/2010/main" val="27454370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3CF058-8759-42A4-B787-9A1AAC3966CD}"/>
              </a:ext>
            </a:extLst>
          </p:cNvPr>
          <p:cNvSpPr>
            <a:spLocks noGrp="1"/>
          </p:cNvSpPr>
          <p:nvPr>
            <p:ph idx="1"/>
          </p:nvPr>
        </p:nvSpPr>
        <p:spPr>
          <a:xfrm>
            <a:off x="1125415" y="1280160"/>
            <a:ext cx="10379197" cy="4631062"/>
          </a:xfrm>
        </p:spPr>
        <p:txBody>
          <a:bodyPr>
            <a:normAutofit/>
          </a:bodyPr>
          <a:lstStyle/>
          <a:p>
            <a:pPr algn="just" rtl="1"/>
            <a:r>
              <a:rPr lang="fa-IR" sz="4000" dirty="0">
                <a:cs typeface="B Nazanin" panose="00000400000000000000" pitchFamily="2" charset="-78"/>
              </a:rPr>
              <a:t>بنابراین منظور از ادبیات کودک و نوجوان؛ به معنای عام به آثاری اطلاق می شود که هم از نظر درونمایه و ساخت و پرداخت و تصویر و هم از نظر زبان و بیان و شیوه ارائه با نیازها و علاقمندیها و تجربه ها و توانایهای درک و خواندن کودکان و نوجوانان متناسب باشد.</a:t>
            </a:r>
            <a:endParaRPr lang="en-US" sz="4000" dirty="0">
              <a:cs typeface="B Nazanin" panose="00000400000000000000" pitchFamily="2" charset="-78"/>
            </a:endParaRPr>
          </a:p>
        </p:txBody>
      </p:sp>
    </p:spTree>
    <p:extLst>
      <p:ext uri="{BB962C8B-B14F-4D97-AF65-F5344CB8AC3E}">
        <p14:creationId xmlns:p14="http://schemas.microsoft.com/office/powerpoint/2010/main" val="38270062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4ADDB6-066C-4659-8CD3-EC22E4ABC567}"/>
              </a:ext>
            </a:extLst>
          </p:cNvPr>
          <p:cNvSpPr>
            <a:spLocks noGrp="1"/>
          </p:cNvSpPr>
          <p:nvPr>
            <p:ph idx="1"/>
          </p:nvPr>
        </p:nvSpPr>
        <p:spPr>
          <a:xfrm>
            <a:off x="872197" y="647114"/>
            <a:ext cx="10632415" cy="5767753"/>
          </a:xfrm>
        </p:spPr>
        <p:txBody>
          <a:bodyPr>
            <a:normAutofit/>
          </a:bodyPr>
          <a:lstStyle/>
          <a:p>
            <a:pPr algn="r" rtl="1"/>
            <a:r>
              <a:rPr lang="fa-IR" sz="3200" dirty="0">
                <a:cs typeface="B Nazanin" panose="00000400000000000000" pitchFamily="2" charset="-78"/>
              </a:rPr>
              <a:t>هدف برنامه ادبیات کودکان در آموزش و پرورش دوره ابتدایی:</a:t>
            </a:r>
          </a:p>
          <a:p>
            <a:pPr marL="0" indent="0" algn="r" rtl="1">
              <a:buNone/>
            </a:pPr>
            <a:r>
              <a:rPr lang="fa-IR" sz="3200" dirty="0">
                <a:cs typeface="B Nazanin" panose="00000400000000000000" pitchFamily="2" charset="-78"/>
              </a:rPr>
              <a:t>1.کمک به پرورش قدرت بیان و عواطف و افکار کودکان.</a:t>
            </a:r>
          </a:p>
          <a:p>
            <a:pPr marL="0" indent="0" algn="r" rtl="1">
              <a:buNone/>
            </a:pPr>
            <a:r>
              <a:rPr lang="fa-IR" sz="3200" dirty="0">
                <a:cs typeface="B Nazanin" panose="00000400000000000000" pitchFamily="2" charset="-78"/>
              </a:rPr>
              <a:t>2.تقویت و پرورش نیروی تخیل در کودکان</a:t>
            </a:r>
          </a:p>
          <a:p>
            <a:pPr marL="0" indent="0" algn="r" rtl="1">
              <a:buNone/>
            </a:pPr>
            <a:r>
              <a:rPr lang="fa-IR" sz="3200" dirty="0">
                <a:cs typeface="B Nazanin" panose="00000400000000000000" pitchFamily="2" charset="-78"/>
              </a:rPr>
              <a:t>3. تحریک قوه ابتکار و ابداع در کودکان</a:t>
            </a:r>
          </a:p>
          <a:p>
            <a:pPr marL="0" indent="0" algn="r" rtl="1">
              <a:buNone/>
            </a:pPr>
            <a:r>
              <a:rPr lang="fa-IR" sz="3200" dirty="0">
                <a:cs typeface="B Nazanin" panose="00000400000000000000" pitchFamily="2" charset="-78"/>
              </a:rPr>
              <a:t>4. ایجاد عشق</a:t>
            </a:r>
            <a:r>
              <a:rPr lang="en-US" sz="3200" dirty="0">
                <a:cs typeface="B Nazanin" panose="00000400000000000000" pitchFamily="2" charset="-78"/>
              </a:rPr>
              <a:t> </a:t>
            </a:r>
            <a:r>
              <a:rPr lang="fa-IR" sz="3200" dirty="0">
                <a:cs typeface="B Nazanin" panose="00000400000000000000" pitchFamily="2" charset="-78"/>
              </a:rPr>
              <a:t> و علاقه به ادبیات در کودکان</a:t>
            </a:r>
          </a:p>
          <a:p>
            <a:pPr marL="0" indent="0" algn="r" rtl="1">
              <a:buNone/>
            </a:pPr>
            <a:r>
              <a:rPr lang="fa-IR" sz="3200" dirty="0">
                <a:cs typeface="B Nazanin" panose="00000400000000000000" pitchFamily="2" charset="-78"/>
              </a:rPr>
              <a:t>5.رشد اعتماد به نفس کودک و علاقه مند ساختن او به آزادی و عدالت اجتماعی</a:t>
            </a:r>
          </a:p>
          <a:p>
            <a:pPr marL="0" indent="0" algn="r" rtl="1">
              <a:buNone/>
            </a:pPr>
            <a:r>
              <a:rPr lang="fa-IR" sz="3200" dirty="0">
                <a:cs typeface="B Nazanin" panose="00000400000000000000" pitchFamily="2" charset="-78"/>
              </a:rPr>
              <a:t>6.برآورده کردن نیاز عاطفی کودک، و آماده ساختن او برای دریافت پیام های اخلاقی و انسانی و شهروندی خوب بودن.</a:t>
            </a:r>
            <a:endParaRPr lang="en-US" sz="3200" dirty="0">
              <a:cs typeface="B Nazanin" panose="00000400000000000000" pitchFamily="2" charset="-78"/>
            </a:endParaRPr>
          </a:p>
        </p:txBody>
      </p:sp>
    </p:spTree>
    <p:extLst>
      <p:ext uri="{BB962C8B-B14F-4D97-AF65-F5344CB8AC3E}">
        <p14:creationId xmlns:p14="http://schemas.microsoft.com/office/powerpoint/2010/main" val="212775283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FF8673-34C1-4D67-9326-A7A968FE2085}"/>
              </a:ext>
            </a:extLst>
          </p:cNvPr>
          <p:cNvSpPr>
            <a:spLocks noGrp="1"/>
          </p:cNvSpPr>
          <p:nvPr>
            <p:ph idx="1"/>
          </p:nvPr>
        </p:nvSpPr>
        <p:spPr>
          <a:xfrm>
            <a:off x="1181686" y="1294228"/>
            <a:ext cx="10322926" cy="4616994"/>
          </a:xfrm>
        </p:spPr>
        <p:txBody>
          <a:bodyPr>
            <a:normAutofit/>
          </a:bodyPr>
          <a:lstStyle/>
          <a:p>
            <a:pPr algn="r" rtl="1"/>
            <a:r>
              <a:rPr lang="fa-IR" sz="3200" dirty="0">
                <a:cs typeface="B Nazanin" panose="00000400000000000000" pitchFamily="2" charset="-78"/>
              </a:rPr>
              <a:t>منبع این درس:</a:t>
            </a:r>
          </a:p>
          <a:p>
            <a:pPr marL="0" indent="0" algn="r" rtl="1">
              <a:buNone/>
            </a:pPr>
            <a:r>
              <a:rPr lang="fa-IR" sz="3200" dirty="0">
                <a:cs typeface="B Nazanin" panose="00000400000000000000" pitchFamily="2" charset="-78"/>
              </a:rPr>
              <a:t>کتاب/دیالوگ در داستانهای فارسی و کردی کودکان برمبنای مجلات کیهان بچه ها و هنگ </a:t>
            </a:r>
            <a:r>
              <a:rPr lang="en-US" sz="3200" dirty="0">
                <a:cs typeface="B Nazanin" panose="00000400000000000000" pitchFamily="2" charset="-78"/>
              </a:rPr>
              <a:t>/</a:t>
            </a:r>
            <a:r>
              <a:rPr lang="fa-IR" sz="3200" dirty="0">
                <a:cs typeface="B Nazanin" panose="00000400000000000000" pitchFamily="2" charset="-78"/>
              </a:rPr>
              <a:t>پخشان محمد محمود.</a:t>
            </a:r>
            <a:endParaRPr lang="en-US" sz="3200" dirty="0">
              <a:cs typeface="B Nazanin" panose="00000400000000000000" pitchFamily="2" charset="-78"/>
            </a:endParaRPr>
          </a:p>
        </p:txBody>
      </p:sp>
    </p:spTree>
    <p:extLst>
      <p:ext uri="{BB962C8B-B14F-4D97-AF65-F5344CB8AC3E}">
        <p14:creationId xmlns:p14="http://schemas.microsoft.com/office/powerpoint/2010/main" val="2995274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B54C18-3CD6-4AF6-92C8-F0135D3921AB}"/>
              </a:ext>
            </a:extLst>
          </p:cNvPr>
          <p:cNvSpPr>
            <a:spLocks noGrp="1"/>
          </p:cNvSpPr>
          <p:nvPr>
            <p:ph idx="1"/>
          </p:nvPr>
        </p:nvSpPr>
        <p:spPr>
          <a:xfrm>
            <a:off x="1167618" y="1237957"/>
            <a:ext cx="10336994" cy="4673265"/>
          </a:xfrm>
        </p:spPr>
        <p:txBody>
          <a:bodyPr>
            <a:normAutofit/>
          </a:bodyPr>
          <a:lstStyle/>
          <a:p>
            <a:pPr algn="just" rtl="1"/>
            <a:r>
              <a:rPr lang="fa-IR" sz="3600" dirty="0">
                <a:cs typeface="B Nazanin" panose="00000400000000000000" pitchFamily="2" charset="-78"/>
              </a:rPr>
              <a:t>تعریف ادبیات کودکان و نوجوانان:</a:t>
            </a:r>
          </a:p>
          <a:p>
            <a:pPr marL="0" indent="0" algn="just" rtl="1">
              <a:buNone/>
            </a:pPr>
            <a:r>
              <a:rPr lang="fa-IR" sz="3600" dirty="0">
                <a:cs typeface="B Nazanin" panose="00000400000000000000" pitchFamily="2" charset="-78"/>
              </a:rPr>
              <a:t>مجموعه کتابهای آموزشی،آفرینش های کلامی و تصویری هنرمندان  هر قوم ملتی که در خور توانایی و ذهنی کودکان و نوجوانان، و سازگار با علاقه و نیازهای آنان و بر اساس فرهنگ ملی و مذهبی هر قوم و ملتی آفریده می شود.</a:t>
            </a:r>
            <a:endParaRPr lang="en-US" sz="3600" dirty="0">
              <a:cs typeface="B Nazanin" panose="00000400000000000000" pitchFamily="2" charset="-78"/>
            </a:endParaRPr>
          </a:p>
        </p:txBody>
      </p:sp>
    </p:spTree>
    <p:extLst>
      <p:ext uri="{BB962C8B-B14F-4D97-AF65-F5344CB8AC3E}">
        <p14:creationId xmlns:p14="http://schemas.microsoft.com/office/powerpoint/2010/main" val="6190064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275340-522D-44EF-AF3D-30260BAB9C58}"/>
              </a:ext>
            </a:extLst>
          </p:cNvPr>
          <p:cNvSpPr>
            <a:spLocks noGrp="1"/>
          </p:cNvSpPr>
          <p:nvPr>
            <p:ph idx="1"/>
          </p:nvPr>
        </p:nvSpPr>
        <p:spPr>
          <a:xfrm>
            <a:off x="900332" y="1322363"/>
            <a:ext cx="10604280" cy="4588859"/>
          </a:xfrm>
        </p:spPr>
        <p:txBody>
          <a:bodyPr>
            <a:normAutofit/>
          </a:bodyPr>
          <a:lstStyle/>
          <a:p>
            <a:pPr algn="just" rtl="1"/>
            <a:r>
              <a:rPr lang="fa-IR" sz="3200" dirty="0">
                <a:cs typeface="B Nazanin" panose="00000400000000000000" pitchFamily="2" charset="-78"/>
              </a:rPr>
              <a:t>از سده بیستم تا بحال هر روز در سراسر جهان شاهد برگزاری کنگره های بین المللی، کنفرانسها و سمینارهای مختلف در باره کودک و مسائل  مربوط  به کتاب و کتاب خواندن بوده ایم.</a:t>
            </a:r>
          </a:p>
          <a:p>
            <a:pPr marL="0" indent="0" algn="just" rtl="1">
              <a:buNone/>
            </a:pPr>
            <a:endParaRPr lang="fa-IR" sz="3200" dirty="0">
              <a:cs typeface="B Nazanin" panose="00000400000000000000" pitchFamily="2" charset="-78"/>
            </a:endParaRPr>
          </a:p>
          <a:p>
            <a:pPr algn="just" rtl="1"/>
            <a:r>
              <a:rPr lang="fa-IR" sz="3200" dirty="0">
                <a:cs typeface="B Nazanin" panose="00000400000000000000" pitchFamily="2" charset="-78"/>
              </a:rPr>
              <a:t>روز جهانی کتاب کودک در 2 آوریل که سالروز تولد هانس کریستین اندرسن است در سراسر جهان برگزار می شود.</a:t>
            </a:r>
            <a:endParaRPr lang="en-US" sz="3200" dirty="0">
              <a:cs typeface="B Nazanin" panose="00000400000000000000" pitchFamily="2" charset="-78"/>
            </a:endParaRPr>
          </a:p>
        </p:txBody>
      </p:sp>
    </p:spTree>
    <p:extLst>
      <p:ext uri="{BB962C8B-B14F-4D97-AF65-F5344CB8AC3E}">
        <p14:creationId xmlns:p14="http://schemas.microsoft.com/office/powerpoint/2010/main" val="1004427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3F7C21-FA36-4268-8B04-E8BAADC683C5}"/>
              </a:ext>
            </a:extLst>
          </p:cNvPr>
          <p:cNvSpPr>
            <a:spLocks noGrp="1"/>
          </p:cNvSpPr>
          <p:nvPr>
            <p:ph idx="1"/>
          </p:nvPr>
        </p:nvSpPr>
        <p:spPr>
          <a:xfrm>
            <a:off x="1167619" y="1317674"/>
            <a:ext cx="10674618" cy="4520418"/>
          </a:xfrm>
        </p:spPr>
        <p:txBody>
          <a:bodyPr>
            <a:normAutofit/>
          </a:bodyPr>
          <a:lstStyle/>
          <a:p>
            <a:pPr algn="just" rtl="1"/>
            <a:r>
              <a:rPr lang="fa-IR" sz="3200" dirty="0">
                <a:cs typeface="B Nazanin" panose="00000400000000000000" pitchFamily="2" charset="-78"/>
              </a:rPr>
              <a:t>تعریف ادبیات کودک با ادبیات به معنای عام تفاوتی ندارد؛اما تفاوت بین نیازها و امکانات کودکان و بزرگسالان موجب می شود که از ادبیات کودکان؛ انتظار بیشتری وجود داشته باشد؛چراکه برای انسانی کم تجربه به وجود می آید، لذا باید عالیتر و سازنده تر باشد. به دلیل اینکه:</a:t>
            </a:r>
          </a:p>
          <a:p>
            <a:pPr algn="just" rtl="1"/>
            <a:r>
              <a:rPr lang="fa-IR" sz="3200" dirty="0">
                <a:cs typeface="B Nazanin" panose="00000400000000000000" pitchFamily="2" charset="-78"/>
              </a:rPr>
              <a:t>محدود بودن کودکان: از لحاظ نوع وسعت و میزان تجربه</a:t>
            </a:r>
          </a:p>
          <a:p>
            <a:pPr algn="just" rtl="1"/>
            <a:r>
              <a:rPr lang="fa-IR" sz="3200" dirty="0">
                <a:cs typeface="B Nazanin" panose="00000400000000000000" pitchFamily="2" charset="-78"/>
              </a:rPr>
              <a:t>محدویت زبان(محدودیت گنجینه لغات)</a:t>
            </a:r>
          </a:p>
          <a:p>
            <a:pPr algn="just" rtl="1"/>
            <a:r>
              <a:rPr lang="fa-IR" sz="3200" dirty="0">
                <a:cs typeface="B Nazanin" panose="00000400000000000000" pitchFamily="2" charset="-78"/>
              </a:rPr>
              <a:t>محدود بودن زمان دقت(کودکان نمی توانند از نظر فکری، مدت زیادی در امری مثل خواندن داستان دقت کنند.)</a:t>
            </a:r>
            <a:endParaRPr lang="en-US" sz="3200" dirty="0">
              <a:cs typeface="B Nazanin" panose="00000400000000000000" pitchFamily="2" charset="-78"/>
            </a:endParaRPr>
          </a:p>
        </p:txBody>
      </p:sp>
    </p:spTree>
    <p:extLst>
      <p:ext uri="{BB962C8B-B14F-4D97-AF65-F5344CB8AC3E}">
        <p14:creationId xmlns:p14="http://schemas.microsoft.com/office/powerpoint/2010/main" val="17066031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26289D-C091-4E2A-A4CF-AE0523200EC4}"/>
              </a:ext>
            </a:extLst>
          </p:cNvPr>
          <p:cNvSpPr>
            <a:spLocks noGrp="1"/>
          </p:cNvSpPr>
          <p:nvPr>
            <p:ph idx="1"/>
          </p:nvPr>
        </p:nvSpPr>
        <p:spPr>
          <a:xfrm>
            <a:off x="1195753" y="1303605"/>
            <a:ext cx="10505806" cy="4604825"/>
          </a:xfrm>
        </p:spPr>
        <p:txBody>
          <a:bodyPr>
            <a:normAutofit/>
          </a:bodyPr>
          <a:lstStyle/>
          <a:p>
            <a:pPr algn="just" rtl="1"/>
            <a:r>
              <a:rPr lang="fa-IR" sz="3200" dirty="0">
                <a:cs typeface="B Nazanin" panose="00000400000000000000" pitchFamily="2" charset="-78"/>
              </a:rPr>
              <a:t>ناتوان بودن در دریافت رویدادهای مختلف، در یک زمان.</a:t>
            </a:r>
          </a:p>
          <a:p>
            <a:pPr marL="0" indent="0" algn="just" rtl="1">
              <a:buNone/>
            </a:pPr>
            <a:r>
              <a:rPr lang="fa-IR" sz="3200" dirty="0">
                <a:cs typeface="B Nazanin" panose="00000400000000000000" pitchFamily="2" charset="-78"/>
              </a:rPr>
              <a:t>هرچند این محدودیتها با بزرگتر شدن کودک کاهش می یابند و ادبیات مورد استفاده او به ادبیات بزرگسالان نزدیکتر می شود.</a:t>
            </a:r>
          </a:p>
          <a:p>
            <a:pPr algn="just" rtl="1"/>
            <a:r>
              <a:rPr lang="fa-IR" sz="3200" dirty="0">
                <a:cs typeface="B Nazanin" panose="00000400000000000000" pitchFamily="2" charset="-78"/>
              </a:rPr>
              <a:t>هر انچه خارج از برنامه درسی و آموزشی مستقیم، هنرمندانه نوشته  و تنظیم شود ادبیات کودکان خوانده می شود.</a:t>
            </a:r>
          </a:p>
          <a:p>
            <a:pPr algn="just" rtl="1"/>
            <a:r>
              <a:rPr lang="fa-IR" sz="3200" dirty="0">
                <a:cs typeface="B Nazanin" panose="00000400000000000000" pitchFamily="2" charset="-78"/>
              </a:rPr>
              <a:t>بنابراین می توان گفت: ادبیات کشف می کند بازآفرینی می کند و در جستجوی معنا و حقیقت است.</a:t>
            </a:r>
            <a:endParaRPr lang="en-US" sz="3200" dirty="0">
              <a:cs typeface="B Nazanin" panose="00000400000000000000" pitchFamily="2" charset="-78"/>
            </a:endParaRPr>
          </a:p>
        </p:txBody>
      </p:sp>
    </p:spTree>
    <p:extLst>
      <p:ext uri="{BB962C8B-B14F-4D97-AF65-F5344CB8AC3E}">
        <p14:creationId xmlns:p14="http://schemas.microsoft.com/office/powerpoint/2010/main" val="36843081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BAB6-CC4D-44DD-8D60-801300A488A3}"/>
              </a:ext>
            </a:extLst>
          </p:cNvPr>
          <p:cNvSpPr>
            <a:spLocks noGrp="1"/>
          </p:cNvSpPr>
          <p:nvPr>
            <p:ph idx="1"/>
          </p:nvPr>
        </p:nvSpPr>
        <p:spPr>
          <a:xfrm>
            <a:off x="1083212" y="1448972"/>
            <a:ext cx="10421400" cy="4462250"/>
          </a:xfrm>
        </p:spPr>
        <p:txBody>
          <a:bodyPr>
            <a:normAutofit/>
          </a:bodyPr>
          <a:lstStyle/>
          <a:p>
            <a:pPr algn="just" rtl="1"/>
            <a:r>
              <a:rPr lang="fa-IR" sz="4000" dirty="0">
                <a:cs typeface="B Nazanin" panose="00000400000000000000" pitchFamily="2" charset="-78"/>
              </a:rPr>
              <a:t>کودکان هر روز سرگرم بازیهای طبیعی و عادی خود هستند. آموزش و پرورش صحیح به بازیهای آنان شکل می دهد و آنان را کمک و رهبری می کند تا در زمانی اندک پی به اسرار فراوانی ببرند.</a:t>
            </a:r>
          </a:p>
          <a:p>
            <a:pPr marL="0" indent="0" algn="just" rtl="1">
              <a:buNone/>
            </a:pPr>
            <a:endParaRPr lang="en-US" sz="4000" dirty="0">
              <a:cs typeface="B Nazanin" panose="00000400000000000000" pitchFamily="2" charset="-78"/>
            </a:endParaRPr>
          </a:p>
        </p:txBody>
      </p:sp>
    </p:spTree>
    <p:extLst>
      <p:ext uri="{BB962C8B-B14F-4D97-AF65-F5344CB8AC3E}">
        <p14:creationId xmlns:p14="http://schemas.microsoft.com/office/powerpoint/2010/main" val="4616589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DBCF27-585C-4415-958B-E9DAF84A83FC}"/>
              </a:ext>
            </a:extLst>
          </p:cNvPr>
          <p:cNvSpPr>
            <a:spLocks noGrp="1"/>
          </p:cNvSpPr>
          <p:nvPr>
            <p:ph idx="1"/>
          </p:nvPr>
        </p:nvSpPr>
        <p:spPr>
          <a:xfrm>
            <a:off x="1195754" y="1336431"/>
            <a:ext cx="10308858" cy="4574791"/>
          </a:xfrm>
        </p:spPr>
        <p:txBody>
          <a:bodyPr>
            <a:noAutofit/>
          </a:bodyPr>
          <a:lstStyle/>
          <a:p>
            <a:pPr algn="just" rtl="1"/>
            <a:r>
              <a:rPr lang="fa-IR" sz="3600" dirty="0">
                <a:cs typeface="B Nazanin" panose="00000400000000000000" pitchFamily="2" charset="-78"/>
              </a:rPr>
              <a:t>از زمانی که مادر برای طفلش آواز خوانده؛ شکلی از ادبیات کودک، نیز خلق شده است. لالایی یعنی همان شکل مالوف هنگام خواب که در بزرگ سالی هم طنین آوای آن آرام بخش دل و جان است.یکی از بنیادهای ادبیات شفاهی است.</a:t>
            </a:r>
          </a:p>
          <a:p>
            <a:pPr algn="just" rtl="1"/>
            <a:r>
              <a:rPr lang="fa-IR" sz="3600" dirty="0">
                <a:cs typeface="B Nazanin" panose="00000400000000000000" pitchFamily="2" charset="-78"/>
              </a:rPr>
              <a:t>نوع دیگری از ادبیات شفاهی کودکانه همان قصه است. قصه های عامیانه ای که اعجاب و تحسین مارا نسبت به قهرمان داستان و تنفر و انزجار را نسبت به دیو جادوگر و حاکم ظالم بر می انگیخت. قصه های که سرشار از ابهام و سایه های خیالی بودند.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20276020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410FD7-CBD2-4357-B19E-42ECE6F136FA}"/>
              </a:ext>
            </a:extLst>
          </p:cNvPr>
          <p:cNvSpPr>
            <a:spLocks noGrp="1"/>
          </p:cNvSpPr>
          <p:nvPr>
            <p:ph idx="1"/>
          </p:nvPr>
        </p:nvSpPr>
        <p:spPr>
          <a:xfrm>
            <a:off x="1055834" y="1308295"/>
            <a:ext cx="10085778" cy="4645130"/>
          </a:xfrm>
        </p:spPr>
        <p:txBody>
          <a:bodyPr>
            <a:normAutofit/>
          </a:bodyPr>
          <a:lstStyle/>
          <a:p>
            <a:pPr algn="just" rtl="1"/>
            <a:r>
              <a:rPr lang="fa-IR" sz="3600" dirty="0">
                <a:cs typeface="B Nazanin" panose="00000400000000000000" pitchFamily="2" charset="-78"/>
              </a:rPr>
              <a:t>قصه ها و مثلها و داستانهای ملل سینه به سینه از نسلی به نسل دیگر رسیده و گاه از طریق داستان گویان دوره گرد یا ساربانان از شرق به غرب و از مکانی به مکان دیگر رفته و چنان در هم آمیخته شده و در هر بازگوی چیزی برآن افزوده یا کم شده که باز شناختن یکی از دیگری کاری مشکل است.</a:t>
            </a:r>
          </a:p>
          <a:p>
            <a:pPr algn="just" rtl="1"/>
            <a:r>
              <a:rPr lang="fa-IR" sz="3600" dirty="0">
                <a:cs typeface="B Nazanin" panose="00000400000000000000" pitchFamily="2" charset="-78"/>
              </a:rPr>
              <a:t>مراد از کودک فردی است که دست کم با دیدن تصویرها یا گوش سپردن به متن کتاب ها آنها را درک کند. گستره سنی  این تعریف تا چهارده یا پانزده سالگی ادامه دارد.                     </a:t>
            </a:r>
            <a:endParaRPr lang="en-US" sz="3600" dirty="0">
              <a:cs typeface="B Nazanin" panose="00000400000000000000" pitchFamily="2" charset="-78"/>
            </a:endParaRPr>
          </a:p>
        </p:txBody>
      </p:sp>
    </p:spTree>
    <p:extLst>
      <p:ext uri="{BB962C8B-B14F-4D97-AF65-F5344CB8AC3E}">
        <p14:creationId xmlns:p14="http://schemas.microsoft.com/office/powerpoint/2010/main" val="42498330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7DDB95-7B98-46BD-9F96-26950C5016A3}"/>
              </a:ext>
            </a:extLst>
          </p:cNvPr>
          <p:cNvSpPr>
            <a:spLocks noGrp="1"/>
          </p:cNvSpPr>
          <p:nvPr>
            <p:ph idx="1"/>
          </p:nvPr>
        </p:nvSpPr>
        <p:spPr>
          <a:xfrm>
            <a:off x="1012874" y="1420837"/>
            <a:ext cx="10491738" cy="4490385"/>
          </a:xfrm>
        </p:spPr>
        <p:txBody>
          <a:bodyPr>
            <a:normAutofit/>
          </a:bodyPr>
          <a:lstStyle/>
          <a:p>
            <a:pPr algn="just" rtl="1"/>
            <a:r>
              <a:rPr lang="fa-IR" sz="3600" dirty="0">
                <a:cs typeface="B Nazanin" panose="00000400000000000000" pitchFamily="2" charset="-78"/>
              </a:rPr>
              <a:t>آثار کودکان معمولا توسط بزرگسالان تعریف و تنبین،</a:t>
            </a:r>
            <a:r>
              <a:rPr lang="en-US" sz="3600" dirty="0">
                <a:cs typeface="B Nazanin" panose="00000400000000000000" pitchFamily="2" charset="-78"/>
              </a:rPr>
              <a:t> </a:t>
            </a:r>
            <a:r>
              <a:rPr lang="fa-IR" sz="3600" dirty="0">
                <a:cs typeface="B Nazanin" panose="00000400000000000000" pitchFamily="2" charset="-78"/>
              </a:rPr>
              <a:t>تالیف،</a:t>
            </a:r>
            <a:r>
              <a:rPr lang="en-US" sz="3600" dirty="0">
                <a:cs typeface="B Nazanin" panose="00000400000000000000" pitchFamily="2" charset="-78"/>
              </a:rPr>
              <a:t> </a:t>
            </a:r>
            <a:r>
              <a:rPr lang="fa-IR" sz="3600" dirty="0">
                <a:cs typeface="B Nazanin" panose="00000400000000000000" pitchFamily="2" charset="-78"/>
              </a:rPr>
              <a:t>تصویر، ترجمه،</a:t>
            </a:r>
            <a:r>
              <a:rPr lang="en-US" sz="3600" dirty="0">
                <a:cs typeface="B Nazanin" panose="00000400000000000000" pitchFamily="2" charset="-78"/>
              </a:rPr>
              <a:t> </a:t>
            </a:r>
            <a:r>
              <a:rPr lang="fa-IR" sz="3600" dirty="0">
                <a:cs typeface="B Nazanin" panose="00000400000000000000" pitchFamily="2" charset="-78"/>
              </a:rPr>
              <a:t>ویراستار،</a:t>
            </a:r>
            <a:r>
              <a:rPr lang="en-US" sz="3600" dirty="0">
                <a:cs typeface="B Nazanin" panose="00000400000000000000" pitchFamily="2" charset="-78"/>
              </a:rPr>
              <a:t> </a:t>
            </a:r>
            <a:r>
              <a:rPr lang="fa-IR" sz="3600" dirty="0">
                <a:cs typeface="B Nazanin" panose="00000400000000000000" pitchFamily="2" charset="-78"/>
              </a:rPr>
              <a:t>چاپ،توزیع،</a:t>
            </a:r>
            <a:r>
              <a:rPr lang="en-US" sz="3600" dirty="0">
                <a:cs typeface="B Nazanin" panose="00000400000000000000" pitchFamily="2" charset="-78"/>
              </a:rPr>
              <a:t> </a:t>
            </a:r>
            <a:r>
              <a:rPr lang="fa-IR" sz="3600" dirty="0">
                <a:cs typeface="B Nazanin" panose="00000400000000000000" pitchFamily="2" charset="-78"/>
              </a:rPr>
              <a:t>ارزیابی،</a:t>
            </a:r>
            <a:r>
              <a:rPr lang="en-US" sz="3600" dirty="0">
                <a:cs typeface="B Nazanin" panose="00000400000000000000" pitchFamily="2" charset="-78"/>
              </a:rPr>
              <a:t> </a:t>
            </a:r>
            <a:r>
              <a:rPr lang="fa-IR" sz="3600" dirty="0">
                <a:cs typeface="B Nazanin" panose="00000400000000000000" pitchFamily="2" charset="-78"/>
              </a:rPr>
              <a:t>نقد، انتخاب و حتی گاه برای آنها خوانده می شود.</a:t>
            </a:r>
          </a:p>
          <a:p>
            <a:pPr algn="just" rtl="1"/>
            <a:r>
              <a:rPr lang="fa-IR" sz="3600" dirty="0">
                <a:cs typeface="B Nazanin" panose="00000400000000000000" pitchFamily="2" charset="-78"/>
              </a:rPr>
              <a:t> بنابراین نگاه بزرگسالان به دوران کودکی و نوجوانی و برداشت هایی که آنها از این دوران دارند؛ برساختار و کیفیت این آثار تاثیر می گذارد.</a:t>
            </a:r>
            <a:endParaRPr lang="en-US" sz="3600" dirty="0">
              <a:cs typeface="B Nazanin" panose="00000400000000000000" pitchFamily="2" charset="-78"/>
            </a:endParaRPr>
          </a:p>
        </p:txBody>
      </p:sp>
    </p:spTree>
    <p:extLst>
      <p:ext uri="{BB962C8B-B14F-4D97-AF65-F5344CB8AC3E}">
        <p14:creationId xmlns:p14="http://schemas.microsoft.com/office/powerpoint/2010/main" val="23840366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318</TotalTime>
  <Words>816</Words>
  <Application>Microsoft Office PowerPoint</Application>
  <PresentationFormat>Widescreen</PresentationFormat>
  <Paragraphs>34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ادبیات کودک و نوجوان / درس اول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ادبیات کودک و نوجوان / درس اول</dc:title>
  <dc:creator>MIQDAD</dc:creator>
  <cp:lastModifiedBy>MIQDAD</cp:lastModifiedBy>
  <cp:revision>19</cp:revision>
  <dcterms:created xsi:type="dcterms:W3CDTF">2021-02-19T17:37:42Z</dcterms:created>
  <dcterms:modified xsi:type="dcterms:W3CDTF">2021-02-23T17:57:37Z</dcterms:modified>
</cp:coreProperties>
</file>