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9151-85CB-4104-A2F1-6C2555EC175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DA2AADE-9474-4CD8-80AE-9BE2FEC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9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9151-85CB-4104-A2F1-6C2555EC175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A2AADE-9474-4CD8-80AE-9BE2FEC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9151-85CB-4104-A2F1-6C2555EC175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A2AADE-9474-4CD8-80AE-9BE2FECBBC3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8944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9151-85CB-4104-A2F1-6C2555EC175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A2AADE-9474-4CD8-80AE-9BE2FEC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47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9151-85CB-4104-A2F1-6C2555EC175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A2AADE-9474-4CD8-80AE-9BE2FECBBC3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711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9151-85CB-4104-A2F1-6C2555EC175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A2AADE-9474-4CD8-80AE-9BE2FEC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24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9151-85CB-4104-A2F1-6C2555EC175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AADE-9474-4CD8-80AE-9BE2FEC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76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9151-85CB-4104-A2F1-6C2555EC175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AADE-9474-4CD8-80AE-9BE2FEC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5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9151-85CB-4104-A2F1-6C2555EC175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AADE-9474-4CD8-80AE-9BE2FEC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6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9151-85CB-4104-A2F1-6C2555EC175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A2AADE-9474-4CD8-80AE-9BE2FEC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88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9151-85CB-4104-A2F1-6C2555EC175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A2AADE-9474-4CD8-80AE-9BE2FEC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5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9151-85CB-4104-A2F1-6C2555EC175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A2AADE-9474-4CD8-80AE-9BE2FEC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5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9151-85CB-4104-A2F1-6C2555EC175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AADE-9474-4CD8-80AE-9BE2FEC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7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9151-85CB-4104-A2F1-6C2555EC175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AADE-9474-4CD8-80AE-9BE2FEC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1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9151-85CB-4104-A2F1-6C2555EC175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AADE-9474-4CD8-80AE-9BE2FEC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7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9151-85CB-4104-A2F1-6C2555EC175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A2AADE-9474-4CD8-80AE-9BE2FEC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9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E9151-85CB-4104-A2F1-6C2555EC175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DA2AADE-9474-4CD8-80AE-9BE2FEC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2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75BB1-37A8-488B-8BD3-A78D8DC363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نظریه پیاژه برای مراحل رشد کودک و نوجوان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45D1B-A4CD-45F6-8A06-5A23134CE4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4000" dirty="0">
                <a:cs typeface="B Nazanin" panose="00000400000000000000" pitchFamily="2" charset="-78"/>
              </a:rPr>
              <a:t>درس پنجم</a:t>
            </a:r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0699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59B4D-AA3A-40DB-BFA3-AF355E7A3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956603"/>
            <a:ext cx="10519874" cy="4954619"/>
          </a:xfrm>
        </p:spPr>
        <p:txBody>
          <a:bodyPr>
            <a:normAutofit/>
          </a:bodyPr>
          <a:lstStyle/>
          <a:p>
            <a:pPr algn="just" rtl="1"/>
            <a:r>
              <a:rPr lang="fa-IR" sz="3600" dirty="0">
                <a:cs typeface="B Nazanin" panose="00000400000000000000" pitchFamily="2" charset="-78"/>
              </a:rPr>
              <a:t>د)مرحله عملکرهای صوری(قیاسی)از 11-12 سالگی تا 14-15 سالگی:</a:t>
            </a:r>
          </a:p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کودک در اینمرحله می تواند در باره آینده، مطالب مجرد و فرضی فکر کند. این مرحله با آغاز نوجوانی همراه است.</a:t>
            </a:r>
          </a:p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 در این مرحله کودک : تفکر بیشتر قابل انعطاف و منطقی و نظام دار دارد.</a:t>
            </a:r>
          </a:p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 در این مرحله بهتر است بگویم نوجوان نه کودک.</a:t>
            </a:r>
          </a:p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می تواند تمام راه حلهای یک مسئله را تصور کند و می تواند به یک مسئله از نقطه نظرهای مختلف نگاه کند.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6100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87C81-7FB6-4648-8E51-7AFB74D6A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129" y="1097280"/>
            <a:ext cx="10646483" cy="4813942"/>
          </a:xfrm>
        </p:spPr>
        <p:txBody>
          <a:bodyPr>
            <a:normAutofit/>
          </a:bodyPr>
          <a:lstStyle/>
          <a:p>
            <a:pPr algn="just" rtl="1"/>
            <a:r>
              <a:rPr lang="fa-IR" sz="3600" dirty="0">
                <a:cs typeface="B Nazanin" panose="00000400000000000000" pitchFamily="2" charset="-78"/>
              </a:rPr>
              <a:t>در باره مفاهیم مجردی مثل فضا و زمان بیندیشد.</a:t>
            </a:r>
          </a:p>
          <a:p>
            <a:pPr algn="just" rtl="1"/>
            <a:r>
              <a:rPr lang="fa-IR" sz="3600" dirty="0">
                <a:cs typeface="B Nazanin" panose="00000400000000000000" pitchFamily="2" charset="-78"/>
              </a:rPr>
              <a:t>او یک نظام ارزشی و نیز احساسی از داوری اخلاقی دارد.</a:t>
            </a:r>
          </a:p>
          <a:p>
            <a:pPr algn="just" rtl="1"/>
            <a:r>
              <a:rPr lang="fa-IR" sz="3600" dirty="0">
                <a:cs typeface="B Nazanin" panose="00000400000000000000" pitchFamily="2" charset="-78"/>
              </a:rPr>
              <a:t>در این مرحله رشد ذهنی شامل افزایش دانش و تعمیق درک است و پس از این مرحله انسان بزرگسال است و ابزارهای ذهنی لازم را برای اداره زندگی خود دارد.</a:t>
            </a:r>
          </a:p>
          <a:p>
            <a:pPr algn="just" rtl="1"/>
            <a:r>
              <a:rPr lang="fa-IR" sz="3600" dirty="0">
                <a:cs typeface="B Nazanin" panose="00000400000000000000" pitchFamily="2" charset="-78"/>
              </a:rPr>
              <a:t>نوجوانی معمولا از سن 13 سالگی آغاز می گردد و به 18- 19 سالگی پایان می پذیرد.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82495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DE468-608E-492F-89B1-D63E3667A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129" y="1195754"/>
            <a:ext cx="10646483" cy="4715468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cs typeface="B Nazanin" panose="00000400000000000000" pitchFamily="2" charset="-78"/>
              </a:rPr>
              <a:t>مشخصه نوجوان: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نوجوان موجودی است از نظر بدنی در حال دگرگونی و تحول و از لحاظ عاطفی نابالغ و از جهت تجربه محدود و از دیدگاه فرهنگ تابع محیط.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همه چیز را می خواهد اما نمی داند چه چیز باید بخواهد.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فکر می کند همه چیز را می داند اما چیزی نمی داند.تصور می کند همه چیز دارد ولی در واقع چیزی ندارد.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نه از مزایایی کودکی بهره می برد و نه از امتیازات بزرگسالی.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6754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82DA9-1C1E-4A47-A357-EE3B2E3F6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468" y="1111348"/>
            <a:ext cx="10576144" cy="4799874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در رویا و تخیل زندگی می کند اما با واقعیت روبروست. مستی است هشیار و خوابیده ای است بیدار.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رشد سریعتری می یابد.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توجه نوجوانان به جنس مخالف جلب می شود.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فعالیت بدنی در پسرها بیشتر می شود و دختر معمولا گوشه گیر می شوند.لذا هردو گروه به مطالعاتی که تعدیل روانی را بوجود آورد نیاز دارند.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به مسائل اجتماعی و داستانهای واقعی علاقمند می شوند تا فلسفه زندگی را درک کنند.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5641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D94A4-641F-45DB-B29F-FCB9FD911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603" y="1069145"/>
            <a:ext cx="10548009" cy="4842077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به دنبال قهرمان خود و صفات عالیه انسانی هستند. 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دخترها به افسانه های فلسفی و شرح زنان فداکار و کتابهاب مذهبی و مجلات علاقمند می شوند و پسرها از داستانهای در باره اکتشافات و اختراعات لذت می برندمثل: هاکلبری فین,مادام کوری و ماجراجوی جوان، تلفن چگونه کار می کند....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نوجوانان هنگام ترس و خشم و یا عشق و دلدادگی تسلط خود را از دست می دهند و با بزرگترها و مقامها به نحوی درگیری پیدا می کنند.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 دختران با مادران و پسران با پدرها درگیر می شوند.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48190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1ED70-2642-4A99-853C-6BF41F958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249" y="2133600"/>
            <a:ext cx="10829363" cy="3777622"/>
          </a:xfrm>
        </p:spPr>
        <p:txBody>
          <a:bodyPr>
            <a:normAutofit/>
          </a:bodyPr>
          <a:lstStyle/>
          <a:p>
            <a:pPr algn="just" rtl="1"/>
            <a:r>
              <a:rPr lang="fa-IR" sz="4800" dirty="0">
                <a:cs typeface="B Nazanin" panose="00000400000000000000" pitchFamily="2" charset="-78"/>
              </a:rPr>
              <a:t>نیچه می گوید: ملتی پیشرفت و آسودگی نخواهند دید اگر از آموزش و پرورش جگر گوشه هایشان ناتوان و مهمل باشند.</a:t>
            </a:r>
            <a:endParaRPr lang="en-US" sz="4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925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081A7-F019-4F7A-9F6A-55EE58F8B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77" y="1026942"/>
            <a:ext cx="10449535" cy="4884280"/>
          </a:xfrm>
        </p:spPr>
        <p:txBody>
          <a:bodyPr>
            <a:normAutofit/>
          </a:bodyPr>
          <a:lstStyle/>
          <a:p>
            <a:pPr algn="just" rtl="1"/>
            <a:r>
              <a:rPr lang="fa-IR" sz="2800" dirty="0">
                <a:cs typeface="B Nazanin" panose="00000400000000000000" pitchFamily="2" charset="-78"/>
              </a:rPr>
              <a:t>مراحل رشد و تقسیم بندی پیاژه برای آن: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الف) مرحله حسی- حرکتی( از آغاز تولد تا 18 ماهگی):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در این دوره کودک نمی تواند تجسمی از اشیاء داشته باشد و در غیابشان آنها را در ذهن مجسم کند. اشیاء و افراد مانند تابلوهایی در مقابل او ظاهر می شوند و ناپدید می گردند. ساخت ذهنی در این دوره تنها متکی به ادراک است و تجسم در آن دخالتی ندارد. دنیای کودک بدون شیئی است، به تدریج که رشد می کند شیئی را برحسب جابجایی آن جستجو می کند  و در حدود 11-12 ماهگی سعی دارد که به اشیاء برسد و آنها را بگیرد.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 دراین دوره زمان شیرخوردن را می توان با لالایی و خوانندن و نوازش کردن توام کرد.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1189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9B61B-80FA-4976-B286-B6A818583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994" y="1111348"/>
            <a:ext cx="10674618" cy="4799874"/>
          </a:xfrm>
        </p:spPr>
        <p:txBody>
          <a:bodyPr>
            <a:noAutofit/>
          </a:bodyPr>
          <a:lstStyle/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ب) مرحله پیش عملکردی(18-7 سالگی):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در این دوره کودک قادر به تقلید از الگویی می شود که از نظرش غیب است. یعنی با عمل خود آن صحنه یا رویداد را مجسم می کند و بازیهای نمادی هم در این دوره ظاهر می شوند.(بازی نمادی یعنی نشان دادن چیزی با چیز دیگری).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و در سن 5-6 سالگی این بازی به اوج می رسد و نقش مهمی در زندگی او ایفا می کند.در این مرحله کودک غالبا می خواهد علت هر چیزی را بداند و پرسشهای آنان بی پایان است.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مسائلی که برای ما اتفاقی هستند کودکان برای آنها توجیهی می یابندمثل: ماه به دنبال من می آید....</a:t>
            </a:r>
          </a:p>
        </p:txBody>
      </p:sp>
    </p:spTree>
    <p:extLst>
      <p:ext uri="{BB962C8B-B14F-4D97-AF65-F5344CB8AC3E}">
        <p14:creationId xmlns:p14="http://schemas.microsoft.com/office/powerpoint/2010/main" val="173268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E3EA1-0068-4F42-96E9-BDB27510A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139483"/>
            <a:ext cx="10519874" cy="4771739"/>
          </a:xfrm>
        </p:spPr>
        <p:txBody>
          <a:bodyPr>
            <a:normAutofit/>
          </a:bodyPr>
          <a:lstStyle/>
          <a:p>
            <a:pPr algn="just" rtl="1"/>
            <a:r>
              <a:rPr lang="fa-IR" sz="3600" dirty="0">
                <a:cs typeface="B Nazanin" panose="00000400000000000000" pitchFamily="2" charset="-78"/>
              </a:rPr>
              <a:t>در این مرحله داستانهای با این ویژگی برایشان مفید می باشد:</a:t>
            </a:r>
          </a:p>
          <a:p>
            <a:pPr marL="514350" indent="-514350" algn="just" rtl="1">
              <a:buAutoNum type="arabicPeriod"/>
            </a:pPr>
            <a:r>
              <a:rPr lang="fa-IR" sz="3600" dirty="0">
                <a:cs typeface="B Nazanin" panose="00000400000000000000" pitchFamily="2" charset="-78"/>
              </a:rPr>
              <a:t>داستانی از حیوانات:در این نوع داستانها حیوانات همانند انسانها رفتار می کنند. کودک این نوع پرنده و یا حیوان را دوست دارد.</a:t>
            </a:r>
          </a:p>
          <a:p>
            <a:pPr marL="514350" indent="-514350" algn="just" rtl="1">
              <a:buAutoNum type="arabicPeriod"/>
            </a:pPr>
            <a:r>
              <a:rPr lang="fa-IR" sz="3600" dirty="0">
                <a:cs typeface="B Nazanin" panose="00000400000000000000" pitchFamily="2" charset="-78"/>
              </a:rPr>
              <a:t>داستانهای خیالی:برای ایجاد یک تخیل قوی بسیار مناسب است و تخیل قادرشان می سازد که در سراسر زندگی؛ خود را در دنیایی کتابها ،نمایشنامه ها و سفر و ایده ها و آرزوها گم کنند و سرمست شوند.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657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994B6-BC65-410E-BA12-E056044F0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3889" y="1280160"/>
            <a:ext cx="10280723" cy="4631062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4000" dirty="0">
                <a:cs typeface="B Nazanin" panose="00000400000000000000" pitchFamily="2" charset="-78"/>
              </a:rPr>
              <a:t>3. داستانی از گیاهان:در این نوع گیاهان شخصیت زنده ای مانند انسان دارند و مانند انسانها سرگذشت خود را باز می گویند.</a:t>
            </a:r>
          </a:p>
          <a:p>
            <a:pPr marL="0" indent="0" algn="just" rtl="1">
              <a:buNone/>
            </a:pPr>
            <a:r>
              <a:rPr lang="fa-IR" sz="4000" dirty="0">
                <a:cs typeface="B Nazanin" panose="00000400000000000000" pitchFamily="2" charset="-78"/>
              </a:rPr>
              <a:t>4. داستانی از اشیاء دوربر: این داستانها در مورد اشیاء اطراف کودک است و کودک روزانه با آنان برخورد دارد.همانند توپ و دوچرخه و عروسک....</a:t>
            </a:r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7746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CEB26-B088-4B2C-868B-C9F8BE087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062" y="1167618"/>
            <a:ext cx="10660550" cy="4743604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>
                <a:cs typeface="B Nazanin" panose="00000400000000000000" pitchFamily="2" charset="-78"/>
              </a:rPr>
              <a:t>ج- مرحله عملکردهای عینی(7-8 سالگی تا 11-12 سالگی): 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کودک قبل از این دوران، قادر به تجسم نیست ولی در این مرحله است که آنچه در عمل یاد گرفته است به تدریج، بازسازی و یا تجسم می کند.پس مشخصه اولیه تفکر عملکردی ؛ برگشت پذیری است.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کودک می تواند به طور ذهنی جهت تفکرش را معکوس کند. او می داند چیزی که بتواند جمع کرد می شود تفریق هم کرد... و یا از راهی که به مدرسه رفته می توان بازگشت.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اشیاء را بر حسب رنگ و شکل و وزن و اندازه طبقه بندی می کنند.</a:t>
            </a:r>
          </a:p>
        </p:txBody>
      </p:sp>
    </p:spTree>
    <p:extLst>
      <p:ext uri="{BB962C8B-B14F-4D97-AF65-F5344CB8AC3E}">
        <p14:creationId xmlns:p14="http://schemas.microsoft.com/office/powerpoint/2010/main" val="1356784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51674-0453-47BC-9EF8-9A2D033C0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062" y="998806"/>
            <a:ext cx="10660550" cy="4912416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fa-IR" sz="2800" dirty="0">
                <a:cs typeface="B Nazanin" panose="00000400000000000000" pitchFamily="2" charset="-78"/>
              </a:rPr>
              <a:t>از جوش و خروش و سبک سریهای کودکی محض کاشته می شود.</a:t>
            </a:r>
          </a:p>
          <a:p>
            <a:pPr algn="just" rtl="1"/>
            <a:r>
              <a:rPr lang="fa-IR" sz="2800" dirty="0">
                <a:cs typeface="B Nazanin" panose="00000400000000000000" pitchFamily="2" charset="-78"/>
              </a:rPr>
              <a:t>تصورش از خودش روشنتر می شود و موقعیت خود را بهتر درک می کند.</a:t>
            </a:r>
          </a:p>
          <a:p>
            <a:pPr algn="just" rtl="1"/>
            <a:r>
              <a:rPr lang="fa-IR" sz="2800" dirty="0">
                <a:cs typeface="B Nazanin" panose="00000400000000000000" pitchFamily="2" charset="-78"/>
              </a:rPr>
              <a:t>به تدریج فاصله اش با مادرش را فزایش می دهد و  افراد بیشتری وارد زندگی او می شوند.</a:t>
            </a:r>
          </a:p>
          <a:p>
            <a:pPr algn="just" rtl="1"/>
            <a:r>
              <a:rPr lang="fa-IR" sz="2800" dirty="0">
                <a:cs typeface="B Nazanin" panose="00000400000000000000" pitchFamily="2" charset="-78"/>
              </a:rPr>
              <a:t>می کوشد روی پای خودش بایستدو موفقیتهایش بیشتر به کوشش هایش بستگی دارد.</a:t>
            </a:r>
          </a:p>
          <a:p>
            <a:pPr algn="just" rtl="1"/>
            <a:r>
              <a:rPr lang="fa-IR" sz="2800" dirty="0">
                <a:cs typeface="B Nazanin" panose="00000400000000000000" pitchFamily="2" charset="-78"/>
              </a:rPr>
              <a:t>وجود کودکان دیگر و همکلاسیهایش از اهمیت فراوانی برخوردار است.</a:t>
            </a:r>
          </a:p>
          <a:p>
            <a:pPr algn="just" rtl="1"/>
            <a:r>
              <a:rPr lang="fa-IR" sz="2800" dirty="0">
                <a:cs typeface="B Nazanin" panose="00000400000000000000" pitchFamily="2" charset="-78"/>
              </a:rPr>
              <a:t>آرامش روانی او هنگامی تامین می شود که افراد گروه، او را پذیرفته باشند.</a:t>
            </a:r>
          </a:p>
          <a:p>
            <a:pPr algn="just" rtl="1"/>
            <a:r>
              <a:rPr lang="fa-IR" sz="2800" dirty="0">
                <a:cs typeface="B Nazanin" panose="00000400000000000000" pitchFamily="2" charset="-78"/>
              </a:rPr>
              <a:t>روح همکاری در گروه و در عین حال رقابت کودکان با یکدیگر یکی از ویژگیهای مهم این دوره است.</a:t>
            </a:r>
          </a:p>
          <a:p>
            <a:pPr algn="just" rtl="1"/>
            <a:r>
              <a:rPr lang="fa-IR" sz="2800" dirty="0">
                <a:cs typeface="B Nazanin" panose="00000400000000000000" pitchFamily="2" charset="-78"/>
              </a:rPr>
              <a:t>فرهنگ، راه و رسم جامعه و برداشت هر خانواده برای کودکان از عوامل مهم پرورش ذوق و ادراک زیبایی به شمار می آیند.</a:t>
            </a:r>
          </a:p>
        </p:txBody>
      </p:sp>
    </p:spTree>
    <p:extLst>
      <p:ext uri="{BB962C8B-B14F-4D97-AF65-F5344CB8AC3E}">
        <p14:creationId xmlns:p14="http://schemas.microsoft.com/office/powerpoint/2010/main" val="2193646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6ED05-BB1E-42AF-BF76-4E2F200BF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874" y="1223889"/>
            <a:ext cx="10491738" cy="4687333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این دوره از نظر اجتماعی و سازندگی کودک در آینده از چنان اهمیتی برخوردار است که باید آن را دوره اصلاح رفتار اجتماعی کودک نامید.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در این دوره است که خواندن و نوشتن را یاد می گیرند، کتاب می تواند به آنها کمک کند تا ابعاد مختلف یک مفهوم را کشف کنند از بازیهای تخیلی خوششان می آید و داستانهای کوتاه را دوست دارند بخصوص اگر شخصیتهای آن داستان حیوانات باشند.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از داستانهای که به نوعی ترس آور باشد  و چیزهای از قبیل دیو فرشته داشته باشد خوششان می آید.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3706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7B203-C6CC-42E6-8A76-DD3F612A5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17" y="520505"/>
            <a:ext cx="10815295" cy="5697415"/>
          </a:xfrm>
        </p:spPr>
        <p:txBody>
          <a:bodyPr>
            <a:noAutofit/>
          </a:bodyPr>
          <a:lstStyle/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اولین تجربه هایشان در مطالعه باید لذت بخش و موفقیت آمیز باشد و به انواع مختلف خواندنی احتیاج دارند. زبان نگارش باید ساده و روان باشد.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او در داستانها احتیاج به پایان خوش و عدالت دارد و باید براش توضیح داده شود که دیوی وجود ندارد.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این دوره آغاز استقلال کودک است و در این دوره می تواند باندبازی کند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دراین دوره است که تفاوت سلیقه در بین دختر و پسر آشکار می شود.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سرعت رشد بدن بین پسران و دختران متفاوت است.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در این دوره ،سخت به خواهران و برادران معترض می شوند و حتی در اواخر این دوره چون مرجع تقالیدشان دیگر والدین نیستند حتا با آنها نیز به مخالفت برمی خیزند....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604726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108</TotalTime>
  <Words>1292</Words>
  <Application>Microsoft Office PowerPoint</Application>
  <PresentationFormat>Widescreen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Wisp</vt:lpstr>
      <vt:lpstr>نظریه پیاژه برای مراحل رشد کودک و نوجوان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نظریه پیاژه برای مراحل رشد کودک و نوجوان</dc:title>
  <dc:creator>MIQDAD</dc:creator>
  <cp:lastModifiedBy>MIQDAD</cp:lastModifiedBy>
  <cp:revision>14</cp:revision>
  <dcterms:created xsi:type="dcterms:W3CDTF">2021-02-20T15:48:41Z</dcterms:created>
  <dcterms:modified xsi:type="dcterms:W3CDTF">2021-05-10T17:23:46Z</dcterms:modified>
</cp:coreProperties>
</file>