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299449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38579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829D92-0146-4C65-BE44-E70DDEC456D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6746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354553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829D92-0146-4C65-BE44-E70DDEC456D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7054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2304161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1691459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194820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280559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4428E-48FC-4F48-9CF3-209E092ED8D0}"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424619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391591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A4428E-48FC-4F48-9CF3-209E092ED8D0}"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367925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A4428E-48FC-4F48-9CF3-209E092ED8D0}"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268300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4428E-48FC-4F48-9CF3-209E092ED8D0}"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54961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295951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A4428E-48FC-4F48-9CF3-209E092ED8D0}"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829D92-0146-4C65-BE44-E70DDEC456D7}" type="slidenum">
              <a:rPr lang="en-US" smtClean="0"/>
              <a:t>‹#›</a:t>
            </a:fld>
            <a:endParaRPr lang="en-US"/>
          </a:p>
        </p:txBody>
      </p:sp>
    </p:spTree>
    <p:extLst>
      <p:ext uri="{BB962C8B-B14F-4D97-AF65-F5344CB8AC3E}">
        <p14:creationId xmlns:p14="http://schemas.microsoft.com/office/powerpoint/2010/main" val="106342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A4428E-48FC-4F48-9CF3-209E092ED8D0}" type="datetimeFigureOut">
              <a:rPr lang="en-US" smtClean="0"/>
              <a:t>3/9/2021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829D92-0146-4C65-BE44-E70DDEC456D7}" type="slidenum">
              <a:rPr lang="en-US" smtClean="0"/>
              <a:t>‹#›</a:t>
            </a:fld>
            <a:endParaRPr lang="en-US"/>
          </a:p>
        </p:txBody>
      </p:sp>
    </p:spTree>
    <p:extLst>
      <p:ext uri="{BB962C8B-B14F-4D97-AF65-F5344CB8AC3E}">
        <p14:creationId xmlns:p14="http://schemas.microsoft.com/office/powerpoint/2010/main" val="287428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E8503-E9FA-4D74-95FB-F3B899500F39}"/>
              </a:ext>
            </a:extLst>
          </p:cNvPr>
          <p:cNvSpPr>
            <a:spLocks noGrp="1"/>
          </p:cNvSpPr>
          <p:nvPr>
            <p:ph type="ctrTitle"/>
          </p:nvPr>
        </p:nvSpPr>
        <p:spPr/>
        <p:txBody>
          <a:bodyPr>
            <a:normAutofit/>
          </a:bodyPr>
          <a:lstStyle/>
          <a:p>
            <a:pPr algn="just" rtl="1"/>
            <a:r>
              <a:rPr lang="fa-IR" sz="6000" dirty="0">
                <a:cs typeface="B Nazanin" panose="00000400000000000000" pitchFamily="2" charset="-78"/>
              </a:rPr>
              <a:t>روانشناسی کودکان و نوجوانان</a:t>
            </a:r>
            <a:endParaRPr lang="en-US" sz="6000" dirty="0">
              <a:cs typeface="B Nazanin" panose="00000400000000000000" pitchFamily="2" charset="-78"/>
            </a:endParaRPr>
          </a:p>
        </p:txBody>
      </p:sp>
      <p:sp>
        <p:nvSpPr>
          <p:cNvPr id="3" name="Subtitle 2">
            <a:extLst>
              <a:ext uri="{FF2B5EF4-FFF2-40B4-BE49-F238E27FC236}">
                <a16:creationId xmlns:a16="http://schemas.microsoft.com/office/drawing/2014/main" id="{EBB5E9F2-CD4F-44C9-A3C8-2C742BBF728E}"/>
              </a:ext>
            </a:extLst>
          </p:cNvPr>
          <p:cNvSpPr>
            <a:spLocks noGrp="1"/>
          </p:cNvSpPr>
          <p:nvPr>
            <p:ph type="subTitle" idx="1"/>
          </p:nvPr>
        </p:nvSpPr>
        <p:spPr/>
        <p:txBody>
          <a:bodyPr>
            <a:normAutofit/>
          </a:bodyPr>
          <a:lstStyle/>
          <a:p>
            <a:r>
              <a:rPr lang="fa-IR" sz="4000" dirty="0">
                <a:cs typeface="B Nazanin" panose="00000400000000000000" pitchFamily="2" charset="-78"/>
              </a:rPr>
              <a:t>درس چهارم</a:t>
            </a:r>
            <a:endParaRPr lang="en-US" sz="4000" dirty="0">
              <a:cs typeface="B Nazanin" panose="00000400000000000000" pitchFamily="2" charset="-78"/>
            </a:endParaRPr>
          </a:p>
        </p:txBody>
      </p:sp>
    </p:spTree>
    <p:extLst>
      <p:ext uri="{BB962C8B-B14F-4D97-AF65-F5344CB8AC3E}">
        <p14:creationId xmlns:p14="http://schemas.microsoft.com/office/powerpoint/2010/main" val="2488468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B1D40-672A-485A-8F44-377107076680}"/>
              </a:ext>
            </a:extLst>
          </p:cNvPr>
          <p:cNvSpPr>
            <a:spLocks noGrp="1"/>
          </p:cNvSpPr>
          <p:nvPr>
            <p:ph idx="1"/>
          </p:nvPr>
        </p:nvSpPr>
        <p:spPr>
          <a:xfrm>
            <a:off x="1181686" y="1280160"/>
            <a:ext cx="10322926" cy="4631062"/>
          </a:xfrm>
        </p:spPr>
        <p:txBody>
          <a:bodyPr>
            <a:normAutofit/>
          </a:bodyPr>
          <a:lstStyle/>
          <a:p>
            <a:pPr marL="0" indent="0" algn="just" rtl="1">
              <a:buNone/>
            </a:pPr>
            <a:r>
              <a:rPr lang="fa-IR" sz="4000" dirty="0">
                <a:cs typeface="B Nazanin" panose="00000400000000000000" pitchFamily="2" charset="-78"/>
              </a:rPr>
              <a:t>6. 21-40 سالگی(مرحله انسان گوشه گیری از اجتماع و همدم شدن را می آموزد)</a:t>
            </a:r>
          </a:p>
          <a:p>
            <a:pPr marL="0" indent="0" algn="just" rtl="1">
              <a:buNone/>
            </a:pPr>
            <a:r>
              <a:rPr lang="fa-IR" sz="4000" dirty="0">
                <a:cs typeface="B Nazanin" panose="00000400000000000000" pitchFamily="2" charset="-78"/>
              </a:rPr>
              <a:t>7. 40-60 سالگی( در این مرحله پیامبر و راهگشایی راهبری را می آموزد)</a:t>
            </a:r>
          </a:p>
          <a:p>
            <a:pPr marL="0" indent="0" algn="just" rtl="1">
              <a:buNone/>
            </a:pPr>
            <a:r>
              <a:rPr lang="fa-IR" sz="4000" dirty="0">
                <a:cs typeface="B Nazanin" panose="00000400000000000000" pitchFamily="2" charset="-78"/>
              </a:rPr>
              <a:t>8. 60 سالگی( در این سنین است که انسان کامل است و احساس نا امیدی  به آخر خط رسیدن را تجربه می کند.)</a:t>
            </a:r>
            <a:endParaRPr lang="en-US" sz="4000" dirty="0">
              <a:cs typeface="B Nazanin" panose="00000400000000000000" pitchFamily="2" charset="-78"/>
            </a:endParaRPr>
          </a:p>
        </p:txBody>
      </p:sp>
    </p:spTree>
    <p:extLst>
      <p:ext uri="{BB962C8B-B14F-4D97-AF65-F5344CB8AC3E}">
        <p14:creationId xmlns:p14="http://schemas.microsoft.com/office/powerpoint/2010/main" val="419902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2AD3A-549D-4A88-A1B1-AA64D3D4EF8F}"/>
              </a:ext>
            </a:extLst>
          </p:cNvPr>
          <p:cNvSpPr>
            <a:spLocks noGrp="1"/>
          </p:cNvSpPr>
          <p:nvPr>
            <p:ph idx="1"/>
          </p:nvPr>
        </p:nvSpPr>
        <p:spPr>
          <a:xfrm>
            <a:off x="1012874" y="1195754"/>
            <a:ext cx="10491738" cy="4715468"/>
          </a:xfrm>
        </p:spPr>
        <p:txBody>
          <a:bodyPr>
            <a:normAutofit/>
          </a:bodyPr>
          <a:lstStyle/>
          <a:p>
            <a:pPr algn="just" rtl="1"/>
            <a:r>
              <a:rPr lang="fa-IR" sz="3200" dirty="0">
                <a:cs typeface="B Nazanin" panose="00000400000000000000" pitchFamily="2" charset="-78"/>
              </a:rPr>
              <a:t>نویسندگان ادبیات کودکان و نوجوانان مراحل رشد آنان را به چهر مرحله تقسیم کرده اند:</a:t>
            </a:r>
          </a:p>
          <a:p>
            <a:pPr marL="514350" indent="-514350" algn="just" rtl="1">
              <a:buAutoNum type="arabicPeriod"/>
            </a:pPr>
            <a:r>
              <a:rPr lang="fa-IR" sz="3200" dirty="0">
                <a:cs typeface="B Nazanin" panose="00000400000000000000" pitchFamily="2" charset="-78"/>
              </a:rPr>
              <a:t>مرحله کودکی از 3-6 سالگی</a:t>
            </a:r>
          </a:p>
          <a:p>
            <a:pPr marL="514350" indent="-514350" algn="just" rtl="1">
              <a:buAutoNum type="arabicPeriod"/>
            </a:pPr>
            <a:r>
              <a:rPr lang="fa-IR" sz="3200" dirty="0">
                <a:cs typeface="B Nazanin" panose="00000400000000000000" pitchFamily="2" charset="-78"/>
              </a:rPr>
              <a:t>مرحله کودکی از 6-8 سالگی</a:t>
            </a:r>
          </a:p>
          <a:p>
            <a:pPr marL="514350" indent="-514350" algn="just" rtl="1">
              <a:buAutoNum type="arabicPeriod"/>
            </a:pPr>
            <a:r>
              <a:rPr lang="fa-IR" sz="3200" dirty="0">
                <a:cs typeface="B Nazanin" panose="00000400000000000000" pitchFamily="2" charset="-78"/>
              </a:rPr>
              <a:t>مرحله از 9-12 سالگی</a:t>
            </a:r>
          </a:p>
          <a:p>
            <a:pPr marL="514350" indent="-514350" algn="just" rtl="1">
              <a:buAutoNum type="arabicPeriod"/>
            </a:pPr>
            <a:r>
              <a:rPr lang="fa-IR" sz="3200" dirty="0">
                <a:cs typeface="B Nazanin" panose="00000400000000000000" pitchFamily="2" charset="-78"/>
              </a:rPr>
              <a:t>از 12 سالگی که مرحله رمانسی کودک است و تا مرحله جوانی ادامه دارد و جوانی به آن پایان می دهد.</a:t>
            </a:r>
            <a:endParaRPr lang="en-US" sz="3200" dirty="0">
              <a:cs typeface="B Nazanin" panose="00000400000000000000" pitchFamily="2" charset="-78"/>
            </a:endParaRPr>
          </a:p>
        </p:txBody>
      </p:sp>
    </p:spTree>
    <p:extLst>
      <p:ext uri="{BB962C8B-B14F-4D97-AF65-F5344CB8AC3E}">
        <p14:creationId xmlns:p14="http://schemas.microsoft.com/office/powerpoint/2010/main" val="181867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5CE39-8FD9-41B8-B9E8-FCED0EACA23F}"/>
              </a:ext>
            </a:extLst>
          </p:cNvPr>
          <p:cNvSpPr>
            <a:spLocks noGrp="1"/>
          </p:cNvSpPr>
          <p:nvPr>
            <p:ph idx="1"/>
          </p:nvPr>
        </p:nvSpPr>
        <p:spPr>
          <a:xfrm>
            <a:off x="1463040" y="1111348"/>
            <a:ext cx="10041572" cy="4799874"/>
          </a:xfrm>
        </p:spPr>
        <p:txBody>
          <a:bodyPr>
            <a:normAutofit/>
          </a:bodyPr>
          <a:lstStyle/>
          <a:p>
            <a:pPr algn="just" rtl="1"/>
            <a:r>
              <a:rPr lang="fa-IR" sz="3600" dirty="0">
                <a:cs typeface="B Nazanin" panose="00000400000000000000" pitchFamily="2" charset="-78"/>
              </a:rPr>
              <a:t>با پیشرفت غیر قابل تصور تکنولوژی و رشد چشم گیر قدرت ذهن بشر؛ اعتقاد به تربیت آزاد یا غیر محدود، ارزش محیط و سن انسان، یعنی مکان و زمان افزایش یافته است.مدرسه با شرایط موجود(تراکم محصل،کمبود معلم ورزیده و فضای آموزشی و وسایل آموزشی و ...) تنها محیط مساعد برای تعلیم و تربیت نیستند.</a:t>
            </a:r>
          </a:p>
          <a:p>
            <a:pPr algn="just" rtl="1"/>
            <a:r>
              <a:rPr lang="fa-IR" sz="3600" dirty="0">
                <a:cs typeface="B Nazanin" panose="00000400000000000000" pitchFamily="2" charset="-78"/>
              </a:rPr>
              <a:t>یکی از راهها وسایل و امکانات تربیت مدوام، مطلوب و غیر مستقیم کتاب و روزنامه و مجله وفیلمهای مخصوص به کودکان و نوجوانان هستند. </a:t>
            </a:r>
            <a:endParaRPr lang="en-US" sz="3600" dirty="0">
              <a:cs typeface="B Nazanin" panose="00000400000000000000" pitchFamily="2" charset="-78"/>
            </a:endParaRPr>
          </a:p>
        </p:txBody>
      </p:sp>
    </p:spTree>
    <p:extLst>
      <p:ext uri="{BB962C8B-B14F-4D97-AF65-F5344CB8AC3E}">
        <p14:creationId xmlns:p14="http://schemas.microsoft.com/office/powerpoint/2010/main" val="7076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70E3C9-7CD9-4A31-A8AE-5A6EC0A1158E}"/>
              </a:ext>
            </a:extLst>
          </p:cNvPr>
          <p:cNvSpPr>
            <a:spLocks noGrp="1"/>
          </p:cNvSpPr>
          <p:nvPr>
            <p:ph idx="1"/>
          </p:nvPr>
        </p:nvSpPr>
        <p:spPr>
          <a:xfrm>
            <a:off x="1223889" y="1294228"/>
            <a:ext cx="10280723" cy="4616994"/>
          </a:xfrm>
        </p:spPr>
        <p:txBody>
          <a:bodyPr>
            <a:normAutofit/>
          </a:bodyPr>
          <a:lstStyle/>
          <a:p>
            <a:pPr algn="just" rtl="1"/>
            <a:r>
              <a:rPr lang="fa-IR" sz="4000" dirty="0">
                <a:cs typeface="B Nazanin" panose="00000400000000000000" pitchFamily="2" charset="-78"/>
              </a:rPr>
              <a:t>برای اینکه در این راه موفقیت خوبی بدست آوریم باید بدانیم که چگونه در این راه به پیش برویم؛زیرا کودکان مینیاتور یا کوچک شده بزرگسالان نیستند بلکه افرادی هستند یگانه، مستقل و بی مانند که نیازها ، امیال و استعدادهای خاص به خود را دارند و حتی دو کودک دو قلو نیزصد درصد همانند یگدیگر نیستند – منظور شکل آنان نیست-</a:t>
            </a:r>
            <a:endParaRPr lang="en-US" sz="4000" dirty="0">
              <a:cs typeface="B Nazanin" panose="00000400000000000000" pitchFamily="2" charset="-78"/>
            </a:endParaRPr>
          </a:p>
        </p:txBody>
      </p:sp>
    </p:spTree>
    <p:extLst>
      <p:ext uri="{BB962C8B-B14F-4D97-AF65-F5344CB8AC3E}">
        <p14:creationId xmlns:p14="http://schemas.microsoft.com/office/powerpoint/2010/main" val="263624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8A6E6-1FF0-4134-A1DB-743E9826953D}"/>
              </a:ext>
            </a:extLst>
          </p:cNvPr>
          <p:cNvSpPr>
            <a:spLocks noGrp="1"/>
          </p:cNvSpPr>
          <p:nvPr>
            <p:ph idx="1"/>
          </p:nvPr>
        </p:nvSpPr>
        <p:spPr>
          <a:xfrm>
            <a:off x="984738" y="1125415"/>
            <a:ext cx="10519874" cy="4785807"/>
          </a:xfrm>
        </p:spPr>
        <p:txBody>
          <a:bodyPr>
            <a:normAutofit/>
          </a:bodyPr>
          <a:lstStyle/>
          <a:p>
            <a:pPr algn="just" rtl="1"/>
            <a:r>
              <a:rPr lang="fa-IR" sz="4000" dirty="0">
                <a:cs typeface="B Nazanin" panose="00000400000000000000" pitchFamily="2" charset="-78"/>
              </a:rPr>
              <a:t>برای تربیت کودک بایستی بدانیم که کودک کیست و چگونه رشد و تکامل پیدا می کند.</a:t>
            </a:r>
          </a:p>
          <a:p>
            <a:pPr algn="just" rtl="1"/>
            <a:r>
              <a:rPr lang="fa-IR" sz="4000" dirty="0">
                <a:cs typeface="B Nazanin" panose="00000400000000000000" pitchFamily="2" charset="-78"/>
              </a:rPr>
              <a:t>مراحل مختلف رشد و تکامل چه ویژگیها و نیازها و رغبتهای خاص یا مشترک دارد.</a:t>
            </a:r>
            <a:endParaRPr lang="en-US" sz="4000" dirty="0">
              <a:cs typeface="B Nazanin" panose="00000400000000000000" pitchFamily="2" charset="-78"/>
            </a:endParaRPr>
          </a:p>
        </p:txBody>
      </p:sp>
    </p:spTree>
    <p:extLst>
      <p:ext uri="{BB962C8B-B14F-4D97-AF65-F5344CB8AC3E}">
        <p14:creationId xmlns:p14="http://schemas.microsoft.com/office/powerpoint/2010/main" val="127044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82C672-6D8A-4E36-95FA-88E78637F07B}"/>
              </a:ext>
            </a:extLst>
          </p:cNvPr>
          <p:cNvSpPr>
            <a:spLocks noGrp="1"/>
          </p:cNvSpPr>
          <p:nvPr>
            <p:ph idx="1"/>
          </p:nvPr>
        </p:nvSpPr>
        <p:spPr>
          <a:xfrm>
            <a:off x="1125415" y="1294228"/>
            <a:ext cx="10379197" cy="4616994"/>
          </a:xfrm>
        </p:spPr>
        <p:txBody>
          <a:bodyPr>
            <a:normAutofit/>
          </a:bodyPr>
          <a:lstStyle/>
          <a:p>
            <a:pPr algn="just" rtl="1"/>
            <a:r>
              <a:rPr lang="fa-IR" sz="3600" dirty="0">
                <a:cs typeface="B Nazanin" panose="00000400000000000000" pitchFamily="2" charset="-78"/>
              </a:rPr>
              <a:t>چرا که کودک امروزی با وجود اینکه از جریان اصلی زندگی به دور است یا ما دوست داریم چنین تصور کنیم، به سبب گسترش سریع وسایل ارتباطی و بخصوص وسایل ارتباط جمعی و امکان تماس با گروهها و طبقات مختلف اجتماعی از تجربیات تلخی چون جنایت،جنگ،فقر،خشونت و مرگ برخورداراست. و خوب می داند که بزرگسالان در دنیایی از هراس و دلهره بسر می برند.</a:t>
            </a:r>
            <a:endParaRPr lang="en-US" sz="3600" dirty="0">
              <a:cs typeface="B Nazanin" panose="00000400000000000000" pitchFamily="2" charset="-78"/>
            </a:endParaRPr>
          </a:p>
        </p:txBody>
      </p:sp>
    </p:spTree>
    <p:extLst>
      <p:ext uri="{BB962C8B-B14F-4D97-AF65-F5344CB8AC3E}">
        <p14:creationId xmlns:p14="http://schemas.microsoft.com/office/powerpoint/2010/main" val="423848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907F5-D1BE-4E6C-98CA-7442A332E309}"/>
              </a:ext>
            </a:extLst>
          </p:cNvPr>
          <p:cNvSpPr>
            <a:spLocks noGrp="1"/>
          </p:cNvSpPr>
          <p:nvPr>
            <p:ph idx="1"/>
          </p:nvPr>
        </p:nvSpPr>
        <p:spPr>
          <a:xfrm>
            <a:off x="998806" y="1209822"/>
            <a:ext cx="10505806" cy="4701400"/>
          </a:xfrm>
        </p:spPr>
        <p:txBody>
          <a:bodyPr>
            <a:normAutofit/>
          </a:bodyPr>
          <a:lstStyle/>
          <a:p>
            <a:pPr algn="just" rtl="1"/>
            <a:r>
              <a:rPr lang="fa-IR" sz="3200" dirty="0">
                <a:cs typeface="B Nazanin" panose="00000400000000000000" pitchFamily="2" charset="-78"/>
              </a:rPr>
              <a:t>این گونه آگاهیهارا کودک ناخواسته کسب می کند از راه وسایل ارتباط جمعی بخصوص تلوزیون و انترنت و ... که دنیا را به دهکده کوچکی تبدیل کرده اند.</a:t>
            </a:r>
          </a:p>
          <a:p>
            <a:pPr algn="just" rtl="1"/>
            <a:r>
              <a:rPr lang="fa-IR" sz="3200" dirty="0">
                <a:cs typeface="B Nazanin" panose="00000400000000000000" pitchFamily="2" charset="-78"/>
              </a:rPr>
              <a:t>روانشناسی و جامعه شناسی تعلیم و تربیت عوامل تعیین کننده ای را در اختیار کسانی می گذارند که با ادبیات کودک و نوجوان سرو کار دارند از جمله:</a:t>
            </a:r>
          </a:p>
          <a:p>
            <a:pPr algn="just" rtl="1">
              <a:buAutoNum type="arabicPeriod"/>
            </a:pPr>
            <a:r>
              <a:rPr lang="fa-IR" sz="3200" dirty="0">
                <a:cs typeface="B Nazanin" panose="00000400000000000000" pitchFamily="2" charset="-78"/>
              </a:rPr>
              <a:t>خصوصیات رشد جسمی و روانی.</a:t>
            </a:r>
          </a:p>
          <a:p>
            <a:pPr algn="just" rtl="1">
              <a:buAutoNum type="arabicPeriod"/>
            </a:pPr>
            <a:r>
              <a:rPr lang="fa-IR" sz="3200" dirty="0">
                <a:cs typeface="B Nazanin" panose="00000400000000000000" pitchFamily="2" charset="-78"/>
              </a:rPr>
              <a:t>احتیاجات و علاقه مندیهای اساسی انسان و خاص هر سن.</a:t>
            </a:r>
          </a:p>
          <a:p>
            <a:pPr algn="just" rtl="1">
              <a:buAutoNum type="arabicPeriod"/>
            </a:pPr>
            <a:r>
              <a:rPr lang="fa-IR" sz="3200" dirty="0">
                <a:cs typeface="B Nazanin" panose="00000400000000000000" pitchFamily="2" charset="-78"/>
              </a:rPr>
              <a:t>توانائیهای خواندن و تسلط بر زبان</a:t>
            </a:r>
          </a:p>
          <a:p>
            <a:pPr algn="just" rtl="1">
              <a:buAutoNum type="arabicPeriod"/>
            </a:pPr>
            <a:r>
              <a:rPr lang="fa-IR" sz="3200" dirty="0">
                <a:cs typeface="B Nazanin" panose="00000400000000000000" pitchFamily="2" charset="-78"/>
              </a:rPr>
              <a:t>محیط زندگی و تجربیات و شناخت هایی که ایجاد می کند.</a:t>
            </a:r>
          </a:p>
        </p:txBody>
      </p:sp>
    </p:spTree>
    <p:extLst>
      <p:ext uri="{BB962C8B-B14F-4D97-AF65-F5344CB8AC3E}">
        <p14:creationId xmlns:p14="http://schemas.microsoft.com/office/powerpoint/2010/main" val="199916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454E40-0C7A-42A0-AFEC-59569C8D6A3D}"/>
              </a:ext>
            </a:extLst>
          </p:cNvPr>
          <p:cNvSpPr>
            <a:spLocks noGrp="1"/>
          </p:cNvSpPr>
          <p:nvPr>
            <p:ph idx="1"/>
          </p:nvPr>
        </p:nvSpPr>
        <p:spPr>
          <a:xfrm>
            <a:off x="1111348" y="1134794"/>
            <a:ext cx="10505806" cy="4703298"/>
          </a:xfrm>
        </p:spPr>
        <p:txBody>
          <a:bodyPr>
            <a:normAutofit/>
          </a:bodyPr>
          <a:lstStyle/>
          <a:p>
            <a:pPr algn="just" rtl="1"/>
            <a:r>
              <a:rPr lang="fa-IR" sz="3600" dirty="0">
                <a:cs typeface="B Nazanin" panose="00000400000000000000" pitchFamily="2" charset="-78"/>
              </a:rPr>
              <a:t>تقسیم بندیهای که در روانشناسی و تعلیم وتربیت مراعات می شود:</a:t>
            </a:r>
          </a:p>
          <a:p>
            <a:pPr marL="0" indent="0" algn="just" rtl="1">
              <a:buNone/>
            </a:pPr>
            <a:r>
              <a:rPr lang="fa-IR" sz="3600" dirty="0">
                <a:cs typeface="B Nazanin" panose="00000400000000000000" pitchFamily="2" charset="-78"/>
              </a:rPr>
              <a:t>الف)سالهای قبل از دبستان</a:t>
            </a:r>
          </a:p>
          <a:p>
            <a:pPr marL="0" indent="0" algn="just" rtl="1">
              <a:buNone/>
            </a:pPr>
            <a:r>
              <a:rPr lang="fa-IR" sz="3600" dirty="0">
                <a:cs typeface="B Nazanin" panose="00000400000000000000" pitchFamily="2" charset="-78"/>
              </a:rPr>
              <a:t>ب)سالهای آغاز دبستان(کلاس:اول و دوم وسوم)</a:t>
            </a:r>
          </a:p>
          <a:p>
            <a:pPr marL="0" indent="0" algn="just" rtl="1">
              <a:buNone/>
            </a:pPr>
            <a:r>
              <a:rPr lang="fa-IR" sz="3600" dirty="0">
                <a:cs typeface="B Nazanin" panose="00000400000000000000" pitchFamily="2" charset="-78"/>
              </a:rPr>
              <a:t>ج)سالهای پایان دبستان(کلاس:چهارم و پنجم و ششم)</a:t>
            </a:r>
          </a:p>
          <a:p>
            <a:pPr marL="0" indent="0" algn="just" rtl="1">
              <a:buNone/>
            </a:pPr>
            <a:r>
              <a:rPr lang="fa-IR" sz="3600" dirty="0">
                <a:cs typeface="B Nazanin" panose="00000400000000000000" pitchFamily="2" charset="-78"/>
              </a:rPr>
              <a:t>د)دوره راهنمای</a:t>
            </a:r>
          </a:p>
          <a:p>
            <a:pPr marL="0" indent="0" algn="just" rtl="1">
              <a:buNone/>
            </a:pPr>
            <a:r>
              <a:rPr lang="fa-IR" sz="3600" dirty="0">
                <a:cs typeface="B Nazanin" panose="00000400000000000000" pitchFamily="2" charset="-78"/>
              </a:rPr>
              <a:t>ه)سالهای دبیرستان</a:t>
            </a:r>
            <a:endParaRPr lang="en-US" sz="3600" dirty="0">
              <a:cs typeface="B Nazanin" panose="00000400000000000000" pitchFamily="2" charset="-78"/>
            </a:endParaRPr>
          </a:p>
        </p:txBody>
      </p:sp>
    </p:spTree>
    <p:extLst>
      <p:ext uri="{BB962C8B-B14F-4D97-AF65-F5344CB8AC3E}">
        <p14:creationId xmlns:p14="http://schemas.microsoft.com/office/powerpoint/2010/main" val="225429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78D89A-5B82-4101-BB52-BD77FB9F7700}"/>
              </a:ext>
            </a:extLst>
          </p:cNvPr>
          <p:cNvSpPr>
            <a:spLocks noGrp="1"/>
          </p:cNvSpPr>
          <p:nvPr>
            <p:ph idx="1"/>
          </p:nvPr>
        </p:nvSpPr>
        <p:spPr>
          <a:xfrm>
            <a:off x="914400" y="1209822"/>
            <a:ext cx="10590212" cy="4701400"/>
          </a:xfrm>
        </p:spPr>
        <p:txBody>
          <a:bodyPr>
            <a:normAutofit/>
          </a:bodyPr>
          <a:lstStyle/>
          <a:p>
            <a:pPr algn="just" rtl="1"/>
            <a:r>
              <a:rPr lang="fa-IR" sz="3600" dirty="0">
                <a:cs typeface="B Nazanin" panose="00000400000000000000" pitchFamily="2" charset="-78"/>
              </a:rPr>
              <a:t>سیگموند فروید بر اساس روانکاوی مراحل رشد کودک را اینچنین بنیاد نهاده است:</a:t>
            </a:r>
          </a:p>
          <a:p>
            <a:pPr marL="514350" indent="-514350" algn="just" rtl="1">
              <a:buAutoNum type="arabicPeriod"/>
            </a:pPr>
            <a:r>
              <a:rPr lang="fa-IR" sz="3600" dirty="0">
                <a:cs typeface="B Nazanin" panose="00000400000000000000" pitchFamily="2" charset="-78"/>
              </a:rPr>
              <a:t>مرحله شیرخوارگی</a:t>
            </a:r>
          </a:p>
          <a:p>
            <a:pPr marL="514350" indent="-514350" algn="just" rtl="1">
              <a:buAutoNum type="arabicPeriod"/>
            </a:pPr>
            <a:r>
              <a:rPr lang="fa-IR" sz="3600" dirty="0">
                <a:cs typeface="B Nazanin" panose="00000400000000000000" pitchFamily="2" charset="-78"/>
              </a:rPr>
              <a:t>مرحله کودکی</a:t>
            </a:r>
          </a:p>
          <a:p>
            <a:pPr marL="514350" indent="-514350" algn="just" rtl="1">
              <a:buAutoNum type="arabicPeriod"/>
            </a:pPr>
            <a:r>
              <a:rPr lang="fa-IR" sz="3600" dirty="0">
                <a:cs typeface="B Nazanin" panose="00000400000000000000" pitchFamily="2" charset="-78"/>
              </a:rPr>
              <a:t>مرحله قبل دبستان</a:t>
            </a:r>
          </a:p>
          <a:p>
            <a:pPr marL="514350" indent="-514350" algn="just" rtl="1">
              <a:buAutoNum type="arabicPeriod"/>
            </a:pPr>
            <a:r>
              <a:rPr lang="fa-IR" sz="3600" dirty="0">
                <a:cs typeface="B Nazanin" panose="00000400000000000000" pitchFamily="2" charset="-78"/>
              </a:rPr>
              <a:t>مرحله دبستان</a:t>
            </a:r>
          </a:p>
          <a:p>
            <a:pPr marL="514350" indent="-514350" algn="just" rtl="1">
              <a:buAutoNum type="arabicPeriod"/>
            </a:pPr>
            <a:r>
              <a:rPr lang="fa-IR" sz="3600" dirty="0">
                <a:cs typeface="B Nazanin" panose="00000400000000000000" pitchFamily="2" charset="-78"/>
              </a:rPr>
              <a:t>مرحله نوجوانی</a:t>
            </a:r>
            <a:endParaRPr lang="en-US" sz="3600" dirty="0">
              <a:cs typeface="B Nazanin" panose="00000400000000000000" pitchFamily="2" charset="-78"/>
            </a:endParaRPr>
          </a:p>
        </p:txBody>
      </p:sp>
    </p:spTree>
    <p:extLst>
      <p:ext uri="{BB962C8B-B14F-4D97-AF65-F5344CB8AC3E}">
        <p14:creationId xmlns:p14="http://schemas.microsoft.com/office/powerpoint/2010/main" val="2880685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9F8F8F-1FEB-4899-AC27-B84DD9942033}"/>
              </a:ext>
            </a:extLst>
          </p:cNvPr>
          <p:cNvSpPr>
            <a:spLocks noGrp="1"/>
          </p:cNvSpPr>
          <p:nvPr>
            <p:ph idx="1"/>
          </p:nvPr>
        </p:nvSpPr>
        <p:spPr>
          <a:xfrm>
            <a:off x="1223889" y="1111348"/>
            <a:ext cx="10280723" cy="4799874"/>
          </a:xfrm>
        </p:spPr>
        <p:txBody>
          <a:bodyPr>
            <a:normAutofit/>
          </a:bodyPr>
          <a:lstStyle/>
          <a:p>
            <a:pPr algn="just" rtl="1"/>
            <a:r>
              <a:rPr lang="fa-IR" sz="3200" dirty="0">
                <a:cs typeface="B Nazanin" panose="00000400000000000000" pitchFamily="2" charset="-78"/>
              </a:rPr>
              <a:t>تقسیم بندی اریک اریکسون بر اساس تئوری رشد روانکاوی اجتماعی:</a:t>
            </a:r>
          </a:p>
          <a:p>
            <a:pPr marL="457200" indent="-457200" algn="just" rtl="1">
              <a:buAutoNum type="arabicPeriod"/>
            </a:pPr>
            <a:r>
              <a:rPr lang="fa-IR" sz="3200" dirty="0">
                <a:cs typeface="B Nazanin" panose="00000400000000000000" pitchFamily="2" charset="-78"/>
              </a:rPr>
              <a:t>از تولد تا 18 ماهگی ( مرحله ترس و بد گمانی)</a:t>
            </a:r>
          </a:p>
          <a:p>
            <a:pPr marL="457200" indent="-457200" algn="just" rtl="1">
              <a:buAutoNum type="arabicPeriod"/>
            </a:pPr>
            <a:r>
              <a:rPr lang="fa-IR" sz="3200" dirty="0">
                <a:cs typeface="B Nazanin" panose="00000400000000000000" pitchFamily="2" charset="-78"/>
              </a:rPr>
              <a:t>از 18 ماهگی تا 3 سالی(مرحله احساس استقلال و بدگمانی و شرم توام با هم)</a:t>
            </a:r>
          </a:p>
          <a:p>
            <a:pPr marL="457200" indent="-457200" algn="just" rtl="1">
              <a:buAutoNum type="arabicPeriod"/>
            </a:pPr>
            <a:r>
              <a:rPr lang="fa-IR" sz="3200" dirty="0">
                <a:cs typeface="B Nazanin" panose="00000400000000000000" pitchFamily="2" charset="-78"/>
              </a:rPr>
              <a:t>3-5 سالگی(مرحله گناه کردن را تجربه می کند)</a:t>
            </a:r>
          </a:p>
          <a:p>
            <a:pPr marL="457200" indent="-457200" algn="just" rtl="1">
              <a:buAutoNum type="arabicPeriod"/>
            </a:pPr>
            <a:r>
              <a:rPr lang="fa-IR" sz="3200" dirty="0">
                <a:cs typeface="B Nazanin" panose="00000400000000000000" pitchFamily="2" charset="-78"/>
              </a:rPr>
              <a:t>5-11 سالگی( مرحله لجبازی و خود سری همراه با احساس کمی تجربه)</a:t>
            </a:r>
          </a:p>
          <a:p>
            <a:pPr marL="457200" indent="-457200" algn="just" rtl="1">
              <a:buAutoNum type="arabicPeriod"/>
            </a:pPr>
            <a:r>
              <a:rPr lang="fa-IR" sz="3200" dirty="0">
                <a:cs typeface="B Nazanin" panose="00000400000000000000" pitchFamily="2" charset="-78"/>
              </a:rPr>
              <a:t>11-21 سالگی( مرحله خودشناسی و احساس ملی و همگام شدن با اجتماع را تجربه می کند)</a:t>
            </a:r>
          </a:p>
          <a:p>
            <a:pPr marL="0" indent="0" algn="just" rtl="1">
              <a:buNone/>
            </a:pPr>
            <a:endParaRPr lang="fa-IR" sz="3200" dirty="0">
              <a:cs typeface="B Nazanin" panose="00000400000000000000" pitchFamily="2" charset="-78"/>
            </a:endParaRPr>
          </a:p>
          <a:p>
            <a:pPr marL="457200" indent="-457200" algn="just" rtl="1">
              <a:buAutoNum type="arabicPeriod"/>
            </a:pPr>
            <a:endParaRPr lang="en-US" sz="3200" dirty="0">
              <a:cs typeface="B Nazanin" panose="00000400000000000000" pitchFamily="2" charset="-78"/>
            </a:endParaRPr>
          </a:p>
        </p:txBody>
      </p:sp>
    </p:spTree>
    <p:extLst>
      <p:ext uri="{BB962C8B-B14F-4D97-AF65-F5344CB8AC3E}">
        <p14:creationId xmlns:p14="http://schemas.microsoft.com/office/powerpoint/2010/main" val="1832099180"/>
      </p:ext>
    </p:extLst>
  </p:cSld>
  <p:clrMapOvr>
    <a:masterClrMapping/>
  </p:clrMapOvr>
</p:sld>
</file>

<file path=ppt/theme/theme1.xml><?xml version="1.0" encoding="utf-8"?>
<a:theme xmlns:a="http://schemas.openxmlformats.org/drawingml/2006/main" name="Wisp">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633</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روانشناسی کودکان و نوجوانان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روانشناسی کودکان و نوجوانان</dc:title>
  <dc:creator>MIQDAD</dc:creator>
  <cp:lastModifiedBy>MIQDAD</cp:lastModifiedBy>
  <cp:revision>9</cp:revision>
  <dcterms:created xsi:type="dcterms:W3CDTF">2021-02-20T14:49:37Z</dcterms:created>
  <dcterms:modified xsi:type="dcterms:W3CDTF">2021-03-09T05:22:26Z</dcterms:modified>
</cp:coreProperties>
</file>