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8" d="100"/>
          <a:sy n="68" d="100"/>
        </p:scale>
        <p:origin x="7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341F94F-72B4-471A-9B90-938F07DD2BE1}" type="datetimeFigureOut">
              <a:rPr lang="en-US" smtClean="0"/>
              <a:t>4/3/2021</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BDCCC0C-CDEE-4E4C-A510-84EF6A431783}" type="slidenum">
              <a:rPr lang="en-US" smtClean="0"/>
              <a:t>‹#›</a:t>
            </a:fld>
            <a:endParaRPr lang="en-US"/>
          </a:p>
        </p:txBody>
      </p:sp>
    </p:spTree>
    <p:extLst>
      <p:ext uri="{BB962C8B-B14F-4D97-AF65-F5344CB8AC3E}">
        <p14:creationId xmlns:p14="http://schemas.microsoft.com/office/powerpoint/2010/main" val="4240747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41F94F-72B4-471A-9B90-938F07DD2BE1}" type="datetimeFigureOut">
              <a:rPr lang="en-US" smtClean="0"/>
              <a:t>4/3/2021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BDCCC0C-CDEE-4E4C-A510-84EF6A431783}" type="slidenum">
              <a:rPr lang="en-US" smtClean="0"/>
              <a:t>‹#›</a:t>
            </a:fld>
            <a:endParaRPr lang="en-US"/>
          </a:p>
        </p:txBody>
      </p:sp>
    </p:spTree>
    <p:extLst>
      <p:ext uri="{BB962C8B-B14F-4D97-AF65-F5344CB8AC3E}">
        <p14:creationId xmlns:p14="http://schemas.microsoft.com/office/powerpoint/2010/main" val="22037380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41F94F-72B4-471A-9B90-938F07DD2BE1}" type="datetimeFigureOut">
              <a:rPr lang="en-US" smtClean="0"/>
              <a:t>4/3/2021</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BDCCC0C-CDEE-4E4C-A510-84EF6A431783}"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789218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5341F94F-72B4-471A-9B90-938F07DD2BE1}" type="datetimeFigureOut">
              <a:rPr lang="en-US" smtClean="0"/>
              <a:t>4/3/2021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BDCCC0C-CDEE-4E4C-A510-84EF6A431783}" type="slidenum">
              <a:rPr lang="en-US" smtClean="0"/>
              <a:t>‹#›</a:t>
            </a:fld>
            <a:endParaRPr lang="en-US"/>
          </a:p>
        </p:txBody>
      </p:sp>
    </p:spTree>
    <p:extLst>
      <p:ext uri="{BB962C8B-B14F-4D97-AF65-F5344CB8AC3E}">
        <p14:creationId xmlns:p14="http://schemas.microsoft.com/office/powerpoint/2010/main" val="18386217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5341F94F-72B4-471A-9B90-938F07DD2BE1}" type="datetimeFigureOut">
              <a:rPr lang="en-US" smtClean="0"/>
              <a:t>4/3/2021</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BDCCC0C-CDEE-4E4C-A510-84EF6A431783}"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401607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Click to edit Master text styles</a:t>
            </a:r>
          </a:p>
        </p:txBody>
      </p:sp>
      <p:sp>
        <p:nvSpPr>
          <p:cNvPr id="5" name="Date Placeholder 4"/>
          <p:cNvSpPr>
            <a:spLocks noGrp="1"/>
          </p:cNvSpPr>
          <p:nvPr>
            <p:ph type="dt" sz="half" idx="10"/>
          </p:nvPr>
        </p:nvSpPr>
        <p:spPr/>
        <p:txBody>
          <a:bodyPr/>
          <a:lstStyle/>
          <a:p>
            <a:fld id="{5341F94F-72B4-471A-9B90-938F07DD2BE1}" type="datetimeFigureOut">
              <a:rPr lang="en-US" smtClean="0"/>
              <a:t>4/3/2021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BDCCC0C-CDEE-4E4C-A510-84EF6A431783}" type="slidenum">
              <a:rPr lang="en-US" smtClean="0"/>
              <a:t>‹#›</a:t>
            </a:fld>
            <a:endParaRPr lang="en-US"/>
          </a:p>
        </p:txBody>
      </p:sp>
    </p:spTree>
    <p:extLst>
      <p:ext uri="{BB962C8B-B14F-4D97-AF65-F5344CB8AC3E}">
        <p14:creationId xmlns:p14="http://schemas.microsoft.com/office/powerpoint/2010/main" val="4573015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41F94F-72B4-471A-9B90-938F07DD2BE1}" type="datetimeFigureOut">
              <a:rPr lang="en-US" smtClean="0"/>
              <a:t>4/3/2021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BDCCC0C-CDEE-4E4C-A510-84EF6A431783}" type="slidenum">
              <a:rPr lang="en-US" smtClean="0"/>
              <a:t>‹#›</a:t>
            </a:fld>
            <a:endParaRPr lang="en-US"/>
          </a:p>
        </p:txBody>
      </p:sp>
    </p:spTree>
    <p:extLst>
      <p:ext uri="{BB962C8B-B14F-4D97-AF65-F5344CB8AC3E}">
        <p14:creationId xmlns:p14="http://schemas.microsoft.com/office/powerpoint/2010/main" val="1182384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41F94F-72B4-471A-9B90-938F07DD2BE1}" type="datetimeFigureOut">
              <a:rPr lang="en-US" smtClean="0"/>
              <a:t>4/3/2021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BDCCC0C-CDEE-4E4C-A510-84EF6A431783}" type="slidenum">
              <a:rPr lang="en-US" smtClean="0"/>
              <a:t>‹#›</a:t>
            </a:fld>
            <a:endParaRPr lang="en-US"/>
          </a:p>
        </p:txBody>
      </p:sp>
    </p:spTree>
    <p:extLst>
      <p:ext uri="{BB962C8B-B14F-4D97-AF65-F5344CB8AC3E}">
        <p14:creationId xmlns:p14="http://schemas.microsoft.com/office/powerpoint/2010/main" val="8003339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341F94F-72B4-471A-9B90-938F07DD2BE1}" type="datetimeFigureOut">
              <a:rPr lang="en-US" smtClean="0"/>
              <a:t>4/3/2021</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BDCCC0C-CDEE-4E4C-A510-84EF6A431783}" type="slidenum">
              <a:rPr lang="en-US" smtClean="0"/>
              <a:t>‹#›</a:t>
            </a:fld>
            <a:endParaRPr lang="en-US"/>
          </a:p>
        </p:txBody>
      </p:sp>
    </p:spTree>
    <p:extLst>
      <p:ext uri="{BB962C8B-B14F-4D97-AF65-F5344CB8AC3E}">
        <p14:creationId xmlns:p14="http://schemas.microsoft.com/office/powerpoint/2010/main" val="18287539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341F94F-72B4-471A-9B90-938F07DD2BE1}" type="datetimeFigureOut">
              <a:rPr lang="en-US" smtClean="0"/>
              <a:t>4/3/2021</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BDCCC0C-CDEE-4E4C-A510-84EF6A431783}" type="slidenum">
              <a:rPr lang="en-US" smtClean="0"/>
              <a:t>‹#›</a:t>
            </a:fld>
            <a:endParaRPr lang="en-US"/>
          </a:p>
        </p:txBody>
      </p:sp>
    </p:spTree>
    <p:extLst>
      <p:ext uri="{BB962C8B-B14F-4D97-AF65-F5344CB8AC3E}">
        <p14:creationId xmlns:p14="http://schemas.microsoft.com/office/powerpoint/2010/main" val="37473111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341F94F-72B4-471A-9B90-938F07DD2BE1}" type="datetimeFigureOut">
              <a:rPr lang="en-US" smtClean="0"/>
              <a:t>4/3/2021</a:t>
            </a:fld>
            <a:endParaRPr lang="en-US"/>
          </a:p>
        </p:txBody>
      </p:sp>
      <p:sp>
        <p:nvSpPr>
          <p:cNvPr id="6" name="Footer Placeholder 5"/>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BDCCC0C-CDEE-4E4C-A510-84EF6A431783}" type="slidenum">
              <a:rPr lang="en-US" smtClean="0"/>
              <a:t>‹#›</a:t>
            </a:fld>
            <a:endParaRPr lang="en-US"/>
          </a:p>
        </p:txBody>
      </p:sp>
    </p:spTree>
    <p:extLst>
      <p:ext uri="{BB962C8B-B14F-4D97-AF65-F5344CB8AC3E}">
        <p14:creationId xmlns:p14="http://schemas.microsoft.com/office/powerpoint/2010/main" val="7722578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341F94F-72B4-471A-9B90-938F07DD2BE1}" type="datetimeFigureOut">
              <a:rPr lang="en-US" smtClean="0"/>
              <a:t>4/3/2021</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BDCCC0C-CDEE-4E4C-A510-84EF6A431783}" type="slidenum">
              <a:rPr lang="en-US" smtClean="0"/>
              <a:t>‹#›</a:t>
            </a:fld>
            <a:endParaRPr lang="en-US"/>
          </a:p>
        </p:txBody>
      </p:sp>
    </p:spTree>
    <p:extLst>
      <p:ext uri="{BB962C8B-B14F-4D97-AF65-F5344CB8AC3E}">
        <p14:creationId xmlns:p14="http://schemas.microsoft.com/office/powerpoint/2010/main" val="1855193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341F94F-72B4-471A-9B90-938F07DD2BE1}" type="datetimeFigureOut">
              <a:rPr lang="en-US" smtClean="0"/>
              <a:t>4/3/2021</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BDCCC0C-CDEE-4E4C-A510-84EF6A431783}" type="slidenum">
              <a:rPr lang="en-US" smtClean="0"/>
              <a:t>‹#›</a:t>
            </a:fld>
            <a:endParaRPr lang="en-US"/>
          </a:p>
        </p:txBody>
      </p:sp>
    </p:spTree>
    <p:extLst>
      <p:ext uri="{BB962C8B-B14F-4D97-AF65-F5344CB8AC3E}">
        <p14:creationId xmlns:p14="http://schemas.microsoft.com/office/powerpoint/2010/main" val="291844071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41F94F-72B4-471A-9B90-938F07DD2BE1}" type="datetimeFigureOut">
              <a:rPr lang="en-US" smtClean="0"/>
              <a:t>4/3/2021</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BDCCC0C-CDEE-4E4C-A510-84EF6A431783}" type="slidenum">
              <a:rPr lang="en-US" smtClean="0"/>
              <a:t>‹#›</a:t>
            </a:fld>
            <a:endParaRPr lang="en-US"/>
          </a:p>
        </p:txBody>
      </p:sp>
    </p:spTree>
    <p:extLst>
      <p:ext uri="{BB962C8B-B14F-4D97-AF65-F5344CB8AC3E}">
        <p14:creationId xmlns:p14="http://schemas.microsoft.com/office/powerpoint/2010/main" val="307874424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41F94F-72B4-471A-9B90-938F07DD2BE1}" type="datetimeFigureOut">
              <a:rPr lang="en-US" smtClean="0"/>
              <a:t>4/3/2021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BDCCC0C-CDEE-4E4C-A510-84EF6A431783}" type="slidenum">
              <a:rPr lang="en-US" smtClean="0"/>
              <a:t>‹#›</a:t>
            </a:fld>
            <a:endParaRPr lang="en-US"/>
          </a:p>
        </p:txBody>
      </p:sp>
    </p:spTree>
    <p:extLst>
      <p:ext uri="{BB962C8B-B14F-4D97-AF65-F5344CB8AC3E}">
        <p14:creationId xmlns:p14="http://schemas.microsoft.com/office/powerpoint/2010/main" val="1314043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341F94F-72B4-471A-9B90-938F07DD2BE1}" type="datetimeFigureOut">
              <a:rPr lang="en-US" smtClean="0"/>
              <a:t>4/3/2021</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BDCCC0C-CDEE-4E4C-A510-84EF6A431783}" type="slidenum">
              <a:rPr lang="en-US" smtClean="0"/>
              <a:t>‹#›</a:t>
            </a:fld>
            <a:endParaRPr lang="en-US"/>
          </a:p>
        </p:txBody>
      </p:sp>
    </p:spTree>
    <p:extLst>
      <p:ext uri="{BB962C8B-B14F-4D97-AF65-F5344CB8AC3E}">
        <p14:creationId xmlns:p14="http://schemas.microsoft.com/office/powerpoint/2010/main" val="2617169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341F94F-72B4-471A-9B90-938F07DD2BE1}" type="datetimeFigureOut">
              <a:rPr lang="en-US" smtClean="0"/>
              <a:t>4/3/2021</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BDCCC0C-CDEE-4E4C-A510-84EF6A431783}" type="slidenum">
              <a:rPr lang="en-US" smtClean="0"/>
              <a:t>‹#›</a:t>
            </a:fld>
            <a:endParaRPr lang="en-US"/>
          </a:p>
        </p:txBody>
      </p:sp>
    </p:spTree>
    <p:extLst>
      <p:ext uri="{BB962C8B-B14F-4D97-AF65-F5344CB8AC3E}">
        <p14:creationId xmlns:p14="http://schemas.microsoft.com/office/powerpoint/2010/main" val="2456718829"/>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FEE30-C8B3-4222-9DA9-386E7A4F3D7F}"/>
              </a:ext>
            </a:extLst>
          </p:cNvPr>
          <p:cNvSpPr>
            <a:spLocks noGrp="1"/>
          </p:cNvSpPr>
          <p:nvPr>
            <p:ph type="ctrTitle"/>
          </p:nvPr>
        </p:nvSpPr>
        <p:spPr/>
        <p:txBody>
          <a:bodyPr/>
          <a:lstStyle/>
          <a:p>
            <a:pPr algn="ctr"/>
            <a:r>
              <a:rPr lang="fa-IR" dirty="0">
                <a:cs typeface="B Nazanin" panose="00000400000000000000" pitchFamily="2" charset="-78"/>
              </a:rPr>
              <a:t>تاریخچه ادبیات کودک و نوجوان در ادبیات جهانی</a:t>
            </a:r>
            <a:endParaRPr lang="en-US" dirty="0">
              <a:cs typeface="B Nazanin" panose="00000400000000000000" pitchFamily="2" charset="-78"/>
            </a:endParaRPr>
          </a:p>
        </p:txBody>
      </p:sp>
      <p:sp>
        <p:nvSpPr>
          <p:cNvPr id="3" name="Subtitle 2">
            <a:extLst>
              <a:ext uri="{FF2B5EF4-FFF2-40B4-BE49-F238E27FC236}">
                <a16:creationId xmlns:a16="http://schemas.microsoft.com/office/drawing/2014/main" id="{66DB275B-D450-4E97-B767-74E9396160B6}"/>
              </a:ext>
            </a:extLst>
          </p:cNvPr>
          <p:cNvSpPr>
            <a:spLocks noGrp="1"/>
          </p:cNvSpPr>
          <p:nvPr>
            <p:ph type="subTitle" idx="1"/>
          </p:nvPr>
        </p:nvSpPr>
        <p:spPr/>
        <p:txBody>
          <a:bodyPr>
            <a:normAutofit/>
          </a:bodyPr>
          <a:lstStyle/>
          <a:p>
            <a:r>
              <a:rPr lang="fa-IR" sz="5400" dirty="0">
                <a:cs typeface="B Nazanin" panose="00000400000000000000" pitchFamily="2" charset="-78"/>
              </a:rPr>
              <a:t>درس دوم</a:t>
            </a:r>
            <a:endParaRPr lang="en-US" sz="5400" dirty="0">
              <a:cs typeface="B Nazanin" panose="00000400000000000000" pitchFamily="2" charset="-78"/>
            </a:endParaRPr>
          </a:p>
        </p:txBody>
      </p:sp>
    </p:spTree>
    <p:extLst>
      <p:ext uri="{BB962C8B-B14F-4D97-AF65-F5344CB8AC3E}">
        <p14:creationId xmlns:p14="http://schemas.microsoft.com/office/powerpoint/2010/main" val="41787880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825D59F-931B-4BFE-B9FC-CC14D2E5F0D2}"/>
              </a:ext>
            </a:extLst>
          </p:cNvPr>
          <p:cNvSpPr>
            <a:spLocks noGrp="1"/>
          </p:cNvSpPr>
          <p:nvPr>
            <p:ph idx="1"/>
          </p:nvPr>
        </p:nvSpPr>
        <p:spPr>
          <a:xfrm>
            <a:off x="1406770" y="1233268"/>
            <a:ext cx="9833316" cy="4604824"/>
          </a:xfrm>
        </p:spPr>
        <p:txBody>
          <a:bodyPr>
            <a:normAutofit/>
          </a:bodyPr>
          <a:lstStyle/>
          <a:p>
            <a:pPr algn="just" rtl="1"/>
            <a:r>
              <a:rPr lang="fa-IR" sz="3200" dirty="0">
                <a:cs typeface="B Nazanin" panose="00000400000000000000" pitchFamily="2" charset="-78"/>
              </a:rPr>
              <a:t>پس از آندرسون، تحولی عظیم در ادبیات کودکان اتفاق افتاد. با همراهی نقد ادبی کودک و توجه به روان‌شناسی آن‌ها و پذیرش کودکان به‌عنوان موجودی مستقل و متفاوت از بزگ‌سالی نادان و کوچک و نیز توجه به خوانندۀ نهفته در متن که توسط «ایدن چمبرز» ارائه شد، تفاوت‌هایی شگرف در حوزۀ ادبیات کودک و نوجوان اتفاق افتاد. </a:t>
            </a:r>
          </a:p>
          <a:p>
            <a:pPr algn="just" rtl="1"/>
            <a:r>
              <a:rPr lang="fa-IR" sz="3200" dirty="0">
                <a:cs typeface="B Nazanin" panose="00000400000000000000" pitchFamily="2" charset="-78"/>
              </a:rPr>
              <a:t>دو دهه پس از آندرسون لویس، «کارول» نویسندۀ انگلیسی، خالق داستان آلیس در سرزمین عجایب، کارلو کلودی ایتالیایی با پینوکیو، دنیای ادبیات کودکان را تحت‌تأثیر قرار دادند و مخاطبان فراوانی یافتند. </a:t>
            </a:r>
          </a:p>
          <a:p>
            <a:pPr algn="just" rtl="1"/>
            <a:endParaRPr lang="en-US" sz="3200" dirty="0">
              <a:cs typeface="B Nazanin" panose="00000400000000000000" pitchFamily="2" charset="-78"/>
            </a:endParaRPr>
          </a:p>
        </p:txBody>
      </p:sp>
    </p:spTree>
    <p:extLst>
      <p:ext uri="{BB962C8B-B14F-4D97-AF65-F5344CB8AC3E}">
        <p14:creationId xmlns:p14="http://schemas.microsoft.com/office/powerpoint/2010/main" val="4224732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8EBAA60-B2B0-4A20-A3CD-F43A3DF2355F}"/>
              </a:ext>
            </a:extLst>
          </p:cNvPr>
          <p:cNvSpPr>
            <a:spLocks noGrp="1"/>
          </p:cNvSpPr>
          <p:nvPr>
            <p:ph idx="1"/>
          </p:nvPr>
        </p:nvSpPr>
        <p:spPr>
          <a:xfrm>
            <a:off x="1350498" y="1280160"/>
            <a:ext cx="9805182" cy="4631062"/>
          </a:xfrm>
        </p:spPr>
        <p:txBody>
          <a:bodyPr>
            <a:normAutofit/>
          </a:bodyPr>
          <a:lstStyle/>
          <a:p>
            <a:pPr algn="just" rtl="1"/>
            <a:r>
              <a:rPr lang="fa-IR" sz="3600" dirty="0">
                <a:cs typeface="B Nazanin" panose="00000400000000000000" pitchFamily="2" charset="-78"/>
              </a:rPr>
              <a:t>پس از آن ژول ورن فرانسوی با آثار مشهور سفر به مرکز زمین، بیست‌هزار فرسنگ زیر دریا، هشتادروز دور دنیا، از زمین تا ماه و جزیرۀ اسرارآمیز، مارک تواین آمریکایی خالق رمان هاکل بری فین، لویس سکر آمریکایی خالق داستان گودال‌ها، اریش کستنر آلمانی  و خالق آثاری چون: فلفلی و آنتوان، خواهران غریب، کلاس پرنده، امیل کاراگاه می‎شود، وقتی که من بچه بودم و هرچیزی دردسرهای خودش را دارد.</a:t>
            </a:r>
            <a:endParaRPr lang="en-US" sz="3600" dirty="0">
              <a:cs typeface="B Nazanin" panose="00000400000000000000" pitchFamily="2" charset="-78"/>
            </a:endParaRPr>
          </a:p>
        </p:txBody>
      </p:sp>
    </p:spTree>
    <p:extLst>
      <p:ext uri="{BB962C8B-B14F-4D97-AF65-F5344CB8AC3E}">
        <p14:creationId xmlns:p14="http://schemas.microsoft.com/office/powerpoint/2010/main" val="22419971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1955517-EACB-4831-8FC6-AC944B9814E3}"/>
              </a:ext>
            </a:extLst>
          </p:cNvPr>
          <p:cNvSpPr>
            <a:spLocks noGrp="1"/>
          </p:cNvSpPr>
          <p:nvPr>
            <p:ph idx="1"/>
          </p:nvPr>
        </p:nvSpPr>
        <p:spPr>
          <a:xfrm>
            <a:off x="1406769" y="1223889"/>
            <a:ext cx="9551963" cy="4687333"/>
          </a:xfrm>
        </p:spPr>
        <p:txBody>
          <a:bodyPr>
            <a:normAutofit/>
          </a:bodyPr>
          <a:lstStyle/>
          <a:p>
            <a:pPr algn="just" rtl="1"/>
            <a:r>
              <a:rPr lang="fa-IR" sz="3200" dirty="0">
                <a:cs typeface="B Nazanin" panose="00000400000000000000" pitchFamily="2" charset="-78"/>
              </a:rPr>
              <a:t>آن‌چه مسلم است آن است که قرن 20 را باید قرن کودکان دانست. در این‌قرن، ادبیات کودک و نوجوان در زمینه‌های مختلف شکوفا شد و آثاری فاخر و ماندگار در این‌حوزه عرضه شد.</a:t>
            </a:r>
          </a:p>
          <a:p>
            <a:pPr algn="just" rtl="1"/>
            <a:r>
              <a:rPr lang="fa-IR" sz="3200" dirty="0">
                <a:cs typeface="B Nazanin" panose="00000400000000000000" pitchFamily="2" charset="-78"/>
              </a:rPr>
              <a:t> از مهم‌ترین رویدادهای این‌دوران می‌توان به تأسیس رشتۀ دانشگاهی ادبیات کودک و نوجوان در دانشگاه‌های معتبر دنیا، انتشار کتاب‌های نقد و نظریۀ ادبیات کودک و نوجوان، توجه ویژه به تصویرگری و تعریف جوایز معتبر جهانی چون جایزه هانس کریستین آندرسن اشاره کرد که به رونق ادبیات کودک و نوجوان در تمام دنیا کمک کرده است.</a:t>
            </a:r>
            <a:endParaRPr lang="en-US" sz="3200" dirty="0">
              <a:cs typeface="B Nazanin" panose="00000400000000000000" pitchFamily="2" charset="-78"/>
            </a:endParaRPr>
          </a:p>
        </p:txBody>
      </p:sp>
    </p:spTree>
    <p:extLst>
      <p:ext uri="{BB962C8B-B14F-4D97-AF65-F5344CB8AC3E}">
        <p14:creationId xmlns:p14="http://schemas.microsoft.com/office/powerpoint/2010/main" val="27975008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798D3B7-BAF9-4545-B559-CA4CB7162F11}"/>
              </a:ext>
            </a:extLst>
          </p:cNvPr>
          <p:cNvSpPr>
            <a:spLocks noGrp="1"/>
          </p:cNvSpPr>
          <p:nvPr>
            <p:ph idx="1"/>
          </p:nvPr>
        </p:nvSpPr>
        <p:spPr>
          <a:xfrm>
            <a:off x="1336431" y="1308295"/>
            <a:ext cx="10168181" cy="4602927"/>
          </a:xfrm>
        </p:spPr>
        <p:txBody>
          <a:bodyPr>
            <a:normAutofit/>
          </a:bodyPr>
          <a:lstStyle/>
          <a:p>
            <a:pPr algn="just" rtl="1"/>
            <a:r>
              <a:rPr lang="fa-IR" sz="3600" dirty="0">
                <a:cs typeface="B Nazanin" panose="00000400000000000000" pitchFamily="2" charset="-78"/>
              </a:rPr>
              <a:t>چالز دیکنز رمان‌های اجتماعی خود «اولیور تویست» و «دیوید کاپر فیلد» را که شخصیت‌های اصلی آن نوجوان بودند در سال‌های ۱۸۳۸ و ۱۸۴۹ منتشر کرد. ویلیام بلیک نیز «ترانه‌های معصومیت» را در سال ۱۸۷۹ به دست انتشار سپرد.</a:t>
            </a:r>
            <a:endParaRPr lang="en-US" sz="3600" dirty="0">
              <a:cs typeface="B Nazanin" panose="00000400000000000000" pitchFamily="2" charset="-78"/>
            </a:endParaRPr>
          </a:p>
        </p:txBody>
      </p:sp>
    </p:spTree>
    <p:extLst>
      <p:ext uri="{BB962C8B-B14F-4D97-AF65-F5344CB8AC3E}">
        <p14:creationId xmlns:p14="http://schemas.microsoft.com/office/powerpoint/2010/main" val="11745156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167C10E-111B-4DD5-9404-78A9647D7D2B}"/>
              </a:ext>
            </a:extLst>
          </p:cNvPr>
          <p:cNvSpPr>
            <a:spLocks noGrp="1"/>
          </p:cNvSpPr>
          <p:nvPr>
            <p:ph idx="1"/>
          </p:nvPr>
        </p:nvSpPr>
        <p:spPr>
          <a:xfrm>
            <a:off x="1209822" y="1308295"/>
            <a:ext cx="10294790" cy="4602927"/>
          </a:xfrm>
        </p:spPr>
        <p:txBody>
          <a:bodyPr>
            <a:normAutofit/>
          </a:bodyPr>
          <a:lstStyle/>
          <a:p>
            <a:pPr algn="just" rtl="1"/>
            <a:r>
              <a:rPr lang="fa-IR" sz="3200" dirty="0">
                <a:cs typeface="B Nazanin" panose="00000400000000000000" pitchFamily="2" charset="-78"/>
              </a:rPr>
              <a:t>البته در تاریخ ادبیات کودک جهان، آثاری هستند که برای بزرگسالان نوشته شده‌اند اما بچه‌ها خود آن را به عنوان «ادبیات کودک» پذیرفته‌اند, هم‌چون «رابینسون کروزو» نوشته دانیل دفو (۱۷۱۹)، «خانواده سویسی رابینسون» نوشته یوهان دیوید وایس (۱۸۱۲)، «جزیره گنج» نوشته رابرت استیونسن (۱۸۸۳)، «سفرهای گالیور» نوشته جاناتان سویفت (۱۷۲۵) و «ماجراهای هاکلبری‌فین» نوشته مارک تواین (۱۸۸۴) که من آن‌ها را «ادبیات همه سالان» می‌نامم.</a:t>
            </a:r>
            <a:endParaRPr lang="en-US" sz="3200" dirty="0">
              <a:cs typeface="B Nazanin" panose="00000400000000000000" pitchFamily="2" charset="-78"/>
            </a:endParaRPr>
          </a:p>
        </p:txBody>
      </p:sp>
    </p:spTree>
    <p:extLst>
      <p:ext uri="{BB962C8B-B14F-4D97-AF65-F5344CB8AC3E}">
        <p14:creationId xmlns:p14="http://schemas.microsoft.com/office/powerpoint/2010/main" val="1415782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6C5F6EC-770E-4B5F-8808-6E166A2D4EFF}"/>
              </a:ext>
            </a:extLst>
          </p:cNvPr>
          <p:cNvSpPr>
            <a:spLocks noGrp="1"/>
          </p:cNvSpPr>
          <p:nvPr>
            <p:ph idx="1"/>
          </p:nvPr>
        </p:nvSpPr>
        <p:spPr>
          <a:xfrm>
            <a:off x="1266092" y="1167618"/>
            <a:ext cx="10238520" cy="4743604"/>
          </a:xfrm>
        </p:spPr>
        <p:txBody>
          <a:bodyPr>
            <a:noAutofit/>
          </a:bodyPr>
          <a:lstStyle/>
          <a:p>
            <a:pPr algn="just" rtl="1"/>
            <a:r>
              <a:rPr lang="fa-IR" sz="3200" dirty="0">
                <a:cs typeface="B Nazanin" panose="00000400000000000000" pitchFamily="2" charset="-78"/>
              </a:rPr>
              <a:t>قرن بیستم را قرن دگرگونی اندیشه‌ها و گسترش آزاداندیشی و دموکراسی به شمار آورده‌اند. در نتیجه ادبیات کودک نیز در چند دهه اخیر به شدت دگرگون شده است. این تحولات شتابان، نگرش به کودک و نوجوان و «ادبیات کودک» را دگرگونی ژرفی بخشیده است و بندهای تعلیم و تربیت و به عبارتی دقیق‌تر آموزش مستقیم را از دست و پای آن باز کرده است. اینک بینش حاکم بر ادبیات کودک، وجه انتقادی، خلاقه و زیبایی‌شناختی است.</a:t>
            </a:r>
          </a:p>
          <a:p>
            <a:pPr algn="just" rtl="1"/>
            <a:r>
              <a:rPr lang="fa-IR" sz="3200" dirty="0">
                <a:cs typeface="B Nazanin" panose="00000400000000000000" pitchFamily="2" charset="-78"/>
              </a:rPr>
              <a:t>در دهه‌های اخیر با پیدایش فن آوری های ارتباطی و دنیای چند رسانه ای ادبیات کودک در آستانه تحولی شگرف قرار گرفته که باید جداگانه بدان پرداخت.</a:t>
            </a:r>
            <a:endParaRPr lang="en-US" sz="3200" dirty="0">
              <a:cs typeface="B Nazanin" panose="00000400000000000000" pitchFamily="2" charset="-78"/>
            </a:endParaRPr>
          </a:p>
        </p:txBody>
      </p:sp>
    </p:spTree>
    <p:extLst>
      <p:ext uri="{BB962C8B-B14F-4D97-AF65-F5344CB8AC3E}">
        <p14:creationId xmlns:p14="http://schemas.microsoft.com/office/powerpoint/2010/main" val="1439402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EB79021-09FD-4D13-AC8E-25F4C6575025}"/>
              </a:ext>
            </a:extLst>
          </p:cNvPr>
          <p:cNvSpPr>
            <a:spLocks noGrp="1"/>
          </p:cNvSpPr>
          <p:nvPr>
            <p:ph idx="1"/>
          </p:nvPr>
        </p:nvSpPr>
        <p:spPr>
          <a:xfrm>
            <a:off x="886265" y="1266092"/>
            <a:ext cx="10618347" cy="4645130"/>
          </a:xfrm>
        </p:spPr>
        <p:txBody>
          <a:bodyPr>
            <a:normAutofit/>
          </a:bodyPr>
          <a:lstStyle/>
          <a:p>
            <a:pPr algn="just" rtl="1"/>
            <a:r>
              <a:rPr lang="fa-IR" sz="3600" dirty="0">
                <a:cs typeface="B Nazanin" panose="00000400000000000000" pitchFamily="2" charset="-78"/>
              </a:rPr>
              <a:t>با نخستین جرقه‌های حیات علمی در جهان، توجه به کودک و کودکی مورد توجه دانشمندان قرار گرفت. از محاورات سقراط تاکنون، در طول تاریخ، نظریه‌پردازان بی‌شماری کوشیده‌اند باتوجه به نگاه‌شان به کودک، نظریه‌های گوناگونی را در برخورد با این‌گروه سنی ارائه دهند. ابتدایی‌ترین این‌نگاره‌ها را می‌توان در توجه به شیوۀ فرزندپروری در تمام دنیا دید. نتیجۀ این‌تکاپوی گسترده، دو الگوی اصلی را پیش روی جوامع قرار داده است:</a:t>
            </a:r>
            <a:endParaRPr lang="en-US" sz="3600" dirty="0">
              <a:cs typeface="B Nazanin" panose="00000400000000000000" pitchFamily="2" charset="-78"/>
            </a:endParaRPr>
          </a:p>
        </p:txBody>
      </p:sp>
    </p:spTree>
    <p:extLst>
      <p:ext uri="{BB962C8B-B14F-4D97-AF65-F5344CB8AC3E}">
        <p14:creationId xmlns:p14="http://schemas.microsoft.com/office/powerpoint/2010/main" val="884066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C54C0DF-C3DF-402E-A2A2-21EAE1183A97}"/>
              </a:ext>
            </a:extLst>
          </p:cNvPr>
          <p:cNvSpPr>
            <a:spLocks noGrp="1"/>
          </p:cNvSpPr>
          <p:nvPr>
            <p:ph idx="1"/>
          </p:nvPr>
        </p:nvSpPr>
        <p:spPr>
          <a:xfrm>
            <a:off x="1041009" y="1252025"/>
            <a:ext cx="10463603" cy="4659197"/>
          </a:xfrm>
        </p:spPr>
        <p:txBody>
          <a:bodyPr>
            <a:normAutofit/>
          </a:bodyPr>
          <a:lstStyle/>
          <a:p>
            <a:pPr algn="just" rtl="1"/>
            <a:r>
              <a:rPr lang="fa-IR" sz="3200" dirty="0">
                <a:cs typeface="B Nazanin" panose="00000400000000000000" pitchFamily="2" charset="-78"/>
              </a:rPr>
              <a:t>1ـ کودک، بزرگ‌سالی کوچک است که باید شیوۀ صحیح زندگی را به او یاد داد. این‌ شیوۀ صحیح براساس معیارهای فراوانی چون مسائل اجتماعی، اقتصادی، فرهنگی، مذهبی و سیاسی هرجامعه تعریف می‌شود.</a:t>
            </a:r>
          </a:p>
          <a:p>
            <a:pPr algn="just" rtl="1"/>
            <a:r>
              <a:rPr lang="fa-IR" sz="3200" dirty="0">
                <a:cs typeface="B Nazanin" panose="00000400000000000000" pitchFamily="2" charset="-78"/>
              </a:rPr>
              <a:t>2ـ کودک، خود هویتی مستقل و دنیایی جدای دنیای بزرگ‌سالی دارد که باید آن را شناخت و باتوجه به شرایط این‌دنیا با او برخورد کرد. این‌نظریه که حاصل پیشرفت علم روان‌شناسی است، بسیار متأخر است و همواره چالشی اساسی میان پیروان دو نظریۀ یادشده، وجود داشته است که بیشترین نمود آن را در آثار خلق‌شده در ادبیات کودک‌ونوجوان می‌توان مشاهده کرد. </a:t>
            </a:r>
            <a:endParaRPr lang="en-US" sz="3200" dirty="0">
              <a:cs typeface="B Nazanin" panose="00000400000000000000" pitchFamily="2" charset="-78"/>
            </a:endParaRPr>
          </a:p>
        </p:txBody>
      </p:sp>
    </p:spTree>
    <p:extLst>
      <p:ext uri="{BB962C8B-B14F-4D97-AF65-F5344CB8AC3E}">
        <p14:creationId xmlns:p14="http://schemas.microsoft.com/office/powerpoint/2010/main" val="37325326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25DBDE5F-0CD6-42FE-AEA2-295B3085E6AD}"/>
              </a:ext>
            </a:extLst>
          </p:cNvPr>
          <p:cNvSpPr>
            <a:spLocks noGrp="1"/>
          </p:cNvSpPr>
          <p:nvPr>
            <p:ph idx="1"/>
          </p:nvPr>
        </p:nvSpPr>
        <p:spPr>
          <a:xfrm>
            <a:off x="1125415" y="1252025"/>
            <a:ext cx="10379197" cy="4659197"/>
          </a:xfrm>
        </p:spPr>
        <p:txBody>
          <a:bodyPr>
            <a:normAutofit fontScale="92500" lnSpcReduction="10000"/>
          </a:bodyPr>
          <a:lstStyle/>
          <a:p>
            <a:pPr algn="just" rtl="1"/>
            <a:r>
              <a:rPr lang="fa-IR" sz="3200" dirty="0">
                <a:cs typeface="B Nazanin" panose="00000400000000000000" pitchFamily="2" charset="-78"/>
              </a:rPr>
              <a:t>پیش از رنسانس به کودکان بیشتر همچون بزرگ‌سالانی کوچک نگریسته می‌شد که باید شیوۀ صحیح زندگی را بیاموزند و ادبیاتی مختص خود نداشتند که به‌صورت مکتوب درآمده باشد.</a:t>
            </a:r>
          </a:p>
          <a:p>
            <a:pPr algn="just" rtl="1"/>
            <a:r>
              <a:rPr lang="fa-IR" sz="3200" dirty="0">
                <a:cs typeface="B Nazanin" panose="00000400000000000000" pitchFamily="2" charset="-78"/>
              </a:rPr>
              <a:t> نخستین کتاب چاپی ویژۀ کودکان را کتاب «جهان مرئی در تصاویر» منتشرشده در سال 1658 از کومینوس می‌دانند که کتابی آموزشی و درسی بود و اولین کتاب مصور کودکان به‌شمار می‌آید.</a:t>
            </a:r>
          </a:p>
          <a:p>
            <a:pPr algn="just" rtl="1"/>
            <a:r>
              <a:rPr lang="fa-IR" sz="3200" dirty="0">
                <a:cs typeface="B Nazanin" panose="00000400000000000000" pitchFamily="2" charset="-78"/>
              </a:rPr>
              <a:t>در سال 1671 «جیمز جانی‌وی» کشیشی انگلیسی با رویکردی مذهبی، کتابی برای کودکان منتشر کرد. کتاب وی که «یادگاری برای کودکان» نام داشت، با تأکید بر مذهب و نگاهی روان‌کاوانه کوشیده بود با مدد از آموزه‌های مذهبی، ترس را از کودکان دور کند. </a:t>
            </a:r>
          </a:p>
          <a:p>
            <a:pPr algn="just" rtl="1"/>
            <a:endParaRPr lang="en-US" sz="3200" dirty="0">
              <a:cs typeface="B Nazanin" panose="00000400000000000000" pitchFamily="2" charset="-78"/>
            </a:endParaRPr>
          </a:p>
        </p:txBody>
      </p:sp>
    </p:spTree>
    <p:extLst>
      <p:ext uri="{BB962C8B-B14F-4D97-AF65-F5344CB8AC3E}">
        <p14:creationId xmlns:p14="http://schemas.microsoft.com/office/powerpoint/2010/main" val="8707276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7D0379E-5E44-495C-9927-BB361EF97AC0}"/>
              </a:ext>
            </a:extLst>
          </p:cNvPr>
          <p:cNvSpPr>
            <a:spLocks noGrp="1"/>
          </p:cNvSpPr>
          <p:nvPr>
            <p:ph idx="1"/>
          </p:nvPr>
        </p:nvSpPr>
        <p:spPr>
          <a:xfrm>
            <a:off x="1237957" y="1167618"/>
            <a:ext cx="10266655" cy="4743604"/>
          </a:xfrm>
        </p:spPr>
        <p:txBody>
          <a:bodyPr>
            <a:normAutofit/>
          </a:bodyPr>
          <a:lstStyle/>
          <a:p>
            <a:pPr algn="just" rtl="1"/>
            <a:r>
              <a:rPr lang="fa-IR" sz="2800" dirty="0">
                <a:cs typeface="B Nazanin" panose="00000400000000000000" pitchFamily="2" charset="-78"/>
              </a:rPr>
              <a:t>آن‌چه مسلم است در قرن 17 هنوز توجه به کلیسا و مذهب در میان مردم رونق داشت و همین‌امر سبب  شد که کتاب‌های کودکان نیز با رویکردی تربیتی‌ـ‌مذهبی نوشته شود. «جان بانیان» در سال 1678 کتاب «پیشرفت زوار» را منتشر کرد. این‌کتاب با زبانی روان برای آموزش مسائل اخلاقی نوشته شده بود و مخاطب خاصی را مد نظر نداشت. بااین‌حال زبان سادۀ کتاب، امکان استفاده از آن را برای کودکان فراهم کرده بود.</a:t>
            </a:r>
          </a:p>
          <a:p>
            <a:pPr algn="just" rtl="1"/>
            <a:r>
              <a:rPr lang="fa-IR" sz="2800" dirty="0">
                <a:cs typeface="B Nazanin" panose="00000400000000000000" pitchFamily="2" charset="-78"/>
              </a:rPr>
              <a:t>با تحول صنعت و علم در اروپا و توجه به مخاطب کودک، ضرورت نوشتن برای این‌گروه وسیع، مورد توجه قرار گرفت. در تمام مناطق دنیا و به‌ویژه کشورهای توسعه‌یافته و به‌تبع آن و با ترجمه در کشورهای درحال‌توسعه، بازنویسی و مکتوب‌کردن میراث گران‌سنگ و گستردۀ ادبیات شفاهی ازجمله متل‌ها، افسانه‌ها و ترانه‌ها ضروری شد.</a:t>
            </a:r>
          </a:p>
          <a:p>
            <a:pPr algn="just" rtl="1"/>
            <a:endParaRPr lang="en-US" sz="2800" dirty="0">
              <a:cs typeface="B Nazanin" panose="00000400000000000000" pitchFamily="2" charset="-78"/>
            </a:endParaRPr>
          </a:p>
        </p:txBody>
      </p:sp>
    </p:spTree>
    <p:extLst>
      <p:ext uri="{BB962C8B-B14F-4D97-AF65-F5344CB8AC3E}">
        <p14:creationId xmlns:p14="http://schemas.microsoft.com/office/powerpoint/2010/main" val="27201257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F2458CD7-1A94-4984-86CA-57CD2B3ECDF5}"/>
              </a:ext>
            </a:extLst>
          </p:cNvPr>
          <p:cNvSpPr>
            <a:spLocks noGrp="1"/>
          </p:cNvSpPr>
          <p:nvPr>
            <p:ph idx="1"/>
          </p:nvPr>
        </p:nvSpPr>
        <p:spPr>
          <a:xfrm>
            <a:off x="1055077" y="1266092"/>
            <a:ext cx="10449535" cy="4645130"/>
          </a:xfrm>
        </p:spPr>
        <p:txBody>
          <a:bodyPr>
            <a:normAutofit/>
          </a:bodyPr>
          <a:lstStyle/>
          <a:p>
            <a:pPr algn="just" rtl="1"/>
            <a:r>
              <a:rPr lang="fa-IR" sz="2800" dirty="0">
                <a:cs typeface="B Nazanin" panose="00000400000000000000" pitchFamily="2" charset="-78"/>
              </a:rPr>
              <a:t>با انتشار کتاب «امیل» از «ژان ژاک روسو» در سال 1762 در فرانسه، زمینه‌های بازنگری در ادبیات کودکان‌ و‌ نوجوانان فراهم شد. این‌کتاب که به احساس‌های نوجوانان پرداخته و به‌ضرورت تربیت به‌شیوه‌ای خاص برای نوجوانان توجه دارد، باعث شد به تربیت محض در آثار ادبی ویژۀ مخاطبان کودک و نوجوان با رویکردی متفاوت از قبل نگریسته شود.</a:t>
            </a:r>
          </a:p>
          <a:p>
            <a:pPr algn="just" rtl="1"/>
            <a:r>
              <a:rPr lang="fa-IR" sz="2800" dirty="0">
                <a:cs typeface="B Nazanin" panose="00000400000000000000" pitchFamily="2" charset="-78"/>
              </a:rPr>
              <a:t> روسو بر این‌باور بود که تربیت نوجوان قبل از سن بلوغ نباید براساس اجبار، اطاعت و بی‌توجهی به اصول اجتماعی باشد. او معتقد بود، استدلال‌کردن برای نوجوانان کاری بیهوده و تضادآفرین است و نوجوان باید از طریق به‌کارگیری عقل حسی، بیاموزد چگونه با استفاده از خرد خود و نه به‌جبر عوامل بیرونی، رفتاری مناسب انجام دهد. </a:t>
            </a:r>
          </a:p>
          <a:p>
            <a:pPr algn="just" rtl="1"/>
            <a:r>
              <a:rPr lang="fa-IR" sz="2800" dirty="0">
                <a:cs typeface="B Nazanin" panose="00000400000000000000" pitchFamily="2" charset="-78"/>
              </a:rPr>
              <a:t>این‌نگاه روسو به نوجوانان باعث شد تا قدری به‌صورت موجودی مستقل به‌هویت نوجوانان نگریسته شود و زمینه‌های تحول ادبیات کودک و نوجوان فراهم گردد. </a:t>
            </a:r>
            <a:endParaRPr lang="en-US" sz="2800" dirty="0">
              <a:cs typeface="B Nazanin" panose="00000400000000000000" pitchFamily="2" charset="-78"/>
            </a:endParaRPr>
          </a:p>
        </p:txBody>
      </p:sp>
    </p:spTree>
    <p:extLst>
      <p:ext uri="{BB962C8B-B14F-4D97-AF65-F5344CB8AC3E}">
        <p14:creationId xmlns:p14="http://schemas.microsoft.com/office/powerpoint/2010/main" val="6286712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9DB77B8-10DA-4E94-83A3-F7BC52BDD891}"/>
              </a:ext>
            </a:extLst>
          </p:cNvPr>
          <p:cNvSpPr>
            <a:spLocks noGrp="1"/>
          </p:cNvSpPr>
          <p:nvPr>
            <p:ph idx="1"/>
          </p:nvPr>
        </p:nvSpPr>
        <p:spPr>
          <a:xfrm>
            <a:off x="1322363" y="1294228"/>
            <a:ext cx="10182249" cy="4616994"/>
          </a:xfrm>
        </p:spPr>
        <p:txBody>
          <a:bodyPr>
            <a:normAutofit/>
          </a:bodyPr>
          <a:lstStyle/>
          <a:p>
            <a:pPr algn="just" rtl="1"/>
            <a:r>
              <a:rPr lang="fa-IR" sz="3600" dirty="0">
                <a:cs typeface="B Nazanin" panose="00000400000000000000" pitchFamily="2" charset="-78"/>
              </a:rPr>
              <a:t>در ادامۀ سنت مکتوب‌سازی ادبیات شفاهی ملل، «برادران گریم» در آلمان در فاصلۀ سال‌های 1812 تا 1814 در مجموعه‌ای دوجلدی، قصه‌های عامیانۀ آلمان را با زبانی کودکانه و برای آن‌ها منتشر کردند که این‌کتاب را می‌توان از قدیمی‌ترین آثار منتشر شده در حوزۀ ادبیات کودک و نوجوان به‌حساب آورد.</a:t>
            </a:r>
            <a:endParaRPr lang="en-US" sz="3600" dirty="0">
              <a:cs typeface="B Nazanin" panose="00000400000000000000" pitchFamily="2" charset="-78"/>
            </a:endParaRPr>
          </a:p>
        </p:txBody>
      </p:sp>
    </p:spTree>
    <p:extLst>
      <p:ext uri="{BB962C8B-B14F-4D97-AF65-F5344CB8AC3E}">
        <p14:creationId xmlns:p14="http://schemas.microsoft.com/office/powerpoint/2010/main" val="41015349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B25D012D-F5E3-4F63-94FE-856252D7DB3C}"/>
              </a:ext>
            </a:extLst>
          </p:cNvPr>
          <p:cNvSpPr>
            <a:spLocks noGrp="1"/>
          </p:cNvSpPr>
          <p:nvPr>
            <p:ph idx="1"/>
          </p:nvPr>
        </p:nvSpPr>
        <p:spPr>
          <a:xfrm>
            <a:off x="1266093" y="1336431"/>
            <a:ext cx="10238520" cy="4574791"/>
          </a:xfrm>
        </p:spPr>
        <p:txBody>
          <a:bodyPr>
            <a:normAutofit/>
          </a:bodyPr>
          <a:lstStyle/>
          <a:p>
            <a:pPr algn="just" rtl="1"/>
            <a:r>
              <a:rPr lang="fa-IR" sz="3600" dirty="0">
                <a:cs typeface="B Nazanin" panose="00000400000000000000" pitchFamily="2" charset="-78"/>
              </a:rPr>
              <a:t>هانس کریستین آندرسن که به پدر ادبیات کودک جهان مشهور است، نویسندۀ معروف دانمارکی است که توانست با نگاهی خاص و متفاوت، پایه‌ریز ادبیات نوین کودک و نوجوان در دنیا باشد.</a:t>
            </a:r>
          </a:p>
          <a:p>
            <a:pPr algn="just" rtl="1"/>
            <a:r>
              <a:rPr lang="fa-IR" sz="3600" dirty="0">
                <a:cs typeface="B Nazanin" panose="00000400000000000000" pitchFamily="2" charset="-78"/>
              </a:rPr>
              <a:t> از معروف‌ترین داستان‌هایش می‌توان از پری دریایی کوچولو، بند انگشتی، جوجه‌اردک زشت، زندگی من، ملکۀ برفی، دخترک کبریت‌فروش و لباس جدید امپراتور نام برد.</a:t>
            </a:r>
            <a:endParaRPr lang="en-US" sz="3600" dirty="0">
              <a:cs typeface="B Nazanin" panose="00000400000000000000" pitchFamily="2" charset="-78"/>
            </a:endParaRPr>
          </a:p>
        </p:txBody>
      </p:sp>
    </p:spTree>
    <p:extLst>
      <p:ext uri="{BB962C8B-B14F-4D97-AF65-F5344CB8AC3E}">
        <p14:creationId xmlns:p14="http://schemas.microsoft.com/office/powerpoint/2010/main" val="12147613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67C3083-10E0-4045-BDFF-DE1D8A82C1B2}"/>
              </a:ext>
            </a:extLst>
          </p:cNvPr>
          <p:cNvSpPr>
            <a:spLocks noGrp="1"/>
          </p:cNvSpPr>
          <p:nvPr>
            <p:ph idx="1"/>
          </p:nvPr>
        </p:nvSpPr>
        <p:spPr>
          <a:xfrm>
            <a:off x="1181686" y="1209822"/>
            <a:ext cx="10322926" cy="4701400"/>
          </a:xfrm>
        </p:spPr>
        <p:txBody>
          <a:bodyPr>
            <a:normAutofit/>
          </a:bodyPr>
          <a:lstStyle/>
          <a:p>
            <a:pPr algn="just" rtl="1"/>
            <a:r>
              <a:rPr lang="fa-IR" sz="3600" dirty="0">
                <a:cs typeface="B Nazanin" panose="00000400000000000000" pitchFamily="2" charset="-78"/>
              </a:rPr>
              <a:t>او به‌طرز ظریفی، مردمی را که دوست می‌داشت یا از آن‌ها متنفر بود، در قالب شخصیت‌های داستان‌هایش ارائه می‌داد. از وی حدود 220 داستان تخیلی‌ـ‌فانتزی با 150 زبان زندۀ دنیا منتشر و بسیاری از داستان‌هایش در قالب پویانمایی و یا فیلم‌های سینمایی بر مخاطبان عرضه شده است.</a:t>
            </a:r>
          </a:p>
          <a:p>
            <a:pPr algn="just" rtl="1"/>
            <a:r>
              <a:rPr lang="fa-IR" sz="3600" dirty="0">
                <a:cs typeface="B Nazanin" panose="00000400000000000000" pitchFamily="2" charset="-78"/>
              </a:rPr>
              <a:t>اندرسون کوشید تنها به دید سرگرمی به ادبیات کودک توجه نکند و از دیگرسو به‌جای بازگویی قصه‌ها به خلق داستان برای کودکان بپردازد.</a:t>
            </a:r>
          </a:p>
          <a:p>
            <a:pPr algn="just" rtl="1"/>
            <a:endParaRPr lang="en-US" sz="3600" dirty="0">
              <a:cs typeface="B Nazanin" panose="00000400000000000000" pitchFamily="2" charset="-78"/>
            </a:endParaRPr>
          </a:p>
        </p:txBody>
      </p:sp>
    </p:spTree>
    <p:extLst>
      <p:ext uri="{BB962C8B-B14F-4D97-AF65-F5344CB8AC3E}">
        <p14:creationId xmlns:p14="http://schemas.microsoft.com/office/powerpoint/2010/main" val="2149491724"/>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78</TotalTime>
  <Words>1326</Words>
  <Application>Microsoft Office PowerPoint</Application>
  <PresentationFormat>Widescreen</PresentationFormat>
  <Paragraphs>27</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Century Gothic</vt:lpstr>
      <vt:lpstr>Wingdings 3</vt:lpstr>
      <vt:lpstr>Wisp</vt:lpstr>
      <vt:lpstr>تاریخچه ادبیات کودک و نوجوان در ادبیات جهانی</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تاریخچه ادبیات کودک و نوجوان در ادبیات جهانی</dc:title>
  <dc:creator>MIQDAD</dc:creator>
  <cp:lastModifiedBy>MIQDAD</cp:lastModifiedBy>
  <cp:revision>9</cp:revision>
  <dcterms:created xsi:type="dcterms:W3CDTF">2021-02-20T13:10:32Z</dcterms:created>
  <dcterms:modified xsi:type="dcterms:W3CDTF">2021-04-03T12:03:05Z</dcterms:modified>
</cp:coreProperties>
</file>