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3" r:id="rId6"/>
    <p:sldId id="260" r:id="rId7"/>
    <p:sldId id="261" r:id="rId8"/>
    <p:sldId id="264" r:id="rId9"/>
    <p:sldId id="262"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7C21C4-87CF-4139-BB58-01D13680DEBC}"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143055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C21C4-87CF-4139-BB58-01D13680DEBC}"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3509508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C21C4-87CF-4139-BB58-01D13680DEBC}"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AA00DB-8FE0-4643-ADD9-FFE15C21B8E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89559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87C21C4-87CF-4139-BB58-01D13680DEBC}"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3795969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87C21C4-87CF-4139-BB58-01D13680DEBC}"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AA00DB-8FE0-4643-ADD9-FFE15C21B8E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8783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87C21C4-87CF-4139-BB58-01D13680DEBC}"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2758722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C21C4-87CF-4139-BB58-01D13680DEBC}"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1746851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C21C4-87CF-4139-BB58-01D13680DEBC}"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50552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7C21C4-87CF-4139-BB58-01D13680DEBC}"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406040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7C21C4-87CF-4139-BB58-01D13680DEBC}" type="datetimeFigureOut">
              <a:rPr lang="en-US" smtClean="0"/>
              <a:t>3/30/2021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1031412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7C21C4-87CF-4139-BB58-01D13680DEBC}"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279494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7C21C4-87CF-4139-BB58-01D13680DEBC}" type="datetimeFigureOut">
              <a:rPr lang="en-US" smtClean="0"/>
              <a:t>3/30/2021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2255384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7C21C4-87CF-4139-BB58-01D13680DEBC}" type="datetimeFigureOut">
              <a:rPr lang="en-US" smtClean="0"/>
              <a:t>3/30/2021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1896466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C21C4-87CF-4139-BB58-01D13680DEBC}" type="datetimeFigureOut">
              <a:rPr lang="en-US" smtClean="0"/>
              <a:t>3/30/2021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4256528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7C21C4-87CF-4139-BB58-01D13680DEBC}"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293285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7C21C4-87CF-4139-BB58-01D13680DEBC}" type="datetimeFigureOut">
              <a:rPr lang="en-US" smtClean="0"/>
              <a:t>3/30/2021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BAA00DB-8FE0-4643-ADD9-FFE15C21B8E3}" type="slidenum">
              <a:rPr lang="en-US" smtClean="0"/>
              <a:t>‹#›</a:t>
            </a:fld>
            <a:endParaRPr lang="en-US"/>
          </a:p>
        </p:txBody>
      </p:sp>
    </p:spTree>
    <p:extLst>
      <p:ext uri="{BB962C8B-B14F-4D97-AF65-F5344CB8AC3E}">
        <p14:creationId xmlns:p14="http://schemas.microsoft.com/office/powerpoint/2010/main" val="1540747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7C21C4-87CF-4139-BB58-01D13680DEBC}" type="datetimeFigureOut">
              <a:rPr lang="en-US" smtClean="0"/>
              <a:t>3/30/2021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BAA00DB-8FE0-4643-ADD9-FFE15C21B8E3}" type="slidenum">
              <a:rPr lang="en-US" smtClean="0"/>
              <a:t>‹#›</a:t>
            </a:fld>
            <a:endParaRPr lang="en-US"/>
          </a:p>
        </p:txBody>
      </p:sp>
    </p:spTree>
    <p:extLst>
      <p:ext uri="{BB962C8B-B14F-4D97-AF65-F5344CB8AC3E}">
        <p14:creationId xmlns:p14="http://schemas.microsoft.com/office/powerpoint/2010/main" val="375856819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56E5F-C248-4B00-AFB3-22825AEF86E8}"/>
              </a:ext>
            </a:extLst>
          </p:cNvPr>
          <p:cNvSpPr>
            <a:spLocks noGrp="1"/>
          </p:cNvSpPr>
          <p:nvPr>
            <p:ph type="ctrTitle"/>
          </p:nvPr>
        </p:nvSpPr>
        <p:spPr/>
        <p:txBody>
          <a:bodyPr/>
          <a:lstStyle/>
          <a:p>
            <a:pPr algn="r" rtl="1"/>
            <a:r>
              <a:rPr lang="fa-IR" dirty="0">
                <a:cs typeface="B Nazanin" panose="00000400000000000000" pitchFamily="2" charset="-78"/>
              </a:rPr>
              <a:t>ریشه یابی ادبیات کودک و نوجوان در ادبیات فارسی</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6C902A2B-B968-477E-93D8-48A5B5D85257}"/>
              </a:ext>
            </a:extLst>
          </p:cNvPr>
          <p:cNvSpPr>
            <a:spLocks noGrp="1"/>
          </p:cNvSpPr>
          <p:nvPr>
            <p:ph type="subTitle" idx="1"/>
          </p:nvPr>
        </p:nvSpPr>
        <p:spPr/>
        <p:txBody>
          <a:bodyPr>
            <a:normAutofit/>
          </a:bodyPr>
          <a:lstStyle/>
          <a:p>
            <a:r>
              <a:rPr lang="fa-IR" sz="4000" dirty="0">
                <a:cs typeface="B Nazanin" panose="00000400000000000000" pitchFamily="2" charset="-78"/>
              </a:rPr>
              <a:t>درس سوم</a:t>
            </a:r>
            <a:endParaRPr lang="en-US" sz="4000" dirty="0">
              <a:cs typeface="B Nazanin" panose="00000400000000000000" pitchFamily="2" charset="-78"/>
            </a:endParaRPr>
          </a:p>
        </p:txBody>
      </p:sp>
    </p:spTree>
    <p:extLst>
      <p:ext uri="{BB962C8B-B14F-4D97-AF65-F5344CB8AC3E}">
        <p14:creationId xmlns:p14="http://schemas.microsoft.com/office/powerpoint/2010/main" val="713753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F19551-5530-4BED-B825-8C49EBBDE02D}"/>
              </a:ext>
            </a:extLst>
          </p:cNvPr>
          <p:cNvSpPr>
            <a:spLocks noGrp="1"/>
          </p:cNvSpPr>
          <p:nvPr>
            <p:ph idx="1"/>
          </p:nvPr>
        </p:nvSpPr>
        <p:spPr>
          <a:xfrm>
            <a:off x="1181686" y="1434905"/>
            <a:ext cx="10322926" cy="4476317"/>
          </a:xfrm>
        </p:spPr>
        <p:txBody>
          <a:bodyPr>
            <a:normAutofit/>
          </a:bodyPr>
          <a:lstStyle/>
          <a:p>
            <a:pPr algn="just" rtl="1"/>
            <a:r>
              <a:rPr lang="fa-IR" sz="3600" dirty="0">
                <a:cs typeface="B Nazanin" panose="00000400000000000000" pitchFamily="2" charset="-78"/>
              </a:rPr>
              <a:t>ح – ادبیات کودکان در دهه هفتاد (۱۳۷۰ – ۱۳۷۹ ش): در این دهه حضور ادبیات کودک و نوجوان ایرانی در عرصه جهانی پررنگ‌تر شد و یکی از اقدامات اساسی این دهه تهیه و تدوین فرهنگ‌نامه کودک و نوجوان توسط «شورای کتاب کودک» است. برگزاری نمایشگاه، کارگاه، مسابقات و … از دیگر فعالیت‌های این دوره است.</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33746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0F08CD-8431-4ABA-96A7-EB7B553C3CD1}"/>
              </a:ext>
            </a:extLst>
          </p:cNvPr>
          <p:cNvSpPr>
            <a:spLocks noGrp="1"/>
          </p:cNvSpPr>
          <p:nvPr>
            <p:ph idx="1"/>
          </p:nvPr>
        </p:nvSpPr>
        <p:spPr>
          <a:xfrm>
            <a:off x="928469" y="858129"/>
            <a:ext cx="10353820" cy="5430129"/>
          </a:xfrm>
        </p:spPr>
        <p:txBody>
          <a:bodyPr>
            <a:noAutofit/>
          </a:bodyPr>
          <a:lstStyle/>
          <a:p>
            <a:pPr algn="just" rtl="1"/>
            <a:r>
              <a:rPr lang="fa-IR" sz="3200" dirty="0">
                <a:cs typeface="B Nazanin" panose="00000400000000000000" pitchFamily="2" charset="-78"/>
              </a:rPr>
              <a:t>ادبیات کودکان در ایران</a:t>
            </a:r>
          </a:p>
          <a:p>
            <a:pPr algn="just" rtl="1"/>
            <a:r>
              <a:rPr lang="fa-IR" sz="3200" dirty="0">
                <a:cs typeface="B Nazanin" panose="00000400000000000000" pitchFamily="2" charset="-78"/>
              </a:rPr>
              <a:t>در ایران، علارغم سابقه ادبی، همانند اکثر کشورهای جهان، ادبیات کودکان به معنای امروزی سابقه چندانی ندارد. ولی کودکان ایرانی در ادوار پیشین از ادبیات خاص خود به کلی بی‌نصیب نبوده‌اند. ادبیات شفاهی و عامیانه ایران غنی است ولی این ادبیات مکتوب فارسی است که به علت فلسفه خاص تعلیم و تربیت، ضعف و فقر دارد.</a:t>
            </a:r>
          </a:p>
          <a:p>
            <a:pPr algn="just" rtl="1"/>
            <a:r>
              <a:rPr lang="fa-IR" sz="3200" dirty="0">
                <a:cs typeface="B Nazanin" panose="00000400000000000000" pitchFamily="2" charset="-78"/>
              </a:rPr>
              <a:t>در ادبیات عامیانه گوشه و کنار ایران، بخش مهمی اختصاص به مطالبی دارد که اگر هم به طور خاص برای انتقال به کودکان نباشد ولی چنان محتوایی دارد که به راحتی می‌توان آن‌ها را برای خردسالان بازگو کرد</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1147467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0C6D21-6624-4449-A5DF-B09B4A148730}"/>
              </a:ext>
            </a:extLst>
          </p:cNvPr>
          <p:cNvSpPr>
            <a:spLocks noGrp="1"/>
          </p:cNvSpPr>
          <p:nvPr>
            <p:ph idx="1"/>
          </p:nvPr>
        </p:nvSpPr>
        <p:spPr>
          <a:xfrm>
            <a:off x="1111348" y="1223889"/>
            <a:ext cx="10393264" cy="4687333"/>
          </a:xfrm>
        </p:spPr>
        <p:txBody>
          <a:bodyPr>
            <a:normAutofit/>
          </a:bodyPr>
          <a:lstStyle/>
          <a:p>
            <a:pPr algn="just" rtl="1"/>
            <a:r>
              <a:rPr lang="fa-IR" sz="2800" dirty="0">
                <a:cs typeface="B Nazanin" panose="00000400000000000000" pitchFamily="2" charset="-78"/>
              </a:rPr>
              <a:t>در بررسی ادبیات کودکان در ایران می‌توان آن را به چند بخش تقسیم کرد:</a:t>
            </a:r>
          </a:p>
          <a:p>
            <a:pPr algn="just" rtl="1"/>
            <a:r>
              <a:rPr lang="fa-IR" sz="2800" dirty="0">
                <a:cs typeface="B Nazanin" panose="00000400000000000000" pitchFamily="2" charset="-78"/>
              </a:rPr>
              <a:t>الف- ادبیات عامیانه: ادبیات عامیانه مانند ادبیات مردم در هر نقطه دیگر جهان تصوری است از خصوصیات خلقی و مسائل آن‌ها. اینکه در لالائی مادران اثری از غم دیده می‌شود، متل‌ها جلوه‌گر شوخ طبعی و طبع طنز پسند ایرانی است و در افسانه‌ها مخصوصا افسانه‌های حماسی، روح بلند و آزادگی به تصویر کشیده می‌شود همه و همه جلوه‌ای از رفتار مردم است.</a:t>
            </a:r>
          </a:p>
          <a:p>
            <a:pPr algn="just" rtl="1"/>
            <a:r>
              <a:rPr lang="fa-IR" sz="2800" dirty="0">
                <a:cs typeface="B Nazanin" panose="00000400000000000000" pitchFamily="2" charset="-78"/>
              </a:rPr>
              <a:t>نمونه‌هایی از تلفیق داستان‌های عامیانه با تفکرات شعرا و نویسندگان همچون مرزبان‌نامه، شاهنامه، مثنوی معنوی و … است. ابوالفضل صبحی مهتدی کسی است که اولین بار داستان‌های عامیانه ایرانی را مخصوص کودکان جمع آوری و با عناوین «افسانه‌ها»، «افسانه‌های کهن» و «عمو نوروز » منتشر کرد.</a:t>
            </a:r>
          </a:p>
          <a:p>
            <a:pPr marL="0" indent="0" algn="just" rtl="1">
              <a:buNone/>
            </a:pPr>
            <a:endParaRPr lang="en-US" sz="2800" dirty="0">
              <a:cs typeface="B Nazanin" panose="00000400000000000000" pitchFamily="2" charset="-78"/>
            </a:endParaRPr>
          </a:p>
        </p:txBody>
      </p:sp>
    </p:spTree>
    <p:extLst>
      <p:ext uri="{BB962C8B-B14F-4D97-AF65-F5344CB8AC3E}">
        <p14:creationId xmlns:p14="http://schemas.microsoft.com/office/powerpoint/2010/main" val="763364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174247-C216-448E-9838-4F6CBC41EFCE}"/>
              </a:ext>
            </a:extLst>
          </p:cNvPr>
          <p:cNvSpPr>
            <a:spLocks noGrp="1"/>
          </p:cNvSpPr>
          <p:nvPr>
            <p:ph idx="1"/>
          </p:nvPr>
        </p:nvSpPr>
        <p:spPr>
          <a:xfrm>
            <a:off x="1125415" y="1139483"/>
            <a:ext cx="10379197" cy="4771739"/>
          </a:xfrm>
        </p:spPr>
        <p:txBody>
          <a:bodyPr>
            <a:normAutofit/>
          </a:bodyPr>
          <a:lstStyle/>
          <a:p>
            <a:pPr algn="just" rtl="1"/>
            <a:r>
              <a:rPr lang="fa-IR" sz="3600" dirty="0">
                <a:cs typeface="B Nazanin" panose="00000400000000000000" pitchFamily="2" charset="-78"/>
              </a:rPr>
              <a:t>ب- ادبیات خواص: در طول تاریخ، افرادی چون وزرا و نویسندگان به تربیت بزرگزادگان و نوجوانانی که بعدها زمام امور کشور را به دست می‌گرفتند می‌پرداختند و جهت تعلیم و تربیت آنان و آموزش روش حکومت، کتاب‌هایی نوشتند که از میان آن‌ها «قابوسنامه»، «سیاستنامه»، و «کارنامه اردشیر بابکان» و … را می توان نام برد. این کتاب‌ها از آنجا که تا قرن‌ها پس از نوشتن، فقط برای درس و آموزش بزرگزادگان به کار می‌رفت و به علت داشتن خصوصیات ادبی، نام ادبیات خواص گرفته‌اند.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335050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6561C4-56C2-4A92-A9E9-A634088DBE7A}"/>
              </a:ext>
            </a:extLst>
          </p:cNvPr>
          <p:cNvSpPr>
            <a:spLocks noGrp="1"/>
          </p:cNvSpPr>
          <p:nvPr>
            <p:ph idx="1"/>
          </p:nvPr>
        </p:nvSpPr>
        <p:spPr>
          <a:xfrm>
            <a:off x="1237957" y="1195754"/>
            <a:ext cx="10266655" cy="4715468"/>
          </a:xfrm>
        </p:spPr>
        <p:txBody>
          <a:bodyPr>
            <a:normAutofit/>
          </a:bodyPr>
          <a:lstStyle/>
          <a:p>
            <a:pPr algn="just" rtl="1"/>
            <a:r>
              <a:rPr lang="fa-IR" sz="4000" dirty="0">
                <a:cs typeface="B Nazanin" panose="00000400000000000000" pitchFamily="2" charset="-78"/>
              </a:rPr>
              <a:t>ج- ادبیات کلاسیک: کودکان و نوجوانان طبقات خاص که با سواد بودند یا امکان سواد آموزی داشتند از این منبع یعنی ادبیات مکتوبی که نویسنده و سبک شناخته شده داشت، استفاده می‌کردند و به حفظ اشعاری چون اشعار شاهنامه و مثنوی معنوی و حتی حفظ آثار منثوری چون مقدمه گلستان می‌پرداختند.</a:t>
            </a:r>
          </a:p>
          <a:p>
            <a:pPr algn="just" rtl="1"/>
            <a:endParaRPr lang="en-US" sz="4000" dirty="0">
              <a:cs typeface="B Nazanin" panose="00000400000000000000" pitchFamily="2" charset="-78"/>
            </a:endParaRPr>
          </a:p>
        </p:txBody>
      </p:sp>
    </p:spTree>
    <p:extLst>
      <p:ext uri="{BB962C8B-B14F-4D97-AF65-F5344CB8AC3E}">
        <p14:creationId xmlns:p14="http://schemas.microsoft.com/office/powerpoint/2010/main" val="41983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F279A-44EA-4A5D-89E1-880A6CEB53F6}"/>
              </a:ext>
            </a:extLst>
          </p:cNvPr>
          <p:cNvSpPr>
            <a:spLocks noGrp="1"/>
          </p:cNvSpPr>
          <p:nvPr>
            <p:ph idx="1"/>
          </p:nvPr>
        </p:nvSpPr>
        <p:spPr>
          <a:xfrm>
            <a:off x="1153551" y="1280160"/>
            <a:ext cx="10351061" cy="4631062"/>
          </a:xfrm>
        </p:spPr>
        <p:txBody>
          <a:bodyPr>
            <a:normAutofit/>
          </a:bodyPr>
          <a:lstStyle/>
          <a:p>
            <a:pPr algn="just" rtl="1"/>
            <a:r>
              <a:rPr lang="fa-IR" sz="3600" dirty="0">
                <a:cs typeface="B Nazanin" panose="00000400000000000000" pitchFamily="2" charset="-78"/>
              </a:rPr>
              <a:t>د- مشروطیت و ادبیات کودکان: جنبش مشروطه‌خواهی علاوه بر تاثیر در ادبیات فارسی بر ادبیات کودک نیزتأثیری عمیق داشت تا آن‌جا که اشعاری از ایرج میرزا، عشقی و بهار را اطفال در سنین کودکی و نوجوانی می‌خواندند. شاید بتوان ایرج میرزا را اولین شاعری دانست که در زبان فارسی، اشعاری برای کودکان سروده است.</a:t>
            </a:r>
          </a:p>
          <a:p>
            <a:pPr algn="just" rtl="1"/>
            <a:r>
              <a:rPr lang="fa-IR" sz="3600" dirty="0">
                <a:cs typeface="B Nazanin" panose="00000400000000000000" pitchFamily="2" charset="-78"/>
              </a:rPr>
              <a:t> مهدیقلی خان هدایت و محمد تقی بهار نیز از دیگر نویسندگان و سرایندگان این عصر برای کودکان هستند.</a:t>
            </a:r>
            <a:endParaRPr lang="en-US" sz="3600" dirty="0">
              <a:cs typeface="B Nazanin" panose="00000400000000000000" pitchFamily="2" charset="-78"/>
            </a:endParaRPr>
          </a:p>
        </p:txBody>
      </p:sp>
    </p:spTree>
    <p:extLst>
      <p:ext uri="{BB962C8B-B14F-4D97-AF65-F5344CB8AC3E}">
        <p14:creationId xmlns:p14="http://schemas.microsoft.com/office/powerpoint/2010/main" val="1610128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57C13D-139F-4C30-B0B7-1288CABBF820}"/>
              </a:ext>
            </a:extLst>
          </p:cNvPr>
          <p:cNvSpPr>
            <a:spLocks noGrp="1"/>
          </p:cNvSpPr>
          <p:nvPr>
            <p:ph idx="1"/>
          </p:nvPr>
        </p:nvSpPr>
        <p:spPr>
          <a:xfrm>
            <a:off x="717452" y="1280160"/>
            <a:ext cx="10787160" cy="4631062"/>
          </a:xfrm>
        </p:spPr>
        <p:txBody>
          <a:bodyPr>
            <a:normAutofit/>
          </a:bodyPr>
          <a:lstStyle/>
          <a:p>
            <a:pPr algn="just" rtl="1"/>
            <a:r>
              <a:rPr lang="fa-IR" sz="3600" dirty="0">
                <a:cs typeface="B Nazanin" panose="00000400000000000000" pitchFamily="2" charset="-78"/>
              </a:rPr>
              <a:t>ه- پایه گذاران ادبیات نوین کودکان: جبار عسکر زاده معروف به باغچه‌بان که دست به انتشار خواندنی‌های خاص کودکان زد و بنیان‌گذار آموزش ناشنوایان در ایران است می‌توان پایه‌گذار ادبیات نوین کودکان دانست.</a:t>
            </a:r>
          </a:p>
          <a:p>
            <a:pPr algn="just" rtl="1"/>
            <a:endParaRPr lang="fa-IR" sz="3600" dirty="0">
              <a:cs typeface="B Nazanin" panose="00000400000000000000" pitchFamily="2" charset="-78"/>
            </a:endParaRPr>
          </a:p>
          <a:p>
            <a:pPr algn="just" rtl="1"/>
            <a:r>
              <a:rPr lang="fa-IR" sz="3600" dirty="0">
                <a:cs typeface="B Nazanin" panose="00000400000000000000" pitchFamily="2" charset="-78"/>
              </a:rPr>
              <a:t> یحیی دولت‌آبادی و عباس یمنی شریف و صنعتی زاده کرمانی نیز از جمله افراد موثر در پایه‌گذاری ادبیات نوین کودک بودند.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3230447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92CB14-8729-4C7A-9DD9-96EB03647727}"/>
              </a:ext>
            </a:extLst>
          </p:cNvPr>
          <p:cNvSpPr>
            <a:spLocks noGrp="1"/>
          </p:cNvSpPr>
          <p:nvPr>
            <p:ph idx="1"/>
          </p:nvPr>
        </p:nvSpPr>
        <p:spPr>
          <a:xfrm>
            <a:off x="1420837" y="1237957"/>
            <a:ext cx="10083775" cy="4673265"/>
          </a:xfrm>
        </p:spPr>
        <p:txBody>
          <a:bodyPr>
            <a:normAutofit/>
          </a:bodyPr>
          <a:lstStyle/>
          <a:p>
            <a:pPr algn="just" rtl="1"/>
            <a:r>
              <a:rPr lang="fa-IR" sz="3600" dirty="0">
                <a:cs typeface="B Nazanin" panose="00000400000000000000" pitchFamily="2" charset="-78"/>
              </a:rPr>
              <a:t>و- ادبیات کودکان در دهه چهل (۱۳۴۰ – ۱۳۵۰ ش): در این دهه تغیراتی بنیادی در کتاب‌های درسی پدیدار شد و روش تدریس و سن مطالعه به سه سال پایین‌تر آورده شد و جمعیت کتابخوان چند برابر شدند. </a:t>
            </a:r>
          </a:p>
          <a:p>
            <a:pPr algn="just" rtl="1"/>
            <a:r>
              <a:rPr lang="fa-IR" sz="3600" dirty="0">
                <a:cs typeface="B Nazanin" panose="00000400000000000000" pitchFamily="2" charset="-78"/>
              </a:rPr>
              <a:t>در سال ۱۳۴۱ شورای کتاب کودک با هدف بررسی و انتخاب کتاب‌های مناسب کودکان کار خود را آغاز کرد. این دهه را می‌توان دهه‌ی هشیاری و تحرک نامید. در سال ۱۳۴۳ «کانون پرورش فکری کودکان و نوجوانان» به وجود آمد.</a:t>
            </a:r>
          </a:p>
          <a:p>
            <a:pPr marL="0" indent="0" algn="just" rtl="1">
              <a:buNone/>
            </a:pPr>
            <a:endParaRPr lang="en-US" sz="3600" dirty="0">
              <a:cs typeface="B Nazanin" panose="00000400000000000000" pitchFamily="2" charset="-78"/>
            </a:endParaRPr>
          </a:p>
        </p:txBody>
      </p:sp>
    </p:spTree>
    <p:extLst>
      <p:ext uri="{BB962C8B-B14F-4D97-AF65-F5344CB8AC3E}">
        <p14:creationId xmlns:p14="http://schemas.microsoft.com/office/powerpoint/2010/main" val="3220536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CE5A7-2B95-45DD-968C-A480BAE84BD3}"/>
              </a:ext>
            </a:extLst>
          </p:cNvPr>
          <p:cNvSpPr>
            <a:spLocks noGrp="1"/>
          </p:cNvSpPr>
          <p:nvPr>
            <p:ph idx="1"/>
          </p:nvPr>
        </p:nvSpPr>
        <p:spPr>
          <a:xfrm>
            <a:off x="1069145" y="1252025"/>
            <a:ext cx="10435467" cy="4659197"/>
          </a:xfrm>
        </p:spPr>
        <p:txBody>
          <a:bodyPr>
            <a:normAutofit/>
          </a:bodyPr>
          <a:lstStyle/>
          <a:p>
            <a:pPr algn="just" rtl="1"/>
            <a:r>
              <a:rPr lang="fa-IR" sz="4000" dirty="0">
                <a:cs typeface="B Nazanin" panose="00000400000000000000" pitchFamily="2" charset="-78"/>
              </a:rPr>
              <a:t>ز- ادبیات کودکان در دو دهه پنجاه و شصت (۱۳۵۰ – ۱۳۶۹ ش): در این دوره توجه به کودکان و نوجوانان افزایش یافت و کتب داستان از نویسندگان ایرانی برای نوجوانان انتشار چشمگیری پیدا کرد.</a:t>
            </a:r>
          </a:p>
          <a:p>
            <a:pPr algn="just" rtl="1"/>
            <a:r>
              <a:rPr lang="fa-IR" sz="4000" dirty="0">
                <a:cs typeface="B Nazanin" panose="00000400000000000000" pitchFamily="2" charset="-78"/>
              </a:rPr>
              <a:t> افرادی چون «علی اشرف درویشیان», «فریدون دوستار»، «هوشنگ مرادی کرمانی» و … به تالیفاتی برای کودکان و نوجوانان پرداختند.</a:t>
            </a:r>
          </a:p>
          <a:p>
            <a:pPr algn="just" rtl="1"/>
            <a:endParaRPr lang="en-US" sz="4000" dirty="0">
              <a:cs typeface="B Nazanin" panose="00000400000000000000" pitchFamily="2" charset="-78"/>
            </a:endParaRPr>
          </a:p>
        </p:txBody>
      </p:sp>
    </p:spTree>
    <p:extLst>
      <p:ext uri="{BB962C8B-B14F-4D97-AF65-F5344CB8AC3E}">
        <p14:creationId xmlns:p14="http://schemas.microsoft.com/office/powerpoint/2010/main" val="3777667873"/>
      </p:ext>
    </p:extLst>
  </p:cSld>
  <p:clrMapOvr>
    <a:masterClrMapping/>
  </p:clrMapOvr>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19</TotalTime>
  <Words>757</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Wisp</vt:lpstr>
      <vt:lpstr>ریشه یابی ادبیات کودک و نوجوان در ادبیات فارسی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ریشه یابی ادبیات کودک و نوجوان در ادبیات فارسی</dc:title>
  <dc:creator>MIQDAD</dc:creator>
  <cp:lastModifiedBy>MIQDAD</cp:lastModifiedBy>
  <cp:revision>4</cp:revision>
  <dcterms:created xsi:type="dcterms:W3CDTF">2021-02-20T14:19:26Z</dcterms:created>
  <dcterms:modified xsi:type="dcterms:W3CDTF">2021-03-30T05:11:36Z</dcterms:modified>
</cp:coreProperties>
</file>