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1100A4-8F60-48AA-BF2A-D9043713C96F}" type="datetimeFigureOut">
              <a:rPr lang="en-US" smtClean="0"/>
              <a:t>2/27/2021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B9B8FC1-FE40-4501-9265-9EB882DE929C}" type="slidenum">
              <a:rPr lang="en-US" smtClean="0"/>
              <a:t>‹#›</a:t>
            </a:fld>
            <a:endParaRPr lang="en-US"/>
          </a:p>
        </p:txBody>
      </p:sp>
    </p:spTree>
    <p:extLst>
      <p:ext uri="{BB962C8B-B14F-4D97-AF65-F5344CB8AC3E}">
        <p14:creationId xmlns:p14="http://schemas.microsoft.com/office/powerpoint/2010/main" val="1719115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1100A4-8F60-48AA-BF2A-D9043713C96F}" type="datetimeFigureOut">
              <a:rPr lang="en-US" smtClean="0"/>
              <a:t>2/27/2021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B9B8FC1-FE40-4501-9265-9EB882DE929C}" type="slidenum">
              <a:rPr lang="en-US" smtClean="0"/>
              <a:t>‹#›</a:t>
            </a:fld>
            <a:endParaRPr lang="en-US"/>
          </a:p>
        </p:txBody>
      </p:sp>
    </p:spTree>
    <p:extLst>
      <p:ext uri="{BB962C8B-B14F-4D97-AF65-F5344CB8AC3E}">
        <p14:creationId xmlns:p14="http://schemas.microsoft.com/office/powerpoint/2010/main" val="4137726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1100A4-8F60-48AA-BF2A-D9043713C96F}" type="datetimeFigureOut">
              <a:rPr lang="en-US" smtClean="0"/>
              <a:t>2/27/2021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B9B8FC1-FE40-4501-9265-9EB882DE929C}"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15152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81100A4-8F60-48AA-BF2A-D9043713C96F}" type="datetimeFigureOut">
              <a:rPr lang="en-US" smtClean="0"/>
              <a:t>2/27/2021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B9B8FC1-FE40-4501-9265-9EB882DE929C}" type="slidenum">
              <a:rPr lang="en-US" smtClean="0"/>
              <a:t>‹#›</a:t>
            </a:fld>
            <a:endParaRPr lang="en-US"/>
          </a:p>
        </p:txBody>
      </p:sp>
    </p:spTree>
    <p:extLst>
      <p:ext uri="{BB962C8B-B14F-4D97-AF65-F5344CB8AC3E}">
        <p14:creationId xmlns:p14="http://schemas.microsoft.com/office/powerpoint/2010/main" val="26373696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81100A4-8F60-48AA-BF2A-D9043713C96F}" type="datetimeFigureOut">
              <a:rPr lang="en-US" smtClean="0"/>
              <a:t>2/27/2021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B9B8FC1-FE40-4501-9265-9EB882DE929C}"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923846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81100A4-8F60-48AA-BF2A-D9043713C96F}" type="datetimeFigureOut">
              <a:rPr lang="en-US" smtClean="0"/>
              <a:t>2/27/2021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B9B8FC1-FE40-4501-9265-9EB882DE929C}" type="slidenum">
              <a:rPr lang="en-US" smtClean="0"/>
              <a:t>‹#›</a:t>
            </a:fld>
            <a:endParaRPr lang="en-US"/>
          </a:p>
        </p:txBody>
      </p:sp>
    </p:spTree>
    <p:extLst>
      <p:ext uri="{BB962C8B-B14F-4D97-AF65-F5344CB8AC3E}">
        <p14:creationId xmlns:p14="http://schemas.microsoft.com/office/powerpoint/2010/main" val="5140081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1100A4-8F60-48AA-BF2A-D9043713C96F}" type="datetimeFigureOut">
              <a:rPr lang="en-US" smtClean="0"/>
              <a:t>2/27/2021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B9B8FC1-FE40-4501-9265-9EB882DE929C}" type="slidenum">
              <a:rPr lang="en-US" smtClean="0"/>
              <a:t>‹#›</a:t>
            </a:fld>
            <a:endParaRPr lang="en-US"/>
          </a:p>
        </p:txBody>
      </p:sp>
    </p:spTree>
    <p:extLst>
      <p:ext uri="{BB962C8B-B14F-4D97-AF65-F5344CB8AC3E}">
        <p14:creationId xmlns:p14="http://schemas.microsoft.com/office/powerpoint/2010/main" val="23696559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1100A4-8F60-48AA-BF2A-D9043713C96F}" type="datetimeFigureOut">
              <a:rPr lang="en-US" smtClean="0"/>
              <a:t>2/27/2021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B9B8FC1-FE40-4501-9265-9EB882DE929C}" type="slidenum">
              <a:rPr lang="en-US" smtClean="0"/>
              <a:t>‹#›</a:t>
            </a:fld>
            <a:endParaRPr lang="en-US"/>
          </a:p>
        </p:txBody>
      </p:sp>
    </p:spTree>
    <p:extLst>
      <p:ext uri="{BB962C8B-B14F-4D97-AF65-F5344CB8AC3E}">
        <p14:creationId xmlns:p14="http://schemas.microsoft.com/office/powerpoint/2010/main" val="1385744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1100A4-8F60-48AA-BF2A-D9043713C96F}" type="datetimeFigureOut">
              <a:rPr lang="en-US" smtClean="0"/>
              <a:t>2/27/2021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B9B8FC1-FE40-4501-9265-9EB882DE929C}" type="slidenum">
              <a:rPr lang="en-US" smtClean="0"/>
              <a:t>‹#›</a:t>
            </a:fld>
            <a:endParaRPr lang="en-US"/>
          </a:p>
        </p:txBody>
      </p:sp>
    </p:spTree>
    <p:extLst>
      <p:ext uri="{BB962C8B-B14F-4D97-AF65-F5344CB8AC3E}">
        <p14:creationId xmlns:p14="http://schemas.microsoft.com/office/powerpoint/2010/main" val="4040739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1100A4-8F60-48AA-BF2A-D9043713C96F}" type="datetimeFigureOut">
              <a:rPr lang="en-US" smtClean="0"/>
              <a:t>2/27/2021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B9B8FC1-FE40-4501-9265-9EB882DE929C}" type="slidenum">
              <a:rPr lang="en-US" smtClean="0"/>
              <a:t>‹#›</a:t>
            </a:fld>
            <a:endParaRPr lang="en-US"/>
          </a:p>
        </p:txBody>
      </p:sp>
    </p:spTree>
    <p:extLst>
      <p:ext uri="{BB962C8B-B14F-4D97-AF65-F5344CB8AC3E}">
        <p14:creationId xmlns:p14="http://schemas.microsoft.com/office/powerpoint/2010/main" val="1861749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1100A4-8F60-48AA-BF2A-D9043713C96F}" type="datetimeFigureOut">
              <a:rPr lang="en-US" smtClean="0"/>
              <a:t>2/27/2021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B9B8FC1-FE40-4501-9265-9EB882DE929C}" type="slidenum">
              <a:rPr lang="en-US" smtClean="0"/>
              <a:t>‹#›</a:t>
            </a:fld>
            <a:endParaRPr lang="en-US"/>
          </a:p>
        </p:txBody>
      </p:sp>
    </p:spTree>
    <p:extLst>
      <p:ext uri="{BB962C8B-B14F-4D97-AF65-F5344CB8AC3E}">
        <p14:creationId xmlns:p14="http://schemas.microsoft.com/office/powerpoint/2010/main" val="3425902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1100A4-8F60-48AA-BF2A-D9043713C96F}" type="datetimeFigureOut">
              <a:rPr lang="en-US" smtClean="0"/>
              <a:t>2/27/2021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B9B8FC1-FE40-4501-9265-9EB882DE929C}" type="slidenum">
              <a:rPr lang="en-US" smtClean="0"/>
              <a:t>‹#›</a:t>
            </a:fld>
            <a:endParaRPr lang="en-US"/>
          </a:p>
        </p:txBody>
      </p:sp>
    </p:spTree>
    <p:extLst>
      <p:ext uri="{BB962C8B-B14F-4D97-AF65-F5344CB8AC3E}">
        <p14:creationId xmlns:p14="http://schemas.microsoft.com/office/powerpoint/2010/main" val="2718558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1100A4-8F60-48AA-BF2A-D9043713C96F}" type="datetimeFigureOut">
              <a:rPr lang="en-US" smtClean="0"/>
              <a:t>2/27/2021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B9B8FC1-FE40-4501-9265-9EB882DE929C}" type="slidenum">
              <a:rPr lang="en-US" smtClean="0"/>
              <a:t>‹#›</a:t>
            </a:fld>
            <a:endParaRPr lang="en-US"/>
          </a:p>
        </p:txBody>
      </p:sp>
    </p:spTree>
    <p:extLst>
      <p:ext uri="{BB962C8B-B14F-4D97-AF65-F5344CB8AC3E}">
        <p14:creationId xmlns:p14="http://schemas.microsoft.com/office/powerpoint/2010/main" val="1821321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1100A4-8F60-48AA-BF2A-D9043713C96F}" type="datetimeFigureOut">
              <a:rPr lang="en-US" smtClean="0"/>
              <a:t>2/27/2021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B9B8FC1-FE40-4501-9265-9EB882DE929C}" type="slidenum">
              <a:rPr lang="en-US" smtClean="0"/>
              <a:t>‹#›</a:t>
            </a:fld>
            <a:endParaRPr lang="en-US"/>
          </a:p>
        </p:txBody>
      </p:sp>
    </p:spTree>
    <p:extLst>
      <p:ext uri="{BB962C8B-B14F-4D97-AF65-F5344CB8AC3E}">
        <p14:creationId xmlns:p14="http://schemas.microsoft.com/office/powerpoint/2010/main" val="3021599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1100A4-8F60-48AA-BF2A-D9043713C96F}" type="datetimeFigureOut">
              <a:rPr lang="en-US" smtClean="0"/>
              <a:t>2/27/2021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B9B8FC1-FE40-4501-9265-9EB882DE929C}" type="slidenum">
              <a:rPr lang="en-US" smtClean="0"/>
              <a:t>‹#›</a:t>
            </a:fld>
            <a:endParaRPr lang="en-US"/>
          </a:p>
        </p:txBody>
      </p:sp>
    </p:spTree>
    <p:extLst>
      <p:ext uri="{BB962C8B-B14F-4D97-AF65-F5344CB8AC3E}">
        <p14:creationId xmlns:p14="http://schemas.microsoft.com/office/powerpoint/2010/main" val="749021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1100A4-8F60-48AA-BF2A-D9043713C96F}" type="datetimeFigureOut">
              <a:rPr lang="en-US" smtClean="0"/>
              <a:t>2/27/2021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B9B8FC1-FE40-4501-9265-9EB882DE929C}" type="slidenum">
              <a:rPr lang="en-US" smtClean="0"/>
              <a:t>‹#›</a:t>
            </a:fld>
            <a:endParaRPr lang="en-US"/>
          </a:p>
        </p:txBody>
      </p:sp>
    </p:spTree>
    <p:extLst>
      <p:ext uri="{BB962C8B-B14F-4D97-AF65-F5344CB8AC3E}">
        <p14:creationId xmlns:p14="http://schemas.microsoft.com/office/powerpoint/2010/main" val="3127880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81100A4-8F60-48AA-BF2A-D9043713C96F}" type="datetimeFigureOut">
              <a:rPr lang="en-US" smtClean="0"/>
              <a:t>2/27/2021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B9B8FC1-FE40-4501-9265-9EB882DE929C}" type="slidenum">
              <a:rPr lang="en-US" smtClean="0"/>
              <a:t>‹#›</a:t>
            </a:fld>
            <a:endParaRPr lang="en-US"/>
          </a:p>
        </p:txBody>
      </p:sp>
    </p:spTree>
    <p:extLst>
      <p:ext uri="{BB962C8B-B14F-4D97-AF65-F5344CB8AC3E}">
        <p14:creationId xmlns:p14="http://schemas.microsoft.com/office/powerpoint/2010/main" val="25838212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59B72-89AC-40ED-A067-384037C0A261}"/>
              </a:ext>
            </a:extLst>
          </p:cNvPr>
          <p:cNvSpPr>
            <a:spLocks noGrp="1"/>
          </p:cNvSpPr>
          <p:nvPr>
            <p:ph type="ctrTitle"/>
          </p:nvPr>
        </p:nvSpPr>
        <p:spPr/>
        <p:txBody>
          <a:bodyPr/>
          <a:lstStyle/>
          <a:p>
            <a:r>
              <a:rPr lang="fa-IR" dirty="0">
                <a:cs typeface="B Nazanin" panose="00000400000000000000" pitchFamily="2" charset="-78"/>
              </a:rPr>
              <a:t>شعر کودک و معیارهای برای آن</a:t>
            </a:r>
            <a:endParaRPr lang="en-US" dirty="0">
              <a:cs typeface="B Nazanin" panose="00000400000000000000" pitchFamily="2" charset="-78"/>
            </a:endParaRPr>
          </a:p>
        </p:txBody>
      </p:sp>
      <p:sp>
        <p:nvSpPr>
          <p:cNvPr id="3" name="Subtitle 2">
            <a:extLst>
              <a:ext uri="{FF2B5EF4-FFF2-40B4-BE49-F238E27FC236}">
                <a16:creationId xmlns:a16="http://schemas.microsoft.com/office/drawing/2014/main" id="{36BAC31F-D2EC-4114-82EE-0B34317E1B44}"/>
              </a:ext>
            </a:extLst>
          </p:cNvPr>
          <p:cNvSpPr>
            <a:spLocks noGrp="1"/>
          </p:cNvSpPr>
          <p:nvPr>
            <p:ph type="subTitle" idx="1"/>
          </p:nvPr>
        </p:nvSpPr>
        <p:spPr/>
        <p:txBody>
          <a:bodyPr>
            <a:normAutofit/>
          </a:bodyPr>
          <a:lstStyle/>
          <a:p>
            <a:r>
              <a:rPr lang="fa-IR" sz="4000" dirty="0"/>
              <a:t>درس ششم</a:t>
            </a:r>
            <a:endParaRPr lang="en-US" sz="4000" dirty="0"/>
          </a:p>
        </p:txBody>
      </p:sp>
    </p:spTree>
    <p:extLst>
      <p:ext uri="{BB962C8B-B14F-4D97-AF65-F5344CB8AC3E}">
        <p14:creationId xmlns:p14="http://schemas.microsoft.com/office/powerpoint/2010/main" val="384945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30743B-89D5-470B-92A8-873FD0488395}"/>
              </a:ext>
            </a:extLst>
          </p:cNvPr>
          <p:cNvSpPr>
            <a:spLocks noGrp="1"/>
          </p:cNvSpPr>
          <p:nvPr>
            <p:ph idx="1"/>
          </p:nvPr>
        </p:nvSpPr>
        <p:spPr>
          <a:xfrm>
            <a:off x="1266092" y="1181686"/>
            <a:ext cx="10238520" cy="4729536"/>
          </a:xfrm>
        </p:spPr>
        <p:txBody>
          <a:bodyPr>
            <a:normAutofit/>
          </a:bodyPr>
          <a:lstStyle/>
          <a:p>
            <a:pPr algn="just" rtl="1"/>
            <a:r>
              <a:rPr lang="fa-IR" sz="3600" dirty="0">
                <a:cs typeface="B Nazanin" panose="00000400000000000000" pitchFamily="2" charset="-78"/>
              </a:rPr>
              <a:t>10.  نوآوری و نوجویی</a:t>
            </a:r>
          </a:p>
          <a:p>
            <a:pPr algn="just" rtl="1"/>
            <a:r>
              <a:rPr lang="fa-IR" sz="3600" dirty="0">
                <a:cs typeface="B Nazanin" panose="00000400000000000000" pitchFamily="2" charset="-78"/>
              </a:rPr>
              <a:t>نوآوری و نوجویی، تحریک حس کنجکاوی کودکان و به کارگیری اندام های حسی آنها جهت کشف جهان پیرامون خود، نتیجه نگاه نو شاعر و رفتار تازه او با ابزار کار و امور است و در نهایت موجب پرورش ذوق هنری کودکان می شود.(راهنمای برنامه درسی پیش دبستانی،1390)</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526082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C22DE2-F4CC-4E71-AB30-3EBF398B3BFC}"/>
              </a:ext>
            </a:extLst>
          </p:cNvPr>
          <p:cNvSpPr>
            <a:spLocks noGrp="1"/>
          </p:cNvSpPr>
          <p:nvPr>
            <p:ph idx="1"/>
          </p:nvPr>
        </p:nvSpPr>
        <p:spPr>
          <a:xfrm>
            <a:off x="1420837" y="1111348"/>
            <a:ext cx="10083775" cy="4799874"/>
          </a:xfrm>
        </p:spPr>
        <p:txBody>
          <a:bodyPr>
            <a:noAutofit/>
          </a:bodyPr>
          <a:lstStyle/>
          <a:p>
            <a:pPr marL="0" indent="0" algn="just" rtl="1">
              <a:buNone/>
            </a:pPr>
            <a:r>
              <a:rPr lang="fa-IR" sz="2800" dirty="0">
                <a:cs typeface="B Nazanin" panose="00000400000000000000" pitchFamily="2" charset="-78"/>
              </a:rPr>
              <a:t>شعر کلاغ بندباز از محمود کیانوش</a:t>
            </a:r>
          </a:p>
          <a:p>
            <a:pPr marL="0" indent="0" algn="just" rtl="1">
              <a:buNone/>
            </a:pPr>
            <a:r>
              <a:rPr lang="fa-IR" sz="2800" dirty="0">
                <a:cs typeface="B Nazanin" panose="00000400000000000000" pitchFamily="2" charset="-78"/>
              </a:rPr>
              <a:t>کلاغی در خیابان</a:t>
            </a:r>
          </a:p>
          <a:p>
            <a:pPr marL="0" indent="0" algn="just" rtl="1">
              <a:buNone/>
            </a:pPr>
            <a:r>
              <a:rPr lang="fa-IR" sz="2800" dirty="0">
                <a:cs typeface="B Nazanin" panose="00000400000000000000" pitchFamily="2" charset="-78"/>
              </a:rPr>
              <a:t>نشسته روی سیمی</a:t>
            </a:r>
          </a:p>
          <a:p>
            <a:pPr marL="0" indent="0" algn="just" rtl="1">
              <a:buNone/>
            </a:pPr>
            <a:r>
              <a:rPr lang="fa-IR" sz="2800" dirty="0">
                <a:cs typeface="B Nazanin" panose="00000400000000000000" pitchFamily="2" charset="-78"/>
              </a:rPr>
              <a:t>تکانی می‌خورد گاه</a:t>
            </a:r>
          </a:p>
          <a:p>
            <a:pPr marL="0" indent="0" algn="just" rtl="1">
              <a:buNone/>
            </a:pPr>
            <a:r>
              <a:rPr lang="fa-IR" sz="2800" dirty="0">
                <a:cs typeface="B Nazanin" panose="00000400000000000000" pitchFamily="2" charset="-78"/>
              </a:rPr>
              <a:t>به پرواز نسیمی</a:t>
            </a:r>
          </a:p>
          <a:p>
            <a:pPr marL="0" indent="0" algn="just" rtl="1">
              <a:buNone/>
            </a:pPr>
            <a:r>
              <a:rPr lang="fa-IR" sz="2800" dirty="0">
                <a:cs typeface="B Nazanin" panose="00000400000000000000" pitchFamily="2" charset="-78"/>
              </a:rPr>
              <a:t>ببین آقا کلاغه</a:t>
            </a:r>
            <a:endParaRPr lang="en-US" sz="2800" dirty="0">
              <a:cs typeface="B Nazanin" panose="00000400000000000000" pitchFamily="2" charset="-78"/>
            </a:endParaRPr>
          </a:p>
        </p:txBody>
      </p:sp>
    </p:spTree>
    <p:extLst>
      <p:ext uri="{BB962C8B-B14F-4D97-AF65-F5344CB8AC3E}">
        <p14:creationId xmlns:p14="http://schemas.microsoft.com/office/powerpoint/2010/main" val="3583768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EEDD4A-4A0B-4802-A108-1A3D192DD5CB}"/>
              </a:ext>
            </a:extLst>
          </p:cNvPr>
          <p:cNvSpPr>
            <a:spLocks noGrp="1"/>
          </p:cNvSpPr>
          <p:nvPr>
            <p:ph idx="1"/>
          </p:nvPr>
        </p:nvSpPr>
        <p:spPr>
          <a:xfrm>
            <a:off x="998806" y="1280160"/>
            <a:ext cx="10505806" cy="4631062"/>
          </a:xfrm>
        </p:spPr>
        <p:txBody>
          <a:bodyPr>
            <a:noAutofit/>
          </a:bodyPr>
          <a:lstStyle/>
          <a:p>
            <a:pPr marL="0" indent="0" algn="just" rtl="1">
              <a:buNone/>
            </a:pPr>
            <a:r>
              <a:rPr lang="fa-IR" sz="3200" dirty="0">
                <a:cs typeface="B Nazanin" panose="00000400000000000000" pitchFamily="2" charset="-78"/>
              </a:rPr>
              <a:t>گمانم غم ندارد</a:t>
            </a:r>
          </a:p>
          <a:p>
            <a:pPr marL="0" indent="0" algn="just" rtl="1">
              <a:buNone/>
            </a:pPr>
            <a:r>
              <a:rPr lang="fa-IR" sz="3200" dirty="0">
                <a:cs typeface="B Nazanin" panose="00000400000000000000" pitchFamily="2" charset="-78"/>
              </a:rPr>
              <a:t>خیالش هست راحت</a:t>
            </a:r>
          </a:p>
          <a:p>
            <a:pPr marL="0" indent="0" algn="just" rtl="1">
              <a:buNone/>
            </a:pPr>
            <a:r>
              <a:rPr lang="fa-IR" sz="3200" dirty="0">
                <a:cs typeface="B Nazanin" panose="00000400000000000000" pitchFamily="2" charset="-78"/>
              </a:rPr>
              <a:t>که چیزی کم ندارد</a:t>
            </a:r>
          </a:p>
          <a:p>
            <a:pPr marL="0" indent="0" algn="just" rtl="1">
              <a:buNone/>
            </a:pPr>
            <a:r>
              <a:rPr lang="fa-IR" sz="3200" dirty="0">
                <a:cs typeface="B Nazanin" panose="00000400000000000000" pitchFamily="2" charset="-78"/>
              </a:rPr>
              <a:t>نه پای او شده زخم</a:t>
            </a:r>
          </a:p>
          <a:p>
            <a:pPr marL="0" indent="0" algn="just" rtl="1">
              <a:buNone/>
            </a:pPr>
            <a:r>
              <a:rPr lang="fa-IR" sz="3200" dirty="0">
                <a:cs typeface="B Nazanin" panose="00000400000000000000" pitchFamily="2" charset="-78"/>
              </a:rPr>
              <a:t>نه بال او شکسته</a:t>
            </a:r>
          </a:p>
          <a:p>
            <a:pPr marL="0" indent="0" algn="just" rtl="1">
              <a:buNone/>
            </a:pPr>
            <a:r>
              <a:rPr lang="fa-IR" sz="3200" dirty="0">
                <a:cs typeface="B Nazanin" panose="00000400000000000000" pitchFamily="2" charset="-78"/>
              </a:rPr>
              <a:t>برای بندبازی</a:t>
            </a:r>
          </a:p>
          <a:p>
            <a:pPr marL="0" indent="0" algn="just" rtl="1">
              <a:buNone/>
            </a:pPr>
            <a:r>
              <a:rPr lang="fa-IR" sz="3200" dirty="0">
                <a:cs typeface="B Nazanin" panose="00000400000000000000" pitchFamily="2" charset="-78"/>
              </a:rPr>
              <a:t>در آن بالا نشسته</a:t>
            </a:r>
            <a:endParaRPr lang="en-US" sz="3200" dirty="0">
              <a:cs typeface="B Nazanin" panose="00000400000000000000" pitchFamily="2" charset="-78"/>
            </a:endParaRPr>
          </a:p>
        </p:txBody>
      </p:sp>
    </p:spTree>
    <p:extLst>
      <p:ext uri="{BB962C8B-B14F-4D97-AF65-F5344CB8AC3E}">
        <p14:creationId xmlns:p14="http://schemas.microsoft.com/office/powerpoint/2010/main" val="1552489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834404-DF28-4A1E-8BBE-C74B574FCAFF}"/>
              </a:ext>
            </a:extLst>
          </p:cNvPr>
          <p:cNvSpPr>
            <a:spLocks noGrp="1"/>
          </p:cNvSpPr>
          <p:nvPr>
            <p:ph idx="1"/>
          </p:nvPr>
        </p:nvSpPr>
        <p:spPr>
          <a:xfrm>
            <a:off x="1223889" y="956603"/>
            <a:ext cx="10280723" cy="4954619"/>
          </a:xfrm>
        </p:spPr>
        <p:txBody>
          <a:bodyPr>
            <a:noAutofit/>
          </a:bodyPr>
          <a:lstStyle/>
          <a:p>
            <a:pPr algn="r" rtl="1"/>
            <a:r>
              <a:rPr lang="fa-IR" sz="3200" dirty="0">
                <a:cs typeface="B Nazanin" panose="00000400000000000000" pitchFamily="2" charset="-78"/>
              </a:rPr>
              <a:t>جب جایی نشسته</a:t>
            </a:r>
          </a:p>
          <a:p>
            <a:pPr algn="r" rtl="1"/>
            <a:r>
              <a:rPr lang="fa-IR" sz="3200" dirty="0">
                <a:cs typeface="B Nazanin" panose="00000400000000000000" pitchFamily="2" charset="-78"/>
              </a:rPr>
              <a:t>مگر بالش شده زخم</a:t>
            </a:r>
          </a:p>
          <a:p>
            <a:pPr algn="r" rtl="1"/>
            <a:r>
              <a:rPr lang="fa-IR" sz="3200" dirty="0">
                <a:cs typeface="B Nazanin" panose="00000400000000000000" pitchFamily="2" charset="-78"/>
              </a:rPr>
              <a:t>مگر بالش شکسته</a:t>
            </a:r>
          </a:p>
          <a:p>
            <a:pPr algn="r" rtl="1"/>
            <a:r>
              <a:rPr lang="fa-IR" sz="3200" dirty="0">
                <a:cs typeface="B Nazanin" panose="00000400000000000000" pitchFamily="2" charset="-78"/>
              </a:rPr>
              <a:t>آهای آقا کلاغه</a:t>
            </a:r>
          </a:p>
          <a:p>
            <a:pPr algn="r" rtl="1"/>
            <a:r>
              <a:rPr lang="fa-IR" sz="3200" dirty="0">
                <a:cs typeface="B Nazanin" panose="00000400000000000000" pitchFamily="2" charset="-78"/>
              </a:rPr>
              <a:t>همین حالا می‌افتی</a:t>
            </a:r>
          </a:p>
          <a:p>
            <a:pPr algn="r" rtl="1"/>
            <a:r>
              <a:rPr lang="fa-IR" sz="3200" dirty="0">
                <a:cs typeface="B Nazanin" panose="00000400000000000000" pitchFamily="2" charset="-78"/>
              </a:rPr>
              <a:t>اگر چرتت بگیرد</a:t>
            </a:r>
          </a:p>
          <a:p>
            <a:pPr algn="r" rtl="1"/>
            <a:r>
              <a:rPr lang="fa-IR" sz="3200" dirty="0">
                <a:cs typeface="B Nazanin" panose="00000400000000000000" pitchFamily="2" charset="-78"/>
              </a:rPr>
              <a:t>از آن بالا می‌افتی</a:t>
            </a:r>
          </a:p>
          <a:p>
            <a:pPr algn="r" rtl="1"/>
            <a:r>
              <a:rPr lang="fa-IR" sz="3200" dirty="0">
                <a:cs typeface="B Nazanin" panose="00000400000000000000" pitchFamily="2" charset="-78"/>
              </a:rPr>
              <a:t>نه این آقا کلاغه</a:t>
            </a:r>
            <a:endParaRPr lang="en-US" sz="3200" dirty="0">
              <a:cs typeface="B Nazanin" panose="00000400000000000000" pitchFamily="2" charset="-78"/>
            </a:endParaRPr>
          </a:p>
        </p:txBody>
      </p:sp>
    </p:spTree>
    <p:extLst>
      <p:ext uri="{BB962C8B-B14F-4D97-AF65-F5344CB8AC3E}">
        <p14:creationId xmlns:p14="http://schemas.microsoft.com/office/powerpoint/2010/main" val="3334017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CB4B7E-DC9A-4470-8796-54903AF98573}"/>
              </a:ext>
            </a:extLst>
          </p:cNvPr>
          <p:cNvSpPr>
            <a:spLocks noGrp="1"/>
          </p:cNvSpPr>
          <p:nvPr>
            <p:ph idx="1"/>
          </p:nvPr>
        </p:nvSpPr>
        <p:spPr>
          <a:xfrm>
            <a:off x="1463040" y="1097280"/>
            <a:ext cx="10041572" cy="4813942"/>
          </a:xfrm>
        </p:spPr>
        <p:txBody>
          <a:bodyPr>
            <a:noAutofit/>
          </a:bodyPr>
          <a:lstStyle/>
          <a:p>
            <a:pPr algn="just" rtl="1"/>
            <a:r>
              <a:rPr lang="fa-IR" sz="3200" dirty="0">
                <a:cs typeface="B Nazanin" panose="00000400000000000000" pitchFamily="2" charset="-78"/>
              </a:rPr>
              <a:t>گمانم غم ندارد</a:t>
            </a:r>
          </a:p>
          <a:p>
            <a:pPr algn="just" rtl="1"/>
            <a:r>
              <a:rPr lang="fa-IR" sz="3200" dirty="0">
                <a:cs typeface="B Nazanin" panose="00000400000000000000" pitchFamily="2" charset="-78"/>
              </a:rPr>
              <a:t>خیالش هست راحت</a:t>
            </a:r>
          </a:p>
          <a:p>
            <a:pPr algn="just" rtl="1"/>
            <a:r>
              <a:rPr lang="fa-IR" sz="3200" dirty="0">
                <a:cs typeface="B Nazanin" panose="00000400000000000000" pitchFamily="2" charset="-78"/>
              </a:rPr>
              <a:t>که چیزی کم ندارد</a:t>
            </a:r>
          </a:p>
          <a:p>
            <a:pPr algn="just" rtl="1"/>
            <a:r>
              <a:rPr lang="fa-IR" sz="3200" dirty="0">
                <a:cs typeface="B Nazanin" panose="00000400000000000000" pitchFamily="2" charset="-78"/>
              </a:rPr>
              <a:t>نه پای او شده زخم</a:t>
            </a:r>
          </a:p>
          <a:p>
            <a:pPr algn="just" rtl="1"/>
            <a:r>
              <a:rPr lang="fa-IR" sz="3200" dirty="0">
                <a:cs typeface="B Nazanin" panose="00000400000000000000" pitchFamily="2" charset="-78"/>
              </a:rPr>
              <a:t>نه بال او شکسته</a:t>
            </a:r>
          </a:p>
          <a:p>
            <a:pPr algn="just" rtl="1"/>
            <a:r>
              <a:rPr lang="fa-IR" sz="3200" dirty="0">
                <a:cs typeface="B Nazanin" panose="00000400000000000000" pitchFamily="2" charset="-78"/>
              </a:rPr>
              <a:t>برای بندبازی</a:t>
            </a:r>
          </a:p>
          <a:p>
            <a:pPr algn="just" rtl="1"/>
            <a:r>
              <a:rPr lang="fa-IR" sz="3200">
                <a:cs typeface="B Nazanin" panose="00000400000000000000" pitchFamily="2" charset="-78"/>
              </a:rPr>
              <a:t>در </a:t>
            </a:r>
            <a:r>
              <a:rPr lang="fa-IR" sz="3200" dirty="0">
                <a:cs typeface="B Nazanin" panose="00000400000000000000" pitchFamily="2" charset="-78"/>
              </a:rPr>
              <a:t>آن بالا نشسته</a:t>
            </a:r>
            <a:endParaRPr lang="en-US" sz="3200" dirty="0">
              <a:cs typeface="B Nazanin" panose="00000400000000000000" pitchFamily="2" charset="-78"/>
            </a:endParaRPr>
          </a:p>
        </p:txBody>
      </p:sp>
    </p:spTree>
    <p:extLst>
      <p:ext uri="{BB962C8B-B14F-4D97-AF65-F5344CB8AC3E}">
        <p14:creationId xmlns:p14="http://schemas.microsoft.com/office/powerpoint/2010/main" val="2291601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D962BD-3CDE-4C55-AE60-A7654CFFA02E}"/>
              </a:ext>
            </a:extLst>
          </p:cNvPr>
          <p:cNvSpPr>
            <a:spLocks noGrp="1"/>
          </p:cNvSpPr>
          <p:nvPr>
            <p:ph idx="1"/>
          </p:nvPr>
        </p:nvSpPr>
        <p:spPr>
          <a:xfrm>
            <a:off x="1012874" y="1125415"/>
            <a:ext cx="10491738" cy="4785807"/>
          </a:xfrm>
        </p:spPr>
        <p:txBody>
          <a:bodyPr>
            <a:noAutofit/>
          </a:bodyPr>
          <a:lstStyle/>
          <a:p>
            <a:pPr marL="0" indent="0" algn="r" rtl="1">
              <a:buNone/>
            </a:pPr>
            <a:r>
              <a:rPr lang="fa-IR" sz="2800" dirty="0">
                <a:cs typeface="B Nazanin" panose="00000400000000000000" pitchFamily="2" charset="-78"/>
              </a:rPr>
              <a:t>بارون میاد جرجر                                     گم شده راه بندر</a:t>
            </a:r>
          </a:p>
          <a:p>
            <a:pPr marL="0" indent="0" algn="r" rtl="1">
              <a:buNone/>
            </a:pPr>
            <a:r>
              <a:rPr lang="fa-IR" sz="2800" dirty="0">
                <a:cs typeface="B Nazanin" panose="00000400000000000000" pitchFamily="2" charset="-78"/>
              </a:rPr>
              <a:t>ساحل شب چه دوره                                 آبش سیاه و شوره</a:t>
            </a:r>
          </a:p>
          <a:p>
            <a:pPr marL="0" indent="0" algn="r" rtl="1">
              <a:buNone/>
            </a:pPr>
            <a:r>
              <a:rPr lang="fa-IR" sz="2800" dirty="0">
                <a:cs typeface="B Nazanin" panose="00000400000000000000" pitchFamily="2" charset="-78"/>
              </a:rPr>
              <a:t>ای خدا کشتی بفرست                               آتیش بهشتی بفرست</a:t>
            </a:r>
          </a:p>
          <a:p>
            <a:pPr marL="0" indent="0" algn="r" rtl="1">
              <a:buNone/>
            </a:pPr>
            <a:r>
              <a:rPr lang="fa-IR" sz="2800" dirty="0">
                <a:cs typeface="B Nazanin" panose="00000400000000000000" pitchFamily="2" charset="-78"/>
              </a:rPr>
              <a:t>جاده کهکشون کو                                    زهره آسمون کو</a:t>
            </a:r>
          </a:p>
          <a:p>
            <a:pPr marL="0" indent="0" algn="r" rtl="1">
              <a:buNone/>
            </a:pPr>
            <a:r>
              <a:rPr lang="fa-IR" sz="2800" dirty="0">
                <a:cs typeface="B Nazanin" panose="00000400000000000000" pitchFamily="2" charset="-78"/>
              </a:rPr>
              <a:t>چراغ زهره سرده                                      تو سیاهی یا می گرده</a:t>
            </a:r>
          </a:p>
          <a:p>
            <a:pPr marL="0" indent="0" algn="r" rtl="1">
              <a:buNone/>
            </a:pPr>
            <a:r>
              <a:rPr lang="fa-IR" sz="2800" dirty="0">
                <a:cs typeface="B Nazanin" panose="00000400000000000000" pitchFamily="2" charset="-78"/>
              </a:rPr>
              <a:t>ای خدا روشنش کن                                  فانوس راه منش کن</a:t>
            </a:r>
          </a:p>
          <a:p>
            <a:pPr marL="0" indent="0" algn="r" rtl="1">
              <a:buNone/>
            </a:pPr>
            <a:r>
              <a:rPr lang="fa-IR" sz="2800" dirty="0">
                <a:cs typeface="B Nazanin" panose="00000400000000000000" pitchFamily="2" charset="-78"/>
              </a:rPr>
              <a:t>گم شده راه بندر                                     بارون میاد جرجر</a:t>
            </a:r>
          </a:p>
          <a:p>
            <a:pPr marL="0" indent="0" algn="r" rtl="1">
              <a:buNone/>
            </a:pPr>
            <a:endParaRPr lang="fa-IR" sz="2800" dirty="0">
              <a:cs typeface="B Nazanin" panose="00000400000000000000" pitchFamily="2" charset="-78"/>
            </a:endParaRPr>
          </a:p>
          <a:p>
            <a:pPr marL="0" indent="0" algn="r" rtl="1">
              <a:buNone/>
            </a:pPr>
            <a:endParaRPr lang="fa-IR" sz="2800" dirty="0">
              <a:cs typeface="B Nazanin" panose="00000400000000000000" pitchFamily="2" charset="-78"/>
            </a:endParaRPr>
          </a:p>
          <a:p>
            <a:pPr marL="0" indent="0" algn="r" rtl="1">
              <a:buNone/>
            </a:pPr>
            <a:endParaRPr lang="fa-IR" sz="2800" dirty="0">
              <a:cs typeface="B Nazanin" panose="00000400000000000000" pitchFamily="2" charset="-78"/>
            </a:endParaRPr>
          </a:p>
        </p:txBody>
      </p:sp>
    </p:spTree>
    <p:extLst>
      <p:ext uri="{BB962C8B-B14F-4D97-AF65-F5344CB8AC3E}">
        <p14:creationId xmlns:p14="http://schemas.microsoft.com/office/powerpoint/2010/main" val="241369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138523-7C25-4A67-BBD0-D47E2A059FB1}"/>
              </a:ext>
            </a:extLst>
          </p:cNvPr>
          <p:cNvSpPr>
            <a:spLocks noGrp="1"/>
          </p:cNvSpPr>
          <p:nvPr>
            <p:ph idx="1"/>
          </p:nvPr>
        </p:nvSpPr>
        <p:spPr>
          <a:xfrm>
            <a:off x="1195754" y="745588"/>
            <a:ext cx="10308858" cy="5165634"/>
          </a:xfrm>
        </p:spPr>
        <p:txBody>
          <a:bodyPr>
            <a:noAutofit/>
          </a:bodyPr>
          <a:lstStyle/>
          <a:p>
            <a:pPr marL="0" indent="0" algn="r" rtl="1">
              <a:buNone/>
            </a:pPr>
            <a:r>
              <a:rPr lang="fa-IR" sz="3200" dirty="0">
                <a:cs typeface="B Nazanin" panose="00000400000000000000" pitchFamily="2" charset="-78"/>
              </a:rPr>
              <a:t>بارون میاد جرجر                      رو گنبد و رو منبر</a:t>
            </a:r>
          </a:p>
          <a:p>
            <a:pPr marL="0" indent="0" algn="r" rtl="1">
              <a:buNone/>
            </a:pPr>
            <a:r>
              <a:rPr lang="fa-IR" sz="3200" dirty="0">
                <a:cs typeface="B Nazanin" panose="00000400000000000000" pitchFamily="2" charset="-78"/>
              </a:rPr>
              <a:t>لک لک پیر خسته                     بالای منار نشسته</a:t>
            </a:r>
          </a:p>
          <a:p>
            <a:pPr marL="0" indent="0" algn="r" rtl="1">
              <a:buNone/>
            </a:pPr>
            <a:r>
              <a:rPr lang="fa-IR" sz="3200" dirty="0">
                <a:cs typeface="B Nazanin" panose="00000400000000000000" pitchFamily="2" charset="-78"/>
              </a:rPr>
              <a:t>لک لک ناز قندی                      یه چیزی بگم نخندی؟</a:t>
            </a:r>
          </a:p>
          <a:p>
            <a:pPr marL="0" indent="0" algn="r" rtl="1">
              <a:buNone/>
            </a:pPr>
            <a:r>
              <a:rPr lang="fa-IR" sz="3200" dirty="0">
                <a:cs typeface="B Nazanin" panose="00000400000000000000" pitchFamily="2" charset="-78"/>
              </a:rPr>
              <a:t>تو این هوای تاریک                    دالون تنگ و باریک</a:t>
            </a:r>
          </a:p>
          <a:p>
            <a:pPr marL="0" indent="0" algn="r" rtl="1">
              <a:buNone/>
            </a:pPr>
            <a:r>
              <a:rPr lang="fa-IR" sz="3200" dirty="0">
                <a:cs typeface="B Nazanin" panose="00000400000000000000" pitchFamily="2" charset="-78"/>
              </a:rPr>
              <a:t>وقتی که می پریدی                    تو زهره رو ندیدی</a:t>
            </a:r>
          </a:p>
          <a:p>
            <a:pPr marL="0" indent="0" algn="r" rtl="1">
              <a:buNone/>
            </a:pPr>
            <a:endParaRPr lang="en-US" sz="3200" dirty="0">
              <a:cs typeface="B Nazanin" panose="00000400000000000000" pitchFamily="2" charset="-78"/>
            </a:endParaRPr>
          </a:p>
        </p:txBody>
      </p:sp>
    </p:spTree>
    <p:extLst>
      <p:ext uri="{BB962C8B-B14F-4D97-AF65-F5344CB8AC3E}">
        <p14:creationId xmlns:p14="http://schemas.microsoft.com/office/powerpoint/2010/main" val="3453109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A92588-16A1-480B-A304-23C546BB6CA0}"/>
              </a:ext>
            </a:extLst>
          </p:cNvPr>
          <p:cNvSpPr>
            <a:spLocks noGrp="1"/>
          </p:cNvSpPr>
          <p:nvPr>
            <p:ph idx="1"/>
          </p:nvPr>
        </p:nvSpPr>
        <p:spPr>
          <a:xfrm>
            <a:off x="984738" y="1111348"/>
            <a:ext cx="10519874" cy="4799874"/>
          </a:xfrm>
        </p:spPr>
        <p:txBody>
          <a:bodyPr>
            <a:normAutofit/>
          </a:bodyPr>
          <a:lstStyle/>
          <a:p>
            <a:pPr algn="just" rtl="1"/>
            <a:r>
              <a:rPr lang="fa-IR" sz="3200" dirty="0">
                <a:cs typeface="B Nazanin" panose="00000400000000000000" pitchFamily="2" charset="-78"/>
              </a:rPr>
              <a:t>معیارهای شعر کودک</a:t>
            </a:r>
          </a:p>
          <a:p>
            <a:pPr algn="just" rtl="1"/>
            <a:r>
              <a:rPr lang="fa-IR" sz="3200" dirty="0">
                <a:cs typeface="B Nazanin" panose="00000400000000000000" pitchFamily="2" charset="-78"/>
              </a:rPr>
              <a:t>شعر عبارت است از اثری است که در آن احساس، عاطفه و اندیشه های شاعر به گونه ای از راه کاربرد زبان و با استفاده از عناصر شعری از نوع احساس و عاطفه، خیال انگیزی، موسیقی شعر، شکل و ساختار و ... انتقال داده می شود. در شعر کودک علاوه بر این ویژگی ها محتوای آموزشی نیز مد نظر است که باید از صافی هنری شعر گذشته و به طور غیر مستقیم به کودکان منتقل شود.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705267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0C3398-9259-43D9-9F8E-4EEB77AF429E}"/>
              </a:ext>
            </a:extLst>
          </p:cNvPr>
          <p:cNvSpPr>
            <a:spLocks noGrp="1"/>
          </p:cNvSpPr>
          <p:nvPr>
            <p:ph idx="1"/>
          </p:nvPr>
        </p:nvSpPr>
        <p:spPr>
          <a:xfrm>
            <a:off x="1153551" y="1252025"/>
            <a:ext cx="10351061" cy="4659197"/>
          </a:xfrm>
        </p:spPr>
        <p:txBody>
          <a:bodyPr>
            <a:normAutofit/>
          </a:bodyPr>
          <a:lstStyle/>
          <a:p>
            <a:pPr algn="just" rtl="1"/>
            <a:r>
              <a:rPr lang="fa-IR" sz="3600" dirty="0">
                <a:cs typeface="B Nazanin" panose="00000400000000000000" pitchFamily="2" charset="-78"/>
              </a:rPr>
              <a:t>1.سادگی</a:t>
            </a:r>
          </a:p>
          <a:p>
            <a:pPr algn="just" rtl="1"/>
            <a:r>
              <a:rPr lang="fa-IR" sz="3600" dirty="0">
                <a:cs typeface="B Nazanin" panose="00000400000000000000" pitchFamily="2" charset="-78"/>
              </a:rPr>
              <a:t>شعر کودک از هر جهت باید ساده و قابل دریافت برای کودکان پیش از دبستان باشد. خصوصاً کاربرد کلمه ها باید برگرفته از واژگان خود کودکان باشد و از ترکیب ها( از هر نوع آن) پرهیز شود ضمناً در معنی کلمه ها نیز از طرح مفاهیم انتزاعی خودداری شود.</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3315285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F6EA3C-852F-4578-AD87-21B6F4DCBA4A}"/>
              </a:ext>
            </a:extLst>
          </p:cNvPr>
          <p:cNvSpPr>
            <a:spLocks noGrp="1"/>
          </p:cNvSpPr>
          <p:nvPr>
            <p:ph idx="1"/>
          </p:nvPr>
        </p:nvSpPr>
        <p:spPr>
          <a:xfrm>
            <a:off x="1083212" y="1167618"/>
            <a:ext cx="10421400" cy="4743604"/>
          </a:xfrm>
        </p:spPr>
        <p:txBody>
          <a:bodyPr>
            <a:normAutofit/>
          </a:bodyPr>
          <a:lstStyle/>
          <a:p>
            <a:pPr algn="just" rtl="1"/>
            <a:r>
              <a:rPr lang="fa-IR" sz="3200" dirty="0">
                <a:cs typeface="B Nazanin" panose="00000400000000000000" pitchFamily="2" charset="-78"/>
              </a:rPr>
              <a:t>2.کوتاهی شعر</a:t>
            </a:r>
          </a:p>
          <a:p>
            <a:pPr algn="just" rtl="1"/>
            <a:r>
              <a:rPr lang="fa-IR" sz="3200" dirty="0">
                <a:cs typeface="B Nazanin" panose="00000400000000000000" pitchFamily="2" charset="-78"/>
              </a:rPr>
              <a:t>شعر کودکان باید کوتاه و قابل حفظ کردن باشد. حتی اگر حفظ کردن آن مد نظر نباشد(10 – 2 خط).</a:t>
            </a:r>
          </a:p>
          <a:p>
            <a:pPr algn="just" rtl="1"/>
            <a:r>
              <a:rPr lang="fa-IR" sz="3200" dirty="0">
                <a:cs typeface="B Nazanin" panose="00000400000000000000" pitchFamily="2" charset="-78"/>
              </a:rPr>
              <a:t>لازم است در شعر کودک از انباشت اطلاعات و حرفهای پراکنده د وری جسته و تنها به یک موضوع پرداخته شود.</a:t>
            </a:r>
          </a:p>
          <a:p>
            <a:pPr algn="just" rtl="1"/>
            <a:r>
              <a:rPr lang="fa-IR" sz="3200" dirty="0">
                <a:cs typeface="B Nazanin" panose="00000400000000000000" pitchFamily="2" charset="-78"/>
              </a:rPr>
              <a:t>نکته: نوعی از شعر کودکان منظومه یا قصه منظوم است که این نوع نوشته هم شعر است و هم ماجرای قصه ای دارد. به همین سبب بلند تر و روایتی تر است.</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2782210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FEA94A-C72E-422C-B665-AA61A43A6F4B}"/>
              </a:ext>
            </a:extLst>
          </p:cNvPr>
          <p:cNvSpPr>
            <a:spLocks noGrp="1"/>
          </p:cNvSpPr>
          <p:nvPr>
            <p:ph idx="1"/>
          </p:nvPr>
        </p:nvSpPr>
        <p:spPr>
          <a:xfrm>
            <a:off x="1448972" y="1125415"/>
            <a:ext cx="10055640" cy="4785807"/>
          </a:xfrm>
        </p:spPr>
        <p:txBody>
          <a:bodyPr>
            <a:normAutofit/>
          </a:bodyPr>
          <a:lstStyle/>
          <a:p>
            <a:pPr algn="just" rtl="1"/>
            <a:r>
              <a:rPr lang="fa-IR" sz="3200" dirty="0">
                <a:cs typeface="B Nazanin" panose="00000400000000000000" pitchFamily="2" charset="-78"/>
              </a:rPr>
              <a:t>3.زبان</a:t>
            </a:r>
          </a:p>
          <a:p>
            <a:pPr algn="just" rtl="1"/>
            <a:r>
              <a:rPr lang="fa-IR" sz="3200" dirty="0">
                <a:cs typeface="B Nazanin" panose="00000400000000000000" pitchFamily="2" charset="-78"/>
              </a:rPr>
              <a:t>زبان به عنوان ابزار کار شاعر است. شاعر با کنار هم چیدن کلمه ها می تواند مناسب ترین شعر های کودکان را بیافریند.</a:t>
            </a:r>
          </a:p>
          <a:p>
            <a:pPr algn="just" rtl="1"/>
            <a:r>
              <a:rPr lang="fa-IR" sz="3200" dirty="0">
                <a:cs typeface="B Nazanin" panose="00000400000000000000" pitchFamily="2" charset="-78"/>
              </a:rPr>
              <a:t>زبان به عنوان زبان شعری مبتنی بر ایجاز ( چکیده گویی) است و از راه تصویرهای شاعرانه حرف شاعر را بیان می کند در این صورت لازم است همه گونه حرفهای آموزنده را به جای آنکه به صورت مستقیم بگوییم، با زبان شعر یعنی به صورت غیر مستقیم بیان کنیم.</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1936709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43E774-333D-4300-B474-02D8370A3E03}"/>
              </a:ext>
            </a:extLst>
          </p:cNvPr>
          <p:cNvSpPr>
            <a:spLocks noGrp="1"/>
          </p:cNvSpPr>
          <p:nvPr>
            <p:ph idx="1"/>
          </p:nvPr>
        </p:nvSpPr>
        <p:spPr>
          <a:xfrm>
            <a:off x="1111348" y="1097280"/>
            <a:ext cx="10393264" cy="4813942"/>
          </a:xfrm>
        </p:spPr>
        <p:txBody>
          <a:bodyPr>
            <a:normAutofit/>
          </a:bodyPr>
          <a:lstStyle/>
          <a:p>
            <a:pPr algn="just" rtl="1"/>
            <a:r>
              <a:rPr lang="fa-IR" sz="3200" dirty="0">
                <a:cs typeface="B Nazanin" panose="00000400000000000000" pitchFamily="2" charset="-78"/>
              </a:rPr>
              <a:t>4.خیال انگیزی</a:t>
            </a:r>
          </a:p>
          <a:p>
            <a:pPr algn="just" rtl="1"/>
            <a:r>
              <a:rPr lang="fa-IR" sz="3200" dirty="0">
                <a:cs typeface="B Nazanin" panose="00000400000000000000" pitchFamily="2" charset="-78"/>
              </a:rPr>
              <a:t>تخیل مشخصه عمده شعر بودن یک اثر است. کاربرد تخیل در شعر کودکان عواملی دارد که یکی از آنها تشبیه است. تشبیه ها عموماً باید حسی به حسی باشند یعنی ذهنی نباشند، عامل دیگر« تشخیص» است که نوعی شخصیت بخشیدن به اشیاء و امور می باشد. کودکان در مراحل رشد خود با مفهوم جاندار پنداری اشیاء است.</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1787619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08D7FD-4EE0-40A1-BBC3-F380A1929CDD}"/>
              </a:ext>
            </a:extLst>
          </p:cNvPr>
          <p:cNvSpPr>
            <a:spLocks noGrp="1"/>
          </p:cNvSpPr>
          <p:nvPr>
            <p:ph idx="1"/>
          </p:nvPr>
        </p:nvSpPr>
        <p:spPr>
          <a:xfrm>
            <a:off x="1406769" y="909711"/>
            <a:ext cx="10336994" cy="4914314"/>
          </a:xfrm>
        </p:spPr>
        <p:txBody>
          <a:bodyPr>
            <a:normAutofit/>
          </a:bodyPr>
          <a:lstStyle/>
          <a:p>
            <a:pPr algn="just" rtl="1"/>
            <a:r>
              <a:rPr lang="fa-IR" sz="4000" dirty="0">
                <a:cs typeface="B Nazanin" panose="00000400000000000000" pitchFamily="2" charset="-78"/>
              </a:rPr>
              <a:t>5. موسیقی در شعر کودک</a:t>
            </a:r>
          </a:p>
          <a:p>
            <a:pPr algn="just" rtl="1"/>
            <a:r>
              <a:rPr lang="fa-IR" sz="4000" dirty="0">
                <a:cs typeface="B Nazanin" panose="00000400000000000000" pitchFamily="2" charset="-78"/>
              </a:rPr>
              <a:t>همه گونه رابطه های آوایی کلام، از نوع وزن عروضی و هجایی، قافیه، ردیف، تکریر وواج آرایی و ... موسیقی شعر را به وجود می آورد. هر چه گروه سنی مخاطب پایین تر باشد کاربرد این عنصر باید پر رنگتر بشود.</a:t>
            </a:r>
          </a:p>
          <a:p>
            <a:pPr algn="just" rtl="1"/>
            <a:endParaRPr lang="en-US" sz="4000" dirty="0">
              <a:cs typeface="B Nazanin" panose="00000400000000000000" pitchFamily="2" charset="-78"/>
            </a:endParaRPr>
          </a:p>
        </p:txBody>
      </p:sp>
    </p:spTree>
    <p:extLst>
      <p:ext uri="{BB962C8B-B14F-4D97-AF65-F5344CB8AC3E}">
        <p14:creationId xmlns:p14="http://schemas.microsoft.com/office/powerpoint/2010/main" val="1266519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AD9EA9-382D-41F8-8F1C-948B02188F44}"/>
              </a:ext>
            </a:extLst>
          </p:cNvPr>
          <p:cNvSpPr>
            <a:spLocks noGrp="1"/>
          </p:cNvSpPr>
          <p:nvPr>
            <p:ph idx="1"/>
          </p:nvPr>
        </p:nvSpPr>
        <p:spPr>
          <a:xfrm>
            <a:off x="1012874" y="900333"/>
            <a:ext cx="10491738" cy="5010890"/>
          </a:xfrm>
        </p:spPr>
        <p:txBody>
          <a:bodyPr>
            <a:noAutofit/>
          </a:bodyPr>
          <a:lstStyle/>
          <a:p>
            <a:pPr algn="just" rtl="1"/>
            <a:r>
              <a:rPr lang="fa-IR" sz="3200" dirty="0">
                <a:cs typeface="B Nazanin" panose="00000400000000000000" pitchFamily="2" charset="-78"/>
              </a:rPr>
              <a:t>6.احساس و عاطفه</a:t>
            </a:r>
          </a:p>
          <a:p>
            <a:pPr algn="just" rtl="1"/>
            <a:r>
              <a:rPr lang="fa-IR" sz="3200" dirty="0">
                <a:cs typeface="B Nazanin" panose="00000400000000000000" pitchFamily="2" charset="-78"/>
              </a:rPr>
              <a:t>لازمه هر شعر تأثیر گذاری، داشتن احساس و عاطفه و نقش برانگیزانندگی آن است و این زمانی صورت می پذیرد که ما از دنیای بچه ها حرف بزنیم و از چیزهایی که آنان هر روز با آن سرو کار دارند، سخن بگوییم(از محسوسات و ملموساتشان)</a:t>
            </a:r>
          </a:p>
          <a:p>
            <a:pPr algn="just" rtl="1"/>
            <a:r>
              <a:rPr lang="fa-IR" sz="3200" dirty="0">
                <a:cs typeface="B Nazanin" panose="00000400000000000000" pitchFamily="2" charset="-78"/>
              </a:rPr>
              <a:t>7.ساختار شعر</a:t>
            </a:r>
          </a:p>
          <a:p>
            <a:pPr algn="just" rtl="1"/>
            <a:r>
              <a:rPr lang="fa-IR" sz="3200" dirty="0">
                <a:cs typeface="B Nazanin" panose="00000400000000000000" pitchFamily="2" charset="-78"/>
              </a:rPr>
              <a:t>یعنی هماهنگی و پیوستگی محور عمودی و افقی با هم، به طوری که همه اجزا و آحاد شعر با هم پیوندی ارگانیک برقرار کرده و ساختمان واحدی را بوجود آورند. شعری که دارای ساختار باشد نمی توان به آن چیزی اضافه ویا از آن کم کرد.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528133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F9E809-94F1-4A63-B71F-A12D02ADEA40}"/>
              </a:ext>
            </a:extLst>
          </p:cNvPr>
          <p:cNvSpPr>
            <a:spLocks noGrp="1"/>
          </p:cNvSpPr>
          <p:nvPr>
            <p:ph idx="1"/>
          </p:nvPr>
        </p:nvSpPr>
        <p:spPr>
          <a:xfrm>
            <a:off x="1055077" y="1041009"/>
            <a:ext cx="10449535" cy="4870213"/>
          </a:xfrm>
        </p:spPr>
        <p:txBody>
          <a:bodyPr>
            <a:normAutofit/>
          </a:bodyPr>
          <a:lstStyle/>
          <a:p>
            <a:pPr algn="just" rtl="1"/>
            <a:r>
              <a:rPr lang="fa-IR" sz="2800" dirty="0">
                <a:cs typeface="B Nazanin" panose="00000400000000000000" pitchFamily="2" charset="-78"/>
              </a:rPr>
              <a:t>8.محتوای آموزشی</a:t>
            </a:r>
          </a:p>
          <a:p>
            <a:pPr algn="just" rtl="1"/>
            <a:r>
              <a:rPr lang="fa-IR" sz="2800" dirty="0">
                <a:cs typeface="B Nazanin" panose="00000400000000000000" pitchFamily="2" charset="-78"/>
              </a:rPr>
              <a:t>شعر کودک د رطی مراحل رشد به او کمک می کند. بنابراین مفاهیم آموزشی می تواند در بطن شعر خردسال قرار گیرد اما بیان آن خیلی ظریف، هنرمندانه و کاملاً غیر مستقیم باشد.</a:t>
            </a:r>
          </a:p>
          <a:p>
            <a:pPr algn="just" rtl="1"/>
            <a:r>
              <a:rPr lang="fa-IR" sz="2800" dirty="0">
                <a:cs typeface="B Nazanin" panose="00000400000000000000" pitchFamily="2" charset="-78"/>
              </a:rPr>
              <a:t>9.تناسب در کاربرد عناصری شعری</a:t>
            </a:r>
          </a:p>
          <a:p>
            <a:pPr algn="just" rtl="1"/>
            <a:r>
              <a:rPr lang="fa-IR" sz="2800" dirty="0">
                <a:cs typeface="B Nazanin" panose="00000400000000000000" pitchFamily="2" charset="-78"/>
              </a:rPr>
              <a:t>اولویت و میزان بهره گیری از هر یک از عناصر شعری برای کودکان با مخاطبان دیگر متفاوت است. در شعر کودک بیشتراز همه ریتم و آهنگ کلنات است که اهمیت دارد. بنابر این موسیقی در آن کاربرد بیشتری نسبت به عناصر دیگر دارد. پس از آن خیال انگیزی و در واقع رابطه های معنایی است که کم کم باید اهمیت پیدا کند.</a:t>
            </a: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3063190114"/>
      </p:ext>
    </p:extLst>
  </p:cSld>
  <p:clrMapOvr>
    <a:masterClrMapping/>
  </p:clrMapOvr>
</p:sld>
</file>

<file path=ppt/theme/theme1.xml><?xml version="1.0" encoding="utf-8"?>
<a:theme xmlns:a="http://schemas.openxmlformats.org/drawingml/2006/main" name="Wisp">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22</TotalTime>
  <Words>905</Words>
  <Application>Microsoft Office PowerPoint</Application>
  <PresentationFormat>Widescreen</PresentationFormat>
  <Paragraphs>68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Wingdings 3</vt:lpstr>
      <vt:lpstr>Wisp</vt:lpstr>
      <vt:lpstr>شعر کودک و معیارهای برای آن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شعر کودک و معیارهای برای آن</dc:title>
  <dc:creator>MIQDAD</dc:creator>
  <cp:lastModifiedBy>MIQDAD</cp:lastModifiedBy>
  <cp:revision>4</cp:revision>
  <dcterms:created xsi:type="dcterms:W3CDTF">2021-02-22T09:13:46Z</dcterms:created>
  <dcterms:modified xsi:type="dcterms:W3CDTF">2021-02-27T19:40:31Z</dcterms:modified>
</cp:coreProperties>
</file>