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7" r:id="rId7"/>
    <p:sldId id="288" r:id="rId8"/>
    <p:sldId id="261" r:id="rId9"/>
    <p:sldId id="289" r:id="rId10"/>
    <p:sldId id="262" r:id="rId11"/>
    <p:sldId id="290" r:id="rId12"/>
    <p:sldId id="291" r:id="rId13"/>
    <p:sldId id="263" r:id="rId14"/>
    <p:sldId id="264" r:id="rId15"/>
    <p:sldId id="292" r:id="rId16"/>
    <p:sldId id="293" r:id="rId17"/>
    <p:sldId id="294" r:id="rId18"/>
    <p:sldId id="265" r:id="rId19"/>
    <p:sldId id="296" r:id="rId20"/>
    <p:sldId id="297" r:id="rId21"/>
    <p:sldId id="295" r:id="rId22"/>
    <p:sldId id="298" r:id="rId23"/>
    <p:sldId id="299" r:id="rId24"/>
    <p:sldId id="300" r:id="rId25"/>
    <p:sldId id="266" r:id="rId26"/>
    <p:sldId id="301" r:id="rId27"/>
    <p:sldId id="267" r:id="rId28"/>
    <p:sldId id="268" r:id="rId29"/>
    <p:sldId id="302" r:id="rId30"/>
    <p:sldId id="303" r:id="rId31"/>
    <p:sldId id="304" r:id="rId32"/>
    <p:sldId id="305" r:id="rId33"/>
    <p:sldId id="30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94660"/>
  </p:normalViewPr>
  <p:slideViewPr>
    <p:cSldViewPr snapToGrid="0">
      <p:cViewPr varScale="1">
        <p:scale>
          <a:sx n="68" d="100"/>
          <a:sy n="68" d="100"/>
        </p:scale>
        <p:origin x="72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1E6FEA-AFED-4EB7-A31A-03E056550A7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32606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1E6FEA-AFED-4EB7-A31A-03E056550A7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3365097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1E6FEA-AFED-4EB7-A31A-03E056550A7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ACE077-345E-4EA1-A7E4-DAAFB5CDF0B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8729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51E6FEA-AFED-4EB7-A31A-03E056550A77}"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2241244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51E6FEA-AFED-4EB7-A31A-03E056550A77}"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ACE077-345E-4EA1-A7E4-DAAFB5CDF0B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2153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51E6FEA-AFED-4EB7-A31A-03E056550A77}"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2753934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E6FEA-AFED-4EB7-A31A-03E056550A7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484520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E6FEA-AFED-4EB7-A31A-03E056550A7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1471616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E6FEA-AFED-4EB7-A31A-03E056550A7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3836002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1E6FEA-AFED-4EB7-A31A-03E056550A7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142445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1E6FEA-AFED-4EB7-A31A-03E056550A77}"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134828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1E6FEA-AFED-4EB7-A31A-03E056550A77}"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201378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1E6FEA-AFED-4EB7-A31A-03E056550A77}"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4065696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E6FEA-AFED-4EB7-A31A-03E056550A77}"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419756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1E6FEA-AFED-4EB7-A31A-03E056550A77}"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1665525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1E6FEA-AFED-4EB7-A31A-03E056550A77}"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ACE077-345E-4EA1-A7E4-DAAFB5CDF0B5}" type="slidenum">
              <a:rPr lang="en-US" smtClean="0"/>
              <a:t>‹#›</a:t>
            </a:fld>
            <a:endParaRPr lang="en-US"/>
          </a:p>
        </p:txBody>
      </p:sp>
    </p:spTree>
    <p:extLst>
      <p:ext uri="{BB962C8B-B14F-4D97-AF65-F5344CB8AC3E}">
        <p14:creationId xmlns:p14="http://schemas.microsoft.com/office/powerpoint/2010/main" val="232314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51E6FEA-AFED-4EB7-A31A-03E056550A77}" type="datetimeFigureOut">
              <a:rPr lang="en-US" smtClean="0"/>
              <a:t>12/8/2020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ACE077-345E-4EA1-A7E4-DAAFB5CDF0B5}" type="slidenum">
              <a:rPr lang="en-US" smtClean="0"/>
              <a:t>‹#›</a:t>
            </a:fld>
            <a:endParaRPr lang="en-US"/>
          </a:p>
        </p:txBody>
      </p:sp>
    </p:spTree>
    <p:extLst>
      <p:ext uri="{BB962C8B-B14F-4D97-AF65-F5344CB8AC3E}">
        <p14:creationId xmlns:p14="http://schemas.microsoft.com/office/powerpoint/2010/main" val="2146553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86E2F-93FC-4A25-87F2-19BA045B3174}"/>
              </a:ext>
            </a:extLst>
          </p:cNvPr>
          <p:cNvSpPr>
            <a:spLocks noGrp="1"/>
          </p:cNvSpPr>
          <p:nvPr>
            <p:ph type="ctrTitle"/>
          </p:nvPr>
        </p:nvSpPr>
        <p:spPr/>
        <p:txBody>
          <a:bodyPr>
            <a:normAutofit/>
          </a:bodyPr>
          <a:lstStyle/>
          <a:p>
            <a:pPr algn="ctr"/>
            <a:r>
              <a:rPr lang="fa-IR" sz="6000" dirty="0">
                <a:cs typeface="B Nazanin" panose="00000400000000000000" pitchFamily="2" charset="-78"/>
              </a:rPr>
              <a:t>انواع رمان </a:t>
            </a:r>
            <a:endParaRPr lang="en-US" sz="6000" dirty="0">
              <a:cs typeface="B Nazanin" panose="00000400000000000000" pitchFamily="2" charset="-78"/>
            </a:endParaRPr>
          </a:p>
        </p:txBody>
      </p:sp>
      <p:sp>
        <p:nvSpPr>
          <p:cNvPr id="3" name="Subtitle 2">
            <a:extLst>
              <a:ext uri="{FF2B5EF4-FFF2-40B4-BE49-F238E27FC236}">
                <a16:creationId xmlns:a16="http://schemas.microsoft.com/office/drawing/2014/main" id="{5B6FA533-D9C5-4603-8E24-75E4E72CF76F}"/>
              </a:ext>
            </a:extLst>
          </p:cNvPr>
          <p:cNvSpPr>
            <a:spLocks noGrp="1"/>
          </p:cNvSpPr>
          <p:nvPr>
            <p:ph type="subTitle" idx="1"/>
          </p:nvPr>
        </p:nvSpPr>
        <p:spPr/>
        <p:txBody>
          <a:bodyPr>
            <a:normAutofit/>
          </a:bodyPr>
          <a:lstStyle/>
          <a:p>
            <a:pPr algn="ctr"/>
            <a:r>
              <a:rPr lang="en-US" sz="6600" dirty="0">
                <a:cs typeface="B Nazanin" panose="00000400000000000000" pitchFamily="2" charset="-78"/>
              </a:rPr>
              <a:t>5</a:t>
            </a:r>
          </a:p>
        </p:txBody>
      </p:sp>
    </p:spTree>
    <p:extLst>
      <p:ext uri="{BB962C8B-B14F-4D97-AF65-F5344CB8AC3E}">
        <p14:creationId xmlns:p14="http://schemas.microsoft.com/office/powerpoint/2010/main" val="1134370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02A6F7-C741-49E1-A825-F6F01ADF7558}"/>
              </a:ext>
            </a:extLst>
          </p:cNvPr>
          <p:cNvSpPr>
            <a:spLocks noGrp="1"/>
          </p:cNvSpPr>
          <p:nvPr>
            <p:ph idx="1"/>
          </p:nvPr>
        </p:nvSpPr>
        <p:spPr>
          <a:xfrm>
            <a:off x="1223889" y="1322363"/>
            <a:ext cx="10280723" cy="4588859"/>
          </a:xfrm>
        </p:spPr>
        <p:txBody>
          <a:bodyPr>
            <a:normAutofit/>
          </a:bodyPr>
          <a:lstStyle/>
          <a:p>
            <a:pPr algn="just" rtl="1"/>
            <a:r>
              <a:rPr lang="fa-IR" sz="3200" dirty="0">
                <a:cs typeface="B Nazanin" panose="00000400000000000000" pitchFamily="2" charset="-78"/>
              </a:rPr>
              <a:t>رمان اعترافی:</a:t>
            </a:r>
          </a:p>
          <a:p>
            <a:pPr marL="0" indent="0" algn="just" rtl="1">
              <a:buNone/>
            </a:pPr>
            <a:r>
              <a:rPr lang="fa-IR" sz="3200" dirty="0">
                <a:cs typeface="B Nazanin" panose="00000400000000000000" pitchFamily="2" charset="-78"/>
              </a:rPr>
              <a:t>به رمانی گفته می شود که به ترجمه و احوال و خود زندگی نامه شباهت داشته باشد و از زاویه دید اول شخص بازگو شود. در چنین رمانی بر نگرش و درون گرایی شخصیت و بر روند گسترش وضعیت و موقعیت او در زندگی, مذهب و هنر تاکید  می شود. بعضی از اوقات به آن رمانهای خاطراتی نیز گفته می شود.</a:t>
            </a:r>
          </a:p>
          <a:p>
            <a:pPr marL="0" indent="0" algn="just" rtl="1">
              <a:buNone/>
            </a:pPr>
            <a:r>
              <a:rPr lang="fa-IR" sz="3200" dirty="0">
                <a:cs typeface="B Nazanin" panose="00000400000000000000" pitchFamily="2" charset="-78"/>
              </a:rPr>
              <a:t>مثل : رمان سقوط اثر آلبرکامو(1913-1960 م).</a:t>
            </a:r>
            <a:endParaRPr lang="en-US" sz="3200" dirty="0">
              <a:cs typeface="B Nazanin" panose="00000400000000000000" pitchFamily="2" charset="-78"/>
            </a:endParaRPr>
          </a:p>
        </p:txBody>
      </p:sp>
    </p:spTree>
    <p:extLst>
      <p:ext uri="{BB962C8B-B14F-4D97-AF65-F5344CB8AC3E}">
        <p14:creationId xmlns:p14="http://schemas.microsoft.com/office/powerpoint/2010/main" val="2766363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0D1AD8-BE76-4C1A-BA8B-8C444332B0A7}"/>
              </a:ext>
            </a:extLst>
          </p:cNvPr>
          <p:cNvSpPr>
            <a:spLocks noGrp="1"/>
          </p:cNvSpPr>
          <p:nvPr>
            <p:ph idx="1"/>
          </p:nvPr>
        </p:nvSpPr>
        <p:spPr>
          <a:xfrm>
            <a:off x="1083212" y="520505"/>
            <a:ext cx="10421400" cy="6006904"/>
          </a:xfrm>
        </p:spPr>
        <p:txBody>
          <a:bodyPr>
            <a:normAutofit/>
          </a:bodyPr>
          <a:lstStyle/>
          <a:p>
            <a:pPr algn="just" rtl="1"/>
            <a:r>
              <a:rPr lang="fa-IR" sz="2800" dirty="0">
                <a:cs typeface="B Nazanin" panose="00000400000000000000" pitchFamily="2" charset="-78"/>
              </a:rPr>
              <a:t>سقوط نام کتابی است از آلبر کامو، نویسنده مشهور فرانسوی. این کتاب که نخست در سال ۱۹۵۶ منتشر شد، رمانی است فلسفی که از زبان ژان باتیست کلمانس (=یحیای تعمیددهنده نداکننده) که وکیل بوده و اینک خود را «قاضی توبه‌کار» می‌خواند روایت می‌شود. او داستان زندگی‌اش را برای غریبه‌ای اعتراف می‌کند.</a:t>
            </a:r>
          </a:p>
          <a:p>
            <a:pPr marL="0" indent="0" algn="just" rtl="1">
              <a:buNone/>
            </a:pPr>
            <a:r>
              <a:rPr lang="fa-IR" sz="2800" dirty="0">
                <a:cs typeface="B Nazanin" panose="00000400000000000000" pitchFamily="2" charset="-78"/>
              </a:rPr>
              <a:t>ژان باتیست کلمانس در رستورانی به نام «مکزیکو سیتی» با غریبه‌ای - که در اصل خواننده کتاب است- آشنا می‌شود و داستان زندگی اش را برای او بازگو می‌کند. ژان باتیست تعریف می‌کند وقتی چندی پیش به کار وکالت می پرداخته است، زندگی سرشار از خودباوری داشته و در کنار انجام کارهایی نیکی که آشکارا به چشم می آمده، دروناً خود را از دیگران برتر و هوشمندتر می شمرده است. “ژان باتیست کلمانس”، در نیمه شبی هنگامی که در دریای خودباوری غوطه می خورد و از پیاده روی خود احساس خوشبختی می کند، به پلی می رسد. زنی برآب خم شده بود. نظری زیباپسندانه به پشت گردن زن می کند و می گذرد، پنجاه متری که دور می شود، صدای فرو افتادن و برخورد جسمی را با سطح آب میشنود. بی هیچ اقدامی می گذرد و عمل خود را توجیه می کند.</a:t>
            </a:r>
            <a:endParaRPr lang="en-US" sz="2800" dirty="0">
              <a:cs typeface="B Nazanin" panose="00000400000000000000" pitchFamily="2" charset="-78"/>
            </a:endParaRPr>
          </a:p>
        </p:txBody>
      </p:sp>
    </p:spTree>
    <p:extLst>
      <p:ext uri="{BB962C8B-B14F-4D97-AF65-F5344CB8AC3E}">
        <p14:creationId xmlns:p14="http://schemas.microsoft.com/office/powerpoint/2010/main" val="913699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97FC0D-A057-4A7D-8856-8C4058643DCB}"/>
              </a:ext>
            </a:extLst>
          </p:cNvPr>
          <p:cNvSpPr>
            <a:spLocks noGrp="1"/>
          </p:cNvSpPr>
          <p:nvPr>
            <p:ph idx="1"/>
          </p:nvPr>
        </p:nvSpPr>
        <p:spPr>
          <a:xfrm>
            <a:off x="928468" y="1378634"/>
            <a:ext cx="10576144" cy="4532588"/>
          </a:xfrm>
        </p:spPr>
        <p:txBody>
          <a:bodyPr>
            <a:normAutofit/>
          </a:bodyPr>
          <a:lstStyle/>
          <a:p>
            <a:pPr algn="just" rtl="1"/>
            <a:r>
              <a:rPr lang="fa-IR" sz="3600" dirty="0">
                <a:cs typeface="B Nazanin" panose="00000400000000000000" pitchFamily="2" charset="-78"/>
              </a:rPr>
              <a:t>بدین سان، سقوط آغاز می شود و او مرحله به مرحله آن را شرح می دهد. میفهمد که دیگر دوستی ندارد، فقط شریک جرم دارد. از دیگران متنفر میشود… آنگاه سرگردانی آغاز می گردد. به دورویی خود پی می برد. به جستجوی راه گریز می پردازد. نیاز به اعتراف آزارش می دهد، اضطراب روی می آورد، احساس مرگ می کند. دست به کارهای مشغول کننده و فراموشی آور می زند، ولی سقوط ادامه می یابد.</a:t>
            </a:r>
            <a:endParaRPr lang="en-US" sz="3600" dirty="0">
              <a:cs typeface="B Nazanin" panose="00000400000000000000" pitchFamily="2" charset="-78"/>
            </a:endParaRPr>
          </a:p>
        </p:txBody>
      </p:sp>
    </p:spTree>
    <p:extLst>
      <p:ext uri="{BB962C8B-B14F-4D97-AF65-F5344CB8AC3E}">
        <p14:creationId xmlns:p14="http://schemas.microsoft.com/office/powerpoint/2010/main" val="42029759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FAE1D6-7BF2-47B1-BCED-3DBA65E740DC}"/>
              </a:ext>
            </a:extLst>
          </p:cNvPr>
          <p:cNvSpPr>
            <a:spLocks noGrp="1"/>
          </p:cNvSpPr>
          <p:nvPr>
            <p:ph idx="1"/>
          </p:nvPr>
        </p:nvSpPr>
        <p:spPr>
          <a:xfrm>
            <a:off x="1041009" y="1097280"/>
            <a:ext cx="10463603" cy="4813942"/>
          </a:xfrm>
        </p:spPr>
        <p:txBody>
          <a:bodyPr>
            <a:normAutofit/>
          </a:bodyPr>
          <a:lstStyle/>
          <a:p>
            <a:pPr algn="just" rtl="1"/>
            <a:r>
              <a:rPr lang="fa-IR" sz="3200" dirty="0">
                <a:cs typeface="B Nazanin" panose="00000400000000000000" pitchFamily="2" charset="-78"/>
              </a:rPr>
              <a:t>رمان بازاری: به رمانی گفته می شود که مبتذل و بی ارزش و پیش پا افتاده باشد و موضوع آن بر محور حوادث اسرارآمیز و ماجرهای هیجان انگیز بگردد و از نظر کیفیت چاپ و کاغذ نیز کیفیت نازلی داشته باشد.</a:t>
            </a:r>
          </a:p>
          <a:p>
            <a:pPr algn="just" rtl="1"/>
            <a:r>
              <a:rPr lang="fa-IR" sz="3200" dirty="0">
                <a:cs typeface="B Nazanin" panose="00000400000000000000" pitchFamily="2" charset="-78"/>
              </a:rPr>
              <a:t>رمان پاورقی: رمانی است که به صورت بخش های متوالی در روزنامه و یا مجله چاپ شود.</a:t>
            </a:r>
          </a:p>
          <a:p>
            <a:pPr algn="just" rtl="1"/>
            <a:r>
              <a:rPr lang="fa-IR" sz="3200" dirty="0">
                <a:cs typeface="B Nazanin" panose="00000400000000000000" pitchFamily="2" charset="-78"/>
              </a:rPr>
              <a:t>رمان التقاطی: رمانی که نویسنده از پاره های رمانهای چاپ شده دیگران رمانیش را بیافریند. رمان تکه گذاری(کولاژی) و یا رمان مستندگونه هم گویند.</a:t>
            </a:r>
            <a:endParaRPr lang="en-US" sz="3200" dirty="0">
              <a:cs typeface="B Nazanin" panose="00000400000000000000" pitchFamily="2" charset="-78"/>
            </a:endParaRPr>
          </a:p>
        </p:txBody>
      </p:sp>
    </p:spTree>
    <p:extLst>
      <p:ext uri="{BB962C8B-B14F-4D97-AF65-F5344CB8AC3E}">
        <p14:creationId xmlns:p14="http://schemas.microsoft.com/office/powerpoint/2010/main" val="4068309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8A280B-32F9-429F-BA1B-413010874E3E}"/>
              </a:ext>
            </a:extLst>
          </p:cNvPr>
          <p:cNvSpPr>
            <a:spLocks noGrp="1"/>
          </p:cNvSpPr>
          <p:nvPr>
            <p:ph idx="1"/>
          </p:nvPr>
        </p:nvSpPr>
        <p:spPr>
          <a:xfrm>
            <a:off x="1041009" y="1308295"/>
            <a:ext cx="10463603" cy="4602927"/>
          </a:xfrm>
        </p:spPr>
        <p:txBody>
          <a:bodyPr>
            <a:normAutofit/>
          </a:bodyPr>
          <a:lstStyle/>
          <a:p>
            <a:pPr algn="just" rtl="1"/>
            <a:r>
              <a:rPr lang="fa-IR" sz="3600" dirty="0">
                <a:cs typeface="B Nazanin" panose="00000400000000000000" pitchFamily="2" charset="-78"/>
              </a:rPr>
              <a:t>رمان پلیسی و جنایی: یا رمان کاراگاهی, رمانی است که در آن جرمی( معمولا آدمکشی) روی داده باشد و کاراگاهی با فرض های منطقی و تفسیرها و تعبیر های معقول, مرتکب و گناهکار را شناسایی کند. اغلب این رمانها توجهی به واقعیت زندگی ندارند و. از نظر هنری قابل توجه نبستند و ارزش آنها به مراتب از رمانهای دیگر کمتر است و هدفی جز سرگرم کردن خواننده ندارند. این نوع رمان زاییده تمدن صنعتی و شهرهای بزرگ و مسائل مربوط به آنهاست.</a:t>
            </a:r>
          </a:p>
        </p:txBody>
      </p:sp>
    </p:spTree>
    <p:extLst>
      <p:ext uri="{BB962C8B-B14F-4D97-AF65-F5344CB8AC3E}">
        <p14:creationId xmlns:p14="http://schemas.microsoft.com/office/powerpoint/2010/main" val="5593108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0AE865-752A-4C53-B801-D16249444535}"/>
              </a:ext>
            </a:extLst>
          </p:cNvPr>
          <p:cNvSpPr>
            <a:spLocks noGrp="1"/>
          </p:cNvSpPr>
          <p:nvPr>
            <p:ph idx="1"/>
          </p:nvPr>
        </p:nvSpPr>
        <p:spPr>
          <a:xfrm>
            <a:off x="970671" y="1266092"/>
            <a:ext cx="10533941" cy="5134708"/>
          </a:xfrm>
        </p:spPr>
        <p:txBody>
          <a:bodyPr>
            <a:noAutofit/>
          </a:bodyPr>
          <a:lstStyle/>
          <a:p>
            <a:pPr algn="just" rtl="1"/>
            <a:r>
              <a:rPr lang="fa-IR" sz="2400" dirty="0">
                <a:cs typeface="B Nazanin" panose="00000400000000000000" pitchFamily="2" charset="-78"/>
              </a:rPr>
              <a:t>دختری در قطار، نام اثری از پائولا هاوکینز است که نه تنها در تمام دنیا از آن استقبال شد و سریع به زبان‌های مختلف ترجمه شد، بلکه فیلم موفقی هم از روی آن ساخته شد. پائولا هاوکینز با نوشتن دختری در قطار توانست به خوبی مهارتش را در نوشتن رمان های پلیسی و جنایی به رخ بکشد. اما ماجرا از چه قرار است؟</a:t>
            </a:r>
          </a:p>
          <a:p>
            <a:pPr algn="just" rtl="1"/>
            <a:r>
              <a:rPr lang="fa-IR" sz="2400" dirty="0">
                <a:cs typeface="B Nazanin" panose="00000400000000000000" pitchFamily="2" charset="-78"/>
              </a:rPr>
              <a:t>ریچل، دختری دائم‌الخمر که خودش را یک شکست‌خورده‌ی تمام عیار می‌داند، همیشه از پنجره‌ی قطار به زندگی آدم‌ها نگاه می‌کند. جزئیات ریز زندگی آدم‌هایی که حتی از وجود ریچل خبر هم ندارند، از چشمان او دور نمی‌ماند و به خیال‌پردازی‌هایش بال‌وپر می‌دهد. ریچل نمی‌تواند بچه‌دار شود و شوهرش تام، او را رها کرده و حالا با معشوقه‌اش آنا زندگی می‌کند. اما ای کاش ماجرا به همین‌جا ختم می‌شد. ریچل کم‌کم متوجه می‌شود که تام، با مگان، زن همسایه‌، هم رابطه دارد. کمی بعد که خبر می‌رسد مگان ناپدید شده است، همه‌ی توجه‌ها به ریچل دائم‌الخمری جلب می‌شود که همیشه حسرت زندگی خوب و بی‌نقص تام و همسرش را می‌خورد. هاوکینز گره‌ی این ماجرای عشقی وحشتناک را با یادداشت‌های مختلف ریچل، آنا و مگان باز می‌کند و حقیقت را از میان دردهای زنان بیرون می‌کشد.</a:t>
            </a:r>
            <a:endParaRPr lang="en-US" sz="2400" dirty="0">
              <a:cs typeface="B Nazanin" panose="00000400000000000000" pitchFamily="2" charset="-78"/>
            </a:endParaRPr>
          </a:p>
        </p:txBody>
      </p:sp>
    </p:spTree>
    <p:extLst>
      <p:ext uri="{BB962C8B-B14F-4D97-AF65-F5344CB8AC3E}">
        <p14:creationId xmlns:p14="http://schemas.microsoft.com/office/powerpoint/2010/main" val="1092458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A8BFFA-4F85-4ED5-AC94-ED7E7B476F27}"/>
              </a:ext>
            </a:extLst>
          </p:cNvPr>
          <p:cNvSpPr>
            <a:spLocks noGrp="1"/>
          </p:cNvSpPr>
          <p:nvPr>
            <p:ph idx="1"/>
          </p:nvPr>
        </p:nvSpPr>
        <p:spPr>
          <a:xfrm>
            <a:off x="1139483" y="1350498"/>
            <a:ext cx="10365129" cy="4560724"/>
          </a:xfrm>
        </p:spPr>
        <p:txBody>
          <a:bodyPr>
            <a:normAutofit/>
          </a:bodyPr>
          <a:lstStyle/>
          <a:p>
            <a:pPr algn="just" rtl="1"/>
            <a:r>
              <a:rPr lang="fa-IR" sz="3200" dirty="0">
                <a:cs typeface="B Nazanin" panose="00000400000000000000" pitchFamily="2" charset="-78"/>
              </a:rPr>
              <a:t>رمان تاریخی: رمانی است که در آن اشخاص برجسته و تاریخی و سلسله حوادث  و نهضت های دوره های گذشته بازسازی شود. غالبا در رمانهای تاریخی عصر و دوره ای تصویر می شود که در آن دو عامل فرهنگی با هم در کشمکش اند و فرهنگی در حال مرگ و فرهنگی در حال زایش است. و از این کشمکش شخصیت و یا شخصیتهای تاریخی برمی خیزند و در حوادث واقعی شرکت می کنند. مثل: جنگ و صلح تولستوی و دغدو خسروجاف در ادبیات کردی.</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1141104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B7B93-11A9-474B-9227-E0F9F0A1B36F}"/>
              </a:ext>
            </a:extLst>
          </p:cNvPr>
          <p:cNvSpPr>
            <a:spLocks noGrp="1"/>
          </p:cNvSpPr>
          <p:nvPr>
            <p:ph idx="1"/>
          </p:nvPr>
        </p:nvSpPr>
        <p:spPr>
          <a:xfrm>
            <a:off x="1125415" y="1223889"/>
            <a:ext cx="10379197" cy="4687333"/>
          </a:xfrm>
        </p:spPr>
        <p:txBody>
          <a:bodyPr>
            <a:normAutofit/>
          </a:bodyPr>
          <a:lstStyle/>
          <a:p>
            <a:pPr algn="just" rtl="1"/>
            <a:r>
              <a:rPr lang="fa-IR" sz="3200" dirty="0">
                <a:cs typeface="B Nazanin" panose="00000400000000000000" pitchFamily="2" charset="-78"/>
              </a:rPr>
              <a:t>تولستوی کتاب جنگ و صلح را در سال ۱۸۶۹ میلادی نوشت. این کتاب یکی از بزرگ‌ترین آثار ادبیات روسی و از مهم‌ترین رمان‌های ادبیات جهان به‌شمار می‌رود. در این رمان طولانی بیش از ۵۸۰ شخصیت با دقت توصیف شده‌اند و یکی از معتبرترین منابع تحقیق و بررسی در تاریخ سیاسی و اجتماعی سده نوزدهم امپراتوری روسیه است و به شرح مقاومت روس‌ها در برابر حمله ارتش فرانسه به رهبری ناپلئون بناپارت می‌پردازد. منتقدان ادبی آن را یکی از بزرگ‌ترین رمان‌های جهان می‌دانند.</a:t>
            </a:r>
            <a:endParaRPr lang="en-US" sz="3200" dirty="0">
              <a:cs typeface="B Nazanin" panose="00000400000000000000" pitchFamily="2" charset="-78"/>
            </a:endParaRPr>
          </a:p>
          <a:p>
            <a:pPr algn="just" rtl="1"/>
            <a:r>
              <a:rPr lang="fa-IR" sz="3200" dirty="0">
                <a:cs typeface="B Nazanin" panose="00000400000000000000" pitchFamily="2" charset="-78"/>
              </a:rPr>
              <a:t> این رمان، زندگی اجتماعی و سرگذشت پنج خانواده اشرافی روس را در دوران جنگ‌های روسیه و فرانسه در سال‌های ۱۸۰۵ تا ۱۸۱۴ به تصویر می‌کشد.</a:t>
            </a:r>
            <a:endParaRPr lang="en-US" sz="3200" dirty="0">
              <a:cs typeface="B Nazanin" panose="00000400000000000000" pitchFamily="2" charset="-78"/>
            </a:endParaRPr>
          </a:p>
        </p:txBody>
      </p:sp>
    </p:spTree>
    <p:extLst>
      <p:ext uri="{BB962C8B-B14F-4D97-AF65-F5344CB8AC3E}">
        <p14:creationId xmlns:p14="http://schemas.microsoft.com/office/powerpoint/2010/main" val="2349281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ABF541-5E5D-4B47-932D-ADFDF49B5BED}"/>
              </a:ext>
            </a:extLst>
          </p:cNvPr>
          <p:cNvSpPr>
            <a:spLocks noGrp="1"/>
          </p:cNvSpPr>
          <p:nvPr>
            <p:ph idx="1"/>
          </p:nvPr>
        </p:nvSpPr>
        <p:spPr>
          <a:xfrm>
            <a:off x="998806" y="1322363"/>
            <a:ext cx="10505806" cy="4588859"/>
          </a:xfrm>
        </p:spPr>
        <p:txBody>
          <a:bodyPr>
            <a:normAutofit/>
          </a:bodyPr>
          <a:lstStyle/>
          <a:p>
            <a:pPr algn="just" rtl="1"/>
            <a:r>
              <a:rPr lang="fa-IR" sz="4000" dirty="0">
                <a:cs typeface="B Nazanin" panose="00000400000000000000" pitchFamily="2" charset="-78"/>
              </a:rPr>
              <a:t>رمان خیال و  وهم: رمانی است که در آن معمولا حادثه در جهانی« نیست آباد» و غیر واقعی اتفاق می افتد . مثل: سفرهای گالیور اثر جاناتان سویفت(1667-1745 م) نویسنده انگلیسی.</a:t>
            </a:r>
          </a:p>
          <a:p>
            <a:pPr marL="0" indent="0" algn="just" rtl="1">
              <a:buNone/>
            </a:pPr>
            <a:endParaRPr lang="en-US" sz="4000" dirty="0">
              <a:cs typeface="B Nazanin" panose="00000400000000000000" pitchFamily="2" charset="-78"/>
            </a:endParaRPr>
          </a:p>
        </p:txBody>
      </p:sp>
    </p:spTree>
    <p:extLst>
      <p:ext uri="{BB962C8B-B14F-4D97-AF65-F5344CB8AC3E}">
        <p14:creationId xmlns:p14="http://schemas.microsoft.com/office/powerpoint/2010/main" val="655613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70A79-76C5-464A-8863-EB7183B480D9}"/>
              </a:ext>
            </a:extLst>
          </p:cNvPr>
          <p:cNvSpPr>
            <a:spLocks noGrp="1"/>
          </p:cNvSpPr>
          <p:nvPr>
            <p:ph idx="1"/>
          </p:nvPr>
        </p:nvSpPr>
        <p:spPr>
          <a:xfrm>
            <a:off x="942535" y="689317"/>
            <a:ext cx="10562077" cy="5542671"/>
          </a:xfrm>
        </p:spPr>
        <p:txBody>
          <a:bodyPr>
            <a:normAutofit/>
          </a:bodyPr>
          <a:lstStyle/>
          <a:p>
            <a:pPr marL="0" indent="0" algn="just" rtl="1">
              <a:buNone/>
            </a:pPr>
            <a:r>
              <a:rPr lang="fa-IR" sz="2800" dirty="0">
                <a:cs typeface="B Nazanin" panose="00000400000000000000" pitchFamily="2" charset="-78"/>
              </a:rPr>
              <a:t>سفر به لی‌لی‌پوت</a:t>
            </a:r>
          </a:p>
          <a:p>
            <a:pPr marL="0" indent="0" algn="just" rtl="1">
              <a:buNone/>
            </a:pPr>
            <a:r>
              <a:rPr lang="fa-IR" sz="2800" dirty="0">
                <a:cs typeface="B Nazanin" panose="00000400000000000000" pitchFamily="2" charset="-78"/>
              </a:rPr>
              <a:t>گالیور در سرزمین لی‌لی‌پوت‌ها؛ اثر یک هنرمند ناشناس</a:t>
            </a:r>
          </a:p>
          <a:p>
            <a:pPr marL="0" indent="0" algn="just" rtl="1">
              <a:buNone/>
            </a:pPr>
            <a:r>
              <a:rPr lang="fa-IR" sz="2800" dirty="0">
                <a:cs typeface="B Nazanin" panose="00000400000000000000" pitchFamily="2" charset="-78"/>
              </a:rPr>
              <a:t>در یکی از سفرها، کشتی توفان‌زده گالیور می‌شکند و امواج او را به ساحل می‌برند. گالیور بی‌هوش می‌شود و وقتی به هوش می‌آید خود را اسیر مردمی کوچک (با متوسط قامتی حدود ۱۵ سانتی‌متر) که ساکن لی‌لی‌پوتهستند، می‌یابد.</a:t>
            </a:r>
          </a:p>
          <a:p>
            <a:pPr marL="0" indent="0" algn="just" rtl="1">
              <a:buNone/>
            </a:pPr>
            <a:r>
              <a:rPr lang="fa-IR" sz="2800" dirty="0">
                <a:cs typeface="B Nazanin" panose="00000400000000000000" pitchFamily="2" charset="-78"/>
              </a:rPr>
              <a:t>او مدتی در سرزمین لی‌لی‌پوت می‌مانَد. لی‌لی‌پوتی‌ها سال‌هاست بر سرِ شکستن تخم‌مرغ از سر یا ته با یکی از کشورهای همسایه اختلاف و جنگ دارند. پادشاه لی‌لی‌پوتی‌ها تصمیم می‌گیرد در جنگی با کمک گالیور مملکت همسایه را شکست بدهد، و چون گالیور مخالفت می‌کند، پادشاه دستور کور کردن او را می‌دهد. گالیور می‌گریزد و خود را به مملکت همسایه می‌رسانَد و با کمک این مردم کشتی‌ای می‌سازد و از راه دریا فرار می‌کند.</a:t>
            </a:r>
            <a:endParaRPr lang="en-US" sz="2800" dirty="0">
              <a:cs typeface="B Nazanin" panose="00000400000000000000" pitchFamily="2" charset="-78"/>
            </a:endParaRPr>
          </a:p>
        </p:txBody>
      </p:sp>
    </p:spTree>
    <p:extLst>
      <p:ext uri="{BB962C8B-B14F-4D97-AF65-F5344CB8AC3E}">
        <p14:creationId xmlns:p14="http://schemas.microsoft.com/office/powerpoint/2010/main" val="3022547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C0D307-626D-4B53-AAF9-EA640882BD6F}"/>
              </a:ext>
            </a:extLst>
          </p:cNvPr>
          <p:cNvSpPr>
            <a:spLocks noGrp="1"/>
          </p:cNvSpPr>
          <p:nvPr>
            <p:ph idx="1"/>
          </p:nvPr>
        </p:nvSpPr>
        <p:spPr>
          <a:xfrm>
            <a:off x="1139483" y="1280160"/>
            <a:ext cx="10365129" cy="4631062"/>
          </a:xfrm>
        </p:spPr>
        <p:txBody>
          <a:bodyPr>
            <a:normAutofit/>
          </a:bodyPr>
          <a:lstStyle/>
          <a:p>
            <a:pPr algn="just" rtl="1"/>
            <a:r>
              <a:rPr lang="fa-IR" sz="2800" dirty="0">
                <a:cs typeface="B Nazanin" panose="00000400000000000000" pitchFamily="2" charset="-78"/>
              </a:rPr>
              <a:t>رمان آداب و رسوم:</a:t>
            </a:r>
          </a:p>
          <a:p>
            <a:pPr marL="0" indent="0" algn="just" rtl="1">
              <a:buNone/>
            </a:pPr>
            <a:r>
              <a:rPr lang="fa-IR" sz="2800" dirty="0">
                <a:cs typeface="B Nazanin" panose="00000400000000000000" pitchFamily="2" charset="-78"/>
              </a:rPr>
              <a:t>رمانی است که در آن به اداب و رسوم اجتماعی و سنت ها و عادات و اعتقادات طبقاتی معینی از جامعه در چهار چوب خاصی از زمان و مکان سهم عمده ای داده می شود. مثل رمان سالهای ابری علی درویشیان</a:t>
            </a:r>
          </a:p>
          <a:p>
            <a:pPr marL="0" indent="0" algn="just" rtl="1">
              <a:buNone/>
            </a:pPr>
            <a:r>
              <a:rPr lang="fa-IR" sz="2800" dirty="0">
                <a:cs typeface="B Nazanin" panose="00000400000000000000" pitchFamily="2" charset="-78"/>
              </a:rPr>
              <a:t>در این نوع رمان عادات و سنتهای گروه معینی از جامعه مورد توجه قرار می گیرد و این آداب و رسوم با جزئیات و دقایق آنها توصیف می شود و در این توصیف ظرافت بسیاری به کار میرود.</a:t>
            </a:r>
          </a:p>
          <a:p>
            <a:pPr marL="0" indent="0" algn="just" rtl="1">
              <a:buNone/>
            </a:pPr>
            <a:r>
              <a:rPr lang="fa-IR" sz="2800" dirty="0">
                <a:cs typeface="B Nazanin" panose="00000400000000000000" pitchFamily="2" charset="-78"/>
              </a:rPr>
              <a:t>عادات و رسوم شخصیتهای رمان را تحت سلطه خود  می گیرند و نفوذ خود را بر آنها اعمال می کنند.</a:t>
            </a:r>
          </a:p>
          <a:p>
            <a:pPr marL="0" indent="0" algn="just" rtl="1">
              <a:buNone/>
            </a:pPr>
            <a:r>
              <a:rPr lang="fa-IR" sz="2800" dirty="0">
                <a:cs typeface="B Nazanin" panose="00000400000000000000" pitchFamily="2" charset="-78"/>
              </a:rPr>
              <a:t> این رمانها اغلب با طنز آمیخته اند و اسلوبی واقع گرایانه دارند.</a:t>
            </a:r>
            <a:endParaRPr lang="en-US" sz="2800" dirty="0">
              <a:cs typeface="B Nazanin" panose="00000400000000000000" pitchFamily="2" charset="-78"/>
            </a:endParaRPr>
          </a:p>
        </p:txBody>
      </p:sp>
    </p:spTree>
    <p:extLst>
      <p:ext uri="{BB962C8B-B14F-4D97-AF65-F5344CB8AC3E}">
        <p14:creationId xmlns:p14="http://schemas.microsoft.com/office/powerpoint/2010/main" val="4044797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9AAA17-6638-4B8C-B9EA-EC6863384A43}"/>
              </a:ext>
            </a:extLst>
          </p:cNvPr>
          <p:cNvSpPr>
            <a:spLocks noGrp="1"/>
          </p:cNvSpPr>
          <p:nvPr>
            <p:ph idx="1"/>
          </p:nvPr>
        </p:nvSpPr>
        <p:spPr>
          <a:xfrm>
            <a:off x="1097280" y="1322363"/>
            <a:ext cx="10407332" cy="4588859"/>
          </a:xfrm>
        </p:spPr>
        <p:txBody>
          <a:bodyPr>
            <a:normAutofit/>
          </a:bodyPr>
          <a:lstStyle/>
          <a:p>
            <a:pPr marL="0" indent="0" algn="just" rtl="1">
              <a:buNone/>
            </a:pPr>
            <a:r>
              <a:rPr lang="fa-IR" sz="3200" dirty="0">
                <a:cs typeface="B Nazanin" panose="00000400000000000000" pitchFamily="2" charset="-78"/>
              </a:rPr>
              <a:t>سفر به براب دینگ نَگ</a:t>
            </a:r>
          </a:p>
          <a:p>
            <a:pPr marL="0" indent="0" algn="just" rtl="1">
              <a:buNone/>
            </a:pPr>
            <a:r>
              <a:rPr lang="fa-IR" sz="3200" dirty="0">
                <a:cs typeface="B Nazanin" panose="00000400000000000000" pitchFamily="2" charset="-78"/>
              </a:rPr>
              <a:t>گالیور در سرزمین بِراب دینگ نَگ‌ها، اثر ریچارد رِدگرِیو</a:t>
            </a:r>
          </a:p>
          <a:p>
            <a:pPr marL="0" indent="0" algn="just" rtl="1">
              <a:buNone/>
            </a:pPr>
            <a:r>
              <a:rPr lang="fa-IR" sz="3200" dirty="0">
                <a:cs typeface="B Nazanin" panose="00000400000000000000" pitchFamily="2" charset="-78"/>
              </a:rPr>
              <a:t>سفر بعدی گالیور، او را که بازهم کشتی‌اش شکسته، به سواحل براب دینگ نَگ می‌اندازد. مردمان براب دینگ نَگ غولپیکرند و گالیور پس از دست‌به‌دست‌گشتن و به نمایش درآمدن، سر از قصر پادشاه درمی‌آورَد.</a:t>
            </a:r>
          </a:p>
          <a:p>
            <a:pPr marL="0" indent="0" algn="just" rtl="1">
              <a:buNone/>
            </a:pPr>
            <a:r>
              <a:rPr lang="fa-IR" sz="3200" dirty="0">
                <a:cs typeface="B Nazanin" panose="00000400000000000000" pitchFamily="2" charset="-78"/>
              </a:rPr>
              <a:t>پادشاه دستور می‌دهد جعبه‌ای کوچک برای زندگی گالیور بسازند. گالیور به‌همراه پادشاه راهی سفری دریایی می‌شود؛ اما عقابی غول‌پیکر جعبه گالیور را می‌دزدد و آن را به دریا می‌اندازد.</a:t>
            </a:r>
            <a:endParaRPr lang="en-US" sz="3200" dirty="0">
              <a:cs typeface="B Nazanin" panose="00000400000000000000" pitchFamily="2" charset="-78"/>
            </a:endParaRPr>
          </a:p>
        </p:txBody>
      </p:sp>
    </p:spTree>
    <p:extLst>
      <p:ext uri="{BB962C8B-B14F-4D97-AF65-F5344CB8AC3E}">
        <p14:creationId xmlns:p14="http://schemas.microsoft.com/office/powerpoint/2010/main" val="17914900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17F41F-00B8-446D-BD9D-83AE785A3A99}"/>
              </a:ext>
            </a:extLst>
          </p:cNvPr>
          <p:cNvSpPr>
            <a:spLocks noGrp="1"/>
          </p:cNvSpPr>
          <p:nvPr>
            <p:ph idx="1"/>
          </p:nvPr>
        </p:nvSpPr>
        <p:spPr>
          <a:xfrm>
            <a:off x="1125415" y="1434905"/>
            <a:ext cx="10379197" cy="4476317"/>
          </a:xfrm>
        </p:spPr>
        <p:txBody>
          <a:bodyPr>
            <a:normAutofit/>
          </a:bodyPr>
          <a:lstStyle/>
          <a:p>
            <a:pPr algn="just" rtl="1"/>
            <a:r>
              <a:rPr lang="fa-IR" sz="3600" dirty="0">
                <a:cs typeface="B Nazanin" panose="00000400000000000000" pitchFamily="2" charset="-78"/>
              </a:rPr>
              <a:t>رمان رسالتی: در آن از مسئله ای اجتماعی و اقتصادی وسیاسی , فلسفی و مذهبی و دینی صحبت شود و خصلت و منظوری اصلاح طلبانه داشته باشد. مثل تهوع اثر ژان پل سارتر(1905-1980 م) نویسنده فرانسوی و یا مدیر مدرسه اثر جلال آل احمد(1302-1348).</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29584771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554B2C-DDC8-49DE-A92D-5298FDA835CD}"/>
              </a:ext>
            </a:extLst>
          </p:cNvPr>
          <p:cNvSpPr>
            <a:spLocks noGrp="1"/>
          </p:cNvSpPr>
          <p:nvPr>
            <p:ph idx="1"/>
          </p:nvPr>
        </p:nvSpPr>
        <p:spPr>
          <a:xfrm>
            <a:off x="942535" y="1237957"/>
            <a:ext cx="10562077" cy="4673265"/>
          </a:xfrm>
        </p:spPr>
        <p:txBody>
          <a:bodyPr>
            <a:normAutofit/>
          </a:bodyPr>
          <a:lstStyle/>
          <a:p>
            <a:pPr algn="just" rtl="1"/>
            <a:r>
              <a:rPr lang="fa-IR" sz="2800" dirty="0">
                <a:cs typeface="B Nazanin" panose="00000400000000000000" pitchFamily="2" charset="-78"/>
              </a:rPr>
              <a:t>فشرده‌ای از داستان</a:t>
            </a:r>
          </a:p>
          <a:p>
            <a:pPr algn="just" rtl="1"/>
            <a:r>
              <a:rPr lang="fa-IR" sz="2800" dirty="0">
                <a:cs typeface="B Nazanin" panose="00000400000000000000" pitchFamily="2" charset="-78"/>
              </a:rPr>
              <a:t>راوی داستان که از آموزگاری به تنگ آمده‌است، برای آسودگی خود و داشتن درآمد بیشتر و بی دردسر به مدیری دبستان رو می‌آورد، بی‌آنکه بداند چه دردسرهایی در پی خواهد داشت. دبستان «شش کلاسه نوبنیاد» ی در «دو طبقه بود و نوساز بود و در دامنه کوه تنها افتاده بود؛ و آفتاب رو بود. یک فرهنگ دوست خر پول، عمارتش را وسط زمین خودش ساخته بود و بیست و پنج ساله در اختیار فرهنگ گذاشته بود که مدرسه اش کنند و رفت و آمد بشود و جاده‌ها کوبیده بشود و این قدر ازین بشودها بشود، تا دل ننه باباها بسوزد و برای اینکه راه بچه‌هاشان را کوتاه بکنند، بیایند همان اطراف مدرسه را بخرند و خانه بسازند و زمین یارو از متری یک عباسی بشود صد تومان».</a:t>
            </a:r>
            <a:endParaRPr lang="en-US" sz="2800" dirty="0">
              <a:cs typeface="B Nazanin" panose="00000400000000000000" pitchFamily="2" charset="-78"/>
            </a:endParaRPr>
          </a:p>
        </p:txBody>
      </p:sp>
    </p:spTree>
    <p:extLst>
      <p:ext uri="{BB962C8B-B14F-4D97-AF65-F5344CB8AC3E}">
        <p14:creationId xmlns:p14="http://schemas.microsoft.com/office/powerpoint/2010/main" val="109047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D5E3FD-CF7E-4A4A-AFA3-40CE6410E7F6}"/>
              </a:ext>
            </a:extLst>
          </p:cNvPr>
          <p:cNvSpPr>
            <a:spLocks noGrp="1"/>
          </p:cNvSpPr>
          <p:nvPr>
            <p:ph idx="1"/>
          </p:nvPr>
        </p:nvSpPr>
        <p:spPr>
          <a:xfrm>
            <a:off x="759655" y="689317"/>
            <a:ext cx="11029071" cy="5430129"/>
          </a:xfrm>
        </p:spPr>
        <p:txBody>
          <a:bodyPr>
            <a:normAutofit/>
          </a:bodyPr>
          <a:lstStyle/>
          <a:p>
            <a:pPr marL="0" indent="0" algn="just" rtl="1">
              <a:buNone/>
            </a:pPr>
            <a:r>
              <a:rPr lang="fa-IR" sz="2800" dirty="0">
                <a:cs typeface="B Nazanin" panose="00000400000000000000" pitchFamily="2" charset="-78"/>
              </a:rPr>
              <a:t>مدیر که خود را هیچکاره می‌داند و آمده تا گوشه‌ای آرام در دفترش از گچ خوردن و بیهودگی کار آموزگاری خود را برهاند، با دشواری سرپرستی «یک ناظم و هفت تا معلم و دویست و سی و پنج تا شاگرد» روبرو می‌شود. پس همه توان خود را به کار می‌گیرد تا کمبودها و نارسایی‌ها را به گونه‌ای سروسامان دهد. از آنجا که فرهنگ (آموزش و پرورش) همکاری اندکی می‌کند، دلسوزانه از پدر و مادرها و همسایه‌ها و مردم آن کوی و برزن کمک خواسته می‌شود. برای فرونشاندن آشوبها و درگیری‌های پیش آمده، کدخدا منشی شیوه مناسبی شناخته می‌شود. یکی از آموزگارها سر از زندان درمی‌آورد، دیگری از بیمارستان. بی شرمی آموزگاری که به یکی از شاگردان عکس‌های لختی زنی را می‌دهد تا با آن کاردستی درست کند.</a:t>
            </a:r>
          </a:p>
          <a:p>
            <a:pPr marL="0" indent="0" algn="just" rtl="1">
              <a:buNone/>
            </a:pPr>
            <a:r>
              <a:rPr lang="fa-IR" sz="2800" dirty="0">
                <a:cs typeface="B Nazanin" panose="00000400000000000000" pitchFamily="2" charset="-78"/>
              </a:rPr>
              <a:t>دست آخر، مدیر به دنبال دادخواستی به دادگستری فراخوانده می‌شود. با آنکه گویا دادخواست پیگیری نمی‌شود، مدیر درخواست کناره گیریش را روی همان برگ‌های نشاندار دادگستری می‌نویسد و برای دوست پخمه‌ای که تازگی سرپرست فرهنگ (آموزش و پرورش) شده، می‌فرستد.</a:t>
            </a:r>
            <a:endParaRPr lang="en-US" sz="2800" dirty="0">
              <a:cs typeface="B Nazanin" panose="00000400000000000000" pitchFamily="2" charset="-78"/>
            </a:endParaRPr>
          </a:p>
        </p:txBody>
      </p:sp>
    </p:spTree>
    <p:extLst>
      <p:ext uri="{BB962C8B-B14F-4D97-AF65-F5344CB8AC3E}">
        <p14:creationId xmlns:p14="http://schemas.microsoft.com/office/powerpoint/2010/main" val="34886599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D0D92B-B0DB-46F4-9B72-DAC44B276022}"/>
              </a:ext>
            </a:extLst>
          </p:cNvPr>
          <p:cNvSpPr>
            <a:spLocks noGrp="1"/>
          </p:cNvSpPr>
          <p:nvPr>
            <p:ph idx="1"/>
          </p:nvPr>
        </p:nvSpPr>
        <p:spPr>
          <a:xfrm>
            <a:off x="1012874" y="1308295"/>
            <a:ext cx="10491738" cy="4602927"/>
          </a:xfrm>
        </p:spPr>
        <p:txBody>
          <a:bodyPr>
            <a:normAutofit/>
          </a:bodyPr>
          <a:lstStyle/>
          <a:p>
            <a:pPr marL="0" indent="0" algn="just" rtl="1">
              <a:buNone/>
            </a:pPr>
            <a:r>
              <a:rPr lang="fa-IR" sz="2400" dirty="0">
                <a:cs typeface="B Nazanin" panose="00000400000000000000" pitchFamily="2" charset="-78"/>
              </a:rPr>
              <a:t>خلاصه رمان</a:t>
            </a:r>
          </a:p>
          <a:p>
            <a:pPr marL="0" indent="0" algn="just" rtl="1">
              <a:buNone/>
            </a:pPr>
            <a:r>
              <a:rPr lang="fa-IR" sz="2400" dirty="0">
                <a:cs typeface="B Nazanin" panose="00000400000000000000" pitchFamily="2" charset="-78"/>
              </a:rPr>
              <a:t>تهوع راجع به مردی سی و پنج ساله به نام «آنتوان روکانتن»، مورخ افسرده و گوشه‌گیری است که به این باور می‌رسد که اشیاء بی‌جان و موقعیت‌های مختلف، بر تعریف او از خود و آزادی عقلانی و روحی‌اش لطمه می‌زنند و این ناتوانی، او را دچار تهوع می‌کند.</a:t>
            </a:r>
          </a:p>
          <a:p>
            <a:pPr marL="0" indent="0" algn="just" rtl="1">
              <a:buNone/>
            </a:pPr>
            <a:r>
              <a:rPr lang="fa-IR" sz="2400" dirty="0">
                <a:cs typeface="B Nazanin" panose="00000400000000000000" pitchFamily="2" charset="-78"/>
              </a:rPr>
              <a:t>شخصیت اصلی داستان</a:t>
            </a:r>
          </a:p>
          <a:p>
            <a:pPr marL="0" indent="0" algn="just" rtl="1">
              <a:buNone/>
            </a:pPr>
            <a:r>
              <a:rPr lang="fa-IR" sz="2400" dirty="0">
                <a:cs typeface="B Nazanin" panose="00000400000000000000" pitchFamily="2" charset="-78"/>
              </a:rPr>
              <a:t>آنتوان روکانتن شخصیت اصلی رمان، یک ماجراجوی قدیمی است که به مدت سه سال در بویل زندگی کرده. آنتوان رابطه‌ای با خانواده‌اش برقرار نمی‌کند و هیچ دوستی نیز ندارد. او یک انزواطلب است و اغلب دوست دارد به مکالمات دیگر افراد گوش دهد و اقدامات آنها را بررسی کند. آنتوان همچنین نشانه‌هایی از خستگی و فرسودگی را به نمایش می‌گذارد و با عدم علاقه به تعامل با مردم مواجه است. رابطهٔ او با فرانسوا عمدتاً طبیعی است. برای او تبادل کلمات دشوار است. اما او بسیاری از وقتش را صرف نوشتن یک کتاب دربارهٔ یک سیاستمدار فرانسوی در قرن هجده می‌کند.</a:t>
            </a:r>
            <a:endParaRPr lang="en-US" sz="2400" dirty="0">
              <a:cs typeface="B Nazanin" panose="00000400000000000000" pitchFamily="2" charset="-78"/>
            </a:endParaRPr>
          </a:p>
        </p:txBody>
      </p:sp>
    </p:spTree>
    <p:extLst>
      <p:ext uri="{BB962C8B-B14F-4D97-AF65-F5344CB8AC3E}">
        <p14:creationId xmlns:p14="http://schemas.microsoft.com/office/powerpoint/2010/main" val="242967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62FC47-892B-4FE6-8822-E6740D13E12D}"/>
              </a:ext>
            </a:extLst>
          </p:cNvPr>
          <p:cNvSpPr>
            <a:spLocks noGrp="1"/>
          </p:cNvSpPr>
          <p:nvPr>
            <p:ph idx="1"/>
          </p:nvPr>
        </p:nvSpPr>
        <p:spPr>
          <a:xfrm>
            <a:off x="1195754" y="1209823"/>
            <a:ext cx="10308858" cy="4701400"/>
          </a:xfrm>
        </p:spPr>
        <p:txBody>
          <a:bodyPr>
            <a:normAutofit/>
          </a:bodyPr>
          <a:lstStyle/>
          <a:p>
            <a:pPr algn="just" rtl="1"/>
            <a:r>
              <a:rPr lang="fa-IR" sz="3200" dirty="0">
                <a:cs typeface="B Nazanin" panose="00000400000000000000" pitchFamily="2" charset="-78"/>
              </a:rPr>
              <a:t>رمان گوتیک:</a:t>
            </a:r>
          </a:p>
          <a:p>
            <a:pPr marL="0" indent="0" algn="just" rtl="1">
              <a:buNone/>
            </a:pPr>
            <a:r>
              <a:rPr lang="fa-IR" sz="3200" dirty="0">
                <a:cs typeface="B Nazanin" panose="00000400000000000000" pitchFamily="2" charset="-78"/>
              </a:rPr>
              <a:t>رمانی است که در آن سحر و جادو, رمز و معما, شهوت رانی, بی رحمی, خون ریزی و دلهره و حشت به هم آمیخته باشد. قصرهای که در آنها مردگان روی هم انباشته شده و خرابه های قدیمی با فضا و رنگ وهم انگیز و حال و هوای مخوف صحنه های سنتی این نوع داستانهاست. مثل: دراکولا نوشته برام استوکر(1874-1912 م ) نویسنده انگلیسی.</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36703774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20F063-47C0-49AE-914D-AF2C719D064A}"/>
              </a:ext>
            </a:extLst>
          </p:cNvPr>
          <p:cNvSpPr>
            <a:spLocks noGrp="1"/>
          </p:cNvSpPr>
          <p:nvPr>
            <p:ph idx="1"/>
          </p:nvPr>
        </p:nvSpPr>
        <p:spPr>
          <a:xfrm>
            <a:off x="886265" y="548639"/>
            <a:ext cx="10618347" cy="5894363"/>
          </a:xfrm>
        </p:spPr>
        <p:txBody>
          <a:bodyPr>
            <a:noAutofit/>
          </a:bodyPr>
          <a:lstStyle/>
          <a:p>
            <a:pPr algn="just" rtl="1"/>
            <a:r>
              <a:rPr lang="fa-IR" sz="2400" dirty="0">
                <a:cs typeface="B Nazanin" panose="00000400000000000000" pitchFamily="2" charset="-78"/>
              </a:rPr>
              <a:t>دراکولا کتابی نوشته برام استوکر نویسنده ایرلندی است که نخستین بار در سال ۱۸۹۷ منتشر شد و همچنین نام شخصیت اول این کتاب که یک خون‌آشام است. کتاب دراکولا به صورت یک رشته مکاتبات و صفحاتی از دفتر خاطرات شخصیت‌های داستان روایت می‌شود.</a:t>
            </a:r>
          </a:p>
          <a:p>
            <a:pPr algn="just" rtl="1"/>
            <a:r>
              <a:rPr lang="fa-IR" sz="2400" dirty="0">
                <a:cs typeface="B Nazanin" panose="00000400000000000000" pitchFamily="2" charset="-78"/>
              </a:rPr>
              <a:t>آرمینیوس وامبری شرق‌شناس مجارستانی در سال ۱۸۹۰ در لندن با برام استوکر نویسنده ایرلندی آشنا گشته و او را با افسانه‌هایی درباره شاهزاده اهل رومانی «ولاد سوم دراکولا» آشنا کرد. این امر زمینه نوشتن کتاب داستان دراکولا به قلم برام استوکر گشت که در سال ۱۸۹۷ منتشر شد.</a:t>
            </a:r>
          </a:p>
          <a:p>
            <a:pPr algn="just" rtl="1"/>
            <a:r>
              <a:rPr lang="fa-IR" sz="2400" dirty="0">
                <a:cs typeface="B Nazanin" panose="00000400000000000000" pitchFamily="2" charset="-78"/>
              </a:rPr>
              <a:t>شخصیت دراکولای خون‌آشام</a:t>
            </a:r>
          </a:p>
          <a:p>
            <a:pPr marL="0" indent="0" algn="just" rtl="1">
              <a:buNone/>
            </a:pPr>
            <a:r>
              <a:rPr lang="fa-IR" sz="2400" dirty="0">
                <a:cs typeface="B Nazanin" panose="00000400000000000000" pitchFamily="2" charset="-78"/>
              </a:rPr>
              <a:t>دراکولا به گونه‌ای شخصیت پردازی شده که برای خواننده تنها حیوانی خون‌خوار، وحشی و زشت به نظر نیاید (در فیلم‌ها در مورد خون‌خواری دراکولا اغراق می‌شود)، بلکه اشراف‌زاده تنها و مرموزی است که همه اطرافیان خود را از دست داده. هم چنین یکی از شخصیت‌های داستان به نام جاناتان هارکر وقتی وارد قصر کُنت دراکولا می‌شود با برخورد مودبانه و احترام‌آمیز او مواجه می‌گردد. براساس یادداشت‌های هارکر جناب کنت دراکولا کتاب خواندن را دوست دارد و صاحب کتابخانه‌ای بسیار بزرگ و غنی از کتب باارزش و کهن است. به گفته خود دراکولا: کتاب‌هایش بهترین دوستانش هستند و در هر شرایطی او را یاری کرده‌اند. کنت دراکولا موجودی تنهاست و خود او می‌گوید: به علت از دست دادن عزیزان بی‌شماری از سال‌ها قبل، با شادی و شادمانی وداع گفته و در حال حاضر در دنیای تاریکی از غم و اندوه زندگی می‌کنم که خوشی و خوشحالی در آن جایی ندارد.</a:t>
            </a:r>
            <a:endParaRPr lang="en-US" sz="2400" dirty="0">
              <a:cs typeface="B Nazanin" panose="00000400000000000000" pitchFamily="2" charset="-78"/>
            </a:endParaRPr>
          </a:p>
        </p:txBody>
      </p:sp>
    </p:spTree>
    <p:extLst>
      <p:ext uri="{BB962C8B-B14F-4D97-AF65-F5344CB8AC3E}">
        <p14:creationId xmlns:p14="http://schemas.microsoft.com/office/powerpoint/2010/main" val="3195755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35860A-6784-4FEC-AC05-A5AA52BEAF6D}"/>
              </a:ext>
            </a:extLst>
          </p:cNvPr>
          <p:cNvSpPr>
            <a:spLocks noGrp="1"/>
          </p:cNvSpPr>
          <p:nvPr>
            <p:ph idx="1"/>
          </p:nvPr>
        </p:nvSpPr>
        <p:spPr>
          <a:xfrm>
            <a:off x="1140240" y="1181686"/>
            <a:ext cx="10127982" cy="4867422"/>
          </a:xfrm>
        </p:spPr>
        <p:txBody>
          <a:bodyPr>
            <a:normAutofit/>
          </a:bodyPr>
          <a:lstStyle/>
          <a:p>
            <a:pPr algn="just" rtl="1"/>
            <a:r>
              <a:rPr lang="fa-IR" sz="2400" dirty="0">
                <a:cs typeface="B Nazanin" panose="00000400000000000000" pitchFamily="2" charset="-78"/>
              </a:rPr>
              <a:t>رمانس: قصه خیالی منثور یا منظومی است که به وقایع غیرعادی یا شگفت انگیز توجه کند و ماجراهای عجیب و غریب و عشقبازی های اغراق آمیز یا اعمال  سلحضورانه را به نمایش گذارد. شکل رمانس در قرن دوازده در فرانسه رونق گرفت و از این کشور به کشورهای  دیگر غربی را یافت. در ابتدا فقط در قالب شعر روایتی بود و بعد به تدریج به نثر گرایید و عمومیت بیشتری یافت. </a:t>
            </a:r>
          </a:p>
          <a:p>
            <a:pPr algn="just" rtl="1"/>
            <a:r>
              <a:rPr lang="fa-IR" sz="2400" dirty="0">
                <a:cs typeface="B Nazanin" panose="00000400000000000000" pitchFamily="2" charset="-78"/>
              </a:rPr>
              <a:t>رمانس, جهان با شکوه و با عظمت غیر واقعی شوالیه گری را به نمایش می گذارد برخلاف حماسه فقط به جنگ احتصاص ندارد و بیشتر قصه های خیالی است که جنبه سرگرم کننده دارد و قهرمان های مهذب و اصیل زاده ایاختصاص می یابد که از زندگی روزمره دور بودند و به ماجرهای عاشقانه و شگفت انگیز و اغراق آمیز دلبسته بودند و در ره وصال محبوب ,قهرمان زن, به اعمال جسورانه و سلحشورانه ای دست می زدند و باجادوگران و شخصیتهای شریر می جنگیدند.</a:t>
            </a:r>
          </a:p>
          <a:p>
            <a:pPr algn="just" rtl="1"/>
            <a:r>
              <a:rPr lang="fa-IR" sz="2400" dirty="0">
                <a:cs typeface="B Nazanin" panose="00000400000000000000" pitchFamily="2" charset="-78"/>
              </a:rPr>
              <a:t> به ندرت رمانس ها دارای محتوای اخلاقی است. رمانس ها وجوه مشترک بسیاری از نظر ساختاری و هم اط نظر معنایی با قصه های بلند فارسی دارند بجز اینکه در رمانس قهرمانهای اشرافی و درباری و سبک زندگی فاخرشان متفاوت است با قصه های فارسی.</a:t>
            </a:r>
            <a:endParaRPr lang="en-US" sz="2400" dirty="0">
              <a:cs typeface="B Nazanin" panose="00000400000000000000" pitchFamily="2" charset="-78"/>
            </a:endParaRPr>
          </a:p>
        </p:txBody>
      </p:sp>
    </p:spTree>
    <p:extLst>
      <p:ext uri="{BB962C8B-B14F-4D97-AF65-F5344CB8AC3E}">
        <p14:creationId xmlns:p14="http://schemas.microsoft.com/office/powerpoint/2010/main" val="1978121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EA71E7-04F9-4AFA-97B6-0339DAB7A8AC}"/>
              </a:ext>
            </a:extLst>
          </p:cNvPr>
          <p:cNvSpPr>
            <a:spLocks noGrp="1"/>
          </p:cNvSpPr>
          <p:nvPr>
            <p:ph idx="1"/>
          </p:nvPr>
        </p:nvSpPr>
        <p:spPr>
          <a:xfrm>
            <a:off x="1237957" y="1336431"/>
            <a:ext cx="10266655" cy="4574791"/>
          </a:xfrm>
        </p:spPr>
        <p:txBody>
          <a:bodyPr>
            <a:normAutofit/>
          </a:bodyPr>
          <a:lstStyle/>
          <a:p>
            <a:pPr algn="just" rtl="1"/>
            <a:r>
              <a:rPr lang="fa-IR" sz="3200" dirty="0">
                <a:cs typeface="B Nazanin" panose="00000400000000000000" pitchFamily="2" charset="-78"/>
              </a:rPr>
              <a:t>قلعه‌ی حیوانات اثر جرج اورول</a:t>
            </a:r>
          </a:p>
          <a:p>
            <a:pPr algn="just" rtl="1"/>
            <a:r>
              <a:rPr lang="fa-IR" sz="3200" dirty="0">
                <a:cs typeface="B Nazanin" panose="00000400000000000000" pitchFamily="2" charset="-78"/>
              </a:rPr>
              <a:t>داستان درباره‌ی گروهی از جانوران اهلی است که در اقدامی آرمان‌گرایانه و انقلابی، صاحب مزرعه (آقای جونز) را از مزرعه‌اش فراری می‌دهند تا خود اداره‌ی مزرعه را به‌دست گرفته و «برابری» و «رفاه» را در جامعه‌ی خود برقرار سازند. رهبری این جنبش را گروهی از خوک‌ها به‌دست دارند، ولی پس از مدتی این گروه جدید نیز به رهبری خوکی به نام ناپلئون همچون آقای جونز به بهره‌کشی از حیوانات مزرعه می‌پردازند و هرگونه مخالفتی را سرکوب می‌کنند.</a:t>
            </a:r>
            <a:endParaRPr lang="en-US" sz="3200" dirty="0">
              <a:cs typeface="B Nazanin" panose="00000400000000000000" pitchFamily="2" charset="-78"/>
            </a:endParaRPr>
          </a:p>
        </p:txBody>
      </p:sp>
    </p:spTree>
    <p:extLst>
      <p:ext uri="{BB962C8B-B14F-4D97-AF65-F5344CB8AC3E}">
        <p14:creationId xmlns:p14="http://schemas.microsoft.com/office/powerpoint/2010/main" val="2180923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591ECB-BB66-42C7-B569-0221BDE18E6E}"/>
              </a:ext>
            </a:extLst>
          </p:cNvPr>
          <p:cNvSpPr>
            <a:spLocks noGrp="1"/>
          </p:cNvSpPr>
          <p:nvPr>
            <p:ph idx="1"/>
          </p:nvPr>
        </p:nvSpPr>
        <p:spPr>
          <a:xfrm>
            <a:off x="1139483" y="1406769"/>
            <a:ext cx="10365129" cy="4504453"/>
          </a:xfrm>
        </p:spPr>
        <p:txBody>
          <a:bodyPr>
            <a:normAutofit/>
          </a:bodyPr>
          <a:lstStyle/>
          <a:p>
            <a:pPr algn="just" rtl="1"/>
            <a:r>
              <a:rPr lang="fa-IR" sz="3200" dirty="0">
                <a:cs typeface="B Nazanin" panose="00000400000000000000" pitchFamily="2" charset="-78"/>
              </a:rPr>
              <a:t>منبع درس:</a:t>
            </a:r>
          </a:p>
          <a:p>
            <a:pPr marL="0" indent="0" algn="just" rtl="1">
              <a:buNone/>
            </a:pPr>
            <a:r>
              <a:rPr lang="fa-IR" sz="3200" dirty="0">
                <a:cs typeface="B Nazanin" panose="00000400000000000000" pitchFamily="2" charset="-78"/>
              </a:rPr>
              <a:t>عنصر داستان نوشته جمال میر صادقی</a:t>
            </a:r>
          </a:p>
          <a:p>
            <a:pPr marL="0" indent="0" algn="just" rtl="1">
              <a:buNone/>
            </a:pPr>
            <a:r>
              <a:rPr lang="fa-IR" sz="3200" dirty="0">
                <a:cs typeface="B Nazanin" panose="00000400000000000000" pitchFamily="2" charset="-78"/>
              </a:rPr>
              <a:t>واژه نامه هنر داستان نویسی, فرهنگ تفصیلی اصطلاح های ادبیات داستانی کار جمال میر صادقی</a:t>
            </a:r>
            <a:endParaRPr lang="en-US" sz="3200" dirty="0">
              <a:cs typeface="B Nazanin" panose="00000400000000000000" pitchFamily="2" charset="-78"/>
            </a:endParaRPr>
          </a:p>
        </p:txBody>
      </p:sp>
    </p:spTree>
    <p:extLst>
      <p:ext uri="{BB962C8B-B14F-4D97-AF65-F5344CB8AC3E}">
        <p14:creationId xmlns:p14="http://schemas.microsoft.com/office/powerpoint/2010/main" val="1590827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E2D144-8A28-432B-82C5-97A374A970C3}"/>
              </a:ext>
            </a:extLst>
          </p:cNvPr>
          <p:cNvSpPr>
            <a:spLocks noGrp="1"/>
          </p:cNvSpPr>
          <p:nvPr>
            <p:ph idx="1"/>
          </p:nvPr>
        </p:nvSpPr>
        <p:spPr>
          <a:xfrm>
            <a:off x="1083212" y="1153551"/>
            <a:ext cx="10421400" cy="4757671"/>
          </a:xfrm>
        </p:spPr>
        <p:txBody>
          <a:bodyPr>
            <a:normAutofit/>
          </a:bodyPr>
          <a:lstStyle/>
          <a:p>
            <a:pPr algn="just" rtl="1"/>
            <a:r>
              <a:rPr lang="fa-IR" sz="2400" dirty="0">
                <a:cs typeface="B Nazanin" panose="00000400000000000000" pitchFamily="2" charset="-78"/>
              </a:rPr>
              <a:t>محمود دولت آبادی ازجمله نویسندگان معاصری است که در زمینه ادبیات روستایی کار کرده و با شناخت دقیقی که از جامعه و مردم خویش داشته، توانسته با دیدی دقیق به توصیف اجتماع مردم سرزمین خویش بپردازد. توجه به آداب، رسوم و فرهنگ ها در آثار ایشان به ویژه رمان کلیدر و روزگار سپری شده مردم سالخورده موضوع کتاب است.</a:t>
            </a:r>
          </a:p>
          <a:p>
            <a:pPr algn="just" rtl="1"/>
            <a:r>
              <a:rPr lang="fa-IR" sz="2400" dirty="0">
                <a:cs typeface="B Nazanin" panose="00000400000000000000" pitchFamily="2" charset="-78"/>
              </a:rPr>
              <a:t> سرزمین ایران سرشار از رسوم و آدابی است که ریشه در فرهنگ کهن ایران باستان دارد. رسومی که توسط مردم پدیدآمده و نسل به نسل منتقل شده و برخی از آن ها تغییراتی یافته و چه بسا برخی از آن ها فراموش شده اند. </a:t>
            </a:r>
          </a:p>
          <a:p>
            <a:pPr algn="just" rtl="1"/>
            <a:r>
              <a:rPr lang="fa-IR" sz="2400" dirty="0">
                <a:cs typeface="B Nazanin" panose="00000400000000000000" pitchFamily="2" charset="-78"/>
              </a:rPr>
              <a:t>هر جامعه ای فرهنگ عامه ی مربوط به خود را دارد، که این فرهنگ در کشور ما دارای قدمت بیشتری است. بشر قدیم از ابتدا دارای آداب و رسومی بوده است، که این رسوم گر چه شاید دچار دگرگونی نیز بوده باشد، اما همواره وجود داشته است. این رسوم وآداب فرهنگی در آثار ادبی نمود یافته اند. یکی از نویسندگانی که آثارش مشحون از رسوم و سنت هاست، محمود دولت آبادی است که خود از دوران کودکی بابسیاری از این آداب آشنا بوده و تمام آن ها را لمس کرده است. </a:t>
            </a:r>
          </a:p>
          <a:p>
            <a:pPr algn="just" rtl="1"/>
            <a:endParaRPr lang="en-US" sz="2400" dirty="0">
              <a:cs typeface="B Nazanin" panose="00000400000000000000" pitchFamily="2" charset="-78"/>
            </a:endParaRPr>
          </a:p>
        </p:txBody>
      </p:sp>
    </p:spTree>
    <p:extLst>
      <p:ext uri="{BB962C8B-B14F-4D97-AF65-F5344CB8AC3E}">
        <p14:creationId xmlns:p14="http://schemas.microsoft.com/office/powerpoint/2010/main" val="35651164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74203-DA34-443F-A5CC-AAD0BA3A419D}"/>
              </a:ext>
            </a:extLst>
          </p:cNvPr>
          <p:cNvSpPr>
            <a:spLocks noGrp="1"/>
          </p:cNvSpPr>
          <p:nvPr>
            <p:ph idx="1"/>
          </p:nvPr>
        </p:nvSpPr>
        <p:spPr>
          <a:xfrm>
            <a:off x="1139483" y="1167618"/>
            <a:ext cx="10365129" cy="4743604"/>
          </a:xfrm>
        </p:spPr>
        <p:txBody>
          <a:bodyPr>
            <a:normAutofit/>
          </a:bodyPr>
          <a:lstStyle/>
          <a:p>
            <a:pPr algn="just" rtl="1"/>
            <a:r>
              <a:rPr lang="fa-IR" sz="3200" dirty="0">
                <a:cs typeface="B Nazanin" panose="00000400000000000000" pitchFamily="2" charset="-78"/>
              </a:rPr>
              <a:t> جمع بندی در انواع ادبیات داستانی:</a:t>
            </a:r>
          </a:p>
          <a:p>
            <a:pPr marL="0" indent="0" algn="just" rtl="1">
              <a:buNone/>
            </a:pPr>
            <a:r>
              <a:rPr lang="fa-IR" sz="3200" dirty="0">
                <a:cs typeface="B Nazanin" panose="00000400000000000000" pitchFamily="2" charset="-78"/>
              </a:rPr>
              <a:t>ادبیات داستانی: در معنای جامع آن به هر روایتی که خصلت ساختگی و ابداعی آن بر جنبه تاریخی و واقعیش غلبه کند اطلاق می شود.</a:t>
            </a:r>
          </a:p>
          <a:p>
            <a:pPr marL="0" indent="0" algn="just" rtl="1">
              <a:buNone/>
            </a:pPr>
            <a:r>
              <a:rPr lang="fa-IR" sz="3200" dirty="0">
                <a:cs typeface="B Nazanin" panose="00000400000000000000" pitchFamily="2" charset="-78"/>
              </a:rPr>
              <a:t>قصه: معمولا به آثاری که در آن ها تاکید بر حواث خارق العاده بیشتر از تحول و تکوین آدم ها و شخصیت هاست, قصه گویند.</a:t>
            </a:r>
          </a:p>
          <a:p>
            <a:pPr marL="0" indent="0" algn="just" rtl="1">
              <a:buNone/>
            </a:pPr>
            <a:r>
              <a:rPr lang="fa-IR" sz="3200" dirty="0">
                <a:cs typeface="B Nazanin" panose="00000400000000000000" pitchFamily="2" charset="-78"/>
              </a:rPr>
              <a:t>رمانس: قصه خیالی منثور یا منظومی است که به وقایع غیرعادی یا شگفت انگیز توجه کند و ماجرهای عجیب و غریب و عشقباری های اغراق آمیز یا اعمال سلحشورانه را به نمایش گذارد.</a:t>
            </a:r>
          </a:p>
        </p:txBody>
      </p:sp>
    </p:spTree>
    <p:extLst>
      <p:ext uri="{BB962C8B-B14F-4D97-AF65-F5344CB8AC3E}">
        <p14:creationId xmlns:p14="http://schemas.microsoft.com/office/powerpoint/2010/main" val="3709153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F539B-99F7-4F4D-B88D-F3769B829550}"/>
              </a:ext>
            </a:extLst>
          </p:cNvPr>
          <p:cNvSpPr>
            <a:spLocks noGrp="1"/>
          </p:cNvSpPr>
          <p:nvPr>
            <p:ph idx="1"/>
          </p:nvPr>
        </p:nvSpPr>
        <p:spPr>
          <a:xfrm>
            <a:off x="1026942" y="1097280"/>
            <a:ext cx="10477670" cy="4813942"/>
          </a:xfrm>
        </p:spPr>
        <p:txBody>
          <a:bodyPr>
            <a:normAutofit/>
          </a:bodyPr>
          <a:lstStyle/>
          <a:p>
            <a:pPr algn="just" rtl="1"/>
            <a:r>
              <a:rPr lang="fa-IR" sz="3600" dirty="0">
                <a:cs typeface="B Nazanin" panose="00000400000000000000" pitchFamily="2" charset="-78"/>
              </a:rPr>
              <a:t>رمان: نثر روایتی خلاقه ای با طول شایان توجه و پیچیدگی خاص که با تجربه انسانی همراه با تخیل سروکار داشته باشد و از طریق توالی حوادث بیان شود و در آن گذوهی از شخصیت ها در صحنه مشخصی شرکت داشته باشند.</a:t>
            </a:r>
          </a:p>
          <a:p>
            <a:pPr algn="just" rtl="1"/>
            <a:r>
              <a:rPr lang="fa-IR" sz="3600" dirty="0">
                <a:cs typeface="B Nazanin" panose="00000400000000000000" pitchFamily="2" charset="-78"/>
              </a:rPr>
              <a:t>داستان کوتاه: روایت به نسبت کوتاه خلاقه ای است که نوعا سروکارش با گروهی محدود از شخصیت ها ست که در عمل منفردی شرکت دارند و غالبا با مدد گرفتن از وحدت تاثیر بیشتر بر آفرینش حال و هوا تمرکزمی یابد تا داستان گویی.</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1224699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0009B9-C727-4C77-8664-CBD09D875C71}"/>
              </a:ext>
            </a:extLst>
          </p:cNvPr>
          <p:cNvSpPr>
            <a:spLocks noGrp="1"/>
          </p:cNvSpPr>
          <p:nvPr>
            <p:ph idx="1"/>
          </p:nvPr>
        </p:nvSpPr>
        <p:spPr>
          <a:xfrm>
            <a:off x="984738" y="1237957"/>
            <a:ext cx="10519874" cy="5247249"/>
          </a:xfrm>
        </p:spPr>
        <p:txBody>
          <a:bodyPr>
            <a:noAutofit/>
          </a:bodyPr>
          <a:lstStyle/>
          <a:p>
            <a:pPr algn="r" rtl="1"/>
            <a:r>
              <a:rPr lang="fa-IR" sz="2400" dirty="0">
                <a:cs typeface="B Nazanin" panose="00000400000000000000" pitchFamily="2" charset="-78"/>
              </a:rPr>
              <a:t>انواع داستان کوتاه: </a:t>
            </a:r>
          </a:p>
          <a:p>
            <a:pPr marL="0" indent="0" algn="r" rtl="1">
              <a:buNone/>
            </a:pPr>
            <a:r>
              <a:rPr lang="fa-IR" sz="2400" dirty="0">
                <a:cs typeface="B Nazanin" panose="00000400000000000000" pitchFamily="2" charset="-78"/>
              </a:rPr>
              <a:t>1- داستانهای که حادثه پردازانه است و گاهی پایان شگفت انگیزی دارد و لطیفه وار است و از آنها به عنوان داستانهای پیرنگی یاد می کنند.</a:t>
            </a:r>
          </a:p>
          <a:p>
            <a:pPr marL="0" indent="0" algn="r" rtl="1">
              <a:buNone/>
            </a:pPr>
            <a:r>
              <a:rPr lang="fa-IR" sz="2400" dirty="0">
                <a:cs typeface="B Nazanin" panose="00000400000000000000" pitchFamily="2" charset="-78"/>
              </a:rPr>
              <a:t>2-داستانهای که برشی از زندگی است و لحظه ها و موقعیت های نمو نه ای شخصیت داستان را تصویر می کند, به طوری که خواننده به خصلت و کیفیت زندگی نوعی این شخصیت پی می برد.</a:t>
            </a:r>
          </a:p>
          <a:p>
            <a:pPr marL="0" indent="0" algn="r" rtl="1">
              <a:buNone/>
            </a:pPr>
            <a:r>
              <a:rPr lang="fa-IR" sz="2400" dirty="0">
                <a:cs typeface="B Nazanin" panose="00000400000000000000" pitchFamily="2" charset="-78"/>
              </a:rPr>
              <a:t>3-داستان های نمادین و تمثیلی است</a:t>
            </a:r>
          </a:p>
          <a:p>
            <a:pPr marL="0" indent="0" algn="r" rtl="1">
              <a:buNone/>
            </a:pPr>
            <a:endParaRPr lang="fa-IR" sz="2400" dirty="0">
              <a:cs typeface="B Nazanin" panose="00000400000000000000" pitchFamily="2" charset="-78"/>
            </a:endParaRPr>
          </a:p>
          <a:p>
            <a:pPr marL="0" indent="0" algn="r" rtl="1">
              <a:buNone/>
            </a:pPr>
            <a:endParaRPr lang="fa-IR" sz="2400" dirty="0">
              <a:cs typeface="B Nazanin" panose="00000400000000000000" pitchFamily="2" charset="-78"/>
            </a:endParaRPr>
          </a:p>
          <a:p>
            <a:pPr algn="r" rtl="1"/>
            <a:endParaRPr lang="fa-IR" sz="2400" dirty="0">
              <a:cs typeface="B Nazanin" panose="00000400000000000000" pitchFamily="2" charset="-78"/>
            </a:endParaRPr>
          </a:p>
          <a:p>
            <a:pPr marL="0" indent="0" algn="r"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41984732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9E3AF-D028-473F-BD23-D0A19CDD3707}"/>
              </a:ext>
            </a:extLst>
          </p:cNvPr>
          <p:cNvSpPr>
            <a:spLocks noGrp="1"/>
          </p:cNvSpPr>
          <p:nvPr>
            <p:ph idx="1"/>
          </p:nvPr>
        </p:nvSpPr>
        <p:spPr>
          <a:xfrm>
            <a:off x="1055077" y="1237957"/>
            <a:ext cx="10449535" cy="4673265"/>
          </a:xfrm>
        </p:spPr>
        <p:txBody>
          <a:bodyPr>
            <a:normAutofit/>
          </a:bodyPr>
          <a:lstStyle/>
          <a:p>
            <a:pPr marL="0" indent="0" algn="just" rtl="1">
              <a:buNone/>
            </a:pPr>
            <a:r>
              <a:rPr lang="fa-IR" sz="2400" dirty="0">
                <a:cs typeface="B Nazanin" panose="00000400000000000000" pitchFamily="2" charset="-78"/>
              </a:rPr>
              <a:t>4-داستانهای روایتی گفتار گونه که در طی داستان خصوصیات های اخلاقی و روانی شخصیت یا شخصیت هایی را تصویر می کند که داستانهای شخصیتی گفته می شوند.</a:t>
            </a:r>
          </a:p>
          <a:p>
            <a:pPr marL="0" indent="0" algn="just" rtl="1">
              <a:buNone/>
            </a:pPr>
            <a:r>
              <a:rPr lang="fa-IR" sz="2400" dirty="0">
                <a:cs typeface="B Nazanin" panose="00000400000000000000" pitchFamily="2" charset="-78"/>
              </a:rPr>
              <a:t>5-داستانهای که در پایان به لحظه ای کشانده می شود و این لحظه ناگهان مفهوم همه داستان را آشکار می کند و یکی از شخصیت های داستان, معرفت و ادراکی نسبت به حقایق امور اطراف خود پیدا می کند و بر بینش و جهان بینی او تاثیر می گذارد به این لحظه مکاشفه , تجلی و یا ظهور می گویند.</a:t>
            </a:r>
          </a:p>
          <a:p>
            <a:pPr marL="0" indent="0" algn="just" rtl="1">
              <a:buNone/>
            </a:pPr>
            <a:r>
              <a:rPr lang="fa-IR" sz="2400" dirty="0">
                <a:cs typeface="B Nazanin" panose="00000400000000000000" pitchFamily="2" charset="-78"/>
              </a:rPr>
              <a:t>6- داستانهای که روایت ساده و بی آرایش از عملی است که هنرمندانه ساخته شده باشد و در پس ظاهر آن مفهوم جنبی دیگری نهفته باشد.</a:t>
            </a:r>
          </a:p>
          <a:p>
            <a:pPr marL="0" indent="0" algn="just" rtl="1">
              <a:buNone/>
            </a:pPr>
            <a:r>
              <a:rPr lang="fa-IR" sz="2400" dirty="0">
                <a:cs typeface="B Nazanin" panose="00000400000000000000" pitchFamily="2" charset="-78"/>
              </a:rPr>
              <a:t>7- داستانهای که برشی از زندگی نیست و اغلب ترکیبی از داستان کوتاه و مقاله است و بر شخصیت تاکید نمی شود و فضا و رنگ و طراحی داستان, شخصیت ها را تحت الشاع می گذارد.داستان کوتاه از پیرنگ های متعدد و جزا شکل می گیرد.</a:t>
            </a:r>
          </a:p>
          <a:p>
            <a:pPr algn="just"/>
            <a:endParaRPr lang="en-US" sz="2400" dirty="0">
              <a:cs typeface="B Nazanin" panose="00000400000000000000" pitchFamily="2" charset="-78"/>
            </a:endParaRPr>
          </a:p>
        </p:txBody>
      </p:sp>
    </p:spTree>
    <p:extLst>
      <p:ext uri="{BB962C8B-B14F-4D97-AF65-F5344CB8AC3E}">
        <p14:creationId xmlns:p14="http://schemas.microsoft.com/office/powerpoint/2010/main" val="4272532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535713-457B-435B-A87F-65CCC36568EA}"/>
              </a:ext>
            </a:extLst>
          </p:cNvPr>
          <p:cNvSpPr>
            <a:spLocks noGrp="1"/>
          </p:cNvSpPr>
          <p:nvPr>
            <p:ph idx="1"/>
          </p:nvPr>
        </p:nvSpPr>
        <p:spPr>
          <a:xfrm>
            <a:off x="1041009" y="1294228"/>
            <a:ext cx="10463603" cy="4616994"/>
          </a:xfrm>
        </p:spPr>
        <p:txBody>
          <a:bodyPr>
            <a:normAutofit/>
          </a:bodyPr>
          <a:lstStyle/>
          <a:p>
            <a:pPr algn="just" rtl="1"/>
            <a:r>
              <a:rPr lang="fa-IR" sz="2400" dirty="0">
                <a:cs typeface="B Nazanin" panose="00000400000000000000" pitchFamily="2" charset="-78"/>
              </a:rPr>
              <a:t>رمان آرمانشهری:</a:t>
            </a:r>
          </a:p>
          <a:p>
            <a:pPr marL="0" indent="0" algn="just" rtl="1">
              <a:buNone/>
            </a:pPr>
            <a:r>
              <a:rPr lang="fa-IR" sz="2400" dirty="0">
                <a:cs typeface="B Nazanin" panose="00000400000000000000" pitchFamily="2" charset="-78"/>
              </a:rPr>
              <a:t>رمانی است که اندیشه و تصور نویسنده را از جامعه ای کامل و دلخواه تصویر می کند , در آن اغلب عناصر رمان با ویژگیهای داستان خیال و وهم و داستان علمی و بیان فلسفی آمیخته است.</a:t>
            </a:r>
          </a:p>
          <a:p>
            <a:pPr marL="0" indent="0" algn="just" rtl="1">
              <a:buNone/>
            </a:pPr>
            <a:r>
              <a:rPr lang="fa-IR" sz="2400" dirty="0">
                <a:cs typeface="B Nazanin" panose="00000400000000000000" pitchFamily="2" charset="-78"/>
              </a:rPr>
              <a:t>رمان آرمانشهری صحنه های نمایشی بسیاری را در بر می گیرد و در آن جامعه ای آرمانی داده می شود که در آن مشکلات جامعه واقعی حل شده است و در آن از نابسامانی ها و تبعیض ها خبری نیست.  معروفترین رمان آمانشهری  به نام:</a:t>
            </a:r>
          </a:p>
          <a:p>
            <a:pPr marL="0" indent="0" algn="just" rtl="1">
              <a:buNone/>
            </a:pPr>
            <a:r>
              <a:rPr lang="fa-IR" sz="2400" dirty="0">
                <a:cs typeface="B Nazanin" panose="00000400000000000000" pitchFamily="2" charset="-78"/>
              </a:rPr>
              <a:t>افق گمشده (به انگلیسی: </a:t>
            </a:r>
            <a:r>
              <a:rPr lang="en-US" sz="2400" dirty="0">
                <a:cs typeface="B Nazanin" panose="00000400000000000000" pitchFamily="2" charset="-78"/>
              </a:rPr>
              <a:t>Lost Horizon) </a:t>
            </a:r>
            <a:r>
              <a:rPr lang="fa-IR" sz="2400" dirty="0">
                <a:cs typeface="B Nazanin" panose="00000400000000000000" pitchFamily="2" charset="-78"/>
              </a:rPr>
              <a:t> ) نام یک کتاب ادبی است که توسط جیمز هیلتون، نویسنده اهل انگلستان در سال ۱۹۳۳ نوشته شده است. این کتاب یکی از آثار مشهور ادبی جهان است.</a:t>
            </a:r>
          </a:p>
          <a:p>
            <a:pPr marL="0" indent="0" algn="just" rtl="1">
              <a:buNone/>
            </a:pPr>
            <a:r>
              <a:rPr lang="fa-IR" sz="2400" dirty="0">
                <a:cs typeface="B Nazanin" panose="00000400000000000000" pitchFamily="2" charset="-78"/>
              </a:rPr>
              <a:t>خلاصه: داستان شخصی است به نام هوک کانوی سیاستمدار انگلیسی و همراهانش که که در سال 1931 سرزمین ناشناخته ای را در بالای کوه هیمالایا کشف می کنند.</a:t>
            </a:r>
            <a:endParaRPr lang="en-US" sz="2400" dirty="0">
              <a:cs typeface="B Nazanin" panose="00000400000000000000" pitchFamily="2" charset="-78"/>
            </a:endParaRPr>
          </a:p>
        </p:txBody>
      </p:sp>
    </p:spTree>
    <p:extLst>
      <p:ext uri="{BB962C8B-B14F-4D97-AF65-F5344CB8AC3E}">
        <p14:creationId xmlns:p14="http://schemas.microsoft.com/office/powerpoint/2010/main" val="2135741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9F089D-309E-4F9E-89A3-BB47EF4A1AF3}"/>
              </a:ext>
            </a:extLst>
          </p:cNvPr>
          <p:cNvSpPr>
            <a:spLocks noGrp="1"/>
          </p:cNvSpPr>
          <p:nvPr>
            <p:ph idx="1"/>
          </p:nvPr>
        </p:nvSpPr>
        <p:spPr>
          <a:xfrm>
            <a:off x="1237957" y="1181686"/>
            <a:ext cx="10266655" cy="4729536"/>
          </a:xfrm>
        </p:spPr>
        <p:txBody>
          <a:bodyPr>
            <a:normAutofit/>
          </a:bodyPr>
          <a:lstStyle/>
          <a:p>
            <a:pPr algn="just" rtl="1"/>
            <a:r>
              <a:rPr lang="fa-IR" sz="2800" dirty="0">
                <a:cs typeface="B Nazanin" panose="00000400000000000000" pitchFamily="2" charset="-78"/>
              </a:rPr>
              <a:t>رمان اجتماعی( رمان پرولتاریایی):</a:t>
            </a:r>
          </a:p>
          <a:p>
            <a:pPr marL="0" indent="0" algn="just" rtl="1">
              <a:buNone/>
            </a:pPr>
            <a:r>
              <a:rPr lang="fa-IR" sz="2800" dirty="0">
                <a:cs typeface="B Nazanin" panose="00000400000000000000" pitchFamily="2" charset="-78"/>
              </a:rPr>
              <a:t>رمانی است که اصولا با قضایا و مسائلی سروکار دارد که بیشتر بر اوضاع و احوال محیطی و فرهنگی و اجتماعی کارگران و زحمتکشان تمرکز  می کند تا امور شخصی و خصوصی و خصوصیت های روان شناختی.  بر نفوذ جامعه و اوضاع اقتصادی بر شخصیتها تاکید می کند و تاثیر اقتصاد و وضعیت اجتماعی را بر رفتار و کردار انسان در زمان و مکان معینی ارزیابی و بررسی می کند.</a:t>
            </a:r>
          </a:p>
          <a:p>
            <a:pPr marL="0" indent="0" algn="just" rtl="1">
              <a:buNone/>
            </a:pPr>
            <a:r>
              <a:rPr lang="fa-IR" sz="2800" dirty="0">
                <a:cs typeface="B Nazanin" panose="00000400000000000000" pitchFamily="2" charset="-78"/>
              </a:rPr>
              <a:t>این نوع رمان در نیمه دوم قرن نوزدهم به وجود آمد و در این زمان کارگران و یا گروه و شخصیت پرولتاریا یی , شخصیت واقعی در عرصه ادبیات  یا رمان اجتماعی هستند.</a:t>
            </a:r>
          </a:p>
          <a:p>
            <a:pPr marL="0" indent="0" algn="just" rtl="1">
              <a:buNone/>
            </a:pPr>
            <a:r>
              <a:rPr lang="fa-IR" sz="2800" dirty="0">
                <a:cs typeface="B Nazanin" panose="00000400000000000000" pitchFamily="2" charset="-78"/>
              </a:rPr>
              <a:t>مثال برای این نوع از رمان: خوشه های خشم اثر جان استایننبک در سال(1902-1968 م).</a:t>
            </a:r>
            <a:endParaRPr lang="en-US" sz="2800" dirty="0">
              <a:cs typeface="B Nazanin" panose="00000400000000000000" pitchFamily="2" charset="-78"/>
            </a:endParaRPr>
          </a:p>
        </p:txBody>
      </p:sp>
    </p:spTree>
    <p:extLst>
      <p:ext uri="{BB962C8B-B14F-4D97-AF65-F5344CB8AC3E}">
        <p14:creationId xmlns:p14="http://schemas.microsoft.com/office/powerpoint/2010/main" val="1885915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6435F8-D0A9-4E5A-A523-A0A9B158403F}"/>
              </a:ext>
            </a:extLst>
          </p:cNvPr>
          <p:cNvSpPr>
            <a:spLocks noGrp="1"/>
          </p:cNvSpPr>
          <p:nvPr>
            <p:ph idx="1"/>
          </p:nvPr>
        </p:nvSpPr>
        <p:spPr>
          <a:xfrm>
            <a:off x="1181686" y="1308295"/>
            <a:ext cx="10322926" cy="4602927"/>
          </a:xfrm>
        </p:spPr>
        <p:txBody>
          <a:bodyPr>
            <a:noAutofit/>
          </a:bodyPr>
          <a:lstStyle/>
          <a:p>
            <a:pPr algn="just" rtl="1"/>
            <a:r>
              <a:rPr lang="fa-IR" sz="2800" dirty="0">
                <a:cs typeface="B Nazanin" panose="00000400000000000000" pitchFamily="2" charset="-78"/>
              </a:rPr>
              <a:t>خوشه‌های خشم (به انگلیسی: </a:t>
            </a:r>
            <a:r>
              <a:rPr lang="en-US" sz="2800" dirty="0">
                <a:cs typeface="B Nazanin" panose="00000400000000000000" pitchFamily="2" charset="-78"/>
              </a:rPr>
              <a:t>The Grapes of Wrath) </a:t>
            </a:r>
            <a:r>
              <a:rPr lang="fa-IR" sz="2800" dirty="0">
                <a:cs typeface="B Nazanin" panose="00000400000000000000" pitchFamily="2" charset="-78"/>
              </a:rPr>
              <a:t>رمانی از نویسنده آمریکایی، جان استاین‌بک است.</a:t>
            </a:r>
          </a:p>
          <a:p>
            <a:pPr algn="just" rtl="1"/>
            <a:r>
              <a:rPr lang="fa-IR" sz="2800" dirty="0">
                <a:cs typeface="B Nazanin" panose="00000400000000000000" pitchFamily="2" charset="-78"/>
              </a:rPr>
              <a:t>این رمان در محکومیت بی‌عدالتی و روایت سفر طولانی یک خانواده تنگدست آمریکایی است که به امید زندگی بهتر، از ایالت اوکلاهما به کالیفرنیا مهاجرت می‌کنند؛ اما اوضاع آن‌گونه که آن‌ها پیش‌بینی می‌کنند پیش نمی‌رود. اتفاقات این رمان در دهه ۱۹۳۰ میلادی و در سال‌های پس از بحران اقتصادی بزرگ آمریکا روی می‌دهد. کتاب خوشه‌های خشم به قدری عمیق است که انتقال اثراتی که بر جای می‌گذارد معمولاً غیرممکن است. داستان مهاجرت امروزی، از خیل کوچ آمریکا است چرا که جمعیت زیادی از کشاورزان مستاصل که زمینی ندارند به زمین‌های حاصلخیز کالیفرنیا دل بسته‌اند.</a:t>
            </a:r>
            <a:endParaRPr lang="en-US" sz="2800" dirty="0">
              <a:cs typeface="B Nazanin" panose="00000400000000000000" pitchFamily="2" charset="-78"/>
            </a:endParaRPr>
          </a:p>
        </p:txBody>
      </p:sp>
    </p:spTree>
    <p:extLst>
      <p:ext uri="{BB962C8B-B14F-4D97-AF65-F5344CB8AC3E}">
        <p14:creationId xmlns:p14="http://schemas.microsoft.com/office/powerpoint/2010/main" val="238758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0D0358-5AFB-411F-BB64-1DCFA65F2AC2}"/>
              </a:ext>
            </a:extLst>
          </p:cNvPr>
          <p:cNvSpPr>
            <a:spLocks noGrp="1"/>
          </p:cNvSpPr>
          <p:nvPr>
            <p:ph idx="1"/>
          </p:nvPr>
        </p:nvSpPr>
        <p:spPr>
          <a:xfrm>
            <a:off x="745588" y="1322363"/>
            <a:ext cx="10759024" cy="4588859"/>
          </a:xfrm>
        </p:spPr>
        <p:txBody>
          <a:bodyPr>
            <a:normAutofit/>
          </a:bodyPr>
          <a:lstStyle/>
          <a:p>
            <a:pPr algn="just" rtl="1"/>
            <a:r>
              <a:rPr lang="fa-IR" sz="3600" dirty="0">
                <a:cs typeface="B Nazanin" panose="00000400000000000000" pitchFamily="2" charset="-78"/>
              </a:rPr>
              <a:t> در اینجا خشم وجود دارد، اما شور و شوق عمیقی از مردی وجود دارد که با ذهن و قلب خود از دانسته‌های خود از مردم صحبت می‌کند؛ بنابراین خواننده کتاب خوشه‌های خشم احساس می‌کند که آن‌ها باید فکر، احساس و صحبت و زندگی کنند. یک تصویر مبهم و لحظه ای از تاریخ است که در حال به وجود آمدن می‌باشد. یک کتاب معمولی نیست. بلکه کتابی است برای افرادی که دارای وجدان اجتماعی بیدارهستند یا برای افرادی که خواهان رویارویی با بخشی از زندگی آمریکایی هستند که متمایز شده و باید متمایز شود.</a:t>
            </a:r>
            <a:endParaRPr lang="en-US" sz="3600" dirty="0">
              <a:cs typeface="B Nazanin" panose="00000400000000000000" pitchFamily="2" charset="-78"/>
            </a:endParaRPr>
          </a:p>
        </p:txBody>
      </p:sp>
    </p:spTree>
    <p:extLst>
      <p:ext uri="{BB962C8B-B14F-4D97-AF65-F5344CB8AC3E}">
        <p14:creationId xmlns:p14="http://schemas.microsoft.com/office/powerpoint/2010/main" val="1321817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3037E5-37F2-4414-87A2-616787266C3A}"/>
              </a:ext>
            </a:extLst>
          </p:cNvPr>
          <p:cNvSpPr>
            <a:spLocks noGrp="1"/>
          </p:cNvSpPr>
          <p:nvPr>
            <p:ph idx="1"/>
          </p:nvPr>
        </p:nvSpPr>
        <p:spPr>
          <a:xfrm>
            <a:off x="1237957" y="1280160"/>
            <a:ext cx="10266655" cy="4631062"/>
          </a:xfrm>
        </p:spPr>
        <p:txBody>
          <a:bodyPr>
            <a:normAutofit/>
          </a:bodyPr>
          <a:lstStyle/>
          <a:p>
            <a:pPr algn="just" rtl="1"/>
            <a:r>
              <a:rPr lang="fa-IR" sz="3200" dirty="0">
                <a:cs typeface="B Nazanin" panose="00000400000000000000" pitchFamily="2" charset="-78"/>
              </a:rPr>
              <a:t>رمان احساسی:</a:t>
            </a:r>
          </a:p>
          <a:p>
            <a:pPr marL="0" indent="0" algn="just" rtl="1">
              <a:buNone/>
            </a:pPr>
            <a:r>
              <a:rPr lang="fa-IR" sz="3200" dirty="0">
                <a:cs typeface="B Nazanin" panose="00000400000000000000" pitchFamily="2" charset="-78"/>
              </a:rPr>
              <a:t>رمانی است که در نمایش احساسات و هیجانات عاطفی شخصیت ها غلو کند  و شخصیت ها در آن عواطف شدیدی نسبت به حوادث پیرامون خود نشان دهند و این عواطف اغراق آمیز, دلیلی بر خوبی و مهربانی شخصیت ها قلمداد شود. و در عین حال نویسنده سعی دارد این عواطف را به خواننده هم منتقل نماید.</a:t>
            </a:r>
          </a:p>
          <a:p>
            <a:pPr marL="0" indent="0" algn="just" rtl="1">
              <a:buNone/>
            </a:pPr>
            <a:r>
              <a:rPr lang="fa-IR" sz="3200" dirty="0">
                <a:cs typeface="B Nazanin" panose="00000400000000000000" pitchFamily="2" charset="-78"/>
              </a:rPr>
              <a:t>مثل: من هم گریه کردم اثر جهانگیر جلیلی(1318-1388).</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21038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9D273B-FEB2-4027-9BF1-0A7E30C01C53}"/>
              </a:ext>
            </a:extLst>
          </p:cNvPr>
          <p:cNvSpPr>
            <a:spLocks noGrp="1"/>
          </p:cNvSpPr>
          <p:nvPr>
            <p:ph idx="1"/>
          </p:nvPr>
        </p:nvSpPr>
        <p:spPr>
          <a:xfrm>
            <a:off x="1041009" y="1406769"/>
            <a:ext cx="10463603" cy="4504453"/>
          </a:xfrm>
        </p:spPr>
        <p:txBody>
          <a:bodyPr>
            <a:normAutofit/>
          </a:bodyPr>
          <a:lstStyle/>
          <a:p>
            <a:pPr algn="just" rtl="1"/>
            <a:r>
              <a:rPr lang="fa-IR" sz="2800" dirty="0">
                <a:cs typeface="B Nazanin" panose="00000400000000000000" pitchFamily="2" charset="-78"/>
              </a:rPr>
              <a:t>پاملا یا پاداش پاکدامنی رمانی از ساموئل ریچاردسون است که در سال ۱۷۴۰ نوشته شد. پاملا مثل اثر قبلی ریچاردسون، یعنی کلاریسا (۴۸–۱۷۴۷) که تراژیک و همچنین طولانی‌تر است، رمان نامه‌نگارانه به حساب می‌آید؛ به عبارت دیگر، روایت ادبی به‌طور کلی به شکل مبادلهٔ نامه‌های مختلف به نگارش درآمده است. صاحبنظران به اتفاق آرا معتقدند که افتخار نگارش اولین رمانِ شخصیت‌محور یا «رمان روانشناختی» انگلیسی، باید از آنِ ساموئل ریچاردسون به خاطر نوشتن رمان پاملا باشد. پاملا، داستانِ یک زن جوان احساساتی و در عین حال زیرک است که با پاسداری محتاطانه از نجابت خویش که همواره مورد تهاجم است، موفق می‌شود به جای دخترِ خدمتکار و بی‌بند و بارِ یک اشراف‌زاده جوان و سرکش، خودش به همسری او درآید.</a:t>
            </a:r>
            <a:endParaRPr lang="en-US" sz="2800" dirty="0">
              <a:cs typeface="B Nazanin" panose="00000400000000000000" pitchFamily="2" charset="-78"/>
            </a:endParaRPr>
          </a:p>
        </p:txBody>
      </p:sp>
    </p:spTree>
    <p:extLst>
      <p:ext uri="{BB962C8B-B14F-4D97-AF65-F5344CB8AC3E}">
        <p14:creationId xmlns:p14="http://schemas.microsoft.com/office/powerpoint/2010/main" val="4076571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453</TotalTime>
  <Words>3947</Words>
  <Application>Microsoft Office PowerPoint</Application>
  <PresentationFormat>Widescreen</PresentationFormat>
  <Paragraphs>89</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Century Gothic</vt:lpstr>
      <vt:lpstr>Wingdings 3</vt:lpstr>
      <vt:lpstr>Wisp</vt:lpstr>
      <vt:lpstr>انواع رمان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انواع رمان</dc:title>
  <dc:creator>MIQDAD</dc:creator>
  <cp:lastModifiedBy>MIQDAD</cp:lastModifiedBy>
  <cp:revision>34</cp:revision>
  <dcterms:created xsi:type="dcterms:W3CDTF">2020-11-18T16:28:51Z</dcterms:created>
  <dcterms:modified xsi:type="dcterms:W3CDTF">2020-12-08T09:45:16Z</dcterms:modified>
</cp:coreProperties>
</file>