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5"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snapToGrid="0">
      <p:cViewPr varScale="1">
        <p:scale>
          <a:sx n="72" d="100"/>
          <a:sy n="72"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6C5154-00D1-4805-A9E4-F76A52941CD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207596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6C5154-00D1-4805-A9E4-F76A52941CD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50915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6C5154-00D1-4805-A9E4-F76A52941CD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1240098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6C5154-00D1-4805-A9E4-F76A52941CD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97935-F55E-4C54-8E60-C7A31EDC6B2E}"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44116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6C5154-00D1-4805-A9E4-F76A52941CD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4221938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96C5154-00D1-4805-A9E4-F76A52941CD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40159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96C5154-00D1-4805-A9E4-F76A52941CD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3820789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C5154-00D1-4805-A9E4-F76A52941CD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3126485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C5154-00D1-4805-A9E4-F76A52941CD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3509758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C5154-00D1-4805-A9E4-F76A52941CD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2426219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C5154-00D1-4805-A9E4-F76A52941CD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381895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C5154-00D1-4805-A9E4-F76A52941CD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3919734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6C5154-00D1-4805-A9E4-F76A52941CD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329719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6C5154-00D1-4805-A9E4-F76A52941CD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424269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6C5154-00D1-4805-A9E4-F76A52941CD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124157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96C5154-00D1-4805-A9E4-F76A52941CD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2513129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6C5154-00D1-4805-A9E4-F76A52941CD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2452768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6C5154-00D1-4805-A9E4-F76A52941CD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397935-F55E-4C54-8E60-C7A31EDC6B2E}" type="slidenum">
              <a:rPr lang="en-US" smtClean="0"/>
              <a:t>‹#›</a:t>
            </a:fld>
            <a:endParaRPr lang="en-US"/>
          </a:p>
        </p:txBody>
      </p:sp>
    </p:spTree>
    <p:extLst>
      <p:ext uri="{BB962C8B-B14F-4D97-AF65-F5344CB8AC3E}">
        <p14:creationId xmlns:p14="http://schemas.microsoft.com/office/powerpoint/2010/main" val="977526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96C5154-00D1-4805-A9E4-F76A52941CDE}" type="datetimeFigureOut">
              <a:rPr lang="en-US" smtClean="0"/>
              <a:t>9/30/2021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D397935-F55E-4C54-8E60-C7A31EDC6B2E}" type="slidenum">
              <a:rPr lang="en-US" smtClean="0"/>
              <a:t>‹#›</a:t>
            </a:fld>
            <a:endParaRPr lang="en-US"/>
          </a:p>
        </p:txBody>
      </p:sp>
    </p:spTree>
    <p:extLst>
      <p:ext uri="{BB962C8B-B14F-4D97-AF65-F5344CB8AC3E}">
        <p14:creationId xmlns:p14="http://schemas.microsoft.com/office/powerpoint/2010/main" val="221575214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 id="2147483766"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70C95-411F-4CDA-8C6E-C2B59EF31AD0}"/>
              </a:ext>
            </a:extLst>
          </p:cNvPr>
          <p:cNvSpPr>
            <a:spLocks noGrp="1"/>
          </p:cNvSpPr>
          <p:nvPr>
            <p:ph type="ctrTitle"/>
          </p:nvPr>
        </p:nvSpPr>
        <p:spPr/>
        <p:txBody>
          <a:bodyPr/>
          <a:lstStyle/>
          <a:p>
            <a:r>
              <a:rPr lang="fa-IR" sz="6600" dirty="0">
                <a:cs typeface="B Nazanin" panose="00000400000000000000" pitchFamily="2" charset="-78"/>
              </a:rPr>
              <a:t>بیوگرافی داستان</a:t>
            </a:r>
            <a:endParaRPr lang="en-US" sz="6600" dirty="0">
              <a:cs typeface="B Nazanin" panose="00000400000000000000" pitchFamily="2" charset="-78"/>
            </a:endParaRPr>
          </a:p>
        </p:txBody>
      </p:sp>
    </p:spTree>
    <p:extLst>
      <p:ext uri="{BB962C8B-B14F-4D97-AF65-F5344CB8AC3E}">
        <p14:creationId xmlns:p14="http://schemas.microsoft.com/office/powerpoint/2010/main" val="2138967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40FDC9-94BB-435E-88D0-3E9432820E4E}"/>
              </a:ext>
            </a:extLst>
          </p:cNvPr>
          <p:cNvSpPr>
            <a:spLocks noGrp="1"/>
          </p:cNvSpPr>
          <p:nvPr>
            <p:ph idx="1"/>
          </p:nvPr>
        </p:nvSpPr>
        <p:spPr>
          <a:xfrm>
            <a:off x="1154954" y="1908313"/>
            <a:ext cx="9902252" cy="3750365"/>
          </a:xfrm>
        </p:spPr>
        <p:txBody>
          <a:bodyPr>
            <a:normAutofit/>
          </a:bodyPr>
          <a:lstStyle/>
          <a:p>
            <a:pPr algn="just" rtl="1"/>
            <a:r>
              <a:rPr lang="fa-IR" sz="2800" dirty="0">
                <a:cs typeface="B Nazanin" panose="00000400000000000000" pitchFamily="2" charset="-78"/>
              </a:rPr>
              <a:t>در ایران و در قرن هفتم هجری گرچه حکایات گلستان سعدی از جهت کوتاهی و وحدت موضوع به آن چه که امروزه به آن داستان کوتاه می گویند کم شباهت نیست، اما این قصه ها وحکایات با همه اهمیت واعتبارشان به دلیل عدم شخصیت پردازی نمی توانند داستان کوتاه – به مفهوم امروزی آن- تلقی شوند. دراوایل قرن نوزدهم، ادگار آلن پو (۱۸۴۹-۱۸۰۹) در امریکا و نیکلای گوگول (۱۸۵۲-۱۸۰۹) در روسیه گونه ای از روایت و داستان را بنیاد نهادند که اکنون داستان کوتاه نامیده می شود.</a:t>
            </a:r>
            <a:endParaRPr lang="en-US" sz="2800" dirty="0">
              <a:cs typeface="B Nazanin" panose="00000400000000000000" pitchFamily="2" charset="-78"/>
            </a:endParaRPr>
          </a:p>
        </p:txBody>
      </p:sp>
    </p:spTree>
    <p:extLst>
      <p:ext uri="{BB962C8B-B14F-4D97-AF65-F5344CB8AC3E}">
        <p14:creationId xmlns:p14="http://schemas.microsoft.com/office/powerpoint/2010/main" val="21116999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59B969-3AE9-40B2-9B86-FF653ABCDD8F}"/>
              </a:ext>
            </a:extLst>
          </p:cNvPr>
          <p:cNvSpPr>
            <a:spLocks noGrp="1"/>
          </p:cNvSpPr>
          <p:nvPr>
            <p:ph idx="1"/>
          </p:nvPr>
        </p:nvSpPr>
        <p:spPr>
          <a:xfrm>
            <a:off x="1084616" y="1364974"/>
            <a:ext cx="9803778" cy="4346713"/>
          </a:xfrm>
        </p:spPr>
        <p:txBody>
          <a:bodyPr>
            <a:noAutofit/>
          </a:bodyPr>
          <a:lstStyle/>
          <a:p>
            <a:pPr algn="just" rtl="1"/>
            <a:r>
              <a:rPr lang="fa-IR" sz="2400" dirty="0">
                <a:cs typeface="B Nazanin" panose="00000400000000000000" pitchFamily="2" charset="-78"/>
              </a:rPr>
              <a:t>حجم یک داستان کوتاه:</a:t>
            </a:r>
          </a:p>
          <a:p>
            <a:pPr algn="just" rtl="1"/>
            <a:r>
              <a:rPr lang="fa-IR" sz="2400" dirty="0">
                <a:cs typeface="B Nazanin" panose="00000400000000000000" pitchFamily="2" charset="-78"/>
              </a:rPr>
              <a:t> این که یک داستان کوتاه، چقدر باید باشد، از دیرباز نو</a:t>
            </a:r>
            <a:r>
              <a:rPr lang="en-US" sz="2400" dirty="0">
                <a:cs typeface="B Nazanin" panose="00000400000000000000" pitchFamily="2" charset="-78"/>
              </a:rPr>
              <a:t> </a:t>
            </a:r>
            <a:r>
              <a:rPr lang="fa-IR" sz="2400" dirty="0">
                <a:cs typeface="B Nazanin" panose="00000400000000000000" pitchFamily="2" charset="-78"/>
              </a:rPr>
              <a:t>نویسنده ها را دچار مشکل کرده چرا که هیچ منبعی نیست که با اطمینان به ما بگوید محدوده یک داستان کوتاه</a:t>
            </a:r>
            <a:r>
              <a:rPr lang="en-US" sz="2400" dirty="0">
                <a:cs typeface="B Nazanin" panose="00000400000000000000" pitchFamily="2" charset="-78"/>
              </a:rPr>
              <a:t> </a:t>
            </a:r>
            <a:r>
              <a:rPr lang="fa-IR" sz="2400" dirty="0">
                <a:cs typeface="B Nazanin" panose="00000400000000000000" pitchFamily="2" charset="-78"/>
              </a:rPr>
              <a:t>، به طور ثابت چقدر است. داستان های کوتاهی وجود دارد که به سی یا چهل صفحه می رسند و هم چنین داستان کوتاه هایی هست که داستان برق آسا نیستند و خصوصیات یک داستان کوتاه را دارند، اما به سختی به ۲۰۰۰ کلمه می رسند. </a:t>
            </a:r>
          </a:p>
          <a:p>
            <a:pPr algn="just" rtl="1"/>
            <a:r>
              <a:rPr lang="fa-IR" sz="2400" dirty="0">
                <a:cs typeface="B Nazanin" panose="00000400000000000000" pitchFamily="2" charset="-78"/>
              </a:rPr>
              <a:t>داستان های کوتاهی هم وجود دارد که بین این دو هستند و چیزی در حدود ۵۰۰۰ کلمه هستند. با این حساب، داستان های کوتاه انواع مختلفی دارند و قالب نوشتاری آن ها می تواند هم بزرگ و هم کوچک باشد.</a:t>
            </a: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211282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0B924E-E5FB-4502-9221-21BC4C986640}"/>
              </a:ext>
            </a:extLst>
          </p:cNvPr>
          <p:cNvSpPr>
            <a:spLocks noGrp="1"/>
          </p:cNvSpPr>
          <p:nvPr>
            <p:ph idx="1"/>
          </p:nvPr>
        </p:nvSpPr>
        <p:spPr>
          <a:xfrm>
            <a:off x="1154954" y="1510748"/>
            <a:ext cx="10014794" cy="4094922"/>
          </a:xfrm>
        </p:spPr>
        <p:txBody>
          <a:bodyPr>
            <a:noAutofit/>
          </a:bodyPr>
          <a:lstStyle/>
          <a:p>
            <a:pPr algn="just" rtl="1"/>
            <a:r>
              <a:rPr lang="fa-IR" sz="2400" dirty="0">
                <a:cs typeface="B Nazanin" panose="00000400000000000000" pitchFamily="2" charset="-78"/>
              </a:rPr>
              <a:t>البته شایان ذکر است که طول یک داستان کوتاه، به کشور و رسوم و ادبیات آن نیز بستگی دارد. </a:t>
            </a:r>
          </a:p>
          <a:p>
            <a:pPr algn="just" rtl="1"/>
            <a:r>
              <a:rPr lang="fa-IR" sz="2400" dirty="0">
                <a:cs typeface="B Nazanin" panose="00000400000000000000" pitchFamily="2" charset="-78"/>
              </a:rPr>
              <a:t>مثلاً در ایالات متحده یک داستان کوتاه می تواند بالای ۱۰۰۰۰ کلمه داشته باشد (که آنها را «داستان کوتاه بلند» می نامند.) در حالی که در بریتانیا متوسط تعداد کلمات داستان های کوتاه حدود ۵۰۰۰ کلمه است و در استرالیا دست کم داستان کوتاه بیش از ۳۵۰۰ کلمه دارد. گرچه داستان های کوتاهی نیز هستند که تنها چندصد کلمه دارند (که آنها را اغلب «روایت کوچک»می نامند).</a:t>
            </a:r>
          </a:p>
          <a:p>
            <a:pPr algn="just" rtl="1"/>
            <a:r>
              <a:rPr lang="fa-IR" sz="2400" dirty="0">
                <a:cs typeface="B Nazanin" panose="00000400000000000000" pitchFamily="2" charset="-78"/>
              </a:rPr>
              <a:t>خوانندگان معاصر داستان کوتاه انتظار دارند که داستان کوتاهی که می خوانند حداقل ۱۰۰۰ کلمه را داشته باشد. در کشور ما نیز امروزه، داستان های کوتاهی که توسط نونویسنده ها نگارش می یابند، چیزی بین ۲۰۰۰ تا ۵۰۰۰ کلمه هستند و بلندتر از آن کم پیدا می شود و کوتاه ترش، دارای سبکِ داستانهای برق آسا هستند.</a:t>
            </a:r>
            <a:endParaRPr lang="en-US" sz="2400" dirty="0">
              <a:cs typeface="B Nazanin" panose="00000400000000000000" pitchFamily="2" charset="-78"/>
            </a:endParaRPr>
          </a:p>
        </p:txBody>
      </p:sp>
    </p:spTree>
    <p:extLst>
      <p:ext uri="{BB962C8B-B14F-4D97-AF65-F5344CB8AC3E}">
        <p14:creationId xmlns:p14="http://schemas.microsoft.com/office/powerpoint/2010/main" val="4249074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C0C249-29F4-4505-AF2B-B418E7726796}"/>
              </a:ext>
            </a:extLst>
          </p:cNvPr>
          <p:cNvSpPr>
            <a:spLocks noGrp="1"/>
          </p:cNvSpPr>
          <p:nvPr>
            <p:ph idx="1"/>
          </p:nvPr>
        </p:nvSpPr>
        <p:spPr>
          <a:xfrm>
            <a:off x="1154954" y="1577010"/>
            <a:ext cx="9508357" cy="4267200"/>
          </a:xfrm>
        </p:spPr>
        <p:txBody>
          <a:bodyPr>
            <a:normAutofit fontScale="92500" lnSpcReduction="20000"/>
          </a:bodyPr>
          <a:lstStyle/>
          <a:p>
            <a:pPr algn="just" rtl="1"/>
            <a:r>
              <a:rPr lang="fa-IR" sz="3200" dirty="0">
                <a:cs typeface="B Nazanin" panose="00000400000000000000" pitchFamily="2" charset="-78"/>
              </a:rPr>
              <a:t>اما در کل، این که داستانی که نوشته ایم کوتاه است یا بلند، بیشتر از هرچیز بستگی به خط سیر داستان دارد. </a:t>
            </a:r>
          </a:p>
          <a:p>
            <a:pPr algn="just" rtl="1"/>
            <a:r>
              <a:rPr lang="fa-IR" sz="3200" dirty="0">
                <a:cs typeface="B Nazanin" panose="00000400000000000000" pitchFamily="2" charset="-78"/>
              </a:rPr>
              <a:t>به موضوع داستان توجه کنید:</a:t>
            </a:r>
          </a:p>
          <a:p>
            <a:pPr algn="just" rtl="1"/>
            <a:r>
              <a:rPr lang="fa-IR" sz="3200" dirty="0">
                <a:cs typeface="B Nazanin" panose="00000400000000000000" pitchFamily="2" charset="-78"/>
              </a:rPr>
              <a:t> اگر در آخر برق آسا بود و شما را به هیجان درآورد، داستانک است.</a:t>
            </a:r>
          </a:p>
          <a:p>
            <a:pPr algn="just" rtl="1"/>
            <a:r>
              <a:rPr lang="fa-IR" sz="3200" dirty="0">
                <a:cs typeface="B Nazanin" panose="00000400000000000000" pitchFamily="2" charset="-78"/>
              </a:rPr>
              <a:t> اگر تکه  جالبی از زندگی یک شخصیت خاص را نشان می داد، داستان کوتاه است .</a:t>
            </a:r>
          </a:p>
          <a:p>
            <a:pPr algn="just" rtl="1"/>
            <a:r>
              <a:rPr lang="fa-IR" sz="3200" dirty="0">
                <a:cs typeface="B Nazanin" panose="00000400000000000000" pitchFamily="2" charset="-78"/>
              </a:rPr>
              <a:t>و اگر دارای سوژه ایست با شاخ و برگ زیاد که می تواند گسترش پیدا کند، داستان بلند است.</a:t>
            </a:r>
            <a:endParaRPr lang="en-US" sz="3200" dirty="0">
              <a:cs typeface="B Nazanin" panose="00000400000000000000" pitchFamily="2" charset="-78"/>
            </a:endParaRPr>
          </a:p>
        </p:txBody>
      </p:sp>
    </p:spTree>
    <p:extLst>
      <p:ext uri="{BB962C8B-B14F-4D97-AF65-F5344CB8AC3E}">
        <p14:creationId xmlns:p14="http://schemas.microsoft.com/office/powerpoint/2010/main" val="1770206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230351-B746-46D3-9A1F-F1C9591E41B9}"/>
              </a:ext>
            </a:extLst>
          </p:cNvPr>
          <p:cNvSpPr>
            <a:spLocks noGrp="1"/>
          </p:cNvSpPr>
          <p:nvPr>
            <p:ph idx="1"/>
          </p:nvPr>
        </p:nvSpPr>
        <p:spPr>
          <a:xfrm>
            <a:off x="1245704" y="1457739"/>
            <a:ext cx="10258908" cy="4453483"/>
          </a:xfrm>
        </p:spPr>
        <p:txBody>
          <a:bodyPr>
            <a:normAutofit/>
          </a:bodyPr>
          <a:lstStyle/>
          <a:p>
            <a:pPr algn="just" rtl="1"/>
            <a:r>
              <a:rPr lang="fa-IR" sz="3200" dirty="0">
                <a:cs typeface="B Nazanin" panose="00000400000000000000" pitchFamily="2" charset="-78"/>
              </a:rPr>
              <a:t>عناصر داستان کوتاه:</a:t>
            </a:r>
          </a:p>
          <a:p>
            <a:pPr algn="just" rtl="1"/>
            <a:r>
              <a:rPr lang="fa-IR" sz="3200" dirty="0">
                <a:cs typeface="B Nazanin" panose="00000400000000000000" pitchFamily="2" charset="-78"/>
              </a:rPr>
              <a:t>سازه های داستان کوتاهی، عناصری از آن هستند که حتما باید در داستان وجود داشته باشند. به زبان دیگر، ارکان اصلی داستان که وجودشان ضروری است را عناصر داستان یا سازه های داستان کوتاه می نامیم.</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252195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5446B5-BE2F-4E41-9169-BEFEB3451254}"/>
              </a:ext>
            </a:extLst>
          </p:cNvPr>
          <p:cNvSpPr>
            <a:spLocks noGrp="1"/>
          </p:cNvSpPr>
          <p:nvPr>
            <p:ph idx="1"/>
          </p:nvPr>
        </p:nvSpPr>
        <p:spPr>
          <a:xfrm>
            <a:off x="1378226" y="1537252"/>
            <a:ext cx="10126386" cy="3710609"/>
          </a:xfrm>
        </p:spPr>
        <p:txBody>
          <a:bodyPr>
            <a:normAutofit/>
          </a:bodyPr>
          <a:lstStyle/>
          <a:p>
            <a:pPr algn="just" rtl="1"/>
            <a:r>
              <a:rPr lang="fa-IR" sz="3200" dirty="0">
                <a:cs typeface="B Nazanin" panose="00000400000000000000" pitchFamily="2" charset="-78"/>
              </a:rPr>
              <a:t>موضوع:</a:t>
            </a:r>
          </a:p>
          <a:p>
            <a:pPr algn="just" rtl="1"/>
            <a:r>
              <a:rPr lang="fa-IR" sz="3200" dirty="0">
                <a:cs typeface="B Nazanin" panose="00000400000000000000" pitchFamily="2" charset="-78"/>
              </a:rPr>
              <a:t>موضوع هر داستان مفهومی است که داستان درباره آن نوشته می شود. موضوع را نویسنده در طرح نمایان کرده و خواننده با خواندن داستان پی به آن می برد.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759007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CE3884-BB2E-4DBD-B26B-5FF7C28F30D4}"/>
              </a:ext>
            </a:extLst>
          </p:cNvPr>
          <p:cNvSpPr>
            <a:spLocks noGrp="1"/>
          </p:cNvSpPr>
          <p:nvPr>
            <p:ph idx="1"/>
          </p:nvPr>
        </p:nvSpPr>
        <p:spPr>
          <a:xfrm>
            <a:off x="1404730" y="2133600"/>
            <a:ext cx="10099882" cy="3101009"/>
          </a:xfrm>
        </p:spPr>
        <p:txBody>
          <a:bodyPr>
            <a:normAutofit/>
          </a:bodyPr>
          <a:lstStyle/>
          <a:p>
            <a:pPr algn="just" rtl="1"/>
            <a:r>
              <a:rPr lang="fa-IR" sz="2800" dirty="0">
                <a:cs typeface="B Nazanin" panose="00000400000000000000" pitchFamily="2" charset="-78"/>
              </a:rPr>
              <a:t>درون مایه:</a:t>
            </a:r>
          </a:p>
          <a:p>
            <a:pPr marL="0" indent="0" algn="just" rtl="1">
              <a:buNone/>
            </a:pPr>
            <a:endParaRPr lang="fa-IR" sz="2800" dirty="0">
              <a:cs typeface="B Nazanin" panose="00000400000000000000" pitchFamily="2" charset="-78"/>
            </a:endParaRPr>
          </a:p>
          <a:p>
            <a:pPr algn="just" rtl="1"/>
            <a:r>
              <a:rPr lang="fa-IR" sz="2800" dirty="0">
                <a:cs typeface="B Nazanin" panose="00000400000000000000" pitchFamily="2" charset="-78"/>
              </a:rPr>
              <a:t>درونمایه یا مضمون دیدگاهی است که از خواندن داستان دریافت میشود.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635557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DDECD1-2D5B-4B74-9B93-3280BDF5E141}"/>
              </a:ext>
            </a:extLst>
          </p:cNvPr>
          <p:cNvSpPr>
            <a:spLocks noGrp="1"/>
          </p:cNvSpPr>
          <p:nvPr>
            <p:ph idx="1"/>
          </p:nvPr>
        </p:nvSpPr>
        <p:spPr>
          <a:xfrm>
            <a:off x="1497496" y="2133600"/>
            <a:ext cx="10007116" cy="3220278"/>
          </a:xfrm>
        </p:spPr>
        <p:txBody>
          <a:bodyPr>
            <a:normAutofit/>
          </a:bodyPr>
          <a:lstStyle/>
          <a:p>
            <a:pPr algn="r" rtl="1"/>
            <a:r>
              <a:rPr lang="fa-IR" sz="3600" dirty="0">
                <a:cs typeface="B Nazanin" panose="00000400000000000000" pitchFamily="2" charset="-78"/>
              </a:rPr>
              <a:t>منبع:</a:t>
            </a:r>
          </a:p>
          <a:p>
            <a:pPr algn="r" rtl="1"/>
            <a:r>
              <a:rPr lang="fa-IR" sz="3600" dirty="0">
                <a:cs typeface="B Nazanin" panose="00000400000000000000" pitchFamily="2" charset="-78"/>
              </a:rPr>
              <a:t>عناصر داستان نوشته جمال میرصادقی</a:t>
            </a:r>
          </a:p>
          <a:p>
            <a:pPr algn="r" rtl="1"/>
            <a:r>
              <a:rPr lang="fa-IR" sz="3600" dirty="0">
                <a:cs typeface="B Nazanin" panose="00000400000000000000" pitchFamily="2" charset="-78"/>
              </a:rPr>
              <a:t>هنر داستان نویسی نوشته ابراهیم یونسی</a:t>
            </a:r>
          </a:p>
        </p:txBody>
      </p:sp>
    </p:spTree>
    <p:extLst>
      <p:ext uri="{BB962C8B-B14F-4D97-AF65-F5344CB8AC3E}">
        <p14:creationId xmlns:p14="http://schemas.microsoft.com/office/powerpoint/2010/main" val="2885817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2F9F0F-2DDF-437C-ABB5-4DCE244BC856}"/>
              </a:ext>
            </a:extLst>
          </p:cNvPr>
          <p:cNvSpPr>
            <a:spLocks noGrp="1"/>
          </p:cNvSpPr>
          <p:nvPr>
            <p:ph idx="1"/>
          </p:nvPr>
        </p:nvSpPr>
        <p:spPr>
          <a:xfrm>
            <a:off x="768626" y="1391479"/>
            <a:ext cx="10747512" cy="4373217"/>
          </a:xfrm>
        </p:spPr>
        <p:txBody>
          <a:bodyPr>
            <a:noAutofit/>
          </a:bodyPr>
          <a:lstStyle/>
          <a:p>
            <a:pPr algn="just" rtl="1"/>
            <a:r>
              <a:rPr lang="fa-IR" sz="3200" dirty="0">
                <a:cs typeface="B Nazanin" panose="00000400000000000000" pitchFamily="2" charset="-78"/>
              </a:rPr>
              <a:t>روزی روزگاری مرغی در یک مزرعه زندگی میکرد که بخاطر پرهای قرمزش همه او را پر قرمزی صدا میکردند.روزی پر قرمزی در مزرعه در حال گشت و گذار و دانه خوردن بود که روباهی او را دید و آب از دهانش به راه افتاد.سریع به خانه رفت و به همسرش گفت قابلمه را پر از آب کند و روی گاز بگذارد تا او ناهار را بیاورد. بعد دوباره به مزرعه برگشت.وقتی پرقرمزی اصلا حواسش نبود. پیش از آنکه بتواند کمک بخواهد، او را گرفت و در یک گونی انداخت. و بعد خوشحال راه افتاد به سمت خانه.</a:t>
            </a:r>
          </a:p>
        </p:txBody>
      </p:sp>
    </p:spTree>
    <p:extLst>
      <p:ext uri="{BB962C8B-B14F-4D97-AF65-F5344CB8AC3E}">
        <p14:creationId xmlns:p14="http://schemas.microsoft.com/office/powerpoint/2010/main" val="3634614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9C1968-2109-4D35-A120-CA57FF77B4F0}"/>
              </a:ext>
            </a:extLst>
          </p:cNvPr>
          <p:cNvSpPr>
            <a:spLocks noGrp="1"/>
          </p:cNvSpPr>
          <p:nvPr>
            <p:ph idx="1"/>
          </p:nvPr>
        </p:nvSpPr>
        <p:spPr>
          <a:xfrm>
            <a:off x="1020417" y="1285461"/>
            <a:ext cx="10484195" cy="4625761"/>
          </a:xfrm>
        </p:spPr>
        <p:txBody>
          <a:bodyPr>
            <a:normAutofit/>
          </a:bodyPr>
          <a:lstStyle/>
          <a:p>
            <a:pPr algn="just" rtl="1"/>
            <a:r>
              <a:rPr lang="fa-IR" sz="3200" dirty="0">
                <a:cs typeface="B Nazanin" panose="00000400000000000000" pitchFamily="2" charset="-78"/>
              </a:rPr>
              <a:t>دوست پرقرمزی که یک کبوتر بود، همه ی داستان را تماشا میکرد و برای نجات دوستش سریع یک نقشه کشید.کبوتر رفت و سر راه روباه نشست و وانمود کرد که پایش شکسته است. روباه تا او را دید خیلی خوشحال شد و با خودش فکر کرد امروز ناهار مفصلی میخورد.گونی را روی زمین گذاشت و به سمت کبوتر رفت تا او را بگیرد. کبوتر هم آرام آرام عقب میرفت.پرقرمزی تا دید که روباه حواسش به کبوتر است از توی گونی بیرون آمد، یک سنگ داخل گونی گذاشت و فرار کرد.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979792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BCD08-46BA-4B6D-966C-F2D48BF32969}"/>
              </a:ext>
            </a:extLst>
          </p:cNvPr>
          <p:cNvSpPr>
            <a:spLocks noGrp="1"/>
          </p:cNvSpPr>
          <p:nvPr>
            <p:ph idx="1"/>
          </p:nvPr>
        </p:nvSpPr>
        <p:spPr>
          <a:xfrm>
            <a:off x="1154954" y="1325217"/>
            <a:ext cx="10028861" cy="4694584"/>
          </a:xfrm>
        </p:spPr>
        <p:txBody>
          <a:bodyPr>
            <a:noAutofit/>
          </a:bodyPr>
          <a:lstStyle/>
          <a:p>
            <a:pPr algn="just" rtl="1"/>
            <a:r>
              <a:rPr lang="fa-IR" sz="3600" dirty="0">
                <a:cs typeface="B Nazanin" panose="00000400000000000000" pitchFamily="2" charset="-78"/>
              </a:rPr>
              <a:t>داستان، بازآفرینش رویدادها و حوادثِ به ظاهر واقعی است، داستان واگویی و تکرار واقعیت نیست. داستان فراورده</a:t>
            </a:r>
            <a:r>
              <a:rPr lang="en-US" sz="3600" dirty="0">
                <a:cs typeface="B Nazanin" panose="00000400000000000000" pitchFamily="2" charset="-78"/>
              </a:rPr>
              <a:t> </a:t>
            </a:r>
            <a:r>
              <a:rPr lang="fa-IR" sz="3600" dirty="0">
                <a:cs typeface="B Nazanin" panose="00000400000000000000" pitchFamily="2" charset="-78"/>
              </a:rPr>
              <a:t>ای است تخیلی که در جهان خود واقعی نمایانده می</a:t>
            </a:r>
            <a:r>
              <a:rPr lang="en-US" sz="3600" dirty="0">
                <a:cs typeface="B Nazanin" panose="00000400000000000000" pitchFamily="2" charset="-78"/>
              </a:rPr>
              <a:t> </a:t>
            </a:r>
            <a:r>
              <a:rPr lang="fa-IR" sz="3600" dirty="0">
                <a:cs typeface="B Nazanin" panose="00000400000000000000" pitchFamily="2" charset="-78"/>
              </a:rPr>
              <a:t>شود. </a:t>
            </a:r>
            <a:endParaRPr lang="en-US" sz="3600" dirty="0">
              <a:cs typeface="B Nazanin" panose="00000400000000000000" pitchFamily="2" charset="-78"/>
            </a:endParaRPr>
          </a:p>
          <a:p>
            <a:pPr algn="just" rtl="1"/>
            <a:r>
              <a:rPr lang="fa-IR" sz="3600" dirty="0">
                <a:cs typeface="B Nazanin" panose="00000400000000000000" pitchFamily="2" charset="-78"/>
              </a:rPr>
              <a:t>داستان یا قصه به نثری گفته می</a:t>
            </a:r>
            <a:r>
              <a:rPr lang="en-US" sz="3600" dirty="0">
                <a:cs typeface="B Nazanin" panose="00000400000000000000" pitchFamily="2" charset="-78"/>
              </a:rPr>
              <a:t> </a:t>
            </a:r>
            <a:r>
              <a:rPr lang="fa-IR" sz="3600" dirty="0">
                <a:cs typeface="B Nazanin" panose="00000400000000000000" pitchFamily="2" charset="-78"/>
              </a:rPr>
              <a:t>شود که روایتی تخیلی در آن نقل شود. داستان شامل انواع رمان، داستان کوتاه و داستانک است. از ابر متن</a:t>
            </a:r>
            <a:r>
              <a:rPr lang="en-US" sz="3600" dirty="0">
                <a:cs typeface="B Nazanin" panose="00000400000000000000" pitchFamily="2" charset="-78"/>
              </a:rPr>
              <a:t> </a:t>
            </a:r>
            <a:r>
              <a:rPr lang="fa-IR" sz="3600" dirty="0">
                <a:cs typeface="B Nazanin" panose="00000400000000000000" pitchFamily="2" charset="-78"/>
              </a:rPr>
              <a:t>ها هم در داستانهای امروزی استفاده می</a:t>
            </a:r>
            <a:r>
              <a:rPr lang="en-US" sz="3600" dirty="0">
                <a:cs typeface="B Nazanin" panose="00000400000000000000" pitchFamily="2" charset="-78"/>
              </a:rPr>
              <a:t> </a:t>
            </a:r>
            <a:r>
              <a:rPr lang="fa-IR" sz="3600" dirty="0">
                <a:cs typeface="B Nazanin" panose="00000400000000000000" pitchFamily="2" charset="-78"/>
              </a:rPr>
              <a:t>شود.</a:t>
            </a:r>
            <a:endParaRPr lang="en-US" sz="3600" dirty="0">
              <a:cs typeface="B Nazanin" panose="00000400000000000000" pitchFamily="2" charset="-78"/>
            </a:endParaRPr>
          </a:p>
        </p:txBody>
      </p:sp>
    </p:spTree>
    <p:extLst>
      <p:ext uri="{BB962C8B-B14F-4D97-AF65-F5344CB8AC3E}">
        <p14:creationId xmlns:p14="http://schemas.microsoft.com/office/powerpoint/2010/main" val="1390975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F2D26B-0EBA-493A-9F7F-4020EF6557AD}"/>
              </a:ext>
            </a:extLst>
          </p:cNvPr>
          <p:cNvSpPr>
            <a:spLocks noGrp="1"/>
          </p:cNvSpPr>
          <p:nvPr>
            <p:ph idx="1"/>
          </p:nvPr>
        </p:nvSpPr>
        <p:spPr>
          <a:xfrm>
            <a:off x="1154954" y="1444487"/>
            <a:ext cx="9857603" cy="4575313"/>
          </a:xfrm>
        </p:spPr>
        <p:txBody>
          <a:bodyPr>
            <a:normAutofit/>
          </a:bodyPr>
          <a:lstStyle/>
          <a:p>
            <a:pPr algn="just" rtl="1"/>
            <a:r>
              <a:rPr lang="fa-IR" sz="2800" dirty="0">
                <a:cs typeface="B Nazanin" panose="00000400000000000000" pitchFamily="2" charset="-78"/>
              </a:rPr>
              <a:t>کبوتر وقتی دید دوستش به اندازه کافی دور شده، شروع به پرواز کرد و بالای درختی نشست.</a:t>
            </a:r>
          </a:p>
          <a:p>
            <a:pPr algn="just" rtl="1"/>
            <a:endParaRPr lang="fa-IR" sz="2800" dirty="0">
              <a:cs typeface="B Nazanin" panose="00000400000000000000" pitchFamily="2" charset="-78"/>
            </a:endParaRPr>
          </a:p>
          <a:p>
            <a:pPr algn="just" rtl="1"/>
            <a:r>
              <a:rPr lang="fa-IR" sz="2800" dirty="0">
                <a:cs typeface="B Nazanin" panose="00000400000000000000" pitchFamily="2" charset="-78"/>
              </a:rPr>
              <a:t>روباه هم که ناامید شده بود به سمت گونی رفت و آن را برداشت و به خانه رفت.</a:t>
            </a:r>
          </a:p>
          <a:p>
            <a:pPr algn="just" rtl="1"/>
            <a:endParaRPr lang="fa-IR" sz="2800" dirty="0">
              <a:cs typeface="B Nazanin" panose="00000400000000000000" pitchFamily="2" charset="-78"/>
            </a:endParaRPr>
          </a:p>
          <a:p>
            <a:pPr algn="just" rtl="1"/>
            <a:r>
              <a:rPr lang="fa-IR" sz="2800" dirty="0">
                <a:cs typeface="B Nazanin" panose="00000400000000000000" pitchFamily="2" charset="-78"/>
              </a:rPr>
              <a:t>وقتی به خانه رسید، قابلمه روی گاز بود. گونی را توی قابلمه خالی کرد و سنگ تالاپی توی آب افتاد و آب جوش ها روی صورت روباه ریخت و روباه سوخت.</a:t>
            </a:r>
            <a:endParaRPr lang="en-US" sz="2800" dirty="0">
              <a:cs typeface="B Nazanin" panose="00000400000000000000" pitchFamily="2" charset="-78"/>
            </a:endParaRPr>
          </a:p>
        </p:txBody>
      </p:sp>
    </p:spTree>
    <p:extLst>
      <p:ext uri="{BB962C8B-B14F-4D97-AF65-F5344CB8AC3E}">
        <p14:creationId xmlns:p14="http://schemas.microsoft.com/office/powerpoint/2010/main" val="417709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BF04CF-ACBC-41F3-9E7A-ECBB5C9005A7}"/>
              </a:ext>
            </a:extLst>
          </p:cNvPr>
          <p:cNvSpPr>
            <a:spLocks noGrp="1"/>
          </p:cNvSpPr>
          <p:nvPr>
            <p:ph idx="1"/>
          </p:nvPr>
        </p:nvSpPr>
        <p:spPr>
          <a:xfrm>
            <a:off x="1154955" y="1855304"/>
            <a:ext cx="10183605" cy="4164496"/>
          </a:xfrm>
        </p:spPr>
        <p:txBody>
          <a:bodyPr>
            <a:normAutofit/>
          </a:bodyPr>
          <a:lstStyle/>
          <a:p>
            <a:pPr algn="just" rtl="1"/>
            <a:r>
              <a:rPr lang="fa-IR" sz="3200" dirty="0">
                <a:cs typeface="B Nazanin" panose="00000400000000000000" pitchFamily="2" charset="-78"/>
              </a:rPr>
              <a:t>داستان از انواع ادبی است، شامل آثاری که از تخیل نویسنده خلق شده است و حوادث و شخصیتهای آن واقعیت ندارد.</a:t>
            </a:r>
            <a:endParaRPr lang="en-US" sz="3200" dirty="0">
              <a:cs typeface="B Nazanin" panose="00000400000000000000" pitchFamily="2" charset="-78"/>
            </a:endParaRPr>
          </a:p>
          <a:p>
            <a:pPr algn="just" rtl="1"/>
            <a:r>
              <a:rPr lang="fa-IR" sz="3200" dirty="0">
                <a:cs typeface="B Nazanin" panose="00000400000000000000" pitchFamily="2" charset="-78"/>
              </a:rPr>
              <a:t> در کتاب راهنمای داستان نویسی نوشته محمدرضا نظری دارکولی، نویسنده و منتقد ادبی ایرانی داستان چنین تعریف شده است: «هر اندیشه، خیال، مطلب و حادثه ای که قابل بیان باشد داستان است.</a:t>
            </a:r>
            <a:endParaRPr lang="en-US" sz="3200" dirty="0">
              <a:cs typeface="B Nazanin" panose="00000400000000000000" pitchFamily="2" charset="-78"/>
            </a:endParaRPr>
          </a:p>
        </p:txBody>
      </p:sp>
    </p:spTree>
    <p:extLst>
      <p:ext uri="{BB962C8B-B14F-4D97-AF65-F5344CB8AC3E}">
        <p14:creationId xmlns:p14="http://schemas.microsoft.com/office/powerpoint/2010/main" val="1075109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F9FA1B-2124-4FCD-9956-5A26103E037E}"/>
              </a:ext>
            </a:extLst>
          </p:cNvPr>
          <p:cNvSpPr>
            <a:spLocks noGrp="1"/>
          </p:cNvSpPr>
          <p:nvPr>
            <p:ph idx="1"/>
          </p:nvPr>
        </p:nvSpPr>
        <p:spPr>
          <a:xfrm>
            <a:off x="1154954" y="1643270"/>
            <a:ext cx="9884107" cy="3472069"/>
          </a:xfrm>
        </p:spPr>
        <p:txBody>
          <a:bodyPr>
            <a:normAutofit/>
          </a:bodyPr>
          <a:lstStyle/>
          <a:p>
            <a:pPr algn="just" rtl="1"/>
            <a:r>
              <a:rPr lang="fa-IR" sz="3200" dirty="0">
                <a:cs typeface="B Nazanin" panose="00000400000000000000" pitchFamily="2" charset="-78"/>
              </a:rPr>
              <a:t>ابرمتن ترجمه واژه "</a:t>
            </a:r>
            <a:r>
              <a:rPr lang="en-US" sz="3200" dirty="0">
                <a:cs typeface="B Nazanin" panose="00000400000000000000" pitchFamily="2" charset="-78"/>
              </a:rPr>
              <a:t>hypertext" </a:t>
            </a:r>
            <a:r>
              <a:rPr lang="fa-IR" sz="3200" dirty="0">
                <a:cs typeface="B Nazanin" panose="00000400000000000000" pitchFamily="2" charset="-78"/>
              </a:rPr>
              <a:t>است. پیشوند انگلیسی -</a:t>
            </a:r>
            <a:r>
              <a:rPr lang="en-US" sz="3200" dirty="0">
                <a:cs typeface="B Nazanin" panose="00000400000000000000" pitchFamily="2" charset="-78"/>
              </a:rPr>
              <a:t>hyper </a:t>
            </a:r>
            <a:r>
              <a:rPr lang="fa-IR" sz="3200" dirty="0">
                <a:cs typeface="B Nazanin" panose="00000400000000000000" pitchFamily="2" charset="-78"/>
              </a:rPr>
              <a:t>از پیشوند یونانی "-</a:t>
            </a:r>
            <a:r>
              <a:rPr lang="el-GR" sz="3200" dirty="0">
                <a:cs typeface="B Nazanin" panose="00000400000000000000" pitchFamily="2" charset="-78"/>
              </a:rPr>
              <a:t>ὑπερ" </a:t>
            </a:r>
            <a:r>
              <a:rPr lang="fa-IR" sz="3200" dirty="0">
                <a:cs typeface="B Nazanin" panose="00000400000000000000" pitchFamily="2" charset="-78"/>
              </a:rPr>
              <a:t>برگرفته شده‌است و به معنی "فراً یا "وراً می‌باشد و با پیشوند لاتین "-</a:t>
            </a:r>
            <a:r>
              <a:rPr lang="en-US" sz="3200" dirty="0">
                <a:cs typeface="B Nazanin" panose="00000400000000000000" pitchFamily="2" charset="-78"/>
              </a:rPr>
              <a:t>super" </a:t>
            </a:r>
            <a:r>
              <a:rPr lang="fa-IR" sz="3200" dirty="0">
                <a:cs typeface="B Nazanin" panose="00000400000000000000" pitchFamily="2" charset="-78"/>
              </a:rPr>
              <a:t>یک خاستگاه مشترک دارد. همچنین به معنای غلبه بر محدودیت‌های خطی قبلی از متن نوشتاری می‌باشد.</a:t>
            </a:r>
            <a:endParaRPr lang="en-US" sz="3200" dirty="0">
              <a:cs typeface="B Nazanin" panose="00000400000000000000" pitchFamily="2" charset="-78"/>
            </a:endParaRPr>
          </a:p>
        </p:txBody>
      </p:sp>
    </p:spTree>
    <p:extLst>
      <p:ext uri="{BB962C8B-B14F-4D97-AF65-F5344CB8AC3E}">
        <p14:creationId xmlns:p14="http://schemas.microsoft.com/office/powerpoint/2010/main" val="3727871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F3CA13-E7AB-41CE-8152-E87B76EE1D37}"/>
              </a:ext>
            </a:extLst>
          </p:cNvPr>
          <p:cNvSpPr>
            <a:spLocks noGrp="1"/>
          </p:cNvSpPr>
          <p:nvPr>
            <p:ph idx="1"/>
          </p:nvPr>
        </p:nvSpPr>
        <p:spPr>
          <a:xfrm>
            <a:off x="1154954" y="1417984"/>
            <a:ext cx="9747508" cy="3246782"/>
          </a:xfrm>
        </p:spPr>
        <p:txBody>
          <a:bodyPr>
            <a:normAutofit lnSpcReduction="10000"/>
          </a:bodyPr>
          <a:lstStyle/>
          <a:p>
            <a:pPr algn="just" rtl="1"/>
            <a:r>
              <a:rPr lang="fa-IR" sz="2800" dirty="0">
                <a:cs typeface="B Nazanin" panose="00000400000000000000" pitchFamily="2" charset="-78"/>
              </a:rPr>
              <a:t>ریشه واژه</a:t>
            </a:r>
          </a:p>
          <a:p>
            <a:pPr algn="just" rtl="1"/>
            <a:r>
              <a:rPr lang="fa-IR" sz="2800" dirty="0">
                <a:cs typeface="B Nazanin" panose="00000400000000000000" pitchFamily="2" charset="-78"/>
              </a:rPr>
              <a:t>واژه داستان مرکب از دو بخش «دا» و «ستان» است که «دا» از ریشه هندواروپایی: </a:t>
            </a:r>
            <a:r>
              <a:rPr lang="en-US" sz="2800" dirty="0" err="1">
                <a:cs typeface="B Nazanin" panose="00000400000000000000" pitchFamily="2" charset="-78"/>
              </a:rPr>
              <a:t>dʰē</a:t>
            </a:r>
            <a:r>
              <a:rPr lang="en-US" sz="2800" dirty="0">
                <a:cs typeface="B Nazanin" panose="00000400000000000000" pitchFamily="2" charset="-78"/>
              </a:rPr>
              <a:t>- ؛ </a:t>
            </a:r>
            <a:r>
              <a:rPr lang="fa-IR" sz="2800" dirty="0">
                <a:cs typeface="B Nazanin" panose="00000400000000000000" pitchFamily="2" charset="-78"/>
              </a:rPr>
              <a:t>ریشه فارسی باستان و اوستایی: </a:t>
            </a:r>
            <a:r>
              <a:rPr lang="en-US" sz="2800" dirty="0" err="1">
                <a:cs typeface="B Nazanin" panose="00000400000000000000" pitchFamily="2" charset="-78"/>
              </a:rPr>
              <a:t>dā</a:t>
            </a:r>
            <a:r>
              <a:rPr lang="en-US" sz="2800" dirty="0">
                <a:cs typeface="B Nazanin" panose="00000400000000000000" pitchFamily="2" charset="-78"/>
              </a:rPr>
              <a:t>- (</a:t>
            </a:r>
            <a:r>
              <a:rPr lang="fa-IR" sz="2800" dirty="0">
                <a:cs typeface="B Nazanin" panose="00000400000000000000" pitchFamily="2" charset="-78"/>
              </a:rPr>
              <a:t>آفریدن، ساختن)؛ سنسکریت: </a:t>
            </a:r>
            <a:r>
              <a:rPr lang="en-US" sz="2800" dirty="0" err="1">
                <a:cs typeface="B Nazanin" panose="00000400000000000000" pitchFamily="2" charset="-78"/>
              </a:rPr>
              <a:t>dʰā</a:t>
            </a:r>
            <a:r>
              <a:rPr lang="en-US" sz="2800" dirty="0">
                <a:cs typeface="B Nazanin" panose="00000400000000000000" pitchFamily="2" charset="-78"/>
              </a:rPr>
              <a:t>- </a:t>
            </a:r>
            <a:r>
              <a:rPr lang="fa-IR" sz="2800" dirty="0">
                <a:cs typeface="B Nazanin" panose="00000400000000000000" pitchFamily="2" charset="-78"/>
              </a:rPr>
              <a:t>و فارسی میانه: </a:t>
            </a:r>
            <a:r>
              <a:rPr lang="en-US" sz="2800" dirty="0">
                <a:cs typeface="B Nazanin" panose="00000400000000000000" pitchFamily="2" charset="-78"/>
              </a:rPr>
              <a:t>dah- (</a:t>
            </a:r>
            <a:r>
              <a:rPr lang="fa-IR" sz="2800" dirty="0">
                <a:cs typeface="B Nazanin" panose="00000400000000000000" pitchFamily="2" charset="-78"/>
              </a:rPr>
              <a:t>آفریدن) و بخش «ستان» پسوند مکان و زمان است، بدین رو داستان؛ «جا» و «گاهِ» آفریدن است. (واژه </a:t>
            </a:r>
            <a:r>
              <a:rPr lang="en-US" sz="2800" dirty="0">
                <a:cs typeface="B Nazanin" panose="00000400000000000000" pitchFamily="2" charset="-78"/>
              </a:rPr>
              <a:t>story </a:t>
            </a:r>
            <a:r>
              <a:rPr lang="fa-IR" sz="2800" dirty="0">
                <a:cs typeface="B Nazanin" panose="00000400000000000000" pitchFamily="2" charset="-78"/>
              </a:rPr>
              <a:t>در انگلیسی برگرفته از </a:t>
            </a:r>
            <a:r>
              <a:rPr lang="en-US" sz="2800" dirty="0">
                <a:cs typeface="B Nazanin" panose="00000400000000000000" pitchFamily="2" charset="-78"/>
              </a:rPr>
              <a:t>history </a:t>
            </a:r>
            <a:r>
              <a:rPr lang="fa-IR" sz="2800" dirty="0">
                <a:cs typeface="B Nazanin" panose="00000400000000000000" pitchFamily="2" charset="-78"/>
              </a:rPr>
              <a:t>و </a:t>
            </a:r>
            <a:r>
              <a:rPr lang="en-US" sz="2800" dirty="0" err="1">
                <a:cs typeface="B Nazanin" panose="00000400000000000000" pitchFamily="2" charset="-78"/>
              </a:rPr>
              <a:t>histoire</a:t>
            </a:r>
            <a:r>
              <a:rPr lang="en-US" sz="2800" dirty="0">
                <a:cs typeface="B Nazanin" panose="00000400000000000000" pitchFamily="2" charset="-78"/>
              </a:rPr>
              <a:t> (</a:t>
            </a:r>
            <a:r>
              <a:rPr lang="fa-IR" sz="2800" dirty="0">
                <a:cs typeface="B Nazanin" panose="00000400000000000000" pitchFamily="2" charset="-78"/>
              </a:rPr>
              <a:t>تاریخ) است.</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1484682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1C4302-0B4B-48AC-9A9D-AD868C10E540}"/>
              </a:ext>
            </a:extLst>
          </p:cNvPr>
          <p:cNvSpPr>
            <a:spLocks noGrp="1"/>
          </p:cNvSpPr>
          <p:nvPr>
            <p:ph idx="1"/>
          </p:nvPr>
        </p:nvSpPr>
        <p:spPr>
          <a:xfrm>
            <a:off x="1060174" y="1351722"/>
            <a:ext cx="10444438" cy="4559500"/>
          </a:xfrm>
        </p:spPr>
        <p:txBody>
          <a:bodyPr>
            <a:normAutofit/>
          </a:bodyPr>
          <a:lstStyle/>
          <a:p>
            <a:pPr marL="0" indent="0" algn="just" rtl="1">
              <a:buNone/>
            </a:pPr>
            <a:r>
              <a:rPr lang="fa-IR" sz="3600" dirty="0">
                <a:cs typeface="B Nazanin" panose="00000400000000000000" pitchFamily="2" charset="-78"/>
              </a:rPr>
              <a:t>انواع داستان:</a:t>
            </a:r>
          </a:p>
          <a:p>
            <a:pPr marL="0" indent="0" algn="just" rtl="1">
              <a:buNone/>
            </a:pPr>
            <a:r>
              <a:rPr lang="fa-IR" sz="3600" dirty="0">
                <a:cs typeface="B Nazanin" panose="00000400000000000000" pitchFamily="2" charset="-78"/>
              </a:rPr>
              <a:t>1-  داستان کوتاه</a:t>
            </a:r>
          </a:p>
          <a:p>
            <a:pPr marL="0" indent="0" algn="just" rtl="1">
              <a:buNone/>
            </a:pPr>
            <a:r>
              <a:rPr lang="fa-IR" sz="3600" dirty="0">
                <a:cs typeface="B Nazanin" panose="00000400000000000000" pitchFamily="2" charset="-78"/>
              </a:rPr>
              <a:t>2-  داستان بلند</a:t>
            </a:r>
          </a:p>
          <a:p>
            <a:pPr marL="0" indent="0" algn="just" rtl="1">
              <a:buNone/>
            </a:pPr>
            <a:r>
              <a:rPr lang="fa-IR" sz="3600" dirty="0">
                <a:cs typeface="B Nazanin" panose="00000400000000000000" pitchFamily="2" charset="-78"/>
              </a:rPr>
              <a:t>3-  رمان</a:t>
            </a:r>
          </a:p>
          <a:p>
            <a:pPr marL="0" indent="0" algn="just" rtl="1">
              <a:buNone/>
            </a:pPr>
            <a:r>
              <a:rPr lang="fa-IR" sz="3600" dirty="0">
                <a:cs typeface="B Nazanin" panose="00000400000000000000" pitchFamily="2" charset="-78"/>
              </a:rPr>
              <a:t>4-  داستانک</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2309275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1BDDA-9FF2-4353-AE1B-A91D1E9325A6}"/>
              </a:ext>
            </a:extLst>
          </p:cNvPr>
          <p:cNvSpPr>
            <a:spLocks noGrp="1"/>
          </p:cNvSpPr>
          <p:nvPr>
            <p:ph idx="1"/>
          </p:nvPr>
        </p:nvSpPr>
        <p:spPr>
          <a:xfrm>
            <a:off x="1154954" y="1630018"/>
            <a:ext cx="9691237" cy="4055166"/>
          </a:xfrm>
        </p:spPr>
        <p:txBody>
          <a:bodyPr>
            <a:normAutofit/>
          </a:bodyPr>
          <a:lstStyle/>
          <a:p>
            <a:pPr algn="just" rtl="1"/>
            <a:r>
              <a:rPr lang="fa-IR" sz="2800" dirty="0">
                <a:cs typeface="B Nazanin" panose="00000400000000000000" pitchFamily="2" charset="-78"/>
              </a:rPr>
              <a:t>داستان کوتاه:</a:t>
            </a:r>
          </a:p>
          <a:p>
            <a:pPr algn="just" rtl="1"/>
            <a:r>
              <a:rPr lang="fa-IR" sz="2800" dirty="0">
                <a:cs typeface="B Nazanin" panose="00000400000000000000" pitchFamily="2" charset="-78"/>
              </a:rPr>
              <a:t>داستان کوتاه گونه ای از ادبیات داستانی است که نسبت به رمان یا داستان بلند حجم کمتری دارد و نویسنده در آن برشی از زندگی یا حوادث را می نویسد درحالی که در داستان بلند یا رمان، نویسنده به جنبه های مختلف زندگی یک یا چند شخصیت می پردازد و دستش برای استفاده از کلمات باز است. به همین دلیل ایجاز در داستان کوتاه مهم است و نویسنده نباید به موارد حاشیه ای بپردازد.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1232562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9132AD-C513-46D1-91F4-9518334B2769}"/>
              </a:ext>
            </a:extLst>
          </p:cNvPr>
          <p:cNvSpPr>
            <a:spLocks noGrp="1"/>
          </p:cNvSpPr>
          <p:nvPr>
            <p:ph idx="1"/>
          </p:nvPr>
        </p:nvSpPr>
        <p:spPr>
          <a:xfrm>
            <a:off x="1173009" y="1457739"/>
            <a:ext cx="9845981" cy="4002157"/>
          </a:xfrm>
        </p:spPr>
        <p:txBody>
          <a:bodyPr>
            <a:normAutofit/>
          </a:bodyPr>
          <a:lstStyle/>
          <a:p>
            <a:pPr algn="just" rtl="1"/>
            <a:r>
              <a:rPr lang="fa-IR" sz="2800" dirty="0">
                <a:cs typeface="B Nazanin" panose="00000400000000000000" pitchFamily="2" charset="-78"/>
              </a:rPr>
              <a:t>تعریف:</a:t>
            </a:r>
          </a:p>
          <a:p>
            <a:pPr algn="just" rtl="1"/>
            <a:r>
              <a:rPr lang="fa-IR" sz="2800" dirty="0">
                <a:cs typeface="B Nazanin" panose="00000400000000000000" pitchFamily="2" charset="-78"/>
              </a:rPr>
              <a:t>تعریف داستان کوتاه، تفاوت این نوع ادبی را با انواع دیگر مشخص می کند. به طور کلی داستان کوتاه به داستان هایی گفته می شوند که کوتاه تر از داستان های بلند باشند. داستان کوتاه مثل دریچه یا دریچه هایی است که به روی زندگی شخصیت یا شخصیت هایی، برای مدت کوتاهی باز می شود و به خواننده فقط امکان می دهد که از این دریچه ها به اتفاقاتی که در حال وقوع است نگاه کند.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552076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14350E-83E8-4A20-8D09-864EC1B24353}"/>
              </a:ext>
            </a:extLst>
          </p:cNvPr>
          <p:cNvSpPr>
            <a:spLocks noGrp="1"/>
          </p:cNvSpPr>
          <p:nvPr>
            <p:ph idx="1"/>
          </p:nvPr>
        </p:nvSpPr>
        <p:spPr>
          <a:xfrm>
            <a:off x="1154954" y="1179443"/>
            <a:ext cx="9761575" cy="4691270"/>
          </a:xfrm>
        </p:spPr>
        <p:txBody>
          <a:bodyPr>
            <a:noAutofit/>
          </a:bodyPr>
          <a:lstStyle/>
          <a:p>
            <a:pPr algn="just" rtl="1"/>
            <a:r>
              <a:rPr lang="fa-IR" sz="2800" dirty="0">
                <a:cs typeface="B Nazanin" panose="00000400000000000000" pitchFamily="2" charset="-78"/>
              </a:rPr>
              <a:t>تاریخچه داستان کوتاه:</a:t>
            </a:r>
          </a:p>
          <a:p>
            <a:pPr algn="just" rtl="1"/>
            <a:r>
              <a:rPr lang="fa-IR" sz="2800" dirty="0">
                <a:cs typeface="B Nazanin" panose="00000400000000000000" pitchFamily="2" charset="-78"/>
              </a:rPr>
              <a:t>تاریخ داستان نویسی فقط به کمتر از چهار قرن پیش می رسد. رمان نویسی به شیوه کلاسیک و امروزی آن اوایل قرن هفدهم و با رمان معروف دن کیشوت اثر میگل د سروانتس زاییده شد.</a:t>
            </a:r>
            <a:endParaRPr lang="en-US" sz="2800" dirty="0">
              <a:cs typeface="B Nazanin" panose="00000400000000000000" pitchFamily="2" charset="-78"/>
            </a:endParaRPr>
          </a:p>
          <a:p>
            <a:pPr algn="just" rtl="1"/>
            <a:r>
              <a:rPr lang="fa-IR" sz="2800" dirty="0">
                <a:cs typeface="B Nazanin" panose="00000400000000000000" pitchFamily="2" charset="-78"/>
              </a:rPr>
              <a:t> داستان کوتاه گذشته کوتاه تری نسبت به رمان نویسی دارد. نخستین داستان های کوتاه اوایل قرن نوزدهم خلق شدند. با این حال رد پای داستان کوتاه را دیرتر هم می توان یافت: قرن چهاردهم میلادی و در دکامرون اثر جووانی بوکاچیو و نیز حکایت های کنتربری نوشته جفری چاوسر. </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1331262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254</TotalTime>
  <Words>1409</Words>
  <Application>Microsoft Office PowerPoint</Application>
  <PresentationFormat>Widescreen</PresentationFormat>
  <Paragraphs>49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Tw Cen MT</vt:lpstr>
      <vt:lpstr>Droplet</vt:lpstr>
      <vt:lpstr>بیوگرافی داستان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بیوگرافی داستان</dc:title>
  <dc:creator>MIQDAD</dc:creator>
  <cp:lastModifiedBy>MIQDAD</cp:lastModifiedBy>
  <cp:revision>19</cp:revision>
  <dcterms:created xsi:type="dcterms:W3CDTF">2020-09-29T10:07:53Z</dcterms:created>
  <dcterms:modified xsi:type="dcterms:W3CDTF">2021-09-30T08:27:06Z</dcterms:modified>
</cp:coreProperties>
</file>