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6" r:id="rId16"/>
    <p:sldId id="270" r:id="rId17"/>
    <p:sldId id="271" r:id="rId18"/>
    <p:sldId id="272" r:id="rId19"/>
    <p:sldId id="273" r:id="rId20"/>
    <p:sldId id="274" r:id="rId21"/>
    <p:sldId id="275" r:id="rId22"/>
    <p:sldId id="276" r:id="rId23"/>
    <p:sldId id="287" r:id="rId24"/>
    <p:sldId id="277" r:id="rId25"/>
    <p:sldId id="278" r:id="rId26"/>
    <p:sldId id="279" r:id="rId27"/>
    <p:sldId id="280" r:id="rId28"/>
    <p:sldId id="281" r:id="rId29"/>
    <p:sldId id="282" r:id="rId30"/>
    <p:sldId id="283" r:id="rId31"/>
    <p:sldId id="284" r:id="rId32"/>
    <p:sldId id="285"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EA6046-8772-406E-A27B-CEBD262C659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2955018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EA6046-8772-406E-A27B-CEBD262C659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411754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EA6046-8772-406E-A27B-CEBD262C659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39206B-0AE6-45E0-BFBC-AECB3724E9A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4692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FEA6046-8772-406E-A27B-CEBD262C6594}"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297707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FEA6046-8772-406E-A27B-CEBD262C6594}"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39206B-0AE6-45E0-BFBC-AECB3724E9A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2407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FEA6046-8772-406E-A27B-CEBD262C6594}"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2747083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A6046-8772-406E-A27B-CEBD262C659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1280882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A6046-8772-406E-A27B-CEBD262C659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313511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EA6046-8772-406E-A27B-CEBD262C659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84803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EA6046-8772-406E-A27B-CEBD262C6594}"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398017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EA6046-8772-406E-A27B-CEBD262C6594}"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185631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EA6046-8772-406E-A27B-CEBD262C6594}" type="datetimeFigureOut">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152820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FEA6046-8772-406E-A27B-CEBD262C6594}" type="datetimeFigureOut">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3877310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A6046-8772-406E-A27B-CEBD262C6594}" type="datetimeFigureOut">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1825021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EA6046-8772-406E-A27B-CEBD262C6594}"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417699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EA6046-8772-406E-A27B-CEBD262C6594}"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39206B-0AE6-45E0-BFBC-AECB3724E9AC}" type="slidenum">
              <a:rPr lang="en-US" smtClean="0"/>
              <a:t>‹#›</a:t>
            </a:fld>
            <a:endParaRPr lang="en-US"/>
          </a:p>
        </p:txBody>
      </p:sp>
    </p:spTree>
    <p:extLst>
      <p:ext uri="{BB962C8B-B14F-4D97-AF65-F5344CB8AC3E}">
        <p14:creationId xmlns:p14="http://schemas.microsoft.com/office/powerpoint/2010/main" val="1847154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FEA6046-8772-406E-A27B-CEBD262C6594}" type="datetimeFigureOut">
              <a:rPr lang="en-US" smtClean="0"/>
              <a:t>11/17/2020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039206B-0AE6-45E0-BFBC-AECB3724E9AC}" type="slidenum">
              <a:rPr lang="en-US" smtClean="0"/>
              <a:t>‹#›</a:t>
            </a:fld>
            <a:endParaRPr lang="en-US"/>
          </a:p>
        </p:txBody>
      </p:sp>
    </p:spTree>
    <p:extLst>
      <p:ext uri="{BB962C8B-B14F-4D97-AF65-F5344CB8AC3E}">
        <p14:creationId xmlns:p14="http://schemas.microsoft.com/office/powerpoint/2010/main" val="3760140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3FB3-FBDE-456C-9645-4A1613D4E7A8}"/>
              </a:ext>
            </a:extLst>
          </p:cNvPr>
          <p:cNvSpPr>
            <a:spLocks noGrp="1"/>
          </p:cNvSpPr>
          <p:nvPr>
            <p:ph type="ctrTitle"/>
          </p:nvPr>
        </p:nvSpPr>
        <p:spPr/>
        <p:txBody>
          <a:bodyPr/>
          <a:lstStyle/>
          <a:p>
            <a:pPr algn="ctr"/>
            <a:r>
              <a:rPr lang="fa-IR" dirty="0"/>
              <a:t>داستان بلند و داستان کوتاه</a:t>
            </a:r>
            <a:endParaRPr lang="en-US" dirty="0"/>
          </a:p>
        </p:txBody>
      </p:sp>
      <p:sp>
        <p:nvSpPr>
          <p:cNvPr id="3" name="Subtitle 2">
            <a:extLst>
              <a:ext uri="{FF2B5EF4-FFF2-40B4-BE49-F238E27FC236}">
                <a16:creationId xmlns:a16="http://schemas.microsoft.com/office/drawing/2014/main" id="{332191F4-6315-49BE-9DBE-836FEAE692C3}"/>
              </a:ext>
            </a:extLst>
          </p:cNvPr>
          <p:cNvSpPr>
            <a:spLocks noGrp="1"/>
          </p:cNvSpPr>
          <p:nvPr>
            <p:ph type="subTitle" idx="1"/>
          </p:nvPr>
        </p:nvSpPr>
        <p:spPr/>
        <p:txBody>
          <a:bodyPr>
            <a:normAutofit/>
          </a:bodyPr>
          <a:lstStyle/>
          <a:p>
            <a:pPr algn="ctr"/>
            <a:r>
              <a:rPr lang="en-US" sz="4400" dirty="0">
                <a:cs typeface="B Nazanin" panose="00000400000000000000" pitchFamily="2" charset="-78"/>
              </a:rPr>
              <a:t>3</a:t>
            </a:r>
          </a:p>
        </p:txBody>
      </p:sp>
    </p:spTree>
    <p:extLst>
      <p:ext uri="{BB962C8B-B14F-4D97-AF65-F5344CB8AC3E}">
        <p14:creationId xmlns:p14="http://schemas.microsoft.com/office/powerpoint/2010/main" val="30862059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14EFDA-C43A-451D-91E3-53635FC7E307}"/>
              </a:ext>
            </a:extLst>
          </p:cNvPr>
          <p:cNvSpPr>
            <a:spLocks noGrp="1"/>
          </p:cNvSpPr>
          <p:nvPr>
            <p:ph idx="1"/>
          </p:nvPr>
        </p:nvSpPr>
        <p:spPr>
          <a:xfrm>
            <a:off x="1477108" y="1350498"/>
            <a:ext cx="10027504" cy="4560724"/>
          </a:xfrm>
        </p:spPr>
        <p:txBody>
          <a:bodyPr>
            <a:normAutofit/>
          </a:bodyPr>
          <a:lstStyle/>
          <a:p>
            <a:pPr algn="just" rtl="1"/>
            <a:r>
              <a:rPr lang="fa-IR" sz="2800" dirty="0">
                <a:cs typeface="B Nazanin" panose="00000400000000000000" pitchFamily="2" charset="-78"/>
              </a:rPr>
              <a:t>بهترین نویسندگان داستان کوتاه در جهان:</a:t>
            </a:r>
          </a:p>
          <a:p>
            <a:pPr algn="just" rtl="1"/>
            <a:r>
              <a:rPr lang="fa-IR" sz="2800" dirty="0">
                <a:cs typeface="B Nazanin" panose="00000400000000000000" pitchFamily="2" charset="-78"/>
              </a:rPr>
              <a:t>آنتوان چخوف</a:t>
            </a:r>
          </a:p>
          <a:p>
            <a:pPr algn="just" rtl="1"/>
            <a:r>
              <a:rPr lang="fa-IR" sz="2800" dirty="0">
                <a:cs typeface="B Nazanin" panose="00000400000000000000" pitchFamily="2" charset="-78"/>
              </a:rPr>
              <a:t>نیکلای گوگول</a:t>
            </a:r>
          </a:p>
          <a:p>
            <a:pPr algn="just" rtl="1"/>
            <a:r>
              <a:rPr lang="fa-IR" sz="2800" dirty="0">
                <a:cs typeface="B Nazanin" panose="00000400000000000000" pitchFamily="2" charset="-78"/>
              </a:rPr>
              <a:t>ارنست همینگوی</a:t>
            </a:r>
          </a:p>
          <a:p>
            <a:pPr algn="just" rtl="1"/>
            <a:r>
              <a:rPr lang="fa-IR" sz="2800" dirty="0">
                <a:cs typeface="B Nazanin" panose="00000400000000000000" pitchFamily="2" charset="-78"/>
              </a:rPr>
              <a:t>خورخه لوئیس بورخس</a:t>
            </a:r>
          </a:p>
          <a:p>
            <a:pPr algn="just" rtl="1"/>
            <a:r>
              <a:rPr lang="fa-IR" sz="2800" dirty="0">
                <a:cs typeface="B Nazanin" panose="00000400000000000000" pitchFamily="2" charset="-78"/>
              </a:rPr>
              <a:t>ساموئل بکت</a:t>
            </a:r>
          </a:p>
          <a:p>
            <a:pPr algn="just" rtl="1"/>
            <a:r>
              <a:rPr lang="fa-IR" sz="2800" dirty="0">
                <a:cs typeface="B Nazanin" panose="00000400000000000000" pitchFamily="2" charset="-78"/>
              </a:rPr>
              <a:t>او. هنری</a:t>
            </a:r>
          </a:p>
          <a:p>
            <a:pPr algn="just" rtl="1"/>
            <a:r>
              <a:rPr lang="fa-IR" sz="2800" dirty="0">
                <a:cs typeface="B Nazanin" panose="00000400000000000000" pitchFamily="2" charset="-78"/>
              </a:rPr>
              <a:t>گی دو موپاسان</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967907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555A3-20B8-496C-AB0E-360C19E4AC7B}"/>
              </a:ext>
            </a:extLst>
          </p:cNvPr>
          <p:cNvSpPr>
            <a:spLocks noGrp="1"/>
          </p:cNvSpPr>
          <p:nvPr>
            <p:ph idx="1"/>
          </p:nvPr>
        </p:nvSpPr>
        <p:spPr>
          <a:xfrm>
            <a:off x="1083212" y="1266092"/>
            <a:ext cx="10421400" cy="4645130"/>
          </a:xfrm>
        </p:spPr>
        <p:txBody>
          <a:bodyPr>
            <a:normAutofit/>
          </a:bodyPr>
          <a:lstStyle/>
          <a:p>
            <a:pPr algn="just" rtl="1"/>
            <a:r>
              <a:rPr lang="fa-IR" sz="3600" dirty="0">
                <a:cs typeface="B Nazanin" panose="00000400000000000000" pitchFamily="2" charset="-78"/>
              </a:rPr>
              <a:t>شخصیت در داستان کوتاه فقط خود را نشان می‌دهد و کمتر گسترش و تحول می‌یابد. </a:t>
            </a:r>
          </a:p>
          <a:p>
            <a:pPr algn="just" rtl="1"/>
            <a:r>
              <a:rPr lang="fa-IR" sz="3600" dirty="0">
                <a:cs typeface="B Nazanin" panose="00000400000000000000" pitchFamily="2" charset="-78"/>
              </a:rPr>
              <a:t>«ادگار آلن پو» نویسنده آمریکایی می‌گوید:</a:t>
            </a:r>
          </a:p>
          <a:p>
            <a:pPr marL="0" indent="0" algn="just" rtl="1">
              <a:buNone/>
            </a:pPr>
            <a:r>
              <a:rPr lang="fa-IR" sz="3600" dirty="0">
                <a:cs typeface="B Nazanin" panose="00000400000000000000" pitchFamily="2" charset="-78"/>
              </a:rPr>
              <a:t>داستان کوتاه قطعه‌ای تخیلی است که حادثه واحدی را، خواه مادی باشد و خواه معنوی، مورد بحث قرار دهد. این قطعه تخیلی بدیع باید بدرخشد، خواننده را به هیجان بیاورد، یا در او اثر گذارد باید از نقطه ظهور تا پایان داستان در خط صاف و همواری حرکت کند.</a:t>
            </a:r>
            <a:endParaRPr lang="en-US" sz="3600" dirty="0">
              <a:cs typeface="B Nazanin" panose="00000400000000000000" pitchFamily="2" charset="-78"/>
            </a:endParaRPr>
          </a:p>
        </p:txBody>
      </p:sp>
    </p:spTree>
    <p:extLst>
      <p:ext uri="{BB962C8B-B14F-4D97-AF65-F5344CB8AC3E}">
        <p14:creationId xmlns:p14="http://schemas.microsoft.com/office/powerpoint/2010/main" val="3845159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0F4019-958E-42B9-BD77-F1F2DC125060}"/>
              </a:ext>
            </a:extLst>
          </p:cNvPr>
          <p:cNvSpPr>
            <a:spLocks noGrp="1"/>
          </p:cNvSpPr>
          <p:nvPr>
            <p:ph idx="1"/>
          </p:nvPr>
        </p:nvSpPr>
        <p:spPr>
          <a:xfrm>
            <a:off x="1350499" y="1388012"/>
            <a:ext cx="10210384" cy="4745502"/>
          </a:xfrm>
        </p:spPr>
        <p:txBody>
          <a:bodyPr>
            <a:normAutofit/>
          </a:bodyPr>
          <a:lstStyle/>
          <a:p>
            <a:pPr algn="just" rtl="1"/>
            <a:r>
              <a:rPr lang="fa-IR" sz="3200" dirty="0">
                <a:cs typeface="B Nazanin" panose="00000400000000000000" pitchFamily="2" charset="-78"/>
              </a:rPr>
              <a:t>داستان کوتاه «باید کوتاه باشد، اما این کوتاهی حد مشخص ندارد. ادگار آلن پو» در این مورد نیز گفته‌است:</a:t>
            </a:r>
          </a:p>
          <a:p>
            <a:pPr algn="just" rtl="1"/>
            <a:endParaRPr lang="fa-IR" sz="3200" dirty="0">
              <a:cs typeface="B Nazanin" panose="00000400000000000000" pitchFamily="2" charset="-78"/>
            </a:endParaRPr>
          </a:p>
          <a:p>
            <a:pPr algn="just" rtl="1"/>
            <a:r>
              <a:rPr lang="fa-IR" sz="3200" dirty="0">
                <a:cs typeface="B Nazanin" panose="00000400000000000000" pitchFamily="2" charset="-78"/>
              </a:rPr>
              <a:t>داستان کوتاه" روایتی است که بتوان آن را در یک نشست (بین نیم ساعت تا دو ساعت) خواند. همه جزئیات آن باید پیرامون یک موضوع باشد و یک اثر را القا کند، یک اثر واحد را.</a:t>
            </a:r>
            <a:endParaRPr lang="en-US" sz="3200" dirty="0">
              <a:cs typeface="B Nazanin" panose="00000400000000000000" pitchFamily="2" charset="-78"/>
            </a:endParaRPr>
          </a:p>
        </p:txBody>
      </p:sp>
    </p:spTree>
    <p:extLst>
      <p:ext uri="{BB962C8B-B14F-4D97-AF65-F5344CB8AC3E}">
        <p14:creationId xmlns:p14="http://schemas.microsoft.com/office/powerpoint/2010/main" val="2727841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A72EC4-2A24-4E5F-B507-4DF7D1791AAE}"/>
              </a:ext>
            </a:extLst>
          </p:cNvPr>
          <p:cNvSpPr>
            <a:spLocks noGrp="1"/>
          </p:cNvSpPr>
          <p:nvPr>
            <p:ph idx="1"/>
          </p:nvPr>
        </p:nvSpPr>
        <p:spPr>
          <a:xfrm>
            <a:off x="1308295" y="1280160"/>
            <a:ext cx="10196317" cy="4631062"/>
          </a:xfrm>
        </p:spPr>
        <p:txBody>
          <a:bodyPr>
            <a:normAutofit/>
          </a:bodyPr>
          <a:lstStyle/>
          <a:p>
            <a:pPr algn="just" rtl="1"/>
            <a:r>
              <a:rPr lang="fa-IR" sz="3200" dirty="0">
                <a:cs typeface="B Nazanin" panose="00000400000000000000" pitchFamily="2" charset="-78"/>
              </a:rPr>
              <a:t>در داستان کوتاه تعداد شخصیت‌ها محدود است. فضای کافی برای تجزیه و تحلیل‌های مفصل و پرداختن به امور جزئی در تکامل شخصیت‌ها وجود ندارد و معمولاً نمی‌توان در آن تحول و تکامل دقیق اوضاع و احوال اجتماعی بررسی کرد. حادثه اصلی به نحوی انتخاب می‌شود که هر چه بیشتر شخصیت قهرمان را تبیین کند و حوادث فرعی باید همه در جهت کمک به این وضع باشند. </a:t>
            </a:r>
          </a:p>
          <a:p>
            <a:pPr algn="just" rtl="1"/>
            <a:r>
              <a:rPr lang="fa-IR" sz="3200" dirty="0">
                <a:cs typeface="B Nazanin" panose="00000400000000000000" pitchFamily="2" charset="-78"/>
              </a:rPr>
              <a:t>البته بسیاری از داستان‌های کوتاه خوب هم هست که در آن این قوانین رعایت نشده‌است.</a:t>
            </a:r>
            <a:endParaRPr lang="en-US" sz="3200" dirty="0">
              <a:cs typeface="B Nazanin" panose="00000400000000000000" pitchFamily="2" charset="-78"/>
            </a:endParaRPr>
          </a:p>
        </p:txBody>
      </p:sp>
    </p:spTree>
    <p:extLst>
      <p:ext uri="{BB962C8B-B14F-4D97-AF65-F5344CB8AC3E}">
        <p14:creationId xmlns:p14="http://schemas.microsoft.com/office/powerpoint/2010/main" val="1752352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42D4EE-D70C-4F49-A701-4308ACB9C49E}"/>
              </a:ext>
            </a:extLst>
          </p:cNvPr>
          <p:cNvSpPr>
            <a:spLocks noGrp="1"/>
          </p:cNvSpPr>
          <p:nvPr>
            <p:ph idx="1"/>
          </p:nvPr>
        </p:nvSpPr>
        <p:spPr>
          <a:xfrm>
            <a:off x="1209822" y="1420837"/>
            <a:ext cx="10294790" cy="4490385"/>
          </a:xfrm>
        </p:spPr>
        <p:txBody>
          <a:bodyPr>
            <a:normAutofit/>
          </a:bodyPr>
          <a:lstStyle/>
          <a:p>
            <a:pPr algn="just" rtl="1"/>
            <a:r>
              <a:rPr lang="fa-IR" sz="2800" dirty="0">
                <a:cs typeface="B Nazanin" panose="00000400000000000000" pitchFamily="2" charset="-78"/>
              </a:rPr>
              <a:t>داستان کوتاه ممکن است خیلی کوتاه باشد و مثلاً حدود ۵۰۰ کلمه بیشتر نداشته باشد. در داستان کوتاه شخصیت قبلاً تکوین یافته‌است و پیش چشم خواننده منتظر، در گیرودار کاری است که به اوج و لحظه حساس و بحرانی خود رسیده یا در جریان کاری است که قبلاً وقوع یافته اما به نتیجه نرسیده‌است. پس می‌توان گفت که:</a:t>
            </a:r>
          </a:p>
          <a:p>
            <a:pPr marL="0" indent="0" algn="just" rtl="1">
              <a:buNone/>
            </a:pPr>
            <a:r>
              <a:rPr lang="fa-IR" sz="2800" dirty="0">
                <a:cs typeface="B Nazanin" panose="00000400000000000000" pitchFamily="2" charset="-78"/>
              </a:rPr>
              <a:t>داستان کوتاه اثری است کوتاه که درآن نویسنده به یاری یک طرح منظم شخصیتی اصلی را دریک واقعه اصلی نشان می‌دهد، و این اثر بر روی هم تأثیرِ واحدی را القا می‌کند.</a:t>
            </a:r>
            <a:endParaRPr lang="en-US" sz="2800" dirty="0">
              <a:cs typeface="B Nazanin" panose="00000400000000000000" pitchFamily="2" charset="-78"/>
            </a:endParaRPr>
          </a:p>
        </p:txBody>
      </p:sp>
    </p:spTree>
    <p:extLst>
      <p:ext uri="{BB962C8B-B14F-4D97-AF65-F5344CB8AC3E}">
        <p14:creationId xmlns:p14="http://schemas.microsoft.com/office/powerpoint/2010/main" val="1777151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7B6647-51E5-477F-8400-BDB9AEF162FC}"/>
              </a:ext>
            </a:extLst>
          </p:cNvPr>
          <p:cNvSpPr>
            <a:spLocks noGrp="1"/>
          </p:cNvSpPr>
          <p:nvPr>
            <p:ph idx="1"/>
          </p:nvPr>
        </p:nvSpPr>
        <p:spPr>
          <a:xfrm>
            <a:off x="1139483" y="1181686"/>
            <a:ext cx="10365129" cy="4729536"/>
          </a:xfrm>
        </p:spPr>
        <p:txBody>
          <a:bodyPr>
            <a:normAutofit/>
          </a:bodyPr>
          <a:lstStyle/>
          <a:p>
            <a:pPr marL="0" indent="0" algn="just" rtl="1">
              <a:buNone/>
            </a:pPr>
            <a:r>
              <a:rPr lang="fa-IR" sz="3200" dirty="0">
                <a:cs typeface="B Nazanin" panose="00000400000000000000" pitchFamily="2" charset="-78"/>
              </a:rPr>
              <a:t>میر صادقی در جایی دیگر در تعریف داستان کوتاه و خصوصیات آن می‌‌گوید:</a:t>
            </a:r>
          </a:p>
          <a:p>
            <a:pPr marL="0" indent="0" algn="just" rtl="1">
              <a:buNone/>
            </a:pPr>
            <a:r>
              <a:rPr lang="fa-IR" sz="3200" dirty="0">
                <a:cs typeface="B Nazanin" panose="00000400000000000000" pitchFamily="2" charset="-78"/>
              </a:rPr>
              <a:t>«در داستان کوتاه، از واقعه صحبت می‌‌شود، بدین معنی که اغلب داستان‌‌های کوتاه دارای یک واقعه‌ی بزرگ مرکزی است که حوادث و وقایع دیگر برای تکمیل و مستدل جلوه دادن آن آورده می‌شود. پس در داستان کوتاه، واقعه‌ی مرکزی مثل خورشیدی است که حوادث دیگر مثل سیاره‌‌هایی به دور آن بگردد و وابسته و همبسته‌ی آن باشد و درکل یک منظومه را تشکیل بدهد.»</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804006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90626C-7302-4613-A66B-4416B02AC00E}"/>
              </a:ext>
            </a:extLst>
          </p:cNvPr>
          <p:cNvSpPr>
            <a:spLocks noGrp="1"/>
          </p:cNvSpPr>
          <p:nvPr>
            <p:ph idx="1"/>
          </p:nvPr>
        </p:nvSpPr>
        <p:spPr>
          <a:xfrm>
            <a:off x="1378634" y="1364566"/>
            <a:ext cx="10125978" cy="4546656"/>
          </a:xfrm>
        </p:spPr>
        <p:txBody>
          <a:bodyPr>
            <a:normAutofit/>
          </a:bodyPr>
          <a:lstStyle/>
          <a:p>
            <a:pPr algn="just" rtl="1"/>
            <a:r>
              <a:rPr lang="fa-IR" sz="2800" dirty="0">
                <a:cs typeface="B Nazanin" panose="00000400000000000000" pitchFamily="2" charset="-78"/>
              </a:rPr>
              <a:t>عناصر داستان کوتاه:</a:t>
            </a:r>
          </a:p>
          <a:p>
            <a:pPr marL="0" indent="0" algn="just" rtl="1">
              <a:buNone/>
            </a:pPr>
            <a:r>
              <a:rPr lang="fa-IR" sz="2800" dirty="0">
                <a:cs typeface="B Nazanin" panose="00000400000000000000" pitchFamily="2" charset="-78"/>
              </a:rPr>
              <a:t>1-موضوع</a:t>
            </a:r>
          </a:p>
          <a:p>
            <a:pPr marL="0" indent="0" algn="just" rtl="1">
              <a:buNone/>
            </a:pPr>
            <a:r>
              <a:rPr lang="fa-IR" sz="2800" dirty="0">
                <a:cs typeface="B Nazanin" panose="00000400000000000000" pitchFamily="2" charset="-78"/>
              </a:rPr>
              <a:t>موضوع هر داستان مفهومی است که داستان دربارهٔ آن نوشته می‌شود. موضوع را نویسنده در پیرنگ (طرح) نمایان کرده و خواننده با خواندن داستان پی به آن می‌برد.</a:t>
            </a:r>
          </a:p>
          <a:p>
            <a:pPr marL="0" indent="0" algn="just" rtl="1">
              <a:buNone/>
            </a:pPr>
            <a:r>
              <a:rPr lang="fa-IR" sz="2800" dirty="0">
                <a:cs typeface="B Nazanin" panose="00000400000000000000" pitchFamily="2" charset="-78"/>
              </a:rPr>
              <a:t>2-درون‌مایه</a:t>
            </a:r>
          </a:p>
          <a:p>
            <a:pPr marL="0" indent="0" algn="just" rtl="1">
              <a:buNone/>
            </a:pPr>
            <a:r>
              <a:rPr lang="fa-IR" sz="2800" dirty="0">
                <a:cs typeface="B Nazanin" panose="00000400000000000000" pitchFamily="2" charset="-78"/>
              </a:rPr>
              <a:t>درونمایه یا مضمون دیدگاهی است که از خواندن داستان دریافت می‌شود. درونمایه در داستان کوتاه اهمیت ویژه‌ای دارد. داستان کوتاه باید درونمایه واحدی داشته باشد. درونمایه هماهنگ‌کننده سایر عناصر داستان است.</a:t>
            </a:r>
            <a:endParaRPr lang="en-US" sz="2800" dirty="0">
              <a:cs typeface="B Nazanin" panose="00000400000000000000" pitchFamily="2" charset="-78"/>
            </a:endParaRPr>
          </a:p>
        </p:txBody>
      </p:sp>
    </p:spTree>
    <p:extLst>
      <p:ext uri="{BB962C8B-B14F-4D97-AF65-F5344CB8AC3E}">
        <p14:creationId xmlns:p14="http://schemas.microsoft.com/office/powerpoint/2010/main" val="2626863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A51D75-E275-4C61-A972-37E082B88915}"/>
              </a:ext>
            </a:extLst>
          </p:cNvPr>
          <p:cNvSpPr>
            <a:spLocks noGrp="1"/>
          </p:cNvSpPr>
          <p:nvPr>
            <p:ph idx="1"/>
          </p:nvPr>
        </p:nvSpPr>
        <p:spPr>
          <a:xfrm>
            <a:off x="1012874" y="1125415"/>
            <a:ext cx="10491738" cy="4785807"/>
          </a:xfrm>
        </p:spPr>
        <p:txBody>
          <a:bodyPr>
            <a:normAutofit/>
          </a:bodyPr>
          <a:lstStyle/>
          <a:p>
            <a:pPr algn="just" rtl="1"/>
            <a:r>
              <a:rPr lang="fa-IR" sz="2800" dirty="0">
                <a:cs typeface="B Nazanin" panose="00000400000000000000" pitchFamily="2" charset="-78"/>
              </a:rPr>
              <a:t>3-زمینه</a:t>
            </a:r>
          </a:p>
          <a:p>
            <a:pPr marL="0" indent="0" algn="just" rtl="1">
              <a:buNone/>
            </a:pPr>
            <a:r>
              <a:rPr lang="fa-IR" sz="2800" dirty="0">
                <a:cs typeface="B Nazanin" panose="00000400000000000000" pitchFamily="2" charset="-78"/>
              </a:rPr>
              <a:t>شامل زمان و مکان داستان است. وضعیت آب و هوایی، شرایط اجتماعی و حس کلی داستان نیز از دیگر شاخص‌های زمینه به‌شمار می‌روند</a:t>
            </a:r>
          </a:p>
          <a:p>
            <a:pPr algn="just" rtl="1"/>
            <a:r>
              <a:rPr lang="fa-IR" sz="2800" dirty="0">
                <a:cs typeface="B Nazanin" panose="00000400000000000000" pitchFamily="2" charset="-78"/>
              </a:rPr>
              <a:t>4-طرح (پیرنگ)</a:t>
            </a:r>
          </a:p>
          <a:p>
            <a:pPr marL="0" indent="0" algn="just" rtl="1">
              <a:buNone/>
            </a:pPr>
            <a:r>
              <a:rPr lang="fa-IR" sz="2800" dirty="0">
                <a:cs typeface="B Nazanin" panose="00000400000000000000" pitchFamily="2" charset="-78"/>
              </a:rPr>
              <a:t>طرح یا پیرنگ، چارچوب هر داستان است با تکیه بر روابط علّی و معلولی. در طرح خطوط اصلی داستان به گونه‌ای مرتبط و فشرده و بر اساس منطق سببیت روایت می‌شوند. در واقع طرح داستان پاسخی دقیق و مختصر به این پرسش که داستان دربارهٔ چه بود است.</a:t>
            </a:r>
            <a:endParaRPr lang="en-US" sz="2800" dirty="0">
              <a:cs typeface="B Nazanin" panose="00000400000000000000" pitchFamily="2" charset="-78"/>
            </a:endParaRPr>
          </a:p>
        </p:txBody>
      </p:sp>
    </p:spTree>
    <p:extLst>
      <p:ext uri="{BB962C8B-B14F-4D97-AF65-F5344CB8AC3E}">
        <p14:creationId xmlns:p14="http://schemas.microsoft.com/office/powerpoint/2010/main" val="59649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D0C13E-94AC-4CF6-A934-D927E6767DE7}"/>
              </a:ext>
            </a:extLst>
          </p:cNvPr>
          <p:cNvSpPr>
            <a:spLocks noGrp="1"/>
          </p:cNvSpPr>
          <p:nvPr>
            <p:ph idx="1"/>
          </p:nvPr>
        </p:nvSpPr>
        <p:spPr>
          <a:xfrm>
            <a:off x="942535" y="1195754"/>
            <a:ext cx="10562077" cy="4715468"/>
          </a:xfrm>
        </p:spPr>
        <p:txBody>
          <a:bodyPr>
            <a:normAutofit/>
          </a:bodyPr>
          <a:lstStyle/>
          <a:p>
            <a:pPr algn="just" rtl="1"/>
            <a:r>
              <a:rPr lang="fa-IR" sz="2800" dirty="0">
                <a:cs typeface="B Nazanin" panose="00000400000000000000" pitchFamily="2" charset="-78"/>
              </a:rPr>
              <a:t>5-شخصیت</a:t>
            </a:r>
          </a:p>
          <a:p>
            <a:pPr marL="0" indent="0" algn="just" rtl="1">
              <a:buNone/>
            </a:pPr>
            <a:r>
              <a:rPr lang="fa-IR" sz="2800" dirty="0">
                <a:cs typeface="B Nazanin" panose="00000400000000000000" pitchFamily="2" charset="-78"/>
              </a:rPr>
              <a:t>شخصیت پردازی به میزان هنرمندی نویسنده بستگی دارد. نویسنده ممکن است شخصیت‌هایی یک وجهی، چند وجهی، ایستا یا پویا خلق کند. در معرفی شخصیت‌ها، مؤلف می‌تواند از فن تصویرگری مستقیم یا تصویرگری غیرمستقیم بهره بگیرد.</a:t>
            </a:r>
          </a:p>
          <a:p>
            <a:pPr algn="just" rtl="1"/>
            <a:r>
              <a:rPr lang="fa-IR" sz="2800" dirty="0">
                <a:cs typeface="B Nazanin" panose="00000400000000000000" pitchFamily="2" charset="-78"/>
              </a:rPr>
              <a:t>6-زاویه دید</a:t>
            </a:r>
          </a:p>
          <a:p>
            <a:pPr marL="0" indent="0" algn="just" rtl="1">
              <a:buNone/>
            </a:pPr>
            <a:r>
              <a:rPr lang="fa-IR" sz="2800" dirty="0">
                <a:cs typeface="B Nazanin" panose="00000400000000000000" pitchFamily="2" charset="-78"/>
              </a:rPr>
              <a:t>داستان باید از زاویه دید مشخصی تعریف شود. در اینجا نویسنده ممکن است از زاویه دید «از بالا» (سوم شخص)، از بالای محدود (سوم شخص اما از زبان یکی از شخصیت‌های داستان)، اول شخص (روایت توسط شخصیت داستان، اما با استفاده از اول شخص)، یا زاویه دید واقعی (مانند یک دوربین آزاد) باشد.</a:t>
            </a:r>
            <a:endParaRPr lang="en-US" sz="2800" dirty="0">
              <a:cs typeface="B Nazanin" panose="00000400000000000000" pitchFamily="2" charset="-78"/>
            </a:endParaRPr>
          </a:p>
        </p:txBody>
      </p:sp>
    </p:spTree>
    <p:extLst>
      <p:ext uri="{BB962C8B-B14F-4D97-AF65-F5344CB8AC3E}">
        <p14:creationId xmlns:p14="http://schemas.microsoft.com/office/powerpoint/2010/main" val="3412988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5F8FAA-CAD6-4412-8258-63927C7CEBD1}"/>
              </a:ext>
            </a:extLst>
          </p:cNvPr>
          <p:cNvSpPr>
            <a:spLocks noGrp="1"/>
          </p:cNvSpPr>
          <p:nvPr>
            <p:ph idx="1"/>
          </p:nvPr>
        </p:nvSpPr>
        <p:spPr>
          <a:xfrm>
            <a:off x="1195754" y="1219199"/>
            <a:ext cx="10294790" cy="4604825"/>
          </a:xfrm>
        </p:spPr>
        <p:txBody>
          <a:bodyPr>
            <a:normAutofit/>
          </a:bodyPr>
          <a:lstStyle/>
          <a:p>
            <a:pPr algn="r" rtl="1"/>
            <a:r>
              <a:rPr lang="fa-IR" sz="3600" dirty="0">
                <a:cs typeface="B Nazanin" panose="00000400000000000000" pitchFamily="2" charset="-78"/>
              </a:rPr>
              <a:t>7-تضاد</a:t>
            </a:r>
          </a:p>
          <a:p>
            <a:pPr marL="0" indent="0" algn="r" rtl="1">
              <a:buNone/>
            </a:pPr>
            <a:r>
              <a:rPr lang="fa-IR" sz="3600" dirty="0">
                <a:cs typeface="B Nazanin" panose="00000400000000000000" pitchFamily="2" charset="-78"/>
              </a:rPr>
              <a:t>می‌تواند بین دو فرد، دو جامعه، یک فرد و طبیعت، یک فرد با احساسات خود و… باشد.</a:t>
            </a:r>
          </a:p>
          <a:p>
            <a:pPr marL="0" indent="0" algn="r"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9205872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454758-4E8E-41AE-8519-6DF6C9174A19}"/>
              </a:ext>
            </a:extLst>
          </p:cNvPr>
          <p:cNvSpPr>
            <a:spLocks noGrp="1"/>
          </p:cNvSpPr>
          <p:nvPr>
            <p:ph idx="1"/>
          </p:nvPr>
        </p:nvSpPr>
        <p:spPr>
          <a:xfrm>
            <a:off x="1294228" y="980048"/>
            <a:ext cx="10182249" cy="4689231"/>
          </a:xfrm>
        </p:spPr>
        <p:txBody>
          <a:bodyPr>
            <a:normAutofit/>
          </a:bodyPr>
          <a:lstStyle/>
          <a:p>
            <a:pPr algn="just" rtl="1"/>
            <a:r>
              <a:rPr lang="fa-IR" sz="3200" dirty="0">
                <a:cs typeface="B Nazanin" panose="00000400000000000000" pitchFamily="2" charset="-78"/>
              </a:rPr>
              <a:t>خصوصیات داستان بلند:</a:t>
            </a:r>
          </a:p>
          <a:p>
            <a:pPr algn="just" rtl="1"/>
            <a:r>
              <a:rPr lang="fa-IR" sz="3200" dirty="0">
                <a:cs typeface="B Nazanin" panose="00000400000000000000" pitchFamily="2" charset="-78"/>
              </a:rPr>
              <a:t>داستان بلند به گونه ای از داستانها گفته می شود که خصوصیات رمان و داستان کوتاه را هر دو در خود داشته باشد. در داستان بلند درست مانند داستان کوتاه معنا از اهمیت بالایی برخوردار بوده و فشردگی معنایی وجود دارد. همچنین شخصیتها و زمان پیوسته در حرکت هستند، تمامی شخصیت ها به صورتی هماهنگ در جهت تصویر معناهای اصلی داستان نقش آفرینی میکنند و پیرنگ نیز از استحکام و انسجام بالایی برخوردار است.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163049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A407DD-2A92-43DB-AF65-5C6148FAFE3A}"/>
              </a:ext>
            </a:extLst>
          </p:cNvPr>
          <p:cNvSpPr>
            <a:spLocks noGrp="1"/>
          </p:cNvSpPr>
          <p:nvPr>
            <p:ph idx="1"/>
          </p:nvPr>
        </p:nvSpPr>
        <p:spPr>
          <a:xfrm>
            <a:off x="1547446" y="1153551"/>
            <a:ext cx="9957166" cy="4757671"/>
          </a:xfrm>
        </p:spPr>
        <p:txBody>
          <a:bodyPr>
            <a:normAutofit/>
          </a:bodyPr>
          <a:lstStyle/>
          <a:p>
            <a:pPr algn="just" rtl="1"/>
            <a:r>
              <a:rPr lang="fa-IR" sz="3200" dirty="0">
                <a:cs typeface="B Nazanin" panose="00000400000000000000" pitchFamily="2" charset="-78"/>
              </a:rPr>
              <a:t>داستان فلَش، داستانک یا داستان کوتاه کوتاه (به انگلیسی: </a:t>
            </a:r>
            <a:r>
              <a:rPr lang="en-US" sz="3200" dirty="0">
                <a:cs typeface="B Nazanin" panose="00000400000000000000" pitchFamily="2" charset="-78"/>
              </a:rPr>
              <a:t>Flash Fiction) </a:t>
            </a:r>
            <a:r>
              <a:rPr lang="fa-IR" sz="3200" dirty="0">
                <a:cs typeface="B Nazanin" panose="00000400000000000000" pitchFamily="2" charset="-78"/>
              </a:rPr>
              <a:t>قالبی در داستان‌نویسی است که در چند خط یا حداکثر یک صفحه نوشته می‌شود و در پی یک کشف ضربه‌زننده است. این کشف می‌تواند غافلگیر کردن خواننده و ایجاد شوک، شوخی یا نمایش لحظه‌ای زیبا باشد.</a:t>
            </a:r>
          </a:p>
          <a:p>
            <a:pPr algn="just" rtl="1"/>
            <a:r>
              <a:rPr lang="fa-IR" sz="3200" dirty="0">
                <a:cs typeface="B Nazanin" panose="00000400000000000000" pitchFamily="2" charset="-78"/>
              </a:rPr>
              <a:t>همچنین داستانک یا فلش فیکشن می‌تواند پایانی نداشته باشد و انتهای داستانک را به خواننده واگذار کند. برعکس رمان یا داستان، که در انتهای آن رویداد مهم پایان می‌پذیرد</a:t>
            </a:r>
            <a:endParaRPr lang="en-US" sz="3200" dirty="0">
              <a:cs typeface="B Nazanin" panose="00000400000000000000" pitchFamily="2" charset="-78"/>
            </a:endParaRPr>
          </a:p>
        </p:txBody>
      </p:sp>
    </p:spTree>
    <p:extLst>
      <p:ext uri="{BB962C8B-B14F-4D97-AF65-F5344CB8AC3E}">
        <p14:creationId xmlns:p14="http://schemas.microsoft.com/office/powerpoint/2010/main" val="1320514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1E7BF8-A6F1-4FE2-AD28-1984BBDFE635}"/>
              </a:ext>
            </a:extLst>
          </p:cNvPr>
          <p:cNvSpPr>
            <a:spLocks noGrp="1"/>
          </p:cNvSpPr>
          <p:nvPr>
            <p:ph idx="1"/>
          </p:nvPr>
        </p:nvSpPr>
        <p:spPr>
          <a:xfrm>
            <a:off x="1237957" y="1336431"/>
            <a:ext cx="10266655" cy="4574791"/>
          </a:xfrm>
        </p:spPr>
        <p:txBody>
          <a:bodyPr>
            <a:normAutofit/>
          </a:bodyPr>
          <a:lstStyle/>
          <a:p>
            <a:pPr algn="just" rtl="1"/>
            <a:r>
              <a:rPr lang="fa-IR" sz="3200" dirty="0">
                <a:cs typeface="B Nazanin" panose="00000400000000000000" pitchFamily="2" charset="-78"/>
              </a:rPr>
              <a:t>در فارسی می‌توان آن را «داستان ناگهان»، «داستان لحظه»، و «داستان آنی» ترجمه کرد.</a:t>
            </a:r>
          </a:p>
          <a:p>
            <a:pPr algn="just" rtl="1"/>
            <a:r>
              <a:rPr lang="fa-IR" sz="3200" dirty="0">
                <a:cs typeface="B Nazanin" panose="00000400000000000000" pitchFamily="2" charset="-78"/>
              </a:rPr>
              <a:t>برای تبدیل داستان کوتاه به داستانک لازم است که نویسنده بخش اصلی داستان کوتاه را در نظر بگیرد و آن را خلاصه کند. داستانک از طرح اولیه‌ای که برای نوشتن یک رمان یا داستان کوتاه در ذهن نویسنده شکل می‌گیرد هم کوتاه‌تر و خلاصه تر است. ایجاز مهم‌ترین صنعت ادبی در نوشتن داستانک است و نویسنده‌ای که می‌خواهد داستانک بنویسد حتماً باید از نحوه ایجاز اطلاع داشته باشد تا با چیدن درست و مناسب کلمات داستانک را شکل دهد.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197733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4BA96D-D0B3-4AF0-921B-A5587F9B998B}"/>
              </a:ext>
            </a:extLst>
          </p:cNvPr>
          <p:cNvSpPr>
            <a:spLocks noGrp="1"/>
          </p:cNvSpPr>
          <p:nvPr>
            <p:ph idx="1"/>
          </p:nvPr>
        </p:nvSpPr>
        <p:spPr>
          <a:xfrm>
            <a:off x="1266092" y="1378634"/>
            <a:ext cx="10238520" cy="4532588"/>
          </a:xfrm>
        </p:spPr>
        <p:txBody>
          <a:bodyPr>
            <a:normAutofit/>
          </a:bodyPr>
          <a:lstStyle/>
          <a:p>
            <a:pPr algn="just" rtl="1"/>
            <a:r>
              <a:rPr lang="fa-IR" sz="3200" dirty="0">
                <a:cs typeface="B Nazanin" panose="00000400000000000000" pitchFamily="2" charset="-78"/>
              </a:rPr>
              <a:t>در فارسی می‌توان آن را «داستان ناگهان»، «داستان لحظه»، و «داستان آنی» ترجمه کرد.</a:t>
            </a:r>
          </a:p>
          <a:p>
            <a:pPr algn="just" rtl="1"/>
            <a:r>
              <a:rPr lang="fa-IR" sz="3200" dirty="0">
                <a:cs typeface="B Nazanin" panose="00000400000000000000" pitchFamily="2" charset="-78"/>
              </a:rPr>
              <a:t>برای تبدیل داستان کوتاه به داستانک لازم است که نویسنده بخش اصلی داستان کوتاه را در نظر بگیرد و آن را خلاصه کند. </a:t>
            </a:r>
            <a:endParaRPr lang="en-US" sz="3200" dirty="0">
              <a:cs typeface="B Nazanin" panose="00000400000000000000" pitchFamily="2" charset="-78"/>
            </a:endParaRPr>
          </a:p>
        </p:txBody>
      </p:sp>
    </p:spTree>
    <p:extLst>
      <p:ext uri="{BB962C8B-B14F-4D97-AF65-F5344CB8AC3E}">
        <p14:creationId xmlns:p14="http://schemas.microsoft.com/office/powerpoint/2010/main" val="2890474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FCD7B9-C90D-4B9F-A04C-498A6C92932D}"/>
              </a:ext>
            </a:extLst>
          </p:cNvPr>
          <p:cNvSpPr>
            <a:spLocks noGrp="1"/>
          </p:cNvSpPr>
          <p:nvPr>
            <p:ph idx="1"/>
          </p:nvPr>
        </p:nvSpPr>
        <p:spPr>
          <a:xfrm>
            <a:off x="1252025" y="1392702"/>
            <a:ext cx="10252587" cy="4518520"/>
          </a:xfrm>
        </p:spPr>
        <p:txBody>
          <a:bodyPr>
            <a:normAutofit/>
          </a:bodyPr>
          <a:lstStyle/>
          <a:p>
            <a:pPr algn="just" rtl="1"/>
            <a:r>
              <a:rPr lang="fa-IR" sz="3600" dirty="0">
                <a:cs typeface="B Nazanin" panose="00000400000000000000" pitchFamily="2" charset="-78"/>
              </a:rPr>
              <a:t>«داستانک داستانی به نثر است که باید از " داستان کوتاه" جمع و جورتر و کوتاه تر باشد و از پانصد کلمه کمتر و از هزار و پانصد کلمه بیشتر نباشد. درآن عناصر" کشمکش" و " شخصیت پردازی" و " صحنه" مقتصدانه و ماهرانه صورت گرفته باشد . داستانک همه‌ی عناصر داستان کوتاه را درخود جمع دارد جز آن که این عناصر با ایجاز و اختصار همراه است.</a:t>
            </a:r>
            <a:endParaRPr lang="en-US" sz="3600" dirty="0">
              <a:cs typeface="B Nazanin" panose="00000400000000000000" pitchFamily="2" charset="-78"/>
            </a:endParaRPr>
          </a:p>
        </p:txBody>
      </p:sp>
    </p:spTree>
    <p:extLst>
      <p:ext uri="{BB962C8B-B14F-4D97-AF65-F5344CB8AC3E}">
        <p14:creationId xmlns:p14="http://schemas.microsoft.com/office/powerpoint/2010/main" val="40166795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E4481A-7993-41D2-BCA7-1E08AE416646}"/>
              </a:ext>
            </a:extLst>
          </p:cNvPr>
          <p:cNvSpPr>
            <a:spLocks noGrp="1"/>
          </p:cNvSpPr>
          <p:nvPr>
            <p:ph idx="1"/>
          </p:nvPr>
        </p:nvSpPr>
        <p:spPr>
          <a:xfrm>
            <a:off x="1378634" y="1125415"/>
            <a:ext cx="10125978" cy="4785807"/>
          </a:xfrm>
        </p:spPr>
        <p:txBody>
          <a:bodyPr>
            <a:normAutofit/>
          </a:bodyPr>
          <a:lstStyle/>
          <a:p>
            <a:pPr algn="just" rtl="1"/>
            <a:r>
              <a:rPr lang="fa-IR" sz="3200" dirty="0">
                <a:cs typeface="B Nazanin" panose="00000400000000000000" pitchFamily="2" charset="-78"/>
              </a:rPr>
              <a:t>مثلاً به داستانک زیر توجه کنید:</a:t>
            </a:r>
          </a:p>
          <a:p>
            <a:pPr algn="just" rtl="1"/>
            <a:r>
              <a:rPr lang="fa-IR" sz="3200" dirty="0">
                <a:cs typeface="B Nazanin" panose="00000400000000000000" pitchFamily="2" charset="-78"/>
              </a:rPr>
              <a:t>وقتی بیدار شدم تمام تنم درد می‌کرد و می‌سوخت. چشم‌هایم را بازکردم و دیدم پرستاری کنار تختم ایستاده است!</a:t>
            </a:r>
          </a:p>
          <a:p>
            <a:pPr algn="just" rtl="1"/>
            <a:r>
              <a:rPr lang="fa-IR" sz="3200" dirty="0">
                <a:cs typeface="B Nazanin" panose="00000400000000000000" pitchFamily="2" charset="-78"/>
              </a:rPr>
              <a:t>او گفت: «آقای فوجیما. شما خیلی شانس آوردید که دو روز پیش از بمباران هیروشیما جان به در بردید. حالا در این بیمارستان در امان هستید».</a:t>
            </a:r>
          </a:p>
          <a:p>
            <a:pPr algn="just" rtl="1"/>
            <a:r>
              <a:rPr lang="fa-IR" sz="3200" dirty="0">
                <a:cs typeface="B Nazanin" panose="00000400000000000000" pitchFamily="2" charset="-78"/>
              </a:rPr>
              <a:t>با ضعف پرسیدم: «من کجا هستم؟»</a:t>
            </a:r>
          </a:p>
          <a:p>
            <a:pPr algn="just" rtl="1"/>
            <a:r>
              <a:rPr lang="fa-IR" sz="3200" dirty="0">
                <a:cs typeface="B Nazanin" panose="00000400000000000000" pitchFamily="2" charset="-78"/>
              </a:rPr>
              <a:t>آن زن گفت: «در ناگازاکی</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2382340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EE2499-3799-4B00-8DC5-300D04505734}"/>
              </a:ext>
            </a:extLst>
          </p:cNvPr>
          <p:cNvSpPr>
            <a:spLocks noGrp="1"/>
          </p:cNvSpPr>
          <p:nvPr>
            <p:ph idx="1"/>
          </p:nvPr>
        </p:nvSpPr>
        <p:spPr>
          <a:xfrm>
            <a:off x="1083968" y="1641230"/>
            <a:ext cx="10057643" cy="4506352"/>
          </a:xfrm>
        </p:spPr>
        <p:txBody>
          <a:bodyPr>
            <a:normAutofit/>
          </a:bodyPr>
          <a:lstStyle/>
          <a:p>
            <a:pPr algn="just" rtl="1"/>
            <a:r>
              <a:rPr lang="fa-IR" sz="3200" dirty="0">
                <a:cs typeface="B Nazanin" panose="00000400000000000000" pitchFamily="2" charset="-78"/>
              </a:rPr>
              <a:t>داستان فیلمی یا داستان عکسی:</a:t>
            </a:r>
          </a:p>
          <a:p>
            <a:pPr algn="just" rtl="1"/>
            <a:r>
              <a:rPr lang="fa-IR" sz="3200" dirty="0">
                <a:cs typeface="B Nazanin" panose="00000400000000000000" pitchFamily="2" charset="-78"/>
              </a:rPr>
              <a:t>این گونه داستان‌ها برای اولین بار در سایت‌های اشتراک ویدئو مثل آپارات و یوتیوب به وجود آمدند.</a:t>
            </a:r>
          </a:p>
          <a:p>
            <a:pPr algn="just" rtl="1"/>
            <a:r>
              <a:rPr lang="fa-IR" sz="3200" dirty="0">
                <a:cs typeface="B Nazanin" panose="00000400000000000000" pitchFamily="2" charset="-78"/>
              </a:rPr>
              <a:t>در این داستان‌ها (که کمیک‌های امروزی را به وجود آورده‌اند) از شخصیت‌های درون فیلم‌ها، انیمیشن‌ها و در مواردی بازی‌ها استفاده می‌شود.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840135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F9CDE1-5655-4965-BAA3-E50F93DDE0E2}"/>
              </a:ext>
            </a:extLst>
          </p:cNvPr>
          <p:cNvSpPr>
            <a:spLocks noGrp="1"/>
          </p:cNvSpPr>
          <p:nvPr>
            <p:ph idx="1"/>
          </p:nvPr>
        </p:nvSpPr>
        <p:spPr>
          <a:xfrm>
            <a:off x="1252025" y="1308295"/>
            <a:ext cx="10252587" cy="4602927"/>
          </a:xfrm>
        </p:spPr>
        <p:txBody>
          <a:bodyPr>
            <a:normAutofit/>
          </a:bodyPr>
          <a:lstStyle/>
          <a:p>
            <a:pPr algn="just" rtl="1"/>
            <a:r>
              <a:rPr lang="fa-IR" sz="3200" dirty="0">
                <a:cs typeface="B Nazanin" panose="00000400000000000000" pitchFamily="2" charset="-78"/>
              </a:rPr>
              <a:t>عکس یا فیلم در این گونه داستان‌ها در پیش زمینه قرار می‌گیرد که در آن شخصیت داستان وجود دارد و دیالوگ این شخصیت به صورت زیرنویس در ویدئو نوشته می‌شود. سپس مجموعه‌ای از این فیلم‌های ادیت شده یا عکس‌ها داستان را با زیرنویسی که دارند بیان می‌کنند. معمولاً در این گونه داستان‌ها از موسیقی ترجیحاً هماهنگ با داستان استفاده می‌شود تا هیجان بیشتری بر انگیزاند. این نوع داستان با وجود نوپا بودن به سرعت میان نوجوانان رواج پیدا کرد.</a:t>
            </a:r>
            <a:endParaRPr lang="en-US" sz="3200" dirty="0">
              <a:cs typeface="B Nazanin" panose="00000400000000000000" pitchFamily="2" charset="-78"/>
            </a:endParaRPr>
          </a:p>
        </p:txBody>
      </p:sp>
    </p:spTree>
    <p:extLst>
      <p:ext uri="{BB962C8B-B14F-4D97-AF65-F5344CB8AC3E}">
        <p14:creationId xmlns:p14="http://schemas.microsoft.com/office/powerpoint/2010/main" val="4123609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68B629-76B9-4080-9A60-1D9C32749476}"/>
              </a:ext>
            </a:extLst>
          </p:cNvPr>
          <p:cNvSpPr>
            <a:spLocks noGrp="1"/>
          </p:cNvSpPr>
          <p:nvPr>
            <p:ph idx="1"/>
          </p:nvPr>
        </p:nvSpPr>
        <p:spPr>
          <a:xfrm>
            <a:off x="618978" y="998806"/>
            <a:ext cx="10970040" cy="5247249"/>
          </a:xfrm>
        </p:spPr>
        <p:txBody>
          <a:bodyPr>
            <a:noAutofit/>
          </a:bodyPr>
          <a:lstStyle/>
          <a:p>
            <a:pPr marL="0" indent="0" algn="just" rtl="1">
              <a:buNone/>
            </a:pPr>
            <a:r>
              <a:rPr lang="fa-IR" sz="2400" dirty="0">
                <a:cs typeface="B Nazanin" panose="00000400000000000000" pitchFamily="2" charset="-78"/>
              </a:rPr>
              <a:t>دو گدا در خیابان نزدیک کُلوسیُو شهر رم کنار هم نشسته بودند. یکی از انها روی زمین صلیبی گذاشته بودو دیگری یک ستاره داوود. مردمی کـه از آنجا رد می شدند بـه هردو نگاه می کردند ولی فقط در کلاه گدائی کـه صلیب داشت پول مینداختند…</a:t>
            </a:r>
          </a:p>
          <a:p>
            <a:pPr marL="0" indent="0" algn="just" rtl="1">
              <a:buNone/>
            </a:pPr>
            <a:r>
              <a:rPr lang="fa-IR" sz="2400" dirty="0">
                <a:cs typeface="B Nazanin" panose="00000400000000000000" pitchFamily="2" charset="-78"/>
              </a:rPr>
              <a:t>کشیشی از آنجا میگذشت؛ مدتی ایستاد و دید کـه مردم بـه گدائی کـه ستاره داوود دارد کمکی نمی کنند.</a:t>
            </a:r>
          </a:p>
          <a:p>
            <a:pPr marL="0" indent="0" algn="just" rtl="1">
              <a:buNone/>
            </a:pPr>
            <a:r>
              <a:rPr lang="fa-IR" sz="2400" dirty="0">
                <a:cs typeface="B Nazanin" panose="00000400000000000000" pitchFamily="2" charset="-78"/>
              </a:rPr>
              <a:t>جلو رفت و گفت: رفیق بیچاره من، متوجه نیستی؟ این جا یک کشور کاتولیکه، تازه مرکز مذهب کاتولیک جهان هم هست. پس مردم بـه تو کـه ستاره داوود داری بـه خصوص کـه درست نشستی بغل دست گدائی کـه صلیب دارد چیزی نمی دهد. در واقع از روی لجبازی هم شده بـه او پول می دهند نه بـه تو !</a:t>
            </a:r>
          </a:p>
          <a:p>
            <a:pPr marL="0" indent="0" algn="just" rtl="1">
              <a:buNone/>
            </a:pPr>
            <a:r>
              <a:rPr lang="fa-IR" sz="2400" dirty="0">
                <a:cs typeface="B Nazanin" panose="00000400000000000000" pitchFamily="2" charset="-78"/>
              </a:rPr>
              <a:t>گدائی کـه ستاره داوود داشت بعد از شنیدن حرفهای کشیش رو کرد بـه گدای صاحب صلیب و گفت:</a:t>
            </a:r>
          </a:p>
          <a:p>
            <a:pPr marL="0" indent="0" algn="just" rtl="1">
              <a:buNone/>
            </a:pPr>
            <a:r>
              <a:rPr lang="fa-IR" sz="2400" dirty="0">
                <a:cs typeface="B Nazanin" panose="00000400000000000000" pitchFamily="2" charset="-78"/>
              </a:rPr>
              <a:t>هی “موشه” نگاه کن ببین کی آمده بـه برادران “گلدشتین” بازاریابی یاد میده؟</a:t>
            </a:r>
          </a:p>
          <a:p>
            <a:pPr marL="0" indent="0" algn="just" rtl="1">
              <a:buNone/>
            </a:pPr>
            <a:r>
              <a:rPr lang="fa-IR" sz="2400" dirty="0">
                <a:cs typeface="B Nazanin" panose="00000400000000000000" pitchFamily="2" charset="-78"/>
              </a:rPr>
              <a:t>«خانواده گلدشتین؛ خاندانى ثروتمند و یهودى تبار بودند»</a:t>
            </a:r>
            <a:endParaRPr lang="en-US" sz="2400" dirty="0">
              <a:cs typeface="B Nazanin" panose="00000400000000000000" pitchFamily="2" charset="-78"/>
            </a:endParaRPr>
          </a:p>
        </p:txBody>
      </p:sp>
    </p:spTree>
    <p:extLst>
      <p:ext uri="{BB962C8B-B14F-4D97-AF65-F5344CB8AC3E}">
        <p14:creationId xmlns:p14="http://schemas.microsoft.com/office/powerpoint/2010/main" val="17960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6181D4-B611-4022-84F7-513B36D2686B}"/>
              </a:ext>
            </a:extLst>
          </p:cNvPr>
          <p:cNvSpPr>
            <a:spLocks noGrp="1"/>
          </p:cNvSpPr>
          <p:nvPr>
            <p:ph idx="1"/>
          </p:nvPr>
        </p:nvSpPr>
        <p:spPr>
          <a:xfrm>
            <a:off x="1097280" y="1223889"/>
            <a:ext cx="10407332" cy="4687333"/>
          </a:xfrm>
        </p:spPr>
        <p:txBody>
          <a:bodyPr>
            <a:noAutofit/>
          </a:bodyPr>
          <a:lstStyle/>
          <a:p>
            <a:pPr marL="0" indent="0" algn="just" rtl="1">
              <a:buNone/>
            </a:pPr>
            <a:r>
              <a:rPr lang="fa-IR" sz="2800" dirty="0">
                <a:cs typeface="B Nazanin" panose="00000400000000000000" pitchFamily="2" charset="-78"/>
              </a:rPr>
              <a:t>کی از دوستانِ کاناداییم، یه قانونِ جالب واسه خودش داشت!</a:t>
            </a:r>
          </a:p>
          <a:p>
            <a:pPr marL="0" indent="0" algn="just" rtl="1">
              <a:buNone/>
            </a:pPr>
            <a:r>
              <a:rPr lang="fa-IR" sz="2800" dirty="0">
                <a:cs typeface="B Nazanin" panose="00000400000000000000" pitchFamily="2" charset="-78"/>
              </a:rPr>
              <a:t>قانونش این بود کـه:</a:t>
            </a:r>
          </a:p>
          <a:p>
            <a:pPr marL="0" indent="0" algn="just" rtl="1">
              <a:buNone/>
            </a:pPr>
            <a:r>
              <a:rPr lang="fa-IR" sz="2800" dirty="0">
                <a:cs typeface="B Nazanin" panose="00000400000000000000" pitchFamily="2" charset="-78"/>
              </a:rPr>
              <a:t>باوجودِ داشتن همسر، دو بچه و زندگی مستقل و کارِ پر مسئولیت ماهی «یک شب» باید خونه پدر و مادرش باشه!</a:t>
            </a:r>
          </a:p>
          <a:p>
            <a:pPr marL="0" indent="0" algn="just" rtl="1">
              <a:buNone/>
            </a:pPr>
            <a:r>
              <a:rPr lang="fa-IR" sz="2800" dirty="0">
                <a:cs typeface="B Nazanin" panose="00000400000000000000" pitchFamily="2" charset="-78"/>
              </a:rPr>
              <a:t>می گفت کـه کارهای بچه‌هارو انجام میدم‌ و میرم خودم تنهایی، مثل دورانِ بچگی و نوجوانی … چندین ساله این قانون رو دارم، هم خودم و هم همسرم!</a:t>
            </a:r>
          </a:p>
          <a:p>
            <a:pPr marL="0" indent="0" algn="just" rtl="1">
              <a:buNone/>
            </a:pPr>
            <a:r>
              <a:rPr lang="fa-IR" sz="2800" dirty="0">
                <a:cs typeface="B Nazanin" panose="00000400000000000000" pitchFamily="2" charset="-78"/>
              </a:rPr>
              <a:t>می گفت: خیلی وقت‌ها هم کار خاصی نمیکنیم! پدرم تلویزیون نگاه می‌کنه</a:t>
            </a:r>
          </a:p>
          <a:p>
            <a:pPr marL="0" indent="0" algn="just" rtl="1">
              <a:buNone/>
            </a:pPr>
            <a:r>
              <a:rPr lang="fa-IR" sz="2800" dirty="0">
                <a:cs typeface="B Nazanin" panose="00000400000000000000" pitchFamily="2" charset="-78"/>
              </a:rPr>
              <a:t>و من کتاب می‌خونم، مادرم تعریف می‌کنه، من گوش می‌دم، من حرف میزنم و مـادرم یا پدرم چرت میزنند و شب میخوابیم… صبح صبحانه‌اي می خوریم، بعد برمیگـردم بـه زندگی!</a:t>
            </a:r>
          </a:p>
        </p:txBody>
      </p:sp>
    </p:spTree>
    <p:extLst>
      <p:ext uri="{BB962C8B-B14F-4D97-AF65-F5344CB8AC3E}">
        <p14:creationId xmlns:p14="http://schemas.microsoft.com/office/powerpoint/2010/main" val="7572347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08696-3407-4896-9BA9-C971159E9178}"/>
              </a:ext>
            </a:extLst>
          </p:cNvPr>
          <p:cNvSpPr>
            <a:spLocks noGrp="1"/>
          </p:cNvSpPr>
          <p:nvPr>
            <p:ph idx="1"/>
          </p:nvPr>
        </p:nvSpPr>
        <p:spPr>
          <a:xfrm>
            <a:off x="914400" y="1209821"/>
            <a:ext cx="10590212" cy="5148775"/>
          </a:xfrm>
        </p:spPr>
        <p:txBody>
          <a:bodyPr>
            <a:normAutofit/>
          </a:bodyPr>
          <a:lstStyle/>
          <a:p>
            <a:pPr algn="r" rtl="1"/>
            <a:r>
              <a:rPr lang="fa-IR" sz="2800" dirty="0">
                <a:cs typeface="B Nazanin" panose="00000400000000000000" pitchFamily="2" charset="-78"/>
              </a:rPr>
              <a:t>دیروز روی فیسبوکش دیدم یه “عکس” گذاشته بودو یه نوشته کـه متوجه شدم مادرش چند ماه پیش فوت شده. براش پیام دادم کـه بابتِ درگذشت مادرت متاسفم و همیشـه ماهی یک شبی رو کـه گفتـه بودی بـه یاد دارم…</a:t>
            </a:r>
          </a:p>
          <a:p>
            <a:pPr algn="r" rtl="1"/>
            <a:r>
              <a:rPr lang="fa-IR" sz="2800" dirty="0">
                <a:cs typeface="B Nazanin" panose="00000400000000000000" pitchFamily="2" charset="-78"/>
              </a:rPr>
              <a:t>جوابی داده، تشکری کرده و نوشته کـه: «مادرم توی خاطراتِ محدودش از اون شب‌ها بـه عنوانِ بهترین ساعتهای سالها و ماه‌هاي‌ گذشته ‌اش یاد کرده»</a:t>
            </a:r>
          </a:p>
          <a:p>
            <a:pPr algn="r" rtl="1"/>
            <a:r>
              <a:rPr lang="fa-IR" sz="2800" dirty="0">
                <a:cs typeface="B Nazanin" panose="00000400000000000000" pitchFamily="2" charset="-78"/>
              </a:rPr>
              <a:t>و اضافه کرد کـه: اگه راستش رو بخوای “بیشتر” از مادرم برای خودم خوشحالم کـه از این «فرصت و شانس»</a:t>
            </a:r>
          </a:p>
          <a:p>
            <a:pPr algn="r" rtl="1"/>
            <a:r>
              <a:rPr lang="fa-IR" sz="2800" dirty="0">
                <a:cs typeface="B Nazanin" panose="00000400000000000000" pitchFamily="2" charset="-78"/>
              </a:rPr>
              <a:t>نهایتِ استفاده رو برده‌ام…!!</a:t>
            </a:r>
          </a:p>
          <a:p>
            <a:pPr algn="r" rtl="1"/>
            <a:r>
              <a:rPr lang="fa-IR" sz="2800" dirty="0">
                <a:cs typeface="B Nazanin" panose="00000400000000000000" pitchFamily="2" charset="-78"/>
              </a:rPr>
              <a:t>قوانینِ خوب رو دوست دارم… برای خودتون؛ دلتون؛ حالتون و خانوادتون قانون هاي‌ قشنگ بذارید؛ بعداً حسرت قانون هاي‌ گذاشته نشده رو نداشته باشید!</a:t>
            </a: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val="4205386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0ECD63-7957-41C7-B97F-028904891582}"/>
              </a:ext>
            </a:extLst>
          </p:cNvPr>
          <p:cNvSpPr>
            <a:spLocks noGrp="1"/>
          </p:cNvSpPr>
          <p:nvPr>
            <p:ph idx="1"/>
          </p:nvPr>
        </p:nvSpPr>
        <p:spPr>
          <a:xfrm>
            <a:off x="1280160" y="1153551"/>
            <a:ext cx="10224452" cy="4757671"/>
          </a:xfrm>
        </p:spPr>
        <p:txBody>
          <a:bodyPr>
            <a:normAutofit/>
          </a:bodyPr>
          <a:lstStyle/>
          <a:p>
            <a:pPr algn="just" rtl="1"/>
            <a:r>
              <a:rPr lang="fa-IR" sz="3600" dirty="0">
                <a:cs typeface="B Nazanin" panose="00000400000000000000" pitchFamily="2" charset="-78"/>
              </a:rPr>
              <a:t>حال اینکه داستان بلند همچون رمان، شخصیتها را گسترش نمیدهد و اما موضوع نیز بیشتر از وضعیتی که در داستان کوتاه دارد در آن گسترده می گردد. </a:t>
            </a:r>
            <a:endParaRPr lang="en-US" sz="3600" dirty="0">
              <a:cs typeface="B Nazanin" panose="00000400000000000000" pitchFamily="2" charset="-78"/>
            </a:endParaRPr>
          </a:p>
          <a:p>
            <a:pPr algn="just" rtl="1"/>
            <a:r>
              <a:rPr lang="fa-IR" sz="3600" dirty="0">
                <a:cs typeface="B Nazanin" panose="00000400000000000000" pitchFamily="2" charset="-78"/>
              </a:rPr>
              <a:t>پرورش شخصیت و معنا در داستان بلند بیشتر از داستان کوتاه صورت میپذیرد و تا اندازه ای به خصوصیات رمان نزدیک می شود. اما باید گفت که پرورش شخصیت و معانی در رمان محدودیتی ندارد و دست نویسنده رمان در این اعمال کاملاً باز است. </a:t>
            </a:r>
            <a:endParaRPr lang="en-US" sz="3600" dirty="0">
              <a:cs typeface="B Nazanin" panose="00000400000000000000" pitchFamily="2" charset="-78"/>
            </a:endParaRPr>
          </a:p>
        </p:txBody>
      </p:sp>
    </p:spTree>
    <p:extLst>
      <p:ext uri="{BB962C8B-B14F-4D97-AF65-F5344CB8AC3E}">
        <p14:creationId xmlns:p14="http://schemas.microsoft.com/office/powerpoint/2010/main" val="42734768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9E4CB-4AE3-4724-930D-FD37C3905A7F}"/>
              </a:ext>
            </a:extLst>
          </p:cNvPr>
          <p:cNvSpPr>
            <a:spLocks noGrp="1"/>
          </p:cNvSpPr>
          <p:nvPr>
            <p:ph idx="1"/>
          </p:nvPr>
        </p:nvSpPr>
        <p:spPr>
          <a:xfrm>
            <a:off x="985495" y="1266092"/>
            <a:ext cx="9959170" cy="5050302"/>
          </a:xfrm>
        </p:spPr>
        <p:txBody>
          <a:bodyPr>
            <a:normAutofit/>
          </a:bodyPr>
          <a:lstStyle/>
          <a:p>
            <a:pPr algn="just" rtl="1"/>
            <a:r>
              <a:rPr lang="fa-IR" sz="2400" dirty="0">
                <a:cs typeface="B Nazanin" panose="00000400000000000000" pitchFamily="2" charset="-78"/>
              </a:rPr>
              <a:t>یک دقیقه مطالعه …</a:t>
            </a:r>
          </a:p>
          <a:p>
            <a:pPr algn="just" rtl="1"/>
            <a:r>
              <a:rPr lang="fa-IR" sz="2400" dirty="0">
                <a:cs typeface="B Nazanin" panose="00000400000000000000" pitchFamily="2" charset="-78"/>
              </a:rPr>
              <a:t>پسر بچه فقیری وارد کافی شاپ شد و پشت میز نشست ! خدمتکار برای سفارش گرفتن بـه سراغش رفت. پسر پرسید: بستنی شکلاتی چند اسـت؟</a:t>
            </a:r>
          </a:p>
          <a:p>
            <a:pPr algn="just" rtl="1"/>
            <a:r>
              <a:rPr lang="fa-IR" sz="2400" dirty="0">
                <a:cs typeface="B Nazanin" panose="00000400000000000000" pitchFamily="2" charset="-78"/>
              </a:rPr>
              <a:t>خدمتکار گفت 50 سنت. پسرک پول خردهایش را شمرد بعد پرسید بستی معمولی چند اسـت؟</a:t>
            </a:r>
          </a:p>
          <a:p>
            <a:pPr algn="just" rtl="1"/>
            <a:r>
              <a:rPr lang="fa-IR" sz="2400" dirty="0">
                <a:cs typeface="B Nazanin" panose="00000400000000000000" pitchFamily="2" charset="-78"/>
              </a:rPr>
              <a:t>خدمتکار با توجه بـه این‌که تمام میزها پرشده بودو عده نیز بیرون کافی شاپ منتظر بودن با بی حوصلگی گفت: 35 سنت پسر گفت برای من بستنی معمولی بیاورید …</a:t>
            </a:r>
          </a:p>
          <a:p>
            <a:pPr algn="just" rtl="1"/>
            <a:r>
              <a:rPr lang="fa-IR" sz="2400" dirty="0">
                <a:cs typeface="B Nazanin" panose="00000400000000000000" pitchFamily="2" charset="-78"/>
              </a:rPr>
              <a:t>خدمتکار بی حوصله یک بستنی از ته مانده هاي‌ بستنی هاي‌ دیگران آورد و صورت حساب را بـه پسرک دادو رفت ؛ پسر بستنی را تمام کرد صورتحساب را برداشت و پولش را بـه صندوق پرداخت کرد و رفت…</a:t>
            </a:r>
          </a:p>
          <a:p>
            <a:pPr algn="just" rtl="1"/>
            <a:r>
              <a:rPr lang="fa-IR" sz="2400" dirty="0">
                <a:cs typeface="B Nazanin" panose="00000400000000000000" pitchFamily="2" charset="-78"/>
              </a:rPr>
              <a:t>هنگامی کـه خدمتکار برای تمیز کردن میز رفت گریه اش گرفت ،پسر بچه درروی میز درکنار بشقاب خالی 15سنت انعام گذاشته بود در صورتی کـه میتوانست بستنی شکلاتی بخرد !</a:t>
            </a:r>
            <a:endParaRPr lang="en-US" sz="2400" dirty="0">
              <a:cs typeface="B Nazanin" panose="00000400000000000000" pitchFamily="2" charset="-78"/>
            </a:endParaRPr>
          </a:p>
        </p:txBody>
      </p:sp>
    </p:spTree>
    <p:extLst>
      <p:ext uri="{BB962C8B-B14F-4D97-AF65-F5344CB8AC3E}">
        <p14:creationId xmlns:p14="http://schemas.microsoft.com/office/powerpoint/2010/main" val="3567098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413FBE-5026-4881-81F1-43AE28179FF5}"/>
              </a:ext>
            </a:extLst>
          </p:cNvPr>
          <p:cNvSpPr>
            <a:spLocks noGrp="1"/>
          </p:cNvSpPr>
          <p:nvPr>
            <p:ph idx="1"/>
          </p:nvPr>
        </p:nvSpPr>
        <p:spPr>
          <a:xfrm>
            <a:off x="1392702" y="1209822"/>
            <a:ext cx="10111910" cy="4701400"/>
          </a:xfrm>
        </p:spPr>
        <p:txBody>
          <a:bodyPr>
            <a:noAutofit/>
          </a:bodyPr>
          <a:lstStyle/>
          <a:p>
            <a:pPr marL="0" indent="0" algn="just" rtl="1">
              <a:buNone/>
            </a:pPr>
            <a:r>
              <a:rPr lang="fa-IR" sz="2800" dirty="0">
                <a:cs typeface="B Nazanin" panose="00000400000000000000" pitchFamily="2" charset="-78"/>
              </a:rPr>
              <a:t>سیاست انگلیسها:</a:t>
            </a:r>
          </a:p>
          <a:p>
            <a:pPr marL="0" indent="0" algn="just" rtl="1">
              <a:buNone/>
            </a:pPr>
            <a:r>
              <a:rPr lang="fa-IR" sz="2800" dirty="0">
                <a:cs typeface="B Nazanin" panose="00000400000000000000" pitchFamily="2" charset="-78"/>
              </a:rPr>
              <a:t>در زمان قاجار ؛ درکنار سفارت حکومت عثمانی در تهران ؛ مسجد کوچکی وجود داشت.</a:t>
            </a:r>
          </a:p>
          <a:p>
            <a:pPr marL="0" indent="0" algn="just" rtl="1">
              <a:buNone/>
            </a:pPr>
            <a:r>
              <a:rPr lang="fa-IR" sz="2800" dirty="0">
                <a:cs typeface="B Nazanin" panose="00000400000000000000" pitchFamily="2" charset="-78"/>
              </a:rPr>
              <a:t>امام جماعت ان مسجد میگوید: شخص روضه خوانی را دیدم کـه هرروز صبح بـه مسجد می آمد و بـه اهل سنت ناسزا میگفت…</a:t>
            </a:r>
          </a:p>
          <a:p>
            <a:pPr marL="0" indent="0" algn="just" rtl="1">
              <a:buNone/>
            </a:pPr>
            <a:r>
              <a:rPr lang="fa-IR" sz="2800" dirty="0">
                <a:cs typeface="B Nazanin" panose="00000400000000000000" pitchFamily="2" charset="-78"/>
              </a:rPr>
              <a:t>و این درحالی بود کـه افراد سفارت و تبعه ان کـه اهل سنّت بودند ؛ برای نماز بـه ان مسجد می آمدند.</a:t>
            </a:r>
          </a:p>
          <a:p>
            <a:pPr marL="0" indent="0" algn="just" rtl="1">
              <a:buNone/>
            </a:pPr>
            <a:r>
              <a:rPr lang="fa-IR" sz="2800" dirty="0">
                <a:cs typeface="B Nazanin" panose="00000400000000000000" pitchFamily="2" charset="-78"/>
              </a:rPr>
              <a:t>روزی بـه او گفتم:</a:t>
            </a:r>
          </a:p>
          <a:p>
            <a:pPr marL="0" indent="0" algn="just" rtl="1">
              <a:buNone/>
            </a:pPr>
            <a:r>
              <a:rPr lang="fa-IR" sz="2800" dirty="0">
                <a:cs typeface="B Nazanin" panose="00000400000000000000" pitchFamily="2" charset="-78"/>
              </a:rPr>
              <a:t>تو بـه چه دلیل هرروز همین روضه را میخوانی و همان ناسزا را تکرار می کني؟</a:t>
            </a:r>
          </a:p>
          <a:p>
            <a:pPr marL="0" indent="0" algn="just" rtl="1">
              <a:buNone/>
            </a:pPr>
            <a:r>
              <a:rPr lang="fa-IR" sz="2800" dirty="0">
                <a:cs typeface="B Nazanin" panose="00000400000000000000" pitchFamily="2" charset="-78"/>
              </a:rPr>
              <a:t>مگر روضه دیگری بلد نیستی؟!</a:t>
            </a:r>
          </a:p>
          <a:p>
            <a:pPr marL="0" indent="0" algn="just" rtl="1">
              <a:buNone/>
            </a:pPr>
            <a:endParaRPr lang="fa-IR" sz="2800" dirty="0">
              <a:cs typeface="B Nazanin" panose="00000400000000000000" pitchFamily="2" charset="-78"/>
            </a:endParaRPr>
          </a:p>
        </p:txBody>
      </p:sp>
    </p:spTree>
    <p:extLst>
      <p:ext uri="{BB962C8B-B14F-4D97-AF65-F5344CB8AC3E}">
        <p14:creationId xmlns:p14="http://schemas.microsoft.com/office/powerpoint/2010/main" val="2186244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3DE115-204F-4A7B-8022-A0788FF4D4FC}"/>
              </a:ext>
            </a:extLst>
          </p:cNvPr>
          <p:cNvSpPr>
            <a:spLocks noGrp="1"/>
          </p:cNvSpPr>
          <p:nvPr>
            <p:ph idx="1"/>
          </p:nvPr>
        </p:nvSpPr>
        <p:spPr>
          <a:xfrm>
            <a:off x="1097280" y="1280160"/>
            <a:ext cx="10407332" cy="5134708"/>
          </a:xfrm>
        </p:spPr>
        <p:txBody>
          <a:bodyPr>
            <a:normAutofit/>
          </a:bodyPr>
          <a:lstStyle/>
          <a:p>
            <a:pPr marL="0" indent="0" algn="just" rtl="1">
              <a:buNone/>
            </a:pPr>
            <a:r>
              <a:rPr lang="fa-IR" sz="2400" dirty="0">
                <a:cs typeface="B Nazanin" panose="00000400000000000000" pitchFamily="2" charset="-78"/>
              </a:rPr>
              <a:t>او در پاسخ گفت:</a:t>
            </a:r>
          </a:p>
          <a:p>
            <a:pPr marL="0" indent="0" algn="just" rtl="1">
              <a:buNone/>
            </a:pPr>
            <a:r>
              <a:rPr lang="fa-IR" sz="2400" dirty="0">
                <a:cs typeface="B Nazanin" panose="00000400000000000000" pitchFamily="2" charset="-78"/>
              </a:rPr>
              <a:t>بلدم؛ ولی من یک نفر بانی دارم کـه روزی پنج ریال بـه من میدهد و میگوید همین روضه رابا این کیفیت بخوان.</a:t>
            </a:r>
          </a:p>
          <a:p>
            <a:pPr marL="0" indent="0" algn="just" rtl="1">
              <a:buNone/>
            </a:pPr>
            <a:r>
              <a:rPr lang="fa-IR" sz="2400" dirty="0">
                <a:cs typeface="B Nazanin" panose="00000400000000000000" pitchFamily="2" charset="-78"/>
              </a:rPr>
              <a:t>از او خواستم مشخصات و نشانی بانی را بـه من بدهد…</a:t>
            </a:r>
          </a:p>
          <a:p>
            <a:pPr marL="0" indent="0" algn="just" rtl="1">
              <a:buNone/>
            </a:pPr>
            <a:r>
              <a:rPr lang="fa-IR" sz="2400" dirty="0">
                <a:cs typeface="B Nazanin" panose="00000400000000000000" pitchFamily="2" charset="-78"/>
              </a:rPr>
              <a:t>فهمیدم کـه بانی یک کاسب مغازه دار اسـت.</a:t>
            </a:r>
          </a:p>
          <a:p>
            <a:pPr marL="0" indent="0" algn="just" rtl="1">
              <a:buNone/>
            </a:pPr>
            <a:r>
              <a:rPr lang="fa-IR" sz="2400" dirty="0">
                <a:cs typeface="B Nazanin" panose="00000400000000000000" pitchFamily="2" charset="-78"/>
              </a:rPr>
              <a:t>بـه سراغش رفتم و جریان را از او پرسیدم. او گفت: نه من بانی نیستم</a:t>
            </a:r>
          </a:p>
          <a:p>
            <a:pPr marL="0" indent="0" algn="just" rtl="1">
              <a:buNone/>
            </a:pPr>
            <a:r>
              <a:rPr lang="fa-IR" sz="2400" dirty="0">
                <a:cs typeface="B Nazanin" panose="00000400000000000000" pitchFamily="2" charset="-78"/>
              </a:rPr>
              <a:t>شخصی روزی دو تومان بـه من می‌دهد تا در ان مسجد چنین روضه اي خوانده شود.</a:t>
            </a:r>
          </a:p>
          <a:p>
            <a:pPr marL="0" indent="0" algn="just" rtl="1">
              <a:buNone/>
            </a:pPr>
            <a:r>
              <a:rPr lang="fa-IR" sz="2400" dirty="0">
                <a:cs typeface="B Nazanin" panose="00000400000000000000" pitchFamily="2" charset="-78"/>
              </a:rPr>
              <a:t>پنج ریال بـه ان روضه خوان می‌دهم و پانزده ریال را خودم برمی دارم.</a:t>
            </a:r>
          </a:p>
          <a:p>
            <a:pPr marL="0" indent="0" algn="just" rtl="1">
              <a:buNone/>
            </a:pPr>
            <a:r>
              <a:rPr lang="fa-IR" sz="2400" dirty="0">
                <a:cs typeface="B Nazanin" panose="00000400000000000000" pitchFamily="2" charset="-78"/>
              </a:rPr>
              <a:t>باز جریان را پیگیری کردم، سرانجام با یازده واسطه!!!! معلوم شد کـه از طرف سفارت انگلستان روزی ۲۵ تومان برای این روضه خوانی با این کیفیت مخصوص «برای ایجاد تفرقه بین ایران شیعی و حکومت عثمانی سنی» داده می‌شود کـه پس از طی مراحل و دست بـه دست گشتن، پنج ریال برای ان روضه خوان بیچاره میماند</a:t>
            </a: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19124462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D49ADD-6AC4-45DF-B406-D04C2A60D851}"/>
              </a:ext>
            </a:extLst>
          </p:cNvPr>
          <p:cNvSpPr>
            <a:spLocks noGrp="1"/>
          </p:cNvSpPr>
          <p:nvPr>
            <p:ph idx="1"/>
          </p:nvPr>
        </p:nvSpPr>
        <p:spPr>
          <a:xfrm>
            <a:off x="1125415" y="1350498"/>
            <a:ext cx="10379197" cy="4560724"/>
          </a:xfrm>
        </p:spPr>
        <p:txBody>
          <a:bodyPr>
            <a:normAutofit/>
          </a:bodyPr>
          <a:lstStyle/>
          <a:p>
            <a:pPr marL="0" indent="0" algn="just" rtl="1">
              <a:buNone/>
            </a:pPr>
            <a:r>
              <a:rPr lang="fa-IR" sz="2800" dirty="0">
                <a:cs typeface="B Nazanin" panose="00000400000000000000" pitchFamily="2" charset="-78"/>
              </a:rPr>
              <a:t>ماهي وجفتش اثر ابراهیم گلستان</a:t>
            </a:r>
          </a:p>
          <a:p>
            <a:pPr marL="0" indent="0" algn="just" rtl="1">
              <a:buNone/>
            </a:pPr>
            <a:r>
              <a:rPr lang="fa-IR" sz="2800" dirty="0">
                <a:cs typeface="B Nazanin" panose="00000400000000000000" pitchFamily="2" charset="-78"/>
              </a:rPr>
              <a:t>مردبه ماهي ها نگاه مي كرد. ماهي ها پشت شيشه آرام و آويزان بودند. پشت شيشه برايشان</a:t>
            </a:r>
          </a:p>
          <a:p>
            <a:pPr marL="0" indent="0" algn="just" rtl="1">
              <a:buNone/>
            </a:pPr>
            <a:r>
              <a:rPr lang="fa-IR" sz="2800" dirty="0">
                <a:cs typeface="B Nazanin" panose="00000400000000000000" pitchFamily="2" charset="-78"/>
              </a:rPr>
              <a:t>از تخته سنگ ها آبگيري ساخته بودند كه بزرگ بود و ديواره اش دور مي شد و دوريش در</a:t>
            </a:r>
          </a:p>
          <a:p>
            <a:pPr marL="0" indent="0" algn="just" rtl="1">
              <a:buNone/>
            </a:pPr>
            <a:r>
              <a:rPr lang="fa-IR" sz="2800" dirty="0">
                <a:cs typeface="B Nazanin" panose="00000400000000000000" pitchFamily="2" charset="-78"/>
              </a:rPr>
              <a:t>نيمه تاريكي مي رفت. ديواره ي روبروي مرد از شيشه بود. در نيم تاريكي راهرو غار</a:t>
            </a:r>
          </a:p>
          <a:p>
            <a:pPr marL="0" indent="0" algn="just" rtl="1">
              <a:buNone/>
            </a:pPr>
            <a:r>
              <a:rPr lang="fa-IR" sz="2800" dirty="0">
                <a:cs typeface="B Nazanin" panose="00000400000000000000" pitchFamily="2" charset="-78"/>
              </a:rPr>
              <a:t>مانند در هر دوسو از اين ديواره ها بود كه هر كدام آبگيري بودند نمايشگاه ماهي هاي</a:t>
            </a:r>
          </a:p>
          <a:p>
            <a:pPr marL="0" indent="0" algn="just" rtl="1">
              <a:buNone/>
            </a:pPr>
            <a:r>
              <a:rPr lang="fa-IR" sz="2800" dirty="0">
                <a:cs typeface="B Nazanin" panose="00000400000000000000" pitchFamily="2" charset="-78"/>
              </a:rPr>
              <a:t>جور به جور و رنگارنگ. هر آبگير را نوري از بالا روشن مي كرد. نور ديده نمي شد، اما</a:t>
            </a:r>
          </a:p>
          <a:p>
            <a:pPr marL="0" indent="0" algn="just" rtl="1">
              <a:buNone/>
            </a:pPr>
            <a:r>
              <a:rPr lang="fa-IR" sz="2800" dirty="0">
                <a:cs typeface="B Nazanin" panose="00000400000000000000" pitchFamily="2" charset="-78"/>
              </a:rPr>
              <a:t>اثرش روشنايي آبگير بود. و مرد اكنون نشسته بود و به ماهي ها در روشنايي سرد و</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20918309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7A0FAB-949B-453B-ADFD-18DABB6D5F81}"/>
              </a:ext>
            </a:extLst>
          </p:cNvPr>
          <p:cNvSpPr>
            <a:spLocks noGrp="1"/>
          </p:cNvSpPr>
          <p:nvPr>
            <p:ph idx="1"/>
          </p:nvPr>
        </p:nvSpPr>
        <p:spPr>
          <a:xfrm>
            <a:off x="1322363" y="1148861"/>
            <a:ext cx="10336994" cy="4661096"/>
          </a:xfrm>
        </p:spPr>
        <p:txBody>
          <a:bodyPr>
            <a:normAutofit/>
          </a:bodyPr>
          <a:lstStyle/>
          <a:p>
            <a:pPr marL="0" indent="0" algn="just" rtl="1">
              <a:buNone/>
            </a:pPr>
            <a:r>
              <a:rPr lang="fa-IR" sz="3600" dirty="0">
                <a:cs typeface="B Nazanin" panose="00000400000000000000" pitchFamily="2" charset="-78"/>
              </a:rPr>
              <a:t>تاريك نگاه مي كرد. ماهي ها پشت شيشه آرام و آويزان بودند. انگار پرنده بودند،بي پر زدن، انگار در هوا بودند. </a:t>
            </a:r>
          </a:p>
          <a:p>
            <a:pPr marL="0" indent="0" algn="just" rtl="1">
              <a:buNone/>
            </a:pPr>
            <a:r>
              <a:rPr lang="fa-IR" sz="3600" dirty="0">
                <a:cs typeface="B Nazanin" panose="00000400000000000000" pitchFamily="2" charset="-78"/>
              </a:rPr>
              <a:t>اگر گاهي حبابي بالا نمي رفت، آب بودن فضايشان حس نمي شد. حباب، و هم چنين حركت كم و كند پره هايشان. مرد درته دور روبرو، دوماهي راديد كه با هم بودند.</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2243093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E57253-EA60-4570-B1FB-C255264AD2B4}"/>
              </a:ext>
            </a:extLst>
          </p:cNvPr>
          <p:cNvSpPr>
            <a:spLocks noGrp="1"/>
          </p:cNvSpPr>
          <p:nvPr>
            <p:ph idx="1"/>
          </p:nvPr>
        </p:nvSpPr>
        <p:spPr>
          <a:xfrm>
            <a:off x="1112104" y="1252024"/>
            <a:ext cx="9931034" cy="4783015"/>
          </a:xfrm>
        </p:spPr>
        <p:txBody>
          <a:bodyPr>
            <a:normAutofit/>
          </a:bodyPr>
          <a:lstStyle/>
          <a:p>
            <a:pPr marL="0" indent="0" algn="just" rtl="1">
              <a:buNone/>
            </a:pPr>
            <a:r>
              <a:rPr lang="fa-IR" sz="2800" dirty="0">
                <a:cs typeface="B Nazanin" panose="00000400000000000000" pitchFamily="2" charset="-78"/>
              </a:rPr>
              <a:t>دو ماهي بزرگ نبودند، با هم بودند. اكنون سرهايشان كنارهم بود و دم هايشان از هم جدا. دور بودند، ناگهان جنبيدند و رو به بالا رفتند وميان راه چرخيدند و دوباره سرازير شدند و باز كنار هم ماندند. انگار مي خواستند يكديگر را ببوسند، اما باز با هم از هم جدا شدند و لوليدند و رفتند وآمدند. </a:t>
            </a:r>
          </a:p>
          <a:p>
            <a:pPr marL="0" indent="0" algn="just" rtl="1">
              <a:buNone/>
            </a:pPr>
            <a:r>
              <a:rPr lang="fa-IR" sz="2800" dirty="0">
                <a:cs typeface="B Nazanin" panose="00000400000000000000" pitchFamily="2" charset="-78"/>
              </a:rPr>
              <a:t>مرد نشست. انديشيد هرگز اين همه يكدمي نديده بوده است. هر ماهي براي خويش شنا مي كند و گشت وگذار ساده خود را دارد. در آبگيرهاي ديگر، و بيرون ازآبگيرها در دنيا، در بيشه، در كوچه ماهي و مرغ و آدم را ديده بود و در آسمان ستاره ها را ديده بود كه مي گشتند، مي رفتند اما هرگز نه اين همه هماهنگ. </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17436941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473391-C1E2-4E65-BBA0-63D79700904E}"/>
              </a:ext>
            </a:extLst>
          </p:cNvPr>
          <p:cNvSpPr>
            <a:spLocks noGrp="1"/>
          </p:cNvSpPr>
          <p:nvPr>
            <p:ph idx="1"/>
          </p:nvPr>
        </p:nvSpPr>
        <p:spPr>
          <a:xfrm>
            <a:off x="1069145" y="829995"/>
            <a:ext cx="10435467" cy="5613008"/>
          </a:xfrm>
        </p:spPr>
        <p:txBody>
          <a:bodyPr>
            <a:noAutofit/>
          </a:bodyPr>
          <a:lstStyle/>
          <a:p>
            <a:pPr marL="0" indent="0" algn="just" rtl="1">
              <a:buNone/>
            </a:pPr>
            <a:r>
              <a:rPr lang="fa-IR" sz="2800" dirty="0">
                <a:cs typeface="B Nazanin" panose="00000400000000000000" pitchFamily="2" charset="-78"/>
              </a:rPr>
              <a:t>در پاييز برگها با هم نمي ريزند و سبزه هاي نوروزي روي كوزه ها با هم نرستند و چشمك ستاره ها اين همه با هم نبود. اما باران. شايد باران. شايد رشته هاي ريزان با هم باريدند و شايد بخار از روي دريا به يك نفس برخاست؛ اما او نديده بود. هرگز نديده بود.دو ماهي شايد از بس با هم بودند، همسان بودند؛ يا شايد چون همسان</a:t>
            </a:r>
          </a:p>
          <a:p>
            <a:pPr marL="0" indent="0" algn="just" rtl="1">
              <a:buNone/>
            </a:pPr>
            <a:r>
              <a:rPr lang="fa-IR" sz="2800" dirty="0">
                <a:cs typeface="B Nazanin" panose="00000400000000000000" pitchFamily="2" charset="-78"/>
              </a:rPr>
              <a:t>بودند، همدم بودند. گردش هماهنگ از همدمي بود، يا همدمي از گردش هماهنگ زاده بود؟</a:t>
            </a:r>
          </a:p>
          <a:p>
            <a:pPr marL="0" indent="0" algn="just" rtl="1">
              <a:buNone/>
            </a:pPr>
            <a:r>
              <a:rPr lang="fa-IR" sz="2800" dirty="0">
                <a:cs typeface="B Nazanin" panose="00000400000000000000" pitchFamily="2" charset="-78"/>
              </a:rPr>
              <a:t>يا شايد همزاد بودند. آيا ماهي همزادي دارد؟</a:t>
            </a:r>
          </a:p>
          <a:p>
            <a:pPr marL="0" indent="0" algn="just" rtl="1">
              <a:buNone/>
            </a:pPr>
            <a:r>
              <a:rPr lang="fa-IR" sz="2800" dirty="0">
                <a:cs typeface="B Nazanin" panose="00000400000000000000" pitchFamily="2" charset="-78"/>
              </a:rPr>
              <a:t>مرد آهنگي نمي شنيد، اماپسنديد بيانديشد كه ماهي نوايي دارد، يا گوش شنوايي، كه آهنگ يگانگي مي پذيرد. اماچرا نه ماهيان ديگر؟دو ماهي آشنا بودند. دو ماهي زندگي در آبگير تنگ را با رقص موزوني مزين كرده بودند. اما چگونه همچنان خواهند رقصيد؟ </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33767997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B3B039-33F0-44A2-A329-3FB41E738F09}"/>
              </a:ext>
            </a:extLst>
          </p:cNvPr>
          <p:cNvSpPr>
            <a:spLocks noGrp="1"/>
          </p:cNvSpPr>
          <p:nvPr>
            <p:ph idx="1"/>
          </p:nvPr>
        </p:nvSpPr>
        <p:spPr>
          <a:xfrm>
            <a:off x="1083212" y="1294228"/>
            <a:ext cx="10421400" cy="4616994"/>
          </a:xfrm>
        </p:spPr>
        <p:txBody>
          <a:bodyPr>
            <a:normAutofit/>
          </a:bodyPr>
          <a:lstStyle/>
          <a:p>
            <a:pPr marL="0" indent="0" algn="just" rtl="1">
              <a:buNone/>
            </a:pPr>
            <a:r>
              <a:rPr lang="fa-IR" sz="3200" dirty="0">
                <a:cs typeface="B Nazanin" panose="00000400000000000000" pitchFamily="2" charset="-78"/>
              </a:rPr>
              <a:t>از اينجا تا كجاخواهند رقصيد؟</a:t>
            </a:r>
          </a:p>
          <a:p>
            <a:pPr marL="0" indent="0" algn="just" rtl="1">
              <a:buNone/>
            </a:pPr>
            <a:r>
              <a:rPr lang="fa-IR" sz="3200" dirty="0">
                <a:cs typeface="B Nazanin" panose="00000400000000000000" pitchFamily="2" charset="-78"/>
              </a:rPr>
              <a:t>يك پيرزن كه دست كودكي را گرفته بود، آمد و پيش آبگير به تماشا ايستاد و پيش ديد مرد را گرفت. زن با انگشت ماهي ها را به كودك نشان مي داد. مرد برخاست و سوي آبگير رفت، ماهي ها زيبا بودند و رفتارشان آزاد و نرم بود و آبگير خوش روشنايي بود و همه چيز سكون سبكي داشت. زن با انگشت ماهي ها را به كودك نشان مي داد، بعد خواست كودك را بلند كند، تا او بهتر ببيند. زورش نرسيد. مرد زير بغل كودك را گرفت و او را بلند كرد. پيرزن گفت: «ممنون. آقا.</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13836394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F09A22-F776-4709-A859-420044C5102B}"/>
              </a:ext>
            </a:extLst>
          </p:cNvPr>
          <p:cNvSpPr>
            <a:spLocks noGrp="1"/>
          </p:cNvSpPr>
          <p:nvPr>
            <p:ph idx="1"/>
          </p:nvPr>
        </p:nvSpPr>
        <p:spPr>
          <a:xfrm>
            <a:off x="1392701" y="1134793"/>
            <a:ext cx="10241281" cy="4675163"/>
          </a:xfrm>
        </p:spPr>
        <p:txBody>
          <a:bodyPr>
            <a:normAutofit/>
          </a:bodyPr>
          <a:lstStyle/>
          <a:p>
            <a:pPr marL="0" indent="0" algn="just" rtl="1">
              <a:buNone/>
            </a:pPr>
            <a:r>
              <a:rPr lang="fa-IR" sz="2800" dirty="0">
                <a:cs typeface="B Nazanin" panose="00000400000000000000" pitchFamily="2" charset="-78"/>
              </a:rPr>
              <a:t>اندكي كه گذشت، مرد به كودك گفت: «ببين اون دو تا چه قشنگ با همن.»دو ماهي اكنون سينه به سينه ي هم داشتند و پرك هايشان نرم و مواج و با هم مي جنبيد. نور نرم انتهاي آبگير، مثل خواب صبح هاي زود بود. هر دو تخته سنگ را مثل يك حباب مي نمود،پاك و صاف و راحت و سبك.</a:t>
            </a:r>
          </a:p>
          <a:p>
            <a:pPr marL="0" indent="0" algn="just" rtl="1">
              <a:buNone/>
            </a:pPr>
            <a:r>
              <a:rPr lang="fa-IR" sz="2800" dirty="0">
                <a:cs typeface="B Nazanin" panose="00000400000000000000" pitchFamily="2" charset="-78"/>
              </a:rPr>
              <a:t>دو ماهي اكنون با هم از هم دور شدند، تا با هم، به هم نزديك شوند و كنار هم سر بخورند. مرد به كودك گفت: «ببين اون دو تا چه قشنگ باهمن.»كودك اندكي بعد پرسيد:«كدوم دو تا؟»مرد گفت: «اون دو تا. اون دو تا را مي گم. اون دو تا را ببين.» و با انگشت به ديواره ي شيشه اي آبگير زد. </a:t>
            </a:r>
          </a:p>
          <a:p>
            <a:pPr marL="0" indent="0" algn="just" rtl="1">
              <a:buNone/>
            </a:pPr>
            <a:r>
              <a:rPr lang="fa-IR" sz="2800" dirty="0">
                <a:cs typeface="B Nazanin" panose="00000400000000000000" pitchFamily="2" charset="-78"/>
              </a:rPr>
              <a:t>روي شيشه كسي با سوزن يا ميخ يادگاري نوشته بود. كودك اندكي بعد گفت: «دوتا نيستن.»</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42396374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E1B8A-F33F-40F7-80AB-A3A769F7C434}"/>
              </a:ext>
            </a:extLst>
          </p:cNvPr>
          <p:cNvSpPr>
            <a:spLocks noGrp="1"/>
          </p:cNvSpPr>
          <p:nvPr>
            <p:ph idx="1"/>
          </p:nvPr>
        </p:nvSpPr>
        <p:spPr/>
        <p:txBody>
          <a:bodyPr>
            <a:normAutofit/>
          </a:bodyPr>
          <a:lstStyle/>
          <a:p>
            <a:pPr marL="0" indent="0" algn="just" rtl="1">
              <a:buNone/>
            </a:pPr>
            <a:r>
              <a:rPr lang="fa-IR" sz="3200" dirty="0">
                <a:cs typeface="B Nazanin" panose="00000400000000000000" pitchFamily="2" charset="-78"/>
              </a:rPr>
              <a:t>مرد گفت: «اون، آآ، اون، اون دو تا.»كودك گفت: «همونا. دو تا نيستن. يكيش عكسه كه توي شيشه اونوري افتاده.»</a:t>
            </a:r>
          </a:p>
          <a:p>
            <a:pPr marL="0" indent="0" algn="just" rtl="1">
              <a:buNone/>
            </a:pPr>
            <a:r>
              <a:rPr lang="fa-IR" sz="3200" dirty="0">
                <a:cs typeface="B Nazanin" panose="00000400000000000000" pitchFamily="2" charset="-78"/>
              </a:rPr>
              <a:t>مرد اندكي بعد كودك را به زمين گذاشت؛ آنگاه رفت به تماشاي آبگيرهاي ديگر.</a:t>
            </a:r>
          </a:p>
          <a:p>
            <a:pPr marL="0" indent="0" algn="just" rtl="1">
              <a:buNone/>
            </a:pPr>
            <a:endParaRPr lang="en-US" sz="3200" dirty="0">
              <a:cs typeface="B Nazanin" panose="00000400000000000000" pitchFamily="2" charset="-78"/>
            </a:endParaRPr>
          </a:p>
        </p:txBody>
      </p:sp>
    </p:spTree>
    <p:extLst>
      <p:ext uri="{BB962C8B-B14F-4D97-AF65-F5344CB8AC3E}">
        <p14:creationId xmlns:p14="http://schemas.microsoft.com/office/powerpoint/2010/main" val="33460522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9553A-01DC-4355-BB6F-3B4F3C28836E}"/>
              </a:ext>
            </a:extLst>
          </p:cNvPr>
          <p:cNvSpPr>
            <a:spLocks noGrp="1"/>
          </p:cNvSpPr>
          <p:nvPr>
            <p:ph idx="1"/>
          </p:nvPr>
        </p:nvSpPr>
        <p:spPr>
          <a:xfrm>
            <a:off x="1294228" y="1252025"/>
            <a:ext cx="10210384" cy="4659197"/>
          </a:xfrm>
        </p:spPr>
        <p:txBody>
          <a:bodyPr>
            <a:normAutofit/>
          </a:bodyPr>
          <a:lstStyle/>
          <a:p>
            <a:pPr algn="just" rtl="1"/>
            <a:r>
              <a:rPr lang="fa-IR" sz="3600" dirty="0">
                <a:cs typeface="B Nazanin" panose="00000400000000000000" pitchFamily="2" charset="-78"/>
              </a:rPr>
              <a:t>حال اینکه داستان بلند در این راستا محدودیت دارد اما از داستان کوتاه نیز فراتر میرود. </a:t>
            </a:r>
            <a:endParaRPr lang="en-US" sz="3600" dirty="0">
              <a:cs typeface="B Nazanin" panose="00000400000000000000" pitchFamily="2" charset="-78"/>
            </a:endParaRPr>
          </a:p>
          <a:p>
            <a:pPr algn="just" rtl="1"/>
            <a:r>
              <a:rPr lang="fa-IR" sz="3600" dirty="0">
                <a:cs typeface="B Nazanin" panose="00000400000000000000" pitchFamily="2" charset="-78"/>
              </a:rPr>
              <a:t>در داستان بلند برخلاف داستان کوتاه که معمولاً تمامی شخصیت هایش از اهمیت معنایی بالایی برخوردار بوده و همه اصلی هستند شخصیت هایی فرعی وجود دارند که خواننده را همیشه به سوی شخصیت های اصلی هدایت می</a:t>
            </a:r>
            <a:r>
              <a:rPr lang="en-US" sz="3600" dirty="0">
                <a:cs typeface="B Nazanin" panose="00000400000000000000" pitchFamily="2" charset="-78"/>
              </a:rPr>
              <a:t> </a:t>
            </a:r>
            <a:r>
              <a:rPr lang="fa-IR" sz="3600" dirty="0">
                <a:cs typeface="B Nazanin" panose="00000400000000000000" pitchFamily="2" charset="-78"/>
              </a:rPr>
              <a:t>کنند. </a:t>
            </a:r>
            <a:endParaRPr lang="en-US" sz="3600" dirty="0">
              <a:cs typeface="B Nazanin" panose="00000400000000000000" pitchFamily="2" charset="-78"/>
            </a:endParaRPr>
          </a:p>
        </p:txBody>
      </p:sp>
    </p:spTree>
    <p:extLst>
      <p:ext uri="{BB962C8B-B14F-4D97-AF65-F5344CB8AC3E}">
        <p14:creationId xmlns:p14="http://schemas.microsoft.com/office/powerpoint/2010/main" val="3512246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27B863-B8CF-474B-9845-A4EA81C2AC50}"/>
              </a:ext>
            </a:extLst>
          </p:cNvPr>
          <p:cNvSpPr>
            <a:spLocks noGrp="1"/>
          </p:cNvSpPr>
          <p:nvPr>
            <p:ph idx="1"/>
          </p:nvPr>
        </p:nvSpPr>
        <p:spPr>
          <a:xfrm>
            <a:off x="1280160" y="1308295"/>
            <a:ext cx="10224452" cy="4602927"/>
          </a:xfrm>
        </p:spPr>
        <p:txBody>
          <a:bodyPr>
            <a:normAutofit/>
          </a:bodyPr>
          <a:lstStyle/>
          <a:p>
            <a:pPr algn="just" rtl="1"/>
            <a:r>
              <a:rPr lang="fa-IR" sz="3200" dirty="0">
                <a:cs typeface="B Nazanin" panose="00000400000000000000" pitchFamily="2" charset="-78"/>
              </a:rPr>
              <a:t>نویسنده در داستان های بلند باید تمام خرده روایت های داستانی را در خدمت بیان روایت های اصلی داستان به کار گیرد.</a:t>
            </a:r>
            <a:endParaRPr lang="en-US" sz="3200" dirty="0">
              <a:cs typeface="B Nazanin" panose="00000400000000000000" pitchFamily="2" charset="-78"/>
            </a:endParaRPr>
          </a:p>
          <a:p>
            <a:pPr algn="just" rtl="1"/>
            <a:r>
              <a:rPr lang="fa-IR" sz="3200" dirty="0">
                <a:cs typeface="B Nazanin" panose="00000400000000000000" pitchFamily="2" charset="-78"/>
              </a:rPr>
              <a:t> او ابتدا باید شخصیت های اصلی داستان را انتخاب نماید و بر اساس معنایی که از آنها باید القا شود شخصیت های فرعی رانیز وارد داستان کند و در شعاع حرکت این اشخاص قرار دهد. به گونه ای که هر شخصیت فرعی که وارد داستان می شود مکملی برای معنای بیانی شخصیت های اصلی باشد و در جهت معرفی هرچه بیشتر آنها نقش آفرینی کند</a:t>
            </a:r>
            <a:r>
              <a:rPr lang="en-US" sz="3200" dirty="0">
                <a:cs typeface="B Nazanin" panose="00000400000000000000" pitchFamily="2" charset="-78"/>
              </a:rPr>
              <a:t>.</a:t>
            </a:r>
          </a:p>
        </p:txBody>
      </p:sp>
    </p:spTree>
    <p:extLst>
      <p:ext uri="{BB962C8B-B14F-4D97-AF65-F5344CB8AC3E}">
        <p14:creationId xmlns:p14="http://schemas.microsoft.com/office/powerpoint/2010/main" val="10900394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DCD1CD-2256-49BF-A566-D1AC61A8818B}"/>
              </a:ext>
            </a:extLst>
          </p:cNvPr>
          <p:cNvSpPr>
            <a:spLocks noGrp="1"/>
          </p:cNvSpPr>
          <p:nvPr>
            <p:ph idx="1"/>
          </p:nvPr>
        </p:nvSpPr>
        <p:spPr>
          <a:xfrm>
            <a:off x="1153551" y="1223889"/>
            <a:ext cx="10351061" cy="4687333"/>
          </a:xfrm>
        </p:spPr>
        <p:txBody>
          <a:bodyPr>
            <a:normAutofit/>
          </a:bodyPr>
          <a:lstStyle/>
          <a:p>
            <a:pPr marL="0" indent="0" algn="just" rtl="1">
              <a:buNone/>
            </a:pPr>
            <a:endParaRPr lang="fa-IR" sz="3600" dirty="0">
              <a:cs typeface="B Nazanin" panose="00000400000000000000" pitchFamily="2" charset="-78"/>
            </a:endParaRPr>
          </a:p>
          <a:p>
            <a:pPr algn="just" rtl="1"/>
            <a:r>
              <a:rPr lang="fa-IR" sz="3600" dirty="0">
                <a:cs typeface="B Nazanin" panose="00000400000000000000" pitchFamily="2" charset="-78"/>
              </a:rPr>
              <a:t>آثاری همچون</a:t>
            </a:r>
            <a:r>
              <a:rPr lang="en-US" sz="3600" dirty="0">
                <a:cs typeface="B Nazanin" panose="00000400000000000000" pitchFamily="2" charset="-78"/>
              </a:rPr>
              <a:t> </a:t>
            </a:r>
            <a:r>
              <a:rPr lang="fa-IR" sz="3600" dirty="0">
                <a:cs typeface="B Nazanin" panose="00000400000000000000" pitchFamily="2" charset="-78"/>
              </a:rPr>
              <a:t>زیرنمونه هایی از داستان بلند هستند:</a:t>
            </a:r>
            <a:endParaRPr lang="en-US" sz="3600" dirty="0">
              <a:cs typeface="B Nazanin" panose="00000400000000000000" pitchFamily="2" charset="-78"/>
            </a:endParaRPr>
          </a:p>
          <a:p>
            <a:pPr algn="just" rtl="1"/>
            <a:r>
              <a:rPr lang="fa-IR" sz="3600" dirty="0">
                <a:cs typeface="B Nazanin" panose="00000400000000000000" pitchFamily="2" charset="-78"/>
              </a:rPr>
              <a:t> «پیرمرد و دریا» از ارنست همینگوی</a:t>
            </a:r>
            <a:r>
              <a:rPr lang="en-US" sz="3600" dirty="0">
                <a:cs typeface="B Nazanin" panose="00000400000000000000" pitchFamily="2" charset="-78"/>
              </a:rPr>
              <a:t>.</a:t>
            </a:r>
          </a:p>
          <a:p>
            <a:pPr algn="just" rtl="1"/>
            <a:r>
              <a:rPr lang="fa-IR" sz="3600" dirty="0">
                <a:cs typeface="B Nazanin" panose="00000400000000000000" pitchFamily="2" charset="-78"/>
              </a:rPr>
              <a:t>«مسخ» از فرانتس کافکا</a:t>
            </a:r>
            <a:r>
              <a:rPr lang="en-US" sz="3600" dirty="0">
                <a:cs typeface="B Nazanin" panose="00000400000000000000" pitchFamily="2" charset="-78"/>
              </a:rPr>
              <a:t>.</a:t>
            </a:r>
          </a:p>
          <a:p>
            <a:pPr algn="just" rtl="1"/>
            <a:r>
              <a:rPr lang="fa-IR" sz="3600" dirty="0">
                <a:cs typeface="B Nazanin" panose="00000400000000000000" pitchFamily="2" charset="-78"/>
              </a:rPr>
              <a:t> «مرگ ایوان ایلیچ» از لئو تولستوی </a:t>
            </a:r>
            <a:r>
              <a:rPr lang="en-US" sz="3600" dirty="0">
                <a:cs typeface="B Nazanin" panose="00000400000000000000" pitchFamily="2" charset="-78"/>
              </a:rPr>
              <a:t>.</a:t>
            </a:r>
          </a:p>
          <a:p>
            <a:pPr algn="just" rtl="1"/>
            <a:r>
              <a:rPr lang="fa-IR" sz="3600" dirty="0">
                <a:cs typeface="B Nazanin" panose="00000400000000000000" pitchFamily="2" charset="-78"/>
              </a:rPr>
              <a:t> همچنین «بوف کور» از صادق هدایت</a:t>
            </a:r>
            <a:endParaRPr lang="en-US" sz="3600" dirty="0">
              <a:cs typeface="B Nazanin" panose="00000400000000000000" pitchFamily="2" charset="-78"/>
            </a:endParaRPr>
          </a:p>
        </p:txBody>
      </p:sp>
    </p:spTree>
    <p:extLst>
      <p:ext uri="{BB962C8B-B14F-4D97-AF65-F5344CB8AC3E}">
        <p14:creationId xmlns:p14="http://schemas.microsoft.com/office/powerpoint/2010/main" val="13064112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24A252-6011-4322-92E7-8250590DA548}"/>
              </a:ext>
            </a:extLst>
          </p:cNvPr>
          <p:cNvSpPr>
            <a:spLocks noGrp="1"/>
          </p:cNvSpPr>
          <p:nvPr>
            <p:ph idx="1"/>
          </p:nvPr>
        </p:nvSpPr>
        <p:spPr>
          <a:xfrm>
            <a:off x="1097280" y="1392702"/>
            <a:ext cx="10407332" cy="4518520"/>
          </a:xfrm>
        </p:spPr>
        <p:txBody>
          <a:bodyPr>
            <a:normAutofit/>
          </a:bodyPr>
          <a:lstStyle/>
          <a:p>
            <a:pPr algn="just" rtl="1"/>
            <a:r>
              <a:rPr lang="fa-IR" sz="3200" dirty="0">
                <a:cs typeface="B Nazanin" panose="00000400000000000000" pitchFamily="2" charset="-78"/>
              </a:rPr>
              <a:t>نویسندگان بزرگ داستان بلند:</a:t>
            </a:r>
          </a:p>
          <a:p>
            <a:pPr algn="just" rtl="1"/>
            <a:r>
              <a:rPr lang="fa-IR" sz="3200" dirty="0">
                <a:cs typeface="B Nazanin" panose="00000400000000000000" pitchFamily="2" charset="-78"/>
              </a:rPr>
              <a:t>لئون تولستوی</a:t>
            </a:r>
          </a:p>
          <a:p>
            <a:pPr algn="just" rtl="1"/>
            <a:r>
              <a:rPr lang="fa-IR" sz="3200" dirty="0">
                <a:cs typeface="B Nazanin" panose="00000400000000000000" pitchFamily="2" charset="-78"/>
              </a:rPr>
              <a:t>فرانتس کافکا</a:t>
            </a:r>
          </a:p>
          <a:p>
            <a:pPr algn="just" rtl="1"/>
            <a:r>
              <a:rPr lang="fa-IR" sz="3200" dirty="0">
                <a:cs typeface="B Nazanin" panose="00000400000000000000" pitchFamily="2" charset="-78"/>
              </a:rPr>
              <a:t>هنری جیمز</a:t>
            </a:r>
          </a:p>
          <a:p>
            <a:pPr algn="just" rtl="1"/>
            <a:r>
              <a:rPr lang="fa-IR" sz="3200" dirty="0">
                <a:cs typeface="B Nazanin" panose="00000400000000000000" pitchFamily="2" charset="-78"/>
              </a:rPr>
              <a:t>ارنست همینگوی</a:t>
            </a:r>
          </a:p>
          <a:p>
            <a:pPr algn="just" rtl="1"/>
            <a:r>
              <a:rPr lang="fa-IR" sz="3200" dirty="0">
                <a:cs typeface="B Nazanin" panose="00000400000000000000" pitchFamily="2" charset="-78"/>
              </a:rPr>
              <a:t>صادق هدایت</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41575950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C2FD69-096A-4EF8-83E1-1C0BE0C8274D}"/>
              </a:ext>
            </a:extLst>
          </p:cNvPr>
          <p:cNvSpPr>
            <a:spLocks noGrp="1"/>
          </p:cNvSpPr>
          <p:nvPr>
            <p:ph idx="1"/>
          </p:nvPr>
        </p:nvSpPr>
        <p:spPr>
          <a:xfrm>
            <a:off x="1139483" y="1350498"/>
            <a:ext cx="10365129" cy="4560724"/>
          </a:xfrm>
        </p:spPr>
        <p:txBody>
          <a:bodyPr>
            <a:normAutofit/>
          </a:bodyPr>
          <a:lstStyle/>
          <a:p>
            <a:pPr algn="just" rtl="1"/>
            <a:r>
              <a:rPr lang="fa-IR" sz="3200" dirty="0">
                <a:cs typeface="B Nazanin" panose="00000400000000000000" pitchFamily="2" charset="-78"/>
              </a:rPr>
              <a:t>خصوصیات داستان کوتاه:</a:t>
            </a:r>
          </a:p>
          <a:p>
            <a:pPr algn="just" rtl="1"/>
            <a:r>
              <a:rPr lang="fa-IR" sz="3200" dirty="0">
                <a:cs typeface="B Nazanin" panose="00000400000000000000" pitchFamily="2" charset="-78"/>
              </a:rPr>
              <a:t>داستان کوتاه نوعی از داستان است که هم حجم کوتاه‌تری نسبت به داستان بلند دارد. (معمولاً بین 3500 تا 12000 کلمه).</a:t>
            </a:r>
          </a:p>
          <a:p>
            <a:pPr algn="just" rtl="1"/>
            <a:r>
              <a:rPr lang="fa-IR" sz="3200" dirty="0">
                <a:cs typeface="B Nazanin" panose="00000400000000000000" pitchFamily="2" charset="-78"/>
              </a:rPr>
              <a:t>معمولاً در داستان کوتاه، نویسنده تنها برشی از حادثه یا واقعه را بیان می‌کند </a:t>
            </a:r>
          </a:p>
          <a:p>
            <a:pPr algn="just" rtl="1"/>
            <a:r>
              <a:rPr lang="fa-IR" sz="3200" dirty="0">
                <a:cs typeface="B Nazanin" panose="00000400000000000000" pitchFamily="2" charset="-78"/>
              </a:rPr>
              <a:t>در داستان کوتاه، ایجاز و اختصار متن بسیار مهم است. باید بتوانید در کوتاهترین زمان و با کمترین تعداد کلمات، مفهوم اصلی را به مخاطب منتقل کنید.</a:t>
            </a:r>
            <a:endParaRPr lang="en-US" sz="3200" dirty="0">
              <a:cs typeface="B Nazanin" panose="00000400000000000000" pitchFamily="2" charset="-78"/>
            </a:endParaRPr>
          </a:p>
        </p:txBody>
      </p:sp>
    </p:spTree>
    <p:extLst>
      <p:ext uri="{BB962C8B-B14F-4D97-AF65-F5344CB8AC3E}">
        <p14:creationId xmlns:p14="http://schemas.microsoft.com/office/powerpoint/2010/main" val="3296114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7FD1F0-AC09-4EFA-B07D-80041BE09760}"/>
              </a:ext>
            </a:extLst>
          </p:cNvPr>
          <p:cNvSpPr>
            <a:spLocks noGrp="1"/>
          </p:cNvSpPr>
          <p:nvPr>
            <p:ph idx="1"/>
          </p:nvPr>
        </p:nvSpPr>
        <p:spPr>
          <a:xfrm>
            <a:off x="1406769" y="1223889"/>
            <a:ext cx="10097843" cy="4687333"/>
          </a:xfrm>
        </p:spPr>
        <p:txBody>
          <a:bodyPr>
            <a:normAutofit/>
          </a:bodyPr>
          <a:lstStyle/>
          <a:p>
            <a:pPr algn="just" rtl="1"/>
            <a:r>
              <a:rPr lang="fa-IR" sz="3200" dirty="0">
                <a:cs typeface="B Nazanin" panose="00000400000000000000" pitchFamily="2" charset="-78"/>
              </a:rPr>
              <a:t>فرق داستان کوتاه و بلند در این است که معمولاً در داستان کوتاه، نویسنده تنها برشی از حادثه یا واقعه را بیان می‌کند اما در داستان بلند، نویسنده زوایای متنوع و مختلفی از آن رویداد را بررسی می‌کند.</a:t>
            </a:r>
          </a:p>
          <a:p>
            <a:pPr algn="just" rtl="1"/>
            <a:r>
              <a:rPr lang="fa-IR" sz="3200" dirty="0">
                <a:cs typeface="B Nazanin" panose="00000400000000000000" pitchFamily="2" charset="-78"/>
              </a:rPr>
              <a:t>در داستان بلند شخصیت پردازی بیشتری صورت می‌گیرد و دست نویسنده برای بسط داستان بازتر است.</a:t>
            </a:r>
          </a:p>
          <a:p>
            <a:pPr algn="just" rtl="1"/>
            <a:r>
              <a:rPr lang="fa-IR" sz="3200" dirty="0">
                <a:cs typeface="B Nazanin" panose="00000400000000000000" pitchFamily="2" charset="-78"/>
              </a:rPr>
              <a:t>در داستان کوتاه، ایجاز و اختصار متن بسیار مهم است. باید بتوانید در کوتاه‌ترین زمان و با کمترین تعداد کلمات، مفهوم اصلی را به مخاطب منتقل کنید.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292359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Wisp">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116</TotalTime>
  <Words>3427</Words>
  <Application>Microsoft Office PowerPoint</Application>
  <PresentationFormat>Widescreen</PresentationFormat>
  <Paragraphs>140</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Century Gothic</vt:lpstr>
      <vt:lpstr>Wingdings 3</vt:lpstr>
      <vt:lpstr>Wisp</vt:lpstr>
      <vt:lpstr>داستان بلند و داستان کوتاه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داستان بلند3</dc:title>
  <dc:creator>MIQDAD</dc:creator>
  <cp:lastModifiedBy>MIQDAD</cp:lastModifiedBy>
  <cp:revision>15</cp:revision>
  <dcterms:created xsi:type="dcterms:W3CDTF">2020-09-29T10:24:16Z</dcterms:created>
  <dcterms:modified xsi:type="dcterms:W3CDTF">2020-11-17T19:54:53Z</dcterms:modified>
</cp:coreProperties>
</file>