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88D6B0C-E589-4A4E-951B-9CAD94365593}" type="datetimeFigureOut">
              <a:rPr lang="en-US" smtClean="0"/>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19112-3093-4687-B295-71D7F2D137CE}" type="slidenum">
              <a:rPr lang="en-US" smtClean="0"/>
              <a:t>‹#›</a:t>
            </a:fld>
            <a:endParaRPr lang="en-US"/>
          </a:p>
        </p:txBody>
      </p:sp>
    </p:spTree>
    <p:extLst>
      <p:ext uri="{BB962C8B-B14F-4D97-AF65-F5344CB8AC3E}">
        <p14:creationId xmlns:p14="http://schemas.microsoft.com/office/powerpoint/2010/main" val="2012196415"/>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88D6B0C-E589-4A4E-951B-9CAD94365593}" type="datetimeFigureOut">
              <a:rPr lang="en-US" smtClean="0"/>
              <a:t>10/19/2021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19112-3093-4687-B295-71D7F2D137CE}" type="slidenum">
              <a:rPr lang="en-US" smtClean="0"/>
              <a:t>‹#›</a:t>
            </a:fld>
            <a:endParaRPr lang="en-US"/>
          </a:p>
        </p:txBody>
      </p:sp>
    </p:spTree>
    <p:extLst>
      <p:ext uri="{BB962C8B-B14F-4D97-AF65-F5344CB8AC3E}">
        <p14:creationId xmlns:p14="http://schemas.microsoft.com/office/powerpoint/2010/main" val="3733154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88D6B0C-E589-4A4E-951B-9CAD94365593}" type="datetimeFigureOut">
              <a:rPr lang="en-US" smtClean="0"/>
              <a:t>10/19/2021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19112-3093-4687-B295-71D7F2D137CE}" type="slidenum">
              <a:rPr lang="en-US" smtClean="0"/>
              <a:t>‹#›</a:t>
            </a:fld>
            <a:endParaRPr lang="en-US"/>
          </a:p>
        </p:txBody>
      </p:sp>
    </p:spTree>
    <p:extLst>
      <p:ext uri="{BB962C8B-B14F-4D97-AF65-F5344CB8AC3E}">
        <p14:creationId xmlns:p14="http://schemas.microsoft.com/office/powerpoint/2010/main" val="5142790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88D6B0C-E589-4A4E-951B-9CAD94365593}" type="datetimeFigureOut">
              <a:rPr lang="en-US" smtClean="0"/>
              <a:t>10/19/2021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19112-3093-4687-B295-71D7F2D137CE}"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8081820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88D6B0C-E589-4A4E-951B-9CAD94365593}" type="datetimeFigureOut">
              <a:rPr lang="en-US" smtClean="0"/>
              <a:t>10/19/2021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19112-3093-4687-B295-71D7F2D137CE}" type="slidenum">
              <a:rPr lang="en-US" smtClean="0"/>
              <a:t>‹#›</a:t>
            </a:fld>
            <a:endParaRPr lang="en-US"/>
          </a:p>
        </p:txBody>
      </p:sp>
    </p:spTree>
    <p:extLst>
      <p:ext uri="{BB962C8B-B14F-4D97-AF65-F5344CB8AC3E}">
        <p14:creationId xmlns:p14="http://schemas.microsoft.com/office/powerpoint/2010/main" val="38527371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88D6B0C-E589-4A4E-951B-9CAD94365593}" type="datetimeFigureOut">
              <a:rPr lang="en-US" smtClean="0"/>
              <a:t>10/19/2021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19112-3093-4687-B295-71D7F2D137CE}" type="slidenum">
              <a:rPr lang="en-US" smtClean="0"/>
              <a:t>‹#›</a:t>
            </a:fld>
            <a:endParaRPr lang="en-US"/>
          </a:p>
        </p:txBody>
      </p:sp>
    </p:spTree>
    <p:extLst>
      <p:ext uri="{BB962C8B-B14F-4D97-AF65-F5344CB8AC3E}">
        <p14:creationId xmlns:p14="http://schemas.microsoft.com/office/powerpoint/2010/main" val="11477298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88D6B0C-E589-4A4E-951B-9CAD94365593}" type="datetimeFigureOut">
              <a:rPr lang="en-US" smtClean="0"/>
              <a:t>10/19/2021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19112-3093-4687-B295-71D7F2D137CE}" type="slidenum">
              <a:rPr lang="en-US" smtClean="0"/>
              <a:t>‹#›</a:t>
            </a:fld>
            <a:endParaRPr lang="en-US"/>
          </a:p>
        </p:txBody>
      </p:sp>
    </p:spTree>
    <p:extLst>
      <p:ext uri="{BB962C8B-B14F-4D97-AF65-F5344CB8AC3E}">
        <p14:creationId xmlns:p14="http://schemas.microsoft.com/office/powerpoint/2010/main" val="40829422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8D6B0C-E589-4A4E-951B-9CAD94365593}" type="datetimeFigureOut">
              <a:rPr lang="en-US" smtClean="0"/>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19112-3093-4687-B295-71D7F2D137CE}" type="slidenum">
              <a:rPr lang="en-US" smtClean="0"/>
              <a:t>‹#›</a:t>
            </a:fld>
            <a:endParaRPr lang="en-US"/>
          </a:p>
        </p:txBody>
      </p:sp>
    </p:spTree>
    <p:extLst>
      <p:ext uri="{BB962C8B-B14F-4D97-AF65-F5344CB8AC3E}">
        <p14:creationId xmlns:p14="http://schemas.microsoft.com/office/powerpoint/2010/main" val="40042336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8D6B0C-E589-4A4E-951B-9CAD94365593}" type="datetimeFigureOut">
              <a:rPr lang="en-US" smtClean="0"/>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19112-3093-4687-B295-71D7F2D137CE}" type="slidenum">
              <a:rPr lang="en-US" smtClean="0"/>
              <a:t>‹#›</a:t>
            </a:fld>
            <a:endParaRPr lang="en-US"/>
          </a:p>
        </p:txBody>
      </p:sp>
    </p:spTree>
    <p:extLst>
      <p:ext uri="{BB962C8B-B14F-4D97-AF65-F5344CB8AC3E}">
        <p14:creationId xmlns:p14="http://schemas.microsoft.com/office/powerpoint/2010/main" val="22174705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8D6B0C-E589-4A4E-951B-9CAD94365593}" type="datetimeFigureOut">
              <a:rPr lang="en-US" smtClean="0"/>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19112-3093-4687-B295-71D7F2D137CE}" type="slidenum">
              <a:rPr lang="en-US" smtClean="0"/>
              <a:t>‹#›</a:t>
            </a:fld>
            <a:endParaRPr lang="en-US"/>
          </a:p>
        </p:txBody>
      </p:sp>
    </p:spTree>
    <p:extLst>
      <p:ext uri="{BB962C8B-B14F-4D97-AF65-F5344CB8AC3E}">
        <p14:creationId xmlns:p14="http://schemas.microsoft.com/office/powerpoint/2010/main" val="2761119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8D6B0C-E589-4A4E-951B-9CAD94365593}" type="datetimeFigureOut">
              <a:rPr lang="en-US" smtClean="0"/>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19112-3093-4687-B295-71D7F2D137CE}" type="slidenum">
              <a:rPr lang="en-US" smtClean="0"/>
              <a:t>‹#›</a:t>
            </a:fld>
            <a:endParaRPr lang="en-US"/>
          </a:p>
        </p:txBody>
      </p:sp>
    </p:spTree>
    <p:extLst>
      <p:ext uri="{BB962C8B-B14F-4D97-AF65-F5344CB8AC3E}">
        <p14:creationId xmlns:p14="http://schemas.microsoft.com/office/powerpoint/2010/main" val="1674120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8D6B0C-E589-4A4E-951B-9CAD94365593}" type="datetimeFigureOut">
              <a:rPr lang="en-US" smtClean="0"/>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19112-3093-4687-B295-71D7F2D137CE}" type="slidenum">
              <a:rPr lang="en-US" smtClean="0"/>
              <a:t>‹#›</a:t>
            </a:fld>
            <a:endParaRPr lang="en-US"/>
          </a:p>
        </p:txBody>
      </p:sp>
    </p:spTree>
    <p:extLst>
      <p:ext uri="{BB962C8B-B14F-4D97-AF65-F5344CB8AC3E}">
        <p14:creationId xmlns:p14="http://schemas.microsoft.com/office/powerpoint/2010/main" val="3390630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88D6B0C-E589-4A4E-951B-9CAD94365593}" type="datetimeFigureOut">
              <a:rPr lang="en-US" smtClean="0"/>
              <a:t>10/19/2021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19112-3093-4687-B295-71D7F2D137CE}" type="slidenum">
              <a:rPr lang="en-US" smtClean="0"/>
              <a:t>‹#›</a:t>
            </a:fld>
            <a:endParaRPr lang="en-US"/>
          </a:p>
        </p:txBody>
      </p:sp>
    </p:spTree>
    <p:extLst>
      <p:ext uri="{BB962C8B-B14F-4D97-AF65-F5344CB8AC3E}">
        <p14:creationId xmlns:p14="http://schemas.microsoft.com/office/powerpoint/2010/main" val="2473769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88D6B0C-E589-4A4E-951B-9CAD94365593}" type="datetimeFigureOut">
              <a:rPr lang="en-US" smtClean="0"/>
              <a:t>10/19/2021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19112-3093-4687-B295-71D7F2D137CE}" type="slidenum">
              <a:rPr lang="en-US" smtClean="0"/>
              <a:t>‹#›</a:t>
            </a:fld>
            <a:endParaRPr lang="en-US"/>
          </a:p>
        </p:txBody>
      </p:sp>
    </p:spTree>
    <p:extLst>
      <p:ext uri="{BB962C8B-B14F-4D97-AF65-F5344CB8AC3E}">
        <p14:creationId xmlns:p14="http://schemas.microsoft.com/office/powerpoint/2010/main" val="3219410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88D6B0C-E589-4A4E-951B-9CAD94365593}" type="datetimeFigureOut">
              <a:rPr lang="en-US" smtClean="0"/>
              <a:t>10/19/2021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19112-3093-4687-B295-71D7F2D137CE}" type="slidenum">
              <a:rPr lang="en-US" smtClean="0"/>
              <a:t>‹#›</a:t>
            </a:fld>
            <a:endParaRPr lang="en-US"/>
          </a:p>
        </p:txBody>
      </p:sp>
    </p:spTree>
    <p:extLst>
      <p:ext uri="{BB962C8B-B14F-4D97-AF65-F5344CB8AC3E}">
        <p14:creationId xmlns:p14="http://schemas.microsoft.com/office/powerpoint/2010/main" val="4080286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188D6B0C-E589-4A4E-951B-9CAD94365593}" type="datetimeFigureOut">
              <a:rPr lang="en-US" smtClean="0"/>
              <a:t>10/19/2021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19112-3093-4687-B295-71D7F2D137CE}" type="slidenum">
              <a:rPr lang="en-US" smtClean="0"/>
              <a:t>‹#›</a:t>
            </a:fld>
            <a:endParaRPr lang="en-US"/>
          </a:p>
        </p:txBody>
      </p:sp>
    </p:spTree>
    <p:extLst>
      <p:ext uri="{BB962C8B-B14F-4D97-AF65-F5344CB8AC3E}">
        <p14:creationId xmlns:p14="http://schemas.microsoft.com/office/powerpoint/2010/main" val="704653900"/>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88D6B0C-E589-4A4E-951B-9CAD94365593}" type="datetimeFigureOut">
              <a:rPr lang="en-US" smtClean="0"/>
              <a:t>10/19/2021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19112-3093-4687-B295-71D7F2D137CE}" type="slidenum">
              <a:rPr lang="en-US" smtClean="0"/>
              <a:t>‹#›</a:t>
            </a:fld>
            <a:endParaRPr lang="en-US"/>
          </a:p>
        </p:txBody>
      </p:sp>
    </p:spTree>
    <p:extLst>
      <p:ext uri="{BB962C8B-B14F-4D97-AF65-F5344CB8AC3E}">
        <p14:creationId xmlns:p14="http://schemas.microsoft.com/office/powerpoint/2010/main" val="148082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88D6B0C-E589-4A4E-951B-9CAD94365593}" type="datetimeFigureOut">
              <a:rPr lang="en-US" smtClean="0"/>
              <a:t>10/19/2021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19112-3093-4687-B295-71D7F2D137CE}" type="slidenum">
              <a:rPr lang="en-US" smtClean="0"/>
              <a:t>‹#›</a:t>
            </a:fld>
            <a:endParaRPr lang="en-US"/>
          </a:p>
        </p:txBody>
      </p:sp>
    </p:spTree>
    <p:extLst>
      <p:ext uri="{BB962C8B-B14F-4D97-AF65-F5344CB8AC3E}">
        <p14:creationId xmlns:p14="http://schemas.microsoft.com/office/powerpoint/2010/main" val="578773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188D6B0C-E589-4A4E-951B-9CAD94365593}" type="datetimeFigureOut">
              <a:rPr lang="en-US" smtClean="0"/>
              <a:t>10/19/2021</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FFB19112-3093-4687-B295-71D7F2D137CE}" type="slidenum">
              <a:rPr lang="en-US" smtClean="0"/>
              <a:t>‹#›</a:t>
            </a:fld>
            <a:endParaRPr lang="en-US"/>
          </a:p>
        </p:txBody>
      </p:sp>
    </p:spTree>
    <p:extLst>
      <p:ext uri="{BB962C8B-B14F-4D97-AF65-F5344CB8AC3E}">
        <p14:creationId xmlns:p14="http://schemas.microsoft.com/office/powerpoint/2010/main" val="1850270386"/>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 id="2147483756" r:id="rId14"/>
    <p:sldLayoutId id="2147483757" r:id="rId15"/>
    <p:sldLayoutId id="2147483758" r:id="rId16"/>
    <p:sldLayoutId id="2147483759" r:id="rId17"/>
    <p:sldLayoutId id="2147483760"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32288-083B-4897-B13B-649E625E978D}"/>
              </a:ext>
            </a:extLst>
          </p:cNvPr>
          <p:cNvSpPr>
            <a:spLocks noGrp="1"/>
          </p:cNvSpPr>
          <p:nvPr>
            <p:ph type="ctrTitle"/>
          </p:nvPr>
        </p:nvSpPr>
        <p:spPr/>
        <p:txBody>
          <a:bodyPr/>
          <a:lstStyle/>
          <a:p>
            <a:r>
              <a:rPr lang="fa-IR" dirty="0"/>
              <a:t>داستان چیست؟</a:t>
            </a:r>
            <a:endParaRPr lang="en-US" dirty="0"/>
          </a:p>
        </p:txBody>
      </p:sp>
    </p:spTree>
    <p:extLst>
      <p:ext uri="{BB962C8B-B14F-4D97-AF65-F5344CB8AC3E}">
        <p14:creationId xmlns:p14="http://schemas.microsoft.com/office/powerpoint/2010/main" val="244746851"/>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82092A-F59A-4A43-BE6C-DE6EE8CD597B}"/>
              </a:ext>
            </a:extLst>
          </p:cNvPr>
          <p:cNvSpPr>
            <a:spLocks noGrp="1"/>
          </p:cNvSpPr>
          <p:nvPr>
            <p:ph idx="1"/>
          </p:nvPr>
        </p:nvSpPr>
        <p:spPr>
          <a:xfrm>
            <a:off x="677333" y="1645921"/>
            <a:ext cx="10787835" cy="4395442"/>
          </a:xfrm>
        </p:spPr>
        <p:txBody>
          <a:bodyPr>
            <a:normAutofit/>
          </a:bodyPr>
          <a:lstStyle/>
          <a:p>
            <a:pPr algn="just" rtl="1"/>
            <a:r>
              <a:rPr lang="fa-IR" sz="4000" dirty="0">
                <a:cs typeface="B Nazanin" panose="00000400000000000000" pitchFamily="2" charset="-78"/>
              </a:rPr>
              <a:t>کمی به عقب‌تر برویم. جایی که قرآن و انجیل حاوی داستان‌های زیبایی بودند. البته داستان‌هایی که مدنظر ماست، از نظر ساختار و محتوا با داستان‌های قدیمی متفاوت است.</a:t>
            </a:r>
            <a:endParaRPr lang="en-US" sz="4000" dirty="0">
              <a:cs typeface="B Nazanin" panose="00000400000000000000" pitchFamily="2" charset="-78"/>
            </a:endParaRPr>
          </a:p>
        </p:txBody>
      </p:sp>
    </p:spTree>
    <p:extLst>
      <p:ext uri="{BB962C8B-B14F-4D97-AF65-F5344CB8AC3E}">
        <p14:creationId xmlns:p14="http://schemas.microsoft.com/office/powerpoint/2010/main" val="7112458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814521-54A2-467E-AF44-2825BCCC71D5}"/>
              </a:ext>
            </a:extLst>
          </p:cNvPr>
          <p:cNvSpPr>
            <a:spLocks noGrp="1"/>
          </p:cNvSpPr>
          <p:nvPr>
            <p:ph idx="1"/>
          </p:nvPr>
        </p:nvSpPr>
        <p:spPr>
          <a:xfrm>
            <a:off x="677333" y="1448973"/>
            <a:ext cx="10745633" cy="4592390"/>
          </a:xfrm>
        </p:spPr>
        <p:txBody>
          <a:bodyPr>
            <a:normAutofit/>
          </a:bodyPr>
          <a:lstStyle/>
          <a:p>
            <a:pPr algn="just" rtl="1"/>
            <a:r>
              <a:rPr lang="fa-IR" sz="3600" dirty="0">
                <a:cs typeface="B Nazanin" panose="00000400000000000000" pitchFamily="2" charset="-78"/>
              </a:rPr>
              <a:t>داستان کی تمام می‌شود؟</a:t>
            </a:r>
          </a:p>
          <a:p>
            <a:pPr algn="just" rtl="1"/>
            <a:r>
              <a:rPr lang="fa-IR" sz="3600" dirty="0">
                <a:cs typeface="B Nazanin" panose="00000400000000000000" pitchFamily="2" charset="-78"/>
              </a:rPr>
              <a:t>هیچ موقع انسان از داستان بی نیاز نخواهد شد. داستان‌ها دارای جنبه‌های پندآموز و عبرت انگیز در زندگی انسان‌ها هستند و به نوعی درس زندگی، یادگیری و تجربه بهتر زیستن را به انسان می‌آموزند؛ بنابراین هیچ عصر و دوره‌ای نمی‌توانید پیدا کنید که داستانی در آن خلق نشده باشد.</a:t>
            </a:r>
          </a:p>
          <a:p>
            <a:pPr algn="just" rtl="1"/>
            <a:endParaRPr lang="en-US" sz="3600" dirty="0">
              <a:cs typeface="B Nazanin" panose="00000400000000000000" pitchFamily="2" charset="-78"/>
            </a:endParaRPr>
          </a:p>
        </p:txBody>
      </p:sp>
    </p:spTree>
    <p:extLst>
      <p:ext uri="{BB962C8B-B14F-4D97-AF65-F5344CB8AC3E}">
        <p14:creationId xmlns:p14="http://schemas.microsoft.com/office/powerpoint/2010/main" val="858153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F9D065-AF84-4AE6-99E3-C203F41702F5}"/>
              </a:ext>
            </a:extLst>
          </p:cNvPr>
          <p:cNvSpPr>
            <a:spLocks noGrp="1"/>
          </p:cNvSpPr>
          <p:nvPr>
            <p:ph idx="1"/>
          </p:nvPr>
        </p:nvSpPr>
        <p:spPr>
          <a:xfrm>
            <a:off x="677332" y="478303"/>
            <a:ext cx="11041055" cy="5563060"/>
          </a:xfrm>
        </p:spPr>
        <p:txBody>
          <a:bodyPr>
            <a:noAutofit/>
          </a:bodyPr>
          <a:lstStyle/>
          <a:p>
            <a:pPr marL="0" indent="0" algn="just" rtl="1">
              <a:buNone/>
            </a:pPr>
            <a:r>
              <a:rPr lang="fa-IR" sz="2800" dirty="0">
                <a:cs typeface="B Nazanin" panose="00000400000000000000" pitchFamily="2" charset="-78"/>
              </a:rPr>
              <a:t>ویژگی‌های داستان</a:t>
            </a:r>
          </a:p>
          <a:p>
            <a:pPr marL="0" indent="0" algn="just" rtl="1">
              <a:buNone/>
            </a:pPr>
            <a:r>
              <a:rPr lang="fa-IR" sz="2800" dirty="0">
                <a:cs typeface="B Nazanin" panose="00000400000000000000" pitchFamily="2" charset="-78"/>
              </a:rPr>
              <a:t>اگر چه اصول داستان نویسی، تغییرات بسیار زیادی کرده و نمی‌توانیم هیچ سفارش، توصیه یا قاعده‌ای برای آن در نظر بگیریم، اما به طور کلی هر داستان به طور معمول دارای ویژگی‌های زیر است:</a:t>
            </a:r>
          </a:p>
          <a:p>
            <a:pPr marL="0" indent="0" algn="just" rtl="1">
              <a:buNone/>
            </a:pPr>
            <a:r>
              <a:rPr lang="fa-IR" sz="2800" dirty="0">
                <a:cs typeface="B Nazanin" panose="00000400000000000000" pitchFamily="2" charset="-78"/>
              </a:rPr>
              <a:t>1- (معمولاً) به نثر است</a:t>
            </a:r>
          </a:p>
          <a:p>
            <a:pPr marL="0" indent="0" algn="just" rtl="1">
              <a:buNone/>
            </a:pPr>
            <a:r>
              <a:rPr lang="fa-IR" sz="2800" dirty="0">
                <a:cs typeface="B Nazanin" panose="00000400000000000000" pitchFamily="2" charset="-78"/>
              </a:rPr>
              <a:t>2- در داستان، تخیل به کار رفته است</a:t>
            </a:r>
          </a:p>
          <a:p>
            <a:pPr marL="0" indent="0" algn="just" rtl="1">
              <a:buNone/>
            </a:pPr>
            <a:r>
              <a:rPr lang="fa-IR" sz="2800" dirty="0">
                <a:cs typeface="B Nazanin" panose="00000400000000000000" pitchFamily="2" charset="-78"/>
              </a:rPr>
              <a:t>3- هر داستان حادثه‌ای را نقل می‌کند</a:t>
            </a:r>
          </a:p>
          <a:p>
            <a:pPr marL="0" indent="0" algn="just" rtl="1">
              <a:buNone/>
            </a:pPr>
            <a:r>
              <a:rPr lang="fa-IR" sz="2800" dirty="0">
                <a:cs typeface="B Nazanin" panose="00000400000000000000" pitchFamily="2" charset="-78"/>
              </a:rPr>
              <a:t>4- ساختار داستان بر رابطه علت و معلول استوار است</a:t>
            </a:r>
          </a:p>
          <a:p>
            <a:pPr marL="0" indent="0" algn="just" rtl="1">
              <a:buNone/>
            </a:pPr>
            <a:r>
              <a:rPr lang="fa-IR" sz="2800" dirty="0">
                <a:cs typeface="B Nazanin" panose="00000400000000000000" pitchFamily="2" charset="-78"/>
              </a:rPr>
              <a:t>5- حجم آن مشخص است</a:t>
            </a:r>
          </a:p>
          <a:p>
            <a:pPr marL="0" indent="0" algn="just" rtl="1">
              <a:buNone/>
            </a:pPr>
            <a:endParaRPr lang="en-US" sz="2800" dirty="0">
              <a:cs typeface="B Nazanin" panose="00000400000000000000" pitchFamily="2" charset="-78"/>
            </a:endParaRPr>
          </a:p>
        </p:txBody>
      </p:sp>
    </p:spTree>
    <p:extLst>
      <p:ext uri="{BB962C8B-B14F-4D97-AF65-F5344CB8AC3E}">
        <p14:creationId xmlns:p14="http://schemas.microsoft.com/office/powerpoint/2010/main" val="25112472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6ED677-E7B6-4D63-B8B5-95DDBFD236B9}"/>
              </a:ext>
            </a:extLst>
          </p:cNvPr>
          <p:cNvSpPr>
            <a:spLocks noGrp="1"/>
          </p:cNvSpPr>
          <p:nvPr>
            <p:ph idx="1"/>
          </p:nvPr>
        </p:nvSpPr>
        <p:spPr>
          <a:xfrm>
            <a:off x="677333" y="1026943"/>
            <a:ext cx="10801904" cy="5014420"/>
          </a:xfrm>
        </p:spPr>
        <p:txBody>
          <a:bodyPr>
            <a:normAutofit/>
          </a:bodyPr>
          <a:lstStyle/>
          <a:p>
            <a:pPr algn="just" rtl="1"/>
            <a:r>
              <a:rPr lang="fa-IR" sz="2800" dirty="0">
                <a:cs typeface="B Nazanin" panose="00000400000000000000" pitchFamily="2" charset="-78"/>
              </a:rPr>
              <a:t>انواع داستان را بشناسیم:</a:t>
            </a:r>
          </a:p>
          <a:p>
            <a:pPr algn="just" rtl="1"/>
            <a:r>
              <a:rPr lang="fa-IR" sz="2800" dirty="0">
                <a:cs typeface="B Nazanin" panose="00000400000000000000" pitchFamily="2" charset="-78"/>
              </a:rPr>
              <a:t>معمولاً به جز داستان‌های غیرمتعارف یا خارج از تقسیم بندی‌های رایج، داستان به انواع زیر تقسیم می‌شود:</a:t>
            </a:r>
          </a:p>
          <a:p>
            <a:pPr algn="just" rtl="1"/>
            <a:r>
              <a:rPr lang="fa-IR" sz="2800" dirty="0">
                <a:cs typeface="B Nazanin" panose="00000400000000000000" pitchFamily="2" charset="-78"/>
              </a:rPr>
              <a:t>داستان کوتاه</a:t>
            </a:r>
          </a:p>
          <a:p>
            <a:pPr algn="just" rtl="1"/>
            <a:r>
              <a:rPr lang="fa-IR" sz="2800" dirty="0">
                <a:cs typeface="B Nazanin" panose="00000400000000000000" pitchFamily="2" charset="-78"/>
              </a:rPr>
              <a:t>داستان بلند</a:t>
            </a:r>
          </a:p>
          <a:p>
            <a:pPr algn="just" rtl="1"/>
            <a:r>
              <a:rPr lang="fa-IR" sz="2800" dirty="0">
                <a:cs typeface="B Nazanin" panose="00000400000000000000" pitchFamily="2" charset="-78"/>
              </a:rPr>
              <a:t>رمان</a:t>
            </a:r>
          </a:p>
          <a:p>
            <a:pPr algn="just" rtl="1"/>
            <a:r>
              <a:rPr lang="fa-IR" sz="2800" dirty="0">
                <a:cs typeface="B Nazanin" panose="00000400000000000000" pitchFamily="2" charset="-78"/>
              </a:rPr>
              <a:t>داستانک</a:t>
            </a:r>
          </a:p>
          <a:p>
            <a:pPr algn="just" rtl="1"/>
            <a:r>
              <a:rPr lang="fa-IR" sz="2800" dirty="0">
                <a:cs typeface="B Nazanin" panose="00000400000000000000" pitchFamily="2" charset="-78"/>
              </a:rPr>
              <a:t>داستان فیلمی/عکسی</a:t>
            </a:r>
          </a:p>
          <a:p>
            <a:pPr marL="0" indent="0" algn="just" rtl="1">
              <a:buNone/>
            </a:pPr>
            <a:endParaRPr lang="en-US" sz="2800" dirty="0">
              <a:cs typeface="B Nazanin" panose="00000400000000000000" pitchFamily="2" charset="-78"/>
            </a:endParaRPr>
          </a:p>
        </p:txBody>
      </p:sp>
    </p:spTree>
    <p:extLst>
      <p:ext uri="{BB962C8B-B14F-4D97-AF65-F5344CB8AC3E}">
        <p14:creationId xmlns:p14="http://schemas.microsoft.com/office/powerpoint/2010/main" val="36142901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C69E27-C566-4B9A-A73B-B0AF36954A8D}"/>
              </a:ext>
            </a:extLst>
          </p:cNvPr>
          <p:cNvSpPr>
            <a:spLocks noGrp="1"/>
          </p:cNvSpPr>
          <p:nvPr>
            <p:ph idx="1"/>
          </p:nvPr>
        </p:nvSpPr>
        <p:spPr>
          <a:xfrm>
            <a:off x="677334" y="1434905"/>
            <a:ext cx="11041054" cy="4606457"/>
          </a:xfrm>
        </p:spPr>
        <p:txBody>
          <a:bodyPr>
            <a:normAutofit/>
          </a:bodyPr>
          <a:lstStyle/>
          <a:p>
            <a:pPr marL="0" indent="0" algn="just" rtl="1">
              <a:buNone/>
            </a:pPr>
            <a:r>
              <a:rPr lang="fa-IR" sz="3200" dirty="0">
                <a:cs typeface="B Nazanin" panose="00000400000000000000" pitchFamily="2" charset="-78"/>
              </a:rPr>
              <a:t>داستان کوتاه:</a:t>
            </a:r>
          </a:p>
          <a:p>
            <a:pPr marL="0" indent="0" algn="just" rtl="1">
              <a:buNone/>
            </a:pPr>
            <a:r>
              <a:rPr lang="fa-IR" sz="3200" dirty="0">
                <a:cs typeface="B Nazanin" panose="00000400000000000000" pitchFamily="2" charset="-78"/>
              </a:rPr>
              <a:t>داستان کوتاه نوعی از داستان است که هم حجم کوتاه‌تری نسبت به داستان بلند دارد. (معمولاً بین 3500 تا 12000 کلمه).</a:t>
            </a:r>
          </a:p>
          <a:p>
            <a:pPr marL="0" indent="0" algn="just" rtl="1">
              <a:buNone/>
            </a:pPr>
            <a:r>
              <a:rPr lang="fa-IR" sz="3200" dirty="0">
                <a:cs typeface="B Nazanin" panose="00000400000000000000" pitchFamily="2" charset="-78"/>
              </a:rPr>
              <a:t>نسبت به گذشته که مردم زمان زیادتری داشتند و وقت کمتری را در جاهایی مثل شبکه‌های اجتماعی می‌گذراندند، داستان کوتاه محبوبیت بیشتری پیدا کرده است.</a:t>
            </a:r>
          </a:p>
          <a:p>
            <a:pPr marL="0" indent="0" algn="just" rtl="1">
              <a:buNone/>
            </a:pPr>
            <a:endParaRPr lang="en-US" sz="3200" dirty="0">
              <a:cs typeface="B Nazanin" panose="00000400000000000000" pitchFamily="2" charset="-78"/>
            </a:endParaRPr>
          </a:p>
        </p:txBody>
      </p:sp>
    </p:spTree>
    <p:extLst>
      <p:ext uri="{BB962C8B-B14F-4D97-AF65-F5344CB8AC3E}">
        <p14:creationId xmlns:p14="http://schemas.microsoft.com/office/powerpoint/2010/main" val="31480840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155715-59F3-423A-95B7-5B660E7E3683}"/>
              </a:ext>
            </a:extLst>
          </p:cNvPr>
          <p:cNvSpPr>
            <a:spLocks noGrp="1"/>
          </p:cNvSpPr>
          <p:nvPr>
            <p:ph idx="1"/>
          </p:nvPr>
        </p:nvSpPr>
        <p:spPr>
          <a:xfrm>
            <a:off x="677333" y="1266093"/>
            <a:ext cx="11167663" cy="4775270"/>
          </a:xfrm>
        </p:spPr>
        <p:txBody>
          <a:bodyPr>
            <a:noAutofit/>
          </a:bodyPr>
          <a:lstStyle/>
          <a:p>
            <a:pPr algn="just" rtl="1"/>
            <a:r>
              <a:rPr lang="fa-IR" sz="3200" dirty="0">
                <a:cs typeface="B Nazanin" panose="00000400000000000000" pitchFamily="2" charset="-78"/>
              </a:rPr>
              <a:t>فرق داستان کوتاه و بلند در این است که معمولاً در داستان کوتاه، نویسنده تنها برشی از حادثه یا واقعه را بیان می‌کند اما در داستان بلند، نویسنده زوایای متنوع و مختلفی از آن رویداد را بررسی می‌کند.</a:t>
            </a:r>
          </a:p>
          <a:p>
            <a:pPr algn="just" rtl="1"/>
            <a:r>
              <a:rPr lang="fa-IR" sz="3200" dirty="0">
                <a:cs typeface="B Nazanin" panose="00000400000000000000" pitchFamily="2" charset="-78"/>
              </a:rPr>
              <a:t>در داستان بلند شخصیت پردازی بیشتری صورت می‌گیرد و دست نویسنده برای بسط داستان بازتر است.</a:t>
            </a:r>
          </a:p>
          <a:p>
            <a:pPr algn="just" rtl="1"/>
            <a:r>
              <a:rPr lang="fa-IR" sz="3200" dirty="0">
                <a:cs typeface="B Nazanin" panose="00000400000000000000" pitchFamily="2" charset="-78"/>
              </a:rPr>
              <a:t>در داستان کوتاه، ایجاز و اختصار متن بسیار مهم است. باید بتوانید در کوتاه‌ترین زمان و با کمترین تعداد کلمات، مفهوم اصلی را به مخاطب منتقل کنید.</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35825378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D8D8DF-46A6-472D-8554-42069B9BE906}"/>
              </a:ext>
            </a:extLst>
          </p:cNvPr>
          <p:cNvSpPr>
            <a:spLocks noGrp="1"/>
          </p:cNvSpPr>
          <p:nvPr>
            <p:ph idx="1"/>
          </p:nvPr>
        </p:nvSpPr>
        <p:spPr>
          <a:xfrm>
            <a:off x="677333" y="1448973"/>
            <a:ext cx="10998852" cy="4592390"/>
          </a:xfrm>
        </p:spPr>
        <p:txBody>
          <a:bodyPr>
            <a:normAutofit/>
          </a:bodyPr>
          <a:lstStyle/>
          <a:p>
            <a:pPr algn="just" rtl="1"/>
            <a:r>
              <a:rPr lang="fa-IR" sz="3200" dirty="0">
                <a:cs typeface="B Nazanin" panose="00000400000000000000" pitchFamily="2" charset="-78"/>
              </a:rPr>
              <a:t>انواع داستان:</a:t>
            </a:r>
          </a:p>
          <a:p>
            <a:pPr algn="just" rtl="1"/>
            <a:r>
              <a:rPr lang="fa-IR" sz="3200" dirty="0">
                <a:cs typeface="B Nazanin" panose="00000400000000000000" pitchFamily="2" charset="-78"/>
              </a:rPr>
              <a:t>جمال میرصادقی در بیان انواع داستان معتقد است:</a:t>
            </a:r>
          </a:p>
          <a:p>
            <a:pPr algn="just" rtl="1"/>
            <a:r>
              <a:rPr lang="fa-IR" sz="3200" dirty="0">
                <a:cs typeface="B Nazanin" panose="00000400000000000000" pitchFamily="2" charset="-78"/>
              </a:rPr>
              <a:t>لغت داستان در زبان فارسی به معنی قصه، حکایت، افسانه و سرگذشت به کار رفته است و در ادبیات اصطلاحی عام به شمار می‌‌آید که از یک سو شامل صور متنوع قصه می‌‌شود و از سوی دیگر انشعابات مختلف ادبیات داستانی از قبیل داستان کوتاه، رمان، داستان بلند و دیگر اقسـام این شاخه از ادبیات خلاق را در بـر می‌‌گیرد».</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4821447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6EB158-E6C5-413D-8346-D0F8E91096A9}"/>
              </a:ext>
            </a:extLst>
          </p:cNvPr>
          <p:cNvSpPr>
            <a:spLocks noGrp="1"/>
          </p:cNvSpPr>
          <p:nvPr>
            <p:ph idx="1"/>
          </p:nvPr>
        </p:nvSpPr>
        <p:spPr>
          <a:xfrm>
            <a:off x="677334" y="1195755"/>
            <a:ext cx="11012918" cy="4845608"/>
          </a:xfrm>
        </p:spPr>
        <p:txBody>
          <a:bodyPr>
            <a:normAutofit/>
          </a:bodyPr>
          <a:lstStyle/>
          <a:p>
            <a:pPr algn="just" rtl="1"/>
            <a:r>
              <a:rPr lang="fa-IR" sz="3600" dirty="0">
                <a:cs typeface="B Nazanin" panose="00000400000000000000" pitchFamily="2" charset="-78"/>
              </a:rPr>
              <a:t>۱- قصه</a:t>
            </a:r>
          </a:p>
          <a:p>
            <a:pPr algn="just" rtl="1"/>
            <a:r>
              <a:rPr lang="fa-IR" sz="3600" dirty="0">
                <a:cs typeface="B Nazanin" panose="00000400000000000000" pitchFamily="2" charset="-78"/>
              </a:rPr>
              <a:t>قصه در لغت به معنی حکایت و سرگذشت است و نوشته‌ای است که درون مایه‌ی آن مربوط به گذشته‌‌های دور است و بسیاری از آداب و رسوم و عقاید خرافی آن روزگار در آن آمده، و در واقع منعکس کننده‌ی فرهنگ عامه است.</a:t>
            </a:r>
          </a:p>
          <a:p>
            <a:pPr algn="just" rtl="1"/>
            <a:endParaRPr lang="en-US" sz="3600" dirty="0">
              <a:cs typeface="B Nazanin" panose="00000400000000000000" pitchFamily="2" charset="-78"/>
            </a:endParaRPr>
          </a:p>
        </p:txBody>
      </p:sp>
    </p:spTree>
    <p:extLst>
      <p:ext uri="{BB962C8B-B14F-4D97-AF65-F5344CB8AC3E}">
        <p14:creationId xmlns:p14="http://schemas.microsoft.com/office/powerpoint/2010/main" val="42347480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1D70B6-B4EE-4604-959E-63B82A0C6AE2}"/>
              </a:ext>
            </a:extLst>
          </p:cNvPr>
          <p:cNvSpPr>
            <a:spLocks noGrp="1"/>
          </p:cNvSpPr>
          <p:nvPr>
            <p:ph idx="1"/>
          </p:nvPr>
        </p:nvSpPr>
        <p:spPr>
          <a:xfrm>
            <a:off x="677333" y="1209823"/>
            <a:ext cx="11041055" cy="4831540"/>
          </a:xfrm>
        </p:spPr>
        <p:txBody>
          <a:bodyPr>
            <a:normAutofit/>
          </a:bodyPr>
          <a:lstStyle/>
          <a:p>
            <a:pPr algn="just" rtl="1"/>
            <a:r>
              <a:rPr lang="fa-IR" sz="3600" dirty="0">
                <a:cs typeface="B Nazanin" panose="00000400000000000000" pitchFamily="2" charset="-78"/>
              </a:rPr>
              <a:t>ابراهیم یونسی در کتاب «هنر داستان نویسی» در تعریف قصه می‌‌گوید:</a:t>
            </a:r>
          </a:p>
          <a:p>
            <a:pPr algn="just" rtl="1"/>
            <a:r>
              <a:rPr lang="fa-IR" sz="3600" dirty="0">
                <a:cs typeface="B Nazanin" panose="00000400000000000000" pitchFamily="2" charset="-78"/>
              </a:rPr>
              <a:t>قصه روایت ساده و بدون طرحی است که اتکای آن به طور عمده بر حوادث و «توصیف» است و خواننده یا شنونده هنگامی که آن را می‌‌خواند و یا بدان گوش فرا می‌‌دهد به «پیچیدگی خاص و غافلگیری و اوج و فرود مشخصی» بر نمی‌خورد. </a:t>
            </a:r>
          </a:p>
          <a:p>
            <a:pPr algn="just" rtl="1"/>
            <a:endParaRPr lang="en-US" sz="3600" dirty="0">
              <a:cs typeface="B Nazanin" panose="00000400000000000000" pitchFamily="2" charset="-78"/>
            </a:endParaRPr>
          </a:p>
        </p:txBody>
      </p:sp>
    </p:spTree>
    <p:extLst>
      <p:ext uri="{BB962C8B-B14F-4D97-AF65-F5344CB8AC3E}">
        <p14:creationId xmlns:p14="http://schemas.microsoft.com/office/powerpoint/2010/main" val="30697833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A0364C-5D4D-4D3A-8F5F-95A2FFD27046}"/>
              </a:ext>
            </a:extLst>
          </p:cNvPr>
          <p:cNvSpPr>
            <a:spLocks noGrp="1"/>
          </p:cNvSpPr>
          <p:nvPr>
            <p:ph idx="1"/>
          </p:nvPr>
        </p:nvSpPr>
        <p:spPr>
          <a:xfrm>
            <a:off x="677333" y="1392703"/>
            <a:ext cx="11012919" cy="4648660"/>
          </a:xfrm>
        </p:spPr>
        <p:txBody>
          <a:bodyPr>
            <a:normAutofit/>
          </a:bodyPr>
          <a:lstStyle/>
          <a:p>
            <a:pPr algn="just" rtl="1"/>
            <a:r>
              <a:rPr lang="fa-IR" sz="4000" dirty="0">
                <a:cs typeface="B Nazanin" panose="00000400000000000000" pitchFamily="2" charset="-78"/>
              </a:rPr>
              <a:t>مفهوم قصه، همان است که توده‌ی مردم از این مفهوم داشته‌اند و از قصه، آن نوع ادبیات خلاقه را مورد نظر دارند که از دیرباز دراین ملک و بوم رایج بوده است، و بیشتر جنبه‌ی غیرواقعی و خیالی داشته است تا جنبه‌ی واقعی و محقق.</a:t>
            </a:r>
            <a:endParaRPr lang="en-US" sz="4000" dirty="0">
              <a:cs typeface="B Nazanin" panose="00000400000000000000" pitchFamily="2" charset="-78"/>
            </a:endParaRPr>
          </a:p>
        </p:txBody>
      </p:sp>
    </p:spTree>
    <p:extLst>
      <p:ext uri="{BB962C8B-B14F-4D97-AF65-F5344CB8AC3E}">
        <p14:creationId xmlns:p14="http://schemas.microsoft.com/office/powerpoint/2010/main" val="9253260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175779-F10A-48E8-9D51-AFBFC26D4304}"/>
              </a:ext>
            </a:extLst>
          </p:cNvPr>
          <p:cNvSpPr>
            <a:spLocks noGrp="1"/>
          </p:cNvSpPr>
          <p:nvPr>
            <p:ph idx="1"/>
          </p:nvPr>
        </p:nvSpPr>
        <p:spPr>
          <a:xfrm>
            <a:off x="677334" y="1547447"/>
            <a:ext cx="10745632" cy="4493916"/>
          </a:xfrm>
        </p:spPr>
        <p:txBody>
          <a:bodyPr>
            <a:normAutofit/>
          </a:bodyPr>
          <a:lstStyle/>
          <a:p>
            <a:pPr algn="just" rtl="1"/>
            <a:r>
              <a:rPr lang="fa-IR" sz="3200" dirty="0">
                <a:cs typeface="B Nazanin" panose="00000400000000000000" pitchFamily="2" charset="-78"/>
              </a:rPr>
              <a:t>داستان از قدیمی‌ترین قالب‌های هنری است که پیشینه بسیار کهنی دارد. </a:t>
            </a:r>
            <a:endParaRPr lang="en-US" sz="3200" dirty="0">
              <a:cs typeface="B Nazanin" panose="00000400000000000000" pitchFamily="2" charset="-78"/>
            </a:endParaRPr>
          </a:p>
          <a:p>
            <a:pPr algn="just" rtl="1"/>
            <a:r>
              <a:rPr lang="fa-IR" sz="3200" dirty="0">
                <a:cs typeface="B Nazanin" panose="00000400000000000000" pitchFamily="2" charset="-78"/>
              </a:rPr>
              <a:t>انسان‌ها آن را به شکل‌های مختلفی برای هم نقل و بازگو کرده‌اند.</a:t>
            </a:r>
          </a:p>
          <a:p>
            <a:pPr algn="just" rtl="1"/>
            <a:r>
              <a:rPr lang="fa-IR" sz="3200" dirty="0">
                <a:cs typeface="B Nazanin" panose="00000400000000000000" pitchFamily="2" charset="-78"/>
              </a:rPr>
              <a:t>داستان یعنی بازآفرینی رویدادها و حوادثِ به ظاهر طبیعی.</a:t>
            </a:r>
          </a:p>
          <a:p>
            <a:pPr algn="just" rtl="1"/>
            <a:r>
              <a:rPr lang="fa-IR" sz="3200" dirty="0">
                <a:cs typeface="B Nazanin" panose="00000400000000000000" pitchFamily="2" charset="-78"/>
              </a:rPr>
              <a:t>داستان تکرار واقعیت‌ها نیست. داستان در اصل تخیلی است از واقعیت</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17084721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A17B58-B177-4C0B-9444-A53AFF3AA1F0}"/>
              </a:ext>
            </a:extLst>
          </p:cNvPr>
          <p:cNvSpPr>
            <a:spLocks noGrp="1"/>
          </p:cNvSpPr>
          <p:nvPr>
            <p:ph idx="1"/>
          </p:nvPr>
        </p:nvSpPr>
        <p:spPr>
          <a:xfrm>
            <a:off x="677333" y="1252025"/>
            <a:ext cx="10998851" cy="4789337"/>
          </a:xfrm>
        </p:spPr>
        <p:txBody>
          <a:bodyPr>
            <a:normAutofit/>
          </a:bodyPr>
          <a:lstStyle/>
          <a:p>
            <a:pPr algn="just" rtl="1"/>
            <a:r>
              <a:rPr lang="fa-IR" sz="3600" dirty="0">
                <a:cs typeface="B Nazanin" panose="00000400000000000000" pitchFamily="2" charset="-78"/>
              </a:rPr>
              <a:t>جمال میرصادقی در قسمت دیگر کتابش، قصه را این‌گونه تشریح می‌‌کند:</a:t>
            </a:r>
          </a:p>
          <a:p>
            <a:pPr algn="just" rtl="1"/>
            <a:r>
              <a:rPr lang="fa-IR" sz="3600" dirty="0">
                <a:cs typeface="B Nazanin" panose="00000400000000000000" pitchFamily="2" charset="-78"/>
              </a:rPr>
              <a:t>معمولاً به آثاری که در آن‌ها تأکید بر حوادث خارق العاده بیشتر از تحول و تکوین آدم‌ها و شخصیت‌‌هاست، قصه می‌‌گویند.</a:t>
            </a:r>
          </a:p>
          <a:p>
            <a:pPr algn="just" rtl="1"/>
            <a:endParaRPr lang="en-US" sz="3600" dirty="0">
              <a:cs typeface="B Nazanin" panose="00000400000000000000" pitchFamily="2" charset="-78"/>
            </a:endParaRPr>
          </a:p>
        </p:txBody>
      </p:sp>
    </p:spTree>
    <p:extLst>
      <p:ext uri="{BB962C8B-B14F-4D97-AF65-F5344CB8AC3E}">
        <p14:creationId xmlns:p14="http://schemas.microsoft.com/office/powerpoint/2010/main" val="19056586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0B94CE-3990-4C24-A517-7857852A5F07}"/>
              </a:ext>
            </a:extLst>
          </p:cNvPr>
          <p:cNvSpPr>
            <a:spLocks noGrp="1"/>
          </p:cNvSpPr>
          <p:nvPr>
            <p:ph idx="1"/>
          </p:nvPr>
        </p:nvSpPr>
        <p:spPr>
          <a:xfrm>
            <a:off x="677334" y="1364567"/>
            <a:ext cx="10773768" cy="4676796"/>
          </a:xfrm>
        </p:spPr>
        <p:txBody>
          <a:bodyPr>
            <a:normAutofit/>
          </a:bodyPr>
          <a:lstStyle/>
          <a:p>
            <a:pPr algn="just" rtl="1"/>
            <a:r>
              <a:rPr lang="fa-IR" sz="3600" dirty="0">
                <a:cs typeface="B Nazanin" panose="00000400000000000000" pitchFamily="2" charset="-78"/>
              </a:rPr>
              <a:t>در قصه محور ماجرا بر "‌حوادث خلق الساعه" می‌‌گردد. حوادث قصه‌ها را به وجود می‌‌آورد و در واقع رکن اساسی و بنیادی آن را تشکیل می‌‌دهد بی‌آن که در گسترش و بازسازی قهرمان‌ها و آدم‌‌های قصه نقشی داشته باشد. به عبارت دیگر‌، شخصیت‌ها و قهرمان‌‌ها، در قصه کم‌تر دگرگونی می‌‌یابند و بیشتر دستخوش حوادث و ماجراهای گوناگون‌اند.</a:t>
            </a:r>
            <a:endParaRPr lang="en-US" sz="3600" dirty="0">
              <a:cs typeface="B Nazanin" panose="00000400000000000000" pitchFamily="2" charset="-78"/>
            </a:endParaRPr>
          </a:p>
        </p:txBody>
      </p:sp>
    </p:spTree>
    <p:extLst>
      <p:ext uri="{BB962C8B-B14F-4D97-AF65-F5344CB8AC3E}">
        <p14:creationId xmlns:p14="http://schemas.microsoft.com/office/powerpoint/2010/main" val="31603409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B5B9DD-5182-4DDA-B13A-3AA3B80EBECB}"/>
              </a:ext>
            </a:extLst>
          </p:cNvPr>
          <p:cNvSpPr>
            <a:spLocks noGrp="1"/>
          </p:cNvSpPr>
          <p:nvPr>
            <p:ph idx="1"/>
          </p:nvPr>
        </p:nvSpPr>
        <p:spPr>
          <a:xfrm>
            <a:off x="913775" y="1280161"/>
            <a:ext cx="10364452" cy="4511040"/>
          </a:xfrm>
        </p:spPr>
        <p:txBody>
          <a:bodyPr>
            <a:normAutofit/>
          </a:bodyPr>
          <a:lstStyle/>
          <a:p>
            <a:pPr algn="just" rtl="1"/>
            <a:r>
              <a:rPr lang="fa-IR" sz="3600" dirty="0">
                <a:cs typeface="B Nazanin" panose="00000400000000000000" pitchFamily="2" charset="-78"/>
              </a:rPr>
              <a:t>قصه‌ها شکل ساده و ابتدایی دارند و ساختمانی نقلی و روایتی.</a:t>
            </a:r>
          </a:p>
          <a:p>
            <a:pPr algn="just" rtl="1"/>
            <a:r>
              <a:rPr lang="fa-IR" sz="3600" dirty="0">
                <a:cs typeface="B Nazanin" panose="00000400000000000000" pitchFamily="2" charset="-78"/>
              </a:rPr>
              <a:t>زبان اغلب آن‌ها نزدیک به گفتار و محاوره‌ی عامه‌ی مردم و پر از اصطلاح‌ها و لغات و ضرب‌المثل‌‌های عامیانه است».</a:t>
            </a:r>
          </a:p>
          <a:p>
            <a:pPr algn="just" rtl="1"/>
            <a:endParaRPr lang="en-US" sz="3600" dirty="0">
              <a:cs typeface="B Nazanin" panose="00000400000000000000" pitchFamily="2" charset="-78"/>
            </a:endParaRPr>
          </a:p>
        </p:txBody>
      </p:sp>
    </p:spTree>
    <p:extLst>
      <p:ext uri="{BB962C8B-B14F-4D97-AF65-F5344CB8AC3E}">
        <p14:creationId xmlns:p14="http://schemas.microsoft.com/office/powerpoint/2010/main" val="22483635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12575D-D8A0-47E8-817F-6489330A8424}"/>
              </a:ext>
            </a:extLst>
          </p:cNvPr>
          <p:cNvSpPr>
            <a:spLocks noGrp="1"/>
          </p:cNvSpPr>
          <p:nvPr>
            <p:ph idx="1"/>
          </p:nvPr>
        </p:nvSpPr>
        <p:spPr>
          <a:xfrm>
            <a:off x="677333" y="1477109"/>
            <a:ext cx="10633091" cy="4564254"/>
          </a:xfrm>
        </p:spPr>
        <p:txBody>
          <a:bodyPr>
            <a:normAutofit/>
          </a:bodyPr>
          <a:lstStyle/>
          <a:p>
            <a:pPr algn="just" rtl="1"/>
            <a:r>
              <a:rPr lang="fa-IR" sz="3200" dirty="0">
                <a:cs typeface="B Nazanin" panose="00000400000000000000" pitchFamily="2" charset="-78"/>
              </a:rPr>
              <a:t>داستان هم می‌تواند بازآفرینی رویدادهای واقعی باشد و هم غیرواقعی و ساخته ذهن انسان.</a:t>
            </a:r>
          </a:p>
          <a:p>
            <a:pPr algn="just" rtl="1"/>
            <a:r>
              <a:rPr lang="fa-IR" sz="3200" dirty="0">
                <a:cs typeface="B Nazanin" panose="00000400000000000000" pitchFamily="2" charset="-78"/>
              </a:rPr>
              <a:t>از وقتی انسان‌های غارنشین بعد از یک روز پر شکار و پرتلاش کنار هم می‌نشستند، آتش روشن می‌کردند و رویدادها را برای هم تعریف می‌کردند، داستان بوده تا همین حالا که شکل‌های بسیار مختلفی به خود گرفته است.</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37146769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496DEA-25A5-4034-9DE0-EEB7A6D9FD56}"/>
              </a:ext>
            </a:extLst>
          </p:cNvPr>
          <p:cNvSpPr>
            <a:spLocks noGrp="1"/>
          </p:cNvSpPr>
          <p:nvPr>
            <p:ph idx="1"/>
          </p:nvPr>
        </p:nvSpPr>
        <p:spPr>
          <a:xfrm>
            <a:off x="677334" y="1364567"/>
            <a:ext cx="10379872" cy="4676796"/>
          </a:xfrm>
        </p:spPr>
        <p:txBody>
          <a:bodyPr>
            <a:normAutofit/>
          </a:bodyPr>
          <a:lstStyle/>
          <a:p>
            <a:pPr algn="just" rtl="1"/>
            <a:r>
              <a:rPr lang="fa-IR" sz="3600" dirty="0">
                <a:cs typeface="B Nazanin" panose="00000400000000000000" pitchFamily="2" charset="-78"/>
              </a:rPr>
              <a:t>طبق یک تعریف دیگر:</a:t>
            </a:r>
          </a:p>
          <a:p>
            <a:pPr algn="just" rtl="1"/>
            <a:r>
              <a:rPr lang="fa-IR" sz="3600" dirty="0">
                <a:cs typeface="B Nazanin" panose="00000400000000000000" pitchFamily="2" charset="-78"/>
              </a:rPr>
              <a:t>داستان، ایجاد کردن شخصیت‌های تخیلی و توضیح روابط آن شخصیت‌ها و رو به رو شدن داستان با رویدادها و حوادث، از تجربیات خلاقانه یک نویسنده است.</a:t>
            </a:r>
          </a:p>
          <a:p>
            <a:pPr algn="just" rtl="1"/>
            <a:endParaRPr lang="en-US" sz="3600" dirty="0">
              <a:cs typeface="B Nazanin" panose="00000400000000000000" pitchFamily="2" charset="-78"/>
            </a:endParaRPr>
          </a:p>
        </p:txBody>
      </p:sp>
    </p:spTree>
    <p:extLst>
      <p:ext uri="{BB962C8B-B14F-4D97-AF65-F5344CB8AC3E}">
        <p14:creationId xmlns:p14="http://schemas.microsoft.com/office/powerpoint/2010/main" val="3723168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DDF911-DA41-4689-8599-EB201C97C394}"/>
              </a:ext>
            </a:extLst>
          </p:cNvPr>
          <p:cNvSpPr>
            <a:spLocks noGrp="1"/>
          </p:cNvSpPr>
          <p:nvPr>
            <p:ph idx="1"/>
          </p:nvPr>
        </p:nvSpPr>
        <p:spPr>
          <a:xfrm>
            <a:off x="677334" y="1575583"/>
            <a:ext cx="10731564" cy="4465780"/>
          </a:xfrm>
        </p:spPr>
        <p:txBody>
          <a:bodyPr>
            <a:normAutofit/>
          </a:bodyPr>
          <a:lstStyle/>
          <a:p>
            <a:pPr algn="just" rtl="1"/>
            <a:r>
              <a:rPr lang="fa-IR" sz="3200" dirty="0">
                <a:cs typeface="B Nazanin" panose="00000400000000000000" pitchFamily="2" charset="-78"/>
              </a:rPr>
              <a:t>جمال میرصادقی در کتاب «جهان داستان» پیرامون داستان می‌‌گوید: «داستان (</a:t>
            </a:r>
            <a:r>
              <a:rPr lang="en-US" sz="3200" dirty="0">
                <a:cs typeface="B Nazanin" panose="00000400000000000000" pitchFamily="2" charset="-78"/>
              </a:rPr>
              <a:t>Story)، </a:t>
            </a:r>
            <a:r>
              <a:rPr lang="fa-IR" sz="3200" dirty="0">
                <a:cs typeface="B Nazanin" panose="00000400000000000000" pitchFamily="2" charset="-78"/>
              </a:rPr>
              <a:t>به مفهوم عام آن نقل (مکتوب یا شفاهی، واقعی یا خیالی) عملی است برحسب توالی زمان؛ یا به عبارت دیگر، داستان، توالی حوادث واقعی و تاریخی یا ساختگی و ابداعی است. بنابراین تسخیر عمل به وسیله‌ی تخیل را ارایه می‌‌دهد.</a:t>
            </a:r>
            <a:endParaRPr lang="en-US" sz="3200" dirty="0">
              <a:cs typeface="B Nazanin" panose="00000400000000000000" pitchFamily="2" charset="-78"/>
            </a:endParaRPr>
          </a:p>
        </p:txBody>
      </p:sp>
    </p:spTree>
    <p:extLst>
      <p:ext uri="{BB962C8B-B14F-4D97-AF65-F5344CB8AC3E}">
        <p14:creationId xmlns:p14="http://schemas.microsoft.com/office/powerpoint/2010/main" val="25764278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9BF63A-FCC9-42AE-B201-8A452ECA5EB7}"/>
              </a:ext>
            </a:extLst>
          </p:cNvPr>
          <p:cNvSpPr>
            <a:spLocks noGrp="1"/>
          </p:cNvSpPr>
          <p:nvPr>
            <p:ph idx="1"/>
          </p:nvPr>
        </p:nvSpPr>
        <p:spPr>
          <a:xfrm>
            <a:off x="677334" y="1280161"/>
            <a:ext cx="10759700" cy="4761202"/>
          </a:xfrm>
        </p:spPr>
        <p:txBody>
          <a:bodyPr>
            <a:normAutofit/>
          </a:bodyPr>
          <a:lstStyle/>
          <a:p>
            <a:pPr algn="just" rtl="1"/>
            <a:r>
              <a:rPr lang="fa-IR" sz="4000" dirty="0">
                <a:cs typeface="B Nazanin" panose="00000400000000000000" pitchFamily="2" charset="-78"/>
              </a:rPr>
              <a:t>خصلت بارز داستان آن است که بتواند ما را وادار کند که بخواهیم بدانیم بعد چه اتفاق می‌‌افتد. دراین مفهوم عام، تنها زمان عامل مهم است و این که چه اتفاقی افتاده و بعد چه اتفاقی روی خواهد داد. </a:t>
            </a:r>
            <a:endParaRPr lang="en-US" sz="4000" dirty="0">
              <a:cs typeface="B Nazanin" panose="00000400000000000000" pitchFamily="2" charset="-78"/>
            </a:endParaRPr>
          </a:p>
        </p:txBody>
      </p:sp>
    </p:spTree>
    <p:extLst>
      <p:ext uri="{BB962C8B-B14F-4D97-AF65-F5344CB8AC3E}">
        <p14:creationId xmlns:p14="http://schemas.microsoft.com/office/powerpoint/2010/main" val="33761841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3845AA-3C22-4C4A-8195-BB6496116EFA}"/>
              </a:ext>
            </a:extLst>
          </p:cNvPr>
          <p:cNvSpPr>
            <a:spLocks noGrp="1"/>
          </p:cNvSpPr>
          <p:nvPr>
            <p:ph idx="1"/>
          </p:nvPr>
        </p:nvSpPr>
        <p:spPr>
          <a:xfrm>
            <a:off x="677333" y="1547447"/>
            <a:ext cx="11041055" cy="4493916"/>
          </a:xfrm>
        </p:spPr>
        <p:txBody>
          <a:bodyPr>
            <a:normAutofit/>
          </a:bodyPr>
          <a:lstStyle/>
          <a:p>
            <a:pPr algn="just" rtl="1"/>
            <a:r>
              <a:rPr lang="fa-IR" sz="3200" dirty="0">
                <a:cs typeface="B Nazanin" panose="00000400000000000000" pitchFamily="2" charset="-78"/>
              </a:rPr>
              <a:t>بنابراین داستان اساس همه‌ی انواع ادبی است، چه روایتی و چه نمایشی؛ زیـرا در همه‌ی انواع این دو گروه، داستان مجموعه‌ی وقایعی است که برحسب توالی زمان روی می‌‌دهد. از این رو، داستان عنصر مشترک همه‌ی انواع ادبی خلاقه است. در رمان، داستان کوتاه، قصه، نمایش‌نامه، فیلم‌نامه، شعر روایی و اشکال دیگر، داستان وجود دارد، برای مثال می‌‌گوییم داستان این نمایش‌نامه، این منظومه یا این رمان...»</a:t>
            </a:r>
            <a:endParaRPr lang="en-US" sz="3200" dirty="0">
              <a:cs typeface="B Nazanin" panose="00000400000000000000" pitchFamily="2" charset="-78"/>
            </a:endParaRPr>
          </a:p>
        </p:txBody>
      </p:sp>
    </p:spTree>
    <p:extLst>
      <p:ext uri="{BB962C8B-B14F-4D97-AF65-F5344CB8AC3E}">
        <p14:creationId xmlns:p14="http://schemas.microsoft.com/office/powerpoint/2010/main" val="15697603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2BE48A-B3A7-4663-9B2D-5D6F5B4FBF18}"/>
              </a:ext>
            </a:extLst>
          </p:cNvPr>
          <p:cNvSpPr>
            <a:spLocks noGrp="1"/>
          </p:cNvSpPr>
          <p:nvPr>
            <p:ph idx="1"/>
          </p:nvPr>
        </p:nvSpPr>
        <p:spPr>
          <a:xfrm>
            <a:off x="677334" y="1758463"/>
            <a:ext cx="10731564" cy="4282900"/>
          </a:xfrm>
        </p:spPr>
        <p:txBody>
          <a:bodyPr>
            <a:normAutofit lnSpcReduction="10000"/>
          </a:bodyPr>
          <a:lstStyle/>
          <a:p>
            <a:pPr algn="just" rtl="1"/>
            <a:r>
              <a:rPr lang="fa-IR" sz="2800" dirty="0">
                <a:cs typeface="B Nazanin" panose="00000400000000000000" pitchFamily="2" charset="-78"/>
              </a:rPr>
              <a:t>جمال میرصادقی اضافه می‌‌کند: «داستان تصویری است عینی از چشم‌انداز و برداشت نویسنده از زندگی براساس تعاریف مذکور، ویژگی‌‌های کلی و بارز داستان شامل این موارد است:</a:t>
            </a:r>
          </a:p>
          <a:p>
            <a:pPr algn="just" rtl="1"/>
            <a:r>
              <a:rPr lang="fa-IR" sz="2800" dirty="0">
                <a:cs typeface="B Nazanin" panose="00000400000000000000" pitchFamily="2" charset="-78"/>
              </a:rPr>
              <a:t>۱- به نثر است.</a:t>
            </a:r>
          </a:p>
          <a:p>
            <a:pPr algn="just" rtl="1"/>
            <a:r>
              <a:rPr lang="fa-IR" sz="2800" dirty="0">
                <a:cs typeface="B Nazanin" panose="00000400000000000000" pitchFamily="2" charset="-78"/>
              </a:rPr>
              <a:t>۲- در آن تخیل به کار رفته است.</a:t>
            </a:r>
          </a:p>
          <a:p>
            <a:pPr algn="just" rtl="1"/>
            <a:r>
              <a:rPr lang="fa-IR" sz="2800" dirty="0">
                <a:cs typeface="B Nazanin" panose="00000400000000000000" pitchFamily="2" charset="-78"/>
              </a:rPr>
              <a:t>۳- حادثه‌ای را نقل می‌‌کند.</a:t>
            </a:r>
          </a:p>
          <a:p>
            <a:pPr algn="just" rtl="1"/>
            <a:r>
              <a:rPr lang="fa-IR" sz="2800" dirty="0">
                <a:cs typeface="B Nazanin" panose="00000400000000000000" pitchFamily="2" charset="-78"/>
              </a:rPr>
              <a:t>۴- ساختار داستان بر رابطه‌ی علت و معلول استوار است.</a:t>
            </a:r>
          </a:p>
          <a:p>
            <a:pPr algn="just" rtl="1"/>
            <a:r>
              <a:rPr lang="fa-IR" sz="2800" dirty="0">
                <a:cs typeface="B Nazanin" panose="00000400000000000000" pitchFamily="2" charset="-78"/>
              </a:rPr>
              <a:t>۵- حجم آن مشخص است</a:t>
            </a:r>
          </a:p>
          <a:p>
            <a:pPr algn="just" rtl="1"/>
            <a:endParaRPr lang="en-US" sz="2800" dirty="0">
              <a:cs typeface="B Nazanin" panose="00000400000000000000" pitchFamily="2" charset="-78"/>
            </a:endParaRPr>
          </a:p>
        </p:txBody>
      </p:sp>
    </p:spTree>
    <p:extLst>
      <p:ext uri="{BB962C8B-B14F-4D97-AF65-F5344CB8AC3E}">
        <p14:creationId xmlns:p14="http://schemas.microsoft.com/office/powerpoint/2010/main" val="23821432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6B3FFB-7EF1-4DC0-B7BE-0A26FF90E302}"/>
              </a:ext>
            </a:extLst>
          </p:cNvPr>
          <p:cNvSpPr>
            <a:spLocks noGrp="1"/>
          </p:cNvSpPr>
          <p:nvPr>
            <p:ph idx="1"/>
          </p:nvPr>
        </p:nvSpPr>
        <p:spPr>
          <a:xfrm>
            <a:off x="677334" y="1378635"/>
            <a:ext cx="10773768" cy="4662728"/>
          </a:xfrm>
        </p:spPr>
        <p:txBody>
          <a:bodyPr>
            <a:normAutofit lnSpcReduction="10000"/>
          </a:bodyPr>
          <a:lstStyle/>
          <a:p>
            <a:pPr algn="just" rtl="1"/>
            <a:r>
              <a:rPr lang="fa-IR" sz="2800" dirty="0">
                <a:cs typeface="B Nazanin" panose="00000400000000000000" pitchFamily="2" charset="-78"/>
              </a:rPr>
              <a:t>داستان در ایران چطور به وجود آمد؟</a:t>
            </a:r>
          </a:p>
          <a:p>
            <a:pPr algn="just" rtl="1"/>
            <a:r>
              <a:rPr lang="fa-IR" sz="2800" dirty="0">
                <a:cs typeface="B Nazanin" panose="00000400000000000000" pitchFamily="2" charset="-78"/>
              </a:rPr>
              <a:t>پیدایش داستان به سبک کنونی را به قرن‌ها قبل نسبت می‌دهند.</a:t>
            </a:r>
          </a:p>
          <a:p>
            <a:pPr algn="just" rtl="1"/>
            <a:r>
              <a:rPr lang="fa-IR" sz="2800" dirty="0">
                <a:cs typeface="B Nazanin" panose="00000400000000000000" pitchFamily="2" charset="-78"/>
              </a:rPr>
              <a:t>در کشور ایران، سعدی شیرازی (ملقب به شیخ اجل) داستان‌های زیادی را در قالب حکایات گلستان و بوستان روایت کرده است.</a:t>
            </a:r>
          </a:p>
          <a:p>
            <a:pPr algn="just" rtl="1"/>
            <a:r>
              <a:rPr lang="fa-IR" sz="2800" dirty="0">
                <a:cs typeface="B Nazanin" panose="00000400000000000000" pitchFamily="2" charset="-78"/>
              </a:rPr>
              <a:t>مولوی در همان قرون، داستان‌های فلسفی می‌گفت منتها در قالب نظم. (داستان معمولاً قالب نثر دارد).</a:t>
            </a:r>
          </a:p>
          <a:p>
            <a:pPr algn="just" rtl="1"/>
            <a:r>
              <a:rPr lang="fa-IR" sz="2800" dirty="0">
                <a:cs typeface="B Nazanin" panose="00000400000000000000" pitchFamily="2" charset="-78"/>
              </a:rPr>
              <a:t>عطار نیشابوری بود که داستان‌های فوق العاده خود را در قالب نظم درآورده بود.</a:t>
            </a:r>
          </a:p>
          <a:p>
            <a:pPr algn="just" rtl="1"/>
            <a:r>
              <a:rPr lang="fa-IR" sz="2800" dirty="0">
                <a:cs typeface="B Nazanin" panose="00000400000000000000" pitchFamily="2" charset="-78"/>
              </a:rPr>
              <a:t>پنج گنج نظامی و شاهنامه‌ فردوسی نیز از مهم‌ترین نمونه‌های داستان است.</a:t>
            </a:r>
          </a:p>
          <a:p>
            <a:pPr algn="just" rtl="1"/>
            <a:endParaRPr lang="en-US" sz="2800" dirty="0">
              <a:cs typeface="B Nazanin" panose="00000400000000000000" pitchFamily="2" charset="-78"/>
            </a:endParaRPr>
          </a:p>
        </p:txBody>
      </p:sp>
    </p:spTree>
    <p:extLst>
      <p:ext uri="{BB962C8B-B14F-4D97-AF65-F5344CB8AC3E}">
        <p14:creationId xmlns:p14="http://schemas.microsoft.com/office/powerpoint/2010/main" val="7714806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169</TotalTime>
  <Words>1203</Words>
  <Application>Microsoft Office PowerPoint</Application>
  <PresentationFormat>Widescreen</PresentationFormat>
  <Paragraphs>60</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Tw Cen MT</vt:lpstr>
      <vt:lpstr>Droplet</vt:lpstr>
      <vt:lpstr>داستان چیست؟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MIQDAD</dc:creator>
  <cp:lastModifiedBy>MIQDAD</cp:lastModifiedBy>
  <cp:revision>9</cp:revision>
  <dcterms:created xsi:type="dcterms:W3CDTF">2020-10-27T06:41:27Z</dcterms:created>
  <dcterms:modified xsi:type="dcterms:W3CDTF">2021-10-19T08:47:17Z</dcterms:modified>
</cp:coreProperties>
</file>