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9" r:id="rId4"/>
    <p:sldId id="260" r:id="rId5"/>
    <p:sldId id="284" r:id="rId6"/>
    <p:sldId id="261" r:id="rId7"/>
    <p:sldId id="262" r:id="rId8"/>
    <p:sldId id="263" r:id="rId9"/>
    <p:sldId id="264" r:id="rId10"/>
    <p:sldId id="285" r:id="rId11"/>
    <p:sldId id="286" r:id="rId12"/>
    <p:sldId id="287"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9" r:id="rId26"/>
    <p:sldId id="280" r:id="rId27"/>
    <p:sldId id="277" r:id="rId28"/>
    <p:sldId id="278" r:id="rId29"/>
    <p:sldId id="288" r:id="rId30"/>
    <p:sldId id="289" r:id="rId31"/>
    <p:sldId id="290" r:id="rId32"/>
    <p:sldId id="281" r:id="rId3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9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C8793E8-6574-4286-BE22-777E2ACF968E}" type="datetimeFigureOut">
              <a:rPr lang="en-US" smtClean="0"/>
              <a:t>11/25/2021</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F13BEF22-A421-4123-83FB-FD88B85CF553}" type="slidenum">
              <a:rPr lang="en-US" smtClean="0"/>
              <a:t>‹#›</a:t>
            </a:fld>
            <a:endParaRPr lang="en-US"/>
          </a:p>
        </p:txBody>
      </p:sp>
    </p:spTree>
    <p:extLst>
      <p:ext uri="{BB962C8B-B14F-4D97-AF65-F5344CB8AC3E}">
        <p14:creationId xmlns:p14="http://schemas.microsoft.com/office/powerpoint/2010/main" val="33463143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C8793E8-6574-4286-BE22-777E2ACF968E}" type="datetimeFigureOut">
              <a:rPr lang="en-US" smtClean="0"/>
              <a:t>11/25/2021</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13BEF22-A421-4123-83FB-FD88B85CF553}" type="slidenum">
              <a:rPr lang="en-US" smtClean="0"/>
              <a:t>‹#›</a:t>
            </a:fld>
            <a:endParaRPr lang="en-US"/>
          </a:p>
        </p:txBody>
      </p:sp>
    </p:spTree>
    <p:extLst>
      <p:ext uri="{BB962C8B-B14F-4D97-AF65-F5344CB8AC3E}">
        <p14:creationId xmlns:p14="http://schemas.microsoft.com/office/powerpoint/2010/main" val="9751789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C8793E8-6574-4286-BE22-777E2ACF968E}" type="datetimeFigureOut">
              <a:rPr lang="en-US" smtClean="0"/>
              <a:t>11/25/2021</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13BEF22-A421-4123-83FB-FD88B85CF553}"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2376281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4C8793E8-6574-4286-BE22-777E2ACF968E}" type="datetimeFigureOut">
              <a:rPr lang="en-US" smtClean="0"/>
              <a:t>11/25/2021</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13BEF22-A421-4123-83FB-FD88B85CF553}" type="slidenum">
              <a:rPr lang="en-US" smtClean="0"/>
              <a:t>‹#›</a:t>
            </a:fld>
            <a:endParaRPr lang="en-US"/>
          </a:p>
        </p:txBody>
      </p:sp>
    </p:spTree>
    <p:extLst>
      <p:ext uri="{BB962C8B-B14F-4D97-AF65-F5344CB8AC3E}">
        <p14:creationId xmlns:p14="http://schemas.microsoft.com/office/powerpoint/2010/main" val="11018340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4C8793E8-6574-4286-BE22-777E2ACF968E}" type="datetimeFigureOut">
              <a:rPr lang="en-US" smtClean="0"/>
              <a:t>11/25/2021</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13BEF22-A421-4123-83FB-FD88B85CF553}"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022992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4C8793E8-6574-4286-BE22-777E2ACF968E}" type="datetimeFigureOut">
              <a:rPr lang="en-US" smtClean="0"/>
              <a:t>11/25/2021</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13BEF22-A421-4123-83FB-FD88B85CF553}" type="slidenum">
              <a:rPr lang="en-US" smtClean="0"/>
              <a:t>‹#›</a:t>
            </a:fld>
            <a:endParaRPr lang="en-US"/>
          </a:p>
        </p:txBody>
      </p:sp>
    </p:spTree>
    <p:extLst>
      <p:ext uri="{BB962C8B-B14F-4D97-AF65-F5344CB8AC3E}">
        <p14:creationId xmlns:p14="http://schemas.microsoft.com/office/powerpoint/2010/main" val="26055847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C8793E8-6574-4286-BE22-777E2ACF968E}" type="datetimeFigureOut">
              <a:rPr lang="en-US" smtClean="0"/>
              <a:t>11/25/2021</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13BEF22-A421-4123-83FB-FD88B85CF553}" type="slidenum">
              <a:rPr lang="en-US" smtClean="0"/>
              <a:t>‹#›</a:t>
            </a:fld>
            <a:endParaRPr lang="en-US"/>
          </a:p>
        </p:txBody>
      </p:sp>
    </p:spTree>
    <p:extLst>
      <p:ext uri="{BB962C8B-B14F-4D97-AF65-F5344CB8AC3E}">
        <p14:creationId xmlns:p14="http://schemas.microsoft.com/office/powerpoint/2010/main" val="118871271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C8793E8-6574-4286-BE22-777E2ACF968E}" type="datetimeFigureOut">
              <a:rPr lang="en-US" smtClean="0"/>
              <a:t>11/25/2021</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13BEF22-A421-4123-83FB-FD88B85CF553}" type="slidenum">
              <a:rPr lang="en-US" smtClean="0"/>
              <a:t>‹#›</a:t>
            </a:fld>
            <a:endParaRPr lang="en-US"/>
          </a:p>
        </p:txBody>
      </p:sp>
    </p:spTree>
    <p:extLst>
      <p:ext uri="{BB962C8B-B14F-4D97-AF65-F5344CB8AC3E}">
        <p14:creationId xmlns:p14="http://schemas.microsoft.com/office/powerpoint/2010/main" val="25334587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C8793E8-6574-4286-BE22-777E2ACF968E}" type="datetimeFigureOut">
              <a:rPr lang="en-US" smtClean="0"/>
              <a:t>11/25/2021</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13BEF22-A421-4123-83FB-FD88B85CF553}" type="slidenum">
              <a:rPr lang="en-US" smtClean="0"/>
              <a:t>‹#›</a:t>
            </a:fld>
            <a:endParaRPr lang="en-US"/>
          </a:p>
        </p:txBody>
      </p:sp>
    </p:spTree>
    <p:extLst>
      <p:ext uri="{BB962C8B-B14F-4D97-AF65-F5344CB8AC3E}">
        <p14:creationId xmlns:p14="http://schemas.microsoft.com/office/powerpoint/2010/main" val="15835784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C8793E8-6574-4286-BE22-777E2ACF968E}" type="datetimeFigureOut">
              <a:rPr lang="en-US" smtClean="0"/>
              <a:t>11/25/2021</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13BEF22-A421-4123-83FB-FD88B85CF553}" type="slidenum">
              <a:rPr lang="en-US" smtClean="0"/>
              <a:t>‹#›</a:t>
            </a:fld>
            <a:endParaRPr lang="en-US"/>
          </a:p>
        </p:txBody>
      </p:sp>
    </p:spTree>
    <p:extLst>
      <p:ext uri="{BB962C8B-B14F-4D97-AF65-F5344CB8AC3E}">
        <p14:creationId xmlns:p14="http://schemas.microsoft.com/office/powerpoint/2010/main" val="14111403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C8793E8-6574-4286-BE22-777E2ACF968E}" type="datetimeFigureOut">
              <a:rPr lang="en-US" smtClean="0"/>
              <a:t>11/25/2021</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F13BEF22-A421-4123-83FB-FD88B85CF553}" type="slidenum">
              <a:rPr lang="en-US" smtClean="0"/>
              <a:t>‹#›</a:t>
            </a:fld>
            <a:endParaRPr lang="en-US"/>
          </a:p>
        </p:txBody>
      </p:sp>
    </p:spTree>
    <p:extLst>
      <p:ext uri="{BB962C8B-B14F-4D97-AF65-F5344CB8AC3E}">
        <p14:creationId xmlns:p14="http://schemas.microsoft.com/office/powerpoint/2010/main" val="18744770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C8793E8-6574-4286-BE22-777E2ACF968E}" type="datetimeFigureOut">
              <a:rPr lang="en-US" smtClean="0"/>
              <a:t>11/25/2021</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F13BEF22-A421-4123-83FB-FD88B85CF553}" type="slidenum">
              <a:rPr lang="en-US" smtClean="0"/>
              <a:t>‹#›</a:t>
            </a:fld>
            <a:endParaRPr lang="en-US"/>
          </a:p>
        </p:txBody>
      </p:sp>
    </p:spTree>
    <p:extLst>
      <p:ext uri="{BB962C8B-B14F-4D97-AF65-F5344CB8AC3E}">
        <p14:creationId xmlns:p14="http://schemas.microsoft.com/office/powerpoint/2010/main" val="13107888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C8793E8-6574-4286-BE22-777E2ACF968E}" type="datetimeFigureOut">
              <a:rPr lang="en-US" smtClean="0"/>
              <a:t>11/25/2021</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F13BEF22-A421-4123-83FB-FD88B85CF553}" type="slidenum">
              <a:rPr lang="en-US" smtClean="0"/>
              <a:t>‹#›</a:t>
            </a:fld>
            <a:endParaRPr lang="en-US"/>
          </a:p>
        </p:txBody>
      </p:sp>
    </p:spTree>
    <p:extLst>
      <p:ext uri="{BB962C8B-B14F-4D97-AF65-F5344CB8AC3E}">
        <p14:creationId xmlns:p14="http://schemas.microsoft.com/office/powerpoint/2010/main" val="37620639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8793E8-6574-4286-BE22-777E2ACF968E}" type="datetimeFigureOut">
              <a:rPr lang="en-US" smtClean="0"/>
              <a:t>11/25/2021</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F13BEF22-A421-4123-83FB-FD88B85CF553}" type="slidenum">
              <a:rPr lang="en-US" smtClean="0"/>
              <a:t>‹#›</a:t>
            </a:fld>
            <a:endParaRPr lang="en-US"/>
          </a:p>
        </p:txBody>
      </p:sp>
    </p:spTree>
    <p:extLst>
      <p:ext uri="{BB962C8B-B14F-4D97-AF65-F5344CB8AC3E}">
        <p14:creationId xmlns:p14="http://schemas.microsoft.com/office/powerpoint/2010/main" val="39139554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C8793E8-6574-4286-BE22-777E2ACF968E}" type="datetimeFigureOut">
              <a:rPr lang="en-US" smtClean="0"/>
              <a:t>11/25/2021</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F13BEF22-A421-4123-83FB-FD88B85CF553}" type="slidenum">
              <a:rPr lang="en-US" smtClean="0"/>
              <a:t>‹#›</a:t>
            </a:fld>
            <a:endParaRPr lang="en-US"/>
          </a:p>
        </p:txBody>
      </p:sp>
    </p:spTree>
    <p:extLst>
      <p:ext uri="{BB962C8B-B14F-4D97-AF65-F5344CB8AC3E}">
        <p14:creationId xmlns:p14="http://schemas.microsoft.com/office/powerpoint/2010/main" val="41754860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C8793E8-6574-4286-BE22-777E2ACF968E}" type="datetimeFigureOut">
              <a:rPr lang="en-US" smtClean="0"/>
              <a:t>11/25/2021</a:t>
            </a:fld>
            <a:endParaRPr lang="en-US"/>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13BEF22-A421-4123-83FB-FD88B85CF553}" type="slidenum">
              <a:rPr lang="en-US" smtClean="0"/>
              <a:t>‹#›</a:t>
            </a:fld>
            <a:endParaRPr lang="en-US"/>
          </a:p>
        </p:txBody>
      </p:sp>
    </p:spTree>
    <p:extLst>
      <p:ext uri="{BB962C8B-B14F-4D97-AF65-F5344CB8AC3E}">
        <p14:creationId xmlns:p14="http://schemas.microsoft.com/office/powerpoint/2010/main" val="27844793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4C8793E8-6574-4286-BE22-777E2ACF968E}" type="datetimeFigureOut">
              <a:rPr lang="en-US" smtClean="0"/>
              <a:t>11/25/2021</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F13BEF22-A421-4123-83FB-FD88B85CF553}" type="slidenum">
              <a:rPr lang="en-US" smtClean="0"/>
              <a:t>‹#›</a:t>
            </a:fld>
            <a:endParaRPr lang="en-US"/>
          </a:p>
        </p:txBody>
      </p:sp>
    </p:spTree>
    <p:extLst>
      <p:ext uri="{BB962C8B-B14F-4D97-AF65-F5344CB8AC3E}">
        <p14:creationId xmlns:p14="http://schemas.microsoft.com/office/powerpoint/2010/main" val="202199534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F97E2C-6A54-405B-841E-7A360FEAE7D9}"/>
              </a:ext>
            </a:extLst>
          </p:cNvPr>
          <p:cNvSpPr>
            <a:spLocks noGrp="1"/>
          </p:cNvSpPr>
          <p:nvPr>
            <p:ph type="ctrTitle"/>
          </p:nvPr>
        </p:nvSpPr>
        <p:spPr/>
        <p:txBody>
          <a:bodyPr>
            <a:normAutofit/>
          </a:bodyPr>
          <a:lstStyle/>
          <a:p>
            <a:pPr algn="ctr"/>
            <a:r>
              <a:rPr lang="fa-IR" sz="7200" dirty="0">
                <a:cs typeface="B Nazanin" panose="00000400000000000000" pitchFamily="2" charset="-78"/>
              </a:rPr>
              <a:t>رمان</a:t>
            </a:r>
            <a:endParaRPr lang="en-US" sz="7200" dirty="0">
              <a:cs typeface="B Nazanin" panose="00000400000000000000" pitchFamily="2" charset="-78"/>
            </a:endParaRPr>
          </a:p>
        </p:txBody>
      </p:sp>
      <p:sp>
        <p:nvSpPr>
          <p:cNvPr id="3" name="Subtitle 2">
            <a:extLst>
              <a:ext uri="{FF2B5EF4-FFF2-40B4-BE49-F238E27FC236}">
                <a16:creationId xmlns:a16="http://schemas.microsoft.com/office/drawing/2014/main" id="{424B5493-1C6D-40A0-A092-432F5458AF55}"/>
              </a:ext>
            </a:extLst>
          </p:cNvPr>
          <p:cNvSpPr>
            <a:spLocks noGrp="1"/>
          </p:cNvSpPr>
          <p:nvPr>
            <p:ph type="subTitle" idx="1"/>
          </p:nvPr>
        </p:nvSpPr>
        <p:spPr/>
        <p:txBody>
          <a:bodyPr>
            <a:normAutofit/>
          </a:bodyPr>
          <a:lstStyle/>
          <a:p>
            <a:pPr algn="ctr"/>
            <a:r>
              <a:rPr lang="fa-IR" sz="5400" dirty="0"/>
              <a:t>4</a:t>
            </a:r>
            <a:endParaRPr lang="en-US" sz="5400" dirty="0"/>
          </a:p>
        </p:txBody>
      </p:sp>
    </p:spTree>
    <p:extLst>
      <p:ext uri="{BB962C8B-B14F-4D97-AF65-F5344CB8AC3E}">
        <p14:creationId xmlns:p14="http://schemas.microsoft.com/office/powerpoint/2010/main" val="393372610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745C937-C54F-4294-800F-85073A0DF44F}"/>
              </a:ext>
            </a:extLst>
          </p:cNvPr>
          <p:cNvSpPr>
            <a:spLocks noGrp="1"/>
          </p:cNvSpPr>
          <p:nvPr>
            <p:ph idx="1"/>
          </p:nvPr>
        </p:nvSpPr>
        <p:spPr>
          <a:xfrm>
            <a:off x="1167618" y="1392702"/>
            <a:ext cx="10336994" cy="4518520"/>
          </a:xfrm>
        </p:spPr>
        <p:txBody>
          <a:bodyPr>
            <a:normAutofit/>
          </a:bodyPr>
          <a:lstStyle/>
          <a:p>
            <a:pPr algn="just" rtl="1"/>
            <a:r>
              <a:rPr lang="fa-IR" sz="3200" dirty="0">
                <a:cs typeface="B Nazanin" panose="00000400000000000000" pitchFamily="2" charset="-78"/>
              </a:rPr>
              <a:t>رمان با دن کیشوت اثر سروانتس(1547-1616م) شاعر و نویسنده اسپانیایی تولد یافت و با رمان شاهزاده خانم کلو نوشته مادام دولافایت فرانسوی شروع وتا سال( 1771-1832 م) با نویسنده اسکاتلندی والتر اسکات رو به کمال  گذاشت.</a:t>
            </a:r>
          </a:p>
          <a:p>
            <a:pPr algn="just" rtl="1"/>
            <a:r>
              <a:rPr lang="fa-IR" sz="3200" dirty="0">
                <a:cs typeface="B Nazanin" panose="00000400000000000000" pitchFamily="2" charset="-78"/>
              </a:rPr>
              <a:t>بیش از دن کیشوت اثری در چنین  قالب هنری در ادبیات جهان پیدا نمی شدو هرچند حماسه های منثور و منظوم و لطیفه ها و حکایت های اخلاقی و افسانه های تمثیلی و اسطوره ها و رمانس ها موجود بودند که از نظر معنا و کیفیت ساختاری با رمان به مفهوم امروزی تفاوت بسیار داشت.</a:t>
            </a:r>
            <a:endParaRPr lang="en-US" sz="3200" dirty="0">
              <a:cs typeface="B Nazanin" panose="00000400000000000000" pitchFamily="2" charset="-78"/>
            </a:endParaRPr>
          </a:p>
        </p:txBody>
      </p:sp>
    </p:spTree>
    <p:extLst>
      <p:ext uri="{BB962C8B-B14F-4D97-AF65-F5344CB8AC3E}">
        <p14:creationId xmlns:p14="http://schemas.microsoft.com/office/powerpoint/2010/main" val="239070765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BC3387F-47BA-4194-A899-3790A4070A0F}"/>
              </a:ext>
            </a:extLst>
          </p:cNvPr>
          <p:cNvSpPr>
            <a:spLocks noGrp="1"/>
          </p:cNvSpPr>
          <p:nvPr>
            <p:ph idx="1"/>
          </p:nvPr>
        </p:nvSpPr>
        <p:spPr>
          <a:xfrm>
            <a:off x="1181686" y="872197"/>
            <a:ext cx="10322926" cy="5500468"/>
          </a:xfrm>
        </p:spPr>
        <p:txBody>
          <a:bodyPr>
            <a:noAutofit/>
          </a:bodyPr>
          <a:lstStyle/>
          <a:p>
            <a:pPr algn="just" rtl="1"/>
            <a:r>
              <a:rPr lang="fa-IR" sz="2800" dirty="0">
                <a:cs typeface="B Nazanin" panose="00000400000000000000" pitchFamily="2" charset="-78"/>
              </a:rPr>
              <a:t>شکل تازه ادبی که ما در رمان مجسم می بینیم یعنی خلق داستانی منثور  و طولانی با تاکید بر واقعیت و اصالت و تجربیات و تخیلات و روان شناسی فردی و گروهی ، هرگز گذشته طولانی نداشته است وتاریخ پیدایش و طلوع آن در ادبیات جهان از سه قرن تجاوز نمی کند.</a:t>
            </a:r>
          </a:p>
          <a:p>
            <a:pPr algn="just" rtl="1"/>
            <a:r>
              <a:rPr lang="fa-IR" sz="2800" dirty="0">
                <a:cs typeface="B Nazanin" panose="00000400000000000000" pitchFamily="2" charset="-78"/>
              </a:rPr>
              <a:t>در حقیقت وقتی آدمی شناسنامه و هویت فردی خود را پیدا کرد، داستان نوین یعنی داستان کوتاه و رمان نیز تولد یافت. زیرا تا پیش از دوره نوزایی فرد از خودشناخت و هویتی نداشت و وابسته به تشکیلات مذهبی و اقتصادی و بنیادهای اجتماعی بود و اراده و سونوشتش در دست جمع یا صنف و گروه خود بود و هویت خود را وقتی پیدا کرد که از این جمع و گروه جدا و مستقل شد.</a:t>
            </a:r>
          </a:p>
          <a:p>
            <a:pPr algn="just" rtl="1"/>
            <a:r>
              <a:rPr lang="fa-IR" sz="2800" dirty="0">
                <a:cs typeface="B Nazanin" panose="00000400000000000000" pitchFamily="2" charset="-78"/>
              </a:rPr>
              <a:t> این جدایی و استقلال فردی در طی قرنهای هفدهم تا نوزدهم یعنی در جامعه صنعتی و دوره رشد و اعتلای طبقه ای که بعدها از آن به عنوان طبقه بورژوا یاد شد، به تدریج تحقق یافت.</a:t>
            </a:r>
            <a:endParaRPr lang="en-US" sz="2800" dirty="0">
              <a:cs typeface="B Nazanin" panose="00000400000000000000" pitchFamily="2" charset="-78"/>
            </a:endParaRPr>
          </a:p>
        </p:txBody>
      </p:sp>
    </p:spTree>
    <p:extLst>
      <p:ext uri="{BB962C8B-B14F-4D97-AF65-F5344CB8AC3E}">
        <p14:creationId xmlns:p14="http://schemas.microsoft.com/office/powerpoint/2010/main" val="184511723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38D63D5-4065-4B09-BD92-CDA5260BDFED}"/>
              </a:ext>
            </a:extLst>
          </p:cNvPr>
          <p:cNvSpPr>
            <a:spLocks noGrp="1"/>
          </p:cNvSpPr>
          <p:nvPr>
            <p:ph idx="1"/>
          </p:nvPr>
        </p:nvSpPr>
        <p:spPr>
          <a:xfrm>
            <a:off x="1237957" y="1223889"/>
            <a:ext cx="10266655" cy="4687333"/>
          </a:xfrm>
        </p:spPr>
        <p:txBody>
          <a:bodyPr>
            <a:normAutofit/>
          </a:bodyPr>
          <a:lstStyle/>
          <a:p>
            <a:pPr algn="just" rtl="1"/>
            <a:r>
              <a:rPr lang="fa-IR" sz="2800" dirty="0">
                <a:cs typeface="B Nazanin" panose="00000400000000000000" pitchFamily="2" charset="-78"/>
              </a:rPr>
              <a:t>از اواخر  قرن هفده جهان بینی انسان از جهان بینی قهرمانها جدا شد و شناخت افراد از مسائل تغییر یافت. برای اولین بار خصوصیات عاطفی و درونی و تجزیه و تحلیل های روحی به ادبیات راه یافت و رمان به معنی واقعی و امروزی آن به وجود آمد.</a:t>
            </a:r>
            <a:endParaRPr lang="en-US" sz="2800" dirty="0">
              <a:cs typeface="B Nazanin" panose="00000400000000000000" pitchFamily="2" charset="-78"/>
            </a:endParaRPr>
          </a:p>
        </p:txBody>
      </p:sp>
    </p:spTree>
    <p:extLst>
      <p:ext uri="{BB962C8B-B14F-4D97-AF65-F5344CB8AC3E}">
        <p14:creationId xmlns:p14="http://schemas.microsoft.com/office/powerpoint/2010/main" val="330906253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16611DA-2692-4293-8ADE-0F8FAC6BD99B}"/>
              </a:ext>
            </a:extLst>
          </p:cNvPr>
          <p:cNvSpPr>
            <a:spLocks noGrp="1"/>
          </p:cNvSpPr>
          <p:nvPr>
            <p:ph idx="1"/>
          </p:nvPr>
        </p:nvSpPr>
        <p:spPr>
          <a:xfrm>
            <a:off x="1125415" y="1195754"/>
            <a:ext cx="10379197" cy="4715468"/>
          </a:xfrm>
        </p:spPr>
        <p:txBody>
          <a:bodyPr>
            <a:normAutofit lnSpcReduction="10000"/>
          </a:bodyPr>
          <a:lstStyle/>
          <a:p>
            <a:pPr algn="just" rtl="1"/>
            <a:r>
              <a:rPr lang="fa-IR" sz="3600" dirty="0">
                <a:cs typeface="B Nazanin" panose="00000400000000000000" pitchFamily="2" charset="-78"/>
              </a:rPr>
              <a:t>رمان نو، به آنچه در رمان سنتی معمولاً قهرمان یا شخصیت (پرسوناژ) و روند منطقی سلسله حوادث داستان اطلاق می‌شود اعتقادی ندارد. بلکه به روان‌کاوی جنبه‌های غیرعادی و نقاط تاریک شخصیت انسان می‌پردازد.</a:t>
            </a:r>
          </a:p>
          <a:p>
            <a:pPr algn="just" rtl="1"/>
            <a:r>
              <a:rPr lang="fa-IR" sz="3600" dirty="0">
                <a:cs typeface="B Nazanin" panose="00000400000000000000" pitchFamily="2" charset="-78"/>
              </a:rPr>
              <a:t> شخصیت داستان هویت خاصی ندارد، تبدیل می‌شود یک حرف اول اسم یا یک ضمیر شخصی مذکر و مؤنث. در رمان کلاسیک ماجرا با درک دنیایی نظم یافته مطابقت دارد، ولی در رمان نو داستان در هم می‌ریزد. رمان نو به ویژه هرگونه اشتغال ذهنی ایدئولوژیک را دور می‌ریزد. </a:t>
            </a:r>
            <a:endParaRPr lang="en-US" sz="3600" dirty="0">
              <a:cs typeface="B Nazanin" panose="00000400000000000000" pitchFamily="2" charset="-78"/>
            </a:endParaRPr>
          </a:p>
        </p:txBody>
      </p:sp>
    </p:spTree>
    <p:extLst>
      <p:ext uri="{BB962C8B-B14F-4D97-AF65-F5344CB8AC3E}">
        <p14:creationId xmlns:p14="http://schemas.microsoft.com/office/powerpoint/2010/main" val="417899971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D60EB5B-4B2A-4DE5-9B0E-F296002F75EE}"/>
              </a:ext>
            </a:extLst>
          </p:cNvPr>
          <p:cNvSpPr>
            <a:spLocks noGrp="1"/>
          </p:cNvSpPr>
          <p:nvPr>
            <p:ph idx="1"/>
          </p:nvPr>
        </p:nvSpPr>
        <p:spPr>
          <a:xfrm>
            <a:off x="1266092" y="1308295"/>
            <a:ext cx="10238520" cy="4602927"/>
          </a:xfrm>
        </p:spPr>
        <p:txBody>
          <a:bodyPr>
            <a:normAutofit/>
          </a:bodyPr>
          <a:lstStyle/>
          <a:p>
            <a:pPr algn="just" rtl="1"/>
            <a:r>
              <a:rPr lang="fa-IR" sz="3200" dirty="0">
                <a:cs typeface="B Nazanin" panose="00000400000000000000" pitchFamily="2" charset="-78"/>
              </a:rPr>
              <a:t>در رمان نو، نه جذابیت موضوع برای نویسنده اهمیت دارد، نه تسلسل منطقی حوادث و نه شخصیت‌های داستان. موضوع فقط قالبی است برای بازنمایاندن سلسله حوادثی که ممکن است هیچ ربطی به هم نداشته باشند و شخصیت‌ها، نظیر رهگذرانی هستند که از خیابان یا کوچه‌ای می‌گذرند.</a:t>
            </a:r>
          </a:p>
          <a:p>
            <a:pPr algn="just" rtl="1"/>
            <a:r>
              <a:rPr lang="fa-IR" sz="3200" dirty="0">
                <a:cs typeface="B Nazanin" panose="00000400000000000000" pitchFamily="2" charset="-78"/>
              </a:rPr>
              <a:t> استفاده از نمادها و اجسام قابل لمس شگردی است که توسط آن‌ها می‌شود حسی را به راحتی و کامل به مخاطب انتقال داد.</a:t>
            </a:r>
          </a:p>
          <a:p>
            <a:pPr algn="just" rtl="1"/>
            <a:endParaRPr lang="en-US" sz="3200" dirty="0">
              <a:cs typeface="B Nazanin" panose="00000400000000000000" pitchFamily="2" charset="-78"/>
            </a:endParaRPr>
          </a:p>
        </p:txBody>
      </p:sp>
    </p:spTree>
    <p:extLst>
      <p:ext uri="{BB962C8B-B14F-4D97-AF65-F5344CB8AC3E}">
        <p14:creationId xmlns:p14="http://schemas.microsoft.com/office/powerpoint/2010/main" val="357455226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1B29E00-0953-470D-86F5-1797F0BB8A32}"/>
              </a:ext>
            </a:extLst>
          </p:cNvPr>
          <p:cNvSpPr>
            <a:spLocks noGrp="1"/>
          </p:cNvSpPr>
          <p:nvPr>
            <p:ph idx="1"/>
          </p:nvPr>
        </p:nvSpPr>
        <p:spPr>
          <a:xfrm>
            <a:off x="1139483" y="1280160"/>
            <a:ext cx="10365129" cy="4631062"/>
          </a:xfrm>
        </p:spPr>
        <p:txBody>
          <a:bodyPr>
            <a:normAutofit/>
          </a:bodyPr>
          <a:lstStyle/>
          <a:p>
            <a:pPr algn="just" rtl="1"/>
            <a:r>
              <a:rPr lang="fa-IR" sz="3200" dirty="0">
                <a:cs typeface="B Nazanin" panose="00000400000000000000" pitchFamily="2" charset="-78"/>
              </a:rPr>
              <a:t>خواننده و رمان</a:t>
            </a:r>
          </a:p>
          <a:p>
            <a:pPr algn="just" rtl="1"/>
            <a:r>
              <a:rPr lang="fa-IR" sz="3200" dirty="0">
                <a:cs typeface="B Nazanin" panose="00000400000000000000" pitchFamily="2" charset="-78"/>
              </a:rPr>
              <a:t>ویرجینیا وولف می‌گوید: «نخستین گام در عمل خواندن رمان، یعنی تأثیرپذیری تا بیشترین درک، تنها نیمی از فرایند خواندن است. اگر قرار است تا حداکثر لذت را از رمان ببریم، باید به دنبال نیم دیگر باشیم. البته نه با عجله و فوری: منتظر شوید تا غبار خواندن بخوابد، کشمکش و دودلی فرو بنشیند؛ قدم بزنید، صحبت کنید، گلبرگ‌های خشکیده گلی را بچینید یا بخوابید. آن‌وقت است که ناگهان بدون اراده ما، کتاب به سمت ما برمی‌گردد.» </a:t>
            </a:r>
            <a:endParaRPr lang="en-US" sz="3200" dirty="0">
              <a:cs typeface="B Nazanin" panose="00000400000000000000" pitchFamily="2" charset="-78"/>
            </a:endParaRPr>
          </a:p>
        </p:txBody>
      </p:sp>
    </p:spTree>
    <p:extLst>
      <p:ext uri="{BB962C8B-B14F-4D97-AF65-F5344CB8AC3E}">
        <p14:creationId xmlns:p14="http://schemas.microsoft.com/office/powerpoint/2010/main" val="87687830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2422CDC-1AE4-49C0-9427-D9F851B08CA2}"/>
              </a:ext>
            </a:extLst>
          </p:cNvPr>
          <p:cNvSpPr>
            <a:spLocks noGrp="1"/>
          </p:cNvSpPr>
          <p:nvPr>
            <p:ph idx="1"/>
          </p:nvPr>
        </p:nvSpPr>
        <p:spPr>
          <a:xfrm>
            <a:off x="1209822" y="1252025"/>
            <a:ext cx="10294790" cy="4659197"/>
          </a:xfrm>
        </p:spPr>
        <p:txBody>
          <a:bodyPr>
            <a:normAutofit lnSpcReduction="10000"/>
          </a:bodyPr>
          <a:lstStyle/>
          <a:p>
            <a:pPr algn="just" rtl="1"/>
            <a:r>
              <a:rPr lang="fa-IR" sz="3200" dirty="0">
                <a:cs typeface="B Nazanin" panose="00000400000000000000" pitchFamily="2" charset="-78"/>
              </a:rPr>
              <a:t>رمان مفهومی ذهنی و انتزاعی است. یعنی رمان مبین مفهومی ذهنی است که در نتیجه خواندن رمان‌های بسیار متعدد و کاملاً متفاوت شکل گرفته‌است. پس هرگاه سخن از رمان به میان می‌آوریم، لاجرم تعریفی را تعمیم می‌دهیم که هر قدر از بررسی داستان‌های خاص بیشتر فاصله بگیرد، به همان میزان جالب توجه‌تر و کم معناتر می‌شود. </a:t>
            </a:r>
          </a:p>
          <a:p>
            <a:pPr algn="just" rtl="1"/>
            <a:r>
              <a:rPr lang="fa-IR" sz="3200" dirty="0">
                <a:cs typeface="B Nazanin" panose="00000400000000000000" pitchFamily="2" charset="-78"/>
              </a:rPr>
              <a:t>در واقع رمان یا رمانس بدون شرکت خواننده و سعی او در تکمیل اثر، هستی نمی‌یابد. به عبارت دیگر تا زمانی که خواننده نتواند یا نخواهد داستان را بر اساس اشاره‌های نویسنده در ذهنش بیافریند، خواندن واقعی صورت نمی‌گیرد. در این صورت، خود داستان خوانده نمی‌شود، بلکه مطالبی درباره آن خوانده می‌شود. </a:t>
            </a:r>
            <a:endParaRPr lang="en-US" sz="3200" dirty="0">
              <a:cs typeface="B Nazanin" panose="00000400000000000000" pitchFamily="2" charset="-78"/>
            </a:endParaRPr>
          </a:p>
        </p:txBody>
      </p:sp>
    </p:spTree>
    <p:extLst>
      <p:ext uri="{BB962C8B-B14F-4D97-AF65-F5344CB8AC3E}">
        <p14:creationId xmlns:p14="http://schemas.microsoft.com/office/powerpoint/2010/main" val="113151829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72D497E-8552-493D-8D81-D867E3ED4EBF}"/>
              </a:ext>
            </a:extLst>
          </p:cNvPr>
          <p:cNvSpPr>
            <a:spLocks noGrp="1"/>
          </p:cNvSpPr>
          <p:nvPr>
            <p:ph idx="1"/>
          </p:nvPr>
        </p:nvSpPr>
        <p:spPr>
          <a:xfrm>
            <a:off x="1125415" y="1308295"/>
            <a:ext cx="10379197" cy="4602927"/>
          </a:xfrm>
        </p:spPr>
        <p:txBody>
          <a:bodyPr>
            <a:normAutofit/>
          </a:bodyPr>
          <a:lstStyle/>
          <a:p>
            <a:pPr algn="just" rtl="1"/>
            <a:r>
              <a:rPr lang="fa-IR" sz="3200" dirty="0">
                <a:cs typeface="B Nazanin" panose="00000400000000000000" pitchFamily="2" charset="-78"/>
              </a:rPr>
              <a:t>خواننده شاید تصور کند که کاملاً پذیرا و فاقد قوه تشخیص است و بکوشد تا بدون هرگونه قضاوت یا دخالتی، دست به تجربه‌ای بزند؛ اما در واقع او مشغول عمل خلاق بسیار فعال و پیچیده‌ای است و دلیل بی‌توجهی او این است که بخش اعظم این عمل در ضمیر ناخودآگاه روی می‌دهد.</a:t>
            </a:r>
            <a:endParaRPr lang="en-US" sz="3200" dirty="0">
              <a:cs typeface="B Nazanin" panose="00000400000000000000" pitchFamily="2" charset="-78"/>
            </a:endParaRPr>
          </a:p>
        </p:txBody>
      </p:sp>
    </p:spTree>
    <p:extLst>
      <p:ext uri="{BB962C8B-B14F-4D97-AF65-F5344CB8AC3E}">
        <p14:creationId xmlns:p14="http://schemas.microsoft.com/office/powerpoint/2010/main" val="375340879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382A685-B578-4D21-867B-4A8D9D42051C}"/>
              </a:ext>
            </a:extLst>
          </p:cNvPr>
          <p:cNvSpPr>
            <a:spLocks noGrp="1"/>
          </p:cNvSpPr>
          <p:nvPr>
            <p:ph idx="1"/>
          </p:nvPr>
        </p:nvSpPr>
        <p:spPr>
          <a:xfrm>
            <a:off x="1181686" y="1223889"/>
            <a:ext cx="10322926" cy="4687333"/>
          </a:xfrm>
        </p:spPr>
        <p:txBody>
          <a:bodyPr>
            <a:normAutofit/>
          </a:bodyPr>
          <a:lstStyle/>
          <a:p>
            <a:pPr algn="just" rtl="1"/>
            <a:r>
              <a:rPr lang="fa-IR" sz="3600" dirty="0">
                <a:cs typeface="B Nazanin" panose="00000400000000000000" pitchFamily="2" charset="-78"/>
              </a:rPr>
              <a:t>اولیس نوشته جیمز جویس</a:t>
            </a:r>
          </a:p>
          <a:p>
            <a:pPr algn="just" rtl="1"/>
            <a:r>
              <a:rPr lang="fa-IR" sz="3600" dirty="0">
                <a:cs typeface="B Nazanin" panose="00000400000000000000" pitchFamily="2" charset="-78"/>
              </a:rPr>
              <a:t>گتسبی بزرگ نوشته اف. اسکات فیتزجرالد</a:t>
            </a:r>
          </a:p>
          <a:p>
            <a:pPr algn="just" rtl="1"/>
            <a:r>
              <a:rPr lang="fa-IR" sz="3600" dirty="0">
                <a:cs typeface="B Nazanin" panose="00000400000000000000" pitchFamily="2" charset="-78"/>
              </a:rPr>
              <a:t>سیمای مرد هنرمند در جوانی نوشته جیمز جویس</a:t>
            </a:r>
          </a:p>
          <a:p>
            <a:pPr algn="just" rtl="1"/>
            <a:r>
              <a:rPr lang="fa-IR" sz="3600" dirty="0">
                <a:cs typeface="B Nazanin" panose="00000400000000000000" pitchFamily="2" charset="-78"/>
              </a:rPr>
              <a:t>لولیتا نوشته ولادیمیر ناباکوف</a:t>
            </a:r>
          </a:p>
          <a:p>
            <a:pPr algn="just" rtl="1"/>
            <a:r>
              <a:rPr lang="fa-IR" sz="3600" dirty="0">
                <a:cs typeface="B Nazanin" panose="00000400000000000000" pitchFamily="2" charset="-78"/>
              </a:rPr>
              <a:t>دنیای قشنگ نو نوشته آلدوس هاکسلی</a:t>
            </a:r>
          </a:p>
          <a:p>
            <a:pPr algn="just" rtl="1"/>
            <a:r>
              <a:rPr lang="fa-IR" sz="3600" dirty="0">
                <a:cs typeface="B Nazanin" panose="00000400000000000000" pitchFamily="2" charset="-78"/>
              </a:rPr>
              <a:t>خشم و هیاهو نوشته ویلیام فاکنر</a:t>
            </a:r>
          </a:p>
          <a:p>
            <a:pPr algn="just" rtl="1"/>
            <a:endParaRPr lang="en-US" sz="3600" dirty="0">
              <a:cs typeface="B Nazanin" panose="00000400000000000000" pitchFamily="2" charset="-78"/>
            </a:endParaRPr>
          </a:p>
        </p:txBody>
      </p:sp>
    </p:spTree>
    <p:extLst>
      <p:ext uri="{BB962C8B-B14F-4D97-AF65-F5344CB8AC3E}">
        <p14:creationId xmlns:p14="http://schemas.microsoft.com/office/powerpoint/2010/main" val="119474024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D43FC82-6CF4-4EC0-AC50-1B64EEED2BE6}"/>
              </a:ext>
            </a:extLst>
          </p:cNvPr>
          <p:cNvSpPr>
            <a:spLocks noGrp="1"/>
          </p:cNvSpPr>
          <p:nvPr>
            <p:ph idx="1"/>
          </p:nvPr>
        </p:nvSpPr>
        <p:spPr>
          <a:xfrm>
            <a:off x="1280160" y="1195754"/>
            <a:ext cx="10224452" cy="4715468"/>
          </a:xfrm>
        </p:spPr>
        <p:txBody>
          <a:bodyPr>
            <a:normAutofit/>
          </a:bodyPr>
          <a:lstStyle/>
          <a:p>
            <a:pPr algn="just" rtl="1"/>
            <a:r>
              <a:rPr lang="fa-IR" sz="3200" dirty="0">
                <a:cs typeface="B Nazanin" panose="00000400000000000000" pitchFamily="2" charset="-78"/>
              </a:rPr>
              <a:t>تاریخچه رمان‌نویسی در ایران</a:t>
            </a:r>
          </a:p>
          <a:p>
            <a:pPr algn="just" rtl="1"/>
            <a:r>
              <a:rPr lang="fa-IR" sz="3200" dirty="0">
                <a:cs typeface="B Nazanin" panose="00000400000000000000" pitchFamily="2" charset="-78"/>
              </a:rPr>
              <a:t>در حقیقت رمان فارسی با رمان سرگذشت حاجی بابای اصفهانی، به قلم میرزا حبیب اصفهانی آغاز می‌شود. این رمان سرشار است از حقایق تاریخی و اجتماعی عصر قجر، لطایف و بدایع، آداب و رسوم و عقاید ایرانیان و شیوه مملکت‌داری حکام قاجار. محمدتقی بهار می‌گوید: «این رمان به عنوان شاهکار قرن سیزدهم ادبیات فارسی شناخته می‌شود.</a:t>
            </a:r>
          </a:p>
          <a:p>
            <a:pPr algn="just" rtl="1"/>
            <a:endParaRPr lang="en-US" sz="3200" dirty="0">
              <a:cs typeface="B Nazanin" panose="00000400000000000000" pitchFamily="2" charset="-78"/>
            </a:endParaRPr>
          </a:p>
        </p:txBody>
      </p:sp>
    </p:spTree>
    <p:extLst>
      <p:ext uri="{BB962C8B-B14F-4D97-AF65-F5344CB8AC3E}">
        <p14:creationId xmlns:p14="http://schemas.microsoft.com/office/powerpoint/2010/main" val="123953612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CB7582D-1F97-4DD9-BBF8-65DBBE15992B}"/>
              </a:ext>
            </a:extLst>
          </p:cNvPr>
          <p:cNvSpPr>
            <a:spLocks noGrp="1"/>
          </p:cNvSpPr>
          <p:nvPr>
            <p:ph idx="1"/>
          </p:nvPr>
        </p:nvSpPr>
        <p:spPr>
          <a:xfrm>
            <a:off x="1392702" y="1237957"/>
            <a:ext cx="10111910" cy="4673265"/>
          </a:xfrm>
        </p:spPr>
        <p:txBody>
          <a:bodyPr>
            <a:normAutofit/>
          </a:bodyPr>
          <a:lstStyle/>
          <a:p>
            <a:pPr algn="just" rtl="1"/>
            <a:r>
              <a:rPr lang="fa-IR" sz="3600" dirty="0">
                <a:cs typeface="B Nazanin" panose="00000400000000000000" pitchFamily="2" charset="-78"/>
              </a:rPr>
              <a:t>رمان (به فرانسوی: </a:t>
            </a:r>
            <a:r>
              <a:rPr lang="en-US" sz="3600" dirty="0">
                <a:cs typeface="B Nazanin" panose="00000400000000000000" pitchFamily="2" charset="-78"/>
              </a:rPr>
              <a:t>roman) </a:t>
            </a:r>
            <a:r>
              <a:rPr lang="fa-IR" sz="3600" dirty="0">
                <a:cs typeface="B Nazanin" panose="00000400000000000000" pitchFamily="2" charset="-78"/>
              </a:rPr>
              <a:t>) یک نوع داستان بلند است که در قالب نثر نوشته می‌شود. در سده ۱۸ (میلادی) کلمه «رمان» بیشتر برای اشاره به قصّه‌های کوتاه در مورد عشق و توطئه به کار می‌رفت. در ۲۰۰ سال اخیر، رمان تبدیل به یکی از مهم‌ترین اشکال ادبی شده‌است.</a:t>
            </a:r>
            <a:endParaRPr lang="en-US" sz="3600" dirty="0">
              <a:cs typeface="B Nazanin" panose="00000400000000000000" pitchFamily="2" charset="-78"/>
            </a:endParaRPr>
          </a:p>
        </p:txBody>
      </p:sp>
    </p:spTree>
    <p:extLst>
      <p:ext uri="{BB962C8B-B14F-4D97-AF65-F5344CB8AC3E}">
        <p14:creationId xmlns:p14="http://schemas.microsoft.com/office/powerpoint/2010/main" val="178267302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DE68897-668F-49D1-B036-BA3E5821E2A9}"/>
              </a:ext>
            </a:extLst>
          </p:cNvPr>
          <p:cNvSpPr>
            <a:spLocks noGrp="1"/>
          </p:cNvSpPr>
          <p:nvPr>
            <p:ph idx="1"/>
          </p:nvPr>
        </p:nvSpPr>
        <p:spPr>
          <a:xfrm>
            <a:off x="1350498" y="1350498"/>
            <a:ext cx="10154114" cy="4560724"/>
          </a:xfrm>
        </p:spPr>
        <p:txBody>
          <a:bodyPr>
            <a:normAutofit/>
          </a:bodyPr>
          <a:lstStyle/>
          <a:p>
            <a:pPr algn="just" rtl="1"/>
            <a:r>
              <a:rPr lang="fa-IR" sz="3200" dirty="0">
                <a:cs typeface="B Nazanin" panose="00000400000000000000" pitchFamily="2" charset="-78"/>
              </a:rPr>
              <a:t>تاریخچه رمان در ایران</a:t>
            </a:r>
          </a:p>
          <a:p>
            <a:pPr algn="just" rtl="1"/>
            <a:r>
              <a:rPr lang="fa-IR" sz="3200" dirty="0">
                <a:cs typeface="B Nazanin" panose="00000400000000000000" pitchFamily="2" charset="-78"/>
              </a:rPr>
              <a:t>این نوع ادبی داستان و داستان‌نویسی بر اثر توسعه ارتباط ایران و اروپا در زبان فارسی پدید آمده‌است؛ و داستان‌نویسی به شیوه  امروزی در کشورهای عربی، ترکیه، ایران و هندوستان کمابیش هم‌زمان و در اواخر نیمه دوم قرن نوزدهم باب شده‌است.</a:t>
            </a:r>
          </a:p>
          <a:p>
            <a:pPr algn="just" rtl="1"/>
            <a:r>
              <a:rPr lang="fa-IR" sz="3200" dirty="0">
                <a:cs typeface="B Nazanin" panose="00000400000000000000" pitchFamily="2" charset="-78"/>
              </a:rPr>
              <a:t> از موجبات و مقدمات پیدایش رمان در زبان فارسی می‌توان به ورود صنعت چاپ، تأسیس مطبوعات و ترجمه از زبان‌های اروپایی که تحت تأثیر زبان فرانسه و بعدها تحت تأثیر زبان‌های روسی و انگلیسی بوده‌است، اشاره کرد.</a:t>
            </a:r>
          </a:p>
          <a:p>
            <a:pPr algn="just" rtl="1"/>
            <a:endParaRPr lang="en-US" sz="3200" dirty="0">
              <a:cs typeface="B Nazanin" panose="00000400000000000000" pitchFamily="2" charset="-78"/>
            </a:endParaRPr>
          </a:p>
        </p:txBody>
      </p:sp>
    </p:spTree>
    <p:extLst>
      <p:ext uri="{BB962C8B-B14F-4D97-AF65-F5344CB8AC3E}">
        <p14:creationId xmlns:p14="http://schemas.microsoft.com/office/powerpoint/2010/main" val="138676967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1776257-3B71-4F43-8297-C7029954057E}"/>
              </a:ext>
            </a:extLst>
          </p:cNvPr>
          <p:cNvSpPr>
            <a:spLocks noGrp="1"/>
          </p:cNvSpPr>
          <p:nvPr>
            <p:ph idx="1"/>
          </p:nvPr>
        </p:nvSpPr>
        <p:spPr>
          <a:xfrm>
            <a:off x="1224646" y="1153551"/>
            <a:ext cx="10001372" cy="4659197"/>
          </a:xfrm>
        </p:spPr>
        <p:txBody>
          <a:bodyPr>
            <a:normAutofit/>
          </a:bodyPr>
          <a:lstStyle/>
          <a:p>
            <a:pPr algn="just" rtl="1"/>
            <a:r>
              <a:rPr lang="fa-IR" sz="3200" dirty="0">
                <a:cs typeface="B Nazanin" panose="00000400000000000000" pitchFamily="2" charset="-78"/>
              </a:rPr>
              <a:t>از رمان‌های این دوره می‌توان به امیرارسلان نامدار اثر میرزا محمد علی نقیب الممالک شیرازی، کتاب احمد (نوشته طالبوف) و سیاحت‌نامه (ابراهیم‌ بیگ) اشاره کرد.</a:t>
            </a:r>
          </a:p>
          <a:p>
            <a:pPr algn="just" rtl="1"/>
            <a:r>
              <a:rPr lang="fa-IR" sz="3200" dirty="0">
                <a:cs typeface="B Nazanin" panose="00000400000000000000" pitchFamily="2" charset="-78"/>
              </a:rPr>
              <a:t> داستان فارسی امروزی از آغاز قرن بیستم رواج یافت. گرایش‌های ملی‌گرایانه و جستجوی اساطیر کهن بر داستان‌نویسی این دوره تأثیر گذاشته‌است. در این رابطه می‌توان به آثاری همچون شمس و طغرا، عشق و سلطنت، دام‌گستران، لازیکا، دلیران تنگستان، تهران مخوف، هما، پریچهر، زیبا، جنایات بشر یا آدم فروشان قرن بیستم، دارالمجانین و دسیسه اشاره کرد.  رمان آتش بدون دود هفت جلدی :نادر ابراهیمی</a:t>
            </a:r>
            <a:endParaRPr lang="en-US" sz="3200" dirty="0">
              <a:cs typeface="B Nazanin" panose="00000400000000000000" pitchFamily="2" charset="-78"/>
            </a:endParaRPr>
          </a:p>
        </p:txBody>
      </p:sp>
    </p:spTree>
    <p:extLst>
      <p:ext uri="{BB962C8B-B14F-4D97-AF65-F5344CB8AC3E}">
        <p14:creationId xmlns:p14="http://schemas.microsoft.com/office/powerpoint/2010/main" val="56171044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15E7049-27F2-4261-8886-92080A4DC830}"/>
              </a:ext>
            </a:extLst>
          </p:cNvPr>
          <p:cNvSpPr>
            <a:spLocks noGrp="1"/>
          </p:cNvSpPr>
          <p:nvPr>
            <p:ph idx="1"/>
          </p:nvPr>
        </p:nvSpPr>
        <p:spPr>
          <a:xfrm>
            <a:off x="984738" y="1237957"/>
            <a:ext cx="10519874" cy="4673265"/>
          </a:xfrm>
        </p:spPr>
        <p:txBody>
          <a:bodyPr>
            <a:normAutofit/>
          </a:bodyPr>
          <a:lstStyle/>
          <a:p>
            <a:pPr algn="just" rtl="1"/>
            <a:r>
              <a:rPr lang="fa-IR" sz="3200" dirty="0">
                <a:cs typeface="B Nazanin" panose="00000400000000000000" pitchFamily="2" charset="-78"/>
              </a:rPr>
              <a:t>رمان مدرن در ایران</a:t>
            </a:r>
          </a:p>
          <a:p>
            <a:pPr algn="just" rtl="1"/>
            <a:r>
              <a:rPr lang="fa-IR" sz="3200" dirty="0">
                <a:cs typeface="B Nazanin" panose="00000400000000000000" pitchFamily="2" charset="-78"/>
              </a:rPr>
              <a:t>رمان مدرن در ایران با صادق هدایت (بوف کور) آغاز می‌شود. سپس با صادق چوبک (سنگ صبور) و هوشنگ گلشیری (شازده احتجاب) ادامه می‌یابد. جریان مدرنیسم پس از پیروزی انقلاب به حاشیه رانده شد و یک دهه بعد دوباره اقبال بدان افزون گردید.</a:t>
            </a:r>
          </a:p>
          <a:p>
            <a:pPr algn="just" rtl="1"/>
            <a:r>
              <a:rPr lang="fa-IR" sz="3200" dirty="0">
                <a:cs typeface="B Nazanin" panose="00000400000000000000" pitchFamily="2" charset="-78"/>
              </a:rPr>
              <a:t> هوشنگ گلشیری مؤثرترین تئوریسین رمان مدرن بعد از انقلاب است که چه با آثار خود چون رمان‌های آیینه‌های دردار و جن‌نامه و چه با درس‌های داستان‌نویسی خود، برخی نویسندگان جوان را به این مسیر سوق داد.</a:t>
            </a:r>
            <a:endParaRPr lang="en-US" sz="3200" dirty="0">
              <a:cs typeface="B Nazanin" panose="00000400000000000000" pitchFamily="2" charset="-78"/>
            </a:endParaRPr>
          </a:p>
        </p:txBody>
      </p:sp>
    </p:spTree>
    <p:extLst>
      <p:ext uri="{BB962C8B-B14F-4D97-AF65-F5344CB8AC3E}">
        <p14:creationId xmlns:p14="http://schemas.microsoft.com/office/powerpoint/2010/main" val="174397307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8035E68-0A0A-410F-94FD-3529196DCBFE}"/>
              </a:ext>
            </a:extLst>
          </p:cNvPr>
          <p:cNvSpPr>
            <a:spLocks noGrp="1"/>
          </p:cNvSpPr>
          <p:nvPr>
            <p:ph idx="1"/>
          </p:nvPr>
        </p:nvSpPr>
        <p:spPr>
          <a:xfrm>
            <a:off x="1364566" y="1294228"/>
            <a:ext cx="10140046" cy="4616994"/>
          </a:xfrm>
        </p:spPr>
        <p:txBody>
          <a:bodyPr>
            <a:normAutofit/>
          </a:bodyPr>
          <a:lstStyle/>
          <a:p>
            <a:pPr algn="just" rtl="1"/>
            <a:r>
              <a:rPr lang="fa-IR" sz="3600" dirty="0">
                <a:cs typeface="B Nazanin" panose="00000400000000000000" pitchFamily="2" charset="-78"/>
              </a:rPr>
              <a:t>رمان‌های نوشدارو (علی مؤذنی، ۱۳۷۰)، سمفونی مردگان (عباس معروفی، ۱۳۶۸)، نقش پنهان (محمد محمدعلی، ۱۳۷۰)، نیمه غایب (حسین سناپور، ۱۳۷۸) و دل دل‌دادگی (شهریار مندنی‌پور، ۱۳۷۷) از جمله نمونه‌های برجسته رمان مدرن در این دوره هستند.</a:t>
            </a:r>
            <a:endParaRPr lang="en-US" sz="3600" dirty="0">
              <a:cs typeface="B Nazanin" panose="00000400000000000000" pitchFamily="2" charset="-78"/>
            </a:endParaRPr>
          </a:p>
        </p:txBody>
      </p:sp>
    </p:spTree>
    <p:extLst>
      <p:ext uri="{BB962C8B-B14F-4D97-AF65-F5344CB8AC3E}">
        <p14:creationId xmlns:p14="http://schemas.microsoft.com/office/powerpoint/2010/main" val="122940556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AB44A01-E755-4636-8821-9A692311133D}"/>
              </a:ext>
            </a:extLst>
          </p:cNvPr>
          <p:cNvSpPr>
            <a:spLocks noGrp="1"/>
          </p:cNvSpPr>
          <p:nvPr>
            <p:ph idx="1"/>
          </p:nvPr>
        </p:nvSpPr>
        <p:spPr>
          <a:xfrm>
            <a:off x="1041009" y="1266092"/>
            <a:ext cx="10463603" cy="4645130"/>
          </a:xfrm>
        </p:spPr>
        <p:txBody>
          <a:bodyPr>
            <a:noAutofit/>
          </a:bodyPr>
          <a:lstStyle/>
          <a:p>
            <a:pPr marL="0" indent="0" algn="r" rtl="1">
              <a:buNone/>
            </a:pPr>
            <a:r>
              <a:rPr lang="fa-IR" sz="3600" dirty="0">
                <a:cs typeface="B Nazanin" panose="00000400000000000000" pitchFamily="2" charset="-78"/>
              </a:rPr>
              <a:t>انواع ژانر:</a:t>
            </a:r>
          </a:p>
          <a:p>
            <a:pPr algn="r" rtl="1"/>
            <a:r>
              <a:rPr lang="fa-IR" sz="3600" dirty="0">
                <a:cs typeface="B Nazanin" panose="00000400000000000000" pitchFamily="2" charset="-78"/>
              </a:rPr>
              <a:t>عاشقانه</a:t>
            </a:r>
          </a:p>
          <a:p>
            <a:pPr algn="r" rtl="1"/>
            <a:r>
              <a:rPr lang="fa-IR" sz="3600" dirty="0">
                <a:cs typeface="B Nazanin" panose="00000400000000000000" pitchFamily="2" charset="-78"/>
              </a:rPr>
              <a:t>اجتماعی</a:t>
            </a:r>
          </a:p>
          <a:p>
            <a:pPr algn="r" rtl="1"/>
            <a:r>
              <a:rPr lang="fa-IR" sz="3600" dirty="0">
                <a:cs typeface="B Nazanin" panose="00000400000000000000" pitchFamily="2" charset="-78"/>
              </a:rPr>
              <a:t>طنز</a:t>
            </a:r>
          </a:p>
          <a:p>
            <a:pPr algn="r" rtl="1"/>
            <a:r>
              <a:rPr lang="fa-IR" sz="3600" dirty="0">
                <a:cs typeface="B Nazanin" panose="00000400000000000000" pitchFamily="2" charset="-78"/>
              </a:rPr>
              <a:t>جنایی</a:t>
            </a:r>
          </a:p>
          <a:p>
            <a:pPr algn="r" rtl="1"/>
            <a:r>
              <a:rPr lang="fa-IR" sz="3600" dirty="0">
                <a:cs typeface="B Nazanin" panose="00000400000000000000" pitchFamily="2" charset="-78"/>
              </a:rPr>
              <a:t>پلیسی</a:t>
            </a:r>
          </a:p>
          <a:p>
            <a:pPr algn="r" rtl="1"/>
            <a:r>
              <a:rPr lang="fa-IR" sz="3600" dirty="0">
                <a:cs typeface="B Nazanin" panose="00000400000000000000" pitchFamily="2" charset="-78"/>
              </a:rPr>
              <a:t>مافیایی</a:t>
            </a:r>
          </a:p>
          <a:p>
            <a:pPr algn="r" rtl="1"/>
            <a:endParaRPr lang="en-US" sz="3600" dirty="0">
              <a:cs typeface="B Nazanin" panose="00000400000000000000" pitchFamily="2" charset="-78"/>
            </a:endParaRPr>
          </a:p>
        </p:txBody>
      </p:sp>
    </p:spTree>
    <p:extLst>
      <p:ext uri="{BB962C8B-B14F-4D97-AF65-F5344CB8AC3E}">
        <p14:creationId xmlns:p14="http://schemas.microsoft.com/office/powerpoint/2010/main" val="79019910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298EF33-9E90-46E5-89A2-394F24F86366}"/>
              </a:ext>
            </a:extLst>
          </p:cNvPr>
          <p:cNvSpPr>
            <a:spLocks noGrp="1"/>
          </p:cNvSpPr>
          <p:nvPr>
            <p:ph idx="1"/>
          </p:nvPr>
        </p:nvSpPr>
        <p:spPr>
          <a:xfrm>
            <a:off x="1041009" y="562708"/>
            <a:ext cx="10463603" cy="5908429"/>
          </a:xfrm>
        </p:spPr>
        <p:txBody>
          <a:bodyPr>
            <a:noAutofit/>
          </a:bodyPr>
          <a:lstStyle/>
          <a:p>
            <a:pPr algn="r" rtl="1"/>
            <a:r>
              <a:rPr lang="fa-IR" sz="2800" dirty="0">
                <a:cs typeface="B Nazanin" panose="00000400000000000000" pitchFamily="2" charset="-78"/>
              </a:rPr>
              <a:t>معمایی(کاراگاهی)</a:t>
            </a:r>
          </a:p>
          <a:p>
            <a:pPr algn="r" rtl="1"/>
            <a:r>
              <a:rPr lang="fa-IR" sz="2800" dirty="0">
                <a:cs typeface="B Nazanin" panose="00000400000000000000" pitchFamily="2" charset="-78"/>
              </a:rPr>
              <a:t>تخیلی</a:t>
            </a:r>
          </a:p>
          <a:p>
            <a:pPr algn="r" rtl="1"/>
            <a:r>
              <a:rPr lang="fa-IR" sz="2800" dirty="0">
                <a:cs typeface="B Nazanin" panose="00000400000000000000" pitchFamily="2" charset="-78"/>
              </a:rPr>
              <a:t>ترسناک</a:t>
            </a:r>
          </a:p>
          <a:p>
            <a:pPr algn="r" rtl="1"/>
            <a:r>
              <a:rPr lang="fa-IR" sz="2800" dirty="0">
                <a:cs typeface="B Nazanin" panose="00000400000000000000" pitchFamily="2" charset="-78"/>
              </a:rPr>
              <a:t>درام</a:t>
            </a:r>
          </a:p>
          <a:p>
            <a:pPr algn="r" rtl="1"/>
            <a:r>
              <a:rPr lang="fa-IR" sz="2800" dirty="0">
                <a:cs typeface="B Nazanin" panose="00000400000000000000" pitchFamily="2" charset="-78"/>
              </a:rPr>
              <a:t>تراژدی</a:t>
            </a:r>
          </a:p>
          <a:p>
            <a:pPr algn="r" rtl="1"/>
            <a:r>
              <a:rPr lang="fa-IR" sz="2800" dirty="0">
                <a:cs typeface="B Nazanin" panose="00000400000000000000" pitchFamily="2" charset="-78"/>
              </a:rPr>
              <a:t>جاسوسی</a:t>
            </a:r>
          </a:p>
          <a:p>
            <a:pPr algn="r" rtl="1"/>
            <a:r>
              <a:rPr lang="fa-IR" sz="2800" dirty="0">
                <a:cs typeface="B Nazanin" panose="00000400000000000000" pitchFamily="2" charset="-78"/>
              </a:rPr>
              <a:t>علمی_تخیلی</a:t>
            </a:r>
          </a:p>
          <a:p>
            <a:pPr algn="r" rtl="1"/>
            <a:r>
              <a:rPr lang="fa-IR" sz="2800" dirty="0">
                <a:cs typeface="B Nazanin" panose="00000400000000000000" pitchFamily="2" charset="-78"/>
              </a:rPr>
              <a:t>تاریخی</a:t>
            </a:r>
          </a:p>
          <a:p>
            <a:pPr algn="r" rtl="1"/>
            <a:r>
              <a:rPr lang="fa-IR" sz="2800" dirty="0">
                <a:cs typeface="B Nazanin" panose="00000400000000000000" pitchFamily="2" charset="-78"/>
              </a:rPr>
              <a:t>سیاسی</a:t>
            </a:r>
          </a:p>
          <a:p>
            <a:pPr algn="r" rtl="1"/>
            <a:r>
              <a:rPr lang="fa-IR" sz="2800" dirty="0">
                <a:cs typeface="B Nazanin" panose="00000400000000000000" pitchFamily="2" charset="-78"/>
              </a:rPr>
              <a:t>اروتیک</a:t>
            </a:r>
          </a:p>
          <a:p>
            <a:pPr algn="r" rtl="1"/>
            <a:endParaRPr lang="en-US" sz="2800" dirty="0">
              <a:cs typeface="B Nazanin" panose="00000400000000000000" pitchFamily="2" charset="-78"/>
            </a:endParaRPr>
          </a:p>
        </p:txBody>
      </p:sp>
    </p:spTree>
    <p:extLst>
      <p:ext uri="{BB962C8B-B14F-4D97-AF65-F5344CB8AC3E}">
        <p14:creationId xmlns:p14="http://schemas.microsoft.com/office/powerpoint/2010/main" val="226553088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AA662E0-B4DE-40B8-AD2B-DDFE154C77CF}"/>
              </a:ext>
            </a:extLst>
          </p:cNvPr>
          <p:cNvSpPr>
            <a:spLocks noGrp="1"/>
          </p:cNvSpPr>
          <p:nvPr>
            <p:ph idx="1"/>
          </p:nvPr>
        </p:nvSpPr>
        <p:spPr>
          <a:xfrm>
            <a:off x="1139483" y="1266092"/>
            <a:ext cx="10365129" cy="4645130"/>
          </a:xfrm>
        </p:spPr>
        <p:txBody>
          <a:bodyPr>
            <a:normAutofit/>
          </a:bodyPr>
          <a:lstStyle/>
          <a:p>
            <a:pPr algn="just" rtl="1"/>
            <a:r>
              <a:rPr lang="fa-IR" sz="3600" dirty="0">
                <a:cs typeface="B Nazanin" panose="00000400000000000000" pitchFamily="2" charset="-78"/>
              </a:rPr>
              <a:t>واژه‌ی اروتیک در زبان یونانی قدیم به معنی عشق بوده و «تن‌کامگی» در به آن فارسی گفته می شود  و معنا داده اند.</a:t>
            </a:r>
          </a:p>
          <a:p>
            <a:pPr algn="just" rtl="1"/>
            <a:r>
              <a:rPr lang="fa-IR" sz="3600" dirty="0">
                <a:cs typeface="B Nazanin" panose="00000400000000000000" pitchFamily="2" charset="-78"/>
              </a:rPr>
              <a:t>آثاری که در آنها بر عناصر شهوانی انسان همراه با عشق زمینی تأکید شده باشد، در رده‌ی آثار اروتیک جای می‌گیرند.</a:t>
            </a:r>
            <a:endParaRPr lang="en-US" sz="3600" dirty="0">
              <a:cs typeface="B Nazanin" panose="00000400000000000000" pitchFamily="2" charset="-78"/>
            </a:endParaRPr>
          </a:p>
        </p:txBody>
      </p:sp>
    </p:spTree>
    <p:extLst>
      <p:ext uri="{BB962C8B-B14F-4D97-AF65-F5344CB8AC3E}">
        <p14:creationId xmlns:p14="http://schemas.microsoft.com/office/powerpoint/2010/main" val="319297216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91B5AD7-87CC-481C-8371-8A073BC36243}"/>
              </a:ext>
            </a:extLst>
          </p:cNvPr>
          <p:cNvSpPr>
            <a:spLocks noGrp="1"/>
          </p:cNvSpPr>
          <p:nvPr>
            <p:ph idx="1"/>
          </p:nvPr>
        </p:nvSpPr>
        <p:spPr>
          <a:xfrm>
            <a:off x="1153551" y="1280160"/>
            <a:ext cx="10351061" cy="4631062"/>
          </a:xfrm>
        </p:spPr>
        <p:txBody>
          <a:bodyPr>
            <a:noAutofit/>
          </a:bodyPr>
          <a:lstStyle/>
          <a:p>
            <a:pPr algn="just" rtl="1"/>
            <a:r>
              <a:rPr lang="fa-IR" sz="3600" dirty="0">
                <a:cs typeface="B Nazanin" panose="00000400000000000000" pitchFamily="2" charset="-78"/>
              </a:rPr>
              <a:t>برخی از رمان‌های مهم فارسی عبارت‌اند از:</a:t>
            </a:r>
          </a:p>
          <a:p>
            <a:pPr algn="just" rtl="1"/>
            <a:r>
              <a:rPr lang="fa-IR" sz="3600" dirty="0">
                <a:cs typeface="B Nazanin" panose="00000400000000000000" pitchFamily="2" charset="-78"/>
              </a:rPr>
              <a:t>بامداد خمار نوشته فتانه حاج سیدجوادی (پرفروش‌ترین رمان ایران)</a:t>
            </a:r>
          </a:p>
          <a:p>
            <a:pPr algn="just" rtl="1"/>
            <a:r>
              <a:rPr lang="fa-IR" sz="3600" dirty="0">
                <a:cs typeface="B Nazanin" panose="00000400000000000000" pitchFamily="2" charset="-78"/>
              </a:rPr>
              <a:t>بوف کور نوشته صادق هدایت</a:t>
            </a:r>
          </a:p>
          <a:p>
            <a:pPr algn="just" rtl="1"/>
            <a:r>
              <a:rPr lang="fa-IR" sz="3600" dirty="0">
                <a:cs typeface="B Nazanin" panose="00000400000000000000" pitchFamily="2" charset="-78"/>
              </a:rPr>
              <a:t>سنگ صبور نوشته صادق چوبک</a:t>
            </a:r>
          </a:p>
          <a:p>
            <a:pPr algn="just" rtl="1"/>
            <a:r>
              <a:rPr lang="fa-IR" sz="3600" dirty="0">
                <a:cs typeface="B Nazanin" panose="00000400000000000000" pitchFamily="2" charset="-78"/>
              </a:rPr>
              <a:t>شازده احتجاب نوشته هوشنگ گلشیری</a:t>
            </a:r>
          </a:p>
          <a:p>
            <a:pPr algn="just" rtl="1"/>
            <a:r>
              <a:rPr lang="fa-IR" sz="3600" dirty="0">
                <a:cs typeface="B Nazanin" panose="00000400000000000000" pitchFamily="2" charset="-78"/>
              </a:rPr>
              <a:t>جای خالی سلوچ نوشته محمود دولت‌آبادی</a:t>
            </a:r>
          </a:p>
          <a:p>
            <a:pPr algn="just" rtl="1"/>
            <a:r>
              <a:rPr lang="fa-IR" sz="3600" dirty="0">
                <a:cs typeface="B Nazanin" panose="00000400000000000000" pitchFamily="2" charset="-78"/>
              </a:rPr>
              <a:t>ملکوت نوشته بهرام صادقی</a:t>
            </a:r>
          </a:p>
        </p:txBody>
      </p:sp>
    </p:spTree>
    <p:extLst>
      <p:ext uri="{BB962C8B-B14F-4D97-AF65-F5344CB8AC3E}">
        <p14:creationId xmlns:p14="http://schemas.microsoft.com/office/powerpoint/2010/main" val="177185698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EF416CC-1E25-4948-84FD-DC1AE8349885}"/>
              </a:ext>
            </a:extLst>
          </p:cNvPr>
          <p:cNvSpPr>
            <a:spLocks noGrp="1"/>
          </p:cNvSpPr>
          <p:nvPr>
            <p:ph idx="1"/>
          </p:nvPr>
        </p:nvSpPr>
        <p:spPr>
          <a:xfrm>
            <a:off x="1378634" y="1181686"/>
            <a:ext cx="10125978" cy="4729536"/>
          </a:xfrm>
        </p:spPr>
        <p:txBody>
          <a:bodyPr>
            <a:normAutofit/>
          </a:bodyPr>
          <a:lstStyle/>
          <a:p>
            <a:pPr algn="just" rtl="1"/>
            <a:r>
              <a:rPr lang="fa-IR" sz="3200" dirty="0">
                <a:cs typeface="B Nazanin" panose="00000400000000000000" pitchFamily="2" charset="-78"/>
              </a:rPr>
              <a:t>همسایه‌ها نوشته احمد محمود</a:t>
            </a:r>
          </a:p>
          <a:p>
            <a:pPr algn="just" rtl="1"/>
            <a:r>
              <a:rPr lang="fa-IR" sz="3200" dirty="0">
                <a:cs typeface="B Nazanin" panose="00000400000000000000" pitchFamily="2" charset="-78"/>
              </a:rPr>
              <a:t>مدیر مدرسه نوشته جلال آل‌احمد</a:t>
            </a:r>
          </a:p>
          <a:p>
            <a:pPr algn="just" rtl="1"/>
            <a:r>
              <a:rPr lang="fa-IR" sz="3200" dirty="0">
                <a:cs typeface="B Nazanin" panose="00000400000000000000" pitchFamily="2" charset="-78"/>
              </a:rPr>
              <a:t>سووشون نوشته سیمین دانشور</a:t>
            </a:r>
          </a:p>
          <a:p>
            <a:pPr algn="just" rtl="1"/>
            <a:r>
              <a:rPr lang="fa-IR" sz="3200" dirty="0">
                <a:cs typeface="B Nazanin" panose="00000400000000000000" pitchFamily="2" charset="-78"/>
              </a:rPr>
              <a:t>سمفونی مردگان نوشته عباس معروفی</a:t>
            </a:r>
          </a:p>
          <a:p>
            <a:pPr algn="just" rtl="1"/>
            <a:r>
              <a:rPr lang="fa-IR" sz="3200" dirty="0">
                <a:cs typeface="B Nazanin" panose="00000400000000000000" pitchFamily="2" charset="-78"/>
              </a:rPr>
              <a:t>شوهر آهو خانم نوشته علی محمد افغانی</a:t>
            </a:r>
          </a:p>
          <a:p>
            <a:pPr algn="just" rtl="1"/>
            <a:r>
              <a:rPr lang="fa-IR" sz="3200" dirty="0">
                <a:cs typeface="B Nazanin" panose="00000400000000000000" pitchFamily="2" charset="-78"/>
              </a:rPr>
              <a:t>کلیدر نوشته محمود دولت‌آبادی</a:t>
            </a:r>
          </a:p>
          <a:p>
            <a:pPr algn="just" rtl="1"/>
            <a:r>
              <a:rPr lang="fa-IR" sz="3200" dirty="0">
                <a:cs typeface="B Nazanin" panose="00000400000000000000" pitchFamily="2" charset="-78"/>
              </a:rPr>
              <a:t>سال‌های ابری نوشته علی اشرف درویشیان</a:t>
            </a:r>
          </a:p>
          <a:p>
            <a:pPr algn="just" rtl="1"/>
            <a:endParaRPr lang="en-US" sz="3200" dirty="0">
              <a:cs typeface="B Nazanin" panose="00000400000000000000" pitchFamily="2" charset="-78"/>
            </a:endParaRPr>
          </a:p>
        </p:txBody>
      </p:sp>
    </p:spTree>
    <p:extLst>
      <p:ext uri="{BB962C8B-B14F-4D97-AF65-F5344CB8AC3E}">
        <p14:creationId xmlns:p14="http://schemas.microsoft.com/office/powerpoint/2010/main" val="223207896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26AFCFF-DD4B-47BA-BE24-1F5F0F9CFA8C}"/>
              </a:ext>
            </a:extLst>
          </p:cNvPr>
          <p:cNvSpPr>
            <a:spLocks noGrp="1"/>
          </p:cNvSpPr>
          <p:nvPr>
            <p:ph idx="1"/>
          </p:nvPr>
        </p:nvSpPr>
        <p:spPr>
          <a:xfrm>
            <a:off x="801858" y="1223889"/>
            <a:ext cx="10702754" cy="4687333"/>
          </a:xfrm>
        </p:spPr>
        <p:txBody>
          <a:bodyPr>
            <a:normAutofit/>
          </a:bodyPr>
          <a:lstStyle/>
          <a:p>
            <a:pPr marL="0" indent="0" algn="just" rtl="1">
              <a:buNone/>
            </a:pPr>
            <a:r>
              <a:rPr lang="fa-IR" sz="3200" dirty="0">
                <a:cs typeface="B Nazanin" panose="00000400000000000000" pitchFamily="2" charset="-78"/>
              </a:rPr>
              <a:t>بعضی از انواع رمانها:</a:t>
            </a:r>
          </a:p>
          <a:p>
            <a:pPr algn="just" rtl="1"/>
            <a:r>
              <a:rPr lang="fa-IR" sz="3200" dirty="0">
                <a:cs typeface="B Nazanin" panose="00000400000000000000" pitchFamily="2" charset="-78"/>
              </a:rPr>
              <a:t>رمان  داستانی که به نثر نوشته شود و شامل اتفاقات و حوادثی ناشی از تخیل نویسنده باشد و آن، اقسامی دارد. </a:t>
            </a:r>
          </a:p>
          <a:p>
            <a:pPr algn="just" rtl="1"/>
            <a:r>
              <a:rPr lang="fa-IR" sz="3200" dirty="0">
                <a:cs typeface="B Nazanin" panose="00000400000000000000" pitchFamily="2" charset="-78"/>
              </a:rPr>
              <a:t>رمان آموزشی که داستانی است شامل مطالب علمی، طبیعی و فلسفی، باشد.</a:t>
            </a:r>
          </a:p>
          <a:p>
            <a:pPr algn="just" rtl="1"/>
            <a:r>
              <a:rPr lang="fa-IR" sz="3200" dirty="0">
                <a:cs typeface="B Nazanin" panose="00000400000000000000" pitchFamily="2" charset="-78"/>
              </a:rPr>
              <a:t>رمان پلیسی که داستانی حاکی از حوادث مربوط به دزدی، جنایت و کشف آن‌ها توسط کاراگاهان زبردست است.</a:t>
            </a:r>
          </a:p>
          <a:p>
            <a:pPr algn="just" rtl="1"/>
            <a:r>
              <a:rPr lang="fa-IR" sz="3200" dirty="0">
                <a:cs typeface="B Nazanin" panose="00000400000000000000" pitchFamily="2" charset="-78"/>
              </a:rPr>
              <a:t>رمان تاریخی که داستانی است که اساس آن مبتنی بر وقایع تاریخی باشد و رمان عاشقانه که داستانی است که شالوده آن بر عشق نهاده باشد.</a:t>
            </a:r>
          </a:p>
          <a:p>
            <a:pPr algn="just" rtl="1"/>
            <a:endParaRPr lang="en-US" sz="3200" dirty="0">
              <a:cs typeface="B Nazanin" panose="00000400000000000000" pitchFamily="2" charset="-78"/>
            </a:endParaRPr>
          </a:p>
        </p:txBody>
      </p:sp>
    </p:spTree>
    <p:extLst>
      <p:ext uri="{BB962C8B-B14F-4D97-AF65-F5344CB8AC3E}">
        <p14:creationId xmlns:p14="http://schemas.microsoft.com/office/powerpoint/2010/main" val="261702971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773C0F2-4151-4BF9-BAA5-1EEAF9C1B16B}"/>
              </a:ext>
            </a:extLst>
          </p:cNvPr>
          <p:cNvSpPr>
            <a:spLocks noGrp="1"/>
          </p:cNvSpPr>
          <p:nvPr>
            <p:ph idx="1"/>
          </p:nvPr>
        </p:nvSpPr>
        <p:spPr>
          <a:xfrm>
            <a:off x="1055077" y="1392702"/>
            <a:ext cx="10449535" cy="4518520"/>
          </a:xfrm>
        </p:spPr>
        <p:txBody>
          <a:bodyPr>
            <a:normAutofit/>
          </a:bodyPr>
          <a:lstStyle/>
          <a:p>
            <a:pPr algn="just" rtl="1"/>
            <a:r>
              <a:rPr lang="fa-IR" sz="3200" dirty="0">
                <a:cs typeface="B Nazanin" panose="00000400000000000000" pitchFamily="2" charset="-78"/>
              </a:rPr>
              <a:t>رمان در زبان فارسی، مترادف نوول در زبان انگلیسی است. نوول به معنی نو، جدید، بدیع، رمان، داستان‌های کوتاه، کتاب داستان و داستان عشقی کوتاه آمده‌است.</a:t>
            </a:r>
          </a:p>
          <a:p>
            <a:pPr algn="just" rtl="1"/>
            <a:r>
              <a:rPr lang="fa-IR" sz="3200" dirty="0">
                <a:cs typeface="B Nazanin" panose="00000400000000000000" pitchFamily="2" charset="-78"/>
              </a:rPr>
              <a:t>علت  وارد شدن کلمه رمان به جای کلمه  نوول به زبان فارسی را می‌توان در نزدیکی بیشتر ایرانیان متجدد و واردکننده محصولات فرهنگی به ایران، به زبان فرانسه دانست.</a:t>
            </a:r>
            <a:endParaRPr lang="en-US" sz="3200" dirty="0">
              <a:cs typeface="B Nazanin" panose="00000400000000000000" pitchFamily="2" charset="-78"/>
            </a:endParaRPr>
          </a:p>
        </p:txBody>
      </p:sp>
    </p:spTree>
    <p:extLst>
      <p:ext uri="{BB962C8B-B14F-4D97-AF65-F5344CB8AC3E}">
        <p14:creationId xmlns:p14="http://schemas.microsoft.com/office/powerpoint/2010/main" val="248899100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532A625-7C30-45AA-80AA-EB222B82607D}"/>
              </a:ext>
            </a:extLst>
          </p:cNvPr>
          <p:cNvSpPr>
            <a:spLocks noGrp="1"/>
          </p:cNvSpPr>
          <p:nvPr>
            <p:ph idx="1"/>
          </p:nvPr>
        </p:nvSpPr>
        <p:spPr>
          <a:xfrm>
            <a:off x="1406769" y="1237957"/>
            <a:ext cx="10097843" cy="4673265"/>
          </a:xfrm>
        </p:spPr>
        <p:txBody>
          <a:bodyPr/>
          <a:lstStyle/>
          <a:p>
            <a:pPr algn="r" rtl="1"/>
            <a:r>
              <a:rPr lang="fa-IR" dirty="0"/>
              <a:t>چگونگی پیدایش داستان امیر ارسلان</a:t>
            </a:r>
          </a:p>
          <a:p>
            <a:pPr algn="r" rtl="1"/>
            <a:r>
              <a:rPr lang="fa-IR" dirty="0"/>
              <a:t>کی از دختران ناصرالدین شاه «توران آغا» ملقب به فخر الدوله از بیرون اتاق قصه را می شنود و به آن علاقه مند می گردد. این دختر که از ذوق ادبی هم بی بهره نبوده قلم و دفتری می آورد و روایت نقیب را تحریر می کند. ناصرالدین شاه وقتی از کار دخترش آگاه می شود سرذوق می آید و از نقیب الممالک می خواهد این بار داستان را با آب و رنگ بیشتری تعریف کند تا فخرالدوله آن را بنویسد.</a:t>
            </a:r>
            <a:endParaRPr lang="en-US" dirty="0"/>
          </a:p>
        </p:txBody>
      </p:sp>
    </p:spTree>
    <p:extLst>
      <p:ext uri="{BB962C8B-B14F-4D97-AF65-F5344CB8AC3E}">
        <p14:creationId xmlns:p14="http://schemas.microsoft.com/office/powerpoint/2010/main" val="413128044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F8AF26E-ADD7-4BB6-9A1A-CFB2A10FC980}"/>
              </a:ext>
            </a:extLst>
          </p:cNvPr>
          <p:cNvSpPr>
            <a:spLocks noGrp="1"/>
          </p:cNvSpPr>
          <p:nvPr>
            <p:ph idx="1"/>
          </p:nvPr>
        </p:nvSpPr>
        <p:spPr>
          <a:xfrm>
            <a:off x="1069145" y="534572"/>
            <a:ext cx="10435467" cy="5950633"/>
          </a:xfrm>
        </p:spPr>
        <p:txBody>
          <a:bodyPr>
            <a:normAutofit/>
          </a:bodyPr>
          <a:lstStyle/>
          <a:p>
            <a:pPr algn="just" rtl="1"/>
            <a:r>
              <a:rPr lang="fa-IR" sz="2400" dirty="0">
                <a:cs typeface="B Nazanin" panose="00000400000000000000" pitchFamily="2" charset="-78"/>
              </a:rPr>
              <a:t>چکیده ای از قصه امیرارسلان:</a:t>
            </a:r>
          </a:p>
          <a:p>
            <a:pPr algn="just" rtl="1"/>
            <a:r>
              <a:rPr lang="fa-IR" sz="2400" dirty="0">
                <a:cs typeface="B Nazanin" panose="00000400000000000000" pitchFamily="2" charset="-78"/>
              </a:rPr>
              <a:t>خواجه نعمان، بازرگان مصری، همسر آبستن ملکشاه را در جزیره ای پیدا می کند. این زن  برای فرار از دست فرنگیان در آن جزیره پنهان شده بوده است. بعد از زایمان این زن به همسری خواجه نعمان در می آید. خواجه پسر او را به فرزندی قبول می کند و او را ارسلان می نامد. در هیجده سالگی ارسلان پی می برد که فرزند چه کسی است.</a:t>
            </a:r>
          </a:p>
          <a:p>
            <a:pPr algn="just" rtl="1"/>
            <a:r>
              <a:rPr lang="fa-IR" sz="2400" dirty="0">
                <a:cs typeface="B Nazanin" panose="00000400000000000000" pitchFamily="2" charset="-78"/>
              </a:rPr>
              <a:t>او با لشکر خدیو مصر روم را تسخیر می کند و به غارت کلیساها می پردازد تا اینکه ناگهان با دیدن تصویر «فرخ لقا» در یک کلیسا یک دل نه صد دل عاشق او می شود. فرخ لقا دختر پطرس شاه پادشاه فرنگ است. امیرارسلان در طلب فرخ لقا به شکل ناشناس راهی دیار فرنگ می شود. در این میان ماجراهایی شگفت روی می دهد و باعث می شود که امیرارسلان برای رسیدن به فرخ لقا دست به مبارزه بزند و با دیو و جن و اژدها... دست و پنجه نرم کند.</a:t>
            </a:r>
          </a:p>
          <a:p>
            <a:pPr algn="just" rtl="1"/>
            <a:r>
              <a:rPr lang="fa-IR" sz="2400" dirty="0">
                <a:cs typeface="B Nazanin" panose="00000400000000000000" pitchFamily="2" charset="-78"/>
              </a:rPr>
              <a:t>امیرارسلان دشمن بزرگی دارد به اسم قمروزیر. این قمروزیر یکی از دو وزیر پطرس شاه است که خودش نیز شیفته فرخ لقا است و می کوشد رقیبش را از راه کنار بزند. در این میان امیرارسلان به کمک شمس وزیر دیگر وزیر پطرس شاه که مردی مسلمان و نیکوکار است موفق می شود موانع را از سر راه بردارد و به وصال فرخ لقا برسد....</a:t>
            </a:r>
            <a:endParaRPr lang="en-US" sz="2400" dirty="0">
              <a:cs typeface="B Nazanin" panose="00000400000000000000" pitchFamily="2" charset="-78"/>
            </a:endParaRPr>
          </a:p>
        </p:txBody>
      </p:sp>
    </p:spTree>
    <p:extLst>
      <p:ext uri="{BB962C8B-B14F-4D97-AF65-F5344CB8AC3E}">
        <p14:creationId xmlns:p14="http://schemas.microsoft.com/office/powerpoint/2010/main" val="106502670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01BC697-ABBF-41D9-B32E-6F306595A7F3}"/>
              </a:ext>
            </a:extLst>
          </p:cNvPr>
          <p:cNvSpPr>
            <a:spLocks noGrp="1"/>
          </p:cNvSpPr>
          <p:nvPr>
            <p:ph idx="1"/>
          </p:nvPr>
        </p:nvSpPr>
        <p:spPr>
          <a:xfrm>
            <a:off x="1125415" y="1237957"/>
            <a:ext cx="10379197" cy="4673265"/>
          </a:xfrm>
        </p:spPr>
        <p:txBody>
          <a:bodyPr>
            <a:normAutofit/>
          </a:bodyPr>
          <a:lstStyle/>
          <a:p>
            <a:pPr algn="r" rtl="1"/>
            <a:r>
              <a:rPr lang="fa-IR" sz="3600" dirty="0">
                <a:cs typeface="B Nazanin" panose="00000400000000000000" pitchFamily="2" charset="-78"/>
              </a:rPr>
              <a:t>در درس بعدی  کاملتر و وسیعتر به انواع رمان  و خصوصیات هرکدام  خواهیم  پرداخت.</a:t>
            </a:r>
          </a:p>
        </p:txBody>
      </p:sp>
    </p:spTree>
    <p:extLst>
      <p:ext uri="{BB962C8B-B14F-4D97-AF65-F5344CB8AC3E}">
        <p14:creationId xmlns:p14="http://schemas.microsoft.com/office/powerpoint/2010/main" val="289890485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405EDA9-715B-4BB5-AB95-19F995DE9368}"/>
              </a:ext>
            </a:extLst>
          </p:cNvPr>
          <p:cNvSpPr>
            <a:spLocks noGrp="1"/>
          </p:cNvSpPr>
          <p:nvPr>
            <p:ph idx="1"/>
          </p:nvPr>
        </p:nvSpPr>
        <p:spPr>
          <a:xfrm>
            <a:off x="1139483" y="1167618"/>
            <a:ext cx="10365129" cy="4743604"/>
          </a:xfrm>
        </p:spPr>
        <p:txBody>
          <a:bodyPr>
            <a:normAutofit/>
          </a:bodyPr>
          <a:lstStyle/>
          <a:p>
            <a:pPr algn="just" rtl="1"/>
            <a:r>
              <a:rPr lang="fa-IR" sz="3200" dirty="0">
                <a:cs typeface="B Nazanin" panose="00000400000000000000" pitchFamily="2" charset="-78"/>
              </a:rPr>
              <a:t>در اصل کلمه رمان، بیانگر زبان پیشین و عامیانه فرانسویان بود که در مقابل زبان لاتین، زبان عالمانه و ادبی آن روزگار، قرار داشت.</a:t>
            </a:r>
          </a:p>
          <a:p>
            <a:pPr algn="just" rtl="1"/>
            <a:r>
              <a:rPr lang="fa-IR" sz="3200" dirty="0">
                <a:cs typeface="B Nazanin" panose="00000400000000000000" pitchFamily="2" charset="-78"/>
              </a:rPr>
              <a:t> ضمناً به آثار ادبی منظوم از نوع داستان‌های تخیلی و ساختگی که به زبان رومیایی (رمان) کتاب شده بود نیز اطلاق می‌شود. نظیر رمان‌های حاوی اوضاع و احوال شوالیه‌ها یا رمان‌های سازگار و متناسب با نزاکت و تعلیم و تربیت. </a:t>
            </a:r>
          </a:p>
          <a:p>
            <a:pPr algn="just" rtl="1"/>
            <a:r>
              <a:rPr lang="fa-IR" sz="3200" dirty="0">
                <a:cs typeface="B Nazanin" panose="00000400000000000000" pitchFamily="2" charset="-78"/>
              </a:rPr>
              <a:t>رمان در مورد همه آن چیزهایی گفته می‌شود که مربوط به تمدن، هنر و مخصوصاً زبان‌های آن ردیف از کشورهایی است که از قرن پنجم تا قرن دوازدهم میلادی تحت سیطره مادی و معنوی رومی‌ها بودند. </a:t>
            </a:r>
            <a:endParaRPr lang="en-US" sz="3200" dirty="0">
              <a:cs typeface="B Nazanin" panose="00000400000000000000" pitchFamily="2" charset="-78"/>
            </a:endParaRPr>
          </a:p>
        </p:txBody>
      </p:sp>
    </p:spTree>
    <p:extLst>
      <p:ext uri="{BB962C8B-B14F-4D97-AF65-F5344CB8AC3E}">
        <p14:creationId xmlns:p14="http://schemas.microsoft.com/office/powerpoint/2010/main" val="181095214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64A74CA-843A-40EC-9122-C582AA07CE6F}"/>
              </a:ext>
            </a:extLst>
          </p:cNvPr>
          <p:cNvSpPr>
            <a:spLocks noGrp="1"/>
          </p:cNvSpPr>
          <p:nvPr>
            <p:ph idx="1"/>
          </p:nvPr>
        </p:nvSpPr>
        <p:spPr>
          <a:xfrm>
            <a:off x="956603" y="1294228"/>
            <a:ext cx="10548009" cy="5120640"/>
          </a:xfrm>
        </p:spPr>
        <p:txBody>
          <a:bodyPr>
            <a:noAutofit/>
          </a:bodyPr>
          <a:lstStyle/>
          <a:p>
            <a:pPr algn="just" rtl="1"/>
            <a:r>
              <a:rPr lang="fa-IR" sz="2800" dirty="0">
                <a:cs typeface="B Nazanin" panose="00000400000000000000" pitchFamily="2" charset="-78"/>
              </a:rPr>
              <a:t>تعریف رمان در فرهنگ وبستر چنین آمده است:</a:t>
            </a:r>
          </a:p>
          <a:p>
            <a:pPr marL="0" indent="0" algn="just" rtl="1">
              <a:buNone/>
            </a:pPr>
            <a:r>
              <a:rPr lang="fa-IR" sz="2800" dirty="0">
                <a:cs typeface="B Nazanin" panose="00000400000000000000" pitchFamily="2" charset="-78"/>
              </a:rPr>
              <a:t>نثر روایتی خلاقه ای با طول شایان توجه و پیچیدگی خاص که با تجربه انسانی همراه  با تخیل سروکار داشته باشد و از طریق توالی حوادث بیان شود و در آن گروهی از شخصیتها در صحنه مشخصی شرکت داشته باشند.</a:t>
            </a:r>
          </a:p>
          <a:p>
            <a:pPr algn="just" rtl="1"/>
            <a:r>
              <a:rPr lang="fa-IR" sz="2800" dirty="0">
                <a:cs typeface="B Nazanin" panose="00000400000000000000" pitchFamily="2" charset="-78"/>
              </a:rPr>
              <a:t>و در فرهنگ اصطلاحات ادبی هاری شا، رمان چنین تعریف شده است:</a:t>
            </a:r>
          </a:p>
          <a:p>
            <a:pPr marL="0" indent="0" algn="just" rtl="1">
              <a:buNone/>
            </a:pPr>
            <a:r>
              <a:rPr lang="fa-IR" sz="2800" dirty="0">
                <a:cs typeface="B Nazanin" panose="00000400000000000000" pitchFamily="2" charset="-78"/>
              </a:rPr>
              <a:t>روایت منثور داستانی طولانی که شخصیت ها و حضورشان را در سازمانبدی مرتبی از وقایع صحنه ها تصویر کند. اثری که کمتر از 30 تا 40 هزار کلمه داشته باشد. غالبا به عنوان قصه، داستان کوتاه و داستان بلند یا ناولت محسوب می شود اما رمان حداکثر برای طول و اندازه واقعی خود ندارد. هر رمان شرح و نقلی است از زندگی، هر رمان متضمن کشمکش، شخصیتها و عمل و صحنه ها و پیرنگ و درونمایه است.</a:t>
            </a:r>
            <a:endParaRPr lang="en-US" sz="2800" dirty="0">
              <a:cs typeface="B Nazanin" panose="00000400000000000000" pitchFamily="2" charset="-78"/>
            </a:endParaRPr>
          </a:p>
        </p:txBody>
      </p:sp>
    </p:spTree>
    <p:extLst>
      <p:ext uri="{BB962C8B-B14F-4D97-AF65-F5344CB8AC3E}">
        <p14:creationId xmlns:p14="http://schemas.microsoft.com/office/powerpoint/2010/main" val="29609853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7A07CFC-F7C1-4372-9D29-5DBFDEDA10DD}"/>
              </a:ext>
            </a:extLst>
          </p:cNvPr>
          <p:cNvSpPr>
            <a:spLocks noGrp="1"/>
          </p:cNvSpPr>
          <p:nvPr>
            <p:ph idx="1"/>
          </p:nvPr>
        </p:nvSpPr>
        <p:spPr>
          <a:xfrm>
            <a:off x="1083212" y="1247335"/>
            <a:ext cx="10322926" cy="4464148"/>
          </a:xfrm>
        </p:spPr>
        <p:txBody>
          <a:bodyPr>
            <a:normAutofit/>
          </a:bodyPr>
          <a:lstStyle/>
          <a:p>
            <a:pPr algn="just" rtl="1"/>
            <a:r>
              <a:rPr lang="fa-IR" sz="3200" dirty="0">
                <a:cs typeface="B Nazanin" panose="00000400000000000000" pitchFamily="2" charset="-78"/>
              </a:rPr>
              <a:t> در قرون وسطی رمان به زبان ادبی شمال فرانسه و از ۱۰۶۶ میلادی به زبان ادبی انگلستان نیز اطلاق می‌شده‌است. </a:t>
            </a:r>
          </a:p>
          <a:p>
            <a:pPr algn="just" rtl="1"/>
            <a:r>
              <a:rPr lang="fa-IR" sz="3200" dirty="0">
                <a:cs typeface="B Nazanin" panose="00000400000000000000" pitchFamily="2" charset="-78"/>
              </a:rPr>
              <a:t>در نتیجه می‌توان گفت که از قرن ۱۲ میلادی به بعد، فرانسه شمالی و انگلستان زمینه مساعدی را برای رشد و انتشار فرهنگ و تمدن فراهم آورده بودند که بیان ادبی دست اول آن زبان رمان و به صورت داستان‌سرایی و قصه‌گویی منظوم بود. بدین ترتیب نوع ادبی داستانی از آن‌جا که به زبان رمان نوشته می‌شود، به رمان معروف شد. </a:t>
            </a:r>
            <a:endParaRPr lang="en-US" sz="3200" dirty="0">
              <a:cs typeface="B Nazanin" panose="00000400000000000000" pitchFamily="2" charset="-78"/>
            </a:endParaRPr>
          </a:p>
        </p:txBody>
      </p:sp>
    </p:spTree>
    <p:extLst>
      <p:ext uri="{BB962C8B-B14F-4D97-AF65-F5344CB8AC3E}">
        <p14:creationId xmlns:p14="http://schemas.microsoft.com/office/powerpoint/2010/main" val="178011159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7B85C36-417C-4E09-A67F-2635061D5BE6}"/>
              </a:ext>
            </a:extLst>
          </p:cNvPr>
          <p:cNvSpPr>
            <a:spLocks noGrp="1"/>
          </p:cNvSpPr>
          <p:nvPr>
            <p:ph idx="1"/>
          </p:nvPr>
        </p:nvSpPr>
        <p:spPr>
          <a:xfrm>
            <a:off x="1364566" y="1162929"/>
            <a:ext cx="10224452" cy="4450080"/>
          </a:xfrm>
        </p:spPr>
        <p:txBody>
          <a:bodyPr>
            <a:normAutofit lnSpcReduction="10000"/>
          </a:bodyPr>
          <a:lstStyle/>
          <a:p>
            <a:pPr algn="just" rtl="1"/>
            <a:r>
              <a:rPr lang="fa-IR" sz="3600" dirty="0">
                <a:cs typeface="B Nazanin" panose="00000400000000000000" pitchFamily="2" charset="-78"/>
              </a:rPr>
              <a:t>در قرون وسطی داستان شهسوارانه مطلوب شمرده می‌شد (از همان نوع داستان‌های عیاری فارسی). </a:t>
            </a:r>
          </a:p>
          <a:p>
            <a:pPr algn="just" rtl="1"/>
            <a:r>
              <a:rPr lang="fa-IR" sz="3600" dirty="0">
                <a:cs typeface="B Nazanin" panose="00000400000000000000" pitchFamily="2" charset="-78"/>
              </a:rPr>
              <a:t>در قرن شانزدهم فرانسوا رابله و سروانتس آن را به معنای کمابیش امروزی به کار بردند که در قرن هفدهم جا افتاد.</a:t>
            </a:r>
          </a:p>
          <a:p>
            <a:pPr algn="just" rtl="1"/>
            <a:r>
              <a:rPr lang="fa-IR" sz="3600" dirty="0">
                <a:cs typeface="B Nazanin" panose="00000400000000000000" pitchFamily="2" charset="-78"/>
              </a:rPr>
              <a:t> سرانجام در قرن نوزدهم، رمان چه از نظر شمار آثار و چه از لحاظ زبان و ساختار، به اوج شکوفایی رسید. از این‌رو قرن نوزدهم را دوره خاصی در تاریخ داستان‌نویسی در اروپا و مبدأ اشاعه آن در نقاط دیگر جهان می‌شناسند.</a:t>
            </a:r>
            <a:endParaRPr lang="en-US" sz="3600" dirty="0">
              <a:cs typeface="B Nazanin" panose="00000400000000000000" pitchFamily="2" charset="-78"/>
            </a:endParaRPr>
          </a:p>
        </p:txBody>
      </p:sp>
    </p:spTree>
    <p:extLst>
      <p:ext uri="{BB962C8B-B14F-4D97-AF65-F5344CB8AC3E}">
        <p14:creationId xmlns:p14="http://schemas.microsoft.com/office/powerpoint/2010/main" val="9567491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CE4D984-80F1-4DCF-AF0F-515745AA936C}"/>
              </a:ext>
            </a:extLst>
          </p:cNvPr>
          <p:cNvSpPr>
            <a:spLocks noGrp="1"/>
          </p:cNvSpPr>
          <p:nvPr>
            <p:ph idx="1"/>
          </p:nvPr>
        </p:nvSpPr>
        <p:spPr>
          <a:xfrm>
            <a:off x="1223889" y="1111348"/>
            <a:ext cx="10280723" cy="4799874"/>
          </a:xfrm>
        </p:spPr>
        <p:txBody>
          <a:bodyPr>
            <a:normAutofit/>
          </a:bodyPr>
          <a:lstStyle/>
          <a:p>
            <a:pPr algn="just" rtl="1"/>
            <a:r>
              <a:rPr lang="fa-IR" sz="3200" dirty="0">
                <a:cs typeface="B Nazanin" panose="00000400000000000000" pitchFamily="2" charset="-78"/>
              </a:rPr>
              <a:t>ساختار رمان ارتباط بین دو نظم است. نظم عددی صفحه‌ها و نظم زمانی وقایع. رمان به شکل کتاب است و از صفحه‌هایی تشکیل شده‌است که به ترتیب خوانده می‌شوند.</a:t>
            </a:r>
          </a:p>
          <a:p>
            <a:pPr algn="just" rtl="1"/>
            <a:r>
              <a:rPr lang="fa-IR" sz="3200" dirty="0">
                <a:cs typeface="B Nazanin" panose="00000400000000000000" pitchFamily="2" charset="-78"/>
              </a:rPr>
              <a:t> ضمناً رمان روایتی است که از حوادثی که در طول زمان روی می‌دهند. ساده‌ترین ساختار برای رمان، ساختاری است که در آن، هر دو نوع نظم برهم منطبق شوند. یعنی اولین حادثه در کتاب، همان واقعه مهمی است که پیش از همه روایت می‌شود. پیش از این هیچ حادثه‌ای آن‌قدر اهمیت ندارد که در بخش‌های بعدی کتاب بر آن تأکید شود. </a:t>
            </a:r>
            <a:endParaRPr lang="en-US" sz="3200" dirty="0">
              <a:cs typeface="B Nazanin" panose="00000400000000000000" pitchFamily="2" charset="-78"/>
            </a:endParaRPr>
          </a:p>
        </p:txBody>
      </p:sp>
    </p:spTree>
    <p:extLst>
      <p:ext uri="{BB962C8B-B14F-4D97-AF65-F5344CB8AC3E}">
        <p14:creationId xmlns:p14="http://schemas.microsoft.com/office/powerpoint/2010/main" val="334587289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CCECDAB-F47A-400F-AB03-8BF9C5D0FA5B}"/>
              </a:ext>
            </a:extLst>
          </p:cNvPr>
          <p:cNvSpPr>
            <a:spLocks noGrp="1"/>
          </p:cNvSpPr>
          <p:nvPr>
            <p:ph idx="1"/>
          </p:nvPr>
        </p:nvSpPr>
        <p:spPr>
          <a:xfrm>
            <a:off x="1252025" y="1336431"/>
            <a:ext cx="10252587" cy="4574791"/>
          </a:xfrm>
        </p:spPr>
        <p:txBody>
          <a:bodyPr>
            <a:normAutofit lnSpcReduction="10000"/>
          </a:bodyPr>
          <a:lstStyle/>
          <a:p>
            <a:pPr algn="just" rtl="1"/>
            <a:r>
              <a:rPr lang="fa-IR" sz="3600" dirty="0">
                <a:cs typeface="B Nazanin" panose="00000400000000000000" pitchFamily="2" charset="-78"/>
              </a:rPr>
              <a:t>با پیشتر رفتن و ورق زدن کتاب، حوادث به ترتیب زمانی به دنبال هم می‌آیند و وقتی به صفحه پایانی رسیدیم، آخرین رویداد مهم پایان می‌پذیرد.</a:t>
            </a:r>
          </a:p>
          <a:p>
            <a:pPr algn="just" rtl="1"/>
            <a:r>
              <a:rPr lang="fa-IR" sz="3600" dirty="0">
                <a:cs typeface="B Nazanin" panose="00000400000000000000" pitchFamily="2" charset="-78"/>
              </a:rPr>
              <a:t> البته چنین ساختار ساده‌ای بسیار کم دیده می‌شود. اغلب اولین فصل کتاب شامل میانه یا پایان حادثه‌ای است و آخرین فصل میانه‌ای است که پایانش به تخیل خواننده واگذار شده‌است. گاهی ساختار بسیار پیچیده‌است. به‌طوری‌که وقایع رمان به‌طور مکرر از گذشته به آینده در حال نوسان است.</a:t>
            </a:r>
            <a:endParaRPr lang="en-US" sz="3600" dirty="0">
              <a:cs typeface="B Nazanin" panose="00000400000000000000" pitchFamily="2" charset="-78"/>
            </a:endParaRPr>
          </a:p>
        </p:txBody>
      </p:sp>
    </p:spTree>
    <p:extLst>
      <p:ext uri="{BB962C8B-B14F-4D97-AF65-F5344CB8AC3E}">
        <p14:creationId xmlns:p14="http://schemas.microsoft.com/office/powerpoint/2010/main" val="424081694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
</file>

<file path=ppt/theme/theme1.xml><?xml version="1.0" encoding="utf-8"?>
<a:theme xmlns:a="http://schemas.openxmlformats.org/drawingml/2006/main" name="Wisp">
  <a:themeElements>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294</TotalTime>
  <Words>2540</Words>
  <Application>Microsoft Office PowerPoint</Application>
  <PresentationFormat>Widescreen</PresentationFormat>
  <Paragraphs>98</Paragraphs>
  <Slides>32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32</vt:i4>
      </vt:variant>
    </vt:vector>
  </HeadingPairs>
  <TitlesOfParts>
    <vt:vector size="36" baseType="lpstr">
      <vt:lpstr>Arial</vt:lpstr>
      <vt:lpstr>Century Gothic</vt:lpstr>
      <vt:lpstr>Wingdings 3</vt:lpstr>
      <vt:lpstr>Wisp</vt:lpstr>
      <vt:lpstr>رمان</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رمان</dc:title>
  <dc:creator>MIQDAD</dc:creator>
  <cp:lastModifiedBy>MIQDAD</cp:lastModifiedBy>
  <cp:revision>22</cp:revision>
  <dcterms:created xsi:type="dcterms:W3CDTF">2020-11-17T21:51:01Z</dcterms:created>
  <dcterms:modified xsi:type="dcterms:W3CDTF">2021-11-25T08:25:05Z</dcterms:modified>
</cp:coreProperties>
</file>