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8" r:id="rId5"/>
    <p:sldId id="259" r:id="rId6"/>
    <p:sldId id="260" r:id="rId7"/>
    <p:sldId id="269" r:id="rId8"/>
    <p:sldId id="270" r:id="rId9"/>
    <p:sldId id="261" r:id="rId10"/>
    <p:sldId id="262" r:id="rId11"/>
    <p:sldId id="263" r:id="rId12"/>
    <p:sldId id="264" r:id="rId13"/>
    <p:sldId id="265" r:id="rId14"/>
    <p:sldId id="266" r:id="rId15"/>
    <p:sldId id="271"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D9BA43-B3B6-473E-91EF-8A980A8C6DE9}"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375981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9BA43-B3B6-473E-91EF-8A980A8C6DE9}"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93543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9BA43-B3B6-473E-91EF-8A980A8C6DE9}"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108537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9BA43-B3B6-473E-91EF-8A980A8C6DE9}"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2FD8-695F-4C75-8DB8-07DC49970C3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6522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9BA43-B3B6-473E-91EF-8A980A8C6DE9}"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015538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D9BA43-B3B6-473E-91EF-8A980A8C6DE9}"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1433331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D9BA43-B3B6-473E-91EF-8A980A8C6DE9}"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078918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9BA43-B3B6-473E-91EF-8A980A8C6DE9}"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071638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9BA43-B3B6-473E-91EF-8A980A8C6DE9}"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1000786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9BA43-B3B6-473E-91EF-8A980A8C6DE9}"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09722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9BA43-B3B6-473E-91EF-8A980A8C6DE9}"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348666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D9BA43-B3B6-473E-91EF-8A980A8C6DE9}"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115938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D9BA43-B3B6-473E-91EF-8A980A8C6DE9}"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70732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D9BA43-B3B6-473E-91EF-8A980A8C6DE9}" type="datetimeFigureOut">
              <a:rPr lang="en-US" smtClean="0"/>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189990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D9BA43-B3B6-473E-91EF-8A980A8C6DE9}"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180538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AD9BA43-B3B6-473E-91EF-8A980A8C6DE9}" type="datetimeFigureOut">
              <a:rPr lang="en-US" smtClean="0"/>
              <a:t>9/29/2021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302031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9BA43-B3B6-473E-91EF-8A980A8C6DE9}"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255107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9BA43-B3B6-473E-91EF-8A980A8C6DE9}"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2FD8-695F-4C75-8DB8-07DC49970C3B}" type="slidenum">
              <a:rPr lang="en-US" smtClean="0"/>
              <a:t>‹#›</a:t>
            </a:fld>
            <a:endParaRPr lang="en-US"/>
          </a:p>
        </p:txBody>
      </p:sp>
    </p:spTree>
    <p:extLst>
      <p:ext uri="{BB962C8B-B14F-4D97-AF65-F5344CB8AC3E}">
        <p14:creationId xmlns:p14="http://schemas.microsoft.com/office/powerpoint/2010/main" val="312025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AD9BA43-B3B6-473E-91EF-8A980A8C6DE9}" type="datetimeFigureOut">
              <a:rPr lang="en-US" smtClean="0"/>
              <a:t>9/29/2021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26B2FD8-695F-4C75-8DB8-07DC49970C3B}" type="slidenum">
              <a:rPr lang="en-US" smtClean="0"/>
              <a:t>‹#›</a:t>
            </a:fld>
            <a:endParaRPr lang="en-US"/>
          </a:p>
        </p:txBody>
      </p:sp>
    </p:spTree>
    <p:extLst>
      <p:ext uri="{BB962C8B-B14F-4D97-AF65-F5344CB8AC3E}">
        <p14:creationId xmlns:p14="http://schemas.microsoft.com/office/powerpoint/2010/main" val="1352455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98626-2156-4A80-B916-45AF11BA2FAD}"/>
              </a:ext>
            </a:extLst>
          </p:cNvPr>
          <p:cNvSpPr>
            <a:spLocks noGrp="1"/>
          </p:cNvSpPr>
          <p:nvPr>
            <p:ph type="ctrTitle"/>
          </p:nvPr>
        </p:nvSpPr>
        <p:spPr/>
        <p:txBody>
          <a:bodyPr/>
          <a:lstStyle/>
          <a:p>
            <a:r>
              <a:rPr lang="fa-IR" dirty="0"/>
              <a:t>عناصر داستان</a:t>
            </a:r>
            <a:endParaRPr lang="en-US" dirty="0"/>
          </a:p>
        </p:txBody>
      </p:sp>
    </p:spTree>
    <p:extLst>
      <p:ext uri="{BB962C8B-B14F-4D97-AF65-F5344CB8AC3E}">
        <p14:creationId xmlns:p14="http://schemas.microsoft.com/office/powerpoint/2010/main" val="69146426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D5F7CC-2222-4266-939B-2CDDD8A4DF54}"/>
              </a:ext>
            </a:extLst>
          </p:cNvPr>
          <p:cNvSpPr>
            <a:spLocks noGrp="1"/>
          </p:cNvSpPr>
          <p:nvPr>
            <p:ph idx="1"/>
          </p:nvPr>
        </p:nvSpPr>
        <p:spPr>
          <a:xfrm>
            <a:off x="1484310" y="1223889"/>
            <a:ext cx="10018713" cy="4567311"/>
          </a:xfrm>
        </p:spPr>
        <p:txBody>
          <a:bodyPr>
            <a:noAutofit/>
          </a:bodyPr>
          <a:lstStyle/>
          <a:p>
            <a:pPr algn="r" rtl="1"/>
            <a:r>
              <a:rPr lang="fa-IR" sz="2800" dirty="0">
                <a:cs typeface="B Nazanin" panose="00000400000000000000" pitchFamily="2" charset="-78"/>
              </a:rPr>
              <a:t>بزرگان داستان کوتاه:</a:t>
            </a:r>
          </a:p>
          <a:p>
            <a:pPr algn="r" rtl="1"/>
            <a:r>
              <a:rPr lang="fa-IR" sz="2800" dirty="0">
                <a:cs typeface="B Nazanin" panose="00000400000000000000" pitchFamily="2" charset="-78"/>
              </a:rPr>
              <a:t>آنتوان چخوف</a:t>
            </a:r>
          </a:p>
          <a:p>
            <a:pPr algn="r" rtl="1"/>
            <a:r>
              <a:rPr lang="fa-IR" sz="2800" dirty="0">
                <a:cs typeface="B Nazanin" panose="00000400000000000000" pitchFamily="2" charset="-78"/>
              </a:rPr>
              <a:t>نیکلای گوگول</a:t>
            </a:r>
          </a:p>
          <a:p>
            <a:pPr algn="r" rtl="1"/>
            <a:r>
              <a:rPr lang="fa-IR" sz="2800" dirty="0">
                <a:cs typeface="B Nazanin" panose="00000400000000000000" pitchFamily="2" charset="-78"/>
              </a:rPr>
              <a:t>ارنست همینگوی</a:t>
            </a:r>
          </a:p>
          <a:p>
            <a:pPr algn="r" rtl="1"/>
            <a:r>
              <a:rPr lang="fa-IR" sz="2800" dirty="0">
                <a:cs typeface="B Nazanin" panose="00000400000000000000" pitchFamily="2" charset="-78"/>
              </a:rPr>
              <a:t>خورخه لوئیس بورخس</a:t>
            </a:r>
          </a:p>
          <a:p>
            <a:pPr algn="r" rtl="1"/>
            <a:r>
              <a:rPr lang="fa-IR" sz="2800" dirty="0">
                <a:cs typeface="B Nazanin" panose="00000400000000000000" pitchFamily="2" charset="-78"/>
              </a:rPr>
              <a:t>ساموئل بکت</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324929552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B49F34-60C2-4280-BB88-D62323CA8AA3}"/>
              </a:ext>
            </a:extLst>
          </p:cNvPr>
          <p:cNvSpPr>
            <a:spLocks noGrp="1"/>
          </p:cNvSpPr>
          <p:nvPr>
            <p:ph idx="1"/>
          </p:nvPr>
        </p:nvSpPr>
        <p:spPr>
          <a:xfrm>
            <a:off x="1484310" y="844063"/>
            <a:ext cx="10018713" cy="4947138"/>
          </a:xfrm>
        </p:spPr>
        <p:txBody>
          <a:bodyPr>
            <a:noAutofit/>
          </a:bodyPr>
          <a:lstStyle/>
          <a:p>
            <a:pPr algn="just" rtl="1"/>
            <a:r>
              <a:rPr lang="fa-IR" sz="2800" dirty="0">
                <a:cs typeface="B Nazanin" panose="00000400000000000000" pitchFamily="2" charset="-78"/>
              </a:rPr>
              <a:t>ساموئل بکت</a:t>
            </a:r>
          </a:p>
          <a:p>
            <a:pPr algn="just" rtl="1"/>
            <a:r>
              <a:rPr lang="fa-IR" sz="2800" dirty="0">
                <a:cs typeface="B Nazanin" panose="00000400000000000000" pitchFamily="2" charset="-78"/>
              </a:rPr>
              <a:t>او. هنری</a:t>
            </a:r>
          </a:p>
          <a:p>
            <a:pPr algn="just" rtl="1"/>
            <a:r>
              <a:rPr lang="fa-IR" sz="2800" dirty="0">
                <a:cs typeface="B Nazanin" panose="00000400000000000000" pitchFamily="2" charset="-78"/>
              </a:rPr>
              <a:t>گی دو موپاسان</a:t>
            </a:r>
          </a:p>
          <a:p>
            <a:pPr algn="just" rtl="1"/>
            <a:r>
              <a:rPr lang="fa-IR" sz="2800" dirty="0">
                <a:cs typeface="B Nazanin" panose="00000400000000000000" pitchFamily="2" charset="-78"/>
              </a:rPr>
              <a:t>جروم دیوید سالینجر</a:t>
            </a:r>
          </a:p>
          <a:p>
            <a:pPr algn="just" rtl="1"/>
            <a:r>
              <a:rPr lang="fa-IR" sz="2800" dirty="0">
                <a:cs typeface="B Nazanin" panose="00000400000000000000" pitchFamily="2" charset="-78"/>
              </a:rPr>
              <a:t>ریموند کارور</a:t>
            </a:r>
          </a:p>
          <a:p>
            <a:pPr algn="just" rtl="1"/>
            <a:r>
              <a:rPr lang="fa-IR" sz="2800" dirty="0">
                <a:cs typeface="B Nazanin" panose="00000400000000000000" pitchFamily="2" charset="-78"/>
              </a:rPr>
              <a:t>ادگار آلن پو</a:t>
            </a:r>
          </a:p>
          <a:p>
            <a:pPr algn="just" rtl="1"/>
            <a:r>
              <a:rPr lang="fa-IR" sz="2800" dirty="0">
                <a:cs typeface="B Nazanin" panose="00000400000000000000" pitchFamily="2" charset="-78"/>
              </a:rPr>
              <a:t>سر ارتور کنان دویل</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1966701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3BC7C1-785A-4988-AD34-060D5F0A2F49}"/>
              </a:ext>
            </a:extLst>
          </p:cNvPr>
          <p:cNvSpPr>
            <a:spLocks noGrp="1"/>
          </p:cNvSpPr>
          <p:nvPr>
            <p:ph idx="1"/>
          </p:nvPr>
        </p:nvSpPr>
        <p:spPr>
          <a:xfrm>
            <a:off x="1484310" y="450166"/>
            <a:ext cx="10018713" cy="6147581"/>
          </a:xfrm>
        </p:spPr>
        <p:txBody>
          <a:bodyPr>
            <a:noAutofit/>
          </a:bodyPr>
          <a:lstStyle/>
          <a:p>
            <a:pPr algn="r" rtl="1"/>
            <a:r>
              <a:rPr lang="fa-IR" sz="2800" dirty="0">
                <a:cs typeface="B Nazanin" panose="00000400000000000000" pitchFamily="2" charset="-78"/>
              </a:rPr>
              <a:t>بزرگان داستان کوتاه در ایران:</a:t>
            </a:r>
          </a:p>
          <a:p>
            <a:pPr algn="r" rtl="1"/>
            <a:r>
              <a:rPr lang="fa-IR" sz="2800" dirty="0">
                <a:cs typeface="B Nazanin" panose="00000400000000000000" pitchFamily="2" charset="-78"/>
              </a:rPr>
              <a:t>صادق هدایت</a:t>
            </a:r>
          </a:p>
          <a:p>
            <a:pPr algn="r" rtl="1"/>
            <a:r>
              <a:rPr lang="fa-IR" sz="2800" dirty="0">
                <a:cs typeface="B Nazanin" panose="00000400000000000000" pitchFamily="2" charset="-78"/>
              </a:rPr>
              <a:t>هوشنگ گلشیری</a:t>
            </a:r>
          </a:p>
          <a:p>
            <a:pPr algn="r" rtl="1"/>
            <a:r>
              <a:rPr lang="fa-IR" sz="2800" dirty="0">
                <a:cs typeface="B Nazanin" panose="00000400000000000000" pitchFamily="2" charset="-78"/>
              </a:rPr>
              <a:t>بهرام صادقی</a:t>
            </a:r>
          </a:p>
          <a:p>
            <a:pPr algn="r" rtl="1"/>
            <a:r>
              <a:rPr lang="fa-IR" sz="2800" dirty="0">
                <a:cs typeface="B Nazanin" panose="00000400000000000000" pitchFamily="2" charset="-78"/>
              </a:rPr>
              <a:t>صادق چوبک</a:t>
            </a:r>
          </a:p>
          <a:p>
            <a:pPr algn="r" rtl="1"/>
            <a:r>
              <a:rPr lang="fa-IR" sz="2800" dirty="0">
                <a:cs typeface="B Nazanin" panose="00000400000000000000" pitchFamily="2" charset="-78"/>
              </a:rPr>
              <a:t>ابراهیم گلستان</a:t>
            </a:r>
          </a:p>
          <a:p>
            <a:pPr algn="r" rtl="1"/>
            <a:r>
              <a:rPr lang="fa-IR" sz="2800" dirty="0">
                <a:cs typeface="B Nazanin" panose="00000400000000000000" pitchFamily="2" charset="-78"/>
              </a:rPr>
              <a:t>جلال آل احمد</a:t>
            </a:r>
          </a:p>
          <a:p>
            <a:pPr algn="r" rtl="1"/>
            <a:r>
              <a:rPr lang="fa-IR" sz="2800" dirty="0">
                <a:cs typeface="B Nazanin" panose="00000400000000000000" pitchFamily="2" charset="-78"/>
              </a:rPr>
              <a:t>سیمین دانشور</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26900757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6F43BB-975B-4079-83BD-6428E614366A}"/>
              </a:ext>
            </a:extLst>
          </p:cNvPr>
          <p:cNvSpPr>
            <a:spLocks noGrp="1"/>
          </p:cNvSpPr>
          <p:nvPr>
            <p:ph idx="1"/>
          </p:nvPr>
        </p:nvSpPr>
        <p:spPr>
          <a:xfrm>
            <a:off x="1484310" y="647114"/>
            <a:ext cx="10018713" cy="5852159"/>
          </a:xfrm>
        </p:spPr>
        <p:txBody>
          <a:bodyPr>
            <a:noAutofit/>
          </a:bodyPr>
          <a:lstStyle/>
          <a:p>
            <a:pPr algn="r" rtl="1"/>
            <a:r>
              <a:rPr lang="fa-IR" dirty="0">
                <a:cs typeface="B Nazanin" panose="00000400000000000000" pitchFamily="2" charset="-78"/>
              </a:rPr>
              <a:t>رسول پرویزی</a:t>
            </a:r>
          </a:p>
          <a:p>
            <a:pPr algn="r" rtl="1"/>
            <a:r>
              <a:rPr lang="fa-IR" dirty="0">
                <a:cs typeface="B Nazanin" panose="00000400000000000000" pitchFamily="2" charset="-78"/>
              </a:rPr>
              <a:t>صمد بهرنگی</a:t>
            </a:r>
          </a:p>
          <a:p>
            <a:pPr algn="r" rtl="1"/>
            <a:r>
              <a:rPr lang="fa-IR" dirty="0">
                <a:cs typeface="B Nazanin" panose="00000400000000000000" pitchFamily="2" charset="-78"/>
              </a:rPr>
              <a:t>محمد محمدعلی</a:t>
            </a:r>
          </a:p>
          <a:p>
            <a:pPr algn="r" rtl="1"/>
            <a:r>
              <a:rPr lang="fa-IR" dirty="0">
                <a:cs typeface="B Nazanin" panose="00000400000000000000" pitchFamily="2" charset="-78"/>
              </a:rPr>
              <a:t>محمد علی جمال زاده</a:t>
            </a:r>
          </a:p>
          <a:p>
            <a:pPr algn="r" rtl="1"/>
            <a:r>
              <a:rPr lang="fa-IR" dirty="0">
                <a:cs typeface="B Nazanin" panose="00000400000000000000" pitchFamily="2" charset="-78"/>
              </a:rPr>
              <a:t>غلامحسین ساعدی</a:t>
            </a:r>
          </a:p>
          <a:p>
            <a:pPr algn="r" rtl="1"/>
            <a:r>
              <a:rPr lang="fa-IR" dirty="0">
                <a:cs typeface="B Nazanin" panose="00000400000000000000" pitchFamily="2" charset="-78"/>
              </a:rPr>
              <a:t>نادر ابراهیمی</a:t>
            </a:r>
          </a:p>
          <a:p>
            <a:pPr algn="r" rtl="1"/>
            <a:r>
              <a:rPr lang="fa-IR" dirty="0">
                <a:cs typeface="B Nazanin" panose="00000400000000000000" pitchFamily="2" charset="-78"/>
              </a:rPr>
              <a:t>زویا پیرزاد</a:t>
            </a:r>
          </a:p>
          <a:p>
            <a:pPr algn="r" rtl="1"/>
            <a:r>
              <a:rPr lang="fa-IR" dirty="0">
                <a:cs typeface="B Nazanin" panose="00000400000000000000" pitchFamily="2" charset="-78"/>
              </a:rPr>
              <a:t>میترا داور</a:t>
            </a:r>
          </a:p>
          <a:p>
            <a:pPr algn="r" rtl="1"/>
            <a:r>
              <a:rPr lang="fa-IR" dirty="0">
                <a:cs typeface="B Nazanin" panose="00000400000000000000" pitchFamily="2" charset="-78"/>
              </a:rPr>
              <a:t>هوشنگ مرادی کرمانی</a:t>
            </a: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291140426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EB188-56E8-478C-AC72-A9BB0F45810C}"/>
              </a:ext>
            </a:extLst>
          </p:cNvPr>
          <p:cNvSpPr>
            <a:spLocks noGrp="1"/>
          </p:cNvSpPr>
          <p:nvPr>
            <p:ph idx="1"/>
          </p:nvPr>
        </p:nvSpPr>
        <p:spPr>
          <a:xfrm>
            <a:off x="1484310" y="1012874"/>
            <a:ext cx="10018713" cy="4778327"/>
          </a:xfrm>
        </p:spPr>
        <p:txBody>
          <a:bodyPr/>
          <a:lstStyle/>
          <a:p>
            <a:pPr algn="r" rtl="1"/>
            <a:r>
              <a:rPr lang="fa-IR" dirty="0">
                <a:cs typeface="B Nazanin" panose="00000400000000000000" pitchFamily="2" charset="-78"/>
              </a:rPr>
              <a:t>نویسندگان کرد:</a:t>
            </a:r>
          </a:p>
          <a:p>
            <a:pPr algn="r" rtl="1"/>
            <a:r>
              <a:rPr lang="fa-IR" dirty="0">
                <a:cs typeface="B Nazanin" panose="00000400000000000000" pitchFamily="2" charset="-78"/>
              </a:rPr>
              <a:t>1- علی درویشیان </a:t>
            </a:r>
          </a:p>
          <a:p>
            <a:pPr algn="r" rtl="1"/>
            <a:r>
              <a:rPr lang="fa-IR" dirty="0">
                <a:cs typeface="B Nazanin" panose="00000400000000000000" pitchFamily="2" charset="-78"/>
              </a:rPr>
              <a:t>2-ابراهیم احمد</a:t>
            </a:r>
          </a:p>
          <a:p>
            <a:pPr algn="r" rtl="1"/>
            <a:r>
              <a:rPr lang="fa-IR" dirty="0">
                <a:cs typeface="B Nazanin" panose="00000400000000000000" pitchFamily="2" charset="-78"/>
              </a:rPr>
              <a:t>3- فرهاد پیربال</a:t>
            </a:r>
          </a:p>
          <a:p>
            <a:pPr algn="r" rtl="1"/>
            <a:r>
              <a:rPr lang="fa-IR" dirty="0">
                <a:cs typeface="B Nazanin" panose="00000400000000000000" pitchFamily="2" charset="-78"/>
              </a:rPr>
              <a:t>4- توانا امین</a:t>
            </a:r>
          </a:p>
          <a:p>
            <a:pPr algn="r" rtl="1"/>
            <a:r>
              <a:rPr lang="fa-IR" dirty="0">
                <a:cs typeface="B Nazanin" panose="00000400000000000000" pitchFamily="2" charset="-78"/>
              </a:rPr>
              <a:t>5- احمد خانی</a:t>
            </a:r>
          </a:p>
          <a:p>
            <a:pPr algn="r" rtl="1"/>
            <a:r>
              <a:rPr lang="fa-IR" dirty="0">
                <a:cs typeface="B Nazanin" panose="00000400000000000000" pitchFamily="2" charset="-78"/>
              </a:rPr>
              <a:t>6-علی اشرف</a:t>
            </a:r>
          </a:p>
          <a:p>
            <a:pPr algn="r" rtl="1"/>
            <a:r>
              <a:rPr lang="fa-IR" dirty="0">
                <a:cs typeface="B Nazanin" panose="00000400000000000000" pitchFamily="2" charset="-78"/>
              </a:rPr>
              <a:t>7-محمد قاضی</a:t>
            </a:r>
          </a:p>
        </p:txBody>
      </p:sp>
    </p:spTree>
    <p:extLst>
      <p:ext uri="{BB962C8B-B14F-4D97-AF65-F5344CB8AC3E}">
        <p14:creationId xmlns:p14="http://schemas.microsoft.com/office/powerpoint/2010/main" val="276877344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83BA2-DFA5-4D05-9867-539B03D2736C}"/>
              </a:ext>
            </a:extLst>
          </p:cNvPr>
          <p:cNvSpPr>
            <a:spLocks noGrp="1"/>
          </p:cNvSpPr>
          <p:nvPr>
            <p:ph idx="1"/>
          </p:nvPr>
        </p:nvSpPr>
        <p:spPr>
          <a:xfrm>
            <a:off x="1385836" y="950741"/>
            <a:ext cx="10018713" cy="5267179"/>
          </a:xfrm>
        </p:spPr>
        <p:txBody>
          <a:bodyPr/>
          <a:lstStyle/>
          <a:p>
            <a:pPr algn="r" rtl="1"/>
            <a:r>
              <a:rPr lang="fa-IR" dirty="0">
                <a:cs typeface="B Nazanin" panose="00000400000000000000" pitchFamily="2" charset="-78"/>
              </a:rPr>
              <a:t>8- مستوره اردلانی</a:t>
            </a:r>
          </a:p>
          <a:p>
            <a:pPr algn="r" rtl="1"/>
            <a:r>
              <a:rPr lang="fa-IR" dirty="0">
                <a:cs typeface="B Nazanin" panose="00000400000000000000" pitchFamily="2" charset="-78"/>
              </a:rPr>
              <a:t>9- اسماعیل زرعی</a:t>
            </a:r>
          </a:p>
          <a:p>
            <a:pPr algn="r" rtl="1"/>
            <a:r>
              <a:rPr lang="fa-IR" dirty="0">
                <a:cs typeface="B Nazanin" panose="00000400000000000000" pitchFamily="2" charset="-78"/>
              </a:rPr>
              <a:t>10- ذبیح الله منصوری</a:t>
            </a:r>
          </a:p>
          <a:p>
            <a:pPr algn="r" rtl="1"/>
            <a:r>
              <a:rPr lang="fa-IR" dirty="0">
                <a:cs typeface="B Nazanin" panose="00000400000000000000" pitchFamily="2" charset="-78"/>
              </a:rPr>
              <a:t>11- هاشم احمد زاده</a:t>
            </a:r>
          </a:p>
          <a:p>
            <a:pPr algn="r" rtl="1"/>
            <a:r>
              <a:rPr lang="fa-IR" dirty="0">
                <a:cs typeface="B Nazanin" panose="00000400000000000000" pitchFamily="2" charset="-78"/>
              </a:rPr>
              <a:t>12- شیرزاد حسن</a:t>
            </a:r>
          </a:p>
          <a:p>
            <a:pPr algn="r" rtl="1"/>
            <a:r>
              <a:rPr lang="fa-IR" dirty="0">
                <a:cs typeface="B Nazanin" panose="00000400000000000000" pitchFamily="2" charset="-78"/>
              </a:rPr>
              <a:t>13-لاری کرمامشاهی</a:t>
            </a: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5523103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2021-9983-4B5F-9210-CCEBE8C9E661}"/>
              </a:ext>
            </a:extLst>
          </p:cNvPr>
          <p:cNvSpPr>
            <a:spLocks noGrp="1"/>
          </p:cNvSpPr>
          <p:nvPr>
            <p:ph type="title"/>
          </p:nvPr>
        </p:nvSpPr>
        <p:spPr>
          <a:xfrm>
            <a:off x="1484311" y="685801"/>
            <a:ext cx="10018713" cy="1128932"/>
          </a:xfrm>
        </p:spPr>
        <p:txBody>
          <a:bodyPr/>
          <a:lstStyle/>
          <a:p>
            <a:r>
              <a:rPr lang="fa-IR" dirty="0"/>
              <a:t>عطا نهایی چگونه نویسنده شد؟</a:t>
            </a:r>
            <a:endParaRPr lang="en-US" dirty="0"/>
          </a:p>
        </p:txBody>
      </p:sp>
      <p:sp>
        <p:nvSpPr>
          <p:cNvPr id="3" name="Content Placeholder 2">
            <a:extLst>
              <a:ext uri="{FF2B5EF4-FFF2-40B4-BE49-F238E27FC236}">
                <a16:creationId xmlns:a16="http://schemas.microsoft.com/office/drawing/2014/main" id="{BE812A01-AB9D-47B3-A94F-A2F9F910C85A}"/>
              </a:ext>
            </a:extLst>
          </p:cNvPr>
          <p:cNvSpPr>
            <a:spLocks noGrp="1"/>
          </p:cNvSpPr>
          <p:nvPr>
            <p:ph idx="1"/>
          </p:nvPr>
        </p:nvSpPr>
        <p:spPr>
          <a:xfrm>
            <a:off x="1484310" y="1814733"/>
            <a:ext cx="10018713" cy="3976467"/>
          </a:xfrm>
        </p:spPr>
        <p:txBody>
          <a:bodyPr>
            <a:normAutofit/>
          </a:bodyPr>
          <a:lstStyle/>
          <a:p>
            <a:pPr algn="just" rtl="1"/>
            <a:r>
              <a:rPr lang="fa-IR" dirty="0">
                <a:cs typeface="B Nazanin" panose="00000400000000000000" pitchFamily="2" charset="-78"/>
              </a:rPr>
              <a:t>اگرچه متن داستان زاییده ی ذهن خود من است اما زندگی آن کودک من را به نوشتن این داستان وادار کرد. </a:t>
            </a:r>
          </a:p>
          <a:p>
            <a:pPr algn="just" rtl="1"/>
            <a:r>
              <a:rPr lang="fa-IR" dirty="0">
                <a:cs typeface="B Nazanin" panose="00000400000000000000" pitchFamily="2" charset="-78"/>
              </a:rPr>
              <a:t>تصور من این بود که او حق دارد که داستانش بازگو شده و درد و رنجهایش ابراز گردند. </a:t>
            </a:r>
          </a:p>
          <a:p>
            <a:pPr algn="just" rtl="1"/>
            <a:r>
              <a:rPr lang="fa-IR" dirty="0">
                <a:cs typeface="B Nazanin" panose="00000400000000000000" pitchFamily="2" charset="-78"/>
              </a:rPr>
              <a:t>از این دست افراد بسیار بوده اند که چه آن زمان و یا بعدها نیز زندگیشان الهام بخش داستانهایم بوده اند. داستان نویسی همان خیال پردازی است. از بچگی در برابر آنچه که در واقعیت زیسته ام، فکر و ذهنم در خیال بوده و مدام مشغول خیال پردازی بودم. با قدرت خیال شرایط ناخواسته ای را که در آن می زیستم عوض می کردم. </a:t>
            </a:r>
          </a:p>
          <a:p>
            <a:pPr algn="just" rtl="1"/>
            <a:r>
              <a:rPr lang="fa-IR" dirty="0">
                <a:cs typeface="B Nazanin" panose="00000400000000000000" pitchFamily="2" charset="-78"/>
              </a:rPr>
              <a:t>در کودکی خودم قهرمان داستانهایم بودم و در تفکرات کودکانه ی خود تصور می کردم که یک دوربین مخفی از من فیلم می گیرد. اتفاقات اطراف نیز بسیار مرا آزرده می کرد.</a:t>
            </a:r>
          </a:p>
          <a:p>
            <a:pPr algn="just" rtl="1"/>
            <a:r>
              <a:rPr lang="fa-IR" dirty="0">
                <a:cs typeface="B Nazanin" panose="00000400000000000000" pitchFamily="2" charset="-78"/>
              </a:rPr>
              <a:t> جامعه ای بیمار، زندگی سخت و دشوار مردم و زندگی خانوادگیم بعدها مرا به سوی اولین نوشته هایم سوق دادند.</a:t>
            </a:r>
            <a:endParaRPr lang="en-US" dirty="0">
              <a:cs typeface="B Nazanin" panose="00000400000000000000" pitchFamily="2" charset="-78"/>
            </a:endParaRPr>
          </a:p>
        </p:txBody>
      </p:sp>
    </p:spTree>
    <p:extLst>
      <p:ext uri="{BB962C8B-B14F-4D97-AF65-F5344CB8AC3E}">
        <p14:creationId xmlns:p14="http://schemas.microsoft.com/office/powerpoint/2010/main" val="20568330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EEEE58-7FAB-41DE-AD03-824D2CD909C0}"/>
              </a:ext>
            </a:extLst>
          </p:cNvPr>
          <p:cNvSpPr>
            <a:spLocks noGrp="1"/>
          </p:cNvSpPr>
          <p:nvPr>
            <p:ph idx="1"/>
          </p:nvPr>
        </p:nvSpPr>
        <p:spPr>
          <a:xfrm>
            <a:off x="1484310" y="1026943"/>
            <a:ext cx="10018713" cy="4764258"/>
          </a:xfrm>
        </p:spPr>
        <p:txBody>
          <a:bodyPr>
            <a:noAutofit/>
          </a:bodyPr>
          <a:lstStyle/>
          <a:p>
            <a:pPr algn="just" rtl="1"/>
            <a:r>
              <a:rPr lang="fa-IR" sz="4000" dirty="0">
                <a:cs typeface="B Nazanin" panose="00000400000000000000" pitchFamily="2" charset="-78"/>
              </a:rPr>
              <a:t>عناصر داستان کوتاه:</a:t>
            </a:r>
          </a:p>
          <a:p>
            <a:pPr algn="just" rtl="1"/>
            <a:r>
              <a:rPr lang="fa-IR" sz="4000" dirty="0">
                <a:cs typeface="B Nazanin" panose="00000400000000000000" pitchFamily="2" charset="-78"/>
              </a:rPr>
              <a:t>سازه های داستان کوتاهی، عناصری از آن هستند که حتما باید در داستان وجود داشته باشند. به زبان دیگر، ارکان اصلی داستان که وجودشان ضروری است را عناصر داستان یا سازه های داستان کوتاه می نامیم.</a:t>
            </a:r>
          </a:p>
        </p:txBody>
      </p:sp>
    </p:spTree>
    <p:extLst>
      <p:ext uri="{BB962C8B-B14F-4D97-AF65-F5344CB8AC3E}">
        <p14:creationId xmlns:p14="http://schemas.microsoft.com/office/powerpoint/2010/main" val="25985698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925CA8-B9A4-4BF0-95D1-D66349095304}"/>
              </a:ext>
            </a:extLst>
          </p:cNvPr>
          <p:cNvSpPr>
            <a:spLocks noGrp="1"/>
          </p:cNvSpPr>
          <p:nvPr>
            <p:ph idx="1"/>
          </p:nvPr>
        </p:nvSpPr>
        <p:spPr>
          <a:xfrm>
            <a:off x="1202957" y="1364566"/>
            <a:ext cx="10018713" cy="4384431"/>
          </a:xfrm>
        </p:spPr>
        <p:txBody>
          <a:bodyPr>
            <a:noAutofit/>
          </a:bodyPr>
          <a:lstStyle/>
          <a:p>
            <a:pPr algn="just" rtl="1"/>
            <a:r>
              <a:rPr lang="fa-IR" sz="3200" dirty="0">
                <a:cs typeface="B Nazanin" panose="00000400000000000000" pitchFamily="2" charset="-78"/>
              </a:rPr>
              <a:t>موضوع:</a:t>
            </a:r>
          </a:p>
          <a:p>
            <a:pPr algn="just" rtl="1"/>
            <a:r>
              <a:rPr lang="fa-IR" sz="3200" dirty="0">
                <a:cs typeface="B Nazanin" panose="00000400000000000000" pitchFamily="2" charset="-78"/>
              </a:rPr>
              <a:t>موضوع هر داستان مفهومی است که داستان درباره آن نوشته می شود. موضوع را نویسنده در طرح نمایان کرده و خواننده با خواندن داستان پی به آن می برد.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1243989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884E0E-97E6-41DA-8B43-EAD192173525}"/>
              </a:ext>
            </a:extLst>
          </p:cNvPr>
          <p:cNvSpPr>
            <a:spLocks noGrp="1"/>
          </p:cNvSpPr>
          <p:nvPr>
            <p:ph idx="1"/>
          </p:nvPr>
        </p:nvSpPr>
        <p:spPr>
          <a:xfrm>
            <a:off x="1484310" y="928469"/>
            <a:ext cx="10018713" cy="4862732"/>
          </a:xfrm>
        </p:spPr>
        <p:txBody>
          <a:bodyPr>
            <a:normAutofit/>
          </a:bodyPr>
          <a:lstStyle/>
          <a:p>
            <a:pPr algn="r" rtl="1"/>
            <a:r>
              <a:rPr lang="fa-IR" sz="3200" dirty="0">
                <a:cs typeface="B Nazanin" panose="00000400000000000000" pitchFamily="2" charset="-78"/>
              </a:rPr>
              <a:t>درون مایه:</a:t>
            </a:r>
          </a:p>
          <a:p>
            <a:pPr algn="r" rtl="1"/>
            <a:r>
              <a:rPr lang="fa-IR" sz="3200" dirty="0">
                <a:cs typeface="B Nazanin" panose="00000400000000000000" pitchFamily="2" charset="-78"/>
              </a:rPr>
              <a:t>درونمایه یا مضمون دیدگاهی است که از خواندن داستان دریافت میشود.</a:t>
            </a:r>
          </a:p>
          <a:p>
            <a:pPr algn="r" rtl="1"/>
            <a:endParaRPr lang="en-US" sz="3200" dirty="0">
              <a:cs typeface="B Nazanin" panose="00000400000000000000" pitchFamily="2" charset="-78"/>
            </a:endParaRPr>
          </a:p>
        </p:txBody>
      </p:sp>
    </p:spTree>
    <p:extLst>
      <p:ext uri="{BB962C8B-B14F-4D97-AF65-F5344CB8AC3E}">
        <p14:creationId xmlns:p14="http://schemas.microsoft.com/office/powerpoint/2010/main" val="223072454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5BC67-8425-470F-9D85-019A214A2350}"/>
              </a:ext>
            </a:extLst>
          </p:cNvPr>
          <p:cNvSpPr>
            <a:spLocks noGrp="1"/>
          </p:cNvSpPr>
          <p:nvPr>
            <p:ph idx="1"/>
          </p:nvPr>
        </p:nvSpPr>
        <p:spPr>
          <a:xfrm>
            <a:off x="1484310" y="379829"/>
            <a:ext cx="10018713" cy="6260122"/>
          </a:xfrm>
        </p:spPr>
        <p:txBody>
          <a:bodyPr>
            <a:noAutofit/>
          </a:bodyPr>
          <a:lstStyle/>
          <a:p>
            <a:pPr algn="just" rtl="1"/>
            <a:r>
              <a:rPr lang="fa-IR" sz="3600" dirty="0">
                <a:cs typeface="B Nazanin" panose="00000400000000000000" pitchFamily="2" charset="-78"/>
              </a:rPr>
              <a:t>زمینه: </a:t>
            </a:r>
          </a:p>
          <a:p>
            <a:pPr algn="just" rtl="1"/>
            <a:r>
              <a:rPr lang="fa-IR" sz="3600" dirty="0">
                <a:cs typeface="B Nazanin" panose="00000400000000000000" pitchFamily="2" charset="-78"/>
              </a:rPr>
              <a:t>شامل زمان و مکان داستان است. وضعیت آب و هوایی، شرایط اجتماعی و حس کلی داستان نیز از دیگر شاخصهای زمینه به شمار می روند.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16333179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7C465B-A081-4180-8177-BC39CAB41EBA}"/>
              </a:ext>
            </a:extLst>
          </p:cNvPr>
          <p:cNvSpPr>
            <a:spLocks noGrp="1"/>
          </p:cNvSpPr>
          <p:nvPr>
            <p:ph idx="1"/>
          </p:nvPr>
        </p:nvSpPr>
        <p:spPr>
          <a:xfrm>
            <a:off x="1484310" y="1223889"/>
            <a:ext cx="10018713" cy="4567311"/>
          </a:xfrm>
        </p:spPr>
        <p:txBody>
          <a:bodyPr>
            <a:normAutofit/>
          </a:bodyPr>
          <a:lstStyle/>
          <a:p>
            <a:pPr algn="just" rtl="1"/>
            <a:r>
              <a:rPr lang="fa-IR" sz="3600" dirty="0">
                <a:cs typeface="B Nazanin" panose="00000400000000000000" pitchFamily="2" charset="-78"/>
              </a:rPr>
              <a:t>شخصیت: </a:t>
            </a:r>
          </a:p>
          <a:p>
            <a:pPr algn="just" rtl="1"/>
            <a:r>
              <a:rPr lang="fa-IR" sz="3600" dirty="0">
                <a:cs typeface="B Nazanin" panose="00000400000000000000" pitchFamily="2" charset="-78"/>
              </a:rPr>
              <a:t>شخصیت پردازی به میزان هنرمندی نویسنده بستگی دارد. نویسنده ممکن است شخصیت هایی یک وجهی، چند وجهی، ایستا یا پویا خلق کند. در معرفی شخصیتها، مولف میتواند از فن تصویرگری مستقیم یا تصویرگری غیرمستقیم بهره بگیرد.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2149986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EEE034-A0AB-434F-A2C1-6DB784260294}"/>
              </a:ext>
            </a:extLst>
          </p:cNvPr>
          <p:cNvSpPr>
            <a:spLocks noGrp="1"/>
          </p:cNvSpPr>
          <p:nvPr>
            <p:ph idx="1"/>
          </p:nvPr>
        </p:nvSpPr>
        <p:spPr>
          <a:xfrm>
            <a:off x="1484310" y="689317"/>
            <a:ext cx="10018713" cy="5101883"/>
          </a:xfrm>
        </p:spPr>
        <p:txBody>
          <a:bodyPr>
            <a:noAutofit/>
          </a:bodyPr>
          <a:lstStyle/>
          <a:p>
            <a:pPr algn="just" rtl="1"/>
            <a:r>
              <a:rPr lang="fa-IR" sz="3200" dirty="0">
                <a:cs typeface="B Nazanin" panose="00000400000000000000" pitchFamily="2" charset="-78"/>
              </a:rPr>
              <a:t>طرح داستان:</a:t>
            </a:r>
          </a:p>
          <a:p>
            <a:pPr algn="just" rtl="1"/>
            <a:r>
              <a:rPr lang="fa-IR" sz="3200" dirty="0">
                <a:cs typeface="B Nazanin" panose="00000400000000000000" pitchFamily="2" charset="-78"/>
              </a:rPr>
              <a:t>طرح یا پی رنگ، چارچوب هر داستان است با تکیه بر روابط علّی و معلولی. در طرح خطوط اصلی داستان به گونه ای مرتبط و فشرده و بر اساس منطق سببیت روایت میشوند. در واقع طرح داستان پاسخی دقیق و مختصر به این پرسش که داستان در باره چه بود است.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09198275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37501-83C3-4AA7-9F98-EE8CCF27F828}"/>
              </a:ext>
            </a:extLst>
          </p:cNvPr>
          <p:cNvSpPr>
            <a:spLocks noGrp="1"/>
          </p:cNvSpPr>
          <p:nvPr>
            <p:ph idx="1"/>
          </p:nvPr>
        </p:nvSpPr>
        <p:spPr>
          <a:xfrm>
            <a:off x="1484310" y="1294229"/>
            <a:ext cx="10018713" cy="4496972"/>
          </a:xfrm>
        </p:spPr>
        <p:txBody>
          <a:bodyPr>
            <a:normAutofit/>
          </a:bodyPr>
          <a:lstStyle/>
          <a:p>
            <a:pPr algn="r" rtl="1"/>
            <a:r>
              <a:rPr lang="fa-IR" sz="3600" dirty="0">
                <a:cs typeface="B Nazanin" panose="00000400000000000000" pitchFamily="2" charset="-78"/>
              </a:rPr>
              <a:t>تضاد: میتواند بین دو فرد، دو جامعه، یک فرد و طبیعت، یک فرد با احساسات خود و… باشد.</a:t>
            </a:r>
          </a:p>
          <a:p>
            <a:pPr marL="0" indent="0" algn="r"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254765905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D40CA-32BC-441A-92BB-AFA911701E25}"/>
              </a:ext>
            </a:extLst>
          </p:cNvPr>
          <p:cNvSpPr>
            <a:spLocks noGrp="1"/>
          </p:cNvSpPr>
          <p:nvPr>
            <p:ph idx="1"/>
          </p:nvPr>
        </p:nvSpPr>
        <p:spPr>
          <a:xfrm>
            <a:off x="1484310" y="970671"/>
            <a:ext cx="10018713" cy="4820529"/>
          </a:xfrm>
        </p:spPr>
        <p:txBody>
          <a:bodyPr>
            <a:normAutofit/>
          </a:bodyPr>
          <a:lstStyle/>
          <a:p>
            <a:pPr algn="just" rtl="1"/>
            <a:r>
              <a:rPr lang="fa-IR" sz="3200" dirty="0">
                <a:cs typeface="B Nazanin" panose="00000400000000000000" pitchFamily="2" charset="-78"/>
              </a:rPr>
              <a:t>زاویه دید:</a:t>
            </a:r>
          </a:p>
          <a:p>
            <a:pPr algn="just" rtl="1"/>
            <a:r>
              <a:rPr lang="fa-IR" sz="3200" dirty="0">
                <a:cs typeface="B Nazanin" panose="00000400000000000000" pitchFamily="2" charset="-78"/>
              </a:rPr>
              <a:t> داستان باید از زاویه دید مشخصی تعریف شود. در اینجا نویسنده ممکن است از زاویه دید “از بالا” (سوم شخص)، از بالای محدود (سوم شخص اما از زبان یکی از شخصیتهای داستان)، اول شخص (روایت توسط شخصیت داستان، اما با استفاده از اول شخص)، یا زاویه دید واقعی (مانند یک دوربین آزاد) باشد.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59873577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207</TotalTime>
  <Words>610</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Tw Cen MT</vt:lpstr>
      <vt:lpstr>Droplet</vt:lpstr>
      <vt:lpstr>عناصر داستان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عطا نهایی چگونه نویسنده شد؟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داستان</dc:title>
  <dc:creator>MIQDAD</dc:creator>
  <cp:lastModifiedBy>MIQDAD</cp:lastModifiedBy>
  <cp:revision>9</cp:revision>
  <dcterms:created xsi:type="dcterms:W3CDTF">2020-09-29T10:17:28Z</dcterms:created>
  <dcterms:modified xsi:type="dcterms:W3CDTF">2021-09-29T18:24:44Z</dcterms:modified>
</cp:coreProperties>
</file>