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78" r:id="rId3"/>
    <p:sldId id="258" r:id="rId4"/>
    <p:sldId id="259" r:id="rId5"/>
    <p:sldId id="260" r:id="rId6"/>
    <p:sldId id="261" r:id="rId7"/>
    <p:sldId id="262" r:id="rId8"/>
    <p:sldId id="263" r:id="rId9"/>
    <p:sldId id="264" r:id="rId10"/>
    <p:sldId id="279"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409395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26195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3F5048-D0EA-4AC7-A66A-8AEB48F3369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7518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2163652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3F5048-D0EA-4AC7-A66A-8AEB48F3369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23393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2932719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693180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07255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412743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28FD73-9B00-44E3-AC55-692D35C14838}" type="datetimeFigureOut">
              <a:rPr lang="en-US" smtClean="0"/>
              <a:t>11/23/2020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127836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150653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28FD73-9B00-44E3-AC55-692D35C14838}" type="datetimeFigureOut">
              <a:rPr lang="en-US" smtClean="0"/>
              <a:t>11/23/2020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86903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28FD73-9B00-44E3-AC55-692D35C14838}" type="datetimeFigureOut">
              <a:rPr lang="en-US" smtClean="0"/>
              <a:t>11/23/2020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216308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8FD73-9B00-44E3-AC55-692D35C14838}" type="datetimeFigureOut">
              <a:rPr lang="en-US" smtClean="0"/>
              <a:t>11/23/2020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3549199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197668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28FD73-9B00-44E3-AC55-692D35C14838}" type="datetimeFigureOut">
              <a:rPr lang="en-US" smtClean="0"/>
              <a:t>11/23/2020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E3F5048-D0EA-4AC7-A66A-8AEB48F33695}" type="slidenum">
              <a:rPr lang="en-US" smtClean="0"/>
              <a:t>‹#›</a:t>
            </a:fld>
            <a:endParaRPr lang="en-US"/>
          </a:p>
        </p:txBody>
      </p:sp>
    </p:spTree>
    <p:extLst>
      <p:ext uri="{BB962C8B-B14F-4D97-AF65-F5344CB8AC3E}">
        <p14:creationId xmlns:p14="http://schemas.microsoft.com/office/powerpoint/2010/main" val="292120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28FD73-9B00-44E3-AC55-692D35C14838}" type="datetimeFigureOut">
              <a:rPr lang="en-US" smtClean="0"/>
              <a:t>11/23/2020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E3F5048-D0EA-4AC7-A66A-8AEB48F33695}" type="slidenum">
              <a:rPr lang="en-US" smtClean="0"/>
              <a:t>‹#›</a:t>
            </a:fld>
            <a:endParaRPr lang="en-US"/>
          </a:p>
        </p:txBody>
      </p:sp>
    </p:spTree>
    <p:extLst>
      <p:ext uri="{BB962C8B-B14F-4D97-AF65-F5344CB8AC3E}">
        <p14:creationId xmlns:p14="http://schemas.microsoft.com/office/powerpoint/2010/main" val="247596919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43BF1-8F5B-4E6A-B834-E6D13DA83B95}"/>
              </a:ext>
            </a:extLst>
          </p:cNvPr>
          <p:cNvSpPr>
            <a:spLocks noGrp="1"/>
          </p:cNvSpPr>
          <p:nvPr>
            <p:ph type="ctrTitle"/>
          </p:nvPr>
        </p:nvSpPr>
        <p:spPr/>
        <p:txBody>
          <a:bodyPr/>
          <a:lstStyle/>
          <a:p>
            <a:r>
              <a:rPr lang="fa-IR" dirty="0"/>
              <a:t>عناصر داستان</a:t>
            </a:r>
            <a:endParaRPr lang="en-US" dirty="0"/>
          </a:p>
        </p:txBody>
      </p:sp>
      <p:sp>
        <p:nvSpPr>
          <p:cNvPr id="3" name="Subtitle 2">
            <a:extLst>
              <a:ext uri="{FF2B5EF4-FFF2-40B4-BE49-F238E27FC236}">
                <a16:creationId xmlns:a16="http://schemas.microsoft.com/office/drawing/2014/main" id="{F529E4A9-19E3-4872-89AD-FB552D062991}"/>
              </a:ext>
            </a:extLst>
          </p:cNvPr>
          <p:cNvSpPr>
            <a:spLocks noGrp="1"/>
          </p:cNvSpPr>
          <p:nvPr>
            <p:ph type="subTitle" idx="1"/>
          </p:nvPr>
        </p:nvSpPr>
        <p:spPr/>
        <p:txBody>
          <a:bodyPr>
            <a:normAutofit fontScale="92500" lnSpcReduction="10000"/>
          </a:bodyPr>
          <a:lstStyle/>
          <a:p>
            <a:r>
              <a:rPr lang="fa-IR" sz="8000" dirty="0"/>
              <a:t>2</a:t>
            </a:r>
            <a:endParaRPr lang="en-US" sz="8000" dirty="0"/>
          </a:p>
        </p:txBody>
      </p:sp>
    </p:spTree>
    <p:extLst>
      <p:ext uri="{BB962C8B-B14F-4D97-AF65-F5344CB8AC3E}">
        <p14:creationId xmlns:p14="http://schemas.microsoft.com/office/powerpoint/2010/main" val="1935084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00ECCC-E0D5-444C-9AAB-239932CF0C98}"/>
              </a:ext>
            </a:extLst>
          </p:cNvPr>
          <p:cNvSpPr>
            <a:spLocks noGrp="1"/>
          </p:cNvSpPr>
          <p:nvPr>
            <p:ph idx="1"/>
          </p:nvPr>
        </p:nvSpPr>
        <p:spPr>
          <a:xfrm>
            <a:off x="1322363" y="1434905"/>
            <a:ext cx="10182249" cy="4476317"/>
          </a:xfrm>
        </p:spPr>
        <p:txBody>
          <a:bodyPr>
            <a:normAutofit/>
          </a:bodyPr>
          <a:lstStyle/>
          <a:p>
            <a:pPr algn="just" rtl="1"/>
            <a:r>
              <a:rPr lang="fa-IR" sz="3200" dirty="0">
                <a:cs typeface="B Nazanin" panose="00000400000000000000" pitchFamily="2" charset="-78"/>
              </a:rPr>
              <a:t>در یک اثر داستانی، نقطه اوج جایی است که قهرمان با جدی‌ترن چالش خود مواجه می‌شود. چالشی که اجتناب ناپذیر است و بیم آن می‌رود که به شکست قهرمان بینجامد. نقطه اوج برای مخاطب غافلگیرکننده است و او را وامی‌دارد داستان را با اشتیاق تا پایان دنبال کند. نقطه اوج اغلب از سه بخش تشکل شده‌است. شخصیت دچار تغییر می‌شود، چیزی در مورد خودش یا یک شخصیت دیگر کشف می‌کند و مضمون داستان آشکار می‌شود.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3285003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5A8D6D-0409-4A24-95A4-8980B886E314}"/>
              </a:ext>
            </a:extLst>
          </p:cNvPr>
          <p:cNvSpPr>
            <a:spLocks noGrp="1"/>
          </p:cNvSpPr>
          <p:nvPr>
            <p:ph idx="1"/>
          </p:nvPr>
        </p:nvSpPr>
        <p:spPr>
          <a:xfrm>
            <a:off x="1143000" y="1237957"/>
            <a:ext cx="9872871" cy="4858043"/>
          </a:xfrm>
        </p:spPr>
        <p:txBody>
          <a:bodyPr>
            <a:normAutofit/>
          </a:bodyPr>
          <a:lstStyle/>
          <a:p>
            <a:pPr algn="just" rtl="1"/>
            <a:r>
              <a:rPr lang="fa-IR" sz="3600" dirty="0">
                <a:solidFill>
                  <a:schemeClr val="tx1"/>
                </a:solidFill>
                <a:cs typeface="B Nazanin" panose="00000400000000000000" pitchFamily="2" charset="-78"/>
              </a:rPr>
              <a:t>کنش نزولی</a:t>
            </a:r>
          </a:p>
          <a:p>
            <a:pPr marL="0" indent="0" algn="just" rtl="1">
              <a:buNone/>
            </a:pPr>
            <a:r>
              <a:rPr lang="fa-IR" sz="3600" dirty="0">
                <a:solidFill>
                  <a:schemeClr val="tx1"/>
                </a:solidFill>
                <a:cs typeface="B Nazanin" panose="00000400000000000000" pitchFamily="2" charset="-78"/>
              </a:rPr>
              <a:t>کنش نزولی معمولاً در تراژدی‌ها و داستان‌های کوتاه دیده می‌شود. کنش نزولی پس از اوج می‌آید و تأثیرات آن را نمایش می‌دهد و در نهایت به پایان‌بندی یا عاقبت داستان (که گاه فاجعه‌بار است) می‌انجامد. داستان پایان می‌یابد و مخاطب اتفاقی که در اوج داستان رخ داده و پیامدهای آن را درک می‌کند.</a:t>
            </a: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738193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095106-2750-492F-84BF-2916A843A490}"/>
              </a:ext>
            </a:extLst>
          </p:cNvPr>
          <p:cNvSpPr>
            <a:spLocks noGrp="1"/>
          </p:cNvSpPr>
          <p:nvPr>
            <p:ph idx="1"/>
          </p:nvPr>
        </p:nvSpPr>
        <p:spPr>
          <a:xfrm>
            <a:off x="1143000" y="970671"/>
            <a:ext cx="9872871" cy="5125329"/>
          </a:xfrm>
        </p:spPr>
        <p:txBody>
          <a:bodyPr>
            <a:normAutofit/>
          </a:bodyPr>
          <a:lstStyle/>
          <a:p>
            <a:pPr algn="just" rtl="1"/>
            <a:r>
              <a:rPr lang="fa-IR" sz="4400" dirty="0">
                <a:solidFill>
                  <a:schemeClr val="tx1"/>
                </a:solidFill>
                <a:cs typeface="B Nazanin" panose="00000400000000000000" pitchFamily="2" charset="-78"/>
              </a:rPr>
              <a:t>نتیجه</a:t>
            </a:r>
          </a:p>
          <a:p>
            <a:pPr algn="just" rtl="1"/>
            <a:r>
              <a:rPr lang="fa-IR" sz="4400" dirty="0">
                <a:solidFill>
                  <a:schemeClr val="tx1"/>
                </a:solidFill>
                <a:cs typeface="B Nazanin" panose="00000400000000000000" pitchFamily="2" charset="-78"/>
              </a:rPr>
              <a:t>پس از اوج، کشمکش داستان به نتیجه نهایی خود می‌رسد. ممکن است یک تعلیق نهایی وجود داشته باشد که مخاطب را درباره پایان داستان در تردید بگذارد.</a:t>
            </a:r>
          </a:p>
          <a:p>
            <a:pPr algn="just" rtl="1"/>
            <a:endParaRPr lang="en-US" sz="4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6993451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358268-EF8E-458D-A18A-C4AC39D5F028}"/>
              </a:ext>
            </a:extLst>
          </p:cNvPr>
          <p:cNvSpPr>
            <a:spLocks noGrp="1"/>
          </p:cNvSpPr>
          <p:nvPr>
            <p:ph idx="1"/>
          </p:nvPr>
        </p:nvSpPr>
        <p:spPr>
          <a:xfrm>
            <a:off x="1143000" y="1209822"/>
            <a:ext cx="9872871" cy="4886178"/>
          </a:xfrm>
        </p:spPr>
        <p:txBody>
          <a:bodyPr>
            <a:normAutofit/>
          </a:bodyPr>
          <a:lstStyle/>
          <a:p>
            <a:pPr algn="just" rtl="1"/>
            <a:r>
              <a:rPr lang="fa-IR" sz="4000" dirty="0">
                <a:solidFill>
                  <a:schemeClr val="tx1"/>
                </a:solidFill>
                <a:cs typeface="B Nazanin" panose="00000400000000000000" pitchFamily="2" charset="-78"/>
              </a:rPr>
              <a:t>کشمکش</a:t>
            </a:r>
          </a:p>
          <a:p>
            <a:pPr algn="just" rtl="1"/>
            <a:r>
              <a:rPr lang="fa-IR" sz="4000" dirty="0">
                <a:solidFill>
                  <a:schemeClr val="tx1"/>
                </a:solidFill>
                <a:cs typeface="B Nazanin" panose="00000400000000000000" pitchFamily="2" charset="-78"/>
              </a:rPr>
              <a:t>کشمکش عنصری ضروری در ادبیات داستانی‌ست و به معنای چالشی است که قهرمان با آن روبه‌رو می‌شود و در تمام گونه‌های ادبیات کاربرد دارد. انواع کشمکش را بر اساس ویژگی‌های قهرمان و ضدقهرمان معمولاً به این شکل طبقه‌بندی می‌کنند:</a:t>
            </a:r>
          </a:p>
          <a:p>
            <a:pPr algn="just" rtl="1"/>
            <a:endParaRPr lang="en-US" sz="4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8296181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5741BE-ED5B-410B-93A2-89AC28199448}"/>
              </a:ext>
            </a:extLst>
          </p:cNvPr>
          <p:cNvSpPr>
            <a:spLocks noGrp="1"/>
          </p:cNvSpPr>
          <p:nvPr>
            <p:ph idx="1"/>
          </p:nvPr>
        </p:nvSpPr>
        <p:spPr>
          <a:xfrm>
            <a:off x="1143000" y="1308295"/>
            <a:ext cx="9872871" cy="4787705"/>
          </a:xfrm>
        </p:spPr>
        <p:txBody>
          <a:bodyPr>
            <a:noAutofit/>
          </a:bodyPr>
          <a:lstStyle/>
          <a:p>
            <a:pPr algn="r" rtl="1"/>
            <a:r>
              <a:rPr lang="fa-IR" sz="2400" dirty="0">
                <a:solidFill>
                  <a:schemeClr val="tx1"/>
                </a:solidFill>
                <a:cs typeface="B Nazanin" panose="00000400000000000000" pitchFamily="2" charset="-78"/>
              </a:rPr>
              <a:t>انواع کشمکش (درگیری)</a:t>
            </a:r>
          </a:p>
          <a:p>
            <a:pPr algn="r" rtl="1"/>
            <a:r>
              <a:rPr lang="fa-IR" sz="2400" dirty="0">
                <a:solidFill>
                  <a:schemeClr val="tx1"/>
                </a:solidFill>
                <a:cs typeface="B Nazanin" panose="00000400000000000000" pitchFamily="2" charset="-78"/>
              </a:rPr>
              <a:t>اغلب کشمکش را به پنج گونه  اصلی تقسیم می‌کنند. در دوران مدرن فرد علیه ماشین یا فرد علیه تکنولوژی هم به این طبقه‌بندی افزوده شده‌است.</a:t>
            </a:r>
          </a:p>
          <a:p>
            <a:pPr algn="r" rtl="1"/>
            <a:r>
              <a:rPr lang="fa-IR" sz="2400" dirty="0">
                <a:solidFill>
                  <a:schemeClr val="tx1"/>
                </a:solidFill>
                <a:cs typeface="B Nazanin" panose="00000400000000000000" pitchFamily="2" charset="-78"/>
              </a:rPr>
              <a:t>فرد علیه خود</a:t>
            </a:r>
          </a:p>
          <a:p>
            <a:pPr algn="r" rtl="1"/>
            <a:r>
              <a:rPr lang="fa-IR" sz="2400" dirty="0">
                <a:solidFill>
                  <a:schemeClr val="tx1"/>
                </a:solidFill>
                <a:cs typeface="B Nazanin" panose="00000400000000000000" pitchFamily="2" charset="-78"/>
              </a:rPr>
              <a:t>فرد علیه فرد</a:t>
            </a:r>
          </a:p>
          <a:p>
            <a:pPr algn="r" rtl="1"/>
            <a:r>
              <a:rPr lang="fa-IR" sz="2400" dirty="0">
                <a:solidFill>
                  <a:schemeClr val="tx1"/>
                </a:solidFill>
                <a:cs typeface="B Nazanin" panose="00000400000000000000" pitchFamily="2" charset="-78"/>
              </a:rPr>
              <a:t>فرد علیه جامعه</a:t>
            </a:r>
          </a:p>
          <a:p>
            <a:pPr algn="r" rtl="1"/>
            <a:r>
              <a:rPr lang="fa-IR" sz="2400" dirty="0">
                <a:solidFill>
                  <a:schemeClr val="tx1"/>
                </a:solidFill>
                <a:cs typeface="B Nazanin" panose="00000400000000000000" pitchFamily="2" charset="-78"/>
              </a:rPr>
              <a:t>فرد علیه طبیعت</a:t>
            </a:r>
          </a:p>
          <a:p>
            <a:pPr algn="r" rtl="1"/>
            <a:r>
              <a:rPr lang="fa-IR" sz="2400" dirty="0">
                <a:solidFill>
                  <a:schemeClr val="tx1"/>
                </a:solidFill>
                <a:cs typeface="B Nazanin" panose="00000400000000000000" pitchFamily="2" charset="-78"/>
              </a:rPr>
              <a:t>فرد علیه فراطبیعت</a:t>
            </a:r>
          </a:p>
          <a:p>
            <a:pPr algn="r" rtl="1"/>
            <a:r>
              <a:rPr lang="fa-IR" sz="2400" dirty="0">
                <a:solidFill>
                  <a:schemeClr val="tx1"/>
                </a:solidFill>
                <a:cs typeface="B Nazanin" panose="00000400000000000000" pitchFamily="2" charset="-78"/>
              </a:rPr>
              <a:t>فرد علیه ماشین/تکنولوژی</a:t>
            </a:r>
          </a:p>
          <a:p>
            <a:pPr algn="r" rtl="1"/>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1362003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2241F2-6448-45A2-A36F-B581F95283DD}"/>
              </a:ext>
            </a:extLst>
          </p:cNvPr>
          <p:cNvSpPr>
            <a:spLocks noGrp="1"/>
          </p:cNvSpPr>
          <p:nvPr>
            <p:ph idx="1"/>
          </p:nvPr>
        </p:nvSpPr>
        <p:spPr>
          <a:xfrm>
            <a:off x="1143000" y="1111348"/>
            <a:ext cx="9872871" cy="4984652"/>
          </a:xfrm>
        </p:spPr>
        <p:txBody>
          <a:bodyPr>
            <a:normAutofit/>
          </a:bodyPr>
          <a:lstStyle/>
          <a:p>
            <a:pPr algn="just" rtl="1"/>
            <a:r>
              <a:rPr lang="fa-IR" sz="4000" dirty="0">
                <a:solidFill>
                  <a:schemeClr val="tx1"/>
                </a:solidFill>
                <a:cs typeface="B Nazanin" panose="00000400000000000000" pitchFamily="2" charset="-78"/>
              </a:rPr>
              <a:t>شخصیت</a:t>
            </a:r>
          </a:p>
          <a:p>
            <a:pPr algn="just" rtl="1"/>
            <a:r>
              <a:rPr lang="fa-IR" sz="4000" dirty="0">
                <a:solidFill>
                  <a:schemeClr val="tx1"/>
                </a:solidFill>
                <a:cs typeface="B Nazanin" panose="00000400000000000000" pitchFamily="2" charset="-78"/>
              </a:rPr>
              <a:t>شخصیت‌پردازی را یکی از عناصر بنیادین داستان می‌دانند. شخصیت در داستان مشارکت می‌کند، معمولاً یک انسان است و هویت و ویژگی‌های گوناگونی دارد که از بطن داستان برآمده است. </a:t>
            </a:r>
            <a:endParaRPr lang="en-US" sz="40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820298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5D191-D617-4EFB-8F50-BBAA9255714F}"/>
              </a:ext>
            </a:extLst>
          </p:cNvPr>
          <p:cNvSpPr>
            <a:spLocks noGrp="1"/>
          </p:cNvSpPr>
          <p:nvPr>
            <p:ph idx="1"/>
          </p:nvPr>
        </p:nvSpPr>
        <p:spPr>
          <a:xfrm>
            <a:off x="1143000" y="1097280"/>
            <a:ext cx="9872871" cy="4998720"/>
          </a:xfrm>
        </p:spPr>
        <p:txBody>
          <a:bodyPr>
            <a:normAutofit/>
          </a:bodyPr>
          <a:lstStyle/>
          <a:p>
            <a:pPr algn="just" rtl="1"/>
            <a:r>
              <a:rPr lang="fa-IR" sz="2800" dirty="0">
                <a:solidFill>
                  <a:schemeClr val="tx1"/>
                </a:solidFill>
                <a:cs typeface="B Nazanin" panose="00000400000000000000" pitchFamily="2" charset="-78"/>
              </a:rPr>
              <a:t>گونه‌های مختلف شخصیت‌های داستانی از این قرارند:</a:t>
            </a:r>
          </a:p>
          <a:p>
            <a:pPr algn="just" rtl="1"/>
            <a:endParaRPr lang="fa-IR" sz="2800" dirty="0">
              <a:solidFill>
                <a:schemeClr val="tx1"/>
              </a:solidFill>
              <a:cs typeface="B Nazanin" panose="00000400000000000000" pitchFamily="2" charset="-78"/>
            </a:endParaRPr>
          </a:p>
          <a:p>
            <a:pPr algn="just" rtl="1"/>
            <a:r>
              <a:rPr lang="fa-IR" sz="2800" dirty="0">
                <a:solidFill>
                  <a:schemeClr val="tx1"/>
                </a:solidFill>
                <a:cs typeface="B Nazanin" panose="00000400000000000000" pitchFamily="2" charset="-78"/>
              </a:rPr>
              <a:t>شخصیت راوی: شخصیتی است که مخاطب داستان را از زاویه دید او تجربه می‌کند، با او همدردی می‌کند و از او طرفداری می‌کند، از این رو شخصیت اصلی داستان است.</a:t>
            </a:r>
          </a:p>
          <a:p>
            <a:pPr algn="just" rtl="1"/>
            <a:r>
              <a:rPr lang="fa-IR" sz="2800" dirty="0">
                <a:solidFill>
                  <a:schemeClr val="tx1"/>
                </a:solidFill>
                <a:cs typeface="B Nazanin" panose="00000400000000000000" pitchFamily="2" charset="-78"/>
              </a:rPr>
              <a:t>قهرمان: شخصیتی است که کنش داستان را پیش می‌برد و انتظار می‌رود به هدف غایی داستان نائل شود. در شیوه داستانگویی غربی، قهرمان عموماً شخصیت اصلی داستان است.</a:t>
            </a:r>
          </a:p>
          <a:p>
            <a:pPr algn="just" rtl="1"/>
            <a:r>
              <a:rPr lang="fa-IR" sz="2800" dirty="0">
                <a:solidFill>
                  <a:schemeClr val="tx1"/>
                </a:solidFill>
                <a:cs typeface="B Nazanin" panose="00000400000000000000" pitchFamily="2" charset="-78"/>
              </a:rPr>
              <a:t>ضدقهرمان: شخصیتی است که در برابر قهرمان قد علم می‌کند.</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5798036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D0F5AD-4A3D-4FCB-9010-B27A27DAAAA6}"/>
              </a:ext>
            </a:extLst>
          </p:cNvPr>
          <p:cNvSpPr>
            <a:spLocks noGrp="1"/>
          </p:cNvSpPr>
          <p:nvPr>
            <p:ph idx="1"/>
          </p:nvPr>
        </p:nvSpPr>
        <p:spPr>
          <a:xfrm>
            <a:off x="1159564" y="1522828"/>
            <a:ext cx="9872871" cy="4038600"/>
          </a:xfrm>
        </p:spPr>
        <p:txBody>
          <a:bodyPr>
            <a:normAutofit/>
          </a:bodyPr>
          <a:lstStyle/>
          <a:p>
            <a:pPr algn="just" rtl="1"/>
            <a:r>
              <a:rPr lang="fa-IR" sz="2800" dirty="0">
                <a:solidFill>
                  <a:schemeClr val="tx1"/>
                </a:solidFill>
                <a:cs typeface="B Nazanin" panose="00000400000000000000" pitchFamily="2" charset="-78"/>
              </a:rPr>
              <a:t>شخصیت ایستا: شخصیتی است که در روند داستان دچار تغییر محسوسی نمی‌شود.</a:t>
            </a:r>
          </a:p>
          <a:p>
            <a:pPr algn="just" rtl="1"/>
            <a:r>
              <a:rPr lang="fa-IR" sz="2800" dirty="0">
                <a:solidFill>
                  <a:schemeClr val="tx1"/>
                </a:solidFill>
                <a:cs typeface="B Nazanin" panose="00000400000000000000" pitchFamily="2" charset="-78"/>
              </a:rPr>
              <a:t>شخصیت پویا: شخصیتی است که در روند داستان دستخوش تغییرات شخصیتی می‌شود.</a:t>
            </a:r>
          </a:p>
          <a:p>
            <a:pPr algn="just" rtl="1"/>
            <a:r>
              <a:rPr lang="fa-IR" sz="2800" dirty="0">
                <a:solidFill>
                  <a:schemeClr val="tx1"/>
                </a:solidFill>
                <a:cs typeface="B Nazanin" panose="00000400000000000000" pitchFamily="2" charset="-78"/>
              </a:rPr>
              <a:t>شخصیت متضاد: شخصیتی است که از نظر خصوصیات درست در نقطه مقابل قهرمان قرار دارد و شخصیت و ویژگی‌های قهرمان را آشکار می‌کند.</a:t>
            </a:r>
          </a:p>
          <a:p>
            <a:pPr algn="just" rtl="1"/>
            <a:r>
              <a:rPr lang="fa-IR" sz="2800" dirty="0">
                <a:solidFill>
                  <a:schemeClr val="tx1"/>
                </a:solidFill>
                <a:cs typeface="B Nazanin" panose="00000400000000000000" pitchFamily="2" charset="-78"/>
              </a:rPr>
              <a:t>شخصیت مکمل: شخصیتی که در داستان نقشی ایفا می‌کند اما نقش او چندان عمده نیست.</a:t>
            </a:r>
          </a:p>
          <a:p>
            <a:pPr algn="just" rtl="1"/>
            <a:r>
              <a:rPr lang="fa-IR" sz="2800" dirty="0">
                <a:solidFill>
                  <a:schemeClr val="tx1"/>
                </a:solidFill>
                <a:cs typeface="B Nazanin" panose="00000400000000000000" pitchFamily="2" charset="-78"/>
              </a:rPr>
              <a:t>شخصیت فرعی: شخصیتی است که نقش کوچکی در داستان دارد.</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630367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93AECA-2BF3-43FC-8AEA-05DA3816FF22}"/>
              </a:ext>
            </a:extLst>
          </p:cNvPr>
          <p:cNvSpPr>
            <a:spLocks noGrp="1"/>
          </p:cNvSpPr>
          <p:nvPr>
            <p:ph idx="1"/>
          </p:nvPr>
        </p:nvSpPr>
        <p:spPr>
          <a:xfrm>
            <a:off x="1143000" y="1378634"/>
            <a:ext cx="9872871" cy="4717366"/>
          </a:xfrm>
        </p:spPr>
        <p:txBody>
          <a:bodyPr>
            <a:normAutofit/>
          </a:bodyPr>
          <a:lstStyle/>
          <a:p>
            <a:pPr algn="just" rtl="1"/>
            <a:r>
              <a:rPr lang="fa-IR" sz="3200" dirty="0">
                <a:solidFill>
                  <a:schemeClr val="tx1"/>
                </a:solidFill>
                <a:cs typeface="B Nazanin" panose="00000400000000000000" pitchFamily="2" charset="-78"/>
              </a:rPr>
              <a:t>شیوه‌های پرداخت شخصیت</a:t>
            </a:r>
          </a:p>
          <a:p>
            <a:pPr algn="just" rtl="1"/>
            <a:r>
              <a:rPr lang="fa-IR" sz="3200" dirty="0">
                <a:solidFill>
                  <a:schemeClr val="tx1"/>
                </a:solidFill>
                <a:cs typeface="B Nazanin" panose="00000400000000000000" pitchFamily="2" charset="-78"/>
              </a:rPr>
              <a:t>ویژگی‌های ظاهری: ظاهر بیرونی شخصیت توصیف می‌شود تا خواننده بتواند او را بشناسد.</a:t>
            </a:r>
          </a:p>
          <a:p>
            <a:pPr algn="just" rtl="1"/>
            <a:r>
              <a:rPr lang="fa-IR" sz="3200" dirty="0">
                <a:solidFill>
                  <a:schemeClr val="tx1"/>
                </a:solidFill>
                <a:cs typeface="B Nazanin" panose="00000400000000000000" pitchFamily="2" charset="-78"/>
              </a:rPr>
              <a:t>گفتگوها: شخصیت چه می‌گوید و چطور می‌گوید.</a:t>
            </a:r>
          </a:p>
          <a:p>
            <a:pPr algn="just" rtl="1"/>
            <a:r>
              <a:rPr lang="fa-IR" sz="3200" dirty="0">
                <a:solidFill>
                  <a:schemeClr val="tx1"/>
                </a:solidFill>
                <a:cs typeface="B Nazanin" panose="00000400000000000000" pitchFamily="2" charset="-78"/>
              </a:rPr>
              <a:t>کنش‌ها: کارهایی که شخصیت انجام می‌دهد و چگونگی انجام آنها</a:t>
            </a:r>
          </a:p>
          <a:p>
            <a:pPr algn="just" rtl="1"/>
            <a:r>
              <a:rPr lang="fa-IR" sz="3200" dirty="0">
                <a:solidFill>
                  <a:schemeClr val="tx1"/>
                </a:solidFill>
                <a:cs typeface="B Nazanin" panose="00000400000000000000" pitchFamily="2" charset="-78"/>
              </a:rPr>
              <a:t>واکنش دیگران: شخصیت‌های دیگر او را چطور می‌بینند و با او چه رفتاری دارند.</a:t>
            </a:r>
          </a:p>
          <a:p>
            <a:pPr algn="just" rtl="1"/>
            <a:endParaRPr lang="en-US" sz="3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080737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3FC9F4-540E-4DA8-8B05-8865B5154AF2}"/>
              </a:ext>
            </a:extLst>
          </p:cNvPr>
          <p:cNvSpPr>
            <a:spLocks noGrp="1"/>
          </p:cNvSpPr>
          <p:nvPr>
            <p:ph idx="1"/>
          </p:nvPr>
        </p:nvSpPr>
        <p:spPr>
          <a:xfrm>
            <a:off x="1143000" y="1463040"/>
            <a:ext cx="9872871" cy="4632960"/>
          </a:xfrm>
        </p:spPr>
        <p:txBody>
          <a:bodyPr>
            <a:normAutofit/>
          </a:bodyPr>
          <a:lstStyle/>
          <a:p>
            <a:pPr algn="just" rtl="1"/>
            <a:r>
              <a:rPr lang="fa-IR" sz="3600" dirty="0">
                <a:solidFill>
                  <a:schemeClr val="tx1"/>
                </a:solidFill>
                <a:cs typeface="B Nazanin" panose="00000400000000000000" pitchFamily="2" charset="-78"/>
              </a:rPr>
              <a:t>گونه‌های پیرنگ</a:t>
            </a:r>
          </a:p>
          <a:p>
            <a:pPr algn="just" rtl="1"/>
            <a:r>
              <a:rPr lang="fa-IR" sz="3600" dirty="0">
                <a:solidFill>
                  <a:schemeClr val="tx1"/>
                </a:solidFill>
                <a:cs typeface="B Nazanin" panose="00000400000000000000" pitchFamily="2" charset="-78"/>
              </a:rPr>
              <a:t>ترتیب زمانی</a:t>
            </a:r>
          </a:p>
          <a:p>
            <a:pPr algn="just" rtl="1"/>
            <a:r>
              <a:rPr lang="fa-IR" sz="3600" dirty="0">
                <a:solidFill>
                  <a:schemeClr val="tx1"/>
                </a:solidFill>
                <a:cs typeface="B Nazanin" panose="00000400000000000000" pitchFamily="2" charset="-78"/>
              </a:rPr>
              <a:t>تمام رویدادها به ترتیبی رخ می‌دهند که در متن آمده‌است. ممکن است اشاره‌هایی به گذشته یا آینده وجود داشته باشد، اما بازگشت به گذشته یا آینده در کار نیست.</a:t>
            </a: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159512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43749C-36AE-4BDE-A12F-C40A1290FE5F}"/>
              </a:ext>
            </a:extLst>
          </p:cNvPr>
          <p:cNvSpPr>
            <a:spLocks noGrp="1"/>
          </p:cNvSpPr>
          <p:nvPr>
            <p:ph idx="1"/>
          </p:nvPr>
        </p:nvSpPr>
        <p:spPr>
          <a:xfrm>
            <a:off x="1308296" y="1106658"/>
            <a:ext cx="10393264" cy="4942450"/>
          </a:xfrm>
        </p:spPr>
        <p:txBody>
          <a:bodyPr>
            <a:noAutofit/>
          </a:bodyPr>
          <a:lstStyle/>
          <a:p>
            <a:pPr algn="just" rtl="1"/>
            <a:r>
              <a:rPr lang="fa-IR" sz="2800" dirty="0">
                <a:cs typeface="B Nazanin" panose="00000400000000000000" pitchFamily="2" charset="-78"/>
              </a:rPr>
              <a:t>عناصر داستان اجزای بنیادین تشکیل دهنده داستان هستند. میان اهل فن و نویسندگان در مورد تعداد و ترکیب عناصر بنیادین داستان اتفاق نظر وجود ندارد.</a:t>
            </a:r>
          </a:p>
          <a:p>
            <a:pPr algn="just" rtl="1"/>
            <a:r>
              <a:rPr lang="fa-IR" sz="2800" dirty="0">
                <a:cs typeface="B Nazanin" panose="00000400000000000000" pitchFamily="2" charset="-78"/>
              </a:rPr>
              <a:t>داستان دربردارنده چند عنصر اصلی است: پیرنگ، شخصیت، معنا، روایت و زاویه دیدشده است </a:t>
            </a:r>
          </a:p>
          <a:p>
            <a:pPr algn="just" rtl="1"/>
            <a:r>
              <a:rPr lang="fa-IR" sz="2800" dirty="0">
                <a:cs typeface="B Nazanin" panose="00000400000000000000" pitchFamily="2" charset="-78"/>
              </a:rPr>
              <a:t>یک تصویر می‌تواند بیانگر تمام عناصر داستان باشد: درونمایه (تم)، شخصیت، کشمکش، صحنه، سبک </a:t>
            </a:r>
          </a:p>
          <a:p>
            <a:pPr algn="just" rtl="1"/>
            <a:r>
              <a:rPr lang="fa-IR" sz="2800" dirty="0">
                <a:cs typeface="B Nazanin" panose="00000400000000000000" pitchFamily="2" charset="-78"/>
              </a:rPr>
              <a:t>نویسنده با افزودن عناصری نظیر شخصیت، گفتگو و صحنه به پیرنگ داستانش رنگ و بوی شخصی می‌دهد. </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204016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49C5C-C6CF-4FD2-8820-26BE2ACF58B5}"/>
              </a:ext>
            </a:extLst>
          </p:cNvPr>
          <p:cNvSpPr>
            <a:spLocks noGrp="1"/>
          </p:cNvSpPr>
          <p:nvPr>
            <p:ph idx="1"/>
          </p:nvPr>
        </p:nvSpPr>
        <p:spPr>
          <a:xfrm>
            <a:off x="1143000" y="1364566"/>
            <a:ext cx="9872871" cy="4731434"/>
          </a:xfrm>
        </p:spPr>
        <p:txBody>
          <a:bodyPr>
            <a:noAutofit/>
          </a:bodyPr>
          <a:lstStyle/>
          <a:p>
            <a:pPr algn="just" rtl="1"/>
            <a:r>
              <a:rPr lang="fa-IR" sz="2800" dirty="0">
                <a:solidFill>
                  <a:schemeClr val="tx1"/>
                </a:solidFill>
                <a:cs typeface="B Nazanin" panose="00000400000000000000" pitchFamily="2" charset="-78"/>
              </a:rPr>
              <a:t>بازگشت به گذشته</a:t>
            </a:r>
          </a:p>
          <a:p>
            <a:pPr algn="just" rtl="1"/>
            <a:r>
              <a:rPr lang="fa-IR" sz="2800" dirty="0">
                <a:solidFill>
                  <a:schemeClr val="tx1"/>
                </a:solidFill>
                <a:cs typeface="B Nazanin" panose="00000400000000000000" pitchFamily="2" charset="-78"/>
              </a:rPr>
              <a:t>بازگشت به گذشته یا فلاش‌بک یعنی به میان آوردن صحنه‌ای که روایت را از زمان فعلی داستان به زمانی در گذشته برمی‌گرداند. از فلاش‌بک اغلب به منظور بازنمایی رویدادهایی استفاده می‌شود که از نظر زمانی مقدم بر خط توالی اتفاقات داستان رخ داده‌اند یا اطلاعاتی ضروری در مورد پیش‌داستان (آنچه قبل از شروع داستان رخ داده) به دست می‌دهند. فلاش‌بک‌های مبتنی بر شخصیت، رویدادهای مهمی را از گذشته شخصیت بازگو می‌کنند که در رشد و گستردگی شخصیت نقش داشته‌است.</a:t>
            </a:r>
          </a:p>
          <a:p>
            <a:pPr algn="just" rtl="1"/>
            <a:r>
              <a:rPr lang="fa-IR" sz="2800" dirty="0">
                <a:solidFill>
                  <a:schemeClr val="tx1"/>
                </a:solidFill>
                <a:cs typeface="B Nazanin" panose="00000400000000000000" pitchFamily="2" charset="-78"/>
              </a:rPr>
              <a:t>درست در نقطه مقابل، بازگشت به آینده یا فلاش‌فوروارد، رویدادهایی را آشکار می‌کند که در آینده به وقوع خواهد پیوست. این تکنیک به منظور ایجاد تعلیق در داستان یا پرداخت شخصیت به کار برده می‌شود.</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370093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9D6622-7D0E-499F-80F3-3A05014B1B02}"/>
              </a:ext>
            </a:extLst>
          </p:cNvPr>
          <p:cNvSpPr>
            <a:spLocks noGrp="1"/>
          </p:cNvSpPr>
          <p:nvPr>
            <p:ph idx="1"/>
          </p:nvPr>
        </p:nvSpPr>
        <p:spPr>
          <a:xfrm>
            <a:off x="1143000" y="1434905"/>
            <a:ext cx="9872871" cy="4661095"/>
          </a:xfrm>
        </p:spPr>
        <p:txBody>
          <a:bodyPr>
            <a:normAutofit/>
          </a:bodyPr>
          <a:lstStyle/>
          <a:p>
            <a:pPr algn="just" rtl="1"/>
            <a:r>
              <a:rPr lang="fa-IR" sz="3200" dirty="0">
                <a:solidFill>
                  <a:schemeClr val="tx1"/>
                </a:solidFill>
                <a:cs typeface="B Nazanin" panose="00000400000000000000" pitchFamily="2" charset="-78"/>
              </a:rPr>
              <a:t>پرداخت صحنه</a:t>
            </a:r>
          </a:p>
          <a:p>
            <a:pPr algn="just" rtl="1"/>
            <a:r>
              <a:rPr lang="fa-IR" sz="3200" dirty="0">
                <a:solidFill>
                  <a:schemeClr val="tx1"/>
                </a:solidFill>
                <a:cs typeface="B Nazanin" panose="00000400000000000000" pitchFamily="2" charset="-78"/>
              </a:rPr>
              <a:t>پرداخت صحنه، به معنای توصیف زمان و مکان داستان، را اغلب یکی از عناصر بنیادی ادبیات داستانی می‌دانند. در برخی موارد صحنه خود به یکی از شخصیت‌های داستان بدل می‌شود و ممکن است لحن ویژه‌ای به داستان بدهد.</a:t>
            </a:r>
          </a:p>
          <a:p>
            <a:pPr algn="just" rtl="1"/>
            <a:endParaRPr lang="en-US" sz="3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9605468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DD7CED-23B8-4A03-930D-D7C347D37481}"/>
              </a:ext>
            </a:extLst>
          </p:cNvPr>
          <p:cNvSpPr>
            <a:spLocks noGrp="1"/>
          </p:cNvSpPr>
          <p:nvPr>
            <p:ph idx="1"/>
          </p:nvPr>
        </p:nvSpPr>
        <p:spPr>
          <a:xfrm>
            <a:off x="1143000" y="1392702"/>
            <a:ext cx="9872871" cy="4703298"/>
          </a:xfrm>
        </p:spPr>
        <p:txBody>
          <a:bodyPr>
            <a:normAutofit/>
          </a:bodyPr>
          <a:lstStyle/>
          <a:p>
            <a:pPr algn="just" rtl="1"/>
            <a:r>
              <a:rPr lang="fa-IR" sz="3600" dirty="0">
                <a:solidFill>
                  <a:schemeClr val="tx1"/>
                </a:solidFill>
                <a:cs typeface="B Nazanin" panose="00000400000000000000" pitchFamily="2" charset="-78"/>
              </a:rPr>
              <a:t>درون‌مایه (تم)</a:t>
            </a:r>
          </a:p>
          <a:p>
            <a:pPr algn="just" rtl="1"/>
            <a:r>
              <a:rPr lang="fa-IR" sz="3600" dirty="0">
                <a:solidFill>
                  <a:schemeClr val="tx1"/>
                </a:solidFill>
                <a:cs typeface="B Nazanin" panose="00000400000000000000" pitchFamily="2" charset="-78"/>
              </a:rPr>
              <a:t>درون‌مایه یا تم عصاره مفهومی داستان است و اغلب آن را یکی از عناصر بنیادی ادبیات داستانی می‌دانند. مفهوم یا ایده محوری  داستان که عنصر وحدت‌بخش داستان هم است. اگر بپرسند «ازاین داستان چه چیزی یادگرفتید؟» پاسخ همان درونمایه یا تم خواهد بود.</a:t>
            </a: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120583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F5F43F-E9BE-400E-B4B6-08C6AAF73750}"/>
              </a:ext>
            </a:extLst>
          </p:cNvPr>
          <p:cNvSpPr>
            <a:spLocks noGrp="1"/>
          </p:cNvSpPr>
          <p:nvPr>
            <p:ph idx="1"/>
          </p:nvPr>
        </p:nvSpPr>
        <p:spPr>
          <a:xfrm>
            <a:off x="1143000" y="1491175"/>
            <a:ext cx="9872871" cy="4604825"/>
          </a:xfrm>
        </p:spPr>
        <p:txBody>
          <a:bodyPr>
            <a:normAutofit/>
          </a:bodyPr>
          <a:lstStyle/>
          <a:p>
            <a:pPr algn="just" rtl="1"/>
            <a:r>
              <a:rPr lang="fa-IR" sz="3600" dirty="0">
                <a:solidFill>
                  <a:schemeClr val="tx1"/>
                </a:solidFill>
                <a:cs typeface="B Nazanin" panose="00000400000000000000" pitchFamily="2" charset="-78"/>
              </a:rPr>
              <a:t>سبک</a:t>
            </a:r>
          </a:p>
          <a:p>
            <a:pPr algn="just" rtl="1"/>
            <a:r>
              <a:rPr lang="fa-IR" sz="3600" dirty="0">
                <a:solidFill>
                  <a:schemeClr val="tx1"/>
                </a:solidFill>
                <a:cs typeface="B Nazanin" panose="00000400000000000000" pitchFamily="2" charset="-78"/>
              </a:rPr>
              <a:t>سبک چیزی نیست که نوشته شده بلکه چگونه نوشتن آن است. سبک در ادبیات داستانی به قراردادهای زبانی اشاره دارد که در ساختمان اثر به کار می‌روند. داستان‌نویس ممکن است بیان، ساختار جمله، جمله‌بندی، گقت‌وگو نویسی، یا سایر جنبه‌های زبانی را دستکاری کند تا سبک یا حال و هوای به خصوصی را خلق کند.</a:t>
            </a: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913091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C01413-B1F5-4EA2-8003-6303ED86AB9E}"/>
              </a:ext>
            </a:extLst>
          </p:cNvPr>
          <p:cNvSpPr>
            <a:spLocks noGrp="1"/>
          </p:cNvSpPr>
          <p:nvPr>
            <p:ph idx="1"/>
          </p:nvPr>
        </p:nvSpPr>
        <p:spPr>
          <a:xfrm>
            <a:off x="1143000" y="1575582"/>
            <a:ext cx="9872871" cy="4520418"/>
          </a:xfrm>
        </p:spPr>
        <p:txBody>
          <a:bodyPr>
            <a:normAutofit/>
          </a:bodyPr>
          <a:lstStyle/>
          <a:p>
            <a:pPr algn="just" rtl="1"/>
            <a:r>
              <a:rPr lang="fa-IR" sz="3600" dirty="0">
                <a:solidFill>
                  <a:schemeClr val="tx1"/>
                </a:solidFill>
                <a:cs typeface="B Nazanin" panose="00000400000000000000" pitchFamily="2" charset="-78"/>
              </a:rPr>
              <a:t>در چارچوب داستان چند عنصر مهم داستانی قرار می‌گیرند: شخصیت، کنش و کشمکش</a:t>
            </a:r>
          </a:p>
          <a:p>
            <a:pPr algn="just" rtl="1"/>
            <a:r>
              <a:rPr lang="fa-IR" sz="3600" dirty="0">
                <a:solidFill>
                  <a:schemeClr val="tx1"/>
                </a:solidFill>
                <a:cs typeface="B Nazanin" panose="00000400000000000000" pitchFamily="2" charset="-78"/>
              </a:rPr>
              <a:t>به نظر من زاویه دید یکی از بنیادی‌ترین عناصر هنر داستان‌نویسی است. </a:t>
            </a:r>
          </a:p>
          <a:p>
            <a:pPr algn="just" rtl="1"/>
            <a:r>
              <a:rPr lang="fa-IR" sz="3600" dirty="0">
                <a:solidFill>
                  <a:schemeClr val="tx1"/>
                </a:solidFill>
                <a:cs typeface="B Nazanin" panose="00000400000000000000" pitchFamily="2" charset="-78"/>
              </a:rPr>
              <a:t>برای نگارش یک داستان موفق باید درک درستی از عناصر بنیادین داستان‌گویی داشت، نظیر زاویه دید، گفتگو و صحنه. </a:t>
            </a:r>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327205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74B95F-E102-4A5D-B1C8-D2258E897DC6}"/>
              </a:ext>
            </a:extLst>
          </p:cNvPr>
          <p:cNvSpPr>
            <a:spLocks noGrp="1"/>
          </p:cNvSpPr>
          <p:nvPr>
            <p:ph idx="1"/>
          </p:nvPr>
        </p:nvSpPr>
        <p:spPr>
          <a:xfrm>
            <a:off x="1143000" y="1505243"/>
            <a:ext cx="9872871" cy="4590757"/>
          </a:xfrm>
        </p:spPr>
        <p:txBody>
          <a:bodyPr>
            <a:normAutofit/>
          </a:bodyPr>
          <a:lstStyle/>
          <a:p>
            <a:pPr algn="just" rtl="1"/>
            <a:r>
              <a:rPr lang="fa-IR" sz="2800" dirty="0">
                <a:solidFill>
                  <a:schemeClr val="tx1"/>
                </a:solidFill>
                <a:cs typeface="B Nazanin" panose="00000400000000000000" pitchFamily="2" charset="-78"/>
              </a:rPr>
              <a:t>۱	پیرنگ</a:t>
            </a:r>
          </a:p>
          <a:p>
            <a:pPr algn="just" rtl="1"/>
            <a:r>
              <a:rPr lang="fa-IR" sz="2800" dirty="0">
                <a:solidFill>
                  <a:schemeClr val="tx1"/>
                </a:solidFill>
                <a:cs typeface="B Nazanin" panose="00000400000000000000" pitchFamily="2" charset="-78"/>
              </a:rPr>
              <a:t>۲	مقدمه‌چینی</a:t>
            </a:r>
          </a:p>
          <a:p>
            <a:pPr algn="just" rtl="1"/>
            <a:r>
              <a:rPr lang="fa-IR" sz="2800" dirty="0">
                <a:solidFill>
                  <a:schemeClr val="tx1"/>
                </a:solidFill>
                <a:cs typeface="B Nazanin" panose="00000400000000000000" pitchFamily="2" charset="-78"/>
              </a:rPr>
              <a:t>۳	پیش‌آگاهی</a:t>
            </a:r>
          </a:p>
          <a:p>
            <a:pPr algn="just" rtl="1"/>
            <a:r>
              <a:rPr lang="fa-IR" sz="2800" dirty="0">
                <a:solidFill>
                  <a:schemeClr val="tx1"/>
                </a:solidFill>
                <a:cs typeface="B Nazanin" panose="00000400000000000000" pitchFamily="2" charset="-78"/>
              </a:rPr>
              <a:t>۴	کنش صعودی</a:t>
            </a:r>
          </a:p>
          <a:p>
            <a:pPr algn="just" rtl="1"/>
            <a:r>
              <a:rPr lang="fa-IR" sz="2800" dirty="0">
                <a:solidFill>
                  <a:schemeClr val="tx1"/>
                </a:solidFill>
                <a:cs typeface="B Nazanin" panose="00000400000000000000" pitchFamily="2" charset="-78"/>
              </a:rPr>
              <a:t>۵	کنش نزولی</a:t>
            </a:r>
          </a:p>
          <a:p>
            <a:pPr algn="just" rtl="1"/>
            <a:r>
              <a:rPr lang="fa-IR" sz="2800" dirty="0">
                <a:solidFill>
                  <a:schemeClr val="tx1"/>
                </a:solidFill>
                <a:cs typeface="B Nazanin" panose="00000400000000000000" pitchFamily="2" charset="-78"/>
              </a:rPr>
              <a:t>۶	نتیجه</a:t>
            </a:r>
          </a:p>
          <a:p>
            <a:pPr algn="just" rtl="1"/>
            <a:r>
              <a:rPr lang="fa-IR" sz="2800" dirty="0">
                <a:solidFill>
                  <a:schemeClr val="tx1"/>
                </a:solidFill>
                <a:cs typeface="B Nazanin" panose="00000400000000000000" pitchFamily="2" charset="-78"/>
              </a:rPr>
              <a:t>۷	کشمکش</a:t>
            </a:r>
          </a:p>
          <a:p>
            <a:pPr algn="just" rtl="1"/>
            <a:r>
              <a:rPr lang="fa-IR" sz="2800" dirty="0">
                <a:solidFill>
                  <a:schemeClr val="tx1"/>
                </a:solidFill>
                <a:cs typeface="B Nazanin" panose="00000400000000000000" pitchFamily="2" charset="-78"/>
              </a:rPr>
              <a:t>۸	انواع کشمکش (درگیری)</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8639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5CCD45-A95E-452C-9A0F-6B8663953705}"/>
              </a:ext>
            </a:extLst>
          </p:cNvPr>
          <p:cNvSpPr>
            <a:spLocks noGrp="1"/>
          </p:cNvSpPr>
          <p:nvPr>
            <p:ph idx="1"/>
          </p:nvPr>
        </p:nvSpPr>
        <p:spPr>
          <a:xfrm>
            <a:off x="1143000" y="1378634"/>
            <a:ext cx="9872871" cy="4717366"/>
          </a:xfrm>
        </p:spPr>
        <p:txBody>
          <a:bodyPr>
            <a:normAutofit/>
          </a:bodyPr>
          <a:lstStyle/>
          <a:p>
            <a:pPr algn="just" rtl="1"/>
            <a:r>
              <a:rPr lang="fa-IR" sz="2800" dirty="0">
                <a:solidFill>
                  <a:schemeClr val="tx1"/>
                </a:solidFill>
                <a:cs typeface="B Nazanin" panose="00000400000000000000" pitchFamily="2" charset="-78"/>
              </a:rPr>
              <a:t>۹	شخصیت</a:t>
            </a:r>
          </a:p>
          <a:p>
            <a:pPr algn="just" rtl="1"/>
            <a:r>
              <a:rPr lang="fa-IR" sz="2800" dirty="0">
                <a:solidFill>
                  <a:schemeClr val="tx1"/>
                </a:solidFill>
                <a:cs typeface="B Nazanin" panose="00000400000000000000" pitchFamily="2" charset="-78"/>
              </a:rPr>
              <a:t>۱۰	شیوه‌های پرداخت شخصیت</a:t>
            </a:r>
          </a:p>
          <a:p>
            <a:pPr algn="just" rtl="1"/>
            <a:r>
              <a:rPr lang="fa-IR" sz="2800" dirty="0">
                <a:solidFill>
                  <a:schemeClr val="tx1"/>
                </a:solidFill>
                <a:cs typeface="B Nazanin" panose="00000400000000000000" pitchFamily="2" charset="-78"/>
              </a:rPr>
              <a:t>۱۱	گونه‌های پیرنگ</a:t>
            </a:r>
          </a:p>
          <a:p>
            <a:pPr algn="just" rtl="1"/>
            <a:r>
              <a:rPr lang="fa-IR" sz="2800" dirty="0">
                <a:solidFill>
                  <a:schemeClr val="tx1"/>
                </a:solidFill>
                <a:cs typeface="B Nazanin" panose="00000400000000000000" pitchFamily="2" charset="-78"/>
              </a:rPr>
              <a:t>۱۱.۱	ترتیب زمانی</a:t>
            </a:r>
          </a:p>
          <a:p>
            <a:pPr algn="just" rtl="1"/>
            <a:r>
              <a:rPr lang="fa-IR" sz="2800" dirty="0">
                <a:solidFill>
                  <a:schemeClr val="tx1"/>
                </a:solidFill>
                <a:cs typeface="B Nazanin" panose="00000400000000000000" pitchFamily="2" charset="-78"/>
              </a:rPr>
              <a:t>۱۱.۲	بازگشت به گذشته</a:t>
            </a:r>
          </a:p>
          <a:p>
            <a:pPr algn="just" rtl="1"/>
            <a:r>
              <a:rPr lang="fa-IR" sz="2800" dirty="0">
                <a:solidFill>
                  <a:schemeClr val="tx1"/>
                </a:solidFill>
                <a:cs typeface="B Nazanin" panose="00000400000000000000" pitchFamily="2" charset="-78"/>
              </a:rPr>
              <a:t>۱۲	پرداخت صحنه</a:t>
            </a:r>
          </a:p>
          <a:p>
            <a:pPr algn="just" rtl="1"/>
            <a:r>
              <a:rPr lang="fa-IR" sz="2800" dirty="0">
                <a:solidFill>
                  <a:schemeClr val="tx1"/>
                </a:solidFill>
                <a:cs typeface="B Nazanin" panose="00000400000000000000" pitchFamily="2" charset="-78"/>
              </a:rPr>
              <a:t>۱۳	درون‌مایه (تم)</a:t>
            </a:r>
          </a:p>
          <a:p>
            <a:pPr algn="just" rtl="1"/>
            <a:r>
              <a:rPr lang="fa-IR" sz="2800" dirty="0">
                <a:solidFill>
                  <a:schemeClr val="tx1"/>
                </a:solidFill>
                <a:cs typeface="B Nazanin" panose="00000400000000000000" pitchFamily="2" charset="-78"/>
              </a:rPr>
              <a:t>۱۴	سبک</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869058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E63C32-AA04-4D88-B9CE-B29D65ED10ED}"/>
              </a:ext>
            </a:extLst>
          </p:cNvPr>
          <p:cNvSpPr>
            <a:spLocks noGrp="1"/>
          </p:cNvSpPr>
          <p:nvPr>
            <p:ph idx="1"/>
          </p:nvPr>
        </p:nvSpPr>
        <p:spPr>
          <a:xfrm>
            <a:off x="1143000" y="1463040"/>
            <a:ext cx="9872871" cy="4632960"/>
          </a:xfrm>
        </p:spPr>
        <p:txBody>
          <a:bodyPr>
            <a:normAutofit/>
          </a:bodyPr>
          <a:lstStyle/>
          <a:p>
            <a:pPr algn="just" rtl="1"/>
            <a:r>
              <a:rPr lang="fa-IR" sz="3200" dirty="0">
                <a:solidFill>
                  <a:schemeClr val="tx1"/>
                </a:solidFill>
                <a:cs typeface="B Nazanin" panose="00000400000000000000" pitchFamily="2" charset="-78"/>
              </a:rPr>
              <a:t>پیرنگ</a:t>
            </a:r>
          </a:p>
          <a:p>
            <a:pPr algn="just" rtl="1"/>
            <a:r>
              <a:rPr lang="fa-IR" sz="3200" dirty="0">
                <a:solidFill>
                  <a:schemeClr val="tx1"/>
                </a:solidFill>
                <a:cs typeface="B Nazanin" panose="00000400000000000000" pitchFamily="2" charset="-78"/>
              </a:rPr>
              <a:t>پیرنگ، یا خط داستانی، اغلب به عنوان یکی از عناصر بنیادین ادبیات داستانی برشمرده می‌شود. پیرنگ عبارت‌است از ساخت و پرداخت کنش‌های یک داستان. در سطح خرد، پیرنگ مجموعه‌ایست که آن را با نموداری کمان شکل با خطوط زیگ‌زاگی برای نمایش اوج و فرود کنش داستان ترسیم می‌کنند. در سطح میانه، ساختار پیرنگ متشکل است از صحنه و پایان‌بندی. صحنه واحدی از درام است که در آن کنش واقع می‌شود. سپس، نوعی تحول یا گذار از موقعیت فعلی صورت می‌گیرد و در پی آن پایان‌بندی می‌آید: جمع‌بندی و پیامد داستان</a:t>
            </a:r>
          </a:p>
          <a:p>
            <a:pPr algn="just" rtl="1"/>
            <a:endParaRPr lang="en-US" sz="3200" dirty="0">
              <a:solidFill>
                <a:schemeClr val="tx1"/>
              </a:solidFill>
              <a:cs typeface="B Nazanin" panose="00000400000000000000" pitchFamily="2" charset="-78"/>
            </a:endParaRPr>
          </a:p>
        </p:txBody>
      </p:sp>
    </p:spTree>
    <p:extLst>
      <p:ext uri="{BB962C8B-B14F-4D97-AF65-F5344CB8AC3E}">
        <p14:creationId xmlns:p14="http://schemas.microsoft.com/office/powerpoint/2010/main" val="1014002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244831-5A37-43ED-8B25-720E605EACBD}"/>
              </a:ext>
            </a:extLst>
          </p:cNvPr>
          <p:cNvSpPr>
            <a:spLocks noGrp="1"/>
          </p:cNvSpPr>
          <p:nvPr>
            <p:ph idx="1"/>
          </p:nvPr>
        </p:nvSpPr>
        <p:spPr>
          <a:xfrm>
            <a:off x="1159564" y="1409699"/>
            <a:ext cx="9872871" cy="4597205"/>
          </a:xfrm>
        </p:spPr>
        <p:txBody>
          <a:bodyPr>
            <a:noAutofit/>
          </a:bodyPr>
          <a:lstStyle/>
          <a:p>
            <a:pPr algn="just" rtl="1"/>
            <a:r>
              <a:rPr lang="fa-IR" sz="2800" dirty="0">
                <a:solidFill>
                  <a:schemeClr val="tx1"/>
                </a:solidFill>
                <a:cs typeface="B Nazanin" panose="00000400000000000000" pitchFamily="2" charset="-78"/>
              </a:rPr>
              <a:t>مقدمه‌چینی</a:t>
            </a:r>
          </a:p>
          <a:p>
            <a:pPr algn="just" rtl="1"/>
            <a:r>
              <a:rPr lang="fa-IR" sz="2800" dirty="0">
                <a:solidFill>
                  <a:schemeClr val="tx1"/>
                </a:solidFill>
                <a:cs typeface="B Nazanin" panose="00000400000000000000" pitchFamily="2" charset="-78"/>
              </a:rPr>
              <a:t>مقدمه‌چینی به معنای خلق موقعیت داستانی اولیه است. دراین مرحله صحنه به شیوه‌های گوناگون طراحی می‌شود، شخصیت‌ها معرفی می‌شوند، و کشمکش آغاز می‌شود. برای مثال:</a:t>
            </a:r>
          </a:p>
          <a:p>
            <a:pPr algn="just" rtl="1"/>
            <a:endParaRPr lang="fa-IR" sz="2800" dirty="0">
              <a:solidFill>
                <a:schemeClr val="tx1"/>
              </a:solidFill>
              <a:cs typeface="B Nazanin" panose="00000400000000000000" pitchFamily="2" charset="-78"/>
            </a:endParaRPr>
          </a:p>
          <a:p>
            <a:pPr algn="just" rtl="1"/>
            <a:r>
              <a:rPr lang="fa-IR" sz="2800" dirty="0">
                <a:solidFill>
                  <a:schemeClr val="tx1"/>
                </a:solidFill>
                <a:cs typeface="B Nazanin" panose="00000400000000000000" pitchFamily="2" charset="-78"/>
              </a:rPr>
              <a:t>شبی تاریک و طوفانی بود. بیوه جوان به مرد غریبه که از سر و رویش آب می‌چکید و کف آشپزخانه زن را خیس می‌کرد، خیره شد. زن گفت: «به شما گفتم شوهرم خانه نیست.» مرد به پهنای صورت لبخند زد، در را پشت سرش بست و گفت: «به من چیزی بگویید که نمی‌دانم.»</a:t>
            </a:r>
          </a:p>
          <a:p>
            <a:pPr algn="just" rtl="1"/>
            <a:endParaRPr lang="en-US" sz="2800" dirty="0">
              <a:solidFill>
                <a:schemeClr val="tx1"/>
              </a:solidFill>
              <a:cs typeface="B Nazanin" panose="00000400000000000000" pitchFamily="2" charset="-78"/>
            </a:endParaRPr>
          </a:p>
        </p:txBody>
      </p:sp>
    </p:spTree>
    <p:extLst>
      <p:ext uri="{BB962C8B-B14F-4D97-AF65-F5344CB8AC3E}">
        <p14:creationId xmlns:p14="http://schemas.microsoft.com/office/powerpoint/2010/main" val="42846396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B33080-C4F8-49DF-B444-36525BAA76DE}"/>
              </a:ext>
            </a:extLst>
          </p:cNvPr>
          <p:cNvSpPr>
            <a:spLocks noGrp="1"/>
          </p:cNvSpPr>
          <p:nvPr>
            <p:ph idx="1"/>
          </p:nvPr>
        </p:nvSpPr>
        <p:spPr>
          <a:xfrm>
            <a:off x="1143000" y="1491175"/>
            <a:ext cx="9872871" cy="4604825"/>
          </a:xfrm>
        </p:spPr>
        <p:txBody>
          <a:bodyPr>
            <a:normAutofit/>
          </a:bodyPr>
          <a:lstStyle/>
          <a:p>
            <a:pPr algn="just" rtl="1"/>
            <a:r>
              <a:rPr lang="fa-IR" sz="3600" dirty="0">
                <a:solidFill>
                  <a:schemeClr val="tx1"/>
                </a:solidFill>
                <a:cs typeface="B Nazanin" panose="00000400000000000000" pitchFamily="2" charset="-78"/>
              </a:rPr>
              <a:t>پیش‌آگاهی</a:t>
            </a:r>
          </a:p>
          <a:p>
            <a:pPr algn="just" rtl="1"/>
            <a:r>
              <a:rPr lang="fa-IR" sz="3600" dirty="0">
                <a:solidFill>
                  <a:schemeClr val="tx1"/>
                </a:solidFill>
                <a:cs typeface="B Nazanin" panose="00000400000000000000" pitchFamily="2" charset="-78"/>
              </a:rPr>
              <a:t>پیش‌آگاهی، تکنیکی است که نویسنده به کار می‌بندد تا سرنخ‌هایی را در اختیار خواننده قرار دهد. خواننده با استفاده از این سرنخ‌ها می‌تواند آنچه را که قرار است بعدتر در داستان اتفاق بیفتد پیش‌بینی کند. به عبارت دیگر، نویسنده به نکات ظریفی اشاره می‌کند که از رویدادهای آتی پیرنگ خبرمی‌دهند و بعداً در داستان به کار می‌آیند.</a:t>
            </a: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2034102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0FF9D-CDF0-4C57-ABB8-373B64703A5E}"/>
              </a:ext>
            </a:extLst>
          </p:cNvPr>
          <p:cNvSpPr>
            <a:spLocks noGrp="1"/>
          </p:cNvSpPr>
          <p:nvPr>
            <p:ph idx="1"/>
          </p:nvPr>
        </p:nvSpPr>
        <p:spPr>
          <a:xfrm>
            <a:off x="1143000" y="1350498"/>
            <a:ext cx="9872871" cy="4745502"/>
          </a:xfrm>
        </p:spPr>
        <p:txBody>
          <a:bodyPr>
            <a:normAutofit/>
          </a:bodyPr>
          <a:lstStyle/>
          <a:p>
            <a:pPr algn="just" rtl="1"/>
            <a:r>
              <a:rPr lang="fa-IR" sz="3600" dirty="0">
                <a:solidFill>
                  <a:schemeClr val="tx1"/>
                </a:solidFill>
                <a:cs typeface="B Nazanin" panose="00000400000000000000" pitchFamily="2" charset="-78"/>
              </a:rPr>
              <a:t>کنش صعودی</a:t>
            </a:r>
          </a:p>
          <a:p>
            <a:pPr algn="just" rtl="1"/>
            <a:r>
              <a:rPr lang="fa-IR" sz="3600" dirty="0">
                <a:solidFill>
                  <a:schemeClr val="tx1"/>
                </a:solidFill>
                <a:cs typeface="B Nazanin" panose="00000400000000000000" pitchFamily="2" charset="-78"/>
              </a:rPr>
              <a:t>کنش صعودی، عنصر روایی یک اثر داستانی‌ست که از پس مقدمه‌چینی می‌آید و به نقطه اوج داستان می‌انجامد. کنش صعودی معمولاً به منظور ایجاد تعلیق تا رسیدن به نقطه  اوج به کار می‌رود و نباید آن را با میانه داستان اشتباه کرد. هر آنچه بعد از نقطه اوج می‌آید را کنش فرودی می‌نامند.</a:t>
            </a:r>
          </a:p>
          <a:p>
            <a:pPr algn="just" rtl="1"/>
            <a:endParaRPr lang="fa-IR" sz="3600" dirty="0">
              <a:solidFill>
                <a:schemeClr val="tx1"/>
              </a:solidFill>
              <a:cs typeface="B Nazanin" panose="00000400000000000000" pitchFamily="2" charset="-78"/>
            </a:endParaRPr>
          </a:p>
          <a:p>
            <a:pPr algn="just" rtl="1"/>
            <a:endParaRPr lang="en-US" sz="3600" dirty="0">
              <a:solidFill>
                <a:schemeClr val="tx1"/>
              </a:solidFill>
              <a:cs typeface="B Nazanin" panose="00000400000000000000" pitchFamily="2" charset="-78"/>
            </a:endParaRPr>
          </a:p>
        </p:txBody>
      </p:sp>
    </p:spTree>
    <p:extLst>
      <p:ext uri="{BB962C8B-B14F-4D97-AF65-F5344CB8AC3E}">
        <p14:creationId xmlns:p14="http://schemas.microsoft.com/office/powerpoint/2010/main" val="41566812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1300</Words>
  <Application>Microsoft Office PowerPoint</Application>
  <PresentationFormat>Widescreen</PresentationFormat>
  <Paragraphs>79</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عناصر داستان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عناصر داستان</dc:title>
  <dc:creator>MIQDAD</dc:creator>
  <cp:lastModifiedBy>MIQDAD</cp:lastModifiedBy>
  <cp:revision>6</cp:revision>
  <dcterms:created xsi:type="dcterms:W3CDTF">2020-11-07T00:53:16Z</dcterms:created>
  <dcterms:modified xsi:type="dcterms:W3CDTF">2020-11-23T17:55:14Z</dcterms:modified>
</cp:coreProperties>
</file>