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E51BFF-CD4B-4B96-97A5-D535F10700D7}"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8F159-4D39-495A-AEDE-EDE12490890B}" type="slidenum">
              <a:rPr lang="en-US" smtClean="0"/>
              <a:t>‹#›</a:t>
            </a:fld>
            <a:endParaRPr lang="en-US"/>
          </a:p>
        </p:txBody>
      </p:sp>
    </p:spTree>
    <p:extLst>
      <p:ext uri="{BB962C8B-B14F-4D97-AF65-F5344CB8AC3E}">
        <p14:creationId xmlns:p14="http://schemas.microsoft.com/office/powerpoint/2010/main" val="2122100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9E51BFF-CD4B-4B96-97A5-D535F10700D7}"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8F159-4D39-495A-AEDE-EDE12490890B}" type="slidenum">
              <a:rPr lang="en-US" smtClean="0"/>
              <a:t>‹#›</a:t>
            </a:fld>
            <a:endParaRPr lang="en-US"/>
          </a:p>
        </p:txBody>
      </p:sp>
    </p:spTree>
    <p:extLst>
      <p:ext uri="{BB962C8B-B14F-4D97-AF65-F5344CB8AC3E}">
        <p14:creationId xmlns:p14="http://schemas.microsoft.com/office/powerpoint/2010/main" val="1180215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9E51BFF-CD4B-4B96-97A5-D535F10700D7}"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8F159-4D39-495A-AEDE-EDE12490890B}" type="slidenum">
              <a:rPr lang="en-US" smtClean="0"/>
              <a:t>‹#›</a:t>
            </a:fld>
            <a:endParaRPr lang="en-US"/>
          </a:p>
        </p:txBody>
      </p:sp>
    </p:spTree>
    <p:extLst>
      <p:ext uri="{BB962C8B-B14F-4D97-AF65-F5344CB8AC3E}">
        <p14:creationId xmlns:p14="http://schemas.microsoft.com/office/powerpoint/2010/main" val="2233202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9E51BFF-CD4B-4B96-97A5-D535F10700D7}"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8F159-4D39-495A-AEDE-EDE12490890B}"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97304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9E51BFF-CD4B-4B96-97A5-D535F10700D7}"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8F159-4D39-495A-AEDE-EDE12490890B}" type="slidenum">
              <a:rPr lang="en-US" smtClean="0"/>
              <a:t>‹#›</a:t>
            </a:fld>
            <a:endParaRPr lang="en-US"/>
          </a:p>
        </p:txBody>
      </p:sp>
    </p:spTree>
    <p:extLst>
      <p:ext uri="{BB962C8B-B14F-4D97-AF65-F5344CB8AC3E}">
        <p14:creationId xmlns:p14="http://schemas.microsoft.com/office/powerpoint/2010/main" val="31928569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9E51BFF-CD4B-4B96-97A5-D535F10700D7}" type="datetimeFigureOut">
              <a:rPr lang="en-US" smtClean="0"/>
              <a:t>4/19/2022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68F159-4D39-495A-AEDE-EDE12490890B}" type="slidenum">
              <a:rPr lang="en-US" smtClean="0"/>
              <a:t>‹#›</a:t>
            </a:fld>
            <a:endParaRPr lang="en-US"/>
          </a:p>
        </p:txBody>
      </p:sp>
    </p:spTree>
    <p:extLst>
      <p:ext uri="{BB962C8B-B14F-4D97-AF65-F5344CB8AC3E}">
        <p14:creationId xmlns:p14="http://schemas.microsoft.com/office/powerpoint/2010/main" val="15229141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9E51BFF-CD4B-4B96-97A5-D535F10700D7}" type="datetimeFigureOut">
              <a:rPr lang="en-US" smtClean="0"/>
              <a:t>4/19/2022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68F159-4D39-495A-AEDE-EDE12490890B}" type="slidenum">
              <a:rPr lang="en-US" smtClean="0"/>
              <a:t>‹#›</a:t>
            </a:fld>
            <a:endParaRPr lang="en-US"/>
          </a:p>
        </p:txBody>
      </p:sp>
    </p:spTree>
    <p:extLst>
      <p:ext uri="{BB962C8B-B14F-4D97-AF65-F5344CB8AC3E}">
        <p14:creationId xmlns:p14="http://schemas.microsoft.com/office/powerpoint/2010/main" val="9660942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E51BFF-CD4B-4B96-97A5-D535F10700D7}"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8F159-4D39-495A-AEDE-EDE12490890B}" type="slidenum">
              <a:rPr lang="en-US" smtClean="0"/>
              <a:t>‹#›</a:t>
            </a:fld>
            <a:endParaRPr lang="en-US"/>
          </a:p>
        </p:txBody>
      </p:sp>
    </p:spTree>
    <p:extLst>
      <p:ext uri="{BB962C8B-B14F-4D97-AF65-F5344CB8AC3E}">
        <p14:creationId xmlns:p14="http://schemas.microsoft.com/office/powerpoint/2010/main" val="42013440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E51BFF-CD4B-4B96-97A5-D535F10700D7}"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8F159-4D39-495A-AEDE-EDE12490890B}" type="slidenum">
              <a:rPr lang="en-US" smtClean="0"/>
              <a:t>‹#›</a:t>
            </a:fld>
            <a:endParaRPr lang="en-US"/>
          </a:p>
        </p:txBody>
      </p:sp>
    </p:spTree>
    <p:extLst>
      <p:ext uri="{BB962C8B-B14F-4D97-AF65-F5344CB8AC3E}">
        <p14:creationId xmlns:p14="http://schemas.microsoft.com/office/powerpoint/2010/main" val="4048812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50EB5-ACE6-4C45-AE47-718F6534DB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F2D1B0-AC0F-47FF-A8CC-6E437528D0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8AC22E-D811-4E5C-A106-1DFA2825F6F2}"/>
              </a:ext>
            </a:extLst>
          </p:cNvPr>
          <p:cNvSpPr>
            <a:spLocks noGrp="1"/>
          </p:cNvSpPr>
          <p:nvPr>
            <p:ph type="dt" sz="half" idx="10"/>
          </p:nvPr>
        </p:nvSpPr>
        <p:spPr/>
        <p:txBody>
          <a:bodyPr/>
          <a:lstStyle/>
          <a:p>
            <a:fld id="{89E51BFF-CD4B-4B96-97A5-D535F10700D7}" type="datetimeFigureOut">
              <a:rPr lang="en-US" smtClean="0"/>
              <a:t>4/19/2022</a:t>
            </a:fld>
            <a:endParaRPr lang="en-US"/>
          </a:p>
        </p:txBody>
      </p:sp>
      <p:sp>
        <p:nvSpPr>
          <p:cNvPr id="5" name="Footer Placeholder 4">
            <a:extLst>
              <a:ext uri="{FF2B5EF4-FFF2-40B4-BE49-F238E27FC236}">
                <a16:creationId xmlns:a16="http://schemas.microsoft.com/office/drawing/2014/main" id="{07F0FB20-42DB-41A5-B4C8-922268D44D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E9008E-EB56-4C78-B39F-98C1CC0D0432}"/>
              </a:ext>
            </a:extLst>
          </p:cNvPr>
          <p:cNvSpPr>
            <a:spLocks noGrp="1"/>
          </p:cNvSpPr>
          <p:nvPr>
            <p:ph type="sldNum" sz="quarter" idx="12"/>
          </p:nvPr>
        </p:nvSpPr>
        <p:spPr/>
        <p:txBody>
          <a:bodyPr/>
          <a:lstStyle/>
          <a:p>
            <a:fld id="{E268F159-4D39-495A-AEDE-EDE12490890B}" type="slidenum">
              <a:rPr lang="en-US" smtClean="0"/>
              <a:t>‹#›</a:t>
            </a:fld>
            <a:endParaRPr lang="en-US"/>
          </a:p>
        </p:txBody>
      </p:sp>
    </p:spTree>
    <p:extLst>
      <p:ext uri="{BB962C8B-B14F-4D97-AF65-F5344CB8AC3E}">
        <p14:creationId xmlns:p14="http://schemas.microsoft.com/office/powerpoint/2010/main" val="3666821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E51BFF-CD4B-4B96-97A5-D535F10700D7}"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8F159-4D39-495A-AEDE-EDE12490890B}" type="slidenum">
              <a:rPr lang="en-US" smtClean="0"/>
              <a:t>‹#›</a:t>
            </a:fld>
            <a:endParaRPr lang="en-US"/>
          </a:p>
        </p:txBody>
      </p:sp>
    </p:spTree>
    <p:extLst>
      <p:ext uri="{BB962C8B-B14F-4D97-AF65-F5344CB8AC3E}">
        <p14:creationId xmlns:p14="http://schemas.microsoft.com/office/powerpoint/2010/main" val="679790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E51BFF-CD4B-4B96-97A5-D535F10700D7}"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8F159-4D39-495A-AEDE-EDE12490890B}" type="slidenum">
              <a:rPr lang="en-US" smtClean="0"/>
              <a:t>‹#›</a:t>
            </a:fld>
            <a:endParaRPr lang="en-US"/>
          </a:p>
        </p:txBody>
      </p:sp>
    </p:spTree>
    <p:extLst>
      <p:ext uri="{BB962C8B-B14F-4D97-AF65-F5344CB8AC3E}">
        <p14:creationId xmlns:p14="http://schemas.microsoft.com/office/powerpoint/2010/main" val="4278483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E51BFF-CD4B-4B96-97A5-D535F10700D7}"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8F159-4D39-495A-AEDE-EDE12490890B}" type="slidenum">
              <a:rPr lang="en-US" smtClean="0"/>
              <a:t>‹#›</a:t>
            </a:fld>
            <a:endParaRPr lang="en-US"/>
          </a:p>
        </p:txBody>
      </p:sp>
    </p:spTree>
    <p:extLst>
      <p:ext uri="{BB962C8B-B14F-4D97-AF65-F5344CB8AC3E}">
        <p14:creationId xmlns:p14="http://schemas.microsoft.com/office/powerpoint/2010/main" val="2170361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E51BFF-CD4B-4B96-97A5-D535F10700D7}" type="datetimeFigureOut">
              <a:rPr lang="en-US" smtClean="0"/>
              <a:t>4/19/2022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68F159-4D39-495A-AEDE-EDE12490890B}" type="slidenum">
              <a:rPr lang="en-US" smtClean="0"/>
              <a:t>‹#›</a:t>
            </a:fld>
            <a:endParaRPr lang="en-US"/>
          </a:p>
        </p:txBody>
      </p:sp>
    </p:spTree>
    <p:extLst>
      <p:ext uri="{BB962C8B-B14F-4D97-AF65-F5344CB8AC3E}">
        <p14:creationId xmlns:p14="http://schemas.microsoft.com/office/powerpoint/2010/main" val="3868308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9E51BFF-CD4B-4B96-97A5-D535F10700D7}" type="datetimeFigureOut">
              <a:rPr lang="en-US" smtClean="0"/>
              <a:t>4/19/2022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68F159-4D39-495A-AEDE-EDE12490890B}" type="slidenum">
              <a:rPr lang="en-US" smtClean="0"/>
              <a:t>‹#›</a:t>
            </a:fld>
            <a:endParaRPr lang="en-US"/>
          </a:p>
        </p:txBody>
      </p:sp>
    </p:spTree>
    <p:extLst>
      <p:ext uri="{BB962C8B-B14F-4D97-AF65-F5344CB8AC3E}">
        <p14:creationId xmlns:p14="http://schemas.microsoft.com/office/powerpoint/2010/main" val="1526960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9E51BFF-CD4B-4B96-97A5-D535F10700D7}" type="datetimeFigureOut">
              <a:rPr lang="en-US" smtClean="0"/>
              <a:t>4/19/2022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68F159-4D39-495A-AEDE-EDE12490890B}" type="slidenum">
              <a:rPr lang="en-US" smtClean="0"/>
              <a:t>‹#›</a:t>
            </a:fld>
            <a:endParaRPr lang="en-US"/>
          </a:p>
        </p:txBody>
      </p:sp>
    </p:spTree>
    <p:extLst>
      <p:ext uri="{BB962C8B-B14F-4D97-AF65-F5344CB8AC3E}">
        <p14:creationId xmlns:p14="http://schemas.microsoft.com/office/powerpoint/2010/main" val="2965610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9E51BFF-CD4B-4B96-97A5-D535F10700D7}"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8F159-4D39-495A-AEDE-EDE12490890B}" type="slidenum">
              <a:rPr lang="en-US" smtClean="0"/>
              <a:t>‹#›</a:t>
            </a:fld>
            <a:endParaRPr lang="en-US"/>
          </a:p>
        </p:txBody>
      </p:sp>
    </p:spTree>
    <p:extLst>
      <p:ext uri="{BB962C8B-B14F-4D97-AF65-F5344CB8AC3E}">
        <p14:creationId xmlns:p14="http://schemas.microsoft.com/office/powerpoint/2010/main" val="2291229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9E51BFF-CD4B-4B96-97A5-D535F10700D7}"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8F159-4D39-495A-AEDE-EDE12490890B}" type="slidenum">
              <a:rPr lang="en-US" smtClean="0"/>
              <a:t>‹#›</a:t>
            </a:fld>
            <a:endParaRPr lang="en-US"/>
          </a:p>
        </p:txBody>
      </p:sp>
    </p:spTree>
    <p:extLst>
      <p:ext uri="{BB962C8B-B14F-4D97-AF65-F5344CB8AC3E}">
        <p14:creationId xmlns:p14="http://schemas.microsoft.com/office/powerpoint/2010/main" val="4266754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9E51BFF-CD4B-4B96-97A5-D535F10700D7}" type="datetimeFigureOut">
              <a:rPr lang="en-US" smtClean="0"/>
              <a:t>4/19/2022</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E268F159-4D39-495A-AEDE-EDE12490890B}" type="slidenum">
              <a:rPr lang="en-US" smtClean="0"/>
              <a:t>‹#›</a:t>
            </a:fld>
            <a:endParaRPr lang="en-US"/>
          </a:p>
        </p:txBody>
      </p:sp>
    </p:spTree>
    <p:extLst>
      <p:ext uri="{BB962C8B-B14F-4D97-AF65-F5344CB8AC3E}">
        <p14:creationId xmlns:p14="http://schemas.microsoft.com/office/powerpoint/2010/main" val="3388065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44951-BCBF-4B29-ABBC-E98E277BDB45}"/>
              </a:ext>
            </a:extLst>
          </p:cNvPr>
          <p:cNvSpPr>
            <a:spLocks noGrp="1"/>
          </p:cNvSpPr>
          <p:nvPr>
            <p:ph type="ctrTitle"/>
          </p:nvPr>
        </p:nvSpPr>
        <p:spPr>
          <a:xfrm>
            <a:off x="1524000" y="2349305"/>
            <a:ext cx="9144000" cy="2124220"/>
          </a:xfrm>
        </p:spPr>
        <p:txBody>
          <a:bodyPr/>
          <a:lstStyle/>
          <a:p>
            <a:r>
              <a:rPr lang="fa-IR" dirty="0"/>
              <a:t>ابزارهای پژوهشی در ادبیات تطبیقی</a:t>
            </a:r>
            <a:br>
              <a:rPr lang="fa-IR" dirty="0"/>
            </a:br>
            <a:r>
              <a:rPr lang="fa-IR" dirty="0"/>
              <a:t> درس 6</a:t>
            </a:r>
            <a:endParaRPr lang="en-US" dirty="0"/>
          </a:p>
        </p:txBody>
      </p:sp>
    </p:spTree>
    <p:extLst>
      <p:ext uri="{BB962C8B-B14F-4D97-AF65-F5344CB8AC3E}">
        <p14:creationId xmlns:p14="http://schemas.microsoft.com/office/powerpoint/2010/main" val="312472431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031FA6-7FF0-4A24-B51F-47CFDBA11A52}"/>
              </a:ext>
            </a:extLst>
          </p:cNvPr>
          <p:cNvSpPr>
            <a:spLocks noGrp="1"/>
          </p:cNvSpPr>
          <p:nvPr>
            <p:ph idx="1"/>
          </p:nvPr>
        </p:nvSpPr>
        <p:spPr>
          <a:xfrm>
            <a:off x="913775" y="576775"/>
            <a:ext cx="10364452" cy="5214426"/>
          </a:xfrm>
        </p:spPr>
        <p:txBody>
          <a:bodyPr>
            <a:noAutofit/>
          </a:bodyPr>
          <a:lstStyle/>
          <a:p>
            <a:pPr marL="0" indent="0" algn="just" rtl="1">
              <a:buNone/>
            </a:pPr>
            <a:r>
              <a:rPr lang="fa-IR" sz="2800" dirty="0">
                <a:cs typeface="B Nazanin" panose="00000400000000000000" pitchFamily="2" charset="-78"/>
              </a:rPr>
              <a:t>4- ترجمه ها</a:t>
            </a:r>
          </a:p>
          <a:p>
            <a:pPr marL="0" indent="0" algn="just" rtl="1">
              <a:buNone/>
            </a:pPr>
            <a:r>
              <a:rPr lang="fa-IR" sz="2800" dirty="0">
                <a:cs typeface="B Nazanin" panose="00000400000000000000" pitchFamily="2" charset="-78"/>
              </a:rPr>
              <a:t>نقش منابع های ترجمه شده از ادبیات یک ملت به زبان ملی ما خود می تواند کمک مهمی به محقق در حوزه ادبیات تطبیقی باشد، چراکه مترجمان به عنوان یک واسطه، رنج محقق را کمتر می کنند و امکان استفاده ساده تر و راحت تر او را از آثار ادبی ملت مورد تحقیق فراهم می کنند.</a:t>
            </a:r>
          </a:p>
          <a:p>
            <a:pPr marL="0" indent="0" algn="just" rtl="1">
              <a:buNone/>
            </a:pPr>
            <a:r>
              <a:rPr lang="fa-IR" sz="2800" dirty="0">
                <a:cs typeface="B Nazanin" panose="00000400000000000000" pitchFamily="2" charset="-78"/>
              </a:rPr>
              <a:t>5- آشنایی با سفرنامه ها و مسایل جغرافیایی</a:t>
            </a:r>
          </a:p>
          <a:p>
            <a:pPr marL="0" indent="0" algn="just" rtl="1">
              <a:buNone/>
            </a:pPr>
            <a:r>
              <a:rPr lang="fa-IR" sz="2800" dirty="0">
                <a:cs typeface="B Nazanin" panose="00000400000000000000" pitchFamily="2" charset="-78"/>
              </a:rPr>
              <a:t>پژوهشگر ادبیات تطبیقی باید سفرنامه و مسایل جغرافیایی دو ملت  دو فرهنگی که در باره آنها مطالعه  تطبیقی می کند در حد نیاز آشنا باشد و اصولا مطالعه در جغرافیا و طبیعت ملت ها برای پژوهش های تطبیقی بسیار نیکوست.</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412274140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3996A6-41EF-45AA-A41A-E528DAA1D619}"/>
              </a:ext>
            </a:extLst>
          </p:cNvPr>
          <p:cNvSpPr>
            <a:spLocks noGrp="1"/>
          </p:cNvSpPr>
          <p:nvPr>
            <p:ph idx="1"/>
          </p:nvPr>
        </p:nvSpPr>
        <p:spPr>
          <a:xfrm>
            <a:off x="913775" y="1069145"/>
            <a:ext cx="10364452" cy="4722055"/>
          </a:xfrm>
        </p:spPr>
        <p:txBody>
          <a:bodyPr>
            <a:normAutofit/>
          </a:bodyPr>
          <a:lstStyle/>
          <a:p>
            <a:pPr marL="0" indent="0" algn="just" rtl="1">
              <a:buNone/>
            </a:pPr>
            <a:r>
              <a:rPr lang="fa-IR" sz="2800" dirty="0">
                <a:cs typeface="B Nazanin" panose="00000400000000000000" pitchFamily="2" charset="-78"/>
              </a:rPr>
              <a:t>6- توجه به پدیده مهاجرت</a:t>
            </a:r>
          </a:p>
          <a:p>
            <a:pPr marL="0" indent="0" algn="just" rtl="1">
              <a:buNone/>
            </a:pPr>
            <a:r>
              <a:rPr lang="fa-IR" sz="2800" dirty="0">
                <a:cs typeface="B Nazanin" panose="00000400000000000000" pitchFamily="2" charset="-78"/>
              </a:rPr>
              <a:t>توجه به پدیده مهاجرت به عنوان پدیده ای که در انتقال و فرهنگ و ادبیات ملت ها تاثیرات قابل ملاحظه ای می گذارد. به عنوان مثال  مهاجرت اقوام عربی در دوره اموی به ایران و مهاجرت ایرانیان به بصره و حجازو ...</a:t>
            </a:r>
          </a:p>
          <a:p>
            <a:pPr marL="0" indent="0" algn="just" rtl="1">
              <a:buNone/>
            </a:pPr>
            <a:r>
              <a:rPr lang="fa-IR" sz="2800" dirty="0">
                <a:cs typeface="B Nazanin" panose="00000400000000000000" pitchFamily="2" charset="-78"/>
              </a:rPr>
              <a:t>7-آشنایی کامل به ادبیات ملی شرط ورود به ادبیات تطبیقی</a:t>
            </a:r>
          </a:p>
          <a:p>
            <a:pPr marL="0" indent="0" algn="just" rtl="1">
              <a:buNone/>
            </a:pPr>
            <a:r>
              <a:rPr lang="fa-IR" sz="2800" dirty="0">
                <a:cs typeface="B Nazanin" panose="00000400000000000000" pitchFamily="2" charset="-78"/>
              </a:rPr>
              <a:t>محقق ابیات تطبیقی در ابتدا و قبل از هر چیز دیگر، باید احاطه کامل بر تاریخ، فرهنگ، زبان و ادبیات ملی خود داشته باشد و آن را به طور صحیح درک نماید...</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215965802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5C19A1-5B6E-4CB8-A5F4-46068EDAE22E}"/>
              </a:ext>
            </a:extLst>
          </p:cNvPr>
          <p:cNvSpPr>
            <a:spLocks noGrp="1"/>
          </p:cNvSpPr>
          <p:nvPr>
            <p:ph idx="1"/>
          </p:nvPr>
        </p:nvSpPr>
        <p:spPr>
          <a:xfrm>
            <a:off x="913775" y="1055077"/>
            <a:ext cx="10364452" cy="4736123"/>
          </a:xfrm>
        </p:spPr>
        <p:txBody>
          <a:bodyPr>
            <a:normAutofit/>
          </a:bodyPr>
          <a:lstStyle/>
          <a:p>
            <a:pPr marL="0" indent="0" algn="just" rtl="1">
              <a:buNone/>
            </a:pPr>
            <a:r>
              <a:rPr lang="fa-IR" sz="2400" dirty="0">
                <a:cs typeface="B Nazanin" panose="00000400000000000000" pitchFamily="2" charset="-78"/>
              </a:rPr>
              <a:t>8- استشراق یا شرق شناسی</a:t>
            </a:r>
          </a:p>
          <a:p>
            <a:pPr marL="0" indent="0" algn="just" rtl="1">
              <a:buNone/>
            </a:pPr>
            <a:r>
              <a:rPr lang="fa-IR" sz="2400" dirty="0">
                <a:cs typeface="B Nazanin" panose="00000400000000000000" pitchFamily="2" charset="-78"/>
              </a:rPr>
              <a:t> موضوع استشراق و یا پدیده خاور شناسی که حدود دو قرن به شدت مورد توجه اروپاییان و آمریکاییان و حتی روس ها و دیگر ملل از جمله چینی ها و ژاپنی ها قرار گرفته است.</a:t>
            </a:r>
          </a:p>
          <a:p>
            <a:pPr marL="0" indent="0" algn="just" rtl="1">
              <a:buNone/>
            </a:pPr>
            <a:r>
              <a:rPr lang="fa-IR" sz="2400" dirty="0">
                <a:cs typeface="B Nazanin" panose="00000400000000000000" pitchFamily="2" charset="-78"/>
              </a:rPr>
              <a:t>مستشرقین با مطالعه و بررسی عمیق و روش مند خود اولا بسیاری از متون کلاسیک عربی و ایرانی را احیا کردند و ثانیا موجب انتقال بخش عظیمی از فرهنگ و ادبیات و مواریث تمدنی ایران و عرب و ترک و هند و... به اروپا و امریکا شدند...</a:t>
            </a:r>
          </a:p>
          <a:p>
            <a:pPr marL="0" indent="0" algn="just" rtl="1">
              <a:buNone/>
            </a:pPr>
            <a:r>
              <a:rPr lang="fa-IR" sz="2400" dirty="0">
                <a:cs typeface="B Nazanin" panose="00000400000000000000" pitchFamily="2" charset="-78"/>
              </a:rPr>
              <a:t>کلمه استشراق به مفهوم و معنای طلب شناخت شرق و از طریق؛ زبان و ادیان، فرهنگ، تاریخ، اخلاق، فلسفه، جغرافیا و باستان شناسی و هنر و مسایل اجتماعی مربوط به مردمان مشرق زمین و تمدن پیشینه آنهاست.</a:t>
            </a:r>
          </a:p>
          <a:p>
            <a:pPr marL="0" indent="0" algn="just" rtl="1">
              <a:buNone/>
            </a:pPr>
            <a:r>
              <a:rPr lang="fa-IR" sz="2400" dirty="0">
                <a:cs typeface="B Nazanin" panose="00000400000000000000" pitchFamily="2" charset="-78"/>
              </a:rPr>
              <a:t> خاور شناس اهداف گوناگون داشته است. گاهی مفید بوده و گاهی مضر.</a:t>
            </a:r>
          </a:p>
          <a:p>
            <a:pPr marL="0" indent="0" algn="just" rtl="1">
              <a:buNone/>
            </a:pPr>
            <a:endParaRPr lang="en-US" sz="2400" dirty="0">
              <a:cs typeface="B Nazanin" panose="00000400000000000000" pitchFamily="2" charset="-78"/>
            </a:endParaRPr>
          </a:p>
        </p:txBody>
      </p:sp>
    </p:spTree>
    <p:extLst>
      <p:ext uri="{BB962C8B-B14F-4D97-AF65-F5344CB8AC3E}">
        <p14:creationId xmlns:p14="http://schemas.microsoft.com/office/powerpoint/2010/main" val="61993499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868F3B-407F-4BDA-8AAF-4C0131F555F2}"/>
              </a:ext>
            </a:extLst>
          </p:cNvPr>
          <p:cNvSpPr>
            <a:spLocks noGrp="1"/>
          </p:cNvSpPr>
          <p:nvPr>
            <p:ph idx="1"/>
          </p:nvPr>
        </p:nvSpPr>
        <p:spPr>
          <a:xfrm>
            <a:off x="913775" y="1322363"/>
            <a:ext cx="10364452" cy="4468837"/>
          </a:xfrm>
        </p:spPr>
        <p:txBody>
          <a:bodyPr>
            <a:normAutofit/>
          </a:bodyPr>
          <a:lstStyle/>
          <a:p>
            <a:pPr marL="0" indent="0" algn="just" rtl="1">
              <a:buNone/>
            </a:pPr>
            <a:r>
              <a:rPr lang="fa-IR" sz="3200" dirty="0">
                <a:cs typeface="B Nazanin" panose="00000400000000000000" pitchFamily="2" charset="-78"/>
              </a:rPr>
              <a:t>بی تردید برای پژوهش و تحقیق در هر علم و دانشی، محقق نیازمند ابزارها و لوازمی است. ابزارها و لوازمی که بدون بهره مندی از آنها و بدون اطلاع داشتن از آنها و نحوه استفاده از آنها ورود به پژوهش در هر علم و دانشی غیر ممکن و بی فایده می گردد.</a:t>
            </a:r>
          </a:p>
          <a:p>
            <a:pPr marL="0" indent="0" algn="just" rtl="1">
              <a:buNone/>
            </a:pPr>
            <a:r>
              <a:rPr lang="fa-IR" sz="3200" dirty="0">
                <a:cs typeface="B Nazanin" panose="00000400000000000000" pitchFamily="2" charset="-78"/>
              </a:rPr>
              <a:t>1-	برخورداری از ذوق سلیم، ذهن خلاق، قوه تخیل قوی، فهم دقیق متون ادبی به عنوان ابزار ذاتی، فطری و یا اکتسابی از جمله شرایط و لوازم ورود به حوزه پژوهش و مطالعات ادبیات تطبیقی در ادبیات ملل است .</a:t>
            </a:r>
          </a:p>
          <a:p>
            <a:pPr marL="0" indent="0" algn="just" rtl="1">
              <a:buNone/>
            </a:pPr>
            <a:endParaRPr lang="en-US" sz="3200" dirty="0">
              <a:cs typeface="B Nazanin" panose="00000400000000000000" pitchFamily="2" charset="-78"/>
            </a:endParaRPr>
          </a:p>
        </p:txBody>
      </p:sp>
    </p:spTree>
    <p:extLst>
      <p:ext uri="{BB962C8B-B14F-4D97-AF65-F5344CB8AC3E}">
        <p14:creationId xmlns:p14="http://schemas.microsoft.com/office/powerpoint/2010/main" val="216991454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09AD70-9028-4B28-9D98-101418BF639E}"/>
              </a:ext>
            </a:extLst>
          </p:cNvPr>
          <p:cNvSpPr>
            <a:spLocks noGrp="1"/>
          </p:cNvSpPr>
          <p:nvPr>
            <p:ph idx="1"/>
          </p:nvPr>
        </p:nvSpPr>
        <p:spPr>
          <a:xfrm>
            <a:off x="913775" y="1491175"/>
            <a:ext cx="10364452" cy="4300025"/>
          </a:xfrm>
        </p:spPr>
        <p:txBody>
          <a:bodyPr>
            <a:normAutofit/>
          </a:bodyPr>
          <a:lstStyle/>
          <a:p>
            <a:pPr marL="0" indent="0" algn="just" rtl="1">
              <a:buNone/>
            </a:pPr>
            <a:r>
              <a:rPr lang="fa-IR" sz="3600" dirty="0">
                <a:cs typeface="B Nazanin" panose="00000400000000000000" pitchFamily="2" charset="-78"/>
              </a:rPr>
              <a:t>2-	خواندن مجلات،فصلنامه ها، روزنامه های معاصر، دیدن فیلم های سینمایی، توجه به هنرهای زیبای متداول میان ملل مورد مطالعه نیز از ابزارهای موثر در تکمیل مطالعات تطبیقی می باشند.</a:t>
            </a:r>
            <a:endParaRPr lang="en-US" sz="3600" dirty="0">
              <a:cs typeface="B Nazanin" panose="00000400000000000000" pitchFamily="2" charset="-78"/>
            </a:endParaRPr>
          </a:p>
        </p:txBody>
      </p:sp>
    </p:spTree>
    <p:extLst>
      <p:ext uri="{BB962C8B-B14F-4D97-AF65-F5344CB8AC3E}">
        <p14:creationId xmlns:p14="http://schemas.microsoft.com/office/powerpoint/2010/main" val="108402134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3F363E-AE4A-43D1-9DBD-87E2012C808D}"/>
              </a:ext>
            </a:extLst>
          </p:cNvPr>
          <p:cNvSpPr>
            <a:spLocks noGrp="1"/>
          </p:cNvSpPr>
          <p:nvPr>
            <p:ph idx="1"/>
          </p:nvPr>
        </p:nvSpPr>
        <p:spPr>
          <a:xfrm>
            <a:off x="913775" y="1491175"/>
            <a:ext cx="10364452" cy="4300025"/>
          </a:xfrm>
        </p:spPr>
        <p:txBody>
          <a:bodyPr>
            <a:normAutofit/>
          </a:bodyPr>
          <a:lstStyle/>
          <a:p>
            <a:pPr marL="0" indent="0" algn="r" rtl="1">
              <a:buNone/>
            </a:pPr>
            <a:r>
              <a:rPr lang="fa-IR" sz="3200" dirty="0">
                <a:cs typeface="B Nazanin" panose="00000400000000000000" pitchFamily="2" charset="-78"/>
              </a:rPr>
              <a:t>3-	مطالعه شاهکارهای ادبی جهان، مثل الیاده و ادیسه اثر هومر، کمدی الهی دانته، دن کیشوت سروانتس، شاهنامه فردوسی، بهشت گم شده جان میلتون انگلیسی، حماسه هندوان، شامل مهاراتا و رامایانا، حماسه سومری گیل گمش، آثار گوته، آثار شکسپیر،معلقات سبعه عرب، رساله الغفران معری، دیوان متنبی و سعدی و حافظ،چیشتی مجیوری  هژار، تاریک و رونی نالی، دیوانه کانی شاعرانی کون و نویی ئه ده بیاتی کوردی، مه م و زینی احمد خانی،و....</a:t>
            </a:r>
            <a:endParaRPr lang="en-US" sz="3200" dirty="0">
              <a:cs typeface="B Nazanin" panose="00000400000000000000" pitchFamily="2" charset="-78"/>
            </a:endParaRPr>
          </a:p>
        </p:txBody>
      </p:sp>
    </p:spTree>
    <p:extLst>
      <p:ext uri="{BB962C8B-B14F-4D97-AF65-F5344CB8AC3E}">
        <p14:creationId xmlns:p14="http://schemas.microsoft.com/office/powerpoint/2010/main" val="396579385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A8A462-2932-45E3-9A67-148B449CA1AB}"/>
              </a:ext>
            </a:extLst>
          </p:cNvPr>
          <p:cNvSpPr>
            <a:spLocks noGrp="1"/>
          </p:cNvSpPr>
          <p:nvPr>
            <p:ph idx="1"/>
          </p:nvPr>
        </p:nvSpPr>
        <p:spPr>
          <a:xfrm>
            <a:off x="913775" y="1617785"/>
            <a:ext cx="10364452" cy="4173415"/>
          </a:xfrm>
        </p:spPr>
        <p:txBody>
          <a:bodyPr>
            <a:noAutofit/>
          </a:bodyPr>
          <a:lstStyle/>
          <a:p>
            <a:pPr marL="0" indent="0" algn="just" rtl="1">
              <a:buNone/>
            </a:pPr>
            <a:r>
              <a:rPr lang="fa-IR" sz="2800" dirty="0">
                <a:cs typeface="B Nazanin" panose="00000400000000000000" pitchFamily="2" charset="-78"/>
              </a:rPr>
              <a:t>4-	آشنایی با ادبیات عمومی و اطلاع از مسایل کلی ادبیات و یا مرتبط با ادبیات.</a:t>
            </a:r>
          </a:p>
          <a:p>
            <a:pPr marL="0" indent="0" algn="just" rtl="1">
              <a:buNone/>
            </a:pPr>
            <a:r>
              <a:rPr lang="fa-IR" sz="2800" dirty="0">
                <a:cs typeface="B Nazanin" panose="00000400000000000000" pitchFamily="2" charset="-78"/>
              </a:rPr>
              <a:t>5-	آشنایی با سرگذشت نامه و زندگی نامه شاعران و نویسندگان مشهور جهان و ملل عالم و ملی خود.</a:t>
            </a:r>
          </a:p>
          <a:p>
            <a:pPr marL="0" indent="0" algn="just" rtl="1">
              <a:buNone/>
            </a:pPr>
            <a:r>
              <a:rPr lang="fa-IR" sz="2800" dirty="0">
                <a:cs typeface="B Nazanin" panose="00000400000000000000" pitchFamily="2" charset="-78"/>
              </a:rPr>
              <a:t>6-	مطالعه جغرافیا و طبیعت ملل مورد مطالعه در ادبیات تطبیقی هم از لوازم ارزشمند است.</a:t>
            </a:r>
          </a:p>
          <a:p>
            <a:pPr marL="0" indent="0" algn="just" rtl="1">
              <a:buNone/>
            </a:pPr>
            <a:r>
              <a:rPr lang="fa-IR" sz="2800" dirty="0">
                <a:cs typeface="B Nazanin" panose="00000400000000000000" pitchFamily="2" charset="-78"/>
              </a:rPr>
              <a:t>7-	آشنایی با تاریخ ادبیات ملل مورد مطالعه ابزار مهم و قابل توجهی است.</a:t>
            </a:r>
          </a:p>
          <a:p>
            <a:pPr marL="0" indent="0" algn="just" rtl="1">
              <a:buNone/>
            </a:pPr>
            <a:r>
              <a:rPr lang="fa-IR" sz="2800" dirty="0">
                <a:cs typeface="B Nazanin" panose="00000400000000000000" pitchFamily="2" charset="-78"/>
              </a:rPr>
              <a:t>8-	 خواندن متون ترجمه شده از فرهنگ و ادبیات ملل گوناگون .</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49928818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C0EF74-A433-44A5-9C7D-76BD74F06A3B}"/>
              </a:ext>
            </a:extLst>
          </p:cNvPr>
          <p:cNvSpPr>
            <a:spLocks noGrp="1"/>
          </p:cNvSpPr>
          <p:nvPr>
            <p:ph idx="1"/>
          </p:nvPr>
        </p:nvSpPr>
        <p:spPr>
          <a:xfrm>
            <a:off x="913775" y="1378635"/>
            <a:ext cx="10364452" cy="4412566"/>
          </a:xfrm>
        </p:spPr>
        <p:txBody>
          <a:bodyPr>
            <a:normAutofit/>
          </a:bodyPr>
          <a:lstStyle/>
          <a:p>
            <a:pPr marL="0" indent="0" algn="just" rtl="1">
              <a:buNone/>
            </a:pPr>
            <a:r>
              <a:rPr lang="fa-IR" sz="2800" dirty="0">
                <a:cs typeface="B Nazanin" panose="00000400000000000000" pitchFamily="2" charset="-78"/>
              </a:rPr>
              <a:t>9-	اطلاع و آگاهی از کارهای مستشرقین و تالیفات آنها برای ورود به ادبیات تطبیقی اهمیت دارد.</a:t>
            </a:r>
          </a:p>
          <a:p>
            <a:pPr marL="0" indent="0" algn="just" rtl="1">
              <a:buNone/>
            </a:pPr>
            <a:r>
              <a:rPr lang="fa-IR" sz="2800" dirty="0">
                <a:cs typeface="B Nazanin" panose="00000400000000000000" pitchFamily="2" charset="-78"/>
              </a:rPr>
              <a:t>10-	اقدام به مسافرت و جهان گردی و خواندن سفرنامه ها و رحله های مکتوب توسط خارجی ها و سیاحان دیگر ملل نیز اهمیت دارد.</a:t>
            </a:r>
          </a:p>
          <a:p>
            <a:pPr marL="0" indent="0" algn="just" rtl="1">
              <a:buNone/>
            </a:pPr>
            <a:r>
              <a:rPr lang="fa-IR" sz="2800" dirty="0">
                <a:cs typeface="B Nazanin" panose="00000400000000000000" pitchFamily="2" charset="-78"/>
              </a:rPr>
              <a:t>11-	توجه به پدیده مهاجرت و نقش مهاجران در انتقال فرهنگ نیز اهمیت دارد.</a:t>
            </a:r>
          </a:p>
          <a:p>
            <a:pPr marL="0" indent="0" algn="just" rtl="1">
              <a:buNone/>
            </a:pPr>
            <a:r>
              <a:rPr lang="fa-IR" sz="2800" dirty="0">
                <a:cs typeface="B Nazanin" panose="00000400000000000000" pitchFamily="2" charset="-78"/>
              </a:rPr>
              <a:t>12-	آشنایی کامل با ادبیات ، تاریخ و فرهنگ ملی( مبدا) از لوازم مهم به شمار می آید.</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229602114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20E579-5ED4-41B2-AA92-0B9978EBAE87}"/>
              </a:ext>
            </a:extLst>
          </p:cNvPr>
          <p:cNvSpPr>
            <a:spLocks noGrp="1"/>
          </p:cNvSpPr>
          <p:nvPr>
            <p:ph idx="1"/>
          </p:nvPr>
        </p:nvSpPr>
        <p:spPr>
          <a:xfrm>
            <a:off x="913775" y="1519311"/>
            <a:ext cx="10364452" cy="4271889"/>
          </a:xfrm>
        </p:spPr>
        <p:txBody>
          <a:bodyPr>
            <a:normAutofit/>
          </a:bodyPr>
          <a:lstStyle/>
          <a:p>
            <a:pPr marL="0" indent="0" algn="just" rtl="1">
              <a:buNone/>
            </a:pPr>
            <a:r>
              <a:rPr lang="fa-IR" sz="2800" dirty="0">
                <a:cs typeface="B Nazanin" panose="00000400000000000000" pitchFamily="2" charset="-78"/>
              </a:rPr>
              <a:t>13-	آشنایی با منابع و ماخذ و مراجع ادبی و فرهنگی ملل مورد مطالعه.</a:t>
            </a:r>
          </a:p>
          <a:p>
            <a:pPr marL="0" indent="0" algn="just" rtl="1">
              <a:buNone/>
            </a:pPr>
            <a:r>
              <a:rPr lang="fa-IR" sz="2800" dirty="0">
                <a:cs typeface="B Nazanin" panose="00000400000000000000" pitchFamily="2" charset="-78"/>
              </a:rPr>
              <a:t>14-	اطلاع از آخرین تولیدات ادبی – فرهنگی و فکری ملل مور مطالعه و یا ملل گوناگون دیگر.</a:t>
            </a:r>
          </a:p>
          <a:p>
            <a:pPr marL="0" indent="0" algn="just" rtl="1">
              <a:buNone/>
            </a:pPr>
            <a:r>
              <a:rPr lang="fa-IR" sz="2800" dirty="0">
                <a:cs typeface="B Nazanin" panose="00000400000000000000" pitchFamily="2" charset="-78"/>
              </a:rPr>
              <a:t>15-	شناخت وسایل و قضایای جدید و معاصری که ملل مورد مطالعه  به آنها مبتلا بوده و هستند.</a:t>
            </a:r>
          </a:p>
          <a:p>
            <a:pPr marL="0" indent="0" algn="just" rtl="1">
              <a:buNone/>
            </a:pPr>
            <a:r>
              <a:rPr lang="fa-IR" sz="2800" dirty="0">
                <a:cs typeface="B Nazanin" panose="00000400000000000000" pitchFamily="2" charset="-78"/>
              </a:rPr>
              <a:t>16-	 اکتفاء به مطالعه در یک مورد خاص و یا یک حوزه خاص در تحقیق به منظور جلوگیری از انحراف یا کم ازرش شدن آن. </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289545202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092170-F716-4DE9-8072-A3F298E0EB15}"/>
              </a:ext>
            </a:extLst>
          </p:cNvPr>
          <p:cNvSpPr>
            <a:spLocks noGrp="1"/>
          </p:cNvSpPr>
          <p:nvPr>
            <p:ph idx="1"/>
          </p:nvPr>
        </p:nvSpPr>
        <p:spPr>
          <a:xfrm>
            <a:off x="913775" y="1519311"/>
            <a:ext cx="10364452" cy="4271889"/>
          </a:xfrm>
        </p:spPr>
        <p:txBody>
          <a:bodyPr>
            <a:normAutofit/>
          </a:bodyPr>
          <a:lstStyle/>
          <a:p>
            <a:pPr marL="0" indent="0" algn="just" rtl="1">
              <a:buNone/>
            </a:pPr>
            <a:r>
              <a:rPr lang="fa-IR" sz="2800" dirty="0">
                <a:cs typeface="B Nazanin" panose="00000400000000000000" pitchFamily="2" charset="-78"/>
              </a:rPr>
              <a:t>- تاریخ پژوهی و نقش آن در مطالعات تطبیقی</a:t>
            </a:r>
          </a:p>
          <a:p>
            <a:pPr marL="0" indent="0" algn="just" rtl="1">
              <a:buNone/>
            </a:pPr>
            <a:r>
              <a:rPr lang="fa-IR" sz="2800" dirty="0">
                <a:cs typeface="B Nazanin" panose="00000400000000000000" pitchFamily="2" charset="-78"/>
              </a:rPr>
              <a:t>نقش اساسی، غیر قابل انکار و برجسته است. زیرا درک حوادث، تغییرات و اشکال گوناگونی که در میان یک ملت روی می دهد همه در طول تاریخ آن ملت صورت می گیرد و ما بدون اطلاع دقیق و یا نسبتا دقیق از تاریخ و حوادث تاریخی گذشته یک ملت نمی توانیم پژوهش تطبیقی در باب ادبیات آن ملت انجام بدهیم، درواقع،  دانستن تاریخ ملت ها، بهترین ابزار برای اثبات مبادلات فرهنگی و ادبی میان ملتهاست و ما با کمک تاریخ می توانیم از میزان تاثیر و تاثرات ادبیات ملل بر یکدیگر مطلع شویم.</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53330988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F30AAC-75D0-43D8-9ACE-1995E7BAC469}"/>
              </a:ext>
            </a:extLst>
          </p:cNvPr>
          <p:cNvSpPr>
            <a:spLocks noGrp="1"/>
          </p:cNvSpPr>
          <p:nvPr>
            <p:ph idx="1"/>
          </p:nvPr>
        </p:nvSpPr>
        <p:spPr>
          <a:xfrm>
            <a:off x="913775" y="1392703"/>
            <a:ext cx="10364452" cy="4398498"/>
          </a:xfrm>
        </p:spPr>
        <p:txBody>
          <a:bodyPr>
            <a:normAutofit/>
          </a:bodyPr>
          <a:lstStyle/>
          <a:p>
            <a:pPr marL="0" indent="0" algn="just" rtl="1">
              <a:buNone/>
            </a:pPr>
            <a:r>
              <a:rPr lang="fa-IR" sz="2800" dirty="0">
                <a:cs typeface="B Nazanin" panose="00000400000000000000" pitchFamily="2" charset="-78"/>
              </a:rPr>
              <a:t>3- آشنایی با زبان ها</a:t>
            </a:r>
          </a:p>
          <a:p>
            <a:pPr marL="0" indent="0" algn="just" rtl="1">
              <a:buNone/>
            </a:pPr>
            <a:r>
              <a:rPr lang="fa-IR" sz="2800" dirty="0">
                <a:cs typeface="B Nazanin" panose="00000400000000000000" pitchFamily="2" charset="-78"/>
              </a:rPr>
              <a:t>آشنایی با حداقل یک یا چند زبان دیگر، به ویژه زبان ملتی که می خواهیم ادبیات و فرهنگ آن را با ادبیات ملی خود از لحاظ تطبیقی بررسی کنیم، بسیار ضرورت دارد. پژوهشگر در ادبیات تطبیقی نمی تواند صرفا با دانش زبان ملی خود، به بخش ادبیات تطبیقی وارد گردد، حداقل قضیه این است که اگر ما مثلا می خواهیم به بحث تطبیقی در ادبیات ایران و عرب بپردازیم ضرورت دارد، حداقل زبان عربی را به خوبی بدانیم. البته دانستن زبانهای دیگر نیز می تواند در این رابطه مفید باشد. تنها با دانستن زبان است که ما می توانیم از عواطف، افکار، احساسات و پیچیدگی ها و سادگی های یک ملت آگاه شویم و آنها را بهتر درک کنیم.</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321151281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46</TotalTime>
  <Words>665</Words>
  <Application>Microsoft Office PowerPoint</Application>
  <PresentationFormat>Widescreen</PresentationFormat>
  <Paragraphs>35</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Tw Cen MT</vt:lpstr>
      <vt:lpstr>Droplet</vt:lpstr>
      <vt:lpstr>ابزارهای پژوهشی در ادبیات تطبیقی  درس 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ابزارهای پژوهشی در ادبیات تطبیقی  درس 6</dc:title>
  <dc:creator>MIQDAD</dc:creator>
  <cp:lastModifiedBy>MIQDAD</cp:lastModifiedBy>
  <cp:revision>6</cp:revision>
  <dcterms:created xsi:type="dcterms:W3CDTF">2021-10-16T11:57:09Z</dcterms:created>
  <dcterms:modified xsi:type="dcterms:W3CDTF">2022-04-18T22:01:05Z</dcterms:modified>
</cp:coreProperties>
</file>