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82" r:id="rId14"/>
    <p:sldId id="283" r:id="rId15"/>
    <p:sldId id="268" r:id="rId16"/>
    <p:sldId id="269" r:id="rId17"/>
    <p:sldId id="270" r:id="rId18"/>
    <p:sldId id="271" r:id="rId19"/>
    <p:sldId id="279" r:id="rId20"/>
    <p:sldId id="272" r:id="rId21"/>
    <p:sldId id="273" r:id="rId22"/>
    <p:sldId id="280" r:id="rId23"/>
    <p:sldId id="274" r:id="rId24"/>
    <p:sldId id="275" r:id="rId25"/>
    <p:sldId id="276" r:id="rId26"/>
    <p:sldId id="277" r:id="rId27"/>
    <p:sldId id="281" r:id="rId28"/>
    <p:sldId id="278"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06DA552-A4B4-424B-83E8-F4087BB36127}" type="datetimeFigureOut">
              <a:rPr lang="en-US" smtClean="0"/>
              <a:t>4/18/2022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CA6428-CA8D-451C-93CE-9614FC29CA57}" type="slidenum">
              <a:rPr lang="en-US" smtClean="0"/>
              <a:t>‹#›</a:t>
            </a:fld>
            <a:endParaRPr lang="en-US"/>
          </a:p>
        </p:txBody>
      </p:sp>
    </p:spTree>
    <p:extLst>
      <p:ext uri="{BB962C8B-B14F-4D97-AF65-F5344CB8AC3E}">
        <p14:creationId xmlns:p14="http://schemas.microsoft.com/office/powerpoint/2010/main" val="922572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06DA552-A4B4-424B-83E8-F4087BB36127}" type="datetimeFigureOut">
              <a:rPr lang="en-US" smtClean="0"/>
              <a:t>4/18/2022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CA6428-CA8D-451C-93CE-9614FC29CA57}" type="slidenum">
              <a:rPr lang="en-US" smtClean="0"/>
              <a:t>‹#›</a:t>
            </a:fld>
            <a:endParaRPr lang="en-US"/>
          </a:p>
        </p:txBody>
      </p:sp>
    </p:spTree>
    <p:extLst>
      <p:ext uri="{BB962C8B-B14F-4D97-AF65-F5344CB8AC3E}">
        <p14:creationId xmlns:p14="http://schemas.microsoft.com/office/powerpoint/2010/main" val="2060317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06DA552-A4B4-424B-83E8-F4087BB36127}" type="datetimeFigureOut">
              <a:rPr lang="en-US" smtClean="0"/>
              <a:t>4/18/2022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CA6428-CA8D-451C-93CE-9614FC29CA57}" type="slidenum">
              <a:rPr lang="en-US" smtClean="0"/>
              <a:t>‹#›</a:t>
            </a:fld>
            <a:endParaRPr lang="en-US"/>
          </a:p>
        </p:txBody>
      </p:sp>
    </p:spTree>
    <p:extLst>
      <p:ext uri="{BB962C8B-B14F-4D97-AF65-F5344CB8AC3E}">
        <p14:creationId xmlns:p14="http://schemas.microsoft.com/office/powerpoint/2010/main" val="12806330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06DA552-A4B4-424B-83E8-F4087BB36127}" type="datetimeFigureOut">
              <a:rPr lang="en-US" smtClean="0"/>
              <a:t>4/18/2022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CA6428-CA8D-451C-93CE-9614FC29CA57}" type="slidenum">
              <a:rPr lang="en-US" smtClean="0"/>
              <a:t>‹#›</a:t>
            </a:fld>
            <a:endParaRPr 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1824195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06DA552-A4B4-424B-83E8-F4087BB36127}" type="datetimeFigureOut">
              <a:rPr lang="en-US" smtClean="0"/>
              <a:t>4/18/2022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CA6428-CA8D-451C-93CE-9614FC29CA57}" type="slidenum">
              <a:rPr lang="en-US" smtClean="0"/>
              <a:t>‹#›</a:t>
            </a:fld>
            <a:endParaRPr lang="en-US"/>
          </a:p>
        </p:txBody>
      </p:sp>
    </p:spTree>
    <p:extLst>
      <p:ext uri="{BB962C8B-B14F-4D97-AF65-F5344CB8AC3E}">
        <p14:creationId xmlns:p14="http://schemas.microsoft.com/office/powerpoint/2010/main" val="1185196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806DA552-A4B4-424B-83E8-F4087BB36127}" type="datetimeFigureOut">
              <a:rPr lang="en-US" smtClean="0"/>
              <a:t>4/18/2022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CA6428-CA8D-451C-93CE-9614FC29CA57}" type="slidenum">
              <a:rPr lang="en-US" smtClean="0"/>
              <a:t>‹#›</a:t>
            </a:fld>
            <a:endParaRPr lang="en-US"/>
          </a:p>
        </p:txBody>
      </p:sp>
    </p:spTree>
    <p:extLst>
      <p:ext uri="{BB962C8B-B14F-4D97-AF65-F5344CB8AC3E}">
        <p14:creationId xmlns:p14="http://schemas.microsoft.com/office/powerpoint/2010/main" val="42480644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806DA552-A4B4-424B-83E8-F4087BB36127}" type="datetimeFigureOut">
              <a:rPr lang="en-US" smtClean="0"/>
              <a:t>4/18/2022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CA6428-CA8D-451C-93CE-9614FC29CA57}" type="slidenum">
              <a:rPr lang="en-US" smtClean="0"/>
              <a:t>‹#›</a:t>
            </a:fld>
            <a:endParaRPr lang="en-US"/>
          </a:p>
        </p:txBody>
      </p:sp>
    </p:spTree>
    <p:extLst>
      <p:ext uri="{BB962C8B-B14F-4D97-AF65-F5344CB8AC3E}">
        <p14:creationId xmlns:p14="http://schemas.microsoft.com/office/powerpoint/2010/main" val="17739900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6DA552-A4B4-424B-83E8-F4087BB36127}" type="datetimeFigureOut">
              <a:rPr lang="en-US" smtClean="0"/>
              <a:t>4/18/2022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CA6428-CA8D-451C-93CE-9614FC29CA57}" type="slidenum">
              <a:rPr lang="en-US" smtClean="0"/>
              <a:t>‹#›</a:t>
            </a:fld>
            <a:endParaRPr lang="en-US"/>
          </a:p>
        </p:txBody>
      </p:sp>
    </p:spTree>
    <p:extLst>
      <p:ext uri="{BB962C8B-B14F-4D97-AF65-F5344CB8AC3E}">
        <p14:creationId xmlns:p14="http://schemas.microsoft.com/office/powerpoint/2010/main" val="26410277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6DA552-A4B4-424B-83E8-F4087BB36127}" type="datetimeFigureOut">
              <a:rPr lang="en-US" smtClean="0"/>
              <a:t>4/18/2022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CA6428-CA8D-451C-93CE-9614FC29CA57}" type="slidenum">
              <a:rPr lang="en-US" smtClean="0"/>
              <a:t>‹#›</a:t>
            </a:fld>
            <a:endParaRPr lang="en-US"/>
          </a:p>
        </p:txBody>
      </p:sp>
    </p:spTree>
    <p:extLst>
      <p:ext uri="{BB962C8B-B14F-4D97-AF65-F5344CB8AC3E}">
        <p14:creationId xmlns:p14="http://schemas.microsoft.com/office/powerpoint/2010/main" val="22721861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D79AF-9753-4095-84F9-A4F822334BC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09E71F7-7360-4B87-9EB3-CFDBD8B3F1D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9C8721-F9D5-4989-94D3-B4689415D584}"/>
              </a:ext>
            </a:extLst>
          </p:cNvPr>
          <p:cNvSpPr>
            <a:spLocks noGrp="1"/>
          </p:cNvSpPr>
          <p:nvPr>
            <p:ph type="dt" sz="half" idx="10"/>
          </p:nvPr>
        </p:nvSpPr>
        <p:spPr/>
        <p:txBody>
          <a:bodyPr/>
          <a:lstStyle/>
          <a:p>
            <a:fld id="{806DA552-A4B4-424B-83E8-F4087BB36127}" type="datetimeFigureOut">
              <a:rPr lang="en-US" smtClean="0"/>
              <a:t>4/18/2022</a:t>
            </a:fld>
            <a:endParaRPr lang="en-US"/>
          </a:p>
        </p:txBody>
      </p:sp>
      <p:sp>
        <p:nvSpPr>
          <p:cNvPr id="5" name="Footer Placeholder 4">
            <a:extLst>
              <a:ext uri="{FF2B5EF4-FFF2-40B4-BE49-F238E27FC236}">
                <a16:creationId xmlns:a16="http://schemas.microsoft.com/office/drawing/2014/main" id="{8CEF4041-1651-4D7F-AB1C-7811EB4394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12272B-D1DC-48FB-8C9E-B6D41A9C62B5}"/>
              </a:ext>
            </a:extLst>
          </p:cNvPr>
          <p:cNvSpPr>
            <a:spLocks noGrp="1"/>
          </p:cNvSpPr>
          <p:nvPr>
            <p:ph type="sldNum" sz="quarter" idx="12"/>
          </p:nvPr>
        </p:nvSpPr>
        <p:spPr/>
        <p:txBody>
          <a:bodyPr/>
          <a:lstStyle/>
          <a:p>
            <a:fld id="{CDCA6428-CA8D-451C-93CE-9614FC29CA57}" type="slidenum">
              <a:rPr lang="en-US" smtClean="0"/>
              <a:t>‹#›</a:t>
            </a:fld>
            <a:endParaRPr lang="en-US"/>
          </a:p>
        </p:txBody>
      </p:sp>
    </p:spTree>
    <p:extLst>
      <p:ext uri="{BB962C8B-B14F-4D97-AF65-F5344CB8AC3E}">
        <p14:creationId xmlns:p14="http://schemas.microsoft.com/office/powerpoint/2010/main" val="2882733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6DA552-A4B4-424B-83E8-F4087BB36127}" type="datetimeFigureOut">
              <a:rPr lang="en-US" smtClean="0"/>
              <a:t>4/18/2022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CA6428-CA8D-451C-93CE-9614FC29CA57}" type="slidenum">
              <a:rPr lang="en-US" smtClean="0"/>
              <a:t>‹#›</a:t>
            </a:fld>
            <a:endParaRPr lang="en-US"/>
          </a:p>
        </p:txBody>
      </p:sp>
    </p:spTree>
    <p:extLst>
      <p:ext uri="{BB962C8B-B14F-4D97-AF65-F5344CB8AC3E}">
        <p14:creationId xmlns:p14="http://schemas.microsoft.com/office/powerpoint/2010/main" val="16929004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6DA552-A4B4-424B-83E8-F4087BB36127}" type="datetimeFigureOut">
              <a:rPr lang="en-US" smtClean="0"/>
              <a:t>4/18/2022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CA6428-CA8D-451C-93CE-9614FC29CA57}" type="slidenum">
              <a:rPr lang="en-US" smtClean="0"/>
              <a:t>‹#›</a:t>
            </a:fld>
            <a:endParaRPr lang="en-US"/>
          </a:p>
        </p:txBody>
      </p:sp>
    </p:spTree>
    <p:extLst>
      <p:ext uri="{BB962C8B-B14F-4D97-AF65-F5344CB8AC3E}">
        <p14:creationId xmlns:p14="http://schemas.microsoft.com/office/powerpoint/2010/main" val="42268469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06DA552-A4B4-424B-83E8-F4087BB36127}" type="datetimeFigureOut">
              <a:rPr lang="en-US" smtClean="0"/>
              <a:t>4/18/2022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CA6428-CA8D-451C-93CE-9614FC29CA57}" type="slidenum">
              <a:rPr lang="en-US" smtClean="0"/>
              <a:t>‹#›</a:t>
            </a:fld>
            <a:endParaRPr lang="en-US"/>
          </a:p>
        </p:txBody>
      </p:sp>
    </p:spTree>
    <p:extLst>
      <p:ext uri="{BB962C8B-B14F-4D97-AF65-F5344CB8AC3E}">
        <p14:creationId xmlns:p14="http://schemas.microsoft.com/office/powerpoint/2010/main" val="362050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06DA552-A4B4-424B-83E8-F4087BB36127}" type="datetimeFigureOut">
              <a:rPr lang="en-US" smtClean="0"/>
              <a:t>4/18/2022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CA6428-CA8D-451C-93CE-9614FC29CA57}" type="slidenum">
              <a:rPr lang="en-US" smtClean="0"/>
              <a:t>‹#›</a:t>
            </a:fld>
            <a:endParaRPr lang="en-US"/>
          </a:p>
        </p:txBody>
      </p:sp>
    </p:spTree>
    <p:extLst>
      <p:ext uri="{BB962C8B-B14F-4D97-AF65-F5344CB8AC3E}">
        <p14:creationId xmlns:p14="http://schemas.microsoft.com/office/powerpoint/2010/main" val="500665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06DA552-A4B4-424B-83E8-F4087BB36127}" type="datetimeFigureOut">
              <a:rPr lang="en-US" smtClean="0"/>
              <a:t>4/18/2022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CA6428-CA8D-451C-93CE-9614FC29CA57}" type="slidenum">
              <a:rPr lang="en-US" smtClean="0"/>
              <a:t>‹#›</a:t>
            </a:fld>
            <a:endParaRPr lang="en-US"/>
          </a:p>
        </p:txBody>
      </p:sp>
    </p:spTree>
    <p:extLst>
      <p:ext uri="{BB962C8B-B14F-4D97-AF65-F5344CB8AC3E}">
        <p14:creationId xmlns:p14="http://schemas.microsoft.com/office/powerpoint/2010/main" val="42804477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806DA552-A4B4-424B-83E8-F4087BB36127}" type="datetimeFigureOut">
              <a:rPr lang="en-US" smtClean="0"/>
              <a:t>4/18/2022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CA6428-CA8D-451C-93CE-9614FC29CA57}" type="slidenum">
              <a:rPr lang="en-US" smtClean="0"/>
              <a:t>‹#›</a:t>
            </a:fld>
            <a:endParaRPr lang="en-US"/>
          </a:p>
        </p:txBody>
      </p:sp>
    </p:spTree>
    <p:extLst>
      <p:ext uri="{BB962C8B-B14F-4D97-AF65-F5344CB8AC3E}">
        <p14:creationId xmlns:p14="http://schemas.microsoft.com/office/powerpoint/2010/main" val="370857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06DA552-A4B4-424B-83E8-F4087BB36127}" type="datetimeFigureOut">
              <a:rPr lang="en-US" smtClean="0"/>
              <a:t>4/18/2022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CA6428-CA8D-451C-93CE-9614FC29CA57}" type="slidenum">
              <a:rPr lang="en-US" smtClean="0"/>
              <a:t>‹#›</a:t>
            </a:fld>
            <a:endParaRPr lang="en-US"/>
          </a:p>
        </p:txBody>
      </p:sp>
    </p:spTree>
    <p:extLst>
      <p:ext uri="{BB962C8B-B14F-4D97-AF65-F5344CB8AC3E}">
        <p14:creationId xmlns:p14="http://schemas.microsoft.com/office/powerpoint/2010/main" val="919010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06DA552-A4B4-424B-83E8-F4087BB36127}" type="datetimeFigureOut">
              <a:rPr lang="en-US" smtClean="0"/>
              <a:t>4/18/2022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CA6428-CA8D-451C-93CE-9614FC29CA57}" type="slidenum">
              <a:rPr lang="en-US" smtClean="0"/>
              <a:t>‹#›</a:t>
            </a:fld>
            <a:endParaRPr lang="en-US"/>
          </a:p>
        </p:txBody>
      </p:sp>
    </p:spTree>
    <p:extLst>
      <p:ext uri="{BB962C8B-B14F-4D97-AF65-F5344CB8AC3E}">
        <p14:creationId xmlns:p14="http://schemas.microsoft.com/office/powerpoint/2010/main" val="1775392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806DA552-A4B4-424B-83E8-F4087BB36127}" type="datetimeFigureOut">
              <a:rPr lang="en-US" smtClean="0"/>
              <a:t>4/18/2022</a:t>
            </a:fld>
            <a:endParaRPr 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CDCA6428-CA8D-451C-93CE-9614FC29CA57}" type="slidenum">
              <a:rPr lang="en-US" smtClean="0"/>
              <a:t>‹#›</a:t>
            </a:fld>
            <a:endParaRPr lang="en-US"/>
          </a:p>
        </p:txBody>
      </p:sp>
    </p:spTree>
    <p:extLst>
      <p:ext uri="{BB962C8B-B14F-4D97-AF65-F5344CB8AC3E}">
        <p14:creationId xmlns:p14="http://schemas.microsoft.com/office/powerpoint/2010/main" val="14842099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A753D-D49D-4C1E-9B3B-C2920CD43F50}"/>
              </a:ext>
            </a:extLst>
          </p:cNvPr>
          <p:cNvSpPr>
            <a:spLocks noGrp="1"/>
          </p:cNvSpPr>
          <p:nvPr>
            <p:ph type="ctrTitle"/>
          </p:nvPr>
        </p:nvSpPr>
        <p:spPr/>
        <p:txBody>
          <a:bodyPr/>
          <a:lstStyle/>
          <a:p>
            <a:r>
              <a:rPr lang="fa-IR" dirty="0"/>
              <a:t>حوزه  تعاریف ادبیات تطبیقی</a:t>
            </a:r>
            <a:endParaRPr lang="en-US" dirty="0"/>
          </a:p>
        </p:txBody>
      </p:sp>
      <p:sp>
        <p:nvSpPr>
          <p:cNvPr id="3" name="Subtitle 2">
            <a:extLst>
              <a:ext uri="{FF2B5EF4-FFF2-40B4-BE49-F238E27FC236}">
                <a16:creationId xmlns:a16="http://schemas.microsoft.com/office/drawing/2014/main" id="{DFD3ACC7-E97B-455F-A89A-F109F64FA5E6}"/>
              </a:ext>
            </a:extLst>
          </p:cNvPr>
          <p:cNvSpPr>
            <a:spLocks noGrp="1"/>
          </p:cNvSpPr>
          <p:nvPr>
            <p:ph type="subTitle" idx="1"/>
          </p:nvPr>
        </p:nvSpPr>
        <p:spPr/>
        <p:txBody>
          <a:bodyPr>
            <a:normAutofit/>
          </a:bodyPr>
          <a:lstStyle/>
          <a:p>
            <a:r>
              <a:rPr lang="fa-IR" sz="3600" dirty="0">
                <a:cs typeface="B Nazanin" panose="00000400000000000000" pitchFamily="2" charset="-78"/>
              </a:rPr>
              <a:t>فصل اول</a:t>
            </a:r>
            <a:endParaRPr lang="en-US" sz="3600" dirty="0">
              <a:cs typeface="B Nazanin" panose="00000400000000000000" pitchFamily="2" charset="-78"/>
            </a:endParaRPr>
          </a:p>
        </p:txBody>
      </p:sp>
    </p:spTree>
    <p:extLst>
      <p:ext uri="{BB962C8B-B14F-4D97-AF65-F5344CB8AC3E}">
        <p14:creationId xmlns:p14="http://schemas.microsoft.com/office/powerpoint/2010/main" val="18463103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154E24-9E62-448A-B77F-2FE6333E8A8C}"/>
              </a:ext>
            </a:extLst>
          </p:cNvPr>
          <p:cNvSpPr>
            <a:spLocks noGrp="1"/>
          </p:cNvSpPr>
          <p:nvPr>
            <p:ph idx="1"/>
          </p:nvPr>
        </p:nvSpPr>
        <p:spPr>
          <a:xfrm>
            <a:off x="913775" y="1252025"/>
            <a:ext cx="10364452" cy="4539175"/>
          </a:xfrm>
        </p:spPr>
        <p:txBody>
          <a:bodyPr>
            <a:normAutofit/>
          </a:bodyPr>
          <a:lstStyle/>
          <a:p>
            <a:pPr marL="0" indent="0" algn="just" rtl="1">
              <a:buNone/>
            </a:pPr>
            <a:r>
              <a:rPr lang="fa-IR" sz="2400" dirty="0">
                <a:cs typeface="B Nazanin" panose="00000400000000000000" pitchFamily="2" charset="-78"/>
              </a:rPr>
              <a:t>2-ادبیات تطبیقی از منظر رابطه و نسبت آن با مطالعات فرهنگی:</a:t>
            </a:r>
          </a:p>
          <a:p>
            <a:pPr marL="0" indent="0" algn="just" rtl="1">
              <a:buNone/>
            </a:pPr>
            <a:r>
              <a:rPr lang="fa-IR" sz="2400" dirty="0">
                <a:cs typeface="B Nazanin" panose="00000400000000000000" pitchFamily="2" charset="-78"/>
              </a:rPr>
              <a:t>از این نظر، ادبیات تطبیقی، آن اقدام عقلانی است که هدفش مطالعه و بررسی هر چیزی است که گفته شود و یا بتوان گفت ادبی است و مرتبط نمودن آن با دیگر عناصر تشکیل دهنده یک فرهنگ.</a:t>
            </a:r>
          </a:p>
          <a:p>
            <a:pPr marL="0" indent="0" algn="just" rtl="1">
              <a:buNone/>
            </a:pPr>
            <a:r>
              <a:rPr lang="fa-IR" sz="2400" dirty="0">
                <a:cs typeface="B Nazanin" panose="00000400000000000000" pitchFamily="2" charset="-78"/>
              </a:rPr>
              <a:t>ادبیات تطبیقیف دانشی است که تاریخ روابط بیرونی  میان ملل مختلف را می نگارد یعنی بررسی ادبیات ملی یک کشور در خارج از مرزهای آن و نیز بررسی روابط ملی با ادبیت زبانهای دیگر و نیز سایر رشته های علوم انسانی و هنرهای زیبا مانند فلسفه و تاریخ. و چون ادبیات تطبیقی از آن دسته  پژوهشهای است که باطن آن مقایسه بین ادبیات ملل محتلف است. البته تطبیق و مقایسه ای ک وسیله است و نه هدف چون هدف اصلی اط تطبیق و مقایسه ادبیات ملل همان کشف تاثر و تاثرها و روابط تاریخی است.</a:t>
            </a:r>
          </a:p>
          <a:p>
            <a:pPr marL="0" indent="0" algn="just" rtl="1">
              <a:buNone/>
            </a:pPr>
            <a:endParaRPr lang="en-US" sz="2400" dirty="0">
              <a:cs typeface="B Nazanin" panose="00000400000000000000" pitchFamily="2" charset="-78"/>
            </a:endParaRPr>
          </a:p>
        </p:txBody>
      </p:sp>
    </p:spTree>
    <p:extLst>
      <p:ext uri="{BB962C8B-B14F-4D97-AF65-F5344CB8AC3E}">
        <p14:creationId xmlns:p14="http://schemas.microsoft.com/office/powerpoint/2010/main" val="21735188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AC0E9D-126E-4217-A0C1-CA93A11C74CC}"/>
              </a:ext>
            </a:extLst>
          </p:cNvPr>
          <p:cNvSpPr>
            <a:spLocks noGrp="1"/>
          </p:cNvSpPr>
          <p:nvPr>
            <p:ph idx="1"/>
          </p:nvPr>
        </p:nvSpPr>
        <p:spPr>
          <a:xfrm>
            <a:off x="913775" y="1125415"/>
            <a:ext cx="10364452" cy="4665785"/>
          </a:xfrm>
        </p:spPr>
        <p:txBody>
          <a:bodyPr>
            <a:normAutofit/>
          </a:bodyPr>
          <a:lstStyle/>
          <a:p>
            <a:pPr marL="0" indent="0" algn="just" rtl="1">
              <a:buNone/>
            </a:pPr>
            <a:r>
              <a:rPr lang="fa-IR" sz="2400" dirty="0">
                <a:cs typeface="B Nazanin" panose="00000400000000000000" pitchFamily="2" charset="-78"/>
              </a:rPr>
              <a:t> بنابراین ادبیات تطبیقی امروزه یک دانش ضروری است که در بررسی های نقدی و تاریخی ادبیات اهمیت بسیار زیادی  دارد، چون سرچشمه های جریان های فکری و هنری اقوام گوناگون را در ادبیاتهای گوناگون بررسی می کند. ادبیات تطبیقی در واقع عبارت است از تحقیق در باب روابط و مناسبات بین ادبیات ملل و اقوام مختلف جهان. پژوهشگر ادبیات تطبیقی در مرز زبان ملی به کمین می نشیند تا تمام مبادلات  و معاملات فکری و ادبی را که از آن سرحد بین آن قوم و اقوام دور و نزدیک روی می دهد تحت نظارت و مراقبت خویش بگیرد و پیداست که حاصل تحقیق او با میزان و دقت و مراقبتی که در این تحقیق به کار می گیرد مناسبت خواهد داشت.</a:t>
            </a:r>
          </a:p>
          <a:p>
            <a:pPr marL="0" indent="0" algn="just" rtl="1">
              <a:buNone/>
            </a:pPr>
            <a:r>
              <a:rPr lang="fa-IR" sz="2400" dirty="0">
                <a:cs typeface="B Nazanin" panose="00000400000000000000" pitchFamily="2" charset="-78"/>
              </a:rPr>
              <a:t> بنابراین در ادبیات تطبیقی آنچه مورد نظر محقق است ، نفس اثر ادبی نیست ، بلکه تحقیق در کیفیت تجلی و انعکاسی است که اثر ادبی قومی در ادب قوم دیگر پیدا می کند. </a:t>
            </a:r>
          </a:p>
          <a:p>
            <a:pPr marL="0" indent="0" algn="just" rtl="1">
              <a:buNone/>
            </a:pPr>
            <a:endParaRPr lang="en-US" sz="2400" dirty="0">
              <a:cs typeface="B Nazanin" panose="00000400000000000000" pitchFamily="2" charset="-78"/>
            </a:endParaRPr>
          </a:p>
        </p:txBody>
      </p:sp>
    </p:spTree>
    <p:extLst>
      <p:ext uri="{BB962C8B-B14F-4D97-AF65-F5344CB8AC3E}">
        <p14:creationId xmlns:p14="http://schemas.microsoft.com/office/powerpoint/2010/main" val="16067512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F32738-D524-4291-9462-9B7C4C235092}"/>
              </a:ext>
            </a:extLst>
          </p:cNvPr>
          <p:cNvSpPr>
            <a:spLocks noGrp="1"/>
          </p:cNvSpPr>
          <p:nvPr>
            <p:ph idx="1"/>
          </p:nvPr>
        </p:nvSpPr>
        <p:spPr>
          <a:xfrm>
            <a:off x="913775" y="1139483"/>
            <a:ext cx="10364452" cy="4651717"/>
          </a:xfrm>
        </p:spPr>
        <p:txBody>
          <a:bodyPr>
            <a:noAutofit/>
          </a:bodyPr>
          <a:lstStyle/>
          <a:p>
            <a:pPr marL="0" indent="0" algn="just" rtl="1">
              <a:buNone/>
            </a:pPr>
            <a:r>
              <a:rPr lang="fa-IR" sz="2400" dirty="0">
                <a:cs typeface="B Nazanin" panose="00000400000000000000" pitchFamily="2" charset="-78"/>
              </a:rPr>
              <a:t> در واقع  ادبیات تطبیقی محصول و زاییده تحولات گسترده د ردو دانش نقد  ادبی و تاریخ ادبیات است. شاید به همین دلیل است که برخی بر این عقیده هستند که :ادبیات تطبیقی شاخه ایست از نقد ادبی که روابط ادبی ملل مختلف با یکدیگر و از انعکاس ادبیات ملتی در ادبیات ملت دیگر  سخن می گوید.</a:t>
            </a:r>
          </a:p>
          <a:p>
            <a:pPr marL="0" indent="0" algn="just" rtl="1">
              <a:buNone/>
            </a:pPr>
            <a:r>
              <a:rPr lang="fa-IR" sz="2400" dirty="0">
                <a:cs typeface="B Nazanin" panose="00000400000000000000" pitchFamily="2" charset="-78"/>
              </a:rPr>
              <a:t>3-سیر تحول در ادبیات تطبیقی</a:t>
            </a:r>
          </a:p>
          <a:p>
            <a:pPr marL="0" indent="0" algn="just" rtl="1">
              <a:buNone/>
            </a:pPr>
            <a:r>
              <a:rPr lang="fa-IR" sz="2400" dirty="0">
                <a:cs typeface="B Nazanin" panose="00000400000000000000" pitchFamily="2" charset="-78"/>
              </a:rPr>
              <a:t> ادبیات تطبیقی از زمان پیدایش تا اواسط قرن بیستم(1950.م) بیشتر متوجه مطالعات تطبیقی مربوط به ادبیات ملی و قومی به زبانهای مختلف  بود. از سال 1960 میلادی به بعد ، بحث پیرامون کیفیت میان رشته ای ادبیات تطبیقی شروع گردید و به تدریج وارد مرحله نو و جدیدی از تحولات علمی مربوط به خود گردید. و در پنج دهه اخیر، یعنی از سال 1969 میلادی به بعدف پژوهشهای مربوط به ادبیات تطبیقی به صورت جدی و رو به رشدی گسترش یافته است. تا جای که اندیشمندان معاصر آن را به عنوان یک رویکرد جدید در ادبیات و نقد ادبی به حساب آورده اند.</a:t>
            </a:r>
          </a:p>
          <a:p>
            <a:pPr marL="0" indent="0" algn="just" rtl="1">
              <a:buNone/>
            </a:pPr>
            <a:endParaRPr lang="en-US" sz="2400" dirty="0">
              <a:cs typeface="B Nazanin" panose="00000400000000000000" pitchFamily="2" charset="-78"/>
            </a:endParaRPr>
          </a:p>
        </p:txBody>
      </p:sp>
    </p:spTree>
    <p:extLst>
      <p:ext uri="{BB962C8B-B14F-4D97-AF65-F5344CB8AC3E}">
        <p14:creationId xmlns:p14="http://schemas.microsoft.com/office/powerpoint/2010/main" val="32685254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98B24C-0D13-42F9-BC1E-593124BB78EF}"/>
              </a:ext>
            </a:extLst>
          </p:cNvPr>
          <p:cNvSpPr>
            <a:spLocks noGrp="1"/>
          </p:cNvSpPr>
          <p:nvPr>
            <p:ph idx="1"/>
          </p:nvPr>
        </p:nvSpPr>
        <p:spPr>
          <a:xfrm>
            <a:off x="913775" y="1125415"/>
            <a:ext cx="10364452" cy="4665785"/>
          </a:xfrm>
        </p:spPr>
        <p:txBody>
          <a:bodyPr>
            <a:noAutofit/>
          </a:bodyPr>
          <a:lstStyle/>
          <a:p>
            <a:pPr marL="0" indent="0" algn="just" rtl="1">
              <a:buNone/>
            </a:pPr>
            <a:r>
              <a:rPr lang="fa-IR" sz="2800" dirty="0">
                <a:cs typeface="B Nazanin" panose="00000400000000000000" pitchFamily="2" charset="-78"/>
              </a:rPr>
              <a:t>3-سیر تحول در ادبیات تطبیقی</a:t>
            </a:r>
          </a:p>
          <a:p>
            <a:pPr marL="0" indent="0" algn="just" rtl="1">
              <a:buNone/>
            </a:pPr>
            <a:r>
              <a:rPr lang="fa-IR" sz="2800" dirty="0">
                <a:cs typeface="B Nazanin" panose="00000400000000000000" pitchFamily="2" charset="-78"/>
              </a:rPr>
              <a:t>ادبیات تطبیقی از زمان پیدایش تا اواسط قرن بیستم(1950.م) بیشتر متوجه مطالعات تطبیقی مربوط به ادبیات ملی و قومی به زبانهای مختلف  بود. از سال 1960 میلادی به بعد ، بحث پیرامون کیفیت میان رشته ای ادبیات تطبیقی شروع گردید و به تدریج وارد مرحله نو و جدیدی از تحولات علمی مربوط به خود گردید. و در پنج دهه اخیر، یعنی از سال 1969 میلادی به بعدف پژوهشهای مربوط به ادبیات تطبیقی به صورت جدی و رو به رشدی گسترش یافته است. تا جای که اندیشمندان معاصر آن را به عنوان یک رویکرد جدید در ادبیات و نقد ادبی به حساب آورده اند.</a:t>
            </a:r>
          </a:p>
          <a:p>
            <a:pPr marL="0" indent="0" algn="just" rtl="1">
              <a:buNone/>
            </a:pPr>
            <a:r>
              <a:rPr lang="fa-IR" sz="2800" dirty="0">
                <a:cs typeface="B Nazanin" panose="00000400000000000000" pitchFamily="2" charset="-78"/>
              </a:rPr>
              <a:t> </a:t>
            </a:r>
            <a:endParaRPr lang="en-US" sz="2800" dirty="0">
              <a:cs typeface="B Nazanin" panose="00000400000000000000" pitchFamily="2" charset="-78"/>
            </a:endParaRPr>
          </a:p>
        </p:txBody>
      </p:sp>
    </p:spTree>
    <p:extLst>
      <p:ext uri="{BB962C8B-B14F-4D97-AF65-F5344CB8AC3E}">
        <p14:creationId xmlns:p14="http://schemas.microsoft.com/office/powerpoint/2010/main" val="30288277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983D65D-37CE-4B9B-A59A-3740E43DCB13}"/>
              </a:ext>
            </a:extLst>
          </p:cNvPr>
          <p:cNvSpPr>
            <a:spLocks noGrp="1"/>
          </p:cNvSpPr>
          <p:nvPr>
            <p:ph idx="1"/>
          </p:nvPr>
        </p:nvSpPr>
        <p:spPr>
          <a:xfrm>
            <a:off x="815926" y="1392702"/>
            <a:ext cx="10462301" cy="4398498"/>
          </a:xfrm>
        </p:spPr>
        <p:txBody>
          <a:bodyPr>
            <a:normAutofit/>
          </a:bodyPr>
          <a:lstStyle/>
          <a:p>
            <a:pPr marL="0" indent="0" algn="just" rtl="1">
              <a:buNone/>
            </a:pPr>
            <a:r>
              <a:rPr lang="fa-IR" sz="2800" dirty="0">
                <a:cs typeface="B Nazanin" panose="00000400000000000000" pitchFamily="2" charset="-78"/>
              </a:rPr>
              <a:t>ادبیات تطبیقی از زمان پیدایش تا اواسط قرن بیستم(1950.م) بیشتر متوجه مطالعات تطبیقی مربوط به ادبیات ملی و قومی به زبانهای مختلف  بود. از سال 1960 میلادی به بعد ، بحث پیرامون کیفیت میان رشته ای ادبیات تطبیقی شروع گردید و به تدریج وارد مرحله نو و جدیدی از تحولات علمی مربوط به خود گردید. و در پنج دهه اخیر، یعنی از سال 1969 میلادی به بعدف پژوهشهای مربوط به ادبیات تطبیقی به صورت جدی و رو به رشدی گسترش یافته است. تا جای که اندیشمندان معاصر آن را به عنوان یک رویکرد جدید در ادبیات و نقد ادبی به حساب آورده اند.</a:t>
            </a:r>
          </a:p>
          <a:p>
            <a:pPr marL="0" indent="0" algn="just" rtl="1">
              <a:buNone/>
            </a:pPr>
            <a:endParaRPr lang="en-US" sz="2800" dirty="0">
              <a:cs typeface="B Nazanin" panose="00000400000000000000" pitchFamily="2" charset="-78"/>
            </a:endParaRPr>
          </a:p>
        </p:txBody>
      </p:sp>
    </p:spTree>
    <p:extLst>
      <p:ext uri="{BB962C8B-B14F-4D97-AF65-F5344CB8AC3E}">
        <p14:creationId xmlns:p14="http://schemas.microsoft.com/office/powerpoint/2010/main" val="40424175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D6CDDA2-566C-4724-83D2-CDE7430CDD5C}"/>
              </a:ext>
            </a:extLst>
          </p:cNvPr>
          <p:cNvSpPr>
            <a:spLocks noGrp="1"/>
          </p:cNvSpPr>
          <p:nvPr>
            <p:ph idx="1"/>
          </p:nvPr>
        </p:nvSpPr>
        <p:spPr>
          <a:xfrm>
            <a:off x="913775" y="1026943"/>
            <a:ext cx="10364452" cy="4764258"/>
          </a:xfrm>
        </p:spPr>
        <p:txBody>
          <a:bodyPr>
            <a:normAutofit/>
          </a:bodyPr>
          <a:lstStyle/>
          <a:p>
            <a:pPr marL="0" indent="0" algn="just" rtl="1">
              <a:buNone/>
            </a:pPr>
            <a:r>
              <a:rPr lang="fa-IR" sz="2800" dirty="0">
                <a:cs typeface="B Nazanin" panose="00000400000000000000" pitchFamily="2" charset="-78"/>
              </a:rPr>
              <a:t>4- مفهوم ادبیات تطبیقی با توجه به رابطه آن با مطالعات فرهنگی</a:t>
            </a:r>
          </a:p>
          <a:p>
            <a:pPr marL="0" indent="0" algn="just" rtl="1">
              <a:buNone/>
            </a:pPr>
            <a:r>
              <a:rPr lang="fa-IR" sz="2800" dirty="0">
                <a:cs typeface="B Nazanin" panose="00000400000000000000" pitchFamily="2" charset="-78"/>
              </a:rPr>
              <a:t>ادبیات تطبیقی یعنی مطالعه و بررسی مقایسه ای آثاری که بر خاسته از زمینه های متفاوت فرهنگی هستند. آثاری که به زبانهای مختلف هستند و در علوم گوناگون وجود دارند. و کا ادبیات تطبیقی این است که بعداز مطالعه این آثار متفاوت و گوناگون به این سوال پاسخ  دهد که اگر یک وجدان بشری بخشی از فرهنگ خودی یک ملت شود ، در آن صورت چه پیش خواهد آمد؟ با توجه به تعریف فوق عذع ای معتقدند که در تعریف ادبیات تطبیقی باید سه قید مهم را مورد توجه قرار دهیم آن سی قید عبارتند از: 1- بین فرهنگی 2-بین زبانی 3- بین رشته ای.</a:t>
            </a:r>
          </a:p>
          <a:p>
            <a:pPr marL="0" indent="0" algn="just" rtl="1">
              <a:buNone/>
            </a:pPr>
            <a:endParaRPr lang="en-US" sz="2800" dirty="0">
              <a:cs typeface="B Nazanin" panose="00000400000000000000" pitchFamily="2" charset="-78"/>
            </a:endParaRPr>
          </a:p>
        </p:txBody>
      </p:sp>
    </p:spTree>
    <p:extLst>
      <p:ext uri="{BB962C8B-B14F-4D97-AF65-F5344CB8AC3E}">
        <p14:creationId xmlns:p14="http://schemas.microsoft.com/office/powerpoint/2010/main" val="40509153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684251-5D66-4B4F-8338-148132FD4C09}"/>
              </a:ext>
            </a:extLst>
          </p:cNvPr>
          <p:cNvSpPr>
            <a:spLocks noGrp="1"/>
          </p:cNvSpPr>
          <p:nvPr>
            <p:ph idx="1"/>
          </p:nvPr>
        </p:nvSpPr>
        <p:spPr>
          <a:xfrm>
            <a:off x="913775" y="1237957"/>
            <a:ext cx="10364452" cy="4553243"/>
          </a:xfrm>
        </p:spPr>
        <p:txBody>
          <a:bodyPr>
            <a:normAutofit/>
          </a:bodyPr>
          <a:lstStyle/>
          <a:p>
            <a:pPr marL="0" indent="0" algn="just" rtl="1">
              <a:buNone/>
            </a:pPr>
            <a:r>
              <a:rPr lang="fa-IR" sz="2400" dirty="0">
                <a:cs typeface="B Nazanin" panose="00000400000000000000" pitchFamily="2" charset="-78"/>
              </a:rPr>
              <a:t>5- در باره رشته ادبیات تطبیقی</a:t>
            </a:r>
          </a:p>
          <a:p>
            <a:pPr marL="0" indent="0" algn="just" rtl="1">
              <a:buNone/>
            </a:pPr>
            <a:r>
              <a:rPr lang="fa-IR" sz="2400" dirty="0">
                <a:cs typeface="B Nazanin" panose="00000400000000000000" pitchFamily="2" charset="-78"/>
              </a:rPr>
              <a:t>رشته ادبیات تطبیقی ماهیتا یک رشته بین فرهنگی و بین رشته ای است و سعی دراد تا با گذر از مرزهای جغرافیایی و زبانی، پلی ارتباطی میان فرهنگها و ملتهای مختلف باشد و ادبیات تطبیقی بر تنوع فرهنگی اصرار می ورزد. رشته ادبیات تطبیقی ادبیات ملی را جزء لاینفک ادبیات تطبیقی  می داند و معتقد است که کثرت و تنوع فرهنگی را باید ارج نهاد، چون فرهنگها در تعامل با یکدیگر رشد می یابند. و مکمل یکدیگرند. می توان گفت که رشته ادبیات تطبیقی طرحی نو برای مطالعات ادبی در انداخته و قلمرو مطالعات ادبی را وسعت بخشیده، در قرن بیست و یکم میلادی مطالعه و بررسی فرامتن ها مورد توجه بسیاری از پژوهشگران ادبی قرار گرفته است. توجه به دیگر بودگی یعنی قبول و تحمل دیگران، از جمله اصول اصلی رشته ادبیات تطبیقی می باشد. </a:t>
            </a:r>
            <a:endParaRPr lang="en-US" sz="2400" dirty="0">
              <a:cs typeface="B Nazanin" panose="00000400000000000000" pitchFamily="2" charset="-78"/>
            </a:endParaRPr>
          </a:p>
        </p:txBody>
      </p:sp>
    </p:spTree>
    <p:extLst>
      <p:ext uri="{BB962C8B-B14F-4D97-AF65-F5344CB8AC3E}">
        <p14:creationId xmlns:p14="http://schemas.microsoft.com/office/powerpoint/2010/main" val="20974551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DD8E5D-987A-4EA6-B85E-B3441C930FE6}"/>
              </a:ext>
            </a:extLst>
          </p:cNvPr>
          <p:cNvSpPr>
            <a:spLocks noGrp="1"/>
          </p:cNvSpPr>
          <p:nvPr>
            <p:ph idx="1"/>
          </p:nvPr>
        </p:nvSpPr>
        <p:spPr>
          <a:xfrm>
            <a:off x="913775" y="1252025"/>
            <a:ext cx="10364452" cy="4539175"/>
          </a:xfrm>
        </p:spPr>
        <p:txBody>
          <a:bodyPr>
            <a:normAutofit lnSpcReduction="10000"/>
          </a:bodyPr>
          <a:lstStyle/>
          <a:p>
            <a:pPr marL="0" indent="0" algn="just" rtl="1">
              <a:buNone/>
            </a:pPr>
            <a:r>
              <a:rPr lang="fa-IR" sz="2400" dirty="0">
                <a:cs typeface="B Nazanin" panose="00000400000000000000" pitchFamily="2" charset="-78"/>
              </a:rPr>
              <a:t>در واقع حکم ابزاری را دارد برای نگرش دوباره در ادبیات جهانی و راهی است برای دین و شنیدن حرف های دیگر ملتها و نژادها و زبانها. و همچنین این رشته( ادبیات تطبیقی) گونه ای از اندیشه است که انسان را به اندیشه نفی خوکفایی می رساند و کمک می کند تا ما نسبت به انتقال پدیده های ادبی ملل به میان فرهگ و ادبیات دیگر ملل اهمیت قایل بشویم. </a:t>
            </a:r>
          </a:p>
          <a:p>
            <a:pPr marL="0" indent="0" algn="just" rtl="1">
              <a:buNone/>
            </a:pPr>
            <a:r>
              <a:rPr lang="fa-IR" sz="2400" dirty="0">
                <a:cs typeface="B Nazanin" panose="00000400000000000000" pitchFamily="2" charset="-78"/>
              </a:rPr>
              <a:t>در ادبیات تطبیقی به بررسی ساختهای هنری هر اثر، کشف افکار جزیی در ایجاد یک اثر ادبی و اثر گذاری اثر ادبی از جنبه های فنی و اندیشه نویسنده و شرایط تاریخی و اجتماعی پیدایش آن اثر مورد توجه پژوهشگر قرار میگیرد. بنابراین تاثیر و تاثر از ارکان رشته ادبیات تطبیقی به حساب می آید . </a:t>
            </a:r>
          </a:p>
          <a:p>
            <a:pPr marL="0" indent="0" algn="just" rtl="1">
              <a:buNone/>
            </a:pPr>
            <a:r>
              <a:rPr lang="fa-IR" sz="2400" dirty="0">
                <a:cs typeface="B Nazanin" panose="00000400000000000000" pitchFamily="2" charset="-78"/>
              </a:rPr>
              <a:t>در تعامل ادبی میان ملت ها و ادبیات تطبیقی همواره این سوال مطرح است که ما باید جایگاه تاثیر و اثر پذیری ادبی را در متون این رشته جستجو کنیم  یا در محتوا و مضامین آن؟ و یا براین باور باشیم که این انطباق ادبی را میان هردو شکل قالب و محتوا در نظر گرفت؟</a:t>
            </a:r>
            <a:endParaRPr lang="en-US" sz="2400" dirty="0">
              <a:cs typeface="B Nazanin" panose="00000400000000000000" pitchFamily="2" charset="-78"/>
            </a:endParaRPr>
          </a:p>
        </p:txBody>
      </p:sp>
    </p:spTree>
    <p:extLst>
      <p:ext uri="{BB962C8B-B14F-4D97-AF65-F5344CB8AC3E}">
        <p14:creationId xmlns:p14="http://schemas.microsoft.com/office/powerpoint/2010/main" val="10847170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B28BC6-3002-4670-AA04-6D26A3AEC9AB}"/>
              </a:ext>
            </a:extLst>
          </p:cNvPr>
          <p:cNvSpPr>
            <a:spLocks noGrp="1"/>
          </p:cNvSpPr>
          <p:nvPr>
            <p:ph idx="1"/>
          </p:nvPr>
        </p:nvSpPr>
        <p:spPr>
          <a:xfrm>
            <a:off x="913775" y="1167619"/>
            <a:ext cx="10364452" cy="4637649"/>
          </a:xfrm>
        </p:spPr>
        <p:txBody>
          <a:bodyPr>
            <a:normAutofit/>
          </a:bodyPr>
          <a:lstStyle/>
          <a:p>
            <a:pPr marL="0" indent="0" algn="just" rtl="1">
              <a:buNone/>
            </a:pPr>
            <a:r>
              <a:rPr lang="fa-IR" sz="3200" dirty="0">
                <a:cs typeface="B Nazanin" panose="00000400000000000000" pitchFamily="2" charset="-78"/>
              </a:rPr>
              <a:t>تفاوت مطالعات ادبیات ملی و تطبیقی نیز در همین نکته می باشد. یعنی در ادبیات تطبیقی پژوهشگر پای خود را از حوزه ادبیات ملی فراتر می نهد و در صدد شناخت دیگران است. و همیشه می خواهد خود را در آینه دیگران ببیند و بشناسد. او دیگران را بیگانه نمی داند. چون هیچ ملتی هویت خالص و دست نخورده ندارد و فرهنگ ها امتزاجی و آمیزه ای از یکدیگر می باشند. چیزی که متفاوت است درجه امتزاج فرهنگ ها با یکدیگر است.</a:t>
            </a:r>
          </a:p>
          <a:p>
            <a:pPr marL="0" indent="0" algn="just" rtl="1">
              <a:buNone/>
            </a:pPr>
            <a:endParaRPr lang="en-US" sz="3200" dirty="0">
              <a:cs typeface="B Nazanin" panose="00000400000000000000" pitchFamily="2" charset="-78"/>
            </a:endParaRPr>
          </a:p>
        </p:txBody>
      </p:sp>
    </p:spTree>
    <p:extLst>
      <p:ext uri="{BB962C8B-B14F-4D97-AF65-F5344CB8AC3E}">
        <p14:creationId xmlns:p14="http://schemas.microsoft.com/office/powerpoint/2010/main" val="29940041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3E3F8E8-605B-4A2C-9F6B-9D99958335CB}"/>
              </a:ext>
            </a:extLst>
          </p:cNvPr>
          <p:cNvSpPr>
            <a:spLocks noGrp="1"/>
          </p:cNvSpPr>
          <p:nvPr>
            <p:ph idx="1"/>
          </p:nvPr>
        </p:nvSpPr>
        <p:spPr>
          <a:xfrm>
            <a:off x="913775" y="1055077"/>
            <a:ext cx="10364452" cy="4736123"/>
          </a:xfrm>
        </p:spPr>
        <p:txBody>
          <a:bodyPr>
            <a:normAutofit/>
          </a:bodyPr>
          <a:lstStyle/>
          <a:p>
            <a:pPr marL="0" indent="0" algn="just" rtl="1">
              <a:buNone/>
            </a:pPr>
            <a:r>
              <a:rPr lang="fa-IR" sz="2800" dirty="0">
                <a:cs typeface="B Nazanin" panose="00000400000000000000" pitchFamily="2" charset="-78"/>
              </a:rPr>
              <a:t>رشته ادبیت تطبیقی بخش مهمی از روابط فکری و ذوقی ملل را به نمایش می گذارد و الته گامی مهم و بلند در جهت کشف این روابط در میان ملتها می باشد. عموم مولفان، شاعران و هنرمندان، در تمام ادوار تاریخ، سخنان مشابه گفته اند و عمدتا یک حرف را تکرار نموده اند، براین اساس ما می توانیم از مضامین مشترک در ادبیات برای نزدیک  کردن ملتها و تمدنهای جهان به یکدیگر استفاده نموده و استفاده از شیوه های موجود در رشته ادبیات تطبیقی یکی از راه های رسیدن به مضامین مشترک در ادبیات ملت ها و تمدن های گوناگون در طول تاریخ است و باعث برقزاری دوستی و موجب گفتگوی تمدن ها و استمرار و تحکیم صلح جهانی می گردد.</a:t>
            </a:r>
          </a:p>
          <a:p>
            <a:pPr marL="0" indent="0" algn="just" rtl="1">
              <a:buNone/>
            </a:pPr>
            <a:endParaRPr lang="en-US" sz="2800" dirty="0">
              <a:cs typeface="B Nazanin" panose="00000400000000000000" pitchFamily="2" charset="-78"/>
            </a:endParaRPr>
          </a:p>
        </p:txBody>
      </p:sp>
    </p:spTree>
    <p:extLst>
      <p:ext uri="{BB962C8B-B14F-4D97-AF65-F5344CB8AC3E}">
        <p14:creationId xmlns:p14="http://schemas.microsoft.com/office/powerpoint/2010/main" val="39419112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D89BB0A-BCCE-4FDC-AF63-F332FF9A63E8}"/>
              </a:ext>
            </a:extLst>
          </p:cNvPr>
          <p:cNvSpPr>
            <a:spLocks noGrp="1"/>
          </p:cNvSpPr>
          <p:nvPr>
            <p:ph idx="1"/>
          </p:nvPr>
        </p:nvSpPr>
        <p:spPr>
          <a:xfrm>
            <a:off x="913775" y="1097281"/>
            <a:ext cx="10364452" cy="4881488"/>
          </a:xfrm>
        </p:spPr>
        <p:txBody>
          <a:bodyPr>
            <a:normAutofit/>
          </a:bodyPr>
          <a:lstStyle/>
          <a:p>
            <a:pPr marL="0" indent="0" algn="just" rtl="1">
              <a:buNone/>
            </a:pPr>
            <a:r>
              <a:rPr lang="fa-IR" sz="2400" dirty="0">
                <a:cs typeface="B Nazanin" panose="00000400000000000000" pitchFamily="2" charset="-78"/>
              </a:rPr>
              <a:t>حوزه تعاریف ادبیات تطبیقی:</a:t>
            </a:r>
          </a:p>
          <a:p>
            <a:pPr marL="0" indent="0" algn="just" rtl="1">
              <a:buNone/>
            </a:pPr>
            <a:r>
              <a:rPr lang="fa-IR" sz="2400" dirty="0">
                <a:cs typeface="B Nazanin" panose="00000400000000000000" pitchFamily="2" charset="-78"/>
              </a:rPr>
              <a:t>1-تعریف ادبیات تطبیقی</a:t>
            </a:r>
          </a:p>
          <a:p>
            <a:pPr marL="0" indent="0" algn="just" rtl="1">
              <a:buNone/>
            </a:pPr>
            <a:r>
              <a:rPr lang="fa-IR" sz="2400" dirty="0">
                <a:cs typeface="B Nazanin" panose="00000400000000000000" pitchFamily="2" charset="-78"/>
              </a:rPr>
              <a:t>ادبیات تطبیقی دلالت و مفهوم تاریخی دارد، و کار آن بررسی و پژوهش در موارد برخورد ادبیات تطبیقی در زبان های ملل و گوناگون عالم با یکدیگر است و کار محقق در ادبیات تطبیقی یافتن ارتباطات پیچیده و گوناگون ادبیات در گذشته و حال  و بیان این نکته است که پیوندهای تاریخی چه نقشی از جهت اصول فنی و جریان های فکری در تاثیر و تاثرات فرهنگی و ادبی ملت ها از یکدیگر داشته اند.</a:t>
            </a:r>
          </a:p>
          <a:p>
            <a:pPr marL="0" indent="0" algn="just" rtl="1">
              <a:buNone/>
            </a:pPr>
            <a:r>
              <a:rPr lang="fa-IR" sz="2400" dirty="0">
                <a:cs typeface="B Nazanin" panose="00000400000000000000" pitchFamily="2" charset="-78"/>
              </a:rPr>
              <a:t>ادبیات تطبیقی حوزه مهمی از مطالعات ادبیات است که به بررسی ، تجزیه،  تحلیل ارتباط ها و شباهت های میان  ادبیات و ملیت های گوناگون می پردازد. و همچنین ادبیات تطبیقی را مطالعه ادبیات ملی ملت ها به سبک فرامرزی و یا مطالعه فرهنگ های ملی بر مبنای مقایسه آنها تعریف نموده اند.</a:t>
            </a:r>
          </a:p>
          <a:p>
            <a:pPr marL="0" indent="0" algn="just" rtl="1">
              <a:buNone/>
            </a:pPr>
            <a:endParaRPr lang="en-US" sz="2400" dirty="0">
              <a:cs typeface="B Nazanin" panose="00000400000000000000" pitchFamily="2" charset="-78"/>
            </a:endParaRPr>
          </a:p>
        </p:txBody>
      </p:sp>
    </p:spTree>
    <p:extLst>
      <p:ext uri="{BB962C8B-B14F-4D97-AF65-F5344CB8AC3E}">
        <p14:creationId xmlns:p14="http://schemas.microsoft.com/office/powerpoint/2010/main" val="28533075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A0F0341-D99E-43C9-9B6E-0B10235CD739}"/>
              </a:ext>
            </a:extLst>
          </p:cNvPr>
          <p:cNvSpPr>
            <a:spLocks noGrp="1"/>
          </p:cNvSpPr>
          <p:nvPr>
            <p:ph idx="1"/>
          </p:nvPr>
        </p:nvSpPr>
        <p:spPr>
          <a:xfrm>
            <a:off x="913775" y="1097281"/>
            <a:ext cx="10364452" cy="4693920"/>
          </a:xfrm>
        </p:spPr>
        <p:txBody>
          <a:bodyPr>
            <a:normAutofit/>
          </a:bodyPr>
          <a:lstStyle/>
          <a:p>
            <a:pPr marL="0" indent="0" algn="just" rtl="1">
              <a:buNone/>
            </a:pPr>
            <a:r>
              <a:rPr lang="fa-IR" sz="2800" dirty="0">
                <a:cs typeface="B Nazanin" panose="00000400000000000000" pitchFamily="2" charset="-78"/>
              </a:rPr>
              <a:t>6-اصطلاح ادبیات تطبیقی</a:t>
            </a:r>
          </a:p>
          <a:p>
            <a:pPr marL="0" indent="0" algn="just" rtl="1">
              <a:buNone/>
            </a:pPr>
            <a:r>
              <a:rPr lang="fa-IR" sz="2800" dirty="0">
                <a:cs typeface="B Nazanin" panose="00000400000000000000" pitchFamily="2" charset="-78"/>
              </a:rPr>
              <a:t>این اصطلاح عمری بالغ بر 170 سال دارد و به عنوان یک عنوان شناخته شده بین المللی است که در ابتدا با عناوینی همچون: تاریخ روابط ادبی بین المللی در فرانسه و توسط ژان ژاک آمپر: ادبیات سنجشی و در ایران توسط دکتر لطفعلی صورتگر: الادب المقارن، و عربها: تقابلی ادب نامیده می شد و در پاکستان :ادبیات تطبیقی  در آلمانی :علم ادب تطبیقی و در بلغاریا به عنوان: مقارنه ادب  و رنه ولک آمریکایی آن را نظریه ادبی نامیده و ...</a:t>
            </a:r>
          </a:p>
          <a:p>
            <a:pPr marL="0" indent="0" algn="just" rtl="1">
              <a:buNone/>
            </a:pPr>
            <a:r>
              <a:rPr lang="fa-IR" sz="2800" dirty="0">
                <a:cs typeface="B Nazanin" panose="00000400000000000000" pitchFamily="2" charset="-78"/>
              </a:rPr>
              <a:t>بهر حال امروزه در همه دنیا ادبیات تطبیقی شناخته می شود</a:t>
            </a:r>
          </a:p>
          <a:p>
            <a:pPr marL="0" indent="0" algn="just" rtl="1">
              <a:buNone/>
            </a:pPr>
            <a:endParaRPr lang="en-US" sz="2800" dirty="0">
              <a:cs typeface="B Nazanin" panose="00000400000000000000" pitchFamily="2" charset="-78"/>
            </a:endParaRPr>
          </a:p>
        </p:txBody>
      </p:sp>
    </p:spTree>
    <p:extLst>
      <p:ext uri="{BB962C8B-B14F-4D97-AF65-F5344CB8AC3E}">
        <p14:creationId xmlns:p14="http://schemas.microsoft.com/office/powerpoint/2010/main" val="9120426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6E77DCE-97D5-410C-888D-9C78C8C1C385}"/>
              </a:ext>
            </a:extLst>
          </p:cNvPr>
          <p:cNvSpPr>
            <a:spLocks noGrp="1"/>
          </p:cNvSpPr>
          <p:nvPr>
            <p:ph idx="1"/>
          </p:nvPr>
        </p:nvSpPr>
        <p:spPr>
          <a:xfrm>
            <a:off x="913774" y="914400"/>
            <a:ext cx="10720207" cy="5401993"/>
          </a:xfrm>
        </p:spPr>
        <p:txBody>
          <a:bodyPr>
            <a:noAutofit/>
          </a:bodyPr>
          <a:lstStyle/>
          <a:p>
            <a:pPr marL="0" indent="0" algn="just" rtl="1">
              <a:buNone/>
            </a:pPr>
            <a:r>
              <a:rPr lang="fa-IR" sz="2800" dirty="0">
                <a:cs typeface="B Nazanin" panose="00000400000000000000" pitchFamily="2" charset="-78"/>
              </a:rPr>
              <a:t>7- کارکرد و وظیفه ادبیات تطبیقی</a:t>
            </a:r>
          </a:p>
          <a:p>
            <a:pPr marL="0" indent="0" algn="just" rtl="1">
              <a:buNone/>
            </a:pPr>
            <a:r>
              <a:rPr lang="fa-IR" sz="2800" dirty="0">
                <a:cs typeface="B Nazanin" panose="00000400000000000000" pitchFamily="2" charset="-78"/>
              </a:rPr>
              <a:t>کار عمده ادبیات تطبیقی، پژوهش و تحقیق در موارد برخورد و تلاقی ادبیات یک ملت و یا ملت ها با یکدیگر است. هم چنین یافتن و کشف پیوندهای متعدد و پیچیده ادبیات در گذشته و حال و ارایه نقشی که این پیوندهای تاریخی در ایجاد تاثیر و تاثر داشته اند. این پیوند ها گاه در حوزه وايگانی بوده و گاه در موضوع ها و  یا در تصاویر و قالب های گوناگون و گاه در حوزه عواطف و احساساتی است که از یک ادیب به ادیب دیگری می رسند و او را متاثر می سازند. </a:t>
            </a:r>
            <a:endParaRPr lang="en-US" sz="2800" dirty="0">
              <a:cs typeface="B Nazanin" panose="00000400000000000000" pitchFamily="2" charset="-78"/>
            </a:endParaRPr>
          </a:p>
        </p:txBody>
      </p:sp>
    </p:spTree>
    <p:extLst>
      <p:ext uri="{BB962C8B-B14F-4D97-AF65-F5344CB8AC3E}">
        <p14:creationId xmlns:p14="http://schemas.microsoft.com/office/powerpoint/2010/main" val="9451744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2541748-21A0-4332-AA1B-A57F8B6AFC5D}"/>
              </a:ext>
            </a:extLst>
          </p:cNvPr>
          <p:cNvSpPr>
            <a:spLocks noGrp="1"/>
          </p:cNvSpPr>
          <p:nvPr>
            <p:ph idx="1"/>
          </p:nvPr>
        </p:nvSpPr>
        <p:spPr>
          <a:xfrm>
            <a:off x="913775" y="1463041"/>
            <a:ext cx="10364452" cy="4328160"/>
          </a:xfrm>
        </p:spPr>
        <p:txBody>
          <a:bodyPr>
            <a:normAutofit/>
          </a:bodyPr>
          <a:lstStyle/>
          <a:p>
            <a:pPr marL="0" indent="0" algn="just" rtl="1">
              <a:buNone/>
            </a:pPr>
            <a:r>
              <a:rPr lang="fa-IR" sz="2800" dirty="0">
                <a:cs typeface="B Nazanin" panose="00000400000000000000" pitchFamily="2" charset="-78"/>
              </a:rPr>
              <a:t>و البته گاهی هم نیز به بررسی و مطالعه روابط ادبی کشورهای مختلف می پردازد. و گاهی نیز به مطالعه و بررسی روابط ادبیات با دانش های گوناگون علوم انسانی، هنر و علوم تجربی، از قبیل؛ زبان شناسی، روان شناسی،مردم شناسی،فرهنگ شناسی،تاریخ و غیره و یا نقاشی، موسیقی، سینما،تئاتر، معماری و مجسمه سازی، یا سیاست، اقتصاد، علوم قضایی و مذهب و فلسفه و یا حتی علوم تجربی ف ریاضیات و طب. و در آخر توجه به ادبیات نعاصر، ادبیات کودکان و ادبیات سینما از دیگر بخش های ادبیات تطبیقی در فرانسه می توان اشاره کرد.</a:t>
            </a:r>
          </a:p>
          <a:p>
            <a:pPr marL="0" indent="0" algn="just" rtl="1">
              <a:buNone/>
            </a:pPr>
            <a:endParaRPr lang="en-US" sz="2800" dirty="0">
              <a:cs typeface="B Nazanin" panose="00000400000000000000" pitchFamily="2" charset="-78"/>
            </a:endParaRPr>
          </a:p>
        </p:txBody>
      </p:sp>
    </p:spTree>
    <p:extLst>
      <p:ext uri="{BB962C8B-B14F-4D97-AF65-F5344CB8AC3E}">
        <p14:creationId xmlns:p14="http://schemas.microsoft.com/office/powerpoint/2010/main" val="811472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AA93630-ECA1-4056-BA14-1E4876FD6FEC}"/>
              </a:ext>
            </a:extLst>
          </p:cNvPr>
          <p:cNvSpPr>
            <a:spLocks noGrp="1"/>
          </p:cNvSpPr>
          <p:nvPr>
            <p:ph idx="1"/>
          </p:nvPr>
        </p:nvSpPr>
        <p:spPr>
          <a:xfrm>
            <a:off x="913775" y="1097280"/>
            <a:ext cx="10364452" cy="5064369"/>
          </a:xfrm>
        </p:spPr>
        <p:txBody>
          <a:bodyPr>
            <a:noAutofit/>
          </a:bodyPr>
          <a:lstStyle/>
          <a:p>
            <a:pPr marL="0" indent="0" algn="just" rtl="1">
              <a:buNone/>
            </a:pPr>
            <a:r>
              <a:rPr lang="fa-IR" sz="2800" dirty="0">
                <a:cs typeface="B Nazanin" panose="00000400000000000000" pitchFamily="2" charset="-78"/>
              </a:rPr>
              <a:t>از دیگر موارد کارکردهای ادبیات تطبیقی:</a:t>
            </a:r>
          </a:p>
          <a:p>
            <a:pPr marL="0" indent="0" algn="just" rtl="1">
              <a:buNone/>
            </a:pPr>
            <a:r>
              <a:rPr lang="fa-IR" sz="2800" dirty="0">
                <a:cs typeface="B Nazanin" panose="00000400000000000000" pitchFamily="2" charset="-78"/>
              </a:rPr>
              <a:t>1-	کارکردهای زیبایی شناختی؛ بدان جهت که ادبیات تطبیقی در حوزه نقد ادبی است.</a:t>
            </a:r>
          </a:p>
          <a:p>
            <a:pPr marL="0" indent="0" algn="just" rtl="1">
              <a:buNone/>
            </a:pPr>
            <a:r>
              <a:rPr lang="fa-IR" sz="2800" dirty="0">
                <a:cs typeface="B Nazanin" panose="00000400000000000000" pitchFamily="2" charset="-78"/>
              </a:rPr>
              <a:t>2-	کارکرد معرفتی: از آن نظر که در زمره تاریخ ادبیات قرار می گیرد.</a:t>
            </a:r>
          </a:p>
          <a:p>
            <a:pPr marL="0" indent="0" algn="just" rtl="1">
              <a:buNone/>
            </a:pPr>
            <a:r>
              <a:rPr lang="fa-IR" sz="2800" dirty="0">
                <a:cs typeface="B Nazanin" panose="00000400000000000000" pitchFamily="2" charset="-78"/>
              </a:rPr>
              <a:t>3-	کارکرد ادبیات تطبیقی در دو حوزه هویتی و کارکردی</a:t>
            </a:r>
          </a:p>
          <a:p>
            <a:pPr marL="0" indent="0" algn="just" rtl="1">
              <a:buNone/>
            </a:pPr>
            <a:r>
              <a:rPr lang="fa-IR" sz="2800" dirty="0">
                <a:cs typeface="B Nazanin" panose="00000400000000000000" pitchFamily="2" charset="-78"/>
              </a:rPr>
              <a:t>4-	ادبیات تطبیقی از حیث هویت شامل دو هویت تاریخی( تاریخ ادبیات) و هویت هنری(نقد ادبی) است.</a:t>
            </a:r>
          </a:p>
          <a:p>
            <a:pPr marL="0" indent="0" algn="just" rtl="1">
              <a:buNone/>
            </a:pPr>
            <a:r>
              <a:rPr lang="fa-IR" sz="2800" dirty="0">
                <a:cs typeface="B Nazanin" panose="00000400000000000000" pitchFamily="2" charset="-78"/>
              </a:rPr>
              <a:t>5-	و از جهت کارکردی دارای سه کارکرد :1. زیبایی شناختی   2. کارکرد معرفت شناختی  3. کارکرد انسانی  می باشد.</a:t>
            </a:r>
          </a:p>
          <a:p>
            <a:pPr marL="0" indent="0" algn="just" rtl="1">
              <a:buNone/>
            </a:pPr>
            <a:endParaRPr lang="en-US" sz="2800" dirty="0">
              <a:cs typeface="B Nazanin" panose="00000400000000000000" pitchFamily="2" charset="-78"/>
            </a:endParaRPr>
          </a:p>
        </p:txBody>
      </p:sp>
    </p:spTree>
    <p:extLst>
      <p:ext uri="{BB962C8B-B14F-4D97-AF65-F5344CB8AC3E}">
        <p14:creationId xmlns:p14="http://schemas.microsoft.com/office/powerpoint/2010/main" val="41666201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236C16-97F8-4F53-AE1E-184BA4FEE60F}"/>
              </a:ext>
            </a:extLst>
          </p:cNvPr>
          <p:cNvSpPr>
            <a:spLocks noGrp="1"/>
          </p:cNvSpPr>
          <p:nvPr>
            <p:ph idx="1"/>
          </p:nvPr>
        </p:nvSpPr>
        <p:spPr>
          <a:xfrm>
            <a:off x="913775" y="1252025"/>
            <a:ext cx="10364452" cy="4539175"/>
          </a:xfrm>
        </p:spPr>
        <p:txBody>
          <a:bodyPr>
            <a:normAutofit/>
          </a:bodyPr>
          <a:lstStyle/>
          <a:p>
            <a:pPr marL="0" indent="0" algn="just" rtl="1">
              <a:buNone/>
            </a:pPr>
            <a:r>
              <a:rPr lang="fa-IR" sz="2800" dirty="0">
                <a:cs typeface="B Nazanin" panose="00000400000000000000" pitchFamily="2" charset="-78"/>
              </a:rPr>
              <a:t>8- موضوع ادبیات تطبیقی</a:t>
            </a:r>
          </a:p>
          <a:p>
            <a:pPr marL="0" indent="0" algn="just" rtl="1">
              <a:buNone/>
            </a:pPr>
            <a:r>
              <a:rPr lang="fa-IR" sz="2800" dirty="0">
                <a:cs typeface="B Nazanin" panose="00000400000000000000" pitchFamily="2" charset="-78"/>
              </a:rPr>
              <a:t>دلالت ادبیات تطبیقی یک دلالت و مفهوم تاریخی است. از این رو موضوع مورد بحث در این دانش، پژوهش در موارد تلاقی های  گوناگون، هم چنین کشف پیوندهای متعدد گوناگون و پیچیده ادبیات در گذشته و حال و ارایه نقشی که روابز و ارتباطات تاریخی در تاثیر وتاثر داشته اند، خواه این پیوند ها و روابط از حیث جنبه های اصول فنی در انواع مکاتب ادبی باشده و خواه از جهت و منظر مکاتب و جریانات فکری و به طور کلی تحقیق و پژوهش در نقاط برخورد و تلاقی ادبیات ملل عالم مهمترین موضوع مورد بحث ادبیات تطبیقی بوده و هست.</a:t>
            </a:r>
          </a:p>
          <a:p>
            <a:pPr marL="0" indent="0" algn="just" rtl="1">
              <a:buNone/>
            </a:pPr>
            <a:endParaRPr lang="en-US" sz="2800" dirty="0">
              <a:cs typeface="B Nazanin" panose="00000400000000000000" pitchFamily="2" charset="-78"/>
            </a:endParaRPr>
          </a:p>
        </p:txBody>
      </p:sp>
    </p:spTree>
    <p:extLst>
      <p:ext uri="{BB962C8B-B14F-4D97-AF65-F5344CB8AC3E}">
        <p14:creationId xmlns:p14="http://schemas.microsoft.com/office/powerpoint/2010/main" val="34946565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AF1D2A9-1EDC-46C4-A1D2-CDFF5C1F31F6}"/>
              </a:ext>
            </a:extLst>
          </p:cNvPr>
          <p:cNvSpPr>
            <a:spLocks noGrp="1"/>
          </p:cNvSpPr>
          <p:nvPr>
            <p:ph idx="1"/>
          </p:nvPr>
        </p:nvSpPr>
        <p:spPr>
          <a:xfrm>
            <a:off x="913775" y="1237957"/>
            <a:ext cx="10364452" cy="4553243"/>
          </a:xfrm>
        </p:spPr>
        <p:txBody>
          <a:bodyPr>
            <a:normAutofit/>
          </a:bodyPr>
          <a:lstStyle/>
          <a:p>
            <a:pPr marL="0" indent="0" algn="just" rtl="1">
              <a:buNone/>
            </a:pPr>
            <a:r>
              <a:rPr lang="fa-IR" sz="3200" dirty="0">
                <a:cs typeface="B Nazanin" panose="00000400000000000000" pitchFamily="2" charset="-78"/>
              </a:rPr>
              <a:t>در بررسی این برخوردها ما از نحوه تاثیر و تاثرها، محدوده آنها و تغیراتی که به هنگام مبادلات در یک اثر ادبی رخ می دهد و هم چنیم علت ایجاد آن تغییرات  روش و شیوه هجرت و تفکر و اندیشه ای از یک کشور به کشورهای دیگر مطلع می شویم. بنابراین موضوع بحث ادبیات تطبیقی عموما باید بر پایه روابط ادبی و فرهنگی میان ادبیت های گوناگون مورد بحث قرار گیرد و در این رابطه اخذ و اقتباس ادبی ملل از ادبیات یکدیگر نیز باید مد نظر قرار گیرد. زرین کوب می گوید: ادبیات تطبیقی نوعی دادو ستد فرهنگی است</a:t>
            </a:r>
            <a:endParaRPr lang="en-US" sz="3200" dirty="0">
              <a:cs typeface="B Nazanin" panose="00000400000000000000" pitchFamily="2" charset="-78"/>
            </a:endParaRPr>
          </a:p>
        </p:txBody>
      </p:sp>
    </p:spTree>
    <p:extLst>
      <p:ext uri="{BB962C8B-B14F-4D97-AF65-F5344CB8AC3E}">
        <p14:creationId xmlns:p14="http://schemas.microsoft.com/office/powerpoint/2010/main" val="16541631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0DE2684-D2B9-48EB-8060-C7DD1B4C8B82}"/>
              </a:ext>
            </a:extLst>
          </p:cNvPr>
          <p:cNvSpPr>
            <a:spLocks noGrp="1"/>
          </p:cNvSpPr>
          <p:nvPr>
            <p:ph idx="1"/>
          </p:nvPr>
        </p:nvSpPr>
        <p:spPr>
          <a:xfrm>
            <a:off x="913775" y="1055077"/>
            <a:ext cx="10364452" cy="4736123"/>
          </a:xfrm>
        </p:spPr>
        <p:txBody>
          <a:bodyPr>
            <a:normAutofit/>
          </a:bodyPr>
          <a:lstStyle/>
          <a:p>
            <a:pPr marL="0" indent="0" algn="just" rtl="1">
              <a:buNone/>
            </a:pPr>
            <a:r>
              <a:rPr lang="fa-IR" sz="2800" dirty="0">
                <a:cs typeface="B Nazanin" panose="00000400000000000000" pitchFamily="2" charset="-78"/>
              </a:rPr>
              <a:t> برای نمونه که اگر قبول داشته باشیم دانته اثر معروف خودرا  به نام کمدی الهی بر اثر و تاثیر گذاری از آثاری همچون ارداویراف  و فتوحات مکیه اثر  محی الدین عربی و سیر العباد الی امعاد سنایی غزنوی و رساله الغفران ابوالعلای معری و احتمالا معراج نامه حضرت پیامبر متاثر بوده است  ما در ادبیات تطبیقی باید در رابطه با مثال فوق موارد ذیل را روشن نماییم:</a:t>
            </a:r>
          </a:p>
          <a:p>
            <a:pPr marL="0" indent="0" algn="just" rtl="1">
              <a:buNone/>
            </a:pPr>
            <a:r>
              <a:rPr lang="fa-IR" sz="2800" dirty="0">
                <a:cs typeface="B Nazanin" panose="00000400000000000000" pitchFamily="2" charset="-78"/>
              </a:rPr>
              <a:t>1-	دانته چه تاثیر پذیرهای مستقیمی از آثار یاد شده داشته است؟</a:t>
            </a:r>
          </a:p>
          <a:p>
            <a:pPr marL="0" indent="0" algn="just" rtl="1">
              <a:buNone/>
            </a:pPr>
            <a:r>
              <a:rPr lang="fa-IR" sz="2800" dirty="0">
                <a:cs typeface="B Nazanin" panose="00000400000000000000" pitchFamily="2" charset="-78"/>
              </a:rPr>
              <a:t>2-	دانته تا چه حد و تا چه میزان، به صورت غیر مستقیم تحت تاثیر متون یادشده قرار گرفته است؟</a:t>
            </a:r>
          </a:p>
          <a:p>
            <a:pPr marL="0" indent="0" algn="just" rtl="1">
              <a:buNone/>
            </a:pPr>
            <a:endParaRPr lang="en-US" sz="2800" dirty="0">
              <a:cs typeface="B Nazanin" panose="00000400000000000000" pitchFamily="2" charset="-78"/>
            </a:endParaRPr>
          </a:p>
        </p:txBody>
      </p:sp>
    </p:spTree>
    <p:extLst>
      <p:ext uri="{BB962C8B-B14F-4D97-AF65-F5344CB8AC3E}">
        <p14:creationId xmlns:p14="http://schemas.microsoft.com/office/powerpoint/2010/main" val="19427720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ABCFCA1-D823-4E3A-866E-620397F67DA1}"/>
              </a:ext>
            </a:extLst>
          </p:cNvPr>
          <p:cNvSpPr>
            <a:spLocks noGrp="1"/>
          </p:cNvSpPr>
          <p:nvPr>
            <p:ph idx="1"/>
          </p:nvPr>
        </p:nvSpPr>
        <p:spPr>
          <a:xfrm>
            <a:off x="913775" y="1491175"/>
            <a:ext cx="10364452" cy="4300025"/>
          </a:xfrm>
        </p:spPr>
        <p:txBody>
          <a:bodyPr>
            <a:normAutofit/>
          </a:bodyPr>
          <a:lstStyle/>
          <a:p>
            <a:pPr marL="0" indent="0" algn="just" rtl="1">
              <a:buNone/>
            </a:pPr>
            <a:r>
              <a:rPr lang="fa-IR" sz="2800" dirty="0">
                <a:cs typeface="B Nazanin" panose="00000400000000000000" pitchFamily="2" charset="-78"/>
              </a:rPr>
              <a:t>3-	تا چه میزان از مضامین آثار یاد شده را اقتباس نمئده است؟</a:t>
            </a:r>
          </a:p>
          <a:p>
            <a:pPr marL="0" indent="0" algn="just" rtl="1">
              <a:buNone/>
            </a:pPr>
            <a:r>
              <a:rPr lang="fa-IR" sz="2800" dirty="0">
                <a:cs typeface="B Nazanin" panose="00000400000000000000" pitchFamily="2" charset="-78"/>
              </a:rPr>
              <a:t>4-	شدت و ضعف تاثیر پذیری او و محدوده آن نا کجا بوده است؟</a:t>
            </a:r>
          </a:p>
          <a:p>
            <a:pPr marL="0" indent="0" algn="just" rtl="1">
              <a:buNone/>
            </a:pPr>
            <a:r>
              <a:rPr lang="fa-IR" sz="2800" dirty="0">
                <a:cs typeface="B Nazanin" panose="00000400000000000000" pitchFamily="2" charset="-78"/>
              </a:rPr>
              <a:t>5-	آیا در اقتباسات و تاثیراتی که از آثار یاد شده داشته است هیچ گونه دخل و تصرف و تغییری ایجاد نموده است؟</a:t>
            </a:r>
          </a:p>
          <a:p>
            <a:pPr marL="0" indent="0" algn="just" rtl="1">
              <a:buNone/>
            </a:pPr>
            <a:r>
              <a:rPr lang="fa-IR" sz="2800" dirty="0">
                <a:cs typeface="B Nazanin" panose="00000400000000000000" pitchFamily="2" charset="-78"/>
              </a:rPr>
              <a:t>6-	موضوع کتاب دانته یعنی کمدی الهی و موضوع های آثار یاد شده نیز باید به صورت تطبیقی مورد نقد و بررسی قرار گیرد.</a:t>
            </a:r>
          </a:p>
          <a:p>
            <a:pPr marL="0" indent="0" algn="just" rtl="1">
              <a:buNone/>
            </a:pPr>
            <a:endParaRPr lang="en-US" sz="2800" dirty="0">
              <a:cs typeface="B Nazanin" panose="00000400000000000000" pitchFamily="2" charset="-78"/>
            </a:endParaRPr>
          </a:p>
        </p:txBody>
      </p:sp>
    </p:spTree>
    <p:extLst>
      <p:ext uri="{BB962C8B-B14F-4D97-AF65-F5344CB8AC3E}">
        <p14:creationId xmlns:p14="http://schemas.microsoft.com/office/powerpoint/2010/main" val="2633627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E2E7023-017B-4D8F-8C0D-9659EEF8A1CE}"/>
              </a:ext>
            </a:extLst>
          </p:cNvPr>
          <p:cNvSpPr>
            <a:spLocks noGrp="1"/>
          </p:cNvSpPr>
          <p:nvPr>
            <p:ph idx="1"/>
          </p:nvPr>
        </p:nvSpPr>
        <p:spPr>
          <a:xfrm>
            <a:off x="913775" y="1266093"/>
            <a:ext cx="10364452" cy="4525108"/>
          </a:xfrm>
        </p:spPr>
        <p:txBody>
          <a:bodyPr>
            <a:normAutofit/>
          </a:bodyPr>
          <a:lstStyle/>
          <a:p>
            <a:pPr algn="just" rtl="1"/>
            <a:r>
              <a:rPr lang="fa-IR" sz="2800" dirty="0">
                <a:cs typeface="B Nazanin" panose="00000400000000000000" pitchFamily="2" charset="-78"/>
              </a:rPr>
              <a:t>منبع این درس:</a:t>
            </a:r>
          </a:p>
          <a:p>
            <a:pPr marL="0" indent="0" algn="just" rtl="1">
              <a:buNone/>
            </a:pPr>
            <a:r>
              <a:rPr lang="fa-IR" sz="2800" dirty="0">
                <a:cs typeface="B Nazanin" panose="00000400000000000000" pitchFamily="2" charset="-78"/>
              </a:rPr>
              <a:t>کتاب : ادبیات تطبیقی در جهان معاصر( کلیات، مبانی نظری،مکاتب)</a:t>
            </a:r>
          </a:p>
          <a:p>
            <a:pPr marL="0" indent="0" algn="just" rtl="1">
              <a:buNone/>
            </a:pPr>
            <a:r>
              <a:rPr lang="fa-IR" sz="2800" dirty="0">
                <a:cs typeface="B Nazanin" panose="00000400000000000000" pitchFamily="2" charset="-78"/>
              </a:rPr>
              <a:t> تالیف: دکتر نلصر محسنی نیا</a:t>
            </a:r>
            <a:endParaRPr lang="en-US" sz="2800" dirty="0">
              <a:cs typeface="B Nazanin" panose="00000400000000000000" pitchFamily="2" charset="-78"/>
            </a:endParaRPr>
          </a:p>
        </p:txBody>
      </p:sp>
    </p:spTree>
    <p:extLst>
      <p:ext uri="{BB962C8B-B14F-4D97-AF65-F5344CB8AC3E}">
        <p14:creationId xmlns:p14="http://schemas.microsoft.com/office/powerpoint/2010/main" val="1100693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AD4E25-522A-411A-B496-C45B89E62579}"/>
              </a:ext>
            </a:extLst>
          </p:cNvPr>
          <p:cNvSpPr>
            <a:spLocks noGrp="1"/>
          </p:cNvSpPr>
          <p:nvPr>
            <p:ph idx="1"/>
          </p:nvPr>
        </p:nvSpPr>
        <p:spPr>
          <a:xfrm>
            <a:off x="913775" y="1322363"/>
            <a:ext cx="10364452" cy="4468837"/>
          </a:xfrm>
        </p:spPr>
        <p:txBody>
          <a:bodyPr>
            <a:normAutofit/>
          </a:bodyPr>
          <a:lstStyle/>
          <a:p>
            <a:pPr marL="0" indent="0" algn="just" rtl="1">
              <a:buNone/>
            </a:pPr>
            <a:r>
              <a:rPr lang="fa-IR" sz="2400" dirty="0">
                <a:cs typeface="B Nazanin" panose="00000400000000000000" pitchFamily="2" charset="-78"/>
              </a:rPr>
              <a:t>روش های زیبایی شناسانه، شیوه های نقد ادبی، مطالعه شکل های مختلف قصه ها، حماسه ها، و مطالعه انواع ادبی و هرآنچه که تحول ادبی است  در حوضه ادبیات تطبیقی قرار دارد.</a:t>
            </a:r>
          </a:p>
          <a:p>
            <a:pPr marL="0" indent="0" algn="just" rtl="1">
              <a:buNone/>
            </a:pPr>
            <a:r>
              <a:rPr lang="fa-IR" sz="2400" dirty="0">
                <a:cs typeface="B Nazanin" panose="00000400000000000000" pitchFamily="2" charset="-78"/>
              </a:rPr>
              <a:t>و همچنین مطالعه سرچشمه ها و منابع مشترک در ادبیات مختلف و نیز بررسی تاثیر متقابل نویسنده های ملل مختلف بر یکدیگر از جمله مباحث مهم در ادبیات تطبیقی به حساب می آید.</a:t>
            </a:r>
          </a:p>
          <a:p>
            <a:pPr marL="0" indent="0" algn="just" rtl="1">
              <a:buNone/>
            </a:pPr>
            <a:r>
              <a:rPr lang="fa-IR" sz="2400" dirty="0">
                <a:cs typeface="B Nazanin" panose="00000400000000000000" pitchFamily="2" charset="-78"/>
              </a:rPr>
              <a:t>تحقیق در کیفیت تجلی و انعکاسی که اثر ادبی هر قوم در ادبیات قوم دیگر پیدا می کند را مهم تر از اهمیت یک اثر ادبی می دانند. توجه به تصرفات و تعابیری که هر قومی از آثار قوم های دیگر اخذ و اقتباس می نماید در تحقیقات ادب تطبیقی بسیار مهم است. ادبیات تطبیقی شناخت خود در آیینه دیگران و یا باز شناخت خود از زبان و نگاه و باور دیگران است. بی تردید تصویری که دیگران از ما دارند بخش مهمی تز هویت ماست که با شناخت آن می توانیم به شناخت کاملتری از خودمان برسیم.</a:t>
            </a:r>
            <a:endParaRPr lang="en-US" sz="2400" dirty="0">
              <a:cs typeface="B Nazanin" panose="00000400000000000000" pitchFamily="2" charset="-78"/>
            </a:endParaRPr>
          </a:p>
        </p:txBody>
      </p:sp>
    </p:spTree>
    <p:extLst>
      <p:ext uri="{BB962C8B-B14F-4D97-AF65-F5344CB8AC3E}">
        <p14:creationId xmlns:p14="http://schemas.microsoft.com/office/powerpoint/2010/main" val="17702692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69C4142-C700-4DFB-B473-25ECCD849CB5}"/>
              </a:ext>
            </a:extLst>
          </p:cNvPr>
          <p:cNvSpPr>
            <a:spLocks noGrp="1"/>
          </p:cNvSpPr>
          <p:nvPr>
            <p:ph idx="1"/>
          </p:nvPr>
        </p:nvSpPr>
        <p:spPr>
          <a:xfrm>
            <a:off x="913775" y="1322363"/>
            <a:ext cx="10364452" cy="4468837"/>
          </a:xfrm>
        </p:spPr>
        <p:txBody>
          <a:bodyPr>
            <a:normAutofit/>
          </a:bodyPr>
          <a:lstStyle/>
          <a:p>
            <a:pPr marL="0" indent="0" algn="just" rtl="1">
              <a:buNone/>
            </a:pPr>
            <a:r>
              <a:rPr lang="fa-IR" sz="2400" dirty="0">
                <a:cs typeface="B Nazanin" panose="00000400000000000000" pitchFamily="2" charset="-78"/>
              </a:rPr>
              <a:t>ادبیات تطبیقی، نگرش و نظریه جدیدی در مطالعات ادبی و رویکردی نو و تازه ای در نقد ادبی است که به سنجش آثار، عناصر انواع ، سبک ها، دوره ها، جنبش ها و چهره های ادبی و به طور کلی مقابسه ادبیات در مفهوم کلی آن با دو یا چند فرهنگ، ادبیات و زبان می پردازد، و از روابط ادبی ، عواطف و احساسات و ذوق های ملل گوناگون سخن می گوید. تنها با کمک ادبی تطبیقی است که می توان، انواع ادبی ویژه ی یک ملت را که در ادبیات دیگر ملل یافت نشده، کشف نمود و آن را در ادبیات و فرهنگ ملت های دیگر شیوع و رواج داد.</a:t>
            </a:r>
          </a:p>
          <a:p>
            <a:pPr marL="0" indent="0" algn="just" rtl="1">
              <a:buNone/>
            </a:pPr>
            <a:r>
              <a:rPr lang="fa-IR" sz="2400" dirty="0">
                <a:cs typeface="B Nazanin" panose="00000400000000000000" pitchFamily="2" charset="-78"/>
              </a:rPr>
              <a:t>در کنار همین اندیشه است که مطالعه اثری از ادبیات یک ملت، اثری از ادبیات ملتی دیگر را به ذهن متبادر می نماید و در مجموع ادبیات تطبیقی آن است که تحت تاثیر فرهنگ و ادبیات ملت دیگری به وجود آید و موجب پیدایش مشابهت های ادبی گردد.</a:t>
            </a:r>
          </a:p>
          <a:p>
            <a:pPr marL="0" indent="0" algn="just" rtl="1">
              <a:buNone/>
            </a:pPr>
            <a:endParaRPr lang="en-US" sz="2400" dirty="0">
              <a:cs typeface="B Nazanin" panose="00000400000000000000" pitchFamily="2" charset="-78"/>
            </a:endParaRPr>
          </a:p>
        </p:txBody>
      </p:sp>
    </p:spTree>
    <p:extLst>
      <p:ext uri="{BB962C8B-B14F-4D97-AF65-F5344CB8AC3E}">
        <p14:creationId xmlns:p14="http://schemas.microsoft.com/office/powerpoint/2010/main" val="42702225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D3C1040-DF23-4F22-A825-232CA0E9FB43}"/>
              </a:ext>
            </a:extLst>
          </p:cNvPr>
          <p:cNvSpPr>
            <a:spLocks noGrp="1"/>
          </p:cNvSpPr>
          <p:nvPr>
            <p:ph idx="1"/>
          </p:nvPr>
        </p:nvSpPr>
        <p:spPr>
          <a:xfrm>
            <a:off x="913775" y="1125415"/>
            <a:ext cx="10364452" cy="4665785"/>
          </a:xfrm>
        </p:spPr>
        <p:txBody>
          <a:bodyPr>
            <a:normAutofit/>
          </a:bodyPr>
          <a:lstStyle/>
          <a:p>
            <a:pPr marL="0" indent="0" algn="just" rtl="1">
              <a:buNone/>
            </a:pPr>
            <a:r>
              <a:rPr lang="fa-IR" sz="2400" dirty="0">
                <a:cs typeface="B Nazanin" panose="00000400000000000000" pitchFamily="2" charset="-78"/>
              </a:rPr>
              <a:t>برخی از اهل تحقیق، ادبیات تطبیقی را شاخه ای از تاریخ ادبیات و گروهی نیز آن را از شاخه های نقد ادبی می دانند که کار آن پرداختن به سنجش آثار و انواع، دوره ها، سبک ها و انواع ادبی و به طور کلی مقایسه ادبیات در مفهوم کلی آن در دو یا جند فرهنگ و زبان مختلف می باشد.</a:t>
            </a:r>
          </a:p>
          <a:p>
            <a:pPr marL="0" indent="0" algn="just" rtl="1">
              <a:buNone/>
            </a:pPr>
            <a:r>
              <a:rPr lang="fa-IR" sz="2400" dirty="0">
                <a:cs typeface="B Nazanin" panose="00000400000000000000" pitchFamily="2" charset="-78"/>
              </a:rPr>
              <a:t> بنابراین ادبیات تطبیقی یک نوع خود آگاهی فرهنگی به حساب می آید و نزدیک ترین گونه علمی به ادبیات، فلسفه و فرهنگ می باشد که سروکار آن با جامعه است و باید بتواند با جامعه حرکت نماید، باید ابزاری باشد برای وانگری به ادبیات جهان و دریچه ای برای شنیدن و دیدن دیگران و افکار آنها، گذشته از رنگ و نژاد ، زبان و ملیت آنها. ادبیات تطبیقی، همانند سایر دانش های علوم انسانی در مسیر تاریخی خود، رشد و تکامل داشته و در داقع نگرش و نطریه جدیدی در مطالعات ادبی و نقد ادبی به حساب می آید وواژه تطبیق صرف یک ابزار است برای رسین به اهداف والاتر.</a:t>
            </a:r>
          </a:p>
          <a:p>
            <a:pPr marL="0" indent="0" algn="just" rtl="1">
              <a:buNone/>
            </a:pPr>
            <a:endParaRPr lang="en-US" sz="2400" dirty="0">
              <a:cs typeface="B Nazanin" panose="00000400000000000000" pitchFamily="2" charset="-78"/>
            </a:endParaRPr>
          </a:p>
        </p:txBody>
      </p:sp>
    </p:spTree>
    <p:extLst>
      <p:ext uri="{BB962C8B-B14F-4D97-AF65-F5344CB8AC3E}">
        <p14:creationId xmlns:p14="http://schemas.microsoft.com/office/powerpoint/2010/main" val="34861958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3A931A-4A1B-4B96-BF12-836849D62869}"/>
              </a:ext>
            </a:extLst>
          </p:cNvPr>
          <p:cNvSpPr>
            <a:spLocks noGrp="1"/>
          </p:cNvSpPr>
          <p:nvPr>
            <p:ph idx="1"/>
          </p:nvPr>
        </p:nvSpPr>
        <p:spPr>
          <a:xfrm>
            <a:off x="913775" y="1308295"/>
            <a:ext cx="10364452" cy="4482905"/>
          </a:xfrm>
        </p:spPr>
        <p:txBody>
          <a:bodyPr>
            <a:normAutofit/>
          </a:bodyPr>
          <a:lstStyle/>
          <a:p>
            <a:pPr marL="0" indent="0" algn="just" rtl="1">
              <a:buNone/>
            </a:pPr>
            <a:r>
              <a:rPr lang="fa-IR" sz="2800" dirty="0">
                <a:cs typeface="B Nazanin" panose="00000400000000000000" pitchFamily="2" charset="-78"/>
              </a:rPr>
              <a:t>پس ادبیات تطبیقی، توصیف و تحلیل یک مقابله روش مند و متفاوت به منظور درک و دریافت مفاهیم و پدیده های ادبی بینازبانی و بینافرهنگی و مطالعهروش مند برای کشف تاثیر و تاثرها و شباهت ها، به هدف نزدیک نمودن متون ادبی در قلمرو ادبیات  و هم چنین ادبیات با دیگر تولیدات در حوزه های بیانی و معرفتی است. البته بدون در نظر داشت فاصله مکانی و زمانی خلق آثار وصرفا با در نطر داشت این شرط که آثار مورد مطالعه باید به چند زبان و یا چند فرهنگ تعلق داشته باشند.</a:t>
            </a:r>
          </a:p>
          <a:p>
            <a:pPr marL="0" indent="0" algn="just" rtl="1">
              <a:buNone/>
            </a:pPr>
            <a:r>
              <a:rPr lang="fa-IR" sz="2800" dirty="0">
                <a:cs typeface="B Nazanin" panose="00000400000000000000" pitchFamily="2" charset="-78"/>
              </a:rPr>
              <a:t>ادبیات  تطبیقی یعنی گردآوری و مقابله بین کتاب ها و نمونه و حتی صفح های  شبیه به هم برایب آگاهی یافتن از همگونی ها و برابری ها و اختلافات.</a:t>
            </a:r>
          </a:p>
          <a:p>
            <a:pPr marL="0" indent="0" algn="just" rtl="1">
              <a:buNone/>
            </a:pPr>
            <a:endParaRPr lang="en-US" sz="2800" dirty="0">
              <a:cs typeface="B Nazanin" panose="00000400000000000000" pitchFamily="2" charset="-78"/>
            </a:endParaRPr>
          </a:p>
        </p:txBody>
      </p:sp>
    </p:spTree>
    <p:extLst>
      <p:ext uri="{BB962C8B-B14F-4D97-AF65-F5344CB8AC3E}">
        <p14:creationId xmlns:p14="http://schemas.microsoft.com/office/powerpoint/2010/main" val="35453900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5FCCF9A-2D6E-4854-8AA7-E272B96A2029}"/>
              </a:ext>
            </a:extLst>
          </p:cNvPr>
          <p:cNvSpPr>
            <a:spLocks noGrp="1"/>
          </p:cNvSpPr>
          <p:nvPr>
            <p:ph idx="1"/>
          </p:nvPr>
        </p:nvSpPr>
        <p:spPr>
          <a:xfrm>
            <a:off x="913775" y="1139483"/>
            <a:ext cx="10364452" cy="4651717"/>
          </a:xfrm>
        </p:spPr>
        <p:txBody>
          <a:bodyPr>
            <a:normAutofit/>
          </a:bodyPr>
          <a:lstStyle/>
          <a:p>
            <a:pPr marL="0" indent="0" algn="just" rtl="1">
              <a:buNone/>
            </a:pPr>
            <a:r>
              <a:rPr lang="fa-IR" sz="2800" dirty="0">
                <a:cs typeface="B Nazanin" panose="00000400000000000000" pitchFamily="2" charset="-78"/>
              </a:rPr>
              <a:t> نکته مهم در حوزه ادبیات تطبیقی این است که پژوهش تطبیقی مجرد تقسیم بندی های هنری یا تاریخی پدیده ها و موضوع های مشابه در ادبیات ملل مختلف نیست و هدفش اشباع غریزه دانش دوستی یا صدور احکام ارزشی در باب موضوع های ادبی مشابه هم نیست. می توان گفت که ادبیات تطبیقی رویکردی نقدی برای ساختن تاریخ ادبیات باشد تا پدیده های ادبی در آن به طور دقیق بررسی شوند و به همان اصول و سرچشمه هایی برگردند که از آن منتقل شده اند. بنابراین ادبیات تطبیقی یعنی شناخت تاریخ ادبیات جهانی.</a:t>
            </a:r>
          </a:p>
          <a:p>
            <a:pPr marL="0" indent="0" algn="just" rtl="1">
              <a:buNone/>
            </a:pPr>
            <a:r>
              <a:rPr lang="fa-IR" sz="2800" dirty="0">
                <a:cs typeface="B Nazanin" panose="00000400000000000000" pitchFamily="2" charset="-78"/>
              </a:rPr>
              <a:t>برخی ادبیات تطبیقی را تاریخ روابط ادبی تفسیر می کنند و بر این باورند که بررسی مشابهت ها در دو ادبیات به دلیل ادرتباط تاریخی و تاثیر و تاثر بر یکدیگر در حوزه ادبیات نمی گنجد.</a:t>
            </a:r>
          </a:p>
          <a:p>
            <a:pPr marL="0" indent="0" algn="just" rtl="1">
              <a:buNone/>
            </a:pPr>
            <a:endParaRPr lang="en-US" sz="2800" dirty="0">
              <a:cs typeface="B Nazanin" panose="00000400000000000000" pitchFamily="2" charset="-78"/>
            </a:endParaRPr>
          </a:p>
        </p:txBody>
      </p:sp>
    </p:spTree>
    <p:extLst>
      <p:ext uri="{BB962C8B-B14F-4D97-AF65-F5344CB8AC3E}">
        <p14:creationId xmlns:p14="http://schemas.microsoft.com/office/powerpoint/2010/main" val="4386799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427189D-ED80-48CB-B166-5521D8ABB7E0}"/>
              </a:ext>
            </a:extLst>
          </p:cNvPr>
          <p:cNvSpPr>
            <a:spLocks noGrp="1"/>
          </p:cNvSpPr>
          <p:nvPr>
            <p:ph idx="1"/>
          </p:nvPr>
        </p:nvSpPr>
        <p:spPr>
          <a:xfrm>
            <a:off x="913775" y="1223889"/>
            <a:ext cx="10364452" cy="4567311"/>
          </a:xfrm>
        </p:spPr>
        <p:txBody>
          <a:bodyPr>
            <a:normAutofit/>
          </a:bodyPr>
          <a:lstStyle/>
          <a:p>
            <a:pPr marL="0" indent="0" algn="just" rtl="1">
              <a:buNone/>
            </a:pPr>
            <a:r>
              <a:rPr lang="fa-IR" sz="2800" dirty="0">
                <a:cs typeface="B Nazanin" panose="00000400000000000000" pitchFamily="2" charset="-78"/>
              </a:rPr>
              <a:t>ادبیات تطبیقی، یعنی نقد علمی ادبیات دو یا چند زبان یا فرهنگ یا ملت با یکدیگر در روش قیاسی و تطبیقی. این بررسی و مقایسه ختی در یک زبان مشترک، برادبیات اقوام و فرهنگ خای مختلف آن نیز می تواند صورت بگیرد. حتی ممکن است موضوع مطالعهق بررسی ادبیات با دیگر جنبه های فرهنگی مثلا هنر باشد. بنابراین ادبیات تطبیقی دانشی است که به گونه ای ویژه از پیوند میان ادبیات و فرهنگ دو یا چند ملت با یکدیگر سخن می گوید و این  پیوند از جنبه های گوناگون می تواند برای جوامع بسری سودمند باشد.</a:t>
            </a:r>
            <a:endParaRPr lang="en-US" sz="2800" dirty="0">
              <a:cs typeface="B Nazanin" panose="00000400000000000000" pitchFamily="2" charset="-78"/>
            </a:endParaRPr>
          </a:p>
        </p:txBody>
      </p:sp>
    </p:spTree>
    <p:extLst>
      <p:ext uri="{BB962C8B-B14F-4D97-AF65-F5344CB8AC3E}">
        <p14:creationId xmlns:p14="http://schemas.microsoft.com/office/powerpoint/2010/main" val="42511477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6ACCB9A-6240-4093-8C4B-AD3760453A55}"/>
              </a:ext>
            </a:extLst>
          </p:cNvPr>
          <p:cNvSpPr>
            <a:spLocks noGrp="1"/>
          </p:cNvSpPr>
          <p:nvPr>
            <p:ph idx="1"/>
          </p:nvPr>
        </p:nvSpPr>
        <p:spPr>
          <a:xfrm>
            <a:off x="913775" y="1448973"/>
            <a:ext cx="10364452" cy="4342228"/>
          </a:xfrm>
        </p:spPr>
        <p:txBody>
          <a:bodyPr>
            <a:normAutofit/>
          </a:bodyPr>
          <a:lstStyle/>
          <a:p>
            <a:pPr marL="0" indent="0" algn="just" rtl="1">
              <a:buNone/>
            </a:pPr>
            <a:r>
              <a:rPr lang="fa-IR" sz="2400" dirty="0">
                <a:cs typeface="B Nazanin" panose="00000400000000000000" pitchFamily="2" charset="-78"/>
              </a:rPr>
              <a:t> ادبیات تطبیقی جوهره تاریخ ادبیات و نقد جدید است ؛ زیرا بیانگر سرچشمه های جریان فکری و هنری ادبیات ملی است، همه ادبیات های ملی بی تردید در دوران شکوفایی و باروری خود با ادبیات جهان تعامل داشته و در شک گیری و جهت دهی به افکار انسانی یا اندیشه های ملی گرایانه  با یکدیگر همکاری داشته اند.  ادبیات تطبیقی به بررسی تاثیر و تاثر  بر پایه تاریخ، چکونگی و میزان نقش نویسنده در جریان ادبیات بومی می پردازد.بنابراین مقایسه میان نویسندگان ادبیات مختلف که هیچ ارتباط تاریخی و تاثیر و تاثری در یکدیگر نداشته اند در چارچوب ادبیات تطبیقی نمی گنجد. ادبیات تطبیقی از دیدگاه مکتب فرانسوی، علمی است که در پی شناخت هم مانندی های میان ادبیات های گوناگون زبان های مختلف است. به سخن دیگر، ادبیات تطبیقی، یک گستره ادبی محض است و برای ایجاد پیوند  میان ادبیات و دیگر هنرها و علوم انسانی نمی گنجد.</a:t>
            </a:r>
            <a:endParaRPr lang="en-US" sz="2400" dirty="0">
              <a:cs typeface="B Nazanin" panose="00000400000000000000" pitchFamily="2" charset="-78"/>
            </a:endParaRPr>
          </a:p>
        </p:txBody>
      </p:sp>
    </p:spTree>
    <p:extLst>
      <p:ext uri="{BB962C8B-B14F-4D97-AF65-F5344CB8AC3E}">
        <p14:creationId xmlns:p14="http://schemas.microsoft.com/office/powerpoint/2010/main" val="5165690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Droplet</Template>
  <TotalTime>201</TotalTime>
  <Words>3240</Words>
  <Application>Microsoft Office PowerPoint</Application>
  <PresentationFormat>Widescreen</PresentationFormat>
  <Paragraphs>65</Paragraphs>
  <Slides>28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28</vt:i4>
      </vt:variant>
    </vt:vector>
  </HeadingPairs>
  <TitlesOfParts>
    <vt:vector size="31" baseType="lpstr">
      <vt:lpstr>Arial</vt:lpstr>
      <vt:lpstr>Tw Cen MT</vt:lpstr>
      <vt:lpstr>Droplet</vt:lpstr>
      <vt:lpstr>حوزه  تعاریف ادبیات تطبیقی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حوزه  تعاریف ادبیات تطبیقی</dc:title>
  <dc:creator>MIQDAD</dc:creator>
  <cp:lastModifiedBy>MIQDAD</cp:lastModifiedBy>
  <cp:revision>11</cp:revision>
  <dcterms:created xsi:type="dcterms:W3CDTF">2021-10-09T11:33:05Z</dcterms:created>
  <dcterms:modified xsi:type="dcterms:W3CDTF">2022-04-18T14:51:41Z</dcterms:modified>
</cp:coreProperties>
</file>