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72" r:id="rId14"/>
    <p:sldId id="273" r:id="rId15"/>
    <p:sldId id="274" r:id="rId16"/>
    <p:sldId id="275" r:id="rId17"/>
    <p:sldId id="276" r:id="rId18"/>
    <p:sldId id="269" r:id="rId19"/>
    <p:sldId id="270" r:id="rId20"/>
    <p:sldId id="271"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9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E09CDFF-10A3-4367-961F-8F73C6EEF349}" type="datetimeFigureOut">
              <a:rPr lang="en-US" smtClean="0"/>
              <a:t>4/19/2022</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4E139284-941D-4F38-B902-2B7F5E9C6B04}" type="slidenum">
              <a:rPr lang="en-US" smtClean="0"/>
              <a:t>‹#›</a:t>
            </a:fld>
            <a:endParaRPr lang="en-US"/>
          </a:p>
        </p:txBody>
      </p:sp>
    </p:spTree>
    <p:extLst>
      <p:ext uri="{BB962C8B-B14F-4D97-AF65-F5344CB8AC3E}">
        <p14:creationId xmlns:p14="http://schemas.microsoft.com/office/powerpoint/2010/main" val="32577261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E09CDFF-10A3-4367-961F-8F73C6EEF349}" type="datetimeFigureOut">
              <a:rPr lang="en-US" smtClean="0"/>
              <a:t>4/19/2022</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E139284-941D-4F38-B902-2B7F5E9C6B04}" type="slidenum">
              <a:rPr lang="en-US" smtClean="0"/>
              <a:t>‹#›</a:t>
            </a:fld>
            <a:endParaRPr lang="en-US"/>
          </a:p>
        </p:txBody>
      </p:sp>
    </p:spTree>
    <p:extLst>
      <p:ext uri="{BB962C8B-B14F-4D97-AF65-F5344CB8AC3E}">
        <p14:creationId xmlns:p14="http://schemas.microsoft.com/office/powerpoint/2010/main" val="23812204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E09CDFF-10A3-4367-961F-8F73C6EEF349}" type="datetimeFigureOut">
              <a:rPr lang="en-US" smtClean="0"/>
              <a:t>4/19/2022</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E139284-941D-4F38-B902-2B7F5E9C6B04}"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2386303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3E09CDFF-10A3-4367-961F-8F73C6EEF349}" type="datetimeFigureOut">
              <a:rPr lang="en-US" smtClean="0"/>
              <a:t>4/19/2022</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E139284-941D-4F38-B902-2B7F5E9C6B04}" type="slidenum">
              <a:rPr lang="en-US" smtClean="0"/>
              <a:t>‹#›</a:t>
            </a:fld>
            <a:endParaRPr lang="en-US"/>
          </a:p>
        </p:txBody>
      </p:sp>
    </p:spTree>
    <p:extLst>
      <p:ext uri="{BB962C8B-B14F-4D97-AF65-F5344CB8AC3E}">
        <p14:creationId xmlns:p14="http://schemas.microsoft.com/office/powerpoint/2010/main" val="23550548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3E09CDFF-10A3-4367-961F-8F73C6EEF349}" type="datetimeFigureOut">
              <a:rPr lang="en-US" smtClean="0"/>
              <a:t>4/19/2022</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E139284-941D-4F38-B902-2B7F5E9C6B04}"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15433602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3E09CDFF-10A3-4367-961F-8F73C6EEF349}" type="datetimeFigureOut">
              <a:rPr lang="en-US" smtClean="0"/>
              <a:t>4/19/2022</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E139284-941D-4F38-B902-2B7F5E9C6B04}" type="slidenum">
              <a:rPr lang="en-US" smtClean="0"/>
              <a:t>‹#›</a:t>
            </a:fld>
            <a:endParaRPr lang="en-US"/>
          </a:p>
        </p:txBody>
      </p:sp>
    </p:spTree>
    <p:extLst>
      <p:ext uri="{BB962C8B-B14F-4D97-AF65-F5344CB8AC3E}">
        <p14:creationId xmlns:p14="http://schemas.microsoft.com/office/powerpoint/2010/main" val="17339402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E09CDFF-10A3-4367-961F-8F73C6EEF349}" type="datetimeFigureOut">
              <a:rPr lang="en-US" smtClean="0"/>
              <a:t>4/19/2022</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E139284-941D-4F38-B902-2B7F5E9C6B04}" type="slidenum">
              <a:rPr lang="en-US" smtClean="0"/>
              <a:t>‹#›</a:t>
            </a:fld>
            <a:endParaRPr lang="en-US"/>
          </a:p>
        </p:txBody>
      </p:sp>
    </p:spTree>
    <p:extLst>
      <p:ext uri="{BB962C8B-B14F-4D97-AF65-F5344CB8AC3E}">
        <p14:creationId xmlns:p14="http://schemas.microsoft.com/office/powerpoint/2010/main" val="341381398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E09CDFF-10A3-4367-961F-8F73C6EEF349}" type="datetimeFigureOut">
              <a:rPr lang="en-US" smtClean="0"/>
              <a:t>4/19/2022</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E139284-941D-4F38-B902-2B7F5E9C6B04}" type="slidenum">
              <a:rPr lang="en-US" smtClean="0"/>
              <a:t>‹#›</a:t>
            </a:fld>
            <a:endParaRPr lang="en-US"/>
          </a:p>
        </p:txBody>
      </p:sp>
    </p:spTree>
    <p:extLst>
      <p:ext uri="{BB962C8B-B14F-4D97-AF65-F5344CB8AC3E}">
        <p14:creationId xmlns:p14="http://schemas.microsoft.com/office/powerpoint/2010/main" val="35341055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E09CDFF-10A3-4367-961F-8F73C6EEF349}" type="datetimeFigureOut">
              <a:rPr lang="en-US" smtClean="0"/>
              <a:t>4/19/2022</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E139284-941D-4F38-B902-2B7F5E9C6B04}" type="slidenum">
              <a:rPr lang="en-US" smtClean="0"/>
              <a:t>‹#›</a:t>
            </a:fld>
            <a:endParaRPr lang="en-US"/>
          </a:p>
        </p:txBody>
      </p:sp>
    </p:spTree>
    <p:extLst>
      <p:ext uri="{BB962C8B-B14F-4D97-AF65-F5344CB8AC3E}">
        <p14:creationId xmlns:p14="http://schemas.microsoft.com/office/powerpoint/2010/main" val="3328284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E09CDFF-10A3-4367-961F-8F73C6EEF349}" type="datetimeFigureOut">
              <a:rPr lang="en-US" smtClean="0"/>
              <a:t>4/19/2022</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E139284-941D-4F38-B902-2B7F5E9C6B04}" type="slidenum">
              <a:rPr lang="en-US" smtClean="0"/>
              <a:t>‹#›</a:t>
            </a:fld>
            <a:endParaRPr lang="en-US"/>
          </a:p>
        </p:txBody>
      </p:sp>
    </p:spTree>
    <p:extLst>
      <p:ext uri="{BB962C8B-B14F-4D97-AF65-F5344CB8AC3E}">
        <p14:creationId xmlns:p14="http://schemas.microsoft.com/office/powerpoint/2010/main" val="5749365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E09CDFF-10A3-4367-961F-8F73C6EEF349}" type="datetimeFigureOut">
              <a:rPr lang="en-US" smtClean="0"/>
              <a:t>4/19/2022</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4E139284-941D-4F38-B902-2B7F5E9C6B04}" type="slidenum">
              <a:rPr lang="en-US" smtClean="0"/>
              <a:t>‹#›</a:t>
            </a:fld>
            <a:endParaRPr lang="en-US"/>
          </a:p>
        </p:txBody>
      </p:sp>
    </p:spTree>
    <p:extLst>
      <p:ext uri="{BB962C8B-B14F-4D97-AF65-F5344CB8AC3E}">
        <p14:creationId xmlns:p14="http://schemas.microsoft.com/office/powerpoint/2010/main" val="8229423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E09CDFF-10A3-4367-961F-8F73C6EEF349}" type="datetimeFigureOut">
              <a:rPr lang="en-US" smtClean="0"/>
              <a:t>4/19/2022</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4E139284-941D-4F38-B902-2B7F5E9C6B04}" type="slidenum">
              <a:rPr lang="en-US" smtClean="0"/>
              <a:t>‹#›</a:t>
            </a:fld>
            <a:endParaRPr lang="en-US"/>
          </a:p>
        </p:txBody>
      </p:sp>
    </p:spTree>
    <p:extLst>
      <p:ext uri="{BB962C8B-B14F-4D97-AF65-F5344CB8AC3E}">
        <p14:creationId xmlns:p14="http://schemas.microsoft.com/office/powerpoint/2010/main" val="30102343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E09CDFF-10A3-4367-961F-8F73C6EEF349}" type="datetimeFigureOut">
              <a:rPr lang="en-US" smtClean="0"/>
              <a:t>4/19/2022</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4E139284-941D-4F38-B902-2B7F5E9C6B04}" type="slidenum">
              <a:rPr lang="en-US" smtClean="0"/>
              <a:t>‹#›</a:t>
            </a:fld>
            <a:endParaRPr lang="en-US"/>
          </a:p>
        </p:txBody>
      </p:sp>
    </p:spTree>
    <p:extLst>
      <p:ext uri="{BB962C8B-B14F-4D97-AF65-F5344CB8AC3E}">
        <p14:creationId xmlns:p14="http://schemas.microsoft.com/office/powerpoint/2010/main" val="2907709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09CDFF-10A3-4367-961F-8F73C6EEF349}" type="datetimeFigureOut">
              <a:rPr lang="en-US" smtClean="0"/>
              <a:t>4/19/2022</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4E139284-941D-4F38-B902-2B7F5E9C6B04}" type="slidenum">
              <a:rPr lang="en-US" smtClean="0"/>
              <a:t>‹#›</a:t>
            </a:fld>
            <a:endParaRPr lang="en-US"/>
          </a:p>
        </p:txBody>
      </p:sp>
    </p:spTree>
    <p:extLst>
      <p:ext uri="{BB962C8B-B14F-4D97-AF65-F5344CB8AC3E}">
        <p14:creationId xmlns:p14="http://schemas.microsoft.com/office/powerpoint/2010/main" val="30609661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E09CDFF-10A3-4367-961F-8F73C6EEF349}" type="datetimeFigureOut">
              <a:rPr lang="en-US" smtClean="0"/>
              <a:t>4/19/2022</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4E139284-941D-4F38-B902-2B7F5E9C6B04}" type="slidenum">
              <a:rPr lang="en-US" smtClean="0"/>
              <a:t>‹#›</a:t>
            </a:fld>
            <a:endParaRPr lang="en-US"/>
          </a:p>
        </p:txBody>
      </p:sp>
    </p:spTree>
    <p:extLst>
      <p:ext uri="{BB962C8B-B14F-4D97-AF65-F5344CB8AC3E}">
        <p14:creationId xmlns:p14="http://schemas.microsoft.com/office/powerpoint/2010/main" val="22255500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E09CDFF-10A3-4367-961F-8F73C6EEF349}" type="datetimeFigureOut">
              <a:rPr lang="en-US" smtClean="0"/>
              <a:t>4/19/2022</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E139284-941D-4F38-B902-2B7F5E9C6B04}" type="slidenum">
              <a:rPr lang="en-US" smtClean="0"/>
              <a:t>‹#›</a:t>
            </a:fld>
            <a:endParaRPr lang="en-US"/>
          </a:p>
        </p:txBody>
      </p:sp>
    </p:spTree>
    <p:extLst>
      <p:ext uri="{BB962C8B-B14F-4D97-AF65-F5344CB8AC3E}">
        <p14:creationId xmlns:p14="http://schemas.microsoft.com/office/powerpoint/2010/main" val="14601846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3E09CDFF-10A3-4367-961F-8F73C6EEF349}" type="datetimeFigureOut">
              <a:rPr lang="en-US" smtClean="0"/>
              <a:t>4/19/2022</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4E139284-941D-4F38-B902-2B7F5E9C6B04}" type="slidenum">
              <a:rPr lang="en-US" smtClean="0"/>
              <a:t>‹#›</a:t>
            </a:fld>
            <a:endParaRPr lang="en-US"/>
          </a:p>
        </p:txBody>
      </p:sp>
    </p:spTree>
    <p:extLst>
      <p:ext uri="{BB962C8B-B14F-4D97-AF65-F5344CB8AC3E}">
        <p14:creationId xmlns:p14="http://schemas.microsoft.com/office/powerpoint/2010/main" val="184617690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411B3F7A-9529-42F6-8424-48A4DFD6E15F}"/>
              </a:ext>
            </a:extLst>
          </p:cNvPr>
          <p:cNvSpPr>
            <a:spLocks noGrp="1"/>
          </p:cNvSpPr>
          <p:nvPr>
            <p:ph type="subTitle" idx="1"/>
          </p:nvPr>
        </p:nvSpPr>
        <p:spPr>
          <a:xfrm>
            <a:off x="1524000" y="1547446"/>
            <a:ext cx="9144000" cy="3710354"/>
          </a:xfrm>
        </p:spPr>
        <p:txBody>
          <a:bodyPr>
            <a:normAutofit/>
          </a:bodyPr>
          <a:lstStyle/>
          <a:p>
            <a:pPr algn="r"/>
            <a:r>
              <a:rPr lang="fa-IR" sz="4400" dirty="0">
                <a:cs typeface="B Nazanin" panose="00000400000000000000" pitchFamily="2" charset="-78"/>
              </a:rPr>
              <a:t>ادبیات تطبیقی؛ اهمیت ، اهداف و ضرورت ها</a:t>
            </a:r>
          </a:p>
          <a:p>
            <a:pPr algn="r"/>
            <a:endParaRPr lang="fa-IR" sz="4400" dirty="0">
              <a:cs typeface="B Nazanin" panose="00000400000000000000" pitchFamily="2" charset="-78"/>
            </a:endParaRPr>
          </a:p>
          <a:p>
            <a:pPr algn="ctr"/>
            <a:r>
              <a:rPr lang="fa-IR" sz="4400" dirty="0">
                <a:cs typeface="B Nazanin" panose="00000400000000000000" pitchFamily="2" charset="-78"/>
              </a:rPr>
              <a:t>درس دوم</a:t>
            </a:r>
            <a:endParaRPr lang="en-US" sz="4400" dirty="0">
              <a:cs typeface="B Nazanin" panose="00000400000000000000" pitchFamily="2" charset="-78"/>
            </a:endParaRPr>
          </a:p>
        </p:txBody>
      </p:sp>
    </p:spTree>
    <p:extLst>
      <p:ext uri="{BB962C8B-B14F-4D97-AF65-F5344CB8AC3E}">
        <p14:creationId xmlns:p14="http://schemas.microsoft.com/office/powerpoint/2010/main" val="175968172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2DE9225-4014-4249-8F87-0A5AC6E1922D}"/>
              </a:ext>
            </a:extLst>
          </p:cNvPr>
          <p:cNvSpPr>
            <a:spLocks noGrp="1"/>
          </p:cNvSpPr>
          <p:nvPr>
            <p:ph idx="1"/>
          </p:nvPr>
        </p:nvSpPr>
        <p:spPr>
          <a:xfrm>
            <a:off x="1350498" y="1097280"/>
            <a:ext cx="10154114" cy="4813942"/>
          </a:xfrm>
        </p:spPr>
        <p:txBody>
          <a:bodyPr>
            <a:normAutofit/>
          </a:bodyPr>
          <a:lstStyle/>
          <a:p>
            <a:pPr marL="0" indent="0" algn="just" rtl="1">
              <a:buNone/>
            </a:pPr>
            <a:r>
              <a:rPr lang="fa-IR" sz="2800" dirty="0">
                <a:cs typeface="B Nazanin" panose="00000400000000000000" pitchFamily="2" charset="-78"/>
              </a:rPr>
              <a:t>-عواملی که در دوران جدید باعث پرداختن بیشتر به پژوهش های تطبیقی شده است:</a:t>
            </a:r>
          </a:p>
          <a:p>
            <a:pPr marL="0" indent="0" algn="just" rtl="1">
              <a:buNone/>
            </a:pPr>
            <a:r>
              <a:rPr lang="fa-IR" sz="2800" dirty="0">
                <a:cs typeface="B Nazanin" panose="00000400000000000000" pitchFamily="2" charset="-78"/>
              </a:rPr>
              <a:t>1-	تقویت روابط در جای جای عالم است و البته نتیجه تحقیق به ناچار  پیشرفت علمی نیز هست .و وجود وسایل ارتباطی سریع ، ملتها را خیلی بیشتر به هم پیوند داده است.</a:t>
            </a:r>
          </a:p>
          <a:p>
            <a:pPr marL="0" indent="0" algn="just" rtl="1">
              <a:buNone/>
            </a:pPr>
            <a:r>
              <a:rPr lang="fa-IR" sz="2800" dirty="0">
                <a:cs typeface="B Nazanin" panose="00000400000000000000" pitchFamily="2" charset="-78"/>
              </a:rPr>
              <a:t>2-	رواج ترجمه و اطلاع ملت های گوناگون از ادبیات یکدیگر از طریق ترجمه.</a:t>
            </a:r>
          </a:p>
          <a:p>
            <a:pPr marL="0" indent="0" algn="just" rtl="1">
              <a:buNone/>
            </a:pPr>
            <a:r>
              <a:rPr lang="fa-IR" sz="2800" dirty="0">
                <a:cs typeface="B Nazanin" panose="00000400000000000000" pitchFamily="2" charset="-78"/>
              </a:rPr>
              <a:t>3-	رواج صنعت چاپ که موجب تولید  بیشتر آثار فکری و ادبی شده است و کتاب ها ارزانتر و سریع تر به دست مردم می رسیدند.</a:t>
            </a:r>
          </a:p>
          <a:p>
            <a:pPr marL="0" indent="0" algn="just" rtl="1">
              <a:buNone/>
            </a:pPr>
            <a:r>
              <a:rPr lang="fa-IR" sz="2800" dirty="0">
                <a:cs typeface="B Nazanin" panose="00000400000000000000" pitchFamily="2" charset="-78"/>
              </a:rPr>
              <a:t>4-پژوهش های علمی- فلسفی و اجتماعی و جامعه شناسی معاصر.</a:t>
            </a:r>
          </a:p>
          <a:p>
            <a:pPr marL="0" indent="0" algn="just" rtl="1">
              <a:buNone/>
            </a:pPr>
            <a:endParaRPr lang="en-US" sz="2800" dirty="0">
              <a:cs typeface="B Nazanin" panose="00000400000000000000" pitchFamily="2" charset="-78"/>
            </a:endParaRPr>
          </a:p>
        </p:txBody>
      </p:sp>
    </p:spTree>
    <p:extLst>
      <p:ext uri="{BB962C8B-B14F-4D97-AF65-F5344CB8AC3E}">
        <p14:creationId xmlns:p14="http://schemas.microsoft.com/office/powerpoint/2010/main" val="92735494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A99764-CF17-4B61-AD2D-00CFECE2275E}"/>
              </a:ext>
            </a:extLst>
          </p:cNvPr>
          <p:cNvSpPr>
            <a:spLocks noGrp="1"/>
          </p:cNvSpPr>
          <p:nvPr>
            <p:ph idx="1"/>
          </p:nvPr>
        </p:nvSpPr>
        <p:spPr>
          <a:xfrm>
            <a:off x="1463040" y="1153551"/>
            <a:ext cx="10041572" cy="4757671"/>
          </a:xfrm>
        </p:spPr>
        <p:txBody>
          <a:bodyPr>
            <a:normAutofit/>
          </a:bodyPr>
          <a:lstStyle/>
          <a:p>
            <a:pPr marL="0" indent="0" algn="just" rtl="1">
              <a:buNone/>
            </a:pPr>
            <a:r>
              <a:rPr lang="fa-IR" sz="2800" dirty="0">
                <a:cs typeface="B Nazanin" panose="00000400000000000000" pitchFamily="2" charset="-78"/>
              </a:rPr>
              <a:t>5-تفاوت میان ادبیات تطبیقی و دانشهایی مانند نقد ادبی و نقد تطبیقی و تاریخ ادبیات و نقد تاریخی</a:t>
            </a:r>
          </a:p>
          <a:p>
            <a:pPr marL="0" indent="0" algn="just" rtl="1">
              <a:buNone/>
            </a:pPr>
            <a:r>
              <a:rPr lang="fa-IR" sz="2800" dirty="0">
                <a:cs typeface="B Nazanin" panose="00000400000000000000" pitchFamily="2" charset="-78"/>
              </a:rPr>
              <a:t>نقد ادبی: ادبیات تطبیقی عموما به بیان سرچشمه های زیبایی و زیبا شناسی در دو ادبیات و یا بیشتر می پردازد و از سرچشمه های خارجی  یک اثر از آثار خارجی بحث می کند در حالی که  نقد ادبی: بر عوامل زیباشناخی تاکید دارد و از ویژگیهای برجسته و مثبت و کاستی های یک اثر بحث می کند   </a:t>
            </a:r>
          </a:p>
          <a:p>
            <a:pPr marL="0" indent="0" algn="just" rtl="1">
              <a:buNone/>
            </a:pPr>
            <a:r>
              <a:rPr lang="fa-IR" sz="2800" dirty="0">
                <a:cs typeface="B Nazanin" panose="00000400000000000000" pitchFamily="2" charset="-78"/>
              </a:rPr>
              <a:t>تاریخ ادبیات: بیشتر به بررسی زندگی نامه شاعران و نویسندگان و بررسی آثار آنها می پردازد و از چگونگی تالیف، تصنیف، انتشار و یا ارتباط آنها با دیگر آثار مولف صحبت می کند و هم چنین از تغییرات صورت گرفته در چاپ های مختلف یک کتاب و بحث از اختلاف میان نسخه های خطی و چاپی آن کتاب.</a:t>
            </a:r>
          </a:p>
          <a:p>
            <a:pPr marL="0" indent="0" algn="just" rtl="1">
              <a:buNone/>
            </a:pPr>
            <a:endParaRPr lang="en-US" sz="2800" dirty="0">
              <a:cs typeface="B Nazanin" panose="00000400000000000000" pitchFamily="2" charset="-78"/>
            </a:endParaRPr>
          </a:p>
        </p:txBody>
      </p:sp>
    </p:spTree>
    <p:extLst>
      <p:ext uri="{BB962C8B-B14F-4D97-AF65-F5344CB8AC3E}">
        <p14:creationId xmlns:p14="http://schemas.microsoft.com/office/powerpoint/2010/main" val="52227909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E2B471D-AAF6-4990-8978-06FE2E210509}"/>
              </a:ext>
            </a:extLst>
          </p:cNvPr>
          <p:cNvSpPr>
            <a:spLocks noGrp="1"/>
          </p:cNvSpPr>
          <p:nvPr>
            <p:ph idx="1"/>
          </p:nvPr>
        </p:nvSpPr>
        <p:spPr>
          <a:xfrm>
            <a:off x="1308295" y="1012874"/>
            <a:ext cx="10196317" cy="4898348"/>
          </a:xfrm>
        </p:spPr>
        <p:txBody>
          <a:bodyPr>
            <a:normAutofit/>
          </a:bodyPr>
          <a:lstStyle/>
          <a:p>
            <a:pPr marL="0" indent="0" algn="just" rtl="1">
              <a:buNone/>
            </a:pPr>
            <a:r>
              <a:rPr lang="fa-IR" sz="3600" dirty="0">
                <a:cs typeface="B Nazanin" panose="00000400000000000000" pitchFamily="2" charset="-78"/>
              </a:rPr>
              <a:t>6- تفاوت ادبیات تطبیقی با نقد تاریخی</a:t>
            </a:r>
          </a:p>
          <a:p>
            <a:pPr marL="0" indent="0" algn="just" rtl="1">
              <a:buNone/>
            </a:pPr>
            <a:r>
              <a:rPr lang="fa-IR" sz="3600" dirty="0">
                <a:cs typeface="B Nazanin" panose="00000400000000000000" pitchFamily="2" charset="-78"/>
              </a:rPr>
              <a:t>قلمرو و حدود نقد تاریخی فقط در مقدمات و سوابق تاریخی اثار ادبی و نویسندگان آنهاست. در صورتی که ادب تطبیقی بیشتر نظر به این دارد که در باره مناسبات و روابط بین آثار ادبی اقوام گوناگون از زبانهای گوناگون بحث نماید.</a:t>
            </a:r>
          </a:p>
          <a:p>
            <a:pPr marL="0" indent="0" algn="just" rtl="1">
              <a:buNone/>
            </a:pPr>
            <a:endParaRPr lang="en-US" sz="3600" dirty="0">
              <a:cs typeface="B Nazanin" panose="00000400000000000000" pitchFamily="2" charset="-78"/>
            </a:endParaRPr>
          </a:p>
        </p:txBody>
      </p:sp>
    </p:spTree>
    <p:extLst>
      <p:ext uri="{BB962C8B-B14F-4D97-AF65-F5344CB8AC3E}">
        <p14:creationId xmlns:p14="http://schemas.microsoft.com/office/powerpoint/2010/main" val="64311777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ADAEE92-E8F2-4D7E-9930-AAB2665EC922}"/>
              </a:ext>
            </a:extLst>
          </p:cNvPr>
          <p:cNvSpPr>
            <a:spLocks noGrp="1"/>
          </p:cNvSpPr>
          <p:nvPr>
            <p:ph idx="1"/>
          </p:nvPr>
        </p:nvSpPr>
        <p:spPr>
          <a:xfrm>
            <a:off x="1026942" y="1420837"/>
            <a:ext cx="10477670" cy="4490385"/>
          </a:xfrm>
        </p:spPr>
        <p:txBody>
          <a:bodyPr>
            <a:normAutofit/>
          </a:bodyPr>
          <a:lstStyle/>
          <a:p>
            <a:pPr marL="0" indent="0" algn="just" rtl="1">
              <a:buNone/>
            </a:pPr>
            <a:r>
              <a:rPr lang="fa-IR" sz="3200" dirty="0">
                <a:cs typeface="B Nazanin" panose="00000400000000000000" pitchFamily="2" charset="-78"/>
              </a:rPr>
              <a:t>7- تفاوت ادبیات تطبیقی با موازنه</a:t>
            </a:r>
          </a:p>
          <a:p>
            <a:pPr marL="0" indent="0" algn="just" rtl="1">
              <a:buNone/>
            </a:pPr>
            <a:r>
              <a:rPr lang="fa-IR" sz="3200" dirty="0">
                <a:cs typeface="B Nazanin" panose="00000400000000000000" pitchFamily="2" charset="-78"/>
              </a:rPr>
              <a:t>در موازنه سخن از مقایسه معانی مضامین آثار شاعران و نویسندگان در میان است و چندان توجهی به ماخذ و منبع و تقدم و تاخر آن آثار نمی گردد. در صورتی که ادبیات تطبیقی می کوشد تا  روشن نماید که کدام یک از آثار تحت تاثیر و نفوذ اثر یا آثار دیگر به وجود آمده است.هم چنین حدود تاثیر نفوذ هر اثری در آثار نویسندگان اقوام دیگر کدام است؟</a:t>
            </a:r>
          </a:p>
          <a:p>
            <a:pPr marL="0" indent="0" algn="just" rtl="1">
              <a:buNone/>
            </a:pPr>
            <a:endParaRPr lang="en-US" sz="3200" dirty="0">
              <a:cs typeface="B Nazanin" panose="00000400000000000000" pitchFamily="2" charset="-78"/>
            </a:endParaRPr>
          </a:p>
        </p:txBody>
      </p:sp>
    </p:spTree>
    <p:extLst>
      <p:ext uri="{BB962C8B-B14F-4D97-AF65-F5344CB8AC3E}">
        <p14:creationId xmlns:p14="http://schemas.microsoft.com/office/powerpoint/2010/main" val="194375127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92821AC-3889-4763-B072-081E70E0E8E9}"/>
              </a:ext>
            </a:extLst>
          </p:cNvPr>
          <p:cNvSpPr>
            <a:spLocks noGrp="1"/>
          </p:cNvSpPr>
          <p:nvPr>
            <p:ph idx="1"/>
          </p:nvPr>
        </p:nvSpPr>
        <p:spPr>
          <a:xfrm>
            <a:off x="1167618" y="1181686"/>
            <a:ext cx="10336994" cy="4729536"/>
          </a:xfrm>
        </p:spPr>
        <p:txBody>
          <a:bodyPr>
            <a:normAutofit/>
          </a:bodyPr>
          <a:lstStyle/>
          <a:p>
            <a:pPr marL="0" indent="0" algn="just" rtl="1">
              <a:buNone/>
            </a:pPr>
            <a:r>
              <a:rPr lang="fa-IR" sz="3200" dirty="0">
                <a:cs typeface="B Nazanin" panose="00000400000000000000" pitchFamily="2" charset="-78"/>
              </a:rPr>
              <a:t>8- تفاوت ادبیات تطبیقی با نقد نفوذ</a:t>
            </a:r>
          </a:p>
          <a:p>
            <a:pPr marL="0" indent="0" algn="just" rtl="1">
              <a:buNone/>
            </a:pPr>
            <a:r>
              <a:rPr lang="fa-IR" sz="3200" dirty="0">
                <a:cs typeface="B Nazanin" panose="00000400000000000000" pitchFamily="2" charset="-78"/>
              </a:rPr>
              <a:t>نقد نفوذ عموما از تاثیر پذیری اقتباس و نفوذ آثار ادبی یک ملت از دیگر آثار ادبی همان ملت بحث می کند؛ مثلا از آثاری که به تقلید از گلستان سعدی پدید آمده بحث می کند. مثل بهارستان جامی و پریشان قاآنی.</a:t>
            </a:r>
          </a:p>
          <a:p>
            <a:pPr marL="0" indent="0" algn="just" rtl="1">
              <a:buNone/>
            </a:pPr>
            <a:r>
              <a:rPr lang="fa-IR" sz="3200" dirty="0">
                <a:cs typeface="B Nazanin" panose="00000400000000000000" pitchFamily="2" charset="-78"/>
              </a:rPr>
              <a:t> ولی ادبیات تطبیقی از نویسندگان و شاعران و آثاری بحث می کند که متعلق به ملت و زبان دیگری هستند و توانسته اند در زبان، ادبیات و آثار نویسندگان و شاعران یک ملت و یا ملت های دیگر تاثیر بگذارند و یا بر عکس از زبان و ادبیات و اثار شاعران و نویسندگان ملتی  یا ملتهای دیگر متاثر شده باشند.</a:t>
            </a:r>
          </a:p>
          <a:p>
            <a:pPr marL="0" indent="0" algn="just" rtl="1">
              <a:buNone/>
            </a:pPr>
            <a:endParaRPr lang="en-US" sz="3200" dirty="0">
              <a:cs typeface="B Nazanin" panose="00000400000000000000" pitchFamily="2" charset="-78"/>
            </a:endParaRPr>
          </a:p>
        </p:txBody>
      </p:sp>
    </p:spTree>
    <p:extLst>
      <p:ext uri="{BB962C8B-B14F-4D97-AF65-F5344CB8AC3E}">
        <p14:creationId xmlns:p14="http://schemas.microsoft.com/office/powerpoint/2010/main" val="347742332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A3FF3B5-F8AA-49EF-8FEC-56567EE15921}"/>
              </a:ext>
            </a:extLst>
          </p:cNvPr>
          <p:cNvSpPr>
            <a:spLocks noGrp="1"/>
          </p:cNvSpPr>
          <p:nvPr>
            <p:ph idx="1"/>
          </p:nvPr>
        </p:nvSpPr>
        <p:spPr>
          <a:xfrm>
            <a:off x="1336431" y="1322363"/>
            <a:ext cx="10168181" cy="4588859"/>
          </a:xfrm>
        </p:spPr>
        <p:txBody>
          <a:bodyPr>
            <a:normAutofit/>
          </a:bodyPr>
          <a:lstStyle/>
          <a:p>
            <a:pPr marL="0" indent="0" algn="just" rtl="1">
              <a:buNone/>
            </a:pPr>
            <a:r>
              <a:rPr lang="fa-IR" sz="3600" dirty="0">
                <a:cs typeface="B Nazanin" panose="00000400000000000000" pitchFamily="2" charset="-78"/>
              </a:rPr>
              <a:t>9-نقد ادبی و ادبیات تطبیقی به منزله دو برادر همسان  می باشند. در واقع هر کدام به نوعی مکمل یکدیگر می باشند. گرچه  وظیفه نقد ادبی پژوهش و بررسی و تحقیق در باره آثار ادبی ملی و درون مرزی یک ادبیات ملی می باشد ولی کار و وظیفه ادبیات تطبیقی بررسی و تحقیق در آثار برون مرزی همین آثار در ادبیات و زبان دیگر کشورها و تاثیرات قطعی یا احتمالی آنها بر زبان و ادبیات ملی است.</a:t>
            </a:r>
            <a:endParaRPr lang="en-US" sz="3600" dirty="0">
              <a:cs typeface="B Nazanin" panose="00000400000000000000" pitchFamily="2" charset="-78"/>
            </a:endParaRPr>
          </a:p>
        </p:txBody>
      </p:sp>
    </p:spTree>
    <p:extLst>
      <p:ext uri="{BB962C8B-B14F-4D97-AF65-F5344CB8AC3E}">
        <p14:creationId xmlns:p14="http://schemas.microsoft.com/office/powerpoint/2010/main" val="428953981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5CEA4D7-E9C5-4E69-8536-910BE150D020}"/>
              </a:ext>
            </a:extLst>
          </p:cNvPr>
          <p:cNvSpPr>
            <a:spLocks noGrp="1"/>
          </p:cNvSpPr>
          <p:nvPr>
            <p:ph idx="1"/>
          </p:nvPr>
        </p:nvSpPr>
        <p:spPr>
          <a:xfrm>
            <a:off x="1097280" y="1055077"/>
            <a:ext cx="10407332" cy="4856145"/>
          </a:xfrm>
        </p:spPr>
        <p:txBody>
          <a:bodyPr>
            <a:noAutofit/>
          </a:bodyPr>
          <a:lstStyle/>
          <a:p>
            <a:pPr marL="0" indent="0" algn="just" rtl="1">
              <a:buNone/>
            </a:pPr>
            <a:r>
              <a:rPr lang="fa-IR" sz="2800" dirty="0">
                <a:cs typeface="B Nazanin" panose="00000400000000000000" pitchFamily="2" charset="-78"/>
              </a:rPr>
              <a:t>10- رابطه تاریخ ادبیات و سبک شناسی</a:t>
            </a:r>
          </a:p>
          <a:p>
            <a:pPr marL="0" indent="0" algn="just" rtl="1">
              <a:buNone/>
            </a:pPr>
            <a:r>
              <a:rPr lang="fa-IR" sz="2800" dirty="0">
                <a:cs typeface="B Nazanin" panose="00000400000000000000" pitchFamily="2" charset="-78"/>
              </a:rPr>
              <a:t>کار دانش سبک شناسی نشان دادن و به نمایش گذاشتن مواردی از قبیل؛ جنبه های فردی و ذهنی و زبان نویسنده و شاعر ، و نبوغ نوآوری های اوست. هم چنین میزان و اندازه دخالت عناصر فرهنگی، اجتماعی و تاریخی و سیاسی را در متن به ما نشان می دهد. در سبک شناسی مشخصات بیانی و ویژگیهای زبانی نویسنده یا یک اثر ادبی را مشخص می کنیم و اطلاع از این مشخصات و ویژگی ها می تواند برای تاریخ ادبیات نگار مفید فایده باشد. سبک در یک معنا به مفهوم وحدت یا روح یا ویژگی یکسان و مشترکی که به صورت مکرر در آثار شاعران یا مولفین به چشم می خورد. پی بردن به سبک شاعر و نویسنده و یا سبک دوره ای که شاعر در آن می زیسته است از جمله و ظایف سبک شناسی است. بیسار روشن است که کشف ویژگی های فردی و سبکی هر شاعر و یا مولف و یه هر دوره می تواند کمک قابل توجهی به تاریخ ادبیات نگار بنماید.</a:t>
            </a:r>
          </a:p>
          <a:p>
            <a:pPr marL="0" indent="0" algn="just" rtl="1">
              <a:buNone/>
            </a:pPr>
            <a:endParaRPr lang="en-US" sz="2800" dirty="0">
              <a:cs typeface="B Nazanin" panose="00000400000000000000" pitchFamily="2" charset="-78"/>
            </a:endParaRPr>
          </a:p>
        </p:txBody>
      </p:sp>
    </p:spTree>
    <p:extLst>
      <p:ext uri="{BB962C8B-B14F-4D97-AF65-F5344CB8AC3E}">
        <p14:creationId xmlns:p14="http://schemas.microsoft.com/office/powerpoint/2010/main" val="103539062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243D18C-D3D4-422C-9F8D-E55DE9E8F814}"/>
              </a:ext>
            </a:extLst>
          </p:cNvPr>
          <p:cNvSpPr>
            <a:spLocks noGrp="1"/>
          </p:cNvSpPr>
          <p:nvPr>
            <p:ph idx="1"/>
          </p:nvPr>
        </p:nvSpPr>
        <p:spPr>
          <a:xfrm>
            <a:off x="1378634" y="1209822"/>
            <a:ext cx="10125978" cy="4701400"/>
          </a:xfrm>
        </p:spPr>
        <p:txBody>
          <a:bodyPr>
            <a:normAutofit/>
          </a:bodyPr>
          <a:lstStyle/>
          <a:p>
            <a:pPr marL="0" indent="0" algn="just" rtl="1">
              <a:buNone/>
            </a:pPr>
            <a:r>
              <a:rPr lang="fa-IR" sz="2800" dirty="0">
                <a:cs typeface="B Nazanin" panose="00000400000000000000" pitchFamily="2" charset="-78"/>
              </a:rPr>
              <a:t>11-اهداف سبک شناسی</a:t>
            </a:r>
          </a:p>
          <a:p>
            <a:pPr marL="0" indent="0" algn="just" rtl="1">
              <a:buNone/>
            </a:pPr>
            <a:r>
              <a:rPr lang="fa-IR" sz="2800" dirty="0">
                <a:cs typeface="B Nazanin" panose="00000400000000000000" pitchFamily="2" charset="-78"/>
              </a:rPr>
              <a:t>دانش سبک شناسی اهداف  گوناگونی دارد.که عبارتند از:</a:t>
            </a:r>
          </a:p>
          <a:p>
            <a:pPr marL="0" indent="0" algn="just" rtl="1">
              <a:buNone/>
            </a:pPr>
            <a:r>
              <a:rPr lang="fa-IR" sz="2800" dirty="0">
                <a:cs typeface="B Nazanin" panose="00000400000000000000" pitchFamily="2" charset="-78"/>
              </a:rPr>
              <a:t>1-	تعیین و تشخیص سبک شاعران و نویسندگان بزرگ</a:t>
            </a:r>
          </a:p>
          <a:p>
            <a:pPr marL="0" indent="0" algn="just" rtl="1">
              <a:buNone/>
            </a:pPr>
            <a:r>
              <a:rPr lang="fa-IR" sz="2800" dirty="0">
                <a:cs typeface="B Nazanin" panose="00000400000000000000" pitchFamily="2" charset="-78"/>
              </a:rPr>
              <a:t>2-	تشخیص  سبک ادبی  تعیین خصوصیات و صفات آن سبک در مقایسه با دیگر سبک ها</a:t>
            </a:r>
          </a:p>
          <a:p>
            <a:pPr marL="0" indent="0" algn="just" rtl="1">
              <a:buNone/>
            </a:pPr>
            <a:r>
              <a:rPr lang="fa-IR" sz="2800" dirty="0">
                <a:cs typeface="B Nazanin" panose="00000400000000000000" pitchFamily="2" charset="-78"/>
              </a:rPr>
              <a:t>3-	تشخیص سبک دوره های گوناگون ادبیات و تعیین ویژگی های سبکی هر دوره.</a:t>
            </a:r>
          </a:p>
          <a:p>
            <a:pPr marL="0" indent="0" algn="just" rtl="1">
              <a:buNone/>
            </a:pPr>
            <a:endParaRPr lang="en-US" sz="2800" dirty="0">
              <a:cs typeface="B Nazanin" panose="00000400000000000000" pitchFamily="2" charset="-78"/>
            </a:endParaRPr>
          </a:p>
        </p:txBody>
      </p:sp>
    </p:spTree>
    <p:extLst>
      <p:ext uri="{BB962C8B-B14F-4D97-AF65-F5344CB8AC3E}">
        <p14:creationId xmlns:p14="http://schemas.microsoft.com/office/powerpoint/2010/main" val="131597312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84BF007-2521-4C43-838E-5732F523EFE4}"/>
              </a:ext>
            </a:extLst>
          </p:cNvPr>
          <p:cNvSpPr>
            <a:spLocks noGrp="1"/>
          </p:cNvSpPr>
          <p:nvPr>
            <p:ph idx="1"/>
          </p:nvPr>
        </p:nvSpPr>
        <p:spPr>
          <a:xfrm>
            <a:off x="1139483" y="1012874"/>
            <a:ext cx="10365129" cy="4898348"/>
          </a:xfrm>
        </p:spPr>
        <p:txBody>
          <a:bodyPr>
            <a:normAutofit/>
          </a:bodyPr>
          <a:lstStyle/>
          <a:p>
            <a:pPr marL="0" indent="0" algn="just" rtl="1">
              <a:buNone/>
            </a:pPr>
            <a:r>
              <a:rPr lang="fa-IR" sz="3600" dirty="0">
                <a:cs typeface="B Nazanin" panose="00000400000000000000" pitchFamily="2" charset="-78"/>
              </a:rPr>
              <a:t>12- فایده مکاتب سبک شناسی</a:t>
            </a:r>
          </a:p>
          <a:p>
            <a:pPr marL="0" indent="0" algn="just" rtl="1">
              <a:buNone/>
            </a:pPr>
            <a:r>
              <a:rPr lang="fa-IR" sz="3600" dirty="0">
                <a:cs typeface="B Nazanin" panose="00000400000000000000" pitchFamily="2" charset="-78"/>
              </a:rPr>
              <a:t> با کمک سبک شناسی می توانیم به عناصر زبانی، نوآوری ها، نبوغ  شاعران و نویسندگان پی ببریم  به عنوان مثال؛ در سبک شناسی توصیفی: بررسی عبارات و ساخت های زبانی و تاثیر آنها از حیث احساس و عاطفه و مد نظر قرار می گیرد. و در سبک شناسی نقش گرا، از نقش زبان بحث می گردد ، که مهم ترین نقش زبان در این مکتب زیبایی آفرینی است لذا جنبه های زیباشناختی زبان در این مکتب مورد توجه می باشد.</a:t>
            </a:r>
          </a:p>
          <a:p>
            <a:pPr marL="0" indent="0" algn="just" rtl="1">
              <a:buNone/>
            </a:pPr>
            <a:endParaRPr lang="en-US" sz="3600" dirty="0">
              <a:cs typeface="B Nazanin" panose="00000400000000000000" pitchFamily="2" charset="-78"/>
            </a:endParaRPr>
          </a:p>
        </p:txBody>
      </p:sp>
    </p:spTree>
    <p:extLst>
      <p:ext uri="{BB962C8B-B14F-4D97-AF65-F5344CB8AC3E}">
        <p14:creationId xmlns:p14="http://schemas.microsoft.com/office/powerpoint/2010/main" val="362170701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BE642F9-3ABF-492E-A1CD-0E4A76FFC659}"/>
              </a:ext>
            </a:extLst>
          </p:cNvPr>
          <p:cNvSpPr>
            <a:spLocks noGrp="1"/>
          </p:cNvSpPr>
          <p:nvPr>
            <p:ph idx="1"/>
          </p:nvPr>
        </p:nvSpPr>
        <p:spPr>
          <a:xfrm>
            <a:off x="970671" y="1167618"/>
            <a:ext cx="10533941" cy="4743604"/>
          </a:xfrm>
        </p:spPr>
        <p:txBody>
          <a:bodyPr>
            <a:normAutofit/>
          </a:bodyPr>
          <a:lstStyle/>
          <a:p>
            <a:pPr marL="0" indent="0" algn="just" rtl="1">
              <a:buNone/>
            </a:pPr>
            <a:r>
              <a:rPr lang="fa-IR" sz="3200" dirty="0">
                <a:cs typeface="B Nazanin" panose="00000400000000000000" pitchFamily="2" charset="-78"/>
              </a:rPr>
              <a:t>13- زبان های گوناگون پژوهش تطبیقی در باره خود را پذیرفته اند.</a:t>
            </a:r>
          </a:p>
          <a:p>
            <a:pPr marL="0" indent="0" algn="just" rtl="1">
              <a:buNone/>
            </a:pPr>
            <a:r>
              <a:rPr lang="fa-IR" sz="3200" dirty="0">
                <a:cs typeface="B Nazanin" panose="00000400000000000000" pitchFamily="2" charset="-78"/>
              </a:rPr>
              <a:t>در جهان معاصر، زبان و یا زبان ها که ابزار بیان ادبیات در میان ملل عالم هستند، خود را در معرض پژوهش تطبیقی قرار داده و آن را پذیرفته اند. به همین دلیل تاثیر عمیقی در شناخت اصول و مبانی  زبان  پدیدار گردیده است. بررسی تطبیقی واژگان زبان های مختلف موجب پیدایش دانش زبان شناسی و شاخه ها متعدد آن گردیده است. همین پژوهش ها موجب تقسیم بندی خانواده زبانهای مختلف دنیا در دسته ها و انواع متفاوت شده است و اینک مشخص گردیده که کدام زبانها اصل و خانواده مشترکی دارند و نحو تطبیقی نیز حاصل همین پژوهش هاست.</a:t>
            </a:r>
          </a:p>
          <a:p>
            <a:pPr marL="0" indent="0" algn="just" rtl="1">
              <a:buNone/>
            </a:pPr>
            <a:endParaRPr lang="en-US" sz="3200" dirty="0">
              <a:cs typeface="B Nazanin" panose="00000400000000000000" pitchFamily="2" charset="-78"/>
            </a:endParaRPr>
          </a:p>
        </p:txBody>
      </p:sp>
    </p:spTree>
    <p:extLst>
      <p:ext uri="{BB962C8B-B14F-4D97-AF65-F5344CB8AC3E}">
        <p14:creationId xmlns:p14="http://schemas.microsoft.com/office/powerpoint/2010/main" val="149728847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317752F-8D20-4B95-945F-01390AF063DD}"/>
              </a:ext>
            </a:extLst>
          </p:cNvPr>
          <p:cNvSpPr>
            <a:spLocks noGrp="1"/>
          </p:cNvSpPr>
          <p:nvPr>
            <p:ph idx="1"/>
          </p:nvPr>
        </p:nvSpPr>
        <p:spPr>
          <a:xfrm>
            <a:off x="1195754" y="1167618"/>
            <a:ext cx="10308858" cy="4743604"/>
          </a:xfrm>
        </p:spPr>
        <p:txBody>
          <a:bodyPr>
            <a:normAutofit/>
          </a:bodyPr>
          <a:lstStyle/>
          <a:p>
            <a:pPr marL="0" indent="0" algn="just" rtl="1">
              <a:buNone/>
            </a:pPr>
            <a:r>
              <a:rPr lang="fa-IR" sz="3200" dirty="0">
                <a:cs typeface="B Nazanin" panose="00000400000000000000" pitchFamily="2" charset="-78"/>
              </a:rPr>
              <a:t>1-	اهمیت ادبیات تطبیقی:</a:t>
            </a:r>
          </a:p>
          <a:p>
            <a:pPr marL="0" indent="0" algn="just" rtl="1">
              <a:buNone/>
            </a:pPr>
            <a:r>
              <a:rPr lang="fa-IR" sz="3200" dirty="0">
                <a:cs typeface="B Nazanin" panose="00000400000000000000" pitchFamily="2" charset="-78"/>
              </a:rPr>
              <a:t>-از آنجا که ادبیات تطبیقی از ارتباط میان فرهنگ و ادبیات ملل عالم سخن می گوید بنابراین صرف این وظیفه می تواند از جهات گوناگون بیانگر اهمیت باشد. و به دلیل گسترش ارتباطات جهانی، روز به زور بر ابعاد آن افزوده می گردد و باعث آشنایی بیشتر ملل عالم با فرهنگ ها و ادبیات یکدیگر شود.</a:t>
            </a:r>
          </a:p>
          <a:p>
            <a:pPr marL="0" indent="0" algn="just" rtl="1">
              <a:buNone/>
            </a:pPr>
            <a:r>
              <a:rPr lang="fa-IR" sz="3200" dirty="0">
                <a:cs typeface="B Nazanin" panose="00000400000000000000" pitchFamily="2" charset="-78"/>
              </a:rPr>
              <a:t>-پدیده جهانی شدن، گذشته از تبعات مثبت و منفی آن،  از عوامل مهمی است که حوزه فرهنگ و ادبیات تطبیقی را با خود ارتباط مستقیم داده است.</a:t>
            </a:r>
          </a:p>
          <a:p>
            <a:pPr marL="0" indent="0" algn="just" rtl="1">
              <a:buNone/>
            </a:pPr>
            <a:endParaRPr lang="en-US" sz="3200" dirty="0">
              <a:cs typeface="B Nazanin" panose="00000400000000000000" pitchFamily="2" charset="-78"/>
            </a:endParaRPr>
          </a:p>
        </p:txBody>
      </p:sp>
    </p:spTree>
    <p:extLst>
      <p:ext uri="{BB962C8B-B14F-4D97-AF65-F5344CB8AC3E}">
        <p14:creationId xmlns:p14="http://schemas.microsoft.com/office/powerpoint/2010/main" val="81545586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10D5E9F-84B4-42AF-A8D8-068022D3EA17}"/>
              </a:ext>
            </a:extLst>
          </p:cNvPr>
          <p:cNvSpPr>
            <a:spLocks noGrp="1"/>
          </p:cNvSpPr>
          <p:nvPr>
            <p:ph idx="1"/>
          </p:nvPr>
        </p:nvSpPr>
        <p:spPr>
          <a:xfrm>
            <a:off x="1392702" y="1688123"/>
            <a:ext cx="10111910" cy="4223099"/>
          </a:xfrm>
        </p:spPr>
        <p:txBody>
          <a:bodyPr>
            <a:normAutofit/>
          </a:bodyPr>
          <a:lstStyle/>
          <a:p>
            <a:pPr marL="0" indent="0" algn="r" rtl="1">
              <a:buNone/>
            </a:pPr>
            <a:r>
              <a:rPr lang="fa-IR" sz="3600" dirty="0">
                <a:cs typeface="B Nazanin" panose="00000400000000000000" pitchFamily="2" charset="-78"/>
              </a:rPr>
              <a:t>منبع این درس:</a:t>
            </a:r>
          </a:p>
          <a:p>
            <a:pPr marL="0" indent="0" algn="r" rtl="1">
              <a:buNone/>
            </a:pPr>
            <a:r>
              <a:rPr lang="fa-IR" sz="3600" dirty="0">
                <a:cs typeface="B Nazanin" panose="00000400000000000000" pitchFamily="2" charset="-78"/>
              </a:rPr>
              <a:t>ادبیات تطبیقی در جهان معاصر( کلیات، مبانی نظری، مکاتب) </a:t>
            </a:r>
          </a:p>
          <a:p>
            <a:pPr marL="0" indent="0" algn="r" rtl="1">
              <a:buNone/>
            </a:pPr>
            <a:r>
              <a:rPr lang="fa-IR" sz="3600" dirty="0">
                <a:cs typeface="B Nazanin" panose="00000400000000000000" pitchFamily="2" charset="-78"/>
              </a:rPr>
              <a:t>تالیف: دکتر ماصر محسنی نیا</a:t>
            </a:r>
            <a:endParaRPr lang="en-US" sz="3600" dirty="0">
              <a:cs typeface="B Nazanin" panose="00000400000000000000" pitchFamily="2" charset="-78"/>
            </a:endParaRPr>
          </a:p>
        </p:txBody>
      </p:sp>
    </p:spTree>
    <p:extLst>
      <p:ext uri="{BB962C8B-B14F-4D97-AF65-F5344CB8AC3E}">
        <p14:creationId xmlns:p14="http://schemas.microsoft.com/office/powerpoint/2010/main" val="177533262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20D88CF-2000-4943-A2AC-4D965D84769F}"/>
              </a:ext>
            </a:extLst>
          </p:cNvPr>
          <p:cNvSpPr>
            <a:spLocks noGrp="1"/>
          </p:cNvSpPr>
          <p:nvPr>
            <p:ph idx="1"/>
          </p:nvPr>
        </p:nvSpPr>
        <p:spPr>
          <a:xfrm>
            <a:off x="1167618" y="1477108"/>
            <a:ext cx="10336994" cy="4434114"/>
          </a:xfrm>
        </p:spPr>
        <p:txBody>
          <a:bodyPr>
            <a:normAutofit/>
          </a:bodyPr>
          <a:lstStyle/>
          <a:p>
            <a:pPr marL="0" indent="0" algn="just" rtl="1">
              <a:buNone/>
            </a:pPr>
            <a:r>
              <a:rPr lang="fa-IR" sz="3600" dirty="0">
                <a:cs typeface="B Nazanin" panose="00000400000000000000" pitchFamily="2" charset="-78"/>
              </a:rPr>
              <a:t>- ادبیات و فرهنگ محمل و بستری شده اند برای گفتگوی تمدن ها و نقش ادبیات تطبیقی در پیشبرد این گفتگوها و تکمیل آنها نقشی غیر قابل انکار است و بی تردید بستری است مناسب و مطمئن برای ایجاد تفاهم و دوستی میان ملل به جهت معرفی و شناساندن میراث و اندیشه های مشترک و رسیدن به صلح و تفاهم جهانی از طریق کشف روابط فرهنگی میان ملل گوناگون و همچنین وسیله ای است از انزوا و بن بست و گرفتاری ها و تنگناهای موجود در آنها.</a:t>
            </a:r>
            <a:endParaRPr lang="en-US" sz="3600" dirty="0">
              <a:cs typeface="B Nazanin" panose="00000400000000000000" pitchFamily="2" charset="-78"/>
            </a:endParaRPr>
          </a:p>
        </p:txBody>
      </p:sp>
    </p:spTree>
    <p:extLst>
      <p:ext uri="{BB962C8B-B14F-4D97-AF65-F5344CB8AC3E}">
        <p14:creationId xmlns:p14="http://schemas.microsoft.com/office/powerpoint/2010/main" val="387157664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2BC0B0F-9B41-4A51-A253-0C8A8FCDB1D7}"/>
              </a:ext>
            </a:extLst>
          </p:cNvPr>
          <p:cNvSpPr>
            <a:spLocks noGrp="1"/>
          </p:cNvSpPr>
          <p:nvPr>
            <p:ph idx="1"/>
          </p:nvPr>
        </p:nvSpPr>
        <p:spPr>
          <a:xfrm>
            <a:off x="1308295" y="1195754"/>
            <a:ext cx="10196317" cy="4715468"/>
          </a:xfrm>
        </p:spPr>
        <p:txBody>
          <a:bodyPr>
            <a:normAutofit/>
          </a:bodyPr>
          <a:lstStyle/>
          <a:p>
            <a:pPr marL="0" indent="0" algn="just" rtl="1">
              <a:buNone/>
            </a:pPr>
            <a:r>
              <a:rPr lang="fa-IR" sz="3200" dirty="0">
                <a:cs typeface="B Nazanin" panose="00000400000000000000" pitchFamily="2" charset="-78"/>
              </a:rPr>
              <a:t>-ادبیات تطبیقی ضمن خارج کردن ادبیات بومی از جمود و خود محوری موجب پویایی آن نیز می گردد و موجب گسترش و ایجاد صناعات، قالب ها و انواع ادبی جدید در ادبیات های ملل می گردد.</a:t>
            </a:r>
          </a:p>
          <a:p>
            <a:pPr marL="0" indent="0" algn="just" rtl="1">
              <a:buNone/>
            </a:pPr>
            <a:r>
              <a:rPr lang="fa-IR" sz="3200" dirty="0">
                <a:cs typeface="B Nazanin" panose="00000400000000000000" pitchFamily="2" charset="-78"/>
              </a:rPr>
              <a:t>- از سرچشمه های جریان های فکری و هنری  ادبیات ملی ملتهای گوناگون  پرده  بر می دارد. زیرا هر جریان ادبی در ابتدا با ادبیات جهانی برخورد دارد و به جهت دهی و دادن سمت و سو به آگاهی های انسانی و قومی کمک شایانی می نماید. البته این اهمیت تنها به بررسی جریانهای فکری و قومی و گونه های ادبی و مسایل انسانی و هنر محدود نمی گردد بلکه از تاثیر پذیری شاعران و نویسندگان از ادبیات جهانی نیز پرده بر می دارد.</a:t>
            </a:r>
          </a:p>
          <a:p>
            <a:pPr marL="0" indent="0" algn="just" rtl="1">
              <a:buNone/>
            </a:pPr>
            <a:endParaRPr lang="en-US" sz="3200" dirty="0">
              <a:cs typeface="B Nazanin" panose="00000400000000000000" pitchFamily="2" charset="-78"/>
            </a:endParaRPr>
          </a:p>
        </p:txBody>
      </p:sp>
    </p:spTree>
    <p:extLst>
      <p:ext uri="{BB962C8B-B14F-4D97-AF65-F5344CB8AC3E}">
        <p14:creationId xmlns:p14="http://schemas.microsoft.com/office/powerpoint/2010/main" val="116884832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99DFB09-70C7-49EC-9A06-22FBB26C124A}"/>
              </a:ext>
            </a:extLst>
          </p:cNvPr>
          <p:cNvSpPr>
            <a:spLocks noGrp="1"/>
          </p:cNvSpPr>
          <p:nvPr>
            <p:ph idx="1"/>
          </p:nvPr>
        </p:nvSpPr>
        <p:spPr>
          <a:xfrm>
            <a:off x="1392702" y="1322363"/>
            <a:ext cx="10111910" cy="4588859"/>
          </a:xfrm>
        </p:spPr>
        <p:txBody>
          <a:bodyPr>
            <a:normAutofit/>
          </a:bodyPr>
          <a:lstStyle/>
          <a:p>
            <a:pPr marL="0" indent="0" algn="just" rtl="1">
              <a:buNone/>
            </a:pPr>
            <a:r>
              <a:rPr lang="fa-IR" sz="3200" dirty="0">
                <a:cs typeface="B Nazanin" panose="00000400000000000000" pitchFamily="2" charset="-78"/>
              </a:rPr>
              <a:t>-اهمیت دیگر آن در این است که با کمک این نوع پژوهش در ادب و فرهنگ ملل گوناگون ما می توانیم به نقاط وحدت و اندیشه بشر پی ببریم.</a:t>
            </a:r>
          </a:p>
          <a:p>
            <a:pPr marL="0" indent="0" algn="just" rtl="1">
              <a:buNone/>
            </a:pPr>
            <a:r>
              <a:rPr lang="fa-IR" sz="3200" dirty="0">
                <a:cs typeface="B Nazanin" panose="00000400000000000000" pitchFamily="2" charset="-78"/>
              </a:rPr>
              <a:t>- با این ابزار ما در می یابیم که نحوه وام گیری و تاثیر پذیری و اثر گذاری اندیشه ها و افکار فرهنگی و ادبی ملل از یکدیگر چگونه صورت گرفته و یا می گیرد.</a:t>
            </a:r>
          </a:p>
          <a:p>
            <a:pPr marL="0" indent="0" algn="just" rtl="1">
              <a:buNone/>
            </a:pPr>
            <a:r>
              <a:rPr lang="fa-IR" sz="3200" dirty="0">
                <a:cs typeface="B Nazanin" panose="00000400000000000000" pitchFamily="2" charset="-78"/>
              </a:rPr>
              <a:t>-ادبیات تطبیقی به وحدت در عین تنوع و تنوع در عین وحدت معتقد است. لذا افزون بر دعوت به تضارب  افکار و تعاملات جهانی از ادبیات ملی ، قومی و هویت های مرتبط  با آن حمایت می کند و حفظ ادبیات و رسوم ملی قومی را ضامن بقای خود و ادبیات جهانی می داند.</a:t>
            </a:r>
          </a:p>
          <a:p>
            <a:pPr marL="0" indent="0" algn="just" rtl="1">
              <a:buNone/>
            </a:pPr>
            <a:endParaRPr lang="en-US" sz="3200" dirty="0">
              <a:cs typeface="B Nazanin" panose="00000400000000000000" pitchFamily="2" charset="-78"/>
            </a:endParaRPr>
          </a:p>
        </p:txBody>
      </p:sp>
    </p:spTree>
    <p:extLst>
      <p:ext uri="{BB962C8B-B14F-4D97-AF65-F5344CB8AC3E}">
        <p14:creationId xmlns:p14="http://schemas.microsoft.com/office/powerpoint/2010/main" val="275560325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D5EBCCB-4094-46D7-9035-B30E9D4E65A5}"/>
              </a:ext>
            </a:extLst>
          </p:cNvPr>
          <p:cNvSpPr>
            <a:spLocks noGrp="1"/>
          </p:cNvSpPr>
          <p:nvPr>
            <p:ph idx="1"/>
          </p:nvPr>
        </p:nvSpPr>
        <p:spPr>
          <a:xfrm>
            <a:off x="942535" y="998806"/>
            <a:ext cx="10562077" cy="4912416"/>
          </a:xfrm>
        </p:spPr>
        <p:txBody>
          <a:bodyPr>
            <a:normAutofit/>
          </a:bodyPr>
          <a:lstStyle/>
          <a:p>
            <a:pPr marL="0" indent="0" algn="just" rtl="1">
              <a:buNone/>
            </a:pPr>
            <a:r>
              <a:rPr lang="fa-IR" sz="3600" dirty="0">
                <a:cs typeface="B Nazanin" panose="00000400000000000000" pitchFamily="2" charset="-78"/>
              </a:rPr>
              <a:t>2-	فواید پژوهش در ادبیات تطبیقی</a:t>
            </a:r>
          </a:p>
          <a:p>
            <a:pPr marL="0" indent="0" algn="just" rtl="1">
              <a:buNone/>
            </a:pPr>
            <a:r>
              <a:rPr lang="fa-IR" sz="3600" dirty="0">
                <a:cs typeface="B Nazanin" panose="00000400000000000000" pitchFamily="2" charset="-78"/>
              </a:rPr>
              <a:t>پژوهش در ادبیات تطبیقی موجب شناخت علل و اسباب واقعی تحولات ادبی و تغییرات می گردد که در معانی و اسالیب مختلف ملل گوناگون حاصل می شود. و از سوی دیگر محدودیت های تحقیق در ادبیات ملی و قومی را ندارد و دست محقق بسیار باز است و او دقدیق و حقایق بسیاری را درک می کند و افق دید گسترده ای نسبت به مسایل ادبی پدیا می کند.</a:t>
            </a:r>
          </a:p>
          <a:p>
            <a:pPr marL="0" indent="0" algn="just" rtl="1">
              <a:buNone/>
            </a:pPr>
            <a:endParaRPr lang="en-US" sz="3600" dirty="0">
              <a:cs typeface="B Nazanin" panose="00000400000000000000" pitchFamily="2" charset="-78"/>
            </a:endParaRPr>
          </a:p>
        </p:txBody>
      </p:sp>
    </p:spTree>
    <p:extLst>
      <p:ext uri="{BB962C8B-B14F-4D97-AF65-F5344CB8AC3E}">
        <p14:creationId xmlns:p14="http://schemas.microsoft.com/office/powerpoint/2010/main" val="349606082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BE42DE6-F349-4C16-AF8A-AAEF7AF2723C}"/>
              </a:ext>
            </a:extLst>
          </p:cNvPr>
          <p:cNvSpPr>
            <a:spLocks noGrp="1"/>
          </p:cNvSpPr>
          <p:nvPr>
            <p:ph idx="1"/>
          </p:nvPr>
        </p:nvSpPr>
        <p:spPr>
          <a:xfrm>
            <a:off x="1195754" y="1055077"/>
            <a:ext cx="10308858" cy="4856145"/>
          </a:xfrm>
        </p:spPr>
        <p:txBody>
          <a:bodyPr>
            <a:normAutofit/>
          </a:bodyPr>
          <a:lstStyle/>
          <a:p>
            <a:pPr marL="0" indent="0" algn="just" rtl="1">
              <a:buNone/>
            </a:pPr>
            <a:r>
              <a:rPr lang="fa-IR" sz="2800" dirty="0">
                <a:cs typeface="B Nazanin" panose="00000400000000000000" pitchFamily="2" charset="-78"/>
              </a:rPr>
              <a:t>بر هر ملتی لازم است که  در تحقیق تاریخ ادبیات خود متوجه روابط و مناسبات ادبی و فرهنگی و تاریخی و حتی سیاسی و اجتماعی خود با ملل  دور نزدیک خود باشد، چون این روابط بی تردید در ادبیات و فرهنگ چنین ملتهایی تاثیراتی به جای می نهد که درک ادبیات و فرهنگ آن دوره را منوط به اطلاع و آگاهی از این روابط می کند و درک دوره های بعد را نیز همین گونه منوط به درک دوره های قبل می کند.</a:t>
            </a:r>
          </a:p>
          <a:p>
            <a:pPr marL="0" indent="0" algn="just" rtl="1">
              <a:buNone/>
            </a:pPr>
            <a:r>
              <a:rPr lang="fa-IR" sz="2800" dirty="0">
                <a:cs typeface="B Nazanin" panose="00000400000000000000" pitchFamily="2" charset="-78"/>
              </a:rPr>
              <a:t>غنی سازی ادبیات بومی از طریق مطالعه تطبیقی جهانی ، اعتلاء بخشیدن ادبیات ملی از طریق اخذ و اقتباس و صور خیال زیبای موجود در دیگر ادبیات، توانمند ساختن محققان در شناسایی جریان های ملی و اصیل فرهنگی از طریق مطالعات تطبیقی به منظور تقویت نمودن هویت ملی از دیگر  فواید است.</a:t>
            </a:r>
          </a:p>
          <a:p>
            <a:pPr marL="0" indent="0" algn="just" rtl="1">
              <a:buNone/>
            </a:pPr>
            <a:endParaRPr lang="en-US" sz="2800" dirty="0">
              <a:cs typeface="B Nazanin" panose="00000400000000000000" pitchFamily="2" charset="-78"/>
            </a:endParaRPr>
          </a:p>
        </p:txBody>
      </p:sp>
    </p:spTree>
    <p:extLst>
      <p:ext uri="{BB962C8B-B14F-4D97-AF65-F5344CB8AC3E}">
        <p14:creationId xmlns:p14="http://schemas.microsoft.com/office/powerpoint/2010/main" val="317922299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24FF48F-7836-42DC-9C53-CE89974B6716}"/>
              </a:ext>
            </a:extLst>
          </p:cNvPr>
          <p:cNvSpPr>
            <a:spLocks noGrp="1"/>
          </p:cNvSpPr>
          <p:nvPr>
            <p:ph idx="1"/>
          </p:nvPr>
        </p:nvSpPr>
        <p:spPr>
          <a:xfrm>
            <a:off x="1266092" y="1280160"/>
            <a:ext cx="10238520" cy="4631062"/>
          </a:xfrm>
        </p:spPr>
        <p:txBody>
          <a:bodyPr>
            <a:normAutofit/>
          </a:bodyPr>
          <a:lstStyle/>
          <a:p>
            <a:pPr marL="0" indent="0" algn="just" rtl="1">
              <a:buNone/>
            </a:pPr>
            <a:r>
              <a:rPr lang="fa-IR" sz="3200" dirty="0">
                <a:cs typeface="B Nazanin" panose="00000400000000000000" pitchFamily="2" charset="-78"/>
              </a:rPr>
              <a:t>کشف ریشه های جریانات فکری و هنری در ادبیات ملل از دیگر فواید است  و خدمت به زبان و ادبیات ملی است زیرا چشم مارا به گونه های جدیدی از انواع ادبی – فرهنگی دیگر ملل باز می کند و به ما فرصت استفاده از این نواع و به کارگیری آنها را در ادبیات ملی خودمان به منظور غنا بخشیدن به ادبیات ملی ، می دهد.</a:t>
            </a:r>
          </a:p>
          <a:p>
            <a:pPr marL="0" indent="0" algn="just" rtl="1">
              <a:buNone/>
            </a:pPr>
            <a:r>
              <a:rPr lang="fa-IR" sz="3200" dirty="0">
                <a:cs typeface="B Nazanin" panose="00000400000000000000" pitchFamily="2" charset="-78"/>
              </a:rPr>
              <a:t> و همچنین باعث ایجاد تفاهم و همزیستی مسالمت آمیز و نزدیک شدن آراء و فرهنگ ها می گردد.</a:t>
            </a:r>
          </a:p>
          <a:p>
            <a:pPr marL="0" indent="0" algn="just" rtl="1">
              <a:buNone/>
            </a:pPr>
            <a:endParaRPr lang="en-US" sz="3200" dirty="0">
              <a:cs typeface="B Nazanin" panose="00000400000000000000" pitchFamily="2" charset="-78"/>
            </a:endParaRPr>
          </a:p>
        </p:txBody>
      </p:sp>
    </p:spTree>
    <p:extLst>
      <p:ext uri="{BB962C8B-B14F-4D97-AF65-F5344CB8AC3E}">
        <p14:creationId xmlns:p14="http://schemas.microsoft.com/office/powerpoint/2010/main" val="75813428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5A6F09A-6A21-4CD5-9E35-57952022F447}"/>
              </a:ext>
            </a:extLst>
          </p:cNvPr>
          <p:cNvSpPr>
            <a:spLocks noGrp="1"/>
          </p:cNvSpPr>
          <p:nvPr>
            <p:ph idx="1"/>
          </p:nvPr>
        </p:nvSpPr>
        <p:spPr>
          <a:xfrm>
            <a:off x="1252025" y="1547446"/>
            <a:ext cx="10252587" cy="4363776"/>
          </a:xfrm>
        </p:spPr>
        <p:txBody>
          <a:bodyPr>
            <a:normAutofit/>
          </a:bodyPr>
          <a:lstStyle/>
          <a:p>
            <a:pPr marL="0" indent="0" algn="just" rtl="1">
              <a:buNone/>
            </a:pPr>
            <a:r>
              <a:rPr lang="fa-IR" sz="2800" dirty="0">
                <a:cs typeface="B Nazanin" panose="00000400000000000000" pitchFamily="2" charset="-78"/>
              </a:rPr>
              <a:t>3-	سودمند بودن ادبیت تطبیقی  در عرصه های ملی و جهانی</a:t>
            </a:r>
          </a:p>
          <a:p>
            <a:pPr marL="0" indent="0" algn="just" rtl="1">
              <a:buNone/>
            </a:pPr>
            <a:r>
              <a:rPr lang="fa-IR" sz="2800" dirty="0">
                <a:cs typeface="B Nazanin" panose="00000400000000000000" pitchFamily="2" charset="-78"/>
              </a:rPr>
              <a:t>درعرصه ملی، آشنایی با ادبیات بیگانگان و مقایسه آن با ادبیات ملی  به کاهش تعصب بی مورد نسبت به ادبیات ملی  می انجامد و از منزوی شدن آن و سرانجام انحطاط و شاید نابودی آن جلوگیری می کند.</a:t>
            </a:r>
          </a:p>
          <a:p>
            <a:pPr marL="0" indent="0" algn="just" rtl="1">
              <a:buNone/>
            </a:pPr>
            <a:r>
              <a:rPr lang="fa-IR" sz="2800" dirty="0">
                <a:cs typeface="B Nazanin" panose="00000400000000000000" pitchFamily="2" charset="-78"/>
              </a:rPr>
              <a:t>و    ادبیات تطبیقی توانایی و مهارت خاصی در اختیار پژوهشگر قرار می دهد، او با این توانایی می تواند آنچه را که بومی و اصیل و ملی است از فرهنگ  و ادبیات بیگانه باز شناسد. و همچنین راه را برای ورد به مبحث ادبیات جهانی باز می کند.</a:t>
            </a:r>
          </a:p>
          <a:p>
            <a:pPr marL="0" indent="0" algn="just" rtl="1">
              <a:buNone/>
            </a:pPr>
            <a:endParaRPr lang="en-US" sz="2800" dirty="0">
              <a:cs typeface="B Nazanin" panose="00000400000000000000" pitchFamily="2" charset="-78"/>
            </a:endParaRPr>
          </a:p>
        </p:txBody>
      </p:sp>
    </p:spTree>
    <p:extLst>
      <p:ext uri="{BB962C8B-B14F-4D97-AF65-F5344CB8AC3E}">
        <p14:creationId xmlns:p14="http://schemas.microsoft.com/office/powerpoint/2010/main" val="181964087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238</TotalTime>
  <Words>1491</Words>
  <Application>Microsoft Office PowerPoint</Application>
  <PresentationFormat>Widescreen</PresentationFormat>
  <Paragraphs>51</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Century Gothic</vt:lpstr>
      <vt:lpstr>Wingdings 3</vt:lpstr>
      <vt:lpstr>Wisp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MIQDAD</dc:creator>
  <cp:lastModifiedBy>MIQDAD</cp:lastModifiedBy>
  <cp:revision>13</cp:revision>
  <dcterms:created xsi:type="dcterms:W3CDTF">2021-10-10T08:52:03Z</dcterms:created>
  <dcterms:modified xsi:type="dcterms:W3CDTF">2022-04-18T22:25:40Z</dcterms:modified>
</cp:coreProperties>
</file>