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108322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159754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463305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7628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3335955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D87DC49-9788-486E-ABAB-A408A6AA3C20}"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228023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D87DC49-9788-486E-ABAB-A408A6AA3C20}"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135300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3796912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837870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726C-19A0-4AC9-BA6D-C5318C9F9F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6A6797-D187-49D8-867C-4A10FD5E4F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30AF2-0706-4838-A5B4-B912135F16A8}"/>
              </a:ext>
            </a:extLst>
          </p:cNvPr>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a:extLst>
              <a:ext uri="{FF2B5EF4-FFF2-40B4-BE49-F238E27FC236}">
                <a16:creationId xmlns:a16="http://schemas.microsoft.com/office/drawing/2014/main" id="{E823CD0E-E6D7-44CD-B66D-39A48BCDC9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1B580A-C0FB-4D92-BAF6-4C28C789FD0A}"/>
              </a:ext>
            </a:extLst>
          </p:cNvPr>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386638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41770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7DC49-9788-486E-ABAB-A408A6AA3C20}"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123178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107904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87DC49-9788-486E-ABAB-A408A6AA3C20}"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384805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87DC49-9788-486E-ABAB-A408A6AA3C20}"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41451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D87DC49-9788-486E-ABAB-A408A6AA3C20}"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329646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234706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87DC49-9788-486E-ABAB-A408A6AA3C20}"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B4FCB-9DC0-424D-B72B-6ECBFB6554CF}" type="slidenum">
              <a:rPr lang="en-US" smtClean="0"/>
              <a:t>‹#›</a:t>
            </a:fld>
            <a:endParaRPr lang="en-US"/>
          </a:p>
        </p:txBody>
      </p:sp>
    </p:spTree>
    <p:extLst>
      <p:ext uri="{BB962C8B-B14F-4D97-AF65-F5344CB8AC3E}">
        <p14:creationId xmlns:p14="http://schemas.microsoft.com/office/powerpoint/2010/main" val="287473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D87DC49-9788-486E-ABAB-A408A6AA3C20}" type="datetimeFigureOut">
              <a:rPr lang="en-US" smtClean="0"/>
              <a:t>4/19/2022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42B4FCB-9DC0-424D-B72B-6ECBFB6554CF}" type="slidenum">
              <a:rPr lang="en-US" smtClean="0"/>
              <a:t>‹#›</a:t>
            </a:fld>
            <a:endParaRPr lang="en-US"/>
          </a:p>
        </p:txBody>
      </p:sp>
    </p:spTree>
    <p:extLst>
      <p:ext uri="{BB962C8B-B14F-4D97-AF65-F5344CB8AC3E}">
        <p14:creationId xmlns:p14="http://schemas.microsoft.com/office/powerpoint/2010/main" val="4194072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F1DC-481B-44DC-AD03-1417C17D1491}"/>
              </a:ext>
            </a:extLst>
          </p:cNvPr>
          <p:cNvSpPr>
            <a:spLocks noGrp="1"/>
          </p:cNvSpPr>
          <p:nvPr>
            <p:ph type="ctrTitle"/>
          </p:nvPr>
        </p:nvSpPr>
        <p:spPr/>
        <p:txBody>
          <a:bodyPr/>
          <a:lstStyle/>
          <a:p>
            <a:r>
              <a:rPr lang="fa-IR" dirty="0"/>
              <a:t>مکتب آلمانی</a:t>
            </a:r>
            <a:endParaRPr lang="en-US" dirty="0"/>
          </a:p>
        </p:txBody>
      </p:sp>
      <p:sp>
        <p:nvSpPr>
          <p:cNvPr id="3" name="Subtitle 2">
            <a:extLst>
              <a:ext uri="{FF2B5EF4-FFF2-40B4-BE49-F238E27FC236}">
                <a16:creationId xmlns:a16="http://schemas.microsoft.com/office/drawing/2014/main" id="{E5240483-0323-452A-8B40-669C0FF6E495}"/>
              </a:ext>
            </a:extLst>
          </p:cNvPr>
          <p:cNvSpPr>
            <a:spLocks noGrp="1"/>
          </p:cNvSpPr>
          <p:nvPr>
            <p:ph type="subTitle" idx="1"/>
          </p:nvPr>
        </p:nvSpPr>
        <p:spPr/>
        <p:txBody>
          <a:bodyPr/>
          <a:lstStyle/>
          <a:p>
            <a:r>
              <a:rPr lang="fa-IR" dirty="0"/>
              <a:t>درس چهارم</a:t>
            </a:r>
            <a:endParaRPr lang="en-US" dirty="0"/>
          </a:p>
        </p:txBody>
      </p:sp>
    </p:spTree>
    <p:extLst>
      <p:ext uri="{BB962C8B-B14F-4D97-AF65-F5344CB8AC3E}">
        <p14:creationId xmlns:p14="http://schemas.microsoft.com/office/powerpoint/2010/main" val="2171656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02F577-FB3F-4834-993B-6E81D53E1348}"/>
              </a:ext>
            </a:extLst>
          </p:cNvPr>
          <p:cNvSpPr>
            <a:spLocks noGrp="1"/>
          </p:cNvSpPr>
          <p:nvPr>
            <p:ph idx="1"/>
          </p:nvPr>
        </p:nvSpPr>
        <p:spPr>
          <a:xfrm>
            <a:off x="913775" y="1237957"/>
            <a:ext cx="10364452" cy="4553243"/>
          </a:xfrm>
        </p:spPr>
        <p:txBody>
          <a:bodyPr>
            <a:normAutofit lnSpcReduction="10000"/>
          </a:bodyPr>
          <a:lstStyle/>
          <a:p>
            <a:pPr marL="0" indent="0" algn="just" rtl="1">
              <a:buNone/>
            </a:pPr>
            <a:r>
              <a:rPr lang="fa-IR" sz="2800" dirty="0">
                <a:cs typeface="B Nazanin" panose="00000400000000000000" pitchFamily="2" charset="-78"/>
              </a:rPr>
              <a:t>گوته آلمانی بعداز مدت ها از طرح این اندیشه و با وجود تلاش های هنری گی فورد انگلیسی در توسعه این اندیشه، کم کم به این نتیجه رسید که تحقق این آرمان بعید و غیر ممکن است. چون بی تردید هیچ ملتی از دست دادن هویت ملی و فرهنگی خود را قبول نمی کند و  به همین  دلیل و برای رفع این مشکل گروهی از منتقدان کوشیدند تا تعبیر ادبیات جهانی را در مفهوم دیگری به کار گیرند. </a:t>
            </a:r>
          </a:p>
          <a:p>
            <a:pPr marL="0" indent="0" algn="just" rtl="1">
              <a:buNone/>
            </a:pPr>
            <a:r>
              <a:rPr lang="fa-IR" sz="2800" dirty="0">
                <a:cs typeface="B Nazanin" panose="00000400000000000000" pitchFamily="2" charset="-78"/>
              </a:rPr>
              <a:t>در نگاه  اینان ادبیات جهانی همان گنجینه های کهن ادبی و هنری ملل گوناگون هستند که شهرتی جهانی کسب نموده اند و همه محققان، فرهنگ دوستان و مردم دنیا آنها را کم و بیش می شناسند. مانند: آثار هومر، دانته، سروانتس، شکسپیر، گوته، خیام ، افسانه هزار و یک شب، لیلا و مجنون .....</a:t>
            </a:r>
            <a:endParaRPr lang="en-US" sz="2800" dirty="0">
              <a:cs typeface="B Nazanin" panose="00000400000000000000" pitchFamily="2" charset="-78"/>
            </a:endParaRPr>
          </a:p>
        </p:txBody>
      </p:sp>
    </p:spTree>
    <p:extLst>
      <p:ext uri="{BB962C8B-B14F-4D97-AF65-F5344CB8AC3E}">
        <p14:creationId xmlns:p14="http://schemas.microsoft.com/office/powerpoint/2010/main" val="4124310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4569E4-97FE-4C85-86B9-2F69B6EDB6C4}"/>
              </a:ext>
            </a:extLst>
          </p:cNvPr>
          <p:cNvSpPr>
            <a:spLocks noGrp="1"/>
          </p:cNvSpPr>
          <p:nvPr>
            <p:ph idx="1"/>
          </p:nvPr>
        </p:nvSpPr>
        <p:spPr>
          <a:xfrm>
            <a:off x="913775" y="1237957"/>
            <a:ext cx="10364452" cy="4553243"/>
          </a:xfrm>
        </p:spPr>
        <p:txBody>
          <a:bodyPr>
            <a:normAutofit/>
          </a:bodyPr>
          <a:lstStyle/>
          <a:p>
            <a:pPr marL="0" indent="0" algn="just" rtl="1">
              <a:buNone/>
            </a:pPr>
            <a:r>
              <a:rPr lang="fa-IR" sz="3200" dirty="0">
                <a:cs typeface="B Nazanin" panose="00000400000000000000" pitchFamily="2" charset="-78"/>
              </a:rPr>
              <a:t>7- مهم ترین ویژگیهای مکتب آلمانی</a:t>
            </a:r>
          </a:p>
          <a:p>
            <a:pPr marL="0" indent="0" algn="just" rtl="1">
              <a:buNone/>
            </a:pPr>
            <a:r>
              <a:rPr lang="fa-IR" sz="3200" dirty="0">
                <a:cs typeface="B Nazanin" panose="00000400000000000000" pitchFamily="2" charset="-78"/>
              </a:rPr>
              <a:t>در مکتب آلمانی، مسایلی از قبیل: نظریه موضوعات، میراث عامیانه، نظریه دریافت، نظریه نوع و دوره های ادبی اهمیت زیادی دارند.</a:t>
            </a:r>
          </a:p>
          <a:p>
            <a:pPr marL="0" indent="0" algn="just" rtl="1">
              <a:buNone/>
            </a:pPr>
            <a:r>
              <a:rPr lang="fa-IR" sz="3200" dirty="0">
                <a:cs typeface="B Nazanin" panose="00000400000000000000" pitchFamily="2" charset="-78"/>
              </a:rPr>
              <a:t>آلمان ها از سال 1960 میلادی به بعد سعی نمودند تا یک نوع مصالحه و سازگاری میان مکتب فرانسوی و آمریکای و آلمانی بوجود آورند مخصوصا در مساله نظریه دریافت و تبادل هنرها.</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465349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10638D-4CB9-45A5-A66C-93BB7E5F4230}"/>
              </a:ext>
            </a:extLst>
          </p:cNvPr>
          <p:cNvSpPr>
            <a:spLocks noGrp="1"/>
          </p:cNvSpPr>
          <p:nvPr>
            <p:ph idx="1"/>
          </p:nvPr>
        </p:nvSpPr>
        <p:spPr>
          <a:xfrm>
            <a:off x="913775" y="1322363"/>
            <a:ext cx="10364452" cy="4468837"/>
          </a:xfrm>
        </p:spPr>
        <p:txBody>
          <a:bodyPr>
            <a:normAutofit/>
          </a:bodyPr>
          <a:lstStyle/>
          <a:p>
            <a:pPr marL="0" indent="0" algn="just" rtl="1">
              <a:buNone/>
            </a:pPr>
            <a:r>
              <a:rPr lang="fa-IR" sz="2800" dirty="0">
                <a:cs typeface="B Nazanin" panose="00000400000000000000" pitchFamily="2" charset="-78"/>
              </a:rPr>
              <a:t>توجه به تاریخ افکار و اندیشه های غالب در یک دوره</a:t>
            </a:r>
          </a:p>
          <a:p>
            <a:pPr marL="0" indent="0" algn="just" rtl="1">
              <a:buNone/>
            </a:pPr>
            <a:r>
              <a:rPr lang="fa-IR" sz="2800" dirty="0">
                <a:cs typeface="B Nazanin" panose="00000400000000000000" pitchFamily="2" charset="-78"/>
              </a:rPr>
              <a:t>توجه به انواع و موضوع های ادبی</a:t>
            </a:r>
          </a:p>
          <a:p>
            <a:pPr marL="0" indent="0" algn="just" rtl="1">
              <a:buNone/>
            </a:pPr>
            <a:r>
              <a:rPr lang="fa-IR" sz="2800" dirty="0">
                <a:cs typeface="B Nazanin" panose="00000400000000000000" pitchFamily="2" charset="-78"/>
              </a:rPr>
              <a:t>توجه به رابطه تاریخ سیاسی و تاریخ ادبیات</a:t>
            </a:r>
          </a:p>
          <a:p>
            <a:pPr marL="0" indent="0" algn="just" rtl="1">
              <a:buNone/>
            </a:pPr>
            <a:r>
              <a:rPr lang="fa-IR" sz="2800" dirty="0">
                <a:cs typeface="B Nazanin" panose="00000400000000000000" pitchFamily="2" charset="-78"/>
              </a:rPr>
              <a:t>توجه به هنر ترجمه</a:t>
            </a:r>
          </a:p>
          <a:p>
            <a:pPr marL="0" indent="0" algn="just" rtl="1">
              <a:buNone/>
            </a:pPr>
            <a:r>
              <a:rPr lang="fa-IR" sz="2800" dirty="0">
                <a:cs typeface="B Nazanin" panose="00000400000000000000" pitchFamily="2" charset="-78"/>
              </a:rPr>
              <a:t>توجه به ارتباطات ادبیات و هنرهای تجسمی و تحولات فلسفی</a:t>
            </a:r>
          </a:p>
          <a:p>
            <a:pPr marL="0" indent="0" algn="just" rtl="1">
              <a:buNone/>
            </a:pPr>
            <a:r>
              <a:rPr lang="fa-IR" sz="2800" dirty="0">
                <a:cs typeface="B Nazanin" panose="00000400000000000000" pitchFamily="2" charset="-78"/>
              </a:rPr>
              <a:t>توجه به فولکورهای که به مرحله کمال و پختگی رسیده اند.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4382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C90624-B0B2-4D33-BB41-6903DAFD66BD}"/>
              </a:ext>
            </a:extLst>
          </p:cNvPr>
          <p:cNvSpPr>
            <a:spLocks noGrp="1"/>
          </p:cNvSpPr>
          <p:nvPr>
            <p:ph idx="1"/>
          </p:nvPr>
        </p:nvSpPr>
        <p:spPr>
          <a:xfrm>
            <a:off x="913775" y="1378635"/>
            <a:ext cx="10364452" cy="4412566"/>
          </a:xfrm>
        </p:spPr>
        <p:txBody>
          <a:bodyPr>
            <a:normAutofit lnSpcReduction="10000"/>
          </a:bodyPr>
          <a:lstStyle/>
          <a:p>
            <a:pPr marL="0" indent="0" algn="just" rtl="1">
              <a:buNone/>
            </a:pPr>
            <a:r>
              <a:rPr lang="fa-IR" sz="2400" dirty="0">
                <a:cs typeface="B Nazanin" panose="00000400000000000000" pitchFamily="2" charset="-78"/>
              </a:rPr>
              <a:t>مکتب آلمانی</a:t>
            </a:r>
          </a:p>
          <a:p>
            <a:pPr marL="0" indent="0" algn="just" rtl="1">
              <a:buNone/>
            </a:pPr>
            <a:r>
              <a:rPr lang="fa-IR" sz="2400" dirty="0">
                <a:cs typeface="B Nazanin" panose="00000400000000000000" pitchFamily="2" charset="-78"/>
              </a:rPr>
              <a:t>1-	پیدایش مکتب آلمانی: اگرچه ادبیات تطبیقی در آلمان متولد نگردیده، اما سهم آلمانی ها در ادبیات تطبیقی و پیشرفت آن در حدی بود که کم کم یک مکتب فرعی در ادبیات تطبیقی بوجود آمد و آن مکتب المانی است.</a:t>
            </a:r>
          </a:p>
          <a:p>
            <a:pPr marL="0" indent="0" algn="just" rtl="1">
              <a:buNone/>
            </a:pPr>
            <a:r>
              <a:rPr lang="fa-IR" sz="2400" dirty="0">
                <a:cs typeface="B Nazanin" panose="00000400000000000000" pitchFamily="2" charset="-78"/>
              </a:rPr>
              <a:t> اگرچه گوته شاعر نامدار آلمانی ، آغازگر اصلی ادبیات تطبیقی آلمان نیست ولی آنها گوته را بانی طرح موضوع ادبیات جهانی می دانند و هم چنین آلمان ها او را بانی تفکر ادبیات تطبیقی به حساب می آورند گوته گفته است:</a:t>
            </a:r>
          </a:p>
          <a:p>
            <a:pPr marL="0" indent="0" algn="just" rtl="1">
              <a:buNone/>
            </a:pPr>
            <a:r>
              <a:rPr lang="fa-IR" sz="2400" dirty="0">
                <a:cs typeface="B Nazanin" panose="00000400000000000000" pitchFamily="2" charset="-78"/>
              </a:rPr>
              <a:t>« سرانجام روزی فراخواهد رسید که ادبیات ملی کشورها از مرز ملی خود پافراتر خواهد نهاد.»این مکتب اعتقاد داشت که مرکزیت ادب و اروپا و آمریکاست.  و در اروپا هم آلمان است نه فرانسه.</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2863797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29D54-C2CC-4BB5-B582-BE992B8D4E85}"/>
              </a:ext>
            </a:extLst>
          </p:cNvPr>
          <p:cNvSpPr>
            <a:spLocks noGrp="1"/>
          </p:cNvSpPr>
          <p:nvPr>
            <p:ph idx="1"/>
          </p:nvPr>
        </p:nvSpPr>
        <p:spPr>
          <a:xfrm>
            <a:off x="913775" y="1153551"/>
            <a:ext cx="10364452" cy="4637649"/>
          </a:xfrm>
        </p:spPr>
        <p:txBody>
          <a:bodyPr>
            <a:noAutofit/>
          </a:bodyPr>
          <a:lstStyle/>
          <a:p>
            <a:pPr marL="0" indent="0" algn="just" rtl="1">
              <a:buNone/>
            </a:pPr>
            <a:r>
              <a:rPr lang="fa-IR" sz="3200" dirty="0">
                <a:cs typeface="B Nazanin" panose="00000400000000000000" pitchFamily="2" charset="-78"/>
              </a:rPr>
              <a:t>ادبیات تطبیقی در دهه  1960  میلادی به بعد در آلمان جایگاه ویژه ای پیدا نموده است. در اواخر همین دهه بود که در شهر کنستانس گروهی از منتقدان ادبی آلمان با تشکیل یک انجمن ادبی به موضوع«علم تاویل» روی آوردند. </a:t>
            </a:r>
          </a:p>
          <a:p>
            <a:pPr marL="0" indent="0" algn="just" rtl="1">
              <a:buNone/>
            </a:pPr>
            <a:r>
              <a:rPr lang="fa-IR" sz="3200" dirty="0">
                <a:cs typeface="B Nazanin" panose="00000400000000000000" pitchFamily="2" charset="-78"/>
              </a:rPr>
              <a:t>و اعضای این انجمن تلاش داشتند ادبیات را بر پایه«نظریه دریافت» تحلیل نمایند. ادبیات تطبیقی آنان تا حدود زیادی تحت تاثیر همین نظریه دریافت قرار داشته است.اساس نظریه دریافت این است که متون ادبی از طرف مخاطبان است که این متن ها معنا پیدا می کنند.</a:t>
            </a:r>
          </a:p>
          <a:p>
            <a:pPr marL="0" indent="0" algn="just" rtl="1">
              <a:buNone/>
            </a:pPr>
            <a:r>
              <a:rPr lang="fa-IR" sz="3200" dirty="0">
                <a:cs typeface="B Nazanin" panose="00000400000000000000" pitchFamily="2" charset="-78"/>
              </a:rPr>
              <a:t> </a:t>
            </a:r>
            <a:endParaRPr lang="en-US" sz="3200" dirty="0">
              <a:cs typeface="B Nazanin" panose="00000400000000000000" pitchFamily="2" charset="-78"/>
            </a:endParaRPr>
          </a:p>
        </p:txBody>
      </p:sp>
    </p:spTree>
    <p:extLst>
      <p:ext uri="{BB962C8B-B14F-4D97-AF65-F5344CB8AC3E}">
        <p14:creationId xmlns:p14="http://schemas.microsoft.com/office/powerpoint/2010/main" val="3682713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D423BA-9294-4484-AA35-50B6C2189387}"/>
              </a:ext>
            </a:extLst>
          </p:cNvPr>
          <p:cNvSpPr>
            <a:spLocks noGrp="1"/>
          </p:cNvSpPr>
          <p:nvPr>
            <p:ph idx="1"/>
          </p:nvPr>
        </p:nvSpPr>
        <p:spPr>
          <a:xfrm>
            <a:off x="913775" y="1308295"/>
            <a:ext cx="10364452" cy="4482905"/>
          </a:xfrm>
        </p:spPr>
        <p:txBody>
          <a:bodyPr>
            <a:normAutofit/>
          </a:bodyPr>
          <a:lstStyle/>
          <a:p>
            <a:pPr marL="0" indent="0" algn="just" rtl="1">
              <a:buNone/>
            </a:pPr>
            <a:r>
              <a:rPr lang="fa-IR" sz="3200" dirty="0">
                <a:cs typeface="B Nazanin" panose="00000400000000000000" pitchFamily="2" charset="-78"/>
              </a:rPr>
              <a:t>مطابق این نظریه، مخاطب کسی است که خالق معنای متون ادبی می باشد و او تنها یک مصرف کننده محض محتویات متون ادبی نیست. بلکه این مخاطب است که بر اساس شرایط فرهنگی و اجتماعی و با کمک تجربه ذهنی خود، متون ادبی را رمزگشایی یا تفسیر می کند.</a:t>
            </a:r>
          </a:p>
          <a:p>
            <a:pPr marL="0" indent="0" algn="just" rtl="1">
              <a:buNone/>
            </a:pPr>
            <a:r>
              <a:rPr lang="fa-IR" sz="3200" dirty="0">
                <a:cs typeface="B Nazanin" panose="00000400000000000000" pitchFamily="2" charset="-78"/>
              </a:rPr>
              <a:t> هدف نظریه دریاف این است که بفهمد و کشف کند که انسان ها در موقعیت های اجتماعی و تاریخی متفاوت، متون ادبی و انواع متون فرهنگی را چگونه درک و دریافت می نمایند.</a:t>
            </a:r>
            <a:endParaRPr lang="en-US" sz="3200" dirty="0">
              <a:cs typeface="B Nazanin" panose="00000400000000000000" pitchFamily="2" charset="-78"/>
            </a:endParaRPr>
          </a:p>
        </p:txBody>
      </p:sp>
    </p:spTree>
    <p:extLst>
      <p:ext uri="{BB962C8B-B14F-4D97-AF65-F5344CB8AC3E}">
        <p14:creationId xmlns:p14="http://schemas.microsoft.com/office/powerpoint/2010/main" val="1515747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E2392-265B-48C6-AAC3-25C35D532844}"/>
              </a:ext>
            </a:extLst>
          </p:cNvPr>
          <p:cNvSpPr>
            <a:spLocks noGrp="1"/>
          </p:cNvSpPr>
          <p:nvPr>
            <p:ph idx="1"/>
          </p:nvPr>
        </p:nvSpPr>
        <p:spPr>
          <a:xfrm>
            <a:off x="913775" y="1392703"/>
            <a:ext cx="10364452" cy="4398498"/>
          </a:xfrm>
        </p:spPr>
        <p:txBody>
          <a:bodyPr>
            <a:noAutofit/>
          </a:bodyPr>
          <a:lstStyle/>
          <a:p>
            <a:pPr marL="0" indent="0" algn="just" rtl="1">
              <a:buNone/>
            </a:pPr>
            <a:r>
              <a:rPr lang="fa-IR" sz="2800" dirty="0">
                <a:cs typeface="B Nazanin" panose="00000400000000000000" pitchFamily="2" charset="-78"/>
              </a:rPr>
              <a:t>2-	توجه به تاریخ موضوعات ادبی</a:t>
            </a:r>
          </a:p>
          <a:p>
            <a:pPr marL="0" indent="0" algn="just" rtl="1">
              <a:buNone/>
            </a:pPr>
            <a:r>
              <a:rPr lang="fa-IR" sz="2800" dirty="0">
                <a:cs typeface="B Nazanin" panose="00000400000000000000" pitchFamily="2" charset="-78"/>
              </a:rPr>
              <a:t>آلمان ها در تحقیقا ادبی  و تطبیقی خود به شدت علاقه مند به تحقیق تطبیقی در موضوعات ادبی هستند. و این نوع تحقیق را تاریخ موضوعات می گویند. که نزد آلمانها اهمیت فراوانی دارد. آنچه که در تاریخ موضوعات یا موضوعات ادبی در آلمان مورد توجه قرار گرفته، بیشتر توجه به فکر و هنر است بر عکس فرانسوی ها که در این زمینه، بیشتر به ماده ادب توجه نموده اند. در تاریخ موضوعات  ادبی را، به شش قسم دسته بندی کرده است:</a:t>
            </a:r>
          </a:p>
          <a:p>
            <a:pPr marL="0" indent="0" algn="just" rtl="1">
              <a:buNone/>
            </a:pPr>
            <a:r>
              <a:rPr lang="fa-IR" sz="2800" dirty="0">
                <a:cs typeface="B Nazanin" panose="00000400000000000000" pitchFamily="2" charset="-78"/>
              </a:rPr>
              <a:t>1)	نمونه های فولکوری  2)نمونه های عمومی  3)نمونه های اسطوره ای  4)شاهکارهای ادبی  5)شخصیت های تاریخی  6)جایگاه ها</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194073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171614-1901-491B-8EA3-C0E7993CB91F}"/>
              </a:ext>
            </a:extLst>
          </p:cNvPr>
          <p:cNvSpPr>
            <a:spLocks noGrp="1"/>
          </p:cNvSpPr>
          <p:nvPr>
            <p:ph idx="1"/>
          </p:nvPr>
        </p:nvSpPr>
        <p:spPr>
          <a:xfrm>
            <a:off x="913775" y="1069145"/>
            <a:ext cx="10364452" cy="5078437"/>
          </a:xfrm>
        </p:spPr>
        <p:txBody>
          <a:bodyPr>
            <a:noAutofit/>
          </a:bodyPr>
          <a:lstStyle/>
          <a:p>
            <a:pPr marL="0" indent="0" algn="just" rtl="1">
              <a:buNone/>
            </a:pPr>
            <a:r>
              <a:rPr lang="fa-IR" sz="2800" dirty="0">
                <a:cs typeface="B Nazanin" panose="00000400000000000000" pitchFamily="2" charset="-78"/>
              </a:rPr>
              <a:t>3-توجه به موضوع اسطوره ها در آلمان</a:t>
            </a:r>
          </a:p>
          <a:p>
            <a:pPr marL="0" indent="0" algn="just" rtl="1">
              <a:buNone/>
            </a:pPr>
            <a:r>
              <a:rPr lang="fa-IR" sz="2800" dirty="0">
                <a:cs typeface="B Nazanin" panose="00000400000000000000" pitchFamily="2" charset="-78"/>
              </a:rPr>
              <a:t>در مکتب آلمانی، موضوع اساطیر یا اسطوره ها به شکل خاصی مورد توجه واقع شده است چون توجه و بازگشت به ریشه های اولیه انسانی یا بازگشت به کودکی جهان که مظهری از صفا و پاکی بشر و پایه و مبنای اساسی در نو آوری است. </a:t>
            </a:r>
          </a:p>
          <a:p>
            <a:pPr marL="0" indent="0" algn="just" rtl="1">
              <a:buNone/>
            </a:pPr>
            <a:r>
              <a:rPr lang="fa-IR" sz="2800" dirty="0">
                <a:cs typeface="B Nazanin" panose="00000400000000000000" pitchFamily="2" charset="-78"/>
              </a:rPr>
              <a:t>در آلمان ادبیات تطبیقی با عنوان ادبیات جهانی گره خورده است .آلمانها در ایجاد انجم ها و موسسات خاورشناسی و ادبیات تطبیقی سهم بزرگی داشتندو بسیاری از خاورشناسانی که آثارشان به زبان فرانسه منتشر می شد آلمانی بودند. آلمانها برای تحصیل زبانهای عربی و فارسی و چینی و غیره  به پاریس، مرکز فرهنگی اروپای آن روز ، روی می آوردند، و بعداز مدتی خودشان متخصصان برجسته این زبان ها گردیدند...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986655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4E489D-D428-42CA-9317-37796C9D91B9}"/>
              </a:ext>
            </a:extLst>
          </p:cNvPr>
          <p:cNvSpPr>
            <a:spLocks noGrp="1"/>
          </p:cNvSpPr>
          <p:nvPr>
            <p:ph idx="1"/>
          </p:nvPr>
        </p:nvSpPr>
        <p:spPr>
          <a:xfrm>
            <a:off x="913775" y="1463041"/>
            <a:ext cx="10364452" cy="4328160"/>
          </a:xfrm>
        </p:spPr>
        <p:txBody>
          <a:bodyPr>
            <a:normAutofit/>
          </a:bodyPr>
          <a:lstStyle/>
          <a:p>
            <a:pPr marL="0" indent="0" algn="just" rtl="1">
              <a:buNone/>
            </a:pPr>
            <a:r>
              <a:rPr lang="fa-IR" sz="2800" dirty="0">
                <a:cs typeface="B Nazanin" panose="00000400000000000000" pitchFamily="2" charset="-78"/>
              </a:rPr>
              <a:t>4-ادبیات تطبیقی آلمان در فاصله دو جنگ اول و دوم</a:t>
            </a:r>
          </a:p>
          <a:p>
            <a:pPr marL="0" indent="0" algn="just" rtl="1">
              <a:buNone/>
            </a:pPr>
            <a:r>
              <a:rPr lang="fa-IR" sz="2800" dirty="0">
                <a:cs typeface="B Nazanin" panose="00000400000000000000" pitchFamily="2" charset="-78"/>
              </a:rPr>
              <a:t>بعداز جنگ اول جهانی دو جریان متضاد در ادبیات آلمان بروز می کند.</a:t>
            </a:r>
          </a:p>
          <a:p>
            <a:pPr marL="0" indent="0" algn="just" rtl="1">
              <a:buNone/>
            </a:pPr>
            <a:r>
              <a:rPr lang="fa-IR" sz="2800" dirty="0">
                <a:cs typeface="B Nazanin" panose="00000400000000000000" pitchFamily="2" charset="-78"/>
              </a:rPr>
              <a:t> یک جریان اهمیت اول را به ادبیات آلمان می دهد و جریان دوم طرفدار صلح و همزیستی مسالمت آمیز میان ملل است و آرزوی ایجاد یک ایالات متحد اروپایی را در سر می پروراند.</a:t>
            </a:r>
          </a:p>
          <a:p>
            <a:pPr marL="0" indent="0" algn="just" rtl="1">
              <a:buNone/>
            </a:pPr>
            <a:r>
              <a:rPr lang="fa-IR" sz="2800" dirty="0">
                <a:cs typeface="B Nazanin" panose="00000400000000000000" pitchFamily="2" charset="-78"/>
              </a:rPr>
              <a:t> ودر سال 1920 میلادی شاهد تشکیل کرسی ادبیات تطبیقی در دانشگاههای آنجا هستیم و در دوره نازی ها ادبیات تطبیقی مورد بی مهری واقع گردیدف ولی بعداز جنگ بین الملل دوم دو کتاب مهم  در ادبیات تطبیقی و زیباشناسی در آلمان تالیف شد.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273336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8B5F8E-E94E-4D03-B70A-20A58B68C58D}"/>
              </a:ext>
            </a:extLst>
          </p:cNvPr>
          <p:cNvSpPr>
            <a:spLocks noGrp="1"/>
          </p:cNvSpPr>
          <p:nvPr>
            <p:ph idx="1"/>
          </p:nvPr>
        </p:nvSpPr>
        <p:spPr>
          <a:xfrm>
            <a:off x="913775" y="1237957"/>
            <a:ext cx="10364452" cy="4553243"/>
          </a:xfrm>
        </p:spPr>
        <p:txBody>
          <a:bodyPr>
            <a:normAutofit/>
          </a:bodyPr>
          <a:lstStyle/>
          <a:p>
            <a:pPr marL="0" indent="0" algn="just" rtl="1">
              <a:buNone/>
            </a:pPr>
            <a:r>
              <a:rPr lang="fa-IR" sz="3200" dirty="0">
                <a:cs typeface="B Nazanin" panose="00000400000000000000" pitchFamily="2" charset="-78"/>
              </a:rPr>
              <a:t>5- مکتب ادبیات تطبیقی آلمان و شباهت آن با مکتب فرانسه</a:t>
            </a:r>
          </a:p>
          <a:p>
            <a:pPr marL="0" indent="0" algn="just" rtl="1">
              <a:buNone/>
            </a:pPr>
            <a:r>
              <a:rPr lang="fa-IR" sz="3200" dirty="0">
                <a:cs typeface="B Nazanin" panose="00000400000000000000" pitchFamily="2" charset="-78"/>
              </a:rPr>
              <a:t>مکتب آلمانی شباهت زیادی با مکتب فرانسه دارد. در مکتب آلمانی نیز کم وبیش به بررسی ادبیات ملت های مختلف به شیوه تطبیقی پرداخته می شود و مبنای پژوهش برخورد تاریخی و اختلاف دو زبان 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657314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0246FE-A71C-442F-9617-12FC9DE9E4BE}"/>
              </a:ext>
            </a:extLst>
          </p:cNvPr>
          <p:cNvSpPr>
            <a:spLocks noGrp="1"/>
          </p:cNvSpPr>
          <p:nvPr>
            <p:ph idx="1"/>
          </p:nvPr>
        </p:nvSpPr>
        <p:spPr>
          <a:xfrm>
            <a:off x="913775" y="1083213"/>
            <a:ext cx="10364452" cy="4707988"/>
          </a:xfrm>
        </p:spPr>
        <p:txBody>
          <a:bodyPr>
            <a:normAutofit/>
          </a:bodyPr>
          <a:lstStyle/>
          <a:p>
            <a:pPr marL="0" indent="0" algn="just" rtl="1">
              <a:buNone/>
            </a:pPr>
            <a:r>
              <a:rPr lang="fa-IR" sz="2400" dirty="0">
                <a:cs typeface="B Nazanin" panose="00000400000000000000" pitchFamily="2" charset="-78"/>
              </a:rPr>
              <a:t>6- گوته و ادبیات جهانی</a:t>
            </a:r>
          </a:p>
          <a:p>
            <a:pPr marL="0" indent="0" algn="just" rtl="1">
              <a:buNone/>
            </a:pPr>
            <a:r>
              <a:rPr lang="fa-IR" sz="2400" dirty="0">
                <a:cs typeface="B Nazanin" panose="00000400000000000000" pitchFamily="2" charset="-78"/>
              </a:rPr>
              <a:t>گوته ادبیات جهانی را محلی برای داد و ستدهای فرهنگی، فکری و تعاملات ادبی میان ملل گوناگون می دانست. او به متون ادبی از منظر زیباشناسی نگاه می کرد .  به نظر او زیبایی در انحصار قوم و یا ملی خاصی نبوده و نیست. گوته مترجمان و ترجمه ها را حلقه پیوند میان ادبیات جهانی می دانست و لذ ترجمه و مترجمان از نگاه او نقش حیاتی در رشد و توسعه ادبیات جهانی ایفا می کنند. </a:t>
            </a:r>
          </a:p>
          <a:p>
            <a:pPr marL="0" indent="0" algn="just" rtl="1">
              <a:buNone/>
            </a:pPr>
            <a:r>
              <a:rPr lang="fa-IR" sz="2400" dirty="0">
                <a:cs typeface="B Nazanin" panose="00000400000000000000" pitchFamily="2" charset="-78"/>
              </a:rPr>
              <a:t>گوته مایل بود آلمان و ادبیات آلمانی نماینده و پیشرو در ادبیات جهانی باشد و آلمان و فرهنگ آلمانه درهای خود را بر روی دیگر فرهنگ ها بازکند تا هرچه آثار ادبی و هنری زیبا وجود دارد به سوی آلمان سرازیر شوند.</a:t>
            </a:r>
          </a:p>
          <a:p>
            <a:pPr marL="0" indent="0" algn="just" rtl="1">
              <a:buNone/>
            </a:pPr>
            <a:r>
              <a:rPr lang="fa-IR" sz="2400" dirty="0">
                <a:cs typeface="B Nazanin" panose="00000400000000000000" pitchFamily="2" charset="-78"/>
              </a:rPr>
              <a:t>بنابراین گوته به عنوان معمار تئوری  ادبیات جهانی یا جهان وطنی ادبی علاقه مند بود تا امکان جمع شدن ادبیات ملل عالم در یک ادبیات بزرگ جهانی  بوجود آید.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661945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111</TotalTime>
  <Words>901</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Droplet</vt:lpstr>
      <vt:lpstr>مکتب آلمانی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مکتب آلمانی</dc:title>
  <dc:creator>MIQDAD</dc:creator>
  <cp:lastModifiedBy>MIQDAD</cp:lastModifiedBy>
  <cp:revision>9</cp:revision>
  <dcterms:created xsi:type="dcterms:W3CDTF">2021-10-11T14:05:05Z</dcterms:created>
  <dcterms:modified xsi:type="dcterms:W3CDTF">2022-04-18T21:26:40Z</dcterms:modified>
</cp:coreProperties>
</file>