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363263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07F94-E786-4D49-B34C-566AF32F0D76}"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6823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2146854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710420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2589849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118761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1258134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2211174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308513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219038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07F94-E786-4D49-B34C-566AF32F0D76}"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41258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307F94-E786-4D49-B34C-566AF32F0D76}"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57079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307F94-E786-4D49-B34C-566AF32F0D76}"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234394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307F94-E786-4D49-B34C-566AF32F0D76}"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103948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07F94-E786-4D49-B34C-566AF32F0D76}" type="datetimeFigureOut">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418420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07F94-E786-4D49-B34C-566AF32F0D76}"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30597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07F94-E786-4D49-B34C-566AF32F0D76}"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42024-F9E7-4739-A710-F04E7221FE6C}" type="slidenum">
              <a:rPr lang="en-US" smtClean="0"/>
              <a:t>‹#›</a:t>
            </a:fld>
            <a:endParaRPr lang="en-US"/>
          </a:p>
        </p:txBody>
      </p:sp>
    </p:spTree>
    <p:extLst>
      <p:ext uri="{BB962C8B-B14F-4D97-AF65-F5344CB8AC3E}">
        <p14:creationId xmlns:p14="http://schemas.microsoft.com/office/powerpoint/2010/main" val="109136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307F94-E786-4D49-B34C-566AF32F0D76}" type="datetimeFigureOut">
              <a:rPr lang="en-US" smtClean="0"/>
              <a:t>3/31/2022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B42024-F9E7-4739-A710-F04E7221FE6C}" type="slidenum">
              <a:rPr lang="en-US" smtClean="0"/>
              <a:t>‹#›</a:t>
            </a:fld>
            <a:endParaRPr lang="en-US"/>
          </a:p>
        </p:txBody>
      </p:sp>
    </p:spTree>
    <p:extLst>
      <p:ext uri="{BB962C8B-B14F-4D97-AF65-F5344CB8AC3E}">
        <p14:creationId xmlns:p14="http://schemas.microsoft.com/office/powerpoint/2010/main" val="2780177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0874-BBBE-4F17-810B-13CB12B443C7}"/>
              </a:ext>
            </a:extLst>
          </p:cNvPr>
          <p:cNvSpPr>
            <a:spLocks noGrp="1"/>
          </p:cNvSpPr>
          <p:nvPr>
            <p:ph type="ctrTitle"/>
          </p:nvPr>
        </p:nvSpPr>
        <p:spPr/>
        <p:txBody>
          <a:bodyPr>
            <a:normAutofit/>
          </a:bodyPr>
          <a:lstStyle/>
          <a:p>
            <a:r>
              <a:rPr lang="fa-IR" sz="4400" dirty="0">
                <a:cs typeface="B Nazanin" panose="00000400000000000000" pitchFamily="2" charset="-78"/>
              </a:rPr>
              <a:t>سیر تحول ادبیات تطبیقی در ایران</a:t>
            </a:r>
            <a:endParaRPr lang="en-US" sz="4400" dirty="0">
              <a:cs typeface="B Nazanin" panose="00000400000000000000" pitchFamily="2" charset="-78"/>
            </a:endParaRPr>
          </a:p>
        </p:txBody>
      </p:sp>
      <p:sp>
        <p:nvSpPr>
          <p:cNvPr id="3" name="Subtitle 2">
            <a:extLst>
              <a:ext uri="{FF2B5EF4-FFF2-40B4-BE49-F238E27FC236}">
                <a16:creationId xmlns:a16="http://schemas.microsoft.com/office/drawing/2014/main" id="{259F6BDF-6F69-47C0-8916-6A33E4C9F423}"/>
              </a:ext>
            </a:extLst>
          </p:cNvPr>
          <p:cNvSpPr>
            <a:spLocks noGrp="1"/>
          </p:cNvSpPr>
          <p:nvPr>
            <p:ph type="subTitle" idx="1"/>
          </p:nvPr>
        </p:nvSpPr>
        <p:spPr/>
        <p:txBody>
          <a:bodyPr/>
          <a:lstStyle/>
          <a:p>
            <a:r>
              <a:rPr lang="fa-IR" dirty="0"/>
              <a:t>درس هفتم</a:t>
            </a:r>
            <a:endParaRPr lang="en-US" dirty="0"/>
          </a:p>
        </p:txBody>
      </p:sp>
    </p:spTree>
    <p:extLst>
      <p:ext uri="{BB962C8B-B14F-4D97-AF65-F5344CB8AC3E}">
        <p14:creationId xmlns:p14="http://schemas.microsoft.com/office/powerpoint/2010/main" val="289977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8031E-2E75-4FEF-BCF3-4B70EEF5C848}"/>
              </a:ext>
            </a:extLst>
          </p:cNvPr>
          <p:cNvSpPr>
            <a:spLocks noGrp="1"/>
          </p:cNvSpPr>
          <p:nvPr>
            <p:ph idx="1"/>
          </p:nvPr>
        </p:nvSpPr>
        <p:spPr>
          <a:xfrm>
            <a:off x="1484310" y="928469"/>
            <a:ext cx="10018713" cy="4862732"/>
          </a:xfrm>
        </p:spPr>
        <p:txBody>
          <a:bodyPr>
            <a:normAutofit/>
          </a:bodyPr>
          <a:lstStyle/>
          <a:p>
            <a:pPr algn="just" rtl="1"/>
            <a:r>
              <a:rPr lang="fa-IR" sz="3200" dirty="0">
                <a:cs typeface="B Nazanin" panose="00000400000000000000" pitchFamily="2" charset="-78"/>
              </a:rPr>
              <a:t>5- نظریه بین رشته ای ادبیات تطبیقی و ارتباط آن از دهه پنجاه و شصت میلادی توسط رنه ولک و هنری رماک مطرح شد</a:t>
            </a:r>
          </a:p>
          <a:p>
            <a:pPr algn="just" rtl="1"/>
            <a:r>
              <a:rPr lang="fa-IR" sz="3200" dirty="0">
                <a:cs typeface="B Nazanin" panose="00000400000000000000" pitchFamily="2" charset="-78"/>
              </a:rPr>
              <a:t>ترجمه کتاب: بحران ادبیات تطبیقی از رنه ولک ، توسط سعید ارباب شیرانی</a:t>
            </a:r>
          </a:p>
          <a:p>
            <a:pPr algn="just" rtl="1"/>
            <a:r>
              <a:rPr lang="fa-IR" sz="3200" dirty="0">
                <a:cs typeface="B Nazanin" panose="00000400000000000000" pitchFamily="2" charset="-78"/>
              </a:rPr>
              <a:t>ترجمه کتاب:تعریف و عملکرد ادبیات تطبیقی از رماک، توسط فرزانه علوی زاده</a:t>
            </a:r>
          </a:p>
          <a:p>
            <a:pPr marL="0" indent="0" algn="just" rtl="1">
              <a:buNone/>
            </a:pPr>
            <a:r>
              <a:rPr lang="fa-IR" sz="3200" dirty="0">
                <a:cs typeface="B Nazanin" panose="00000400000000000000" pitchFamily="2" charset="-78"/>
              </a:rPr>
              <a:t>بدونه شک پژوهشگران عرب و فارس  به سهم خود خدمات ارزشمندی به رشد دانش ادبیات تطبیقی و نقد  و نظریه ادبی کرده اند.</a:t>
            </a:r>
            <a:endParaRPr lang="en-US" sz="3200" dirty="0">
              <a:cs typeface="B Nazanin" panose="00000400000000000000" pitchFamily="2" charset="-78"/>
            </a:endParaRPr>
          </a:p>
        </p:txBody>
      </p:sp>
    </p:spTree>
    <p:extLst>
      <p:ext uri="{BB962C8B-B14F-4D97-AF65-F5344CB8AC3E}">
        <p14:creationId xmlns:p14="http://schemas.microsoft.com/office/powerpoint/2010/main" val="179902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BC7EF6-37C7-4985-839D-A508557C2438}"/>
              </a:ext>
            </a:extLst>
          </p:cNvPr>
          <p:cNvSpPr>
            <a:spLocks noGrp="1"/>
          </p:cNvSpPr>
          <p:nvPr>
            <p:ph idx="1"/>
          </p:nvPr>
        </p:nvSpPr>
        <p:spPr>
          <a:xfrm>
            <a:off x="1484310" y="1097281"/>
            <a:ext cx="10018713" cy="4693920"/>
          </a:xfrm>
        </p:spPr>
        <p:txBody>
          <a:bodyPr>
            <a:normAutofit/>
          </a:bodyPr>
          <a:lstStyle/>
          <a:p>
            <a:pPr algn="r" rtl="1"/>
            <a:r>
              <a:rPr lang="fa-IR" sz="3600" dirty="0">
                <a:cs typeface="B Nazanin" panose="00000400000000000000" pitchFamily="2" charset="-78"/>
              </a:rPr>
              <a:t>منبع: نابسامانی ادبیات تطبیقی در ایران از علی رضا انوشیروانی</a:t>
            </a:r>
            <a:endParaRPr lang="en-US" sz="3600" dirty="0">
              <a:cs typeface="B Nazanin" panose="00000400000000000000" pitchFamily="2" charset="-78"/>
            </a:endParaRPr>
          </a:p>
        </p:txBody>
      </p:sp>
    </p:spTree>
    <p:extLst>
      <p:ext uri="{BB962C8B-B14F-4D97-AF65-F5344CB8AC3E}">
        <p14:creationId xmlns:p14="http://schemas.microsoft.com/office/powerpoint/2010/main" val="238899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2E892B-B7B0-468C-9687-0746F75F1FCE}"/>
              </a:ext>
            </a:extLst>
          </p:cNvPr>
          <p:cNvSpPr>
            <a:spLocks noGrp="1"/>
          </p:cNvSpPr>
          <p:nvPr>
            <p:ph idx="1"/>
          </p:nvPr>
        </p:nvSpPr>
        <p:spPr>
          <a:xfrm>
            <a:off x="1111348" y="1012875"/>
            <a:ext cx="10391675" cy="4778326"/>
          </a:xfrm>
        </p:spPr>
        <p:txBody>
          <a:bodyPr>
            <a:normAutofit/>
          </a:bodyPr>
          <a:lstStyle/>
          <a:p>
            <a:pPr algn="r" rtl="1"/>
            <a:r>
              <a:rPr lang="fa-IR" sz="3200" dirty="0">
                <a:cs typeface="B Nazanin" panose="00000400000000000000" pitchFamily="2" charset="-78"/>
              </a:rPr>
              <a:t>برای اولین بار فاطمه سیاح(1281-1326) اولین استاد تدریس ادبیات تطبیقی در سال 1317 در دانشگاه تهران بود. او دانش اموخته رشته زبان و ادبیات فرانسه از دانشگاه مسکو بود.</a:t>
            </a:r>
          </a:p>
          <a:p>
            <a:pPr algn="r" rtl="1"/>
            <a:r>
              <a:rPr lang="fa-IR" sz="3200" dirty="0">
                <a:cs typeface="B Nazanin" panose="00000400000000000000" pitchFamily="2" charset="-78"/>
              </a:rPr>
              <a:t>پس از وی پژوهشگرانی همچون عبدالحسین زرین کوب، محمد علی اسلامی ندوشن، حسن جوادی و...در میان تالیفات خود کم و بیش به ادبیات تطبیقی پرداخته اند.</a:t>
            </a:r>
            <a:endParaRPr lang="en-US" sz="3200" dirty="0">
              <a:cs typeface="B Nazanin" panose="00000400000000000000" pitchFamily="2" charset="-78"/>
            </a:endParaRPr>
          </a:p>
        </p:txBody>
      </p:sp>
    </p:spTree>
    <p:extLst>
      <p:ext uri="{BB962C8B-B14F-4D97-AF65-F5344CB8AC3E}">
        <p14:creationId xmlns:p14="http://schemas.microsoft.com/office/powerpoint/2010/main" val="253930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12F52-C694-433F-AD93-FF95348208F5}"/>
              </a:ext>
            </a:extLst>
          </p:cNvPr>
          <p:cNvSpPr>
            <a:spLocks noGrp="1"/>
          </p:cNvSpPr>
          <p:nvPr>
            <p:ph idx="1"/>
          </p:nvPr>
        </p:nvSpPr>
        <p:spPr>
          <a:xfrm>
            <a:off x="1434906" y="647115"/>
            <a:ext cx="10068118" cy="5144086"/>
          </a:xfrm>
        </p:spPr>
        <p:txBody>
          <a:bodyPr>
            <a:normAutofit/>
          </a:bodyPr>
          <a:lstStyle/>
          <a:p>
            <a:pPr algn="just" rtl="1"/>
            <a:r>
              <a:rPr lang="fa-IR" sz="3600" dirty="0">
                <a:cs typeface="B Nazanin" panose="00000400000000000000" pitchFamily="2" charset="-78"/>
              </a:rPr>
              <a:t>ادبیات تطبیقی را بین فرهنگی، بین المللی و بین رشته ای؛ یعنی فرا رفتن از مرزهای جغرافیای و زبانی و سیاسی و فرهنگی و رشته ای است.</a:t>
            </a:r>
          </a:p>
          <a:p>
            <a:pPr algn="just" rtl="1"/>
            <a:r>
              <a:rPr lang="fa-IR" sz="3600" dirty="0">
                <a:cs typeface="B Nazanin" panose="00000400000000000000" pitchFamily="2" charset="-78"/>
              </a:rPr>
              <a:t>می توان گفت که هدف ادبیات تطبیقی، شناخت بهتر و دقیق تر خود و دیگران از طریق مطالعه فرهنگ و ادبیات جهان  بدونه هیچ مرزبندی است.</a:t>
            </a:r>
            <a:endParaRPr lang="en-US" sz="3600" dirty="0">
              <a:cs typeface="B Nazanin" panose="00000400000000000000" pitchFamily="2" charset="-78"/>
            </a:endParaRPr>
          </a:p>
        </p:txBody>
      </p:sp>
    </p:spTree>
    <p:extLst>
      <p:ext uri="{BB962C8B-B14F-4D97-AF65-F5344CB8AC3E}">
        <p14:creationId xmlns:p14="http://schemas.microsoft.com/office/powerpoint/2010/main" val="313641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E981B-9EFD-4785-AA24-154B3D9AA83D}"/>
              </a:ext>
            </a:extLst>
          </p:cNvPr>
          <p:cNvSpPr>
            <a:spLocks noGrp="1"/>
          </p:cNvSpPr>
          <p:nvPr>
            <p:ph idx="1"/>
          </p:nvPr>
        </p:nvSpPr>
        <p:spPr>
          <a:xfrm>
            <a:off x="1484310" y="1575583"/>
            <a:ext cx="10018713" cy="4215618"/>
          </a:xfrm>
        </p:spPr>
        <p:txBody>
          <a:bodyPr>
            <a:normAutofit/>
          </a:bodyPr>
          <a:lstStyle/>
          <a:p>
            <a:pPr algn="just" rtl="1"/>
            <a:r>
              <a:rPr lang="fa-IR" sz="4400" dirty="0">
                <a:cs typeface="B Nazanin" panose="00000400000000000000" pitchFamily="2" charset="-78"/>
              </a:rPr>
              <a:t>بنابراین ادبیات تطبیقی به مثابه بینشی جدید و دانشی بین رشته ای و پایان انزوای علوم انسانی است . چون ادبیات و هنر را در ارتباط با دیگر شاخه های علوم انسانی و دانش بشری می بیند.</a:t>
            </a:r>
            <a:endParaRPr lang="en-US" sz="4400" dirty="0">
              <a:cs typeface="B Nazanin" panose="00000400000000000000" pitchFamily="2" charset="-78"/>
            </a:endParaRPr>
          </a:p>
        </p:txBody>
      </p:sp>
    </p:spTree>
    <p:extLst>
      <p:ext uri="{BB962C8B-B14F-4D97-AF65-F5344CB8AC3E}">
        <p14:creationId xmlns:p14="http://schemas.microsoft.com/office/powerpoint/2010/main" val="198417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47574-4046-42D9-B108-C982FEC55B21}"/>
              </a:ext>
            </a:extLst>
          </p:cNvPr>
          <p:cNvSpPr>
            <a:spLocks noGrp="1"/>
          </p:cNvSpPr>
          <p:nvPr>
            <p:ph idx="1"/>
          </p:nvPr>
        </p:nvSpPr>
        <p:spPr>
          <a:xfrm>
            <a:off x="1364566" y="745589"/>
            <a:ext cx="10138457" cy="5045612"/>
          </a:xfrm>
        </p:spPr>
        <p:txBody>
          <a:bodyPr>
            <a:normAutofit/>
          </a:bodyPr>
          <a:lstStyle/>
          <a:p>
            <a:pPr algn="r" rtl="1"/>
            <a:r>
              <a:rPr lang="fa-IR" sz="3600" dirty="0">
                <a:cs typeface="B Nazanin" panose="00000400000000000000" pitchFamily="2" charset="-78"/>
              </a:rPr>
              <a:t>آسیب شناسی پژوهش های حوزه ادبیات تطبیقی:</a:t>
            </a:r>
          </a:p>
          <a:p>
            <a:pPr marL="0" indent="0" algn="r" rtl="1">
              <a:buNone/>
            </a:pPr>
            <a:r>
              <a:rPr lang="fa-IR" sz="3600" dirty="0">
                <a:cs typeface="B Nazanin" panose="00000400000000000000" pitchFamily="2" charset="-78"/>
              </a:rPr>
              <a:t>1- دسته ای از مقالات به موضوعاتی از قبیل مقایسه دستور زبان یا واژه های قرضی پرداخته اند. این گونه مقالات از طریق پژوهشگران عرب زبان مثل طه ندا انجام شده است.</a:t>
            </a:r>
          </a:p>
          <a:p>
            <a:pPr marL="0" indent="0" algn="r" rtl="1">
              <a:buNone/>
            </a:pPr>
            <a:r>
              <a:rPr lang="fa-IR" sz="3600" dirty="0">
                <a:cs typeface="B Nazanin" panose="00000400000000000000" pitchFamily="2" charset="-78"/>
              </a:rPr>
              <a:t> ویا ابهام در زبان فارسی و انگلیسی و یا بررسی فونت ها ی یونی کد رایانه ای فارسی و عربی و یا تفاوت های نمادین واژه های اروپایی در فارسی و عربی....</a:t>
            </a:r>
          </a:p>
        </p:txBody>
      </p:sp>
    </p:spTree>
    <p:extLst>
      <p:ext uri="{BB962C8B-B14F-4D97-AF65-F5344CB8AC3E}">
        <p14:creationId xmlns:p14="http://schemas.microsoft.com/office/powerpoint/2010/main" val="200838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2227E-8328-4F67-A2A1-073B7BE93E5D}"/>
              </a:ext>
            </a:extLst>
          </p:cNvPr>
          <p:cNvSpPr>
            <a:spLocks noGrp="1"/>
          </p:cNvSpPr>
          <p:nvPr>
            <p:ph idx="1"/>
          </p:nvPr>
        </p:nvSpPr>
        <p:spPr>
          <a:xfrm>
            <a:off x="1484310" y="1294229"/>
            <a:ext cx="10018713" cy="4496972"/>
          </a:xfrm>
        </p:spPr>
        <p:txBody>
          <a:bodyPr>
            <a:normAutofit/>
          </a:bodyPr>
          <a:lstStyle/>
          <a:p>
            <a:pPr algn="just" rtl="1"/>
            <a:r>
              <a:rPr lang="fa-IR" sz="4000" dirty="0">
                <a:cs typeface="B Nazanin" panose="00000400000000000000" pitchFamily="2" charset="-78"/>
              </a:rPr>
              <a:t>2- در دسته ای دیگر از مقالات«تطبیق» به کلی گویی و پیش پا افتاده ترین سطح نزول پیدا می کند مانند: بررسی تطبیقی فخر ادبی در اشعار متنبی و نالی. که نویسندگان نتیجه می گیرند «... البته متنبی در مقام فخر به شعر خود گاه نیشدار و تحقیر آمیز بوده... اما زبان نالی در این مقام عفیف تر است....»</a:t>
            </a:r>
            <a:endParaRPr lang="en-US" sz="4000" dirty="0">
              <a:cs typeface="B Nazanin" panose="00000400000000000000" pitchFamily="2" charset="-78"/>
            </a:endParaRPr>
          </a:p>
        </p:txBody>
      </p:sp>
    </p:spTree>
    <p:extLst>
      <p:ext uri="{BB962C8B-B14F-4D97-AF65-F5344CB8AC3E}">
        <p14:creationId xmlns:p14="http://schemas.microsoft.com/office/powerpoint/2010/main" val="56926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3DA0D-0D60-44DA-A0FB-6B0E8D064E82}"/>
              </a:ext>
            </a:extLst>
          </p:cNvPr>
          <p:cNvSpPr>
            <a:spLocks noGrp="1"/>
          </p:cNvSpPr>
          <p:nvPr>
            <p:ph idx="1"/>
          </p:nvPr>
        </p:nvSpPr>
        <p:spPr>
          <a:xfrm>
            <a:off x="1484310" y="1026942"/>
            <a:ext cx="10018713" cy="4764259"/>
          </a:xfrm>
        </p:spPr>
        <p:txBody>
          <a:bodyPr>
            <a:normAutofit/>
          </a:bodyPr>
          <a:lstStyle/>
          <a:p>
            <a:pPr algn="just" rtl="1"/>
            <a:r>
              <a:rPr lang="fa-IR" sz="3200" dirty="0">
                <a:cs typeface="B Nazanin" panose="00000400000000000000" pitchFamily="2" charset="-78"/>
              </a:rPr>
              <a:t>3- دسته ای دیگر از مقالات ادبیات تطبیقی فارسی به مقایسه شاعران زن ایرانی و عرب زبان و مفهوم آرمان شهر پرداخته اند ماننده گروه قبلی به نتیجه کلی و یکسان رسیده اند. </a:t>
            </a:r>
          </a:p>
          <a:p>
            <a:pPr algn="just" rtl="1"/>
            <a:r>
              <a:rPr lang="fa-IR" sz="3200" dirty="0">
                <a:cs typeface="B Nazanin" panose="00000400000000000000" pitchFamily="2" charset="-78"/>
              </a:rPr>
              <a:t> مانند: اشعار نازک الملائکه  شاعر عرب عراقی و فروغ فرخزاد شاعر ایرانی«.... هردو از کشورهای خود خارج شدند و یکی به انگلستان و دیگری به امریکا رفته است که فروغ  در رشته سینما درس خوانده و نازک مدرک دانشگاهی  در رشته ادبیات تطبیقی از امریکا می گیرد.  به دغده هایی شامل غربت عاطفی، غربت مکانی، غربت اجتماعی و غربت روحی آنها اشاره می کنند و برای هریک اشعاری را ذکر می کنند.</a:t>
            </a:r>
            <a:endParaRPr lang="en-US" sz="3200" dirty="0">
              <a:cs typeface="B Nazanin" panose="00000400000000000000" pitchFamily="2" charset="-78"/>
            </a:endParaRPr>
          </a:p>
        </p:txBody>
      </p:sp>
    </p:spTree>
    <p:extLst>
      <p:ext uri="{BB962C8B-B14F-4D97-AF65-F5344CB8AC3E}">
        <p14:creationId xmlns:p14="http://schemas.microsoft.com/office/powerpoint/2010/main" val="266612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CBC21-0CC6-434A-9747-1A0EFF6DF1B8}"/>
              </a:ext>
            </a:extLst>
          </p:cNvPr>
          <p:cNvSpPr>
            <a:spLocks noGrp="1"/>
          </p:cNvSpPr>
          <p:nvPr>
            <p:ph idx="1"/>
          </p:nvPr>
        </p:nvSpPr>
        <p:spPr>
          <a:xfrm>
            <a:off x="1484310" y="759655"/>
            <a:ext cx="10018713" cy="5514536"/>
          </a:xfrm>
        </p:spPr>
        <p:txBody>
          <a:bodyPr>
            <a:noAutofit/>
          </a:bodyPr>
          <a:lstStyle/>
          <a:p>
            <a:pPr algn="just" rtl="1"/>
            <a:r>
              <a:rPr lang="fa-IR" sz="2800" dirty="0">
                <a:cs typeface="B Nazanin" panose="00000400000000000000" pitchFamily="2" charset="-78"/>
              </a:rPr>
              <a:t>4- گونه ای دیگر از مقالات در نشریات دانشگاهی ادبیات تطبیقی در ایران به چشم می خورد که به نظریه سازی روی آورده اند. این نویسندگان تلاش می کنند که پژوهشگران عرب زبان  به ویژه مصری را با القابی چون بنیان گذاران و نظریه پردازان و پدران ادبیات تطبیقی کشورهای اسلامی به خواننده بقبولانند.</a:t>
            </a:r>
          </a:p>
          <a:p>
            <a:pPr algn="just" rtl="1"/>
            <a:r>
              <a:rPr lang="fa-IR" sz="2800" dirty="0">
                <a:cs typeface="B Nazanin" panose="00000400000000000000" pitchFamily="2" charset="-78"/>
              </a:rPr>
              <a:t>پژوهشگران ایرانی سعی دارند که بنیاد ادبیات تطبیقی را به پژوهشگران عرب نسبت دهند حتی اگر تخصص آنان ادبیات تطبیقی نبوده باشد  و یا اگر بوده اصول آن را از دیگران گرفته اند. مثل:</a:t>
            </a:r>
          </a:p>
          <a:p>
            <a:pPr marL="0" indent="0" algn="just" rtl="1">
              <a:buNone/>
            </a:pPr>
            <a:r>
              <a:rPr lang="fa-IR" sz="2800" dirty="0">
                <a:cs typeface="B Nazanin" panose="00000400000000000000" pitchFamily="2" charset="-78"/>
              </a:rPr>
              <a:t>پس از حمله ناپلئون به مصر پژوهشگران مصری برای آموختن علوم مختلف راهی فرانسه و سایر کشورهای اروپایی شدند و کسانی که بعدها از پایه گذاران ادبیات تطبیقی در مصر و کشورهای عربی شدند و آثاری را ترجمه و یا تالیف کردند از دانش آموختگان دانشگاه سوربن و یا دانشگاهای دیگر اروپایی بودند که با افکار و صاحب نطران فرانسوی  و اروپایی آشنا بودند.</a:t>
            </a:r>
            <a:endParaRPr lang="en-US" sz="2800" dirty="0">
              <a:cs typeface="B Nazanin" panose="00000400000000000000" pitchFamily="2" charset="-78"/>
            </a:endParaRPr>
          </a:p>
        </p:txBody>
      </p:sp>
    </p:spTree>
    <p:extLst>
      <p:ext uri="{BB962C8B-B14F-4D97-AF65-F5344CB8AC3E}">
        <p14:creationId xmlns:p14="http://schemas.microsoft.com/office/powerpoint/2010/main" val="3138480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2B115-3361-4252-AC55-10DAB4270EDF}"/>
              </a:ext>
            </a:extLst>
          </p:cNvPr>
          <p:cNvSpPr>
            <a:spLocks noGrp="1"/>
          </p:cNvSpPr>
          <p:nvPr>
            <p:ph idx="1"/>
          </p:nvPr>
        </p:nvSpPr>
        <p:spPr>
          <a:xfrm>
            <a:off x="1484310" y="1448973"/>
            <a:ext cx="10018713" cy="4342228"/>
          </a:xfrm>
        </p:spPr>
        <p:txBody>
          <a:bodyPr>
            <a:normAutofit/>
          </a:bodyPr>
          <a:lstStyle/>
          <a:p>
            <a:pPr algn="just" rtl="1"/>
            <a:r>
              <a:rPr lang="fa-IR" sz="3600" dirty="0">
                <a:cs typeface="B Nazanin" panose="00000400000000000000" pitchFamily="2" charset="-78"/>
              </a:rPr>
              <a:t>مثل: طه ندا، محمد غنیمی هلال، ....</a:t>
            </a:r>
          </a:p>
          <a:p>
            <a:pPr algn="just" rtl="1"/>
            <a:r>
              <a:rPr lang="fa-IR" sz="3600" dirty="0">
                <a:cs typeface="B Nazanin" panose="00000400000000000000" pitchFamily="2" charset="-78"/>
              </a:rPr>
              <a:t>و در ایران هم مراودات علمی و فرهنگی با فرانسه تا قبل از جنگ جهانی دوم بسیار بوده و همین اتفاق روی داده است. مانند: عبدالحسین زرین کوب، خسرو فرشیدور، جواد حدیدی.....</a:t>
            </a:r>
            <a:endParaRPr lang="en-US" sz="3600" dirty="0">
              <a:cs typeface="B Nazanin" panose="00000400000000000000" pitchFamily="2" charset="-78"/>
            </a:endParaRPr>
          </a:p>
        </p:txBody>
      </p:sp>
    </p:spTree>
    <p:extLst>
      <p:ext uri="{BB962C8B-B14F-4D97-AF65-F5344CB8AC3E}">
        <p14:creationId xmlns:p14="http://schemas.microsoft.com/office/powerpoint/2010/main" val="2898656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134</TotalTime>
  <Words>716</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سیر تحول ادبیات تطبیقی در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11</cp:revision>
  <dcterms:created xsi:type="dcterms:W3CDTF">2022-02-18T11:53:28Z</dcterms:created>
  <dcterms:modified xsi:type="dcterms:W3CDTF">2022-03-31T05:12:51Z</dcterms:modified>
</cp:coreProperties>
</file>